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259" r:id="rId3"/>
    <p:sldId id="257" r:id="rId4"/>
    <p:sldId id="276" r:id="rId5"/>
    <p:sldId id="262" r:id="rId6"/>
    <p:sldId id="275" r:id="rId7"/>
    <p:sldId id="256" r:id="rId8"/>
    <p:sldId id="271" r:id="rId9"/>
    <p:sldId id="264" r:id="rId10"/>
    <p:sldId id="258" r:id="rId11"/>
    <p:sldId id="277" r:id="rId12"/>
    <p:sldId id="278" r:id="rId13"/>
    <p:sldId id="279" r:id="rId14"/>
    <p:sldId id="280" r:id="rId15"/>
    <p:sldId id="281" r:id="rId16"/>
    <p:sldId id="282" r:id="rId17"/>
    <p:sldId id="283" r:id="rId18"/>
    <p:sldId id="284" r:id="rId19"/>
    <p:sldId id="268" r:id="rId20"/>
    <p:sldId id="285" r:id="rId21"/>
    <p:sldId id="261" r:id="rId22"/>
    <p:sldId id="286" r:id="rId23"/>
    <p:sldId id="287" r:id="rId24"/>
    <p:sldId id="260" r:id="rId25"/>
    <p:sldId id="288" r:id="rId26"/>
    <p:sldId id="289" r:id="rId27"/>
    <p:sldId id="290" r:id="rId28"/>
    <p:sldId id="291" r:id="rId29"/>
    <p:sldId id="292" r:id="rId30"/>
    <p:sldId id="293" r:id="rId31"/>
    <p:sldId id="294" r:id="rId32"/>
    <p:sldId id="295" r:id="rId33"/>
    <p:sldId id="265" r:id="rId34"/>
    <p:sldId id="263" r:id="rId35"/>
    <p:sldId id="297" r:id="rId36"/>
    <p:sldId id="296" r:id="rId37"/>
  </p:sldIdLst>
  <p:sldSz cx="18288000" cy="10287000"/>
  <p:notesSz cx="6858000" cy="9144000"/>
  <p:embeddedFontLst>
    <p:embeddedFont>
      <p:font typeface="Calibri Light" pitchFamily="34" charset="0"/>
      <p:regular r:id="rId39"/>
      <p:italic r:id="rId40"/>
    </p:embeddedFont>
    <p:embeddedFont>
      <p:font typeface="Calibri"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008C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01" autoAdjust="0"/>
  </p:normalViewPr>
  <p:slideViewPr>
    <p:cSldViewPr>
      <p:cViewPr varScale="1">
        <p:scale>
          <a:sx n="45" d="100"/>
          <a:sy n="45" d="100"/>
        </p:scale>
        <p:origin x="-8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48893-36FE-4E88-9703-22988C5CC06C}"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47175-8B28-4E89-AF8E-A25981D2D213}" type="slidenum">
              <a:rPr lang="en-US" smtClean="0"/>
              <a:t>‹#›</a:t>
            </a:fld>
            <a:endParaRPr lang="en-US"/>
          </a:p>
        </p:txBody>
      </p:sp>
    </p:spTree>
    <p:extLst>
      <p:ext uri="{BB962C8B-B14F-4D97-AF65-F5344CB8AC3E}">
        <p14:creationId xmlns:p14="http://schemas.microsoft.com/office/powerpoint/2010/main" val="323533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238520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27</a:t>
            </a:fld>
            <a:endParaRPr lang="en-US" sz="1400" kern="0">
              <a:solidFill>
                <a:prstClr val="black"/>
              </a:solidFill>
              <a:cs typeface="Arial"/>
              <a:sym typeface="Arial"/>
            </a:endParaRPr>
          </a:p>
        </p:txBody>
      </p:sp>
    </p:spTree>
    <p:extLst>
      <p:ext uri="{BB962C8B-B14F-4D97-AF65-F5344CB8AC3E}">
        <p14:creationId xmlns:p14="http://schemas.microsoft.com/office/powerpoint/2010/main" val="283537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28</a:t>
            </a:fld>
            <a:endParaRPr lang="en-US" sz="1400" kern="0">
              <a:solidFill>
                <a:prstClr val="black"/>
              </a:solidFill>
              <a:cs typeface="Arial"/>
              <a:sym typeface="Arial"/>
            </a:endParaRPr>
          </a:p>
        </p:txBody>
      </p:sp>
    </p:spTree>
    <p:extLst>
      <p:ext uri="{BB962C8B-B14F-4D97-AF65-F5344CB8AC3E}">
        <p14:creationId xmlns:p14="http://schemas.microsoft.com/office/powerpoint/2010/main" val="218858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29</a:t>
            </a:fld>
            <a:endParaRPr lang="en-US" sz="1400" kern="0">
              <a:solidFill>
                <a:prstClr val="black"/>
              </a:solidFill>
              <a:cs typeface="Arial"/>
              <a:sym typeface="Arial"/>
            </a:endParaRPr>
          </a:p>
        </p:txBody>
      </p:sp>
    </p:spTree>
    <p:extLst>
      <p:ext uri="{BB962C8B-B14F-4D97-AF65-F5344CB8AC3E}">
        <p14:creationId xmlns:p14="http://schemas.microsoft.com/office/powerpoint/2010/main" val="63181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30</a:t>
            </a:fld>
            <a:endParaRPr lang="en-US" sz="1400" kern="0">
              <a:solidFill>
                <a:prstClr val="black"/>
              </a:solidFill>
              <a:cs typeface="Arial"/>
              <a:sym typeface="Arial"/>
            </a:endParaRPr>
          </a:p>
        </p:txBody>
      </p:sp>
    </p:spTree>
    <p:extLst>
      <p:ext uri="{BB962C8B-B14F-4D97-AF65-F5344CB8AC3E}">
        <p14:creationId xmlns:p14="http://schemas.microsoft.com/office/powerpoint/2010/main" val="420179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31</a:t>
            </a:fld>
            <a:endParaRPr lang="en-US" sz="1400" kern="0">
              <a:solidFill>
                <a:prstClr val="black"/>
              </a:solidFill>
              <a:cs typeface="Arial"/>
              <a:sym typeface="Arial"/>
            </a:endParaRPr>
          </a:p>
        </p:txBody>
      </p:sp>
    </p:spTree>
    <p:extLst>
      <p:ext uri="{BB962C8B-B14F-4D97-AF65-F5344CB8AC3E}">
        <p14:creationId xmlns:p14="http://schemas.microsoft.com/office/powerpoint/2010/main" val="399472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739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168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15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21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682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28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421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14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25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91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458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2.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51" Type="http://schemas.openxmlformats.org/officeDocument/2006/relationships/image" Target="../media/image29.png"/><Relationship Id="rId3" Type="http://schemas.openxmlformats.org/officeDocument/2006/relationships/slideLayout" Target="../slideLayouts/slideLayout7.xml"/><Relationship Id="rId50" Type="http://schemas.openxmlformats.org/officeDocument/2006/relationships/image" Target="../media/image28.png"/><Relationship Id="rId2" Type="http://schemas.microsoft.com/office/2007/relationships/media" Target="../media/media2.mp4"/><Relationship Id="rId1" Type="http://schemas.openxmlformats.org/officeDocument/2006/relationships/video" Target="NULL" TargetMode="External"/><Relationship Id="rId49" Type="http://schemas.openxmlformats.org/officeDocument/2006/relationships/image" Target="../media/image95.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107.svg"/></Relationships>
</file>

<file path=ppt/slides/_rels/slide15.xml.rels><?xml version="1.0" encoding="UTF-8" standalone="yes"?>
<Relationships xmlns="http://schemas.openxmlformats.org/package/2006/relationships"><Relationship Id="rId13" Type="http://schemas.openxmlformats.org/officeDocument/2006/relationships/image" Target="../media/image32.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107.sv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2.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6.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17" Type="http://schemas.openxmlformats.org/officeDocument/2006/relationships/image" Target="../media/image113.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17" Type="http://schemas.openxmlformats.org/officeDocument/2006/relationships/image" Target="../media/image11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15" Type="http://schemas.openxmlformats.org/officeDocument/2006/relationships/image" Target="../media/image111.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6.sv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01.svg"/></Relationships>
</file>

<file path=ppt/slides/_rels/slide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2.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3" Type="http://schemas.openxmlformats.org/officeDocument/2006/relationships/image" Target="../media/image12.svg"/><Relationship Id="rId12"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10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84FD"/>
        </a:solidFill>
        <a:effectLst/>
      </p:bgPr>
    </p:bg>
    <p:spTree>
      <p:nvGrpSpPr>
        <p:cNvPr id="1" name=""/>
        <p:cNvGrpSpPr/>
        <p:nvPr/>
      </p:nvGrpSpPr>
      <p:grpSpPr>
        <a:xfrm>
          <a:off x="0" y="0"/>
          <a:ext cx="0" cy="0"/>
          <a:chOff x="0" y="0"/>
          <a:chExt cx="0" cy="0"/>
        </a:xfrm>
      </p:grpSpPr>
      <p:sp>
        <p:nvSpPr>
          <p:cNvPr id="7" name="Plaque 6"/>
          <p:cNvSpPr/>
          <p:nvPr/>
        </p:nvSpPr>
        <p:spPr>
          <a:xfrm>
            <a:off x="914400" y="876300"/>
            <a:ext cx="16459200" cy="8458200"/>
          </a:xfrm>
          <a:prstGeom prst="plaque">
            <a:avLst>
              <a:gd name="adj" fmla="val 102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6134100"/>
            <a:ext cx="5081013" cy="4451917"/>
            <a:chOff x="1028700" y="3743844"/>
            <a:chExt cx="5950690" cy="5213917"/>
          </a:xfrm>
        </p:grpSpPr>
        <p:sp>
          <p:nvSpPr>
            <p:cNvPr id="13" name="AutoShape 2"/>
            <p:cNvSpPr/>
            <p:nvPr/>
          </p:nvSpPr>
          <p:spPr>
            <a:xfrm>
              <a:off x="1028700" y="8576109"/>
              <a:ext cx="5950690" cy="0"/>
            </a:xfrm>
            <a:prstGeom prst="line">
              <a:avLst/>
            </a:prstGeom>
            <a:ln w="19050" cap="rnd">
              <a:solidFill>
                <a:srgbClr val="243762"/>
              </a:solidFill>
              <a:prstDash val="solid"/>
              <a:headEnd type="none" w="sm" len="sm"/>
              <a:tailEnd type="none" w="sm" len="sm"/>
            </a:ln>
          </p:spPr>
        </p:sp>
        <p:sp>
          <p:nvSpPr>
            <p:cNvPr id="14" name="Freeform 3"/>
            <p:cNvSpPr/>
            <p:nvPr/>
          </p:nvSpPr>
          <p:spPr>
            <a:xfrm>
              <a:off x="1590623" y="3743844"/>
              <a:ext cx="2126772" cy="4853630"/>
            </a:xfrm>
            <a:custGeom>
              <a:avLst/>
              <a:gdLst/>
              <a:ahLst/>
              <a:cxnLst/>
              <a:rect l="l" t="t" r="r" b="b"/>
              <a:pathLst>
                <a:path w="2126772" h="4853630">
                  <a:moveTo>
                    <a:pt x="0" y="0"/>
                  </a:moveTo>
                  <a:lnTo>
                    <a:pt x="2126773" y="0"/>
                  </a:lnTo>
                  <a:lnTo>
                    <a:pt x="2126773" y="4853630"/>
                  </a:lnTo>
                  <a:lnTo>
                    <a:pt x="0" y="48536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4"/>
            <p:cNvSpPr/>
            <p:nvPr/>
          </p:nvSpPr>
          <p:spPr>
            <a:xfrm>
              <a:off x="2867387" y="5994278"/>
              <a:ext cx="2266588" cy="2883022"/>
            </a:xfrm>
            <a:custGeom>
              <a:avLst/>
              <a:gdLst/>
              <a:ahLst/>
              <a:cxnLst/>
              <a:rect l="l" t="t" r="r" b="b"/>
              <a:pathLst>
                <a:path w="2266588" h="2883022">
                  <a:moveTo>
                    <a:pt x="0" y="0"/>
                  </a:moveTo>
                  <a:lnTo>
                    <a:pt x="2266588" y="0"/>
                  </a:lnTo>
                  <a:lnTo>
                    <a:pt x="2266588" y="2883022"/>
                  </a:lnTo>
                  <a:lnTo>
                    <a:pt x="0" y="2883022"/>
                  </a:lnTo>
                  <a:lnTo>
                    <a:pt x="0" y="0"/>
                  </a:lnTo>
                  <a:close/>
                </a:path>
              </a:pathLst>
            </a:custGeom>
            <a:blipFill>
              <a:blip r:embed="rId4">
                <a:extLst>
                  <a:ext uri="{96DAC541-7B7A-43D3-8B79-37D633B846F1}">
                    <asvg:svgBlip xmlns="" xmlns:asvg="http://schemas.microsoft.com/office/drawing/2016/SVG/main" r:embed="rId5"/>
                  </a:ext>
                </a:extLst>
              </a:blip>
              <a:stretch>
                <a:fillRect r="-83403" b="-31867"/>
              </a:stretch>
            </a:blipFill>
          </p:spPr>
        </p:sp>
        <p:sp>
          <p:nvSpPr>
            <p:cNvPr id="16" name="Freeform 5"/>
            <p:cNvSpPr/>
            <p:nvPr/>
          </p:nvSpPr>
          <p:spPr>
            <a:xfrm>
              <a:off x="4752157" y="6358075"/>
              <a:ext cx="1685892" cy="2599686"/>
            </a:xfrm>
            <a:custGeom>
              <a:avLst/>
              <a:gdLst/>
              <a:ahLst/>
              <a:cxnLst/>
              <a:rect l="l" t="t" r="r" b="b"/>
              <a:pathLst>
                <a:path w="1685892" h="2599686">
                  <a:moveTo>
                    <a:pt x="0" y="0"/>
                  </a:moveTo>
                  <a:lnTo>
                    <a:pt x="1685893" y="0"/>
                  </a:lnTo>
                  <a:lnTo>
                    <a:pt x="1685893" y="2599686"/>
                  </a:lnTo>
                  <a:lnTo>
                    <a:pt x="0" y="2599686"/>
                  </a:lnTo>
                  <a:lnTo>
                    <a:pt x="0" y="0"/>
                  </a:lnTo>
                  <a:close/>
                </a:path>
              </a:pathLst>
            </a:custGeom>
            <a:blipFill>
              <a:blip r:embed="rId4">
                <a:extLst>
                  <a:ext uri="{96DAC541-7B7A-43D3-8B79-37D633B846F1}">
                    <asvg:svgBlip xmlns="" xmlns:asvg="http://schemas.microsoft.com/office/drawing/2016/SVG/main" r:embed="rId5"/>
                  </a:ext>
                </a:extLst>
              </a:blip>
              <a:stretch>
                <a:fillRect l="-120419" t="-30726"/>
              </a:stretch>
            </a:blipFill>
          </p:spPr>
        </p:sp>
      </p:grpSp>
      <p:sp>
        <p:nvSpPr>
          <p:cNvPr id="17" name="TextBox 16"/>
          <p:cNvSpPr txBox="1"/>
          <p:nvPr/>
        </p:nvSpPr>
        <p:spPr>
          <a:xfrm>
            <a:off x="1066800" y="2728458"/>
            <a:ext cx="16154400" cy="3785652"/>
          </a:xfrm>
          <a:prstGeom prst="rect">
            <a:avLst/>
          </a:prstGeom>
          <a:noFill/>
        </p:spPr>
        <p:txBody>
          <a:bodyPr wrap="square" rtlCol="0">
            <a:spAutoFit/>
          </a:bodyPr>
          <a:lstStyle/>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NHIỆT LIỆT CHÀO ĐÓN </a:t>
            </a:r>
          </a:p>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CẢ LỚP ĐẾN VỚI BÀI HỌC MỚI!</a:t>
            </a:r>
            <a:endParaRPr lang="en-US" sz="8000" b="1">
              <a:solidFill>
                <a:schemeClr val="accent2">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stretch>
            <a:fillRect/>
          </a:stretch>
        </p:blipFill>
        <p:spPr>
          <a:xfrm>
            <a:off x="14193581" y="7155777"/>
            <a:ext cx="2885379" cy="30165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219200" y="1028700"/>
            <a:ext cx="6019800" cy="738664"/>
          </a:xfrm>
          <a:prstGeom prst="rect">
            <a:avLst/>
          </a:prstGeom>
        </p:spPr>
        <p:txBody>
          <a:bodyPr wrap="square" lIns="0" tIns="0" rIns="0" bIns="0" rtlCol="0" anchor="t">
            <a:spAutoFit/>
          </a:bodyPr>
          <a:lstStyle/>
          <a:p>
            <a:r>
              <a:rPr lang="vi-VN" sz="4800" b="1">
                <a:solidFill>
                  <a:schemeClr val="accent6">
                    <a:lumMod val="75000"/>
                  </a:schemeClr>
                </a:solidFill>
                <a:latin typeface="Arial" panose="020B0604020202020204" pitchFamily="34" charset="0"/>
                <a:cs typeface="Arial" panose="020B0604020202020204" pitchFamily="34" charset="0"/>
              </a:rPr>
              <a:t>b</a:t>
            </a:r>
            <a:r>
              <a:rPr lang="en-US" sz="4800" b="1" smtClean="0">
                <a:solidFill>
                  <a:schemeClr val="accent6">
                    <a:lumMod val="75000"/>
                  </a:schemeClr>
                </a:solidFill>
                <a:latin typeface="Arial" panose="020B0604020202020204" pitchFamily="34" charset="0"/>
                <a:cs typeface="Arial" panose="020B0604020202020204" pitchFamily="34" charset="0"/>
              </a:rPr>
              <a:t>) </a:t>
            </a:r>
            <a:r>
              <a:rPr lang="vi-VN" sz="4800" b="1" smtClean="0">
                <a:solidFill>
                  <a:schemeClr val="accent6">
                    <a:lumMod val="75000"/>
                  </a:schemeClr>
                </a:solidFill>
                <a:latin typeface="Arial" panose="020B0604020202020204" pitchFamily="34" charset="0"/>
                <a:cs typeface="Arial" panose="020B0604020202020204" pitchFamily="34" charset="0"/>
              </a:rPr>
              <a:t>Di chuyển ảnh</a:t>
            </a:r>
            <a:endParaRPr lang="en-US" sz="4800">
              <a:solidFill>
                <a:schemeClr val="accent6">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1219200" y="2400300"/>
            <a:ext cx="65532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Để di chuyển ảnh đồng thời cả ảnh và khung ảnh (canvas), thực hiện một trong hai cách sau:</a:t>
            </a:r>
          </a:p>
        </p:txBody>
      </p:sp>
      <p:sp>
        <p:nvSpPr>
          <p:cNvPr id="8" name="AutoShape 2"/>
          <p:cNvSpPr/>
          <p:nvPr/>
        </p:nvSpPr>
        <p:spPr>
          <a:xfrm rot="-5400000">
            <a:off x="4743938" y="6208195"/>
            <a:ext cx="8157610" cy="0"/>
          </a:xfrm>
          <a:prstGeom prst="line">
            <a:avLst/>
          </a:prstGeom>
          <a:ln w="38100" cap="flat">
            <a:solidFill>
              <a:srgbClr val="243762"/>
            </a:solidFill>
            <a:prstDash val="solid"/>
            <a:headEnd type="none" w="sm" len="sm"/>
            <a:tailEnd type="none" w="sm" len="sm"/>
          </a:ln>
        </p:spPr>
      </p:sp>
      <p:sp>
        <p:nvSpPr>
          <p:cNvPr id="9" name="AutoShape 13"/>
          <p:cNvSpPr/>
          <p:nvPr/>
        </p:nvSpPr>
        <p:spPr>
          <a:xfrm>
            <a:off x="8834436" y="2147859"/>
            <a:ext cx="1345313" cy="0"/>
          </a:xfrm>
          <a:prstGeom prst="line">
            <a:avLst/>
          </a:prstGeom>
          <a:ln w="38100" cap="rnd">
            <a:solidFill>
              <a:srgbClr val="243762"/>
            </a:solidFill>
            <a:prstDash val="solid"/>
            <a:headEnd type="none" w="sm" len="sm"/>
            <a:tailEnd type="oval" w="lg" len="lg"/>
          </a:ln>
        </p:spPr>
      </p:sp>
      <p:sp>
        <p:nvSpPr>
          <p:cNvPr id="11" name="Rectangle 10"/>
          <p:cNvSpPr/>
          <p:nvPr/>
        </p:nvSpPr>
        <p:spPr>
          <a:xfrm>
            <a:off x="10668000" y="1562100"/>
            <a:ext cx="6400799" cy="1938992"/>
          </a:xfrm>
          <a:prstGeom prst="rect">
            <a:avLst/>
          </a:prstGeom>
        </p:spPr>
        <p:txBody>
          <a:bodyPr wrap="square">
            <a:spAutoFit/>
          </a:bodyPr>
          <a:lstStyle/>
          <a:p>
            <a:pPr algn="just">
              <a:lnSpc>
                <a:spcPct val="150000"/>
              </a:lnSpc>
            </a:pPr>
            <a:r>
              <a:rPr lang="en-US" sz="4000" b="1">
                <a:solidFill>
                  <a:srgbClr val="0070C0"/>
                </a:solidFill>
                <a:latin typeface="Arial" panose="020B0604020202020204" pitchFamily="34" charset="0"/>
                <a:cs typeface="Arial" panose="020B0604020202020204" pitchFamily="34" charset="0"/>
              </a:rPr>
              <a:t>Cách 1: </a:t>
            </a:r>
            <a:r>
              <a:rPr lang="en-US" sz="4000">
                <a:latin typeface="Arial" panose="020B0604020202020204" pitchFamily="34" charset="0"/>
                <a:cs typeface="Arial" panose="020B0604020202020204" pitchFamily="34" charset="0"/>
              </a:rPr>
              <a:t>Giữ phím </a:t>
            </a:r>
            <a:r>
              <a:rPr lang="en-US" sz="4000" b="1">
                <a:latin typeface="Arial" panose="020B0604020202020204" pitchFamily="34" charset="0"/>
                <a:cs typeface="Arial" panose="020B0604020202020204" pitchFamily="34" charset="0"/>
              </a:rPr>
              <a:t>Space </a:t>
            </a:r>
            <a:r>
              <a:rPr lang="en-US" sz="4000">
                <a:latin typeface="Arial" panose="020B0604020202020204" pitchFamily="34" charset="0"/>
                <a:cs typeface="Arial" panose="020B0604020202020204" pitchFamily="34" charset="0"/>
              </a:rPr>
              <a:t>rồi di chuyển chuột.</a:t>
            </a:r>
          </a:p>
        </p:txBody>
      </p:sp>
      <p:sp>
        <p:nvSpPr>
          <p:cNvPr id="12" name="AutoShape 13"/>
          <p:cNvSpPr/>
          <p:nvPr/>
        </p:nvSpPr>
        <p:spPr>
          <a:xfrm>
            <a:off x="8834436" y="4718650"/>
            <a:ext cx="1345313" cy="0"/>
          </a:xfrm>
          <a:prstGeom prst="line">
            <a:avLst/>
          </a:prstGeom>
          <a:ln w="38100" cap="rnd">
            <a:solidFill>
              <a:srgbClr val="243762"/>
            </a:solidFill>
            <a:prstDash val="solid"/>
            <a:headEnd type="none" w="sm" len="sm"/>
            <a:tailEnd type="oval" w="lg" len="lg"/>
          </a:ln>
        </p:spPr>
      </p:sp>
      <p:sp>
        <p:nvSpPr>
          <p:cNvPr id="13" name="Rectangle 12"/>
          <p:cNvSpPr/>
          <p:nvPr/>
        </p:nvSpPr>
        <p:spPr>
          <a:xfrm>
            <a:off x="10668000" y="4076700"/>
            <a:ext cx="6580908" cy="4708981"/>
          </a:xfrm>
          <a:prstGeom prst="rect">
            <a:avLst/>
          </a:prstGeom>
        </p:spPr>
        <p:txBody>
          <a:bodyPr wrap="square">
            <a:spAutoFit/>
          </a:bodyPr>
          <a:lstStyle/>
          <a:p>
            <a:pPr algn="just">
              <a:lnSpc>
                <a:spcPct val="150000"/>
              </a:lnSpc>
            </a:pPr>
            <a:r>
              <a:rPr lang="en-US" sz="4000" b="1">
                <a:solidFill>
                  <a:srgbClr val="0070C0"/>
                </a:solidFill>
                <a:latin typeface="Arial" panose="020B0604020202020204" pitchFamily="34" charset="0"/>
                <a:cs typeface="Arial" panose="020B0604020202020204" pitchFamily="34" charset="0"/>
              </a:rPr>
              <a:t>Cách 2: </a:t>
            </a:r>
            <a:r>
              <a:rPr lang="en-US" sz="4000">
                <a:latin typeface="Arial" panose="020B0604020202020204" pitchFamily="34" charset="0"/>
                <a:cs typeface="Arial" panose="020B0604020202020204" pitchFamily="34" charset="0"/>
              </a:rPr>
              <a:t>Sử dụng thanh trượt dọc và thành trượt ngang để cuộn nội dung trong cửa sổ sao cho hiển thị được vùng ảnh cần xem.</a:t>
            </a:r>
          </a:p>
        </p:txBody>
      </p:sp>
      <p:pic>
        <p:nvPicPr>
          <p:cNvPr id="14" name="Picture 13"/>
          <p:cNvPicPr>
            <a:picLocks noChangeAspect="1"/>
          </p:cNvPicPr>
          <p:nvPr/>
        </p:nvPicPr>
        <p:blipFill>
          <a:blip r:embed="rId2"/>
          <a:stretch>
            <a:fillRect/>
          </a:stretch>
        </p:blipFill>
        <p:spPr>
          <a:xfrm>
            <a:off x="2743200" y="6780788"/>
            <a:ext cx="3767251" cy="3450332"/>
          </a:xfrm>
          <a:prstGeom prst="rect">
            <a:avLst/>
          </a:prstGeom>
        </p:spPr>
      </p:pic>
    </p:spTree>
    <p:extLst>
      <p:ext uri="{BB962C8B-B14F-4D97-AF65-F5344CB8AC3E}">
        <p14:creationId xmlns:p14="http://schemas.microsoft.com/office/powerpoint/2010/main" val="403543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219200" y="1028700"/>
            <a:ext cx="6019800" cy="738664"/>
          </a:xfrm>
          <a:prstGeom prst="rect">
            <a:avLst/>
          </a:prstGeom>
        </p:spPr>
        <p:txBody>
          <a:bodyPr wrap="square" lIns="0" tIns="0" rIns="0" bIns="0" rtlCol="0" anchor="t">
            <a:spAutoFit/>
          </a:bodyPr>
          <a:lstStyle/>
          <a:p>
            <a:r>
              <a:rPr lang="vi-VN" sz="4800" b="1">
                <a:solidFill>
                  <a:schemeClr val="accent6">
                    <a:lumMod val="75000"/>
                  </a:schemeClr>
                </a:solidFill>
                <a:latin typeface="Arial" panose="020B0604020202020204" pitchFamily="34" charset="0"/>
                <a:cs typeface="Arial" panose="020B0604020202020204" pitchFamily="34" charset="0"/>
              </a:rPr>
              <a:t>b</a:t>
            </a:r>
            <a:r>
              <a:rPr lang="en-US" sz="4800" b="1" smtClean="0">
                <a:solidFill>
                  <a:schemeClr val="accent6">
                    <a:lumMod val="75000"/>
                  </a:schemeClr>
                </a:solidFill>
                <a:latin typeface="Arial" panose="020B0604020202020204" pitchFamily="34" charset="0"/>
                <a:cs typeface="Arial" panose="020B0604020202020204" pitchFamily="34" charset="0"/>
              </a:rPr>
              <a:t>) </a:t>
            </a:r>
            <a:r>
              <a:rPr lang="vi-VN" sz="4800" b="1" smtClean="0">
                <a:solidFill>
                  <a:schemeClr val="accent6">
                    <a:lumMod val="75000"/>
                  </a:schemeClr>
                </a:solidFill>
                <a:latin typeface="Arial" panose="020B0604020202020204" pitchFamily="34" charset="0"/>
                <a:cs typeface="Arial" panose="020B0604020202020204" pitchFamily="34" charset="0"/>
              </a:rPr>
              <a:t>Di chuyển ảnh</a:t>
            </a:r>
            <a:endParaRPr lang="en-US" sz="4800">
              <a:solidFill>
                <a:schemeClr val="accent6">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1066800" y="2019300"/>
            <a:ext cx="16256000"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Để di chuyển ảnh nhưng không di chuyển khung ảnh, sử dụng công cụ </a:t>
            </a:r>
            <a:r>
              <a:rPr lang="vi-VN" sz="4000" b="1" smtClean="0">
                <a:latin typeface="Arial" panose="020B0604020202020204" pitchFamily="34" charset="0"/>
                <a:cs typeface="Arial" panose="020B0604020202020204" pitchFamily="34" charset="0"/>
              </a:rPr>
              <a:t>Move</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(di chuyển) như sau:</a:t>
            </a:r>
            <a:endParaRPr lang="en-US" sz="4000">
              <a:latin typeface="Arial" panose="020B0604020202020204" pitchFamily="34" charset="0"/>
              <a:cs typeface="Arial" panose="020B0604020202020204" pitchFamily="34" charset="0"/>
            </a:endParaRPr>
          </a:p>
        </p:txBody>
      </p:sp>
      <p:sp>
        <p:nvSpPr>
          <p:cNvPr id="17" name="AutoShape 13"/>
          <p:cNvSpPr/>
          <p:nvPr/>
        </p:nvSpPr>
        <p:spPr>
          <a:xfrm>
            <a:off x="5638800" y="5683643"/>
            <a:ext cx="1600200" cy="0"/>
          </a:xfrm>
          <a:prstGeom prst="line">
            <a:avLst/>
          </a:prstGeom>
          <a:ln w="38100" cap="rnd">
            <a:solidFill>
              <a:srgbClr val="243762"/>
            </a:solidFill>
            <a:prstDash val="solid"/>
            <a:headEnd type="none" w="sm" len="sm"/>
            <a:tailEnd type="oval" w="lg" len="lg"/>
          </a:ln>
        </p:spPr>
      </p:sp>
      <p:sp>
        <p:nvSpPr>
          <p:cNvPr id="4" name="Rectangle 3"/>
          <p:cNvSpPr/>
          <p:nvPr/>
        </p:nvSpPr>
        <p:spPr>
          <a:xfrm>
            <a:off x="7607300" y="5318939"/>
            <a:ext cx="9336210" cy="707886"/>
          </a:xfrm>
          <a:prstGeom prst="rect">
            <a:avLst/>
          </a:prstGeom>
        </p:spPr>
        <p:txBody>
          <a:bodyPr wrap="none">
            <a:spAutoFit/>
          </a:bodyPr>
          <a:lstStyle/>
          <a:p>
            <a:r>
              <a:rPr lang="vi-VN" sz="4000" b="1">
                <a:solidFill>
                  <a:srgbClr val="C00000"/>
                </a:solidFill>
                <a:latin typeface="Arial" panose="020B0604020202020204" pitchFamily="34" charset="0"/>
                <a:cs typeface="Arial" panose="020B0604020202020204" pitchFamily="34" charset="0"/>
              </a:rPr>
              <a:t>Bước 1. </a:t>
            </a:r>
            <a:r>
              <a:rPr lang="vi-VN" sz="4000">
                <a:latin typeface="Arial" panose="020B0604020202020204" pitchFamily="34" charset="0"/>
                <a:cs typeface="Arial" panose="020B0604020202020204" pitchFamily="34" charset="0"/>
              </a:rPr>
              <a:t>Nháy chuột vào công cụ </a:t>
            </a:r>
            <a:r>
              <a:rPr lang="vi-VN" sz="4000" b="1">
                <a:latin typeface="Arial" panose="020B0604020202020204" pitchFamily="34" charset="0"/>
                <a:cs typeface="Arial" panose="020B0604020202020204" pitchFamily="34" charset="0"/>
              </a:rPr>
              <a:t>Move</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9" name="Rectangle 18"/>
          <p:cNvSpPr/>
          <p:nvPr/>
        </p:nvSpPr>
        <p:spPr>
          <a:xfrm>
            <a:off x="7607300" y="7503621"/>
            <a:ext cx="933621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Bước </a:t>
            </a:r>
            <a:r>
              <a:rPr lang="vi-VN" sz="4000" b="1" smtClean="0">
                <a:solidFill>
                  <a:srgbClr val="C00000"/>
                </a:solidFill>
                <a:latin typeface="Arial" panose="020B0604020202020204" pitchFamily="34" charset="0"/>
                <a:cs typeface="Arial" panose="020B0604020202020204" pitchFamily="34" charset="0"/>
              </a:rPr>
              <a:t>2. </a:t>
            </a:r>
            <a:r>
              <a:rPr lang="en-US" sz="4000">
                <a:latin typeface="Arial" panose="020B0604020202020204" pitchFamily="34" charset="0"/>
                <a:cs typeface="Arial" panose="020B0604020202020204" pitchFamily="34" charset="0"/>
              </a:rPr>
              <a:t>Kéo thả chuột trên đối tượng để di chuyển nó trên khung ảnh.</a:t>
            </a:r>
          </a:p>
        </p:txBody>
      </p:sp>
      <p:sp>
        <p:nvSpPr>
          <p:cNvPr id="20" name="AutoShape 13"/>
          <p:cNvSpPr/>
          <p:nvPr/>
        </p:nvSpPr>
        <p:spPr>
          <a:xfrm>
            <a:off x="5791200" y="8420100"/>
            <a:ext cx="1447800" cy="0"/>
          </a:xfrm>
          <a:prstGeom prst="line">
            <a:avLst/>
          </a:prstGeom>
          <a:ln w="38100" cap="rnd">
            <a:solidFill>
              <a:srgbClr val="243762"/>
            </a:solidFill>
            <a:prstDash val="solid"/>
            <a:headEnd type="none" w="sm" len="sm"/>
            <a:tailEnd type="oval" w="lg" len="lg"/>
          </a:ln>
        </p:spPr>
      </p:sp>
      <p:grpSp>
        <p:nvGrpSpPr>
          <p:cNvPr id="21" name="Group 20"/>
          <p:cNvGrpSpPr/>
          <p:nvPr/>
        </p:nvGrpSpPr>
        <p:grpSpPr>
          <a:xfrm>
            <a:off x="1219202" y="4491813"/>
            <a:ext cx="4876800" cy="5386969"/>
            <a:chOff x="1219202" y="4491813"/>
            <a:chExt cx="4876800" cy="538696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352" y="5346879"/>
              <a:ext cx="3835597" cy="3676839"/>
            </a:xfrm>
            <a:prstGeom prst="rect">
              <a:avLst/>
            </a:prstGeom>
          </p:spPr>
        </p:pic>
        <p:sp>
          <p:nvSpPr>
            <p:cNvPr id="15" name="Google Shape;222;p14"/>
            <p:cNvSpPr/>
            <p:nvPr/>
          </p:nvSpPr>
          <p:spPr>
            <a:xfrm rot="16200000">
              <a:off x="964117" y="4746898"/>
              <a:ext cx="5386969" cy="4876800"/>
            </a:xfrm>
            <a:custGeom>
              <a:avLst/>
              <a:gdLst/>
              <a:ahLst/>
              <a:cxnLst/>
              <a:rect l="l" t="t" r="r" b="b"/>
              <a:pathLst>
                <a:path w="122402" h="110810" fill="none" extrusionOk="0">
                  <a:moveTo>
                    <a:pt x="25335" y="0"/>
                  </a:moveTo>
                  <a:cubicBezTo>
                    <a:pt x="10008" y="11148"/>
                    <a:pt x="0" y="29199"/>
                    <a:pt x="0" y="49594"/>
                  </a:cubicBezTo>
                  <a:cubicBezTo>
                    <a:pt x="0" y="83416"/>
                    <a:pt x="27394" y="110810"/>
                    <a:pt x="61185" y="110810"/>
                  </a:cubicBezTo>
                  <a:cubicBezTo>
                    <a:pt x="95007" y="110810"/>
                    <a:pt x="122401" y="83416"/>
                    <a:pt x="122401" y="49594"/>
                  </a:cubicBezTo>
                  <a:cubicBezTo>
                    <a:pt x="122401" y="29199"/>
                    <a:pt x="112394" y="11116"/>
                    <a:pt x="97034" y="0"/>
                  </a:cubicBezTo>
                </a:path>
              </a:pathLst>
            </a:custGeom>
            <a:noFill/>
            <a:ln w="38100" cap="flat" cmpd="sng">
              <a:solidFill>
                <a:schemeClr val="tx2">
                  <a:lumMod val="75000"/>
                </a:schemeClr>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pic>
        <p:nvPicPr>
          <p:cNvPr id="10" name="Picture 9"/>
          <p:cNvPicPr>
            <a:picLocks noChangeAspect="1"/>
          </p:cNvPicPr>
          <p:nvPr/>
        </p:nvPicPr>
        <p:blipFill>
          <a:blip r:embed="rId3"/>
          <a:stretch>
            <a:fillRect/>
          </a:stretch>
        </p:blipFill>
        <p:spPr>
          <a:xfrm>
            <a:off x="15654110" y="3362697"/>
            <a:ext cx="1579266" cy="1610642"/>
          </a:xfrm>
          <a:prstGeom prst="rect">
            <a:avLst/>
          </a:prstGeom>
        </p:spPr>
      </p:pic>
    </p:spTree>
    <p:extLst>
      <p:ext uri="{BB962C8B-B14F-4D97-AF65-F5344CB8AC3E}">
        <p14:creationId xmlns:p14="http://schemas.microsoft.com/office/powerpoint/2010/main" val="21647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156488" y="2628901"/>
            <a:ext cx="7941012" cy="7499890"/>
            <a:chOff x="9144000" y="1655716"/>
            <a:chExt cx="8115300" cy="7664497"/>
          </a:xfrm>
        </p:grpSpPr>
        <p:sp>
          <p:nvSpPr>
            <p:cNvPr id="5" name="AutoShape 5"/>
            <p:cNvSpPr/>
            <p:nvPr/>
          </p:nvSpPr>
          <p:spPr>
            <a:xfrm>
              <a:off x="9144000" y="9239250"/>
              <a:ext cx="7589385" cy="0"/>
            </a:xfrm>
            <a:prstGeom prst="line">
              <a:avLst/>
            </a:prstGeom>
            <a:ln w="19050" cap="rnd">
              <a:solidFill>
                <a:srgbClr val="243762"/>
              </a:solidFill>
              <a:prstDash val="solid"/>
              <a:headEnd type="none" w="sm" len="sm"/>
              <a:tailEnd type="none" w="sm" len="sm"/>
            </a:ln>
          </p:spPr>
        </p:sp>
        <p:sp>
          <p:nvSpPr>
            <p:cNvPr id="6" name="Freeform 6"/>
            <p:cNvSpPr/>
            <p:nvPr/>
          </p:nvSpPr>
          <p:spPr>
            <a:xfrm flipH="1">
              <a:off x="9510269" y="1655716"/>
              <a:ext cx="7749031" cy="7664497"/>
            </a:xfrm>
            <a:custGeom>
              <a:avLst/>
              <a:gdLst/>
              <a:ahLst/>
              <a:cxnLst/>
              <a:rect l="l" t="t" r="r" b="b"/>
              <a:pathLst>
                <a:path w="7749031" h="7664497">
                  <a:moveTo>
                    <a:pt x="7749031" y="0"/>
                  </a:moveTo>
                  <a:lnTo>
                    <a:pt x="0" y="0"/>
                  </a:lnTo>
                  <a:lnTo>
                    <a:pt x="0" y="7664496"/>
                  </a:lnTo>
                  <a:lnTo>
                    <a:pt x="7749031" y="7664496"/>
                  </a:lnTo>
                  <a:lnTo>
                    <a:pt x="7749031"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0" name="TextBox 9"/>
          <p:cNvSpPr txBox="1"/>
          <p:nvPr/>
        </p:nvSpPr>
        <p:spPr>
          <a:xfrm>
            <a:off x="598656" y="4600090"/>
            <a:ext cx="9242088" cy="355751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CẮT ẢNH TRONG GIMP</a:t>
            </a:r>
            <a:endParaRPr lang="en-US" sz="8000" b="1">
              <a:solidFill>
                <a:schemeClr val="tx2">
                  <a:lumMod val="7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5715623" y="1028700"/>
            <a:ext cx="1867257" cy="1867257"/>
          </a:xfrm>
          <a:prstGeom prst="rect">
            <a:avLst/>
          </a:prstGeom>
        </p:spPr>
      </p:pic>
      <p:sp>
        <p:nvSpPr>
          <p:cNvPr id="12" name="Rounded Rectangle 11"/>
          <p:cNvSpPr/>
          <p:nvPr/>
        </p:nvSpPr>
        <p:spPr>
          <a:xfrm>
            <a:off x="3657600" y="1487171"/>
            <a:ext cx="3124200" cy="228346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9600" b="1" smtClean="0">
                <a:solidFill>
                  <a:schemeClr val="bg1"/>
                </a:solidFill>
                <a:latin typeface="Arial" panose="020B0604020202020204" pitchFamily="34" charset="0"/>
                <a:cs typeface="Arial" panose="020B0604020202020204" pitchFamily="34" charset="0"/>
              </a:rPr>
              <a:t>02</a:t>
            </a:r>
            <a:endParaRPr lang="en-US" sz="9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521557"/>
      </p:ext>
    </p:extLst>
  </p:cSld>
  <p:clrMapOvr>
    <a:masterClrMapping/>
  </p:clrMapOvr>
  <p:transition spd="med">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19" name="Group 18"/>
          <p:cNvGrpSpPr/>
          <p:nvPr/>
        </p:nvGrpSpPr>
        <p:grpSpPr>
          <a:xfrm>
            <a:off x="1219200" y="800099"/>
            <a:ext cx="16436827" cy="1028467"/>
            <a:chOff x="1219200" y="800099"/>
            <a:chExt cx="16436827" cy="1028467"/>
          </a:xfrm>
        </p:grpSpPr>
        <p:sp>
          <p:nvSpPr>
            <p:cNvPr id="15" name="Freeform 25"/>
            <p:cNvSpPr/>
            <p:nvPr/>
          </p:nvSpPr>
          <p:spPr>
            <a:xfrm>
              <a:off x="1219200" y="800099"/>
              <a:ext cx="914400" cy="1028467"/>
            </a:xfrm>
            <a:custGeom>
              <a:avLst/>
              <a:gdLst/>
              <a:ahLst/>
              <a:cxnLst/>
              <a:rect l="l" t="t" r="r" b="b"/>
              <a:pathLst>
                <a:path w="626661" h="704834">
                  <a:moveTo>
                    <a:pt x="0" y="0"/>
                  </a:moveTo>
                  <a:lnTo>
                    <a:pt x="626661" y="0"/>
                  </a:lnTo>
                  <a:lnTo>
                    <a:pt x="626661" y="704834"/>
                  </a:lnTo>
                  <a:lnTo>
                    <a:pt x="0" y="704834"/>
                  </a:lnTo>
                  <a:lnTo>
                    <a:pt x="0" y="0"/>
                  </a:lnTo>
                  <a:close/>
                </a:path>
              </a:pathLst>
            </a:custGeom>
            <a:blipFill>
              <a:blip r:embed="rId4">
                <a:extLst>
                  <a:ext uri="{96DAC541-7B7A-43D3-8B79-37D633B846F1}">
                    <asvg:svgBlip xmlns="" xmlns:asvg="http://schemas.microsoft.com/office/drawing/2016/SVG/main" r:embed="rId49"/>
                  </a:ext>
                </a:extLst>
              </a:blip>
              <a:stretch>
                <a:fillRect/>
              </a:stretch>
            </a:blipFill>
          </p:spPr>
        </p:sp>
        <p:sp>
          <p:nvSpPr>
            <p:cNvPr id="16" name="Rectangle 15"/>
            <p:cNvSpPr/>
            <p:nvPr/>
          </p:nvSpPr>
          <p:spPr>
            <a:xfrm>
              <a:off x="2438400" y="960390"/>
              <a:ext cx="15217627"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Theo dõi video, sau đó </a:t>
              </a:r>
              <a:r>
                <a:rPr lang="en-US" sz="4000" i="1" smtClean="0">
                  <a:solidFill>
                    <a:srgbClr val="002060"/>
                  </a:solidFill>
                  <a:latin typeface="Arial" panose="020B0604020202020204" pitchFamily="34" charset="0"/>
                  <a:cs typeface="Arial" panose="020B0604020202020204" pitchFamily="34" charset="0"/>
                </a:rPr>
                <a:t>thực </a:t>
              </a:r>
              <a:r>
                <a:rPr lang="en-US" sz="4000" i="1">
                  <a:solidFill>
                    <a:srgbClr val="002060"/>
                  </a:solidFill>
                  <a:latin typeface="Arial" panose="020B0604020202020204" pitchFamily="34" charset="0"/>
                  <a:cs typeface="Arial" panose="020B0604020202020204" pitchFamily="34" charset="0"/>
                </a:rPr>
                <a:t>hiện và trình bày các thao tác cắt ảnh.</a:t>
              </a:r>
            </a:p>
          </p:txBody>
        </p:sp>
      </p:grpSp>
      <p:pic>
        <p:nvPicPr>
          <p:cNvPr id="17" name="Cắt ảnh trong GIMP - Tin học 11 - Hoc10">
            <a:hlinkClick r:id="" action="ppaction://media"/>
          </p:cNvPr>
          <p:cNvPicPr>
            <a:picLocks noChangeAspect="1"/>
          </p:cNvPicPr>
          <p:nvPr>
            <a:videoFile r:link="rId1"/>
            <p:extLst>
              <p:ext uri="{DAA4B4D4-6D71-4841-9C94-3DE7FCFB9230}">
                <p14:media xmlns:p14="http://schemas.microsoft.com/office/powerpoint/2010/main" r:embed="rId2">
                  <p14:trim st="6226" end="3660.6666"/>
                  <p14:fade in="250" out="250"/>
                </p14:media>
              </p:ext>
            </p:extLst>
          </p:nvPr>
        </p:nvPicPr>
        <p:blipFill>
          <a:blip r:embed="rId50"/>
          <a:stretch>
            <a:fillRect/>
          </a:stretch>
        </p:blipFill>
        <p:spPr>
          <a:xfrm>
            <a:off x="1981200" y="2171700"/>
            <a:ext cx="14117320" cy="7654234"/>
          </a:xfrm>
          <a:prstGeom prst="rect">
            <a:avLst/>
          </a:prstGeom>
        </p:spPr>
      </p:pic>
      <p:pic>
        <p:nvPicPr>
          <p:cNvPr id="18" name="Picture 17"/>
          <p:cNvPicPr>
            <a:picLocks noChangeAspect="1"/>
          </p:cNvPicPr>
          <p:nvPr/>
        </p:nvPicPr>
        <p:blipFill>
          <a:blip r:embed="rId51"/>
          <a:stretch>
            <a:fillRect/>
          </a:stretch>
        </p:blipFill>
        <p:spPr>
          <a:xfrm>
            <a:off x="16611600" y="7458112"/>
            <a:ext cx="1226404" cy="2816188"/>
          </a:xfrm>
          <a:prstGeom prst="rect">
            <a:avLst/>
          </a:prstGeom>
        </p:spPr>
      </p:pic>
    </p:spTree>
    <p:extLst>
      <p:ext uri="{BB962C8B-B14F-4D97-AF65-F5344CB8AC3E}">
        <p14:creationId xmlns:p14="http://schemas.microsoft.com/office/powerpoint/2010/main" val="12578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677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4" fill="hold" display="0">
                  <p:stCondLst>
                    <p:cond delay="indefinite"/>
                  </p:st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6" name="Group 5"/>
          <p:cNvGrpSpPr/>
          <p:nvPr/>
        </p:nvGrpSpPr>
        <p:grpSpPr>
          <a:xfrm>
            <a:off x="7039993" y="-66201"/>
            <a:ext cx="4296746" cy="1401465"/>
            <a:chOff x="6995627" y="7000"/>
            <a:chExt cx="4296746" cy="1401465"/>
          </a:xfrm>
        </p:grpSpPr>
        <p:sp>
          <p:nvSpPr>
            <p:cNvPr id="7" name="Round Same Side Corner Rectangle 6"/>
            <p:cNvSpPr/>
            <p:nvPr/>
          </p:nvSpPr>
          <p:spPr>
            <a:xfrm flipV="1">
              <a:off x="6995627" y="7000"/>
              <a:ext cx="4296746" cy="1401465"/>
            </a:xfrm>
            <a:prstGeom prst="round2SameRect">
              <a:avLst>
                <a:gd name="adj1" fmla="val 50000"/>
                <a:gd name="adj2" fmla="val 0"/>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TextBox 7"/>
            <p:cNvSpPr txBox="1"/>
            <p:nvPr/>
          </p:nvSpPr>
          <p:spPr>
            <a:xfrm>
              <a:off x="7317657" y="292234"/>
              <a:ext cx="3627720" cy="830997"/>
            </a:xfrm>
            <a:prstGeom prst="rect">
              <a:avLst/>
            </a:prstGeom>
            <a:noFill/>
          </p:spPr>
          <p:txBody>
            <a:bodyPr wrap="square" rtlCol="0">
              <a:spAutoFit/>
            </a:bodyPr>
            <a:lstStyle/>
            <a:p>
              <a:pPr algn="ctr"/>
              <a:r>
                <a:rPr lang="vi-VN" sz="4800" b="1" smtClean="0">
                  <a:solidFill>
                    <a:schemeClr val="bg1"/>
                  </a:solidFill>
                  <a:latin typeface="Arial" panose="020B0604020202020204" pitchFamily="34" charset="0"/>
                  <a:cs typeface="Arial" panose="020B0604020202020204" pitchFamily="34" charset="0"/>
                </a:rPr>
                <a:t>GHI NHỚ</a:t>
              </a:r>
              <a:endParaRPr lang="en-US" sz="4800" b="1">
                <a:solidFill>
                  <a:schemeClr val="bg1"/>
                </a:solidFill>
                <a:latin typeface="Arial" panose="020B0604020202020204" pitchFamily="34" charset="0"/>
                <a:cs typeface="Arial" panose="020B0604020202020204" pitchFamily="34" charset="0"/>
              </a:endParaRPr>
            </a:p>
          </p:txBody>
        </p:sp>
      </p:grpSp>
      <p:sp>
        <p:nvSpPr>
          <p:cNvPr id="9" name="Freeform 6"/>
          <p:cNvSpPr/>
          <p:nvPr/>
        </p:nvSpPr>
        <p:spPr>
          <a:xfrm>
            <a:off x="16254880" y="448146"/>
            <a:ext cx="1600200" cy="1350169"/>
          </a:xfrm>
          <a:custGeom>
            <a:avLst/>
            <a:gdLst/>
            <a:ahLst/>
            <a:cxnLst/>
            <a:rect l="l" t="t" r="r" b="b"/>
            <a:pathLst>
              <a:path w="2766833" h="2334516">
                <a:moveTo>
                  <a:pt x="0" y="0"/>
                </a:moveTo>
                <a:lnTo>
                  <a:pt x="2766833" y="0"/>
                </a:lnTo>
                <a:lnTo>
                  <a:pt x="2766833" y="2334516"/>
                </a:lnTo>
                <a:lnTo>
                  <a:pt x="0" y="233451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 name="Rectangle 1"/>
          <p:cNvSpPr/>
          <p:nvPr/>
        </p:nvSpPr>
        <p:spPr>
          <a:xfrm>
            <a:off x="1233020" y="2019300"/>
            <a:ext cx="14307122" cy="646331"/>
          </a:xfrm>
          <a:prstGeom prst="rect">
            <a:avLst/>
          </a:prstGeom>
        </p:spPr>
        <p:txBody>
          <a:bodyPr wrap="none">
            <a:spAutoFit/>
          </a:bodyPr>
          <a:lstStyle/>
          <a:p>
            <a:pPr marL="571500" indent="-571500">
              <a:buFont typeface="Wingdings" panose="05000000000000000000" pitchFamily="2" charset="2"/>
              <a:buChar char="§"/>
            </a:pPr>
            <a:r>
              <a:rPr lang="en-US" sz="3600" b="1">
                <a:latin typeface="Arial" panose="020B0604020202020204" pitchFamily="34" charset="0"/>
                <a:cs typeface="Arial" panose="020B0604020202020204" pitchFamily="34" charset="0"/>
              </a:rPr>
              <a:t>Cắt ảnh </a:t>
            </a:r>
            <a:r>
              <a:rPr lang="en-US" sz="3600">
                <a:latin typeface="Arial" panose="020B0604020202020204" pitchFamily="34" charset="0"/>
                <a:cs typeface="Arial" panose="020B0604020202020204" pitchFamily="34" charset="0"/>
              </a:rPr>
              <a:t>là chọn, giữ lại một phần bức ảnh và loại bỏ phần còn lại.</a:t>
            </a:r>
          </a:p>
        </p:txBody>
      </p:sp>
      <p:sp>
        <p:nvSpPr>
          <p:cNvPr id="3" name="Rectangle 2"/>
          <p:cNvSpPr/>
          <p:nvPr/>
        </p:nvSpPr>
        <p:spPr>
          <a:xfrm>
            <a:off x="1233020" y="3194299"/>
            <a:ext cx="4836580" cy="646331"/>
          </a:xfrm>
          <a:prstGeom prst="rect">
            <a:avLst/>
          </a:prstGeom>
        </p:spPr>
        <p:txBody>
          <a:bodyPr wrap="none">
            <a:spAutoFit/>
          </a:bodyPr>
          <a:lstStyle/>
          <a:p>
            <a:pPr marL="571500" indent="-571500">
              <a:buFont typeface="Wingdings" panose="05000000000000000000" pitchFamily="2" charset="2"/>
              <a:buChar char="§"/>
            </a:pPr>
            <a:r>
              <a:rPr lang="vi-VN" sz="3600" smtClean="0">
                <a:latin typeface="Arial" panose="020B0604020202020204" pitchFamily="34" charset="0"/>
                <a:cs typeface="Arial" panose="020B0604020202020204" pitchFamily="34" charset="0"/>
              </a:rPr>
              <a:t>Các bước </a:t>
            </a:r>
            <a:r>
              <a:rPr lang="vi-VN" sz="3600">
                <a:latin typeface="Arial" panose="020B0604020202020204" pitchFamily="34" charset="0"/>
                <a:cs typeface="Arial" panose="020B0604020202020204" pitchFamily="34" charset="0"/>
              </a:rPr>
              <a:t>cắt </a:t>
            </a:r>
            <a:r>
              <a:rPr lang="vi-VN" sz="3600" smtClean="0">
                <a:latin typeface="Arial" panose="020B0604020202020204" pitchFamily="34" charset="0"/>
                <a:cs typeface="Arial" panose="020B0604020202020204" pitchFamily="34" charset="0"/>
              </a:rPr>
              <a:t>ảnh: </a:t>
            </a:r>
            <a:endParaRPr lang="en-US" sz="3600">
              <a:latin typeface="Arial" panose="020B0604020202020204" pitchFamily="34" charset="0"/>
              <a:cs typeface="Arial" panose="020B0604020202020204" pitchFamily="34" charset="0"/>
            </a:endParaRPr>
          </a:p>
        </p:txBody>
      </p:sp>
      <p:grpSp>
        <p:nvGrpSpPr>
          <p:cNvPr id="5" name="Group 4"/>
          <p:cNvGrpSpPr/>
          <p:nvPr/>
        </p:nvGrpSpPr>
        <p:grpSpPr>
          <a:xfrm>
            <a:off x="1406788" y="4649122"/>
            <a:ext cx="3393812" cy="5297065"/>
            <a:chOff x="1406788" y="4649122"/>
            <a:chExt cx="3393812" cy="5297065"/>
          </a:xfrm>
        </p:grpSpPr>
        <p:grpSp>
          <p:nvGrpSpPr>
            <p:cNvPr id="12" name="Google Shape;2535;p29"/>
            <p:cNvGrpSpPr/>
            <p:nvPr/>
          </p:nvGrpSpPr>
          <p:grpSpPr>
            <a:xfrm>
              <a:off x="1406788" y="4649122"/>
              <a:ext cx="3393812" cy="5297065"/>
              <a:chOff x="762820" y="937073"/>
              <a:chExt cx="2029637" cy="3167859"/>
            </a:xfrm>
          </p:grpSpPr>
          <p:sp>
            <p:nvSpPr>
              <p:cNvPr id="19" name="Google Shape;2538;p29"/>
              <p:cNvSpPr/>
              <p:nvPr/>
            </p:nvSpPr>
            <p:spPr>
              <a:xfrm>
                <a:off x="1992085" y="1448653"/>
                <a:ext cx="556607" cy="556607"/>
              </a:xfrm>
              <a:custGeom>
                <a:avLst/>
                <a:gdLst/>
                <a:ahLst/>
                <a:cxnLst/>
                <a:rect l="l" t="t" r="r" b="b"/>
                <a:pathLst>
                  <a:path w="16849" h="16849" extrusionOk="0">
                    <a:moveTo>
                      <a:pt x="8425" y="0"/>
                    </a:moveTo>
                    <a:cubicBezTo>
                      <a:pt x="3770" y="0"/>
                      <a:pt x="1" y="3769"/>
                      <a:pt x="1" y="8424"/>
                    </a:cubicBezTo>
                    <a:cubicBezTo>
                      <a:pt x="1" y="13080"/>
                      <a:pt x="3770" y="16848"/>
                      <a:pt x="8425" y="16848"/>
                    </a:cubicBezTo>
                    <a:cubicBezTo>
                      <a:pt x="13080" y="16848"/>
                      <a:pt x="16849" y="13080"/>
                      <a:pt x="16849" y="8424"/>
                    </a:cubicBezTo>
                    <a:cubicBezTo>
                      <a:pt x="16849" y="3769"/>
                      <a:pt x="13080" y="0"/>
                      <a:pt x="8425" y="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 name="Google Shape;2539;p29"/>
              <p:cNvSpPr/>
              <p:nvPr/>
            </p:nvSpPr>
            <p:spPr>
              <a:xfrm>
                <a:off x="2237964" y="1698497"/>
                <a:ext cx="63824" cy="56093"/>
              </a:xfrm>
              <a:custGeom>
                <a:avLst/>
                <a:gdLst/>
                <a:ahLst/>
                <a:cxnLst/>
                <a:rect l="l" t="t" r="r" b="b"/>
                <a:pathLst>
                  <a:path w="1932" h="1698" extrusionOk="0">
                    <a:moveTo>
                      <a:pt x="982" y="1"/>
                    </a:moveTo>
                    <a:cubicBezTo>
                      <a:pt x="700" y="1"/>
                      <a:pt x="417" y="141"/>
                      <a:pt x="254" y="386"/>
                    </a:cubicBezTo>
                    <a:cubicBezTo>
                      <a:pt x="0" y="766"/>
                      <a:pt x="95" y="1305"/>
                      <a:pt x="507" y="1558"/>
                    </a:cubicBezTo>
                    <a:cubicBezTo>
                      <a:pt x="647" y="1652"/>
                      <a:pt x="810" y="1698"/>
                      <a:pt x="971" y="1698"/>
                    </a:cubicBezTo>
                    <a:cubicBezTo>
                      <a:pt x="1246" y="1698"/>
                      <a:pt x="1519" y="1564"/>
                      <a:pt x="1679" y="1305"/>
                    </a:cubicBezTo>
                    <a:cubicBezTo>
                      <a:pt x="1932" y="925"/>
                      <a:pt x="1805" y="386"/>
                      <a:pt x="1425" y="133"/>
                    </a:cubicBezTo>
                    <a:cubicBezTo>
                      <a:pt x="1291" y="43"/>
                      <a:pt x="1136" y="1"/>
                      <a:pt x="982" y="1"/>
                    </a:cubicBezTo>
                    <a:close/>
                  </a:path>
                </a:pathLst>
              </a:custGeom>
              <a:solidFill>
                <a:srgbClr val="3047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2540;p29"/>
              <p:cNvSpPr/>
              <p:nvPr/>
            </p:nvSpPr>
            <p:spPr>
              <a:xfrm>
                <a:off x="2107179" y="1563714"/>
                <a:ext cx="326452" cy="325692"/>
              </a:xfrm>
              <a:custGeom>
                <a:avLst/>
                <a:gdLst/>
                <a:ahLst/>
                <a:cxnLst/>
                <a:rect l="l" t="t" r="r" b="b"/>
                <a:pathLst>
                  <a:path w="9882" h="9859" extrusionOk="0">
                    <a:moveTo>
                      <a:pt x="4933" y="2888"/>
                    </a:moveTo>
                    <a:cubicBezTo>
                      <a:pt x="5192" y="2888"/>
                      <a:pt x="5453" y="2938"/>
                      <a:pt x="5701" y="3041"/>
                    </a:cubicBezTo>
                    <a:cubicBezTo>
                      <a:pt x="7063" y="3611"/>
                      <a:pt x="7411" y="5321"/>
                      <a:pt x="6366" y="6366"/>
                    </a:cubicBezTo>
                    <a:cubicBezTo>
                      <a:pt x="5988" y="6765"/>
                      <a:pt x="5471" y="6969"/>
                      <a:pt x="4944" y="6969"/>
                    </a:cubicBezTo>
                    <a:cubicBezTo>
                      <a:pt x="4676" y="6969"/>
                      <a:pt x="4405" y="6916"/>
                      <a:pt x="4149" y="6810"/>
                    </a:cubicBezTo>
                    <a:cubicBezTo>
                      <a:pt x="2787" y="6271"/>
                      <a:pt x="2439" y="4529"/>
                      <a:pt x="3484" y="3484"/>
                    </a:cubicBezTo>
                    <a:cubicBezTo>
                      <a:pt x="3868" y="3100"/>
                      <a:pt x="4397" y="2888"/>
                      <a:pt x="4933" y="2888"/>
                    </a:cubicBezTo>
                    <a:close/>
                    <a:moveTo>
                      <a:pt x="4529" y="1"/>
                    </a:moveTo>
                    <a:lnTo>
                      <a:pt x="3357" y="254"/>
                    </a:lnTo>
                    <a:cubicBezTo>
                      <a:pt x="3231" y="286"/>
                      <a:pt x="3167" y="381"/>
                      <a:pt x="3167" y="508"/>
                    </a:cubicBezTo>
                    <a:lnTo>
                      <a:pt x="3167" y="1711"/>
                    </a:lnTo>
                    <a:cubicBezTo>
                      <a:pt x="2977" y="1806"/>
                      <a:pt x="2756" y="1964"/>
                      <a:pt x="2566" y="2123"/>
                    </a:cubicBezTo>
                    <a:lnTo>
                      <a:pt x="1457" y="1648"/>
                    </a:lnTo>
                    <a:cubicBezTo>
                      <a:pt x="1431" y="1630"/>
                      <a:pt x="1402" y="1622"/>
                      <a:pt x="1372" y="1622"/>
                    </a:cubicBezTo>
                    <a:cubicBezTo>
                      <a:pt x="1297" y="1622"/>
                      <a:pt x="1218" y="1674"/>
                      <a:pt x="1172" y="1743"/>
                    </a:cubicBezTo>
                    <a:lnTo>
                      <a:pt x="507" y="2724"/>
                    </a:lnTo>
                    <a:cubicBezTo>
                      <a:pt x="444" y="2819"/>
                      <a:pt x="444" y="2946"/>
                      <a:pt x="539" y="3041"/>
                    </a:cubicBezTo>
                    <a:lnTo>
                      <a:pt x="1394" y="3864"/>
                    </a:lnTo>
                    <a:cubicBezTo>
                      <a:pt x="1331" y="4118"/>
                      <a:pt x="1267" y="4371"/>
                      <a:pt x="1267" y="4593"/>
                    </a:cubicBezTo>
                    <a:lnTo>
                      <a:pt x="159" y="5068"/>
                    </a:lnTo>
                    <a:cubicBezTo>
                      <a:pt x="64" y="5100"/>
                      <a:pt x="1" y="5226"/>
                      <a:pt x="1" y="5321"/>
                    </a:cubicBezTo>
                    <a:lnTo>
                      <a:pt x="254" y="6493"/>
                    </a:lnTo>
                    <a:cubicBezTo>
                      <a:pt x="286" y="6620"/>
                      <a:pt x="381" y="6683"/>
                      <a:pt x="507" y="6683"/>
                    </a:cubicBezTo>
                    <a:lnTo>
                      <a:pt x="1679" y="6683"/>
                    </a:lnTo>
                    <a:cubicBezTo>
                      <a:pt x="1806" y="6873"/>
                      <a:pt x="1932" y="7095"/>
                      <a:pt x="2091" y="7285"/>
                    </a:cubicBezTo>
                    <a:lnTo>
                      <a:pt x="1616" y="8393"/>
                    </a:lnTo>
                    <a:cubicBezTo>
                      <a:pt x="1584" y="8488"/>
                      <a:pt x="1616" y="8615"/>
                      <a:pt x="1711" y="8678"/>
                    </a:cubicBezTo>
                    <a:lnTo>
                      <a:pt x="2692" y="9343"/>
                    </a:lnTo>
                    <a:cubicBezTo>
                      <a:pt x="2729" y="9367"/>
                      <a:pt x="2774" y="9378"/>
                      <a:pt x="2820" y="9378"/>
                    </a:cubicBezTo>
                    <a:cubicBezTo>
                      <a:pt x="2895" y="9378"/>
                      <a:pt x="2970" y="9351"/>
                      <a:pt x="3009" y="9311"/>
                    </a:cubicBezTo>
                    <a:lnTo>
                      <a:pt x="3833" y="8456"/>
                    </a:lnTo>
                    <a:cubicBezTo>
                      <a:pt x="4086" y="8520"/>
                      <a:pt x="4339" y="8583"/>
                      <a:pt x="4593" y="8583"/>
                    </a:cubicBezTo>
                    <a:lnTo>
                      <a:pt x="5036" y="9723"/>
                    </a:lnTo>
                    <a:cubicBezTo>
                      <a:pt x="5062" y="9801"/>
                      <a:pt x="5152" y="9858"/>
                      <a:pt x="5254" y="9858"/>
                    </a:cubicBezTo>
                    <a:cubicBezTo>
                      <a:pt x="5276" y="9858"/>
                      <a:pt x="5299" y="9855"/>
                      <a:pt x="5321" y="9850"/>
                    </a:cubicBezTo>
                    <a:lnTo>
                      <a:pt x="6493" y="9628"/>
                    </a:lnTo>
                    <a:cubicBezTo>
                      <a:pt x="6588" y="9597"/>
                      <a:pt x="6683" y="9502"/>
                      <a:pt x="6683" y="9375"/>
                    </a:cubicBezTo>
                    <a:lnTo>
                      <a:pt x="6651" y="8171"/>
                    </a:lnTo>
                    <a:cubicBezTo>
                      <a:pt x="6873" y="8076"/>
                      <a:pt x="7094" y="7918"/>
                      <a:pt x="7284" y="7760"/>
                    </a:cubicBezTo>
                    <a:lnTo>
                      <a:pt x="8393" y="8235"/>
                    </a:lnTo>
                    <a:cubicBezTo>
                      <a:pt x="8417" y="8243"/>
                      <a:pt x="8442" y="8247"/>
                      <a:pt x="8469" y="8247"/>
                    </a:cubicBezTo>
                    <a:cubicBezTo>
                      <a:pt x="8547" y="8247"/>
                      <a:pt x="8630" y="8211"/>
                      <a:pt x="8678" y="8140"/>
                    </a:cubicBezTo>
                    <a:lnTo>
                      <a:pt x="9343" y="7126"/>
                    </a:lnTo>
                    <a:cubicBezTo>
                      <a:pt x="9406" y="7031"/>
                      <a:pt x="9375" y="6905"/>
                      <a:pt x="9311" y="6810"/>
                    </a:cubicBezTo>
                    <a:lnTo>
                      <a:pt x="8456" y="5986"/>
                    </a:lnTo>
                    <a:cubicBezTo>
                      <a:pt x="8520" y="5765"/>
                      <a:pt x="8551" y="5511"/>
                      <a:pt x="8583" y="5258"/>
                    </a:cubicBezTo>
                    <a:lnTo>
                      <a:pt x="9723" y="4815"/>
                    </a:lnTo>
                    <a:cubicBezTo>
                      <a:pt x="9818" y="4751"/>
                      <a:pt x="9881" y="4624"/>
                      <a:pt x="9850" y="4529"/>
                    </a:cubicBezTo>
                    <a:lnTo>
                      <a:pt x="9628" y="3358"/>
                    </a:lnTo>
                    <a:cubicBezTo>
                      <a:pt x="9596" y="3263"/>
                      <a:pt x="9501" y="3168"/>
                      <a:pt x="9375" y="3168"/>
                    </a:cubicBezTo>
                    <a:lnTo>
                      <a:pt x="8171" y="3199"/>
                    </a:lnTo>
                    <a:cubicBezTo>
                      <a:pt x="8045" y="2978"/>
                      <a:pt x="7918" y="2756"/>
                      <a:pt x="7728" y="2566"/>
                    </a:cubicBezTo>
                    <a:lnTo>
                      <a:pt x="8203" y="1458"/>
                    </a:lnTo>
                    <a:cubicBezTo>
                      <a:pt x="8235" y="1363"/>
                      <a:pt x="8203" y="1236"/>
                      <a:pt x="8108" y="1173"/>
                    </a:cubicBezTo>
                    <a:lnTo>
                      <a:pt x="7126" y="508"/>
                    </a:lnTo>
                    <a:cubicBezTo>
                      <a:pt x="7083" y="479"/>
                      <a:pt x="7028" y="463"/>
                      <a:pt x="6974" y="463"/>
                    </a:cubicBezTo>
                    <a:cubicBezTo>
                      <a:pt x="6908" y="463"/>
                      <a:pt x="6844" y="487"/>
                      <a:pt x="6809" y="539"/>
                    </a:cubicBezTo>
                    <a:lnTo>
                      <a:pt x="5954" y="1394"/>
                    </a:lnTo>
                    <a:cubicBezTo>
                      <a:pt x="5733" y="1331"/>
                      <a:pt x="5479" y="1299"/>
                      <a:pt x="5258" y="1268"/>
                    </a:cubicBezTo>
                    <a:lnTo>
                      <a:pt x="4783" y="159"/>
                    </a:lnTo>
                    <a:cubicBezTo>
                      <a:pt x="4751" y="64"/>
                      <a:pt x="4624" y="1"/>
                      <a:pt x="4529" y="1"/>
                    </a:cubicBezTo>
                    <a:close/>
                  </a:path>
                </a:pathLst>
              </a:custGeom>
              <a:solidFill>
                <a:srgbClr val="3047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541;p29"/>
              <p:cNvSpPr/>
              <p:nvPr/>
            </p:nvSpPr>
            <p:spPr>
              <a:xfrm>
                <a:off x="2447208" y="1159894"/>
                <a:ext cx="330614" cy="327245"/>
              </a:xfrm>
              <a:custGeom>
                <a:avLst/>
                <a:gdLst/>
                <a:ahLst/>
                <a:cxnLst/>
                <a:rect l="l" t="t" r="r" b="b"/>
                <a:pathLst>
                  <a:path w="10008" h="9906" extrusionOk="0">
                    <a:moveTo>
                      <a:pt x="1583" y="1"/>
                    </a:moveTo>
                    <a:cubicBezTo>
                      <a:pt x="665" y="1"/>
                      <a:pt x="0" y="634"/>
                      <a:pt x="0" y="1616"/>
                    </a:cubicBezTo>
                    <a:lnTo>
                      <a:pt x="0" y="6081"/>
                    </a:lnTo>
                    <a:cubicBezTo>
                      <a:pt x="0" y="6968"/>
                      <a:pt x="602" y="7696"/>
                      <a:pt x="1583" y="7696"/>
                    </a:cubicBezTo>
                    <a:lnTo>
                      <a:pt x="1995" y="7696"/>
                    </a:lnTo>
                    <a:cubicBezTo>
                      <a:pt x="2185" y="7696"/>
                      <a:pt x="2407" y="7886"/>
                      <a:pt x="2439" y="8140"/>
                    </a:cubicBezTo>
                    <a:lnTo>
                      <a:pt x="2755" y="9691"/>
                    </a:lnTo>
                    <a:cubicBezTo>
                      <a:pt x="2775" y="9829"/>
                      <a:pt x="2856" y="9906"/>
                      <a:pt x="2960" y="9906"/>
                    </a:cubicBezTo>
                    <a:cubicBezTo>
                      <a:pt x="3023" y="9906"/>
                      <a:pt x="3095" y="9878"/>
                      <a:pt x="3167" y="9818"/>
                    </a:cubicBezTo>
                    <a:lnTo>
                      <a:pt x="4909" y="8013"/>
                    </a:lnTo>
                    <a:cubicBezTo>
                      <a:pt x="5099" y="7823"/>
                      <a:pt x="5447" y="7696"/>
                      <a:pt x="5700" y="7696"/>
                    </a:cubicBezTo>
                    <a:lnTo>
                      <a:pt x="8424" y="7696"/>
                    </a:lnTo>
                    <a:cubicBezTo>
                      <a:pt x="9374" y="7696"/>
                      <a:pt x="10007" y="6904"/>
                      <a:pt x="10007" y="6081"/>
                    </a:cubicBezTo>
                    <a:lnTo>
                      <a:pt x="10007" y="1616"/>
                    </a:lnTo>
                    <a:cubicBezTo>
                      <a:pt x="10007" y="666"/>
                      <a:pt x="9342" y="1"/>
                      <a:pt x="8424" y="1"/>
                    </a:cubicBezTo>
                    <a:close/>
                  </a:path>
                </a:pathLst>
              </a:custGeom>
              <a:solidFill>
                <a:srgbClr val="F2A3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Google Shape;2542;p29"/>
              <p:cNvSpPr/>
              <p:nvPr/>
            </p:nvSpPr>
            <p:spPr>
              <a:xfrm>
                <a:off x="2507860" y="1191443"/>
                <a:ext cx="207196" cy="183840"/>
              </a:xfrm>
              <a:custGeom>
                <a:avLst/>
                <a:gdLst/>
                <a:ahLst/>
                <a:cxnLst/>
                <a:rect l="l" t="t" r="r" b="b"/>
                <a:pathLst>
                  <a:path w="6272" h="5565" extrusionOk="0">
                    <a:moveTo>
                      <a:pt x="3152" y="1"/>
                    </a:moveTo>
                    <a:cubicBezTo>
                      <a:pt x="2853" y="1"/>
                      <a:pt x="2549" y="50"/>
                      <a:pt x="2249" y="154"/>
                    </a:cubicBezTo>
                    <a:cubicBezTo>
                      <a:pt x="793" y="629"/>
                      <a:pt x="1" y="2213"/>
                      <a:pt x="508" y="3669"/>
                    </a:cubicBezTo>
                    <a:cubicBezTo>
                      <a:pt x="885" y="4827"/>
                      <a:pt x="1962" y="5564"/>
                      <a:pt x="3120" y="5564"/>
                    </a:cubicBezTo>
                    <a:cubicBezTo>
                      <a:pt x="3419" y="5564"/>
                      <a:pt x="3724" y="5515"/>
                      <a:pt x="4023" y="5411"/>
                    </a:cubicBezTo>
                    <a:cubicBezTo>
                      <a:pt x="5480" y="4936"/>
                      <a:pt x="6271" y="3353"/>
                      <a:pt x="5765" y="1896"/>
                    </a:cubicBezTo>
                    <a:cubicBezTo>
                      <a:pt x="5387" y="738"/>
                      <a:pt x="4310" y="1"/>
                      <a:pt x="3152" y="1"/>
                    </a:cubicBezTo>
                    <a:close/>
                  </a:path>
                </a:pathLst>
              </a:custGeom>
              <a:solidFill>
                <a:srgbClr val="2228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 name="Google Shape;2543;p29"/>
              <p:cNvSpPr/>
              <p:nvPr/>
            </p:nvSpPr>
            <p:spPr>
              <a:xfrm>
                <a:off x="2559131" y="1226856"/>
                <a:ext cx="106736" cy="137095"/>
              </a:xfrm>
              <a:custGeom>
                <a:avLst/>
                <a:gdLst/>
                <a:ahLst/>
                <a:cxnLst/>
                <a:rect l="l" t="t" r="r" b="b"/>
                <a:pathLst>
                  <a:path w="3231" h="4150" extrusionOk="0">
                    <a:moveTo>
                      <a:pt x="1616" y="0"/>
                    </a:moveTo>
                    <a:cubicBezTo>
                      <a:pt x="1141" y="0"/>
                      <a:pt x="761" y="380"/>
                      <a:pt x="697" y="856"/>
                    </a:cubicBezTo>
                    <a:cubicBezTo>
                      <a:pt x="634" y="1236"/>
                      <a:pt x="729" y="1616"/>
                      <a:pt x="887" y="1964"/>
                    </a:cubicBezTo>
                    <a:cubicBezTo>
                      <a:pt x="919" y="2059"/>
                      <a:pt x="982" y="2186"/>
                      <a:pt x="1046" y="2281"/>
                    </a:cubicBezTo>
                    <a:lnTo>
                      <a:pt x="1046" y="2502"/>
                    </a:lnTo>
                    <a:cubicBezTo>
                      <a:pt x="1046" y="2597"/>
                      <a:pt x="1014" y="2661"/>
                      <a:pt x="951" y="2692"/>
                    </a:cubicBezTo>
                    <a:lnTo>
                      <a:pt x="349" y="3009"/>
                    </a:lnTo>
                    <a:cubicBezTo>
                      <a:pt x="127" y="3136"/>
                      <a:pt x="1" y="3326"/>
                      <a:pt x="1" y="3547"/>
                    </a:cubicBezTo>
                    <a:cubicBezTo>
                      <a:pt x="444" y="3927"/>
                      <a:pt x="1014" y="4149"/>
                      <a:pt x="1616" y="4149"/>
                    </a:cubicBezTo>
                    <a:cubicBezTo>
                      <a:pt x="2249" y="4149"/>
                      <a:pt x="2787" y="3927"/>
                      <a:pt x="3231" y="3547"/>
                    </a:cubicBezTo>
                    <a:cubicBezTo>
                      <a:pt x="3231" y="3326"/>
                      <a:pt x="3072" y="3136"/>
                      <a:pt x="2882" y="3009"/>
                    </a:cubicBezTo>
                    <a:lnTo>
                      <a:pt x="2217" y="2692"/>
                    </a:lnTo>
                    <a:cubicBezTo>
                      <a:pt x="2154" y="2661"/>
                      <a:pt x="2122" y="2597"/>
                      <a:pt x="2122" y="2534"/>
                    </a:cubicBezTo>
                    <a:cubicBezTo>
                      <a:pt x="2122" y="2407"/>
                      <a:pt x="2091" y="2312"/>
                      <a:pt x="2154" y="2217"/>
                    </a:cubicBezTo>
                    <a:cubicBezTo>
                      <a:pt x="2502" y="1711"/>
                      <a:pt x="2566" y="1299"/>
                      <a:pt x="2471" y="792"/>
                    </a:cubicBezTo>
                    <a:cubicBezTo>
                      <a:pt x="2407" y="317"/>
                      <a:pt x="2091" y="0"/>
                      <a:pt x="161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2549;p29"/>
              <p:cNvSpPr/>
              <p:nvPr/>
            </p:nvSpPr>
            <p:spPr>
              <a:xfrm>
                <a:off x="1231520" y="1700776"/>
                <a:ext cx="1161312" cy="1980448"/>
              </a:xfrm>
              <a:custGeom>
                <a:avLst/>
                <a:gdLst/>
                <a:ahLst/>
                <a:cxnLst/>
                <a:rect l="l" t="t" r="r" b="b"/>
                <a:pathLst>
                  <a:path w="35154" h="59950" extrusionOk="0">
                    <a:moveTo>
                      <a:pt x="127" y="0"/>
                    </a:moveTo>
                    <a:cubicBezTo>
                      <a:pt x="64" y="0"/>
                      <a:pt x="1" y="64"/>
                      <a:pt x="1" y="159"/>
                    </a:cubicBezTo>
                    <a:cubicBezTo>
                      <a:pt x="1" y="222"/>
                      <a:pt x="64" y="285"/>
                      <a:pt x="127" y="285"/>
                    </a:cubicBezTo>
                    <a:lnTo>
                      <a:pt x="666" y="285"/>
                    </a:lnTo>
                    <a:cubicBezTo>
                      <a:pt x="729" y="285"/>
                      <a:pt x="792" y="222"/>
                      <a:pt x="792" y="159"/>
                    </a:cubicBezTo>
                    <a:cubicBezTo>
                      <a:pt x="792" y="64"/>
                      <a:pt x="761" y="0"/>
                      <a:pt x="666" y="0"/>
                    </a:cubicBezTo>
                    <a:close/>
                    <a:moveTo>
                      <a:pt x="1742" y="0"/>
                    </a:moveTo>
                    <a:cubicBezTo>
                      <a:pt x="1647" y="0"/>
                      <a:pt x="1616" y="64"/>
                      <a:pt x="1616" y="159"/>
                    </a:cubicBezTo>
                    <a:cubicBezTo>
                      <a:pt x="1616" y="222"/>
                      <a:pt x="1647" y="285"/>
                      <a:pt x="1742" y="285"/>
                    </a:cubicBezTo>
                    <a:lnTo>
                      <a:pt x="2281" y="285"/>
                    </a:lnTo>
                    <a:cubicBezTo>
                      <a:pt x="2344" y="285"/>
                      <a:pt x="2407" y="222"/>
                      <a:pt x="2407" y="159"/>
                    </a:cubicBezTo>
                    <a:cubicBezTo>
                      <a:pt x="2407" y="64"/>
                      <a:pt x="2344" y="0"/>
                      <a:pt x="2281" y="0"/>
                    </a:cubicBezTo>
                    <a:close/>
                    <a:moveTo>
                      <a:pt x="3326" y="0"/>
                    </a:moveTo>
                    <a:cubicBezTo>
                      <a:pt x="3262" y="0"/>
                      <a:pt x="3199" y="64"/>
                      <a:pt x="3199" y="159"/>
                    </a:cubicBezTo>
                    <a:cubicBezTo>
                      <a:pt x="3199" y="222"/>
                      <a:pt x="3262" y="285"/>
                      <a:pt x="3326" y="285"/>
                    </a:cubicBezTo>
                    <a:lnTo>
                      <a:pt x="3864" y="285"/>
                    </a:lnTo>
                    <a:cubicBezTo>
                      <a:pt x="3928" y="285"/>
                      <a:pt x="3991" y="222"/>
                      <a:pt x="3991" y="159"/>
                    </a:cubicBezTo>
                    <a:cubicBezTo>
                      <a:pt x="3991" y="64"/>
                      <a:pt x="3928" y="0"/>
                      <a:pt x="3864" y="0"/>
                    </a:cubicBezTo>
                    <a:close/>
                    <a:moveTo>
                      <a:pt x="4941" y="0"/>
                    </a:moveTo>
                    <a:cubicBezTo>
                      <a:pt x="4846" y="0"/>
                      <a:pt x="4783" y="64"/>
                      <a:pt x="4783" y="159"/>
                    </a:cubicBezTo>
                    <a:cubicBezTo>
                      <a:pt x="4783" y="222"/>
                      <a:pt x="4846" y="285"/>
                      <a:pt x="4941" y="285"/>
                    </a:cubicBezTo>
                    <a:lnTo>
                      <a:pt x="5448" y="285"/>
                    </a:lnTo>
                    <a:cubicBezTo>
                      <a:pt x="5543" y="285"/>
                      <a:pt x="5606" y="222"/>
                      <a:pt x="5606" y="159"/>
                    </a:cubicBezTo>
                    <a:cubicBezTo>
                      <a:pt x="5606" y="64"/>
                      <a:pt x="5543" y="0"/>
                      <a:pt x="5448" y="0"/>
                    </a:cubicBezTo>
                    <a:close/>
                    <a:moveTo>
                      <a:pt x="6524" y="0"/>
                    </a:moveTo>
                    <a:cubicBezTo>
                      <a:pt x="6461" y="0"/>
                      <a:pt x="6398" y="64"/>
                      <a:pt x="6398" y="159"/>
                    </a:cubicBezTo>
                    <a:cubicBezTo>
                      <a:pt x="6398" y="222"/>
                      <a:pt x="6461" y="285"/>
                      <a:pt x="6524" y="285"/>
                    </a:cubicBezTo>
                    <a:lnTo>
                      <a:pt x="7063" y="285"/>
                    </a:lnTo>
                    <a:cubicBezTo>
                      <a:pt x="7126" y="285"/>
                      <a:pt x="7189" y="222"/>
                      <a:pt x="7189" y="159"/>
                    </a:cubicBezTo>
                    <a:cubicBezTo>
                      <a:pt x="7189" y="64"/>
                      <a:pt x="7126" y="0"/>
                      <a:pt x="7063" y="0"/>
                    </a:cubicBezTo>
                    <a:close/>
                    <a:moveTo>
                      <a:pt x="8108" y="0"/>
                    </a:moveTo>
                    <a:cubicBezTo>
                      <a:pt x="8044" y="0"/>
                      <a:pt x="7981" y="64"/>
                      <a:pt x="7981" y="159"/>
                    </a:cubicBezTo>
                    <a:cubicBezTo>
                      <a:pt x="7981" y="222"/>
                      <a:pt x="8044" y="285"/>
                      <a:pt x="8108" y="285"/>
                    </a:cubicBezTo>
                    <a:lnTo>
                      <a:pt x="8646" y="285"/>
                    </a:lnTo>
                    <a:cubicBezTo>
                      <a:pt x="8741" y="285"/>
                      <a:pt x="8773" y="222"/>
                      <a:pt x="8773" y="159"/>
                    </a:cubicBezTo>
                    <a:cubicBezTo>
                      <a:pt x="8773" y="64"/>
                      <a:pt x="8741" y="0"/>
                      <a:pt x="8646" y="0"/>
                    </a:cubicBezTo>
                    <a:close/>
                    <a:moveTo>
                      <a:pt x="9723" y="0"/>
                    </a:moveTo>
                    <a:cubicBezTo>
                      <a:pt x="9660" y="0"/>
                      <a:pt x="9596" y="64"/>
                      <a:pt x="9596" y="159"/>
                    </a:cubicBezTo>
                    <a:cubicBezTo>
                      <a:pt x="9596" y="222"/>
                      <a:pt x="9660" y="285"/>
                      <a:pt x="9723" y="285"/>
                    </a:cubicBezTo>
                    <a:lnTo>
                      <a:pt x="10261" y="285"/>
                    </a:lnTo>
                    <a:cubicBezTo>
                      <a:pt x="10325" y="285"/>
                      <a:pt x="10388" y="222"/>
                      <a:pt x="10388" y="159"/>
                    </a:cubicBezTo>
                    <a:cubicBezTo>
                      <a:pt x="10388" y="64"/>
                      <a:pt x="10325" y="0"/>
                      <a:pt x="10261" y="0"/>
                    </a:cubicBezTo>
                    <a:close/>
                    <a:moveTo>
                      <a:pt x="11306" y="0"/>
                    </a:moveTo>
                    <a:cubicBezTo>
                      <a:pt x="11243" y="0"/>
                      <a:pt x="11180" y="64"/>
                      <a:pt x="11180" y="159"/>
                    </a:cubicBezTo>
                    <a:cubicBezTo>
                      <a:pt x="11180" y="222"/>
                      <a:pt x="11243" y="285"/>
                      <a:pt x="11306" y="285"/>
                    </a:cubicBezTo>
                    <a:lnTo>
                      <a:pt x="11845" y="285"/>
                    </a:lnTo>
                    <a:cubicBezTo>
                      <a:pt x="11908" y="285"/>
                      <a:pt x="11971" y="222"/>
                      <a:pt x="11971" y="159"/>
                    </a:cubicBezTo>
                    <a:cubicBezTo>
                      <a:pt x="11971" y="64"/>
                      <a:pt x="11908" y="0"/>
                      <a:pt x="11845" y="0"/>
                    </a:cubicBezTo>
                    <a:close/>
                    <a:moveTo>
                      <a:pt x="12922" y="0"/>
                    </a:moveTo>
                    <a:cubicBezTo>
                      <a:pt x="12827" y="0"/>
                      <a:pt x="12763" y="64"/>
                      <a:pt x="12763" y="159"/>
                    </a:cubicBezTo>
                    <a:cubicBezTo>
                      <a:pt x="12763" y="222"/>
                      <a:pt x="12827" y="285"/>
                      <a:pt x="12922" y="285"/>
                    </a:cubicBezTo>
                    <a:lnTo>
                      <a:pt x="13428" y="285"/>
                    </a:lnTo>
                    <a:cubicBezTo>
                      <a:pt x="13523" y="285"/>
                      <a:pt x="13587" y="222"/>
                      <a:pt x="13587" y="159"/>
                    </a:cubicBezTo>
                    <a:cubicBezTo>
                      <a:pt x="13587" y="64"/>
                      <a:pt x="13523" y="0"/>
                      <a:pt x="13428" y="0"/>
                    </a:cubicBezTo>
                    <a:close/>
                    <a:moveTo>
                      <a:pt x="14505" y="0"/>
                    </a:moveTo>
                    <a:cubicBezTo>
                      <a:pt x="14442" y="0"/>
                      <a:pt x="14378" y="64"/>
                      <a:pt x="14378" y="159"/>
                    </a:cubicBezTo>
                    <a:cubicBezTo>
                      <a:pt x="14378" y="222"/>
                      <a:pt x="14442" y="285"/>
                      <a:pt x="14505" y="285"/>
                    </a:cubicBezTo>
                    <a:lnTo>
                      <a:pt x="15043" y="285"/>
                    </a:lnTo>
                    <a:cubicBezTo>
                      <a:pt x="15107" y="285"/>
                      <a:pt x="15170" y="222"/>
                      <a:pt x="15170" y="159"/>
                    </a:cubicBezTo>
                    <a:cubicBezTo>
                      <a:pt x="15170" y="64"/>
                      <a:pt x="15107" y="0"/>
                      <a:pt x="15043" y="0"/>
                    </a:cubicBezTo>
                    <a:close/>
                    <a:moveTo>
                      <a:pt x="15962" y="159"/>
                    </a:moveTo>
                    <a:cubicBezTo>
                      <a:pt x="15867" y="159"/>
                      <a:pt x="15803" y="222"/>
                      <a:pt x="15803" y="317"/>
                    </a:cubicBezTo>
                    <a:lnTo>
                      <a:pt x="15803" y="824"/>
                    </a:lnTo>
                    <a:cubicBezTo>
                      <a:pt x="15803" y="919"/>
                      <a:pt x="15867" y="982"/>
                      <a:pt x="15962" y="982"/>
                    </a:cubicBezTo>
                    <a:cubicBezTo>
                      <a:pt x="16025" y="982"/>
                      <a:pt x="16088" y="919"/>
                      <a:pt x="16088" y="824"/>
                    </a:cubicBezTo>
                    <a:lnTo>
                      <a:pt x="16088" y="317"/>
                    </a:lnTo>
                    <a:cubicBezTo>
                      <a:pt x="16088" y="222"/>
                      <a:pt x="16025" y="159"/>
                      <a:pt x="15962" y="159"/>
                    </a:cubicBezTo>
                    <a:close/>
                    <a:moveTo>
                      <a:pt x="15962" y="1774"/>
                    </a:moveTo>
                    <a:cubicBezTo>
                      <a:pt x="15867" y="1774"/>
                      <a:pt x="15803" y="1837"/>
                      <a:pt x="15803" y="1901"/>
                    </a:cubicBezTo>
                    <a:lnTo>
                      <a:pt x="15803" y="2439"/>
                    </a:lnTo>
                    <a:cubicBezTo>
                      <a:pt x="15803" y="2502"/>
                      <a:pt x="15867" y="2566"/>
                      <a:pt x="15962" y="2566"/>
                    </a:cubicBezTo>
                    <a:cubicBezTo>
                      <a:pt x="16025" y="2566"/>
                      <a:pt x="16088" y="2502"/>
                      <a:pt x="16088" y="2439"/>
                    </a:cubicBezTo>
                    <a:lnTo>
                      <a:pt x="16088" y="1901"/>
                    </a:lnTo>
                    <a:cubicBezTo>
                      <a:pt x="16088" y="1837"/>
                      <a:pt x="16025" y="1774"/>
                      <a:pt x="15962" y="1774"/>
                    </a:cubicBezTo>
                    <a:close/>
                    <a:moveTo>
                      <a:pt x="15962" y="3357"/>
                    </a:moveTo>
                    <a:cubicBezTo>
                      <a:pt x="15867" y="3357"/>
                      <a:pt x="15803" y="3421"/>
                      <a:pt x="15803" y="3484"/>
                    </a:cubicBezTo>
                    <a:lnTo>
                      <a:pt x="15803" y="4022"/>
                    </a:lnTo>
                    <a:cubicBezTo>
                      <a:pt x="15803" y="4086"/>
                      <a:pt x="15867" y="4149"/>
                      <a:pt x="15962" y="4149"/>
                    </a:cubicBezTo>
                    <a:cubicBezTo>
                      <a:pt x="16025" y="4149"/>
                      <a:pt x="16088" y="4086"/>
                      <a:pt x="16088" y="4022"/>
                    </a:cubicBezTo>
                    <a:lnTo>
                      <a:pt x="16088" y="3484"/>
                    </a:lnTo>
                    <a:cubicBezTo>
                      <a:pt x="16088" y="3421"/>
                      <a:pt x="16025" y="3357"/>
                      <a:pt x="15962" y="3357"/>
                    </a:cubicBezTo>
                    <a:close/>
                    <a:moveTo>
                      <a:pt x="15962" y="4972"/>
                    </a:moveTo>
                    <a:cubicBezTo>
                      <a:pt x="15867" y="4972"/>
                      <a:pt x="15803" y="5004"/>
                      <a:pt x="15803" y="5099"/>
                    </a:cubicBezTo>
                    <a:lnTo>
                      <a:pt x="15803" y="5638"/>
                    </a:lnTo>
                    <a:cubicBezTo>
                      <a:pt x="15803" y="5701"/>
                      <a:pt x="15867" y="5764"/>
                      <a:pt x="15962" y="5764"/>
                    </a:cubicBezTo>
                    <a:cubicBezTo>
                      <a:pt x="16025" y="5764"/>
                      <a:pt x="16088" y="5701"/>
                      <a:pt x="16088" y="5638"/>
                    </a:cubicBezTo>
                    <a:lnTo>
                      <a:pt x="16088" y="5099"/>
                    </a:lnTo>
                    <a:cubicBezTo>
                      <a:pt x="16088" y="5004"/>
                      <a:pt x="16025" y="4972"/>
                      <a:pt x="15962" y="4972"/>
                    </a:cubicBezTo>
                    <a:close/>
                    <a:moveTo>
                      <a:pt x="15962" y="6556"/>
                    </a:moveTo>
                    <a:cubicBezTo>
                      <a:pt x="15867" y="6556"/>
                      <a:pt x="15803" y="6619"/>
                      <a:pt x="15803" y="6683"/>
                    </a:cubicBezTo>
                    <a:lnTo>
                      <a:pt x="15803" y="7221"/>
                    </a:lnTo>
                    <a:cubicBezTo>
                      <a:pt x="15803" y="7284"/>
                      <a:pt x="15867" y="7348"/>
                      <a:pt x="15962" y="7348"/>
                    </a:cubicBezTo>
                    <a:cubicBezTo>
                      <a:pt x="16025" y="7348"/>
                      <a:pt x="16088" y="7284"/>
                      <a:pt x="16088" y="7221"/>
                    </a:cubicBezTo>
                    <a:lnTo>
                      <a:pt x="16088" y="6683"/>
                    </a:lnTo>
                    <a:cubicBezTo>
                      <a:pt x="16088" y="6619"/>
                      <a:pt x="16025" y="6556"/>
                      <a:pt x="15962" y="6556"/>
                    </a:cubicBezTo>
                    <a:close/>
                    <a:moveTo>
                      <a:pt x="15962" y="8139"/>
                    </a:moveTo>
                    <a:cubicBezTo>
                      <a:pt x="15867" y="8139"/>
                      <a:pt x="15803" y="8203"/>
                      <a:pt x="15803" y="8298"/>
                    </a:cubicBezTo>
                    <a:lnTo>
                      <a:pt x="15803" y="8804"/>
                    </a:lnTo>
                    <a:cubicBezTo>
                      <a:pt x="15803" y="8899"/>
                      <a:pt x="15867" y="8963"/>
                      <a:pt x="15962" y="8963"/>
                    </a:cubicBezTo>
                    <a:cubicBezTo>
                      <a:pt x="16025" y="8963"/>
                      <a:pt x="16088" y="8899"/>
                      <a:pt x="16088" y="8804"/>
                    </a:cubicBezTo>
                    <a:lnTo>
                      <a:pt x="16088" y="8298"/>
                    </a:lnTo>
                    <a:cubicBezTo>
                      <a:pt x="16088" y="8203"/>
                      <a:pt x="16025" y="8139"/>
                      <a:pt x="15962" y="8139"/>
                    </a:cubicBezTo>
                    <a:close/>
                    <a:moveTo>
                      <a:pt x="15962" y="9754"/>
                    </a:moveTo>
                    <a:cubicBezTo>
                      <a:pt x="15867" y="9754"/>
                      <a:pt x="15803" y="9818"/>
                      <a:pt x="15803" y="9881"/>
                    </a:cubicBezTo>
                    <a:lnTo>
                      <a:pt x="15803" y="10420"/>
                    </a:lnTo>
                    <a:cubicBezTo>
                      <a:pt x="15803" y="10483"/>
                      <a:pt x="15867" y="10546"/>
                      <a:pt x="15962" y="10546"/>
                    </a:cubicBezTo>
                    <a:cubicBezTo>
                      <a:pt x="16025" y="10546"/>
                      <a:pt x="16088" y="10483"/>
                      <a:pt x="16088" y="10420"/>
                    </a:cubicBezTo>
                    <a:lnTo>
                      <a:pt x="16088" y="9881"/>
                    </a:lnTo>
                    <a:cubicBezTo>
                      <a:pt x="16088" y="9818"/>
                      <a:pt x="16025" y="9754"/>
                      <a:pt x="15962" y="9754"/>
                    </a:cubicBezTo>
                    <a:close/>
                    <a:moveTo>
                      <a:pt x="15962" y="11338"/>
                    </a:moveTo>
                    <a:cubicBezTo>
                      <a:pt x="15867" y="11338"/>
                      <a:pt x="15803" y="11401"/>
                      <a:pt x="15803" y="11465"/>
                    </a:cubicBezTo>
                    <a:lnTo>
                      <a:pt x="15803" y="12003"/>
                    </a:lnTo>
                    <a:cubicBezTo>
                      <a:pt x="15803" y="12098"/>
                      <a:pt x="15867" y="12130"/>
                      <a:pt x="15962" y="12130"/>
                    </a:cubicBezTo>
                    <a:cubicBezTo>
                      <a:pt x="16025" y="12130"/>
                      <a:pt x="16088" y="12098"/>
                      <a:pt x="16088" y="12003"/>
                    </a:cubicBezTo>
                    <a:lnTo>
                      <a:pt x="16088" y="11465"/>
                    </a:lnTo>
                    <a:cubicBezTo>
                      <a:pt x="16088" y="11401"/>
                      <a:pt x="16025" y="11338"/>
                      <a:pt x="15962" y="11338"/>
                    </a:cubicBezTo>
                    <a:close/>
                    <a:moveTo>
                      <a:pt x="15962" y="12921"/>
                    </a:moveTo>
                    <a:cubicBezTo>
                      <a:pt x="15867" y="12921"/>
                      <a:pt x="15803" y="12985"/>
                      <a:pt x="15803" y="13080"/>
                    </a:cubicBezTo>
                    <a:lnTo>
                      <a:pt x="15803" y="13618"/>
                    </a:lnTo>
                    <a:cubicBezTo>
                      <a:pt x="15803" y="13681"/>
                      <a:pt x="15867" y="13745"/>
                      <a:pt x="15962" y="13745"/>
                    </a:cubicBezTo>
                    <a:cubicBezTo>
                      <a:pt x="16025" y="13745"/>
                      <a:pt x="16088" y="13681"/>
                      <a:pt x="16088" y="13618"/>
                    </a:cubicBezTo>
                    <a:lnTo>
                      <a:pt x="16088" y="13080"/>
                    </a:lnTo>
                    <a:cubicBezTo>
                      <a:pt x="16088" y="12985"/>
                      <a:pt x="16025" y="12921"/>
                      <a:pt x="15962" y="12921"/>
                    </a:cubicBezTo>
                    <a:close/>
                    <a:moveTo>
                      <a:pt x="15962" y="14536"/>
                    </a:moveTo>
                    <a:cubicBezTo>
                      <a:pt x="15867" y="14536"/>
                      <a:pt x="15803" y="14600"/>
                      <a:pt x="15803" y="14663"/>
                    </a:cubicBezTo>
                    <a:lnTo>
                      <a:pt x="15803" y="15202"/>
                    </a:lnTo>
                    <a:cubicBezTo>
                      <a:pt x="15803" y="15265"/>
                      <a:pt x="15867" y="15328"/>
                      <a:pt x="15962" y="15328"/>
                    </a:cubicBezTo>
                    <a:cubicBezTo>
                      <a:pt x="16025" y="15328"/>
                      <a:pt x="16088" y="15265"/>
                      <a:pt x="16088" y="15202"/>
                    </a:cubicBezTo>
                    <a:lnTo>
                      <a:pt x="16088" y="14663"/>
                    </a:lnTo>
                    <a:cubicBezTo>
                      <a:pt x="16088" y="14600"/>
                      <a:pt x="16025" y="14536"/>
                      <a:pt x="15962" y="14536"/>
                    </a:cubicBezTo>
                    <a:close/>
                    <a:moveTo>
                      <a:pt x="15962" y="16120"/>
                    </a:moveTo>
                    <a:cubicBezTo>
                      <a:pt x="15867" y="16120"/>
                      <a:pt x="15803" y="16183"/>
                      <a:pt x="15803" y="16278"/>
                    </a:cubicBezTo>
                    <a:lnTo>
                      <a:pt x="15803" y="16785"/>
                    </a:lnTo>
                    <a:cubicBezTo>
                      <a:pt x="15803" y="16880"/>
                      <a:pt x="15867" y="16943"/>
                      <a:pt x="15962" y="16943"/>
                    </a:cubicBezTo>
                    <a:cubicBezTo>
                      <a:pt x="16025" y="16943"/>
                      <a:pt x="16088" y="16880"/>
                      <a:pt x="16088" y="16785"/>
                    </a:cubicBezTo>
                    <a:lnTo>
                      <a:pt x="16088" y="16278"/>
                    </a:lnTo>
                    <a:cubicBezTo>
                      <a:pt x="16088" y="16183"/>
                      <a:pt x="16025" y="16120"/>
                      <a:pt x="15962" y="16120"/>
                    </a:cubicBezTo>
                    <a:close/>
                    <a:moveTo>
                      <a:pt x="15962" y="17735"/>
                    </a:moveTo>
                    <a:cubicBezTo>
                      <a:pt x="15867" y="17735"/>
                      <a:pt x="15803" y="17798"/>
                      <a:pt x="15803" y="17862"/>
                    </a:cubicBezTo>
                    <a:lnTo>
                      <a:pt x="15803" y="18400"/>
                    </a:lnTo>
                    <a:cubicBezTo>
                      <a:pt x="15803" y="18463"/>
                      <a:pt x="15867" y="18527"/>
                      <a:pt x="15962" y="18527"/>
                    </a:cubicBezTo>
                    <a:cubicBezTo>
                      <a:pt x="16025" y="18527"/>
                      <a:pt x="16088" y="18463"/>
                      <a:pt x="16088" y="18400"/>
                    </a:cubicBezTo>
                    <a:lnTo>
                      <a:pt x="16088" y="17862"/>
                    </a:lnTo>
                    <a:cubicBezTo>
                      <a:pt x="16088" y="17798"/>
                      <a:pt x="16025" y="17735"/>
                      <a:pt x="15962" y="17735"/>
                    </a:cubicBezTo>
                    <a:close/>
                    <a:moveTo>
                      <a:pt x="15962" y="19318"/>
                    </a:moveTo>
                    <a:cubicBezTo>
                      <a:pt x="15867" y="19318"/>
                      <a:pt x="15803" y="19382"/>
                      <a:pt x="15803" y="19477"/>
                    </a:cubicBezTo>
                    <a:lnTo>
                      <a:pt x="15803" y="19984"/>
                    </a:lnTo>
                    <a:cubicBezTo>
                      <a:pt x="15803" y="20079"/>
                      <a:pt x="15867" y="20142"/>
                      <a:pt x="15962" y="20142"/>
                    </a:cubicBezTo>
                    <a:cubicBezTo>
                      <a:pt x="16025" y="20142"/>
                      <a:pt x="16088" y="20079"/>
                      <a:pt x="16088" y="19984"/>
                    </a:cubicBezTo>
                    <a:lnTo>
                      <a:pt x="16088" y="19477"/>
                    </a:lnTo>
                    <a:cubicBezTo>
                      <a:pt x="16088" y="19382"/>
                      <a:pt x="16025" y="19318"/>
                      <a:pt x="15962" y="19318"/>
                    </a:cubicBezTo>
                    <a:close/>
                    <a:moveTo>
                      <a:pt x="15962" y="20934"/>
                    </a:moveTo>
                    <a:cubicBezTo>
                      <a:pt x="15867" y="20934"/>
                      <a:pt x="15803" y="20997"/>
                      <a:pt x="15803" y="21060"/>
                    </a:cubicBezTo>
                    <a:lnTo>
                      <a:pt x="15803" y="21599"/>
                    </a:lnTo>
                    <a:cubicBezTo>
                      <a:pt x="15803" y="21662"/>
                      <a:pt x="15867" y="21725"/>
                      <a:pt x="15962" y="21725"/>
                    </a:cubicBezTo>
                    <a:cubicBezTo>
                      <a:pt x="16025" y="21725"/>
                      <a:pt x="16088" y="21662"/>
                      <a:pt x="16088" y="21599"/>
                    </a:cubicBezTo>
                    <a:lnTo>
                      <a:pt x="16088" y="21060"/>
                    </a:lnTo>
                    <a:cubicBezTo>
                      <a:pt x="16088" y="20997"/>
                      <a:pt x="16025" y="20934"/>
                      <a:pt x="15962" y="20934"/>
                    </a:cubicBezTo>
                    <a:close/>
                    <a:moveTo>
                      <a:pt x="15962" y="22517"/>
                    </a:moveTo>
                    <a:cubicBezTo>
                      <a:pt x="15867" y="22517"/>
                      <a:pt x="15803" y="22580"/>
                      <a:pt x="15803" y="22644"/>
                    </a:cubicBezTo>
                    <a:lnTo>
                      <a:pt x="15803" y="23182"/>
                    </a:lnTo>
                    <a:cubicBezTo>
                      <a:pt x="15803" y="23245"/>
                      <a:pt x="15867" y="23309"/>
                      <a:pt x="15962" y="23309"/>
                    </a:cubicBezTo>
                    <a:cubicBezTo>
                      <a:pt x="16025" y="23309"/>
                      <a:pt x="16088" y="23245"/>
                      <a:pt x="16088" y="23182"/>
                    </a:cubicBezTo>
                    <a:lnTo>
                      <a:pt x="16088" y="22644"/>
                    </a:lnTo>
                    <a:cubicBezTo>
                      <a:pt x="16088" y="22580"/>
                      <a:pt x="16025" y="22517"/>
                      <a:pt x="15962" y="22517"/>
                    </a:cubicBezTo>
                    <a:close/>
                    <a:moveTo>
                      <a:pt x="15962" y="24132"/>
                    </a:moveTo>
                    <a:cubicBezTo>
                      <a:pt x="15867" y="24132"/>
                      <a:pt x="15803" y="24164"/>
                      <a:pt x="15803" y="24259"/>
                    </a:cubicBezTo>
                    <a:lnTo>
                      <a:pt x="15803" y="24797"/>
                    </a:lnTo>
                    <a:cubicBezTo>
                      <a:pt x="15803" y="24861"/>
                      <a:pt x="15867" y="24924"/>
                      <a:pt x="15962" y="24924"/>
                    </a:cubicBezTo>
                    <a:cubicBezTo>
                      <a:pt x="16025" y="24924"/>
                      <a:pt x="16088" y="24861"/>
                      <a:pt x="16088" y="24797"/>
                    </a:cubicBezTo>
                    <a:lnTo>
                      <a:pt x="16088" y="24259"/>
                    </a:lnTo>
                    <a:cubicBezTo>
                      <a:pt x="16088" y="24164"/>
                      <a:pt x="16025" y="24132"/>
                      <a:pt x="15962" y="24132"/>
                    </a:cubicBezTo>
                    <a:close/>
                    <a:moveTo>
                      <a:pt x="15962" y="25716"/>
                    </a:moveTo>
                    <a:cubicBezTo>
                      <a:pt x="15867" y="25716"/>
                      <a:pt x="15803" y="25779"/>
                      <a:pt x="15803" y="25842"/>
                    </a:cubicBezTo>
                    <a:lnTo>
                      <a:pt x="15803" y="26381"/>
                    </a:lnTo>
                    <a:cubicBezTo>
                      <a:pt x="15803" y="26444"/>
                      <a:pt x="15867" y="26507"/>
                      <a:pt x="15962" y="26507"/>
                    </a:cubicBezTo>
                    <a:cubicBezTo>
                      <a:pt x="16025" y="26507"/>
                      <a:pt x="16088" y="26444"/>
                      <a:pt x="16088" y="26381"/>
                    </a:cubicBezTo>
                    <a:lnTo>
                      <a:pt x="16088" y="25842"/>
                    </a:lnTo>
                    <a:cubicBezTo>
                      <a:pt x="16088" y="25779"/>
                      <a:pt x="16025" y="25716"/>
                      <a:pt x="15962" y="25716"/>
                    </a:cubicBezTo>
                    <a:close/>
                    <a:moveTo>
                      <a:pt x="15962" y="27299"/>
                    </a:moveTo>
                    <a:cubicBezTo>
                      <a:pt x="15867" y="27299"/>
                      <a:pt x="15803" y="27362"/>
                      <a:pt x="15803" y="27457"/>
                    </a:cubicBezTo>
                    <a:lnTo>
                      <a:pt x="15803" y="27964"/>
                    </a:lnTo>
                    <a:cubicBezTo>
                      <a:pt x="15803" y="28059"/>
                      <a:pt x="15867" y="28122"/>
                      <a:pt x="15962" y="28122"/>
                    </a:cubicBezTo>
                    <a:cubicBezTo>
                      <a:pt x="16025" y="28122"/>
                      <a:pt x="16088" y="28059"/>
                      <a:pt x="16088" y="27964"/>
                    </a:cubicBezTo>
                    <a:lnTo>
                      <a:pt x="16088" y="27457"/>
                    </a:lnTo>
                    <a:cubicBezTo>
                      <a:pt x="16088" y="27362"/>
                      <a:pt x="16025" y="27299"/>
                      <a:pt x="15962" y="27299"/>
                    </a:cubicBezTo>
                    <a:close/>
                    <a:moveTo>
                      <a:pt x="15962" y="28914"/>
                    </a:moveTo>
                    <a:cubicBezTo>
                      <a:pt x="15867" y="28914"/>
                      <a:pt x="15803" y="28977"/>
                      <a:pt x="15803" y="29041"/>
                    </a:cubicBezTo>
                    <a:lnTo>
                      <a:pt x="15803" y="29579"/>
                    </a:lnTo>
                    <a:cubicBezTo>
                      <a:pt x="15803" y="29643"/>
                      <a:pt x="15867" y="29706"/>
                      <a:pt x="15962" y="29706"/>
                    </a:cubicBezTo>
                    <a:cubicBezTo>
                      <a:pt x="16025" y="29706"/>
                      <a:pt x="16088" y="29643"/>
                      <a:pt x="16088" y="29579"/>
                    </a:cubicBezTo>
                    <a:lnTo>
                      <a:pt x="16088" y="29041"/>
                    </a:lnTo>
                    <a:cubicBezTo>
                      <a:pt x="16088" y="28977"/>
                      <a:pt x="16025" y="28914"/>
                      <a:pt x="15962" y="28914"/>
                    </a:cubicBezTo>
                    <a:close/>
                    <a:moveTo>
                      <a:pt x="15962" y="30498"/>
                    </a:moveTo>
                    <a:cubicBezTo>
                      <a:pt x="15867" y="30498"/>
                      <a:pt x="15803" y="30561"/>
                      <a:pt x="15803" y="30624"/>
                    </a:cubicBezTo>
                    <a:lnTo>
                      <a:pt x="15803" y="31163"/>
                    </a:lnTo>
                    <a:cubicBezTo>
                      <a:pt x="15803" y="31258"/>
                      <a:pt x="15867" y="31289"/>
                      <a:pt x="15962" y="31289"/>
                    </a:cubicBezTo>
                    <a:cubicBezTo>
                      <a:pt x="16025" y="31289"/>
                      <a:pt x="16088" y="31258"/>
                      <a:pt x="16088" y="31163"/>
                    </a:cubicBezTo>
                    <a:lnTo>
                      <a:pt x="16088" y="30624"/>
                    </a:lnTo>
                    <a:cubicBezTo>
                      <a:pt x="16088" y="30561"/>
                      <a:pt x="16025" y="30498"/>
                      <a:pt x="15962" y="30498"/>
                    </a:cubicBezTo>
                    <a:close/>
                    <a:moveTo>
                      <a:pt x="15962" y="32113"/>
                    </a:moveTo>
                    <a:cubicBezTo>
                      <a:pt x="15867" y="32113"/>
                      <a:pt x="15803" y="32144"/>
                      <a:pt x="15803" y="32239"/>
                    </a:cubicBezTo>
                    <a:lnTo>
                      <a:pt x="15803" y="32778"/>
                    </a:lnTo>
                    <a:cubicBezTo>
                      <a:pt x="15803" y="32841"/>
                      <a:pt x="15867" y="32904"/>
                      <a:pt x="15962" y="32904"/>
                    </a:cubicBezTo>
                    <a:cubicBezTo>
                      <a:pt x="16025" y="32904"/>
                      <a:pt x="16088" y="32841"/>
                      <a:pt x="16088" y="32778"/>
                    </a:cubicBezTo>
                    <a:lnTo>
                      <a:pt x="16088" y="32239"/>
                    </a:lnTo>
                    <a:cubicBezTo>
                      <a:pt x="16088" y="32144"/>
                      <a:pt x="16025" y="32113"/>
                      <a:pt x="15962" y="32113"/>
                    </a:cubicBezTo>
                    <a:close/>
                    <a:moveTo>
                      <a:pt x="15962" y="33696"/>
                    </a:moveTo>
                    <a:cubicBezTo>
                      <a:pt x="15867" y="33696"/>
                      <a:pt x="15803" y="33759"/>
                      <a:pt x="15803" y="33823"/>
                    </a:cubicBezTo>
                    <a:lnTo>
                      <a:pt x="15803" y="34361"/>
                    </a:lnTo>
                    <a:cubicBezTo>
                      <a:pt x="15803" y="34425"/>
                      <a:pt x="15867" y="34488"/>
                      <a:pt x="15962" y="34488"/>
                    </a:cubicBezTo>
                    <a:cubicBezTo>
                      <a:pt x="16025" y="34488"/>
                      <a:pt x="16088" y="34425"/>
                      <a:pt x="16088" y="34361"/>
                    </a:cubicBezTo>
                    <a:lnTo>
                      <a:pt x="16088" y="33823"/>
                    </a:lnTo>
                    <a:cubicBezTo>
                      <a:pt x="16088" y="33759"/>
                      <a:pt x="16025" y="33696"/>
                      <a:pt x="15962" y="33696"/>
                    </a:cubicBezTo>
                    <a:close/>
                    <a:moveTo>
                      <a:pt x="15962" y="35280"/>
                    </a:moveTo>
                    <a:cubicBezTo>
                      <a:pt x="15867" y="35280"/>
                      <a:pt x="15803" y="35343"/>
                      <a:pt x="15803" y="35438"/>
                    </a:cubicBezTo>
                    <a:lnTo>
                      <a:pt x="15803" y="35945"/>
                    </a:lnTo>
                    <a:cubicBezTo>
                      <a:pt x="15803" y="36040"/>
                      <a:pt x="15867" y="36103"/>
                      <a:pt x="15962" y="36103"/>
                    </a:cubicBezTo>
                    <a:cubicBezTo>
                      <a:pt x="16025" y="36103"/>
                      <a:pt x="16088" y="36040"/>
                      <a:pt x="16088" y="35945"/>
                    </a:cubicBezTo>
                    <a:lnTo>
                      <a:pt x="16088" y="35438"/>
                    </a:lnTo>
                    <a:cubicBezTo>
                      <a:pt x="16088" y="35343"/>
                      <a:pt x="16025" y="35280"/>
                      <a:pt x="15962" y="35280"/>
                    </a:cubicBezTo>
                    <a:close/>
                    <a:moveTo>
                      <a:pt x="15962" y="36895"/>
                    </a:moveTo>
                    <a:cubicBezTo>
                      <a:pt x="15867" y="36895"/>
                      <a:pt x="15803" y="36958"/>
                      <a:pt x="15803" y="37021"/>
                    </a:cubicBezTo>
                    <a:lnTo>
                      <a:pt x="15803" y="37560"/>
                    </a:lnTo>
                    <a:cubicBezTo>
                      <a:pt x="15803" y="37623"/>
                      <a:pt x="15867" y="37686"/>
                      <a:pt x="15962" y="37686"/>
                    </a:cubicBezTo>
                    <a:cubicBezTo>
                      <a:pt x="16025" y="37686"/>
                      <a:pt x="16088" y="37623"/>
                      <a:pt x="16088" y="37560"/>
                    </a:cubicBezTo>
                    <a:lnTo>
                      <a:pt x="16088" y="37021"/>
                    </a:lnTo>
                    <a:cubicBezTo>
                      <a:pt x="16088" y="36958"/>
                      <a:pt x="16025" y="36895"/>
                      <a:pt x="15962" y="36895"/>
                    </a:cubicBezTo>
                    <a:close/>
                    <a:moveTo>
                      <a:pt x="15962" y="38478"/>
                    </a:moveTo>
                    <a:cubicBezTo>
                      <a:pt x="15867" y="38478"/>
                      <a:pt x="15803" y="38542"/>
                      <a:pt x="15803" y="38637"/>
                    </a:cubicBezTo>
                    <a:lnTo>
                      <a:pt x="15803" y="39143"/>
                    </a:lnTo>
                    <a:cubicBezTo>
                      <a:pt x="15803" y="39238"/>
                      <a:pt x="15867" y="39302"/>
                      <a:pt x="15962" y="39302"/>
                    </a:cubicBezTo>
                    <a:cubicBezTo>
                      <a:pt x="16025" y="39302"/>
                      <a:pt x="16088" y="39238"/>
                      <a:pt x="16088" y="39143"/>
                    </a:cubicBezTo>
                    <a:lnTo>
                      <a:pt x="16088" y="38637"/>
                    </a:lnTo>
                    <a:cubicBezTo>
                      <a:pt x="16088" y="38542"/>
                      <a:pt x="16025" y="38478"/>
                      <a:pt x="15962" y="38478"/>
                    </a:cubicBezTo>
                    <a:close/>
                    <a:moveTo>
                      <a:pt x="15962" y="40093"/>
                    </a:moveTo>
                    <a:cubicBezTo>
                      <a:pt x="15867" y="40093"/>
                      <a:pt x="15803" y="40157"/>
                      <a:pt x="15803" y="40220"/>
                    </a:cubicBezTo>
                    <a:lnTo>
                      <a:pt x="15803" y="40758"/>
                    </a:lnTo>
                    <a:cubicBezTo>
                      <a:pt x="15803" y="40822"/>
                      <a:pt x="15867" y="40885"/>
                      <a:pt x="15962" y="40885"/>
                    </a:cubicBezTo>
                    <a:cubicBezTo>
                      <a:pt x="16025" y="40885"/>
                      <a:pt x="16088" y="40822"/>
                      <a:pt x="16088" y="40758"/>
                    </a:cubicBezTo>
                    <a:lnTo>
                      <a:pt x="16088" y="40220"/>
                    </a:lnTo>
                    <a:cubicBezTo>
                      <a:pt x="16088" y="40157"/>
                      <a:pt x="16025" y="40093"/>
                      <a:pt x="15962" y="40093"/>
                    </a:cubicBezTo>
                    <a:close/>
                    <a:moveTo>
                      <a:pt x="15962" y="41677"/>
                    </a:moveTo>
                    <a:cubicBezTo>
                      <a:pt x="15867" y="41677"/>
                      <a:pt x="15803" y="41740"/>
                      <a:pt x="15803" y="41803"/>
                    </a:cubicBezTo>
                    <a:lnTo>
                      <a:pt x="15803" y="42342"/>
                    </a:lnTo>
                    <a:cubicBezTo>
                      <a:pt x="15803" y="42405"/>
                      <a:pt x="15867" y="42468"/>
                      <a:pt x="15962" y="42468"/>
                    </a:cubicBezTo>
                    <a:cubicBezTo>
                      <a:pt x="16025" y="42468"/>
                      <a:pt x="16088" y="42405"/>
                      <a:pt x="16088" y="42342"/>
                    </a:cubicBezTo>
                    <a:lnTo>
                      <a:pt x="16088" y="41803"/>
                    </a:lnTo>
                    <a:cubicBezTo>
                      <a:pt x="16088" y="41740"/>
                      <a:pt x="16025" y="41677"/>
                      <a:pt x="15962" y="41677"/>
                    </a:cubicBezTo>
                    <a:close/>
                    <a:moveTo>
                      <a:pt x="15962" y="43292"/>
                    </a:moveTo>
                    <a:cubicBezTo>
                      <a:pt x="15867" y="43292"/>
                      <a:pt x="15803" y="43324"/>
                      <a:pt x="15803" y="43419"/>
                    </a:cubicBezTo>
                    <a:lnTo>
                      <a:pt x="15803" y="43957"/>
                    </a:lnTo>
                    <a:cubicBezTo>
                      <a:pt x="15803" y="44020"/>
                      <a:pt x="15867" y="44084"/>
                      <a:pt x="15962" y="44084"/>
                    </a:cubicBezTo>
                    <a:cubicBezTo>
                      <a:pt x="16025" y="44084"/>
                      <a:pt x="16088" y="44020"/>
                      <a:pt x="16088" y="43957"/>
                    </a:cubicBezTo>
                    <a:lnTo>
                      <a:pt x="16088" y="43419"/>
                    </a:lnTo>
                    <a:cubicBezTo>
                      <a:pt x="16088" y="43324"/>
                      <a:pt x="16025" y="43292"/>
                      <a:pt x="15962" y="43292"/>
                    </a:cubicBezTo>
                    <a:close/>
                    <a:moveTo>
                      <a:pt x="15962" y="44875"/>
                    </a:moveTo>
                    <a:cubicBezTo>
                      <a:pt x="15867" y="44875"/>
                      <a:pt x="15803" y="44939"/>
                      <a:pt x="15803" y="45002"/>
                    </a:cubicBezTo>
                    <a:lnTo>
                      <a:pt x="15803" y="45540"/>
                    </a:lnTo>
                    <a:cubicBezTo>
                      <a:pt x="15803" y="45604"/>
                      <a:pt x="15867" y="45667"/>
                      <a:pt x="15962" y="45667"/>
                    </a:cubicBezTo>
                    <a:cubicBezTo>
                      <a:pt x="16025" y="45667"/>
                      <a:pt x="16088" y="45604"/>
                      <a:pt x="16088" y="45540"/>
                    </a:cubicBezTo>
                    <a:lnTo>
                      <a:pt x="16088" y="45002"/>
                    </a:lnTo>
                    <a:cubicBezTo>
                      <a:pt x="16088" y="44939"/>
                      <a:pt x="16025" y="44875"/>
                      <a:pt x="15962" y="44875"/>
                    </a:cubicBezTo>
                    <a:close/>
                    <a:moveTo>
                      <a:pt x="15962" y="46459"/>
                    </a:moveTo>
                    <a:cubicBezTo>
                      <a:pt x="15867" y="46459"/>
                      <a:pt x="15803" y="46522"/>
                      <a:pt x="15803" y="46617"/>
                    </a:cubicBezTo>
                    <a:lnTo>
                      <a:pt x="15803" y="47124"/>
                    </a:lnTo>
                    <a:cubicBezTo>
                      <a:pt x="15803" y="47219"/>
                      <a:pt x="15867" y="47250"/>
                      <a:pt x="15962" y="47250"/>
                    </a:cubicBezTo>
                    <a:cubicBezTo>
                      <a:pt x="16025" y="47250"/>
                      <a:pt x="16088" y="47219"/>
                      <a:pt x="16088" y="47124"/>
                    </a:cubicBezTo>
                    <a:lnTo>
                      <a:pt x="16088" y="46617"/>
                    </a:lnTo>
                    <a:cubicBezTo>
                      <a:pt x="16088" y="46522"/>
                      <a:pt x="16025" y="46459"/>
                      <a:pt x="15962" y="46459"/>
                    </a:cubicBezTo>
                    <a:close/>
                    <a:moveTo>
                      <a:pt x="15962" y="48074"/>
                    </a:moveTo>
                    <a:cubicBezTo>
                      <a:pt x="15867" y="48074"/>
                      <a:pt x="15803" y="48137"/>
                      <a:pt x="15803" y="48201"/>
                    </a:cubicBezTo>
                    <a:lnTo>
                      <a:pt x="15803" y="48739"/>
                    </a:lnTo>
                    <a:cubicBezTo>
                      <a:pt x="15803" y="48802"/>
                      <a:pt x="15867" y="48866"/>
                      <a:pt x="15962" y="48866"/>
                    </a:cubicBezTo>
                    <a:cubicBezTo>
                      <a:pt x="16025" y="48866"/>
                      <a:pt x="16088" y="48802"/>
                      <a:pt x="16088" y="48739"/>
                    </a:cubicBezTo>
                    <a:lnTo>
                      <a:pt x="16088" y="48201"/>
                    </a:lnTo>
                    <a:cubicBezTo>
                      <a:pt x="16088" y="48137"/>
                      <a:pt x="16025" y="48074"/>
                      <a:pt x="15962" y="48074"/>
                    </a:cubicBezTo>
                    <a:close/>
                    <a:moveTo>
                      <a:pt x="15962" y="49657"/>
                    </a:moveTo>
                    <a:cubicBezTo>
                      <a:pt x="15867" y="49657"/>
                      <a:pt x="15803" y="49721"/>
                      <a:pt x="15803" y="49784"/>
                    </a:cubicBezTo>
                    <a:lnTo>
                      <a:pt x="15803" y="50322"/>
                    </a:lnTo>
                    <a:cubicBezTo>
                      <a:pt x="15803" y="50417"/>
                      <a:pt x="15867" y="50449"/>
                      <a:pt x="15962" y="50449"/>
                    </a:cubicBezTo>
                    <a:cubicBezTo>
                      <a:pt x="16025" y="50449"/>
                      <a:pt x="16088" y="50417"/>
                      <a:pt x="16088" y="50322"/>
                    </a:cubicBezTo>
                    <a:lnTo>
                      <a:pt x="16088" y="49784"/>
                    </a:lnTo>
                    <a:cubicBezTo>
                      <a:pt x="16088" y="49721"/>
                      <a:pt x="16025" y="49657"/>
                      <a:pt x="15962" y="49657"/>
                    </a:cubicBezTo>
                    <a:close/>
                    <a:moveTo>
                      <a:pt x="15962" y="51272"/>
                    </a:moveTo>
                    <a:cubicBezTo>
                      <a:pt x="15867" y="51272"/>
                      <a:pt x="15803" y="51304"/>
                      <a:pt x="15803" y="51399"/>
                    </a:cubicBezTo>
                    <a:lnTo>
                      <a:pt x="15803" y="51937"/>
                    </a:lnTo>
                    <a:cubicBezTo>
                      <a:pt x="15803" y="52001"/>
                      <a:pt x="15867" y="52064"/>
                      <a:pt x="15962" y="52064"/>
                    </a:cubicBezTo>
                    <a:cubicBezTo>
                      <a:pt x="16025" y="52064"/>
                      <a:pt x="16088" y="52001"/>
                      <a:pt x="16088" y="51937"/>
                    </a:cubicBezTo>
                    <a:lnTo>
                      <a:pt x="16088" y="51399"/>
                    </a:lnTo>
                    <a:cubicBezTo>
                      <a:pt x="16088" y="51304"/>
                      <a:pt x="16025" y="51272"/>
                      <a:pt x="15962" y="51272"/>
                    </a:cubicBezTo>
                    <a:close/>
                    <a:moveTo>
                      <a:pt x="15962" y="52856"/>
                    </a:moveTo>
                    <a:cubicBezTo>
                      <a:pt x="15867" y="52856"/>
                      <a:pt x="15803" y="52919"/>
                      <a:pt x="15803" y="52983"/>
                    </a:cubicBezTo>
                    <a:lnTo>
                      <a:pt x="15803" y="53521"/>
                    </a:lnTo>
                    <a:cubicBezTo>
                      <a:pt x="15803" y="53584"/>
                      <a:pt x="15867" y="53648"/>
                      <a:pt x="15962" y="53648"/>
                    </a:cubicBezTo>
                    <a:cubicBezTo>
                      <a:pt x="16025" y="53648"/>
                      <a:pt x="16088" y="53584"/>
                      <a:pt x="16088" y="53521"/>
                    </a:cubicBezTo>
                    <a:lnTo>
                      <a:pt x="16088" y="52983"/>
                    </a:lnTo>
                    <a:cubicBezTo>
                      <a:pt x="16088" y="52919"/>
                      <a:pt x="16025" y="52856"/>
                      <a:pt x="15962" y="52856"/>
                    </a:cubicBezTo>
                    <a:close/>
                    <a:moveTo>
                      <a:pt x="15962" y="54439"/>
                    </a:moveTo>
                    <a:cubicBezTo>
                      <a:pt x="15867" y="54439"/>
                      <a:pt x="15803" y="54503"/>
                      <a:pt x="15803" y="54598"/>
                    </a:cubicBezTo>
                    <a:lnTo>
                      <a:pt x="15803" y="55104"/>
                    </a:lnTo>
                    <a:cubicBezTo>
                      <a:pt x="15803" y="55199"/>
                      <a:pt x="15867" y="55263"/>
                      <a:pt x="15962" y="55263"/>
                    </a:cubicBezTo>
                    <a:cubicBezTo>
                      <a:pt x="16025" y="55263"/>
                      <a:pt x="16088" y="55199"/>
                      <a:pt x="16088" y="55104"/>
                    </a:cubicBezTo>
                    <a:lnTo>
                      <a:pt x="16088" y="54598"/>
                    </a:lnTo>
                    <a:cubicBezTo>
                      <a:pt x="16088" y="54503"/>
                      <a:pt x="16025" y="54439"/>
                      <a:pt x="15962" y="54439"/>
                    </a:cubicBezTo>
                    <a:close/>
                    <a:moveTo>
                      <a:pt x="15962" y="56054"/>
                    </a:moveTo>
                    <a:cubicBezTo>
                      <a:pt x="15867" y="56054"/>
                      <a:pt x="15803" y="56118"/>
                      <a:pt x="15803" y="56181"/>
                    </a:cubicBezTo>
                    <a:lnTo>
                      <a:pt x="15803" y="56719"/>
                    </a:lnTo>
                    <a:cubicBezTo>
                      <a:pt x="15803" y="56783"/>
                      <a:pt x="15867" y="56846"/>
                      <a:pt x="15962" y="56846"/>
                    </a:cubicBezTo>
                    <a:cubicBezTo>
                      <a:pt x="16025" y="56846"/>
                      <a:pt x="16088" y="56783"/>
                      <a:pt x="16088" y="56719"/>
                    </a:cubicBezTo>
                    <a:lnTo>
                      <a:pt x="16088" y="56181"/>
                    </a:lnTo>
                    <a:cubicBezTo>
                      <a:pt x="16088" y="56118"/>
                      <a:pt x="16025" y="56054"/>
                      <a:pt x="15962" y="56054"/>
                    </a:cubicBezTo>
                    <a:close/>
                    <a:moveTo>
                      <a:pt x="15962" y="57638"/>
                    </a:moveTo>
                    <a:cubicBezTo>
                      <a:pt x="15867" y="57638"/>
                      <a:pt x="15803" y="57701"/>
                      <a:pt x="15803" y="57796"/>
                    </a:cubicBezTo>
                    <a:lnTo>
                      <a:pt x="15803" y="58303"/>
                    </a:lnTo>
                    <a:cubicBezTo>
                      <a:pt x="15803" y="58398"/>
                      <a:pt x="15867" y="58461"/>
                      <a:pt x="15962" y="58461"/>
                    </a:cubicBezTo>
                    <a:cubicBezTo>
                      <a:pt x="16025" y="58461"/>
                      <a:pt x="16088" y="58398"/>
                      <a:pt x="16088" y="58303"/>
                    </a:cubicBezTo>
                    <a:lnTo>
                      <a:pt x="16088" y="57796"/>
                    </a:lnTo>
                    <a:cubicBezTo>
                      <a:pt x="16088" y="57701"/>
                      <a:pt x="16025" y="57638"/>
                      <a:pt x="15962" y="57638"/>
                    </a:cubicBezTo>
                    <a:close/>
                    <a:moveTo>
                      <a:pt x="15962" y="59253"/>
                    </a:moveTo>
                    <a:cubicBezTo>
                      <a:pt x="15867" y="59253"/>
                      <a:pt x="15803" y="59285"/>
                      <a:pt x="15803" y="59380"/>
                    </a:cubicBezTo>
                    <a:lnTo>
                      <a:pt x="15803" y="59823"/>
                    </a:lnTo>
                    <a:cubicBezTo>
                      <a:pt x="15803" y="59886"/>
                      <a:pt x="15867" y="59950"/>
                      <a:pt x="15962" y="59950"/>
                    </a:cubicBezTo>
                    <a:lnTo>
                      <a:pt x="16025" y="59950"/>
                    </a:lnTo>
                    <a:cubicBezTo>
                      <a:pt x="16120" y="59950"/>
                      <a:pt x="16183" y="59886"/>
                      <a:pt x="16183" y="59823"/>
                    </a:cubicBezTo>
                    <a:cubicBezTo>
                      <a:pt x="16183" y="59760"/>
                      <a:pt x="16152" y="59728"/>
                      <a:pt x="16088" y="59696"/>
                    </a:cubicBezTo>
                    <a:lnTo>
                      <a:pt x="16088" y="59380"/>
                    </a:lnTo>
                    <a:cubicBezTo>
                      <a:pt x="16088" y="59285"/>
                      <a:pt x="16025" y="59253"/>
                      <a:pt x="15962" y="59253"/>
                    </a:cubicBezTo>
                    <a:close/>
                    <a:moveTo>
                      <a:pt x="17102" y="59696"/>
                    </a:moveTo>
                    <a:cubicBezTo>
                      <a:pt x="17039" y="59696"/>
                      <a:pt x="16975" y="59760"/>
                      <a:pt x="16975" y="59823"/>
                    </a:cubicBezTo>
                    <a:cubicBezTo>
                      <a:pt x="16975" y="59886"/>
                      <a:pt x="17039" y="59950"/>
                      <a:pt x="17102" y="59950"/>
                    </a:cubicBezTo>
                    <a:lnTo>
                      <a:pt x="17640" y="59950"/>
                    </a:lnTo>
                    <a:cubicBezTo>
                      <a:pt x="17704" y="59950"/>
                      <a:pt x="17767" y="59886"/>
                      <a:pt x="17767" y="59823"/>
                    </a:cubicBezTo>
                    <a:cubicBezTo>
                      <a:pt x="17767" y="59760"/>
                      <a:pt x="17704" y="59696"/>
                      <a:pt x="17640" y="59696"/>
                    </a:cubicBezTo>
                    <a:close/>
                    <a:moveTo>
                      <a:pt x="18685" y="59696"/>
                    </a:moveTo>
                    <a:cubicBezTo>
                      <a:pt x="18622" y="59696"/>
                      <a:pt x="18559" y="59760"/>
                      <a:pt x="18559" y="59823"/>
                    </a:cubicBezTo>
                    <a:cubicBezTo>
                      <a:pt x="18559" y="59886"/>
                      <a:pt x="18622" y="59950"/>
                      <a:pt x="18685" y="59950"/>
                    </a:cubicBezTo>
                    <a:lnTo>
                      <a:pt x="19224" y="59950"/>
                    </a:lnTo>
                    <a:cubicBezTo>
                      <a:pt x="19319" y="59950"/>
                      <a:pt x="19382" y="59886"/>
                      <a:pt x="19382" y="59823"/>
                    </a:cubicBezTo>
                    <a:cubicBezTo>
                      <a:pt x="19382" y="59760"/>
                      <a:pt x="19319" y="59696"/>
                      <a:pt x="19224" y="59696"/>
                    </a:cubicBezTo>
                    <a:close/>
                    <a:moveTo>
                      <a:pt x="20300" y="59696"/>
                    </a:moveTo>
                    <a:cubicBezTo>
                      <a:pt x="20205" y="59696"/>
                      <a:pt x="20174" y="59760"/>
                      <a:pt x="20174" y="59823"/>
                    </a:cubicBezTo>
                    <a:cubicBezTo>
                      <a:pt x="20174" y="59886"/>
                      <a:pt x="20205" y="59950"/>
                      <a:pt x="20300" y="59950"/>
                    </a:cubicBezTo>
                    <a:lnTo>
                      <a:pt x="20839" y="59950"/>
                    </a:lnTo>
                    <a:cubicBezTo>
                      <a:pt x="20902" y="59950"/>
                      <a:pt x="20965" y="59886"/>
                      <a:pt x="20965" y="59823"/>
                    </a:cubicBezTo>
                    <a:cubicBezTo>
                      <a:pt x="20965" y="59760"/>
                      <a:pt x="20902" y="59696"/>
                      <a:pt x="20839" y="59696"/>
                    </a:cubicBezTo>
                    <a:close/>
                    <a:moveTo>
                      <a:pt x="21884" y="59696"/>
                    </a:moveTo>
                    <a:cubicBezTo>
                      <a:pt x="21821" y="59696"/>
                      <a:pt x="21757" y="59760"/>
                      <a:pt x="21757" y="59823"/>
                    </a:cubicBezTo>
                    <a:cubicBezTo>
                      <a:pt x="21757" y="59886"/>
                      <a:pt x="21821" y="59950"/>
                      <a:pt x="21884" y="59950"/>
                    </a:cubicBezTo>
                    <a:lnTo>
                      <a:pt x="22422" y="59950"/>
                    </a:lnTo>
                    <a:cubicBezTo>
                      <a:pt x="22486" y="59950"/>
                      <a:pt x="22549" y="59886"/>
                      <a:pt x="22549" y="59823"/>
                    </a:cubicBezTo>
                    <a:cubicBezTo>
                      <a:pt x="22549" y="59760"/>
                      <a:pt x="22517" y="59696"/>
                      <a:pt x="22422" y="59696"/>
                    </a:cubicBezTo>
                    <a:close/>
                    <a:moveTo>
                      <a:pt x="23499" y="59696"/>
                    </a:moveTo>
                    <a:cubicBezTo>
                      <a:pt x="23404" y="59696"/>
                      <a:pt x="23372" y="59760"/>
                      <a:pt x="23372" y="59823"/>
                    </a:cubicBezTo>
                    <a:cubicBezTo>
                      <a:pt x="23372" y="59886"/>
                      <a:pt x="23404" y="59950"/>
                      <a:pt x="23499" y="59950"/>
                    </a:cubicBezTo>
                    <a:lnTo>
                      <a:pt x="24037" y="59950"/>
                    </a:lnTo>
                    <a:cubicBezTo>
                      <a:pt x="24101" y="59950"/>
                      <a:pt x="24164" y="59886"/>
                      <a:pt x="24164" y="59823"/>
                    </a:cubicBezTo>
                    <a:cubicBezTo>
                      <a:pt x="24164" y="59760"/>
                      <a:pt x="24101" y="59696"/>
                      <a:pt x="24037" y="59696"/>
                    </a:cubicBezTo>
                    <a:close/>
                    <a:moveTo>
                      <a:pt x="25082" y="59696"/>
                    </a:moveTo>
                    <a:cubicBezTo>
                      <a:pt x="25019" y="59696"/>
                      <a:pt x="24956" y="59760"/>
                      <a:pt x="24956" y="59823"/>
                    </a:cubicBezTo>
                    <a:cubicBezTo>
                      <a:pt x="24956" y="59886"/>
                      <a:pt x="25019" y="59950"/>
                      <a:pt x="25082" y="59950"/>
                    </a:cubicBezTo>
                    <a:lnTo>
                      <a:pt x="25621" y="59950"/>
                    </a:lnTo>
                    <a:cubicBezTo>
                      <a:pt x="25684" y="59950"/>
                      <a:pt x="25747" y="59886"/>
                      <a:pt x="25747" y="59823"/>
                    </a:cubicBezTo>
                    <a:cubicBezTo>
                      <a:pt x="25747" y="59760"/>
                      <a:pt x="25684" y="59696"/>
                      <a:pt x="25621" y="59696"/>
                    </a:cubicBezTo>
                    <a:close/>
                    <a:moveTo>
                      <a:pt x="26698" y="59696"/>
                    </a:moveTo>
                    <a:cubicBezTo>
                      <a:pt x="26603" y="59696"/>
                      <a:pt x="26539" y="59760"/>
                      <a:pt x="26539" y="59823"/>
                    </a:cubicBezTo>
                    <a:cubicBezTo>
                      <a:pt x="26539" y="59886"/>
                      <a:pt x="26603" y="59950"/>
                      <a:pt x="26698" y="59950"/>
                    </a:cubicBezTo>
                    <a:lnTo>
                      <a:pt x="27204" y="59950"/>
                    </a:lnTo>
                    <a:cubicBezTo>
                      <a:pt x="27299" y="59950"/>
                      <a:pt x="27363" y="59886"/>
                      <a:pt x="27363" y="59823"/>
                    </a:cubicBezTo>
                    <a:cubicBezTo>
                      <a:pt x="27363" y="59760"/>
                      <a:pt x="27299" y="59696"/>
                      <a:pt x="27204" y="59696"/>
                    </a:cubicBezTo>
                    <a:close/>
                    <a:moveTo>
                      <a:pt x="28281" y="59696"/>
                    </a:moveTo>
                    <a:cubicBezTo>
                      <a:pt x="28218" y="59696"/>
                      <a:pt x="28154" y="59760"/>
                      <a:pt x="28154" y="59823"/>
                    </a:cubicBezTo>
                    <a:cubicBezTo>
                      <a:pt x="28154" y="59886"/>
                      <a:pt x="28218" y="59950"/>
                      <a:pt x="28281" y="59950"/>
                    </a:cubicBezTo>
                    <a:lnTo>
                      <a:pt x="28819" y="59950"/>
                    </a:lnTo>
                    <a:cubicBezTo>
                      <a:pt x="28883" y="59950"/>
                      <a:pt x="28946" y="59886"/>
                      <a:pt x="28946" y="59823"/>
                    </a:cubicBezTo>
                    <a:cubicBezTo>
                      <a:pt x="28946" y="59760"/>
                      <a:pt x="28883" y="59696"/>
                      <a:pt x="28819" y="59696"/>
                    </a:cubicBezTo>
                    <a:close/>
                    <a:moveTo>
                      <a:pt x="29864" y="59696"/>
                    </a:moveTo>
                    <a:cubicBezTo>
                      <a:pt x="29801" y="59696"/>
                      <a:pt x="29738" y="59760"/>
                      <a:pt x="29738" y="59823"/>
                    </a:cubicBezTo>
                    <a:cubicBezTo>
                      <a:pt x="29738" y="59886"/>
                      <a:pt x="29801" y="59950"/>
                      <a:pt x="29864" y="59950"/>
                    </a:cubicBezTo>
                    <a:lnTo>
                      <a:pt x="30403" y="59950"/>
                    </a:lnTo>
                    <a:cubicBezTo>
                      <a:pt x="30498" y="59950"/>
                      <a:pt x="30530" y="59886"/>
                      <a:pt x="30530" y="59823"/>
                    </a:cubicBezTo>
                    <a:cubicBezTo>
                      <a:pt x="30530" y="59760"/>
                      <a:pt x="30498" y="59696"/>
                      <a:pt x="30403" y="59696"/>
                    </a:cubicBezTo>
                    <a:close/>
                    <a:moveTo>
                      <a:pt x="31480" y="59696"/>
                    </a:moveTo>
                    <a:cubicBezTo>
                      <a:pt x="31416" y="59696"/>
                      <a:pt x="31353" y="59760"/>
                      <a:pt x="31353" y="59823"/>
                    </a:cubicBezTo>
                    <a:cubicBezTo>
                      <a:pt x="31353" y="59886"/>
                      <a:pt x="31416" y="59950"/>
                      <a:pt x="31480" y="59950"/>
                    </a:cubicBezTo>
                    <a:lnTo>
                      <a:pt x="32018" y="59950"/>
                    </a:lnTo>
                    <a:cubicBezTo>
                      <a:pt x="32081" y="59950"/>
                      <a:pt x="32145" y="59886"/>
                      <a:pt x="32145" y="59823"/>
                    </a:cubicBezTo>
                    <a:cubicBezTo>
                      <a:pt x="32145" y="59760"/>
                      <a:pt x="32081" y="59696"/>
                      <a:pt x="32018" y="59696"/>
                    </a:cubicBezTo>
                    <a:close/>
                    <a:moveTo>
                      <a:pt x="33063" y="59696"/>
                    </a:moveTo>
                    <a:cubicBezTo>
                      <a:pt x="33000" y="59696"/>
                      <a:pt x="32936" y="59760"/>
                      <a:pt x="32936" y="59823"/>
                    </a:cubicBezTo>
                    <a:cubicBezTo>
                      <a:pt x="32936" y="59886"/>
                      <a:pt x="33000" y="59950"/>
                      <a:pt x="33063" y="59950"/>
                    </a:cubicBezTo>
                    <a:lnTo>
                      <a:pt x="33601" y="59950"/>
                    </a:lnTo>
                    <a:cubicBezTo>
                      <a:pt x="33665" y="59950"/>
                      <a:pt x="33728" y="59886"/>
                      <a:pt x="33728" y="59823"/>
                    </a:cubicBezTo>
                    <a:cubicBezTo>
                      <a:pt x="33728" y="59760"/>
                      <a:pt x="33665" y="59696"/>
                      <a:pt x="33601" y="59696"/>
                    </a:cubicBezTo>
                    <a:close/>
                    <a:moveTo>
                      <a:pt x="34678" y="59696"/>
                    </a:moveTo>
                    <a:cubicBezTo>
                      <a:pt x="34583" y="59696"/>
                      <a:pt x="34520" y="59760"/>
                      <a:pt x="34520" y="59823"/>
                    </a:cubicBezTo>
                    <a:cubicBezTo>
                      <a:pt x="34520" y="59886"/>
                      <a:pt x="34583" y="59950"/>
                      <a:pt x="34678" y="59950"/>
                    </a:cubicBezTo>
                    <a:lnTo>
                      <a:pt x="34995" y="59950"/>
                    </a:lnTo>
                    <a:cubicBezTo>
                      <a:pt x="35090" y="59950"/>
                      <a:pt x="35153" y="59886"/>
                      <a:pt x="35153" y="59823"/>
                    </a:cubicBezTo>
                    <a:cubicBezTo>
                      <a:pt x="35153" y="59760"/>
                      <a:pt x="35090" y="59696"/>
                      <a:pt x="34995" y="59696"/>
                    </a:cubicBezTo>
                    <a:close/>
                  </a:path>
                </a:pathLst>
              </a:custGeom>
              <a:solidFill>
                <a:srgbClr val="3047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 name="Google Shape;2550;p29"/>
              <p:cNvSpPr/>
              <p:nvPr/>
            </p:nvSpPr>
            <p:spPr>
              <a:xfrm>
                <a:off x="2174141" y="3233435"/>
                <a:ext cx="473953" cy="865220"/>
              </a:xfrm>
              <a:custGeom>
                <a:avLst/>
                <a:gdLst/>
                <a:ahLst/>
                <a:cxnLst/>
                <a:rect l="l" t="t" r="r" b="b"/>
                <a:pathLst>
                  <a:path w="14347" h="26191" extrusionOk="0">
                    <a:moveTo>
                      <a:pt x="2787" y="0"/>
                    </a:moveTo>
                    <a:cubicBezTo>
                      <a:pt x="1267" y="0"/>
                      <a:pt x="0" y="1235"/>
                      <a:pt x="0" y="2724"/>
                    </a:cubicBezTo>
                    <a:lnTo>
                      <a:pt x="0" y="23467"/>
                    </a:lnTo>
                    <a:cubicBezTo>
                      <a:pt x="0" y="24955"/>
                      <a:pt x="1267" y="26191"/>
                      <a:pt x="2756" y="26191"/>
                    </a:cubicBezTo>
                    <a:lnTo>
                      <a:pt x="11591" y="26159"/>
                    </a:lnTo>
                    <a:cubicBezTo>
                      <a:pt x="13111" y="26159"/>
                      <a:pt x="14346" y="24955"/>
                      <a:pt x="14346" y="23435"/>
                    </a:cubicBezTo>
                    <a:lnTo>
                      <a:pt x="14346" y="2724"/>
                    </a:lnTo>
                    <a:cubicBezTo>
                      <a:pt x="14346" y="1235"/>
                      <a:pt x="13143" y="0"/>
                      <a:pt x="11623" y="0"/>
                    </a:cubicBezTo>
                    <a:close/>
                  </a:path>
                </a:pathLst>
              </a:custGeom>
              <a:solidFill>
                <a:srgbClr val="DD91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2551;p29"/>
              <p:cNvSpPr/>
              <p:nvPr/>
            </p:nvSpPr>
            <p:spPr>
              <a:xfrm>
                <a:off x="2155311" y="3249127"/>
                <a:ext cx="469758" cy="855805"/>
              </a:xfrm>
              <a:custGeom>
                <a:avLst/>
                <a:gdLst/>
                <a:ahLst/>
                <a:cxnLst/>
                <a:rect l="l" t="t" r="r" b="b"/>
                <a:pathLst>
                  <a:path w="14220" h="25906" extrusionOk="0">
                    <a:moveTo>
                      <a:pt x="2756" y="0"/>
                    </a:moveTo>
                    <a:cubicBezTo>
                      <a:pt x="1267" y="0"/>
                      <a:pt x="0" y="1236"/>
                      <a:pt x="0" y="2724"/>
                    </a:cubicBezTo>
                    <a:lnTo>
                      <a:pt x="0" y="23214"/>
                    </a:lnTo>
                    <a:cubicBezTo>
                      <a:pt x="0" y="24670"/>
                      <a:pt x="1235" y="25906"/>
                      <a:pt x="2724" y="25906"/>
                    </a:cubicBezTo>
                    <a:lnTo>
                      <a:pt x="11496" y="25874"/>
                    </a:lnTo>
                    <a:cubicBezTo>
                      <a:pt x="12985" y="25874"/>
                      <a:pt x="14188" y="24670"/>
                      <a:pt x="14188" y="23182"/>
                    </a:cubicBezTo>
                    <a:lnTo>
                      <a:pt x="14188" y="2724"/>
                    </a:lnTo>
                    <a:cubicBezTo>
                      <a:pt x="14220" y="1204"/>
                      <a:pt x="12985" y="0"/>
                      <a:pt x="11496" y="0"/>
                    </a:cubicBezTo>
                    <a:close/>
                  </a:path>
                </a:pathLst>
              </a:custGeom>
              <a:solidFill>
                <a:srgbClr val="F2A3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 name="Google Shape;2552;p29"/>
              <p:cNvSpPr/>
              <p:nvPr/>
            </p:nvSpPr>
            <p:spPr>
              <a:xfrm>
                <a:off x="2335252" y="3302478"/>
                <a:ext cx="110932" cy="27221"/>
              </a:xfrm>
              <a:custGeom>
                <a:avLst/>
                <a:gdLst/>
                <a:ahLst/>
                <a:cxnLst/>
                <a:rect l="l" t="t" r="r" b="b"/>
                <a:pathLst>
                  <a:path w="3358" h="824" extrusionOk="0">
                    <a:moveTo>
                      <a:pt x="412" y="1"/>
                    </a:moveTo>
                    <a:cubicBezTo>
                      <a:pt x="190" y="1"/>
                      <a:pt x="0" y="191"/>
                      <a:pt x="0" y="412"/>
                    </a:cubicBezTo>
                    <a:cubicBezTo>
                      <a:pt x="0" y="634"/>
                      <a:pt x="190" y="824"/>
                      <a:pt x="412" y="824"/>
                    </a:cubicBezTo>
                    <a:lnTo>
                      <a:pt x="2946" y="824"/>
                    </a:lnTo>
                    <a:cubicBezTo>
                      <a:pt x="3167" y="824"/>
                      <a:pt x="3357" y="634"/>
                      <a:pt x="3357" y="412"/>
                    </a:cubicBezTo>
                    <a:cubicBezTo>
                      <a:pt x="3357" y="191"/>
                      <a:pt x="3167" y="1"/>
                      <a:pt x="2946" y="1"/>
                    </a:cubicBezTo>
                    <a:close/>
                  </a:path>
                </a:pathLst>
              </a:custGeom>
              <a:solidFill>
                <a:srgbClr val="DD91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 name="Google Shape;2553;p29"/>
              <p:cNvSpPr/>
              <p:nvPr/>
            </p:nvSpPr>
            <p:spPr>
              <a:xfrm>
                <a:off x="2294454" y="3303536"/>
                <a:ext cx="27221" cy="26164"/>
              </a:xfrm>
              <a:custGeom>
                <a:avLst/>
                <a:gdLst/>
                <a:ahLst/>
                <a:cxnLst/>
                <a:rect l="l" t="t" r="r" b="b"/>
                <a:pathLst>
                  <a:path w="824" h="792" extrusionOk="0">
                    <a:moveTo>
                      <a:pt x="412" y="0"/>
                    </a:moveTo>
                    <a:cubicBezTo>
                      <a:pt x="309" y="0"/>
                      <a:pt x="206" y="32"/>
                      <a:pt x="127" y="95"/>
                    </a:cubicBezTo>
                    <a:cubicBezTo>
                      <a:pt x="64" y="190"/>
                      <a:pt x="0" y="285"/>
                      <a:pt x="0" y="412"/>
                    </a:cubicBezTo>
                    <a:cubicBezTo>
                      <a:pt x="0" y="507"/>
                      <a:pt x="64" y="602"/>
                      <a:pt x="127" y="697"/>
                    </a:cubicBezTo>
                    <a:cubicBezTo>
                      <a:pt x="222" y="760"/>
                      <a:pt x="317" y="792"/>
                      <a:pt x="412" y="792"/>
                    </a:cubicBezTo>
                    <a:cubicBezTo>
                      <a:pt x="539" y="792"/>
                      <a:pt x="634" y="760"/>
                      <a:pt x="697" y="697"/>
                    </a:cubicBezTo>
                    <a:cubicBezTo>
                      <a:pt x="792" y="602"/>
                      <a:pt x="824" y="507"/>
                      <a:pt x="824" y="412"/>
                    </a:cubicBezTo>
                    <a:cubicBezTo>
                      <a:pt x="824" y="285"/>
                      <a:pt x="792" y="190"/>
                      <a:pt x="697" y="95"/>
                    </a:cubicBezTo>
                    <a:cubicBezTo>
                      <a:pt x="618" y="32"/>
                      <a:pt x="515" y="0"/>
                      <a:pt x="412" y="0"/>
                    </a:cubicBezTo>
                    <a:close/>
                  </a:path>
                </a:pathLst>
              </a:custGeom>
              <a:solidFill>
                <a:srgbClr val="DD91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5" name="Google Shape;2554;p29"/>
              <p:cNvSpPr/>
              <p:nvPr/>
            </p:nvSpPr>
            <p:spPr>
              <a:xfrm>
                <a:off x="2347806" y="3998196"/>
                <a:ext cx="80572" cy="79548"/>
              </a:xfrm>
              <a:custGeom>
                <a:avLst/>
                <a:gdLst/>
                <a:ahLst/>
                <a:cxnLst/>
                <a:rect l="l" t="t" r="r" b="b"/>
                <a:pathLst>
                  <a:path w="2439" h="2408" extrusionOk="0">
                    <a:moveTo>
                      <a:pt x="1236" y="0"/>
                    </a:moveTo>
                    <a:cubicBezTo>
                      <a:pt x="570" y="0"/>
                      <a:pt x="0" y="539"/>
                      <a:pt x="0" y="1204"/>
                    </a:cubicBezTo>
                    <a:cubicBezTo>
                      <a:pt x="0" y="1869"/>
                      <a:pt x="570" y="2407"/>
                      <a:pt x="1236" y="2407"/>
                    </a:cubicBezTo>
                    <a:cubicBezTo>
                      <a:pt x="1901" y="2407"/>
                      <a:pt x="2439" y="1869"/>
                      <a:pt x="2439" y="1204"/>
                    </a:cubicBezTo>
                    <a:cubicBezTo>
                      <a:pt x="2439" y="539"/>
                      <a:pt x="1901" y="0"/>
                      <a:pt x="1236" y="0"/>
                    </a:cubicBezTo>
                    <a:close/>
                  </a:path>
                </a:pathLst>
              </a:custGeom>
              <a:solidFill>
                <a:srgbClr val="DD91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6" name="Google Shape;2555;p29"/>
              <p:cNvSpPr/>
              <p:nvPr/>
            </p:nvSpPr>
            <p:spPr>
              <a:xfrm>
                <a:off x="2202386" y="3376774"/>
                <a:ext cx="380827" cy="594234"/>
              </a:xfrm>
              <a:custGeom>
                <a:avLst/>
                <a:gdLst/>
                <a:ahLst/>
                <a:cxnLst/>
                <a:rect l="l" t="t" r="r" b="b"/>
                <a:pathLst>
                  <a:path w="11528" h="17988" extrusionOk="0">
                    <a:moveTo>
                      <a:pt x="919" y="0"/>
                    </a:moveTo>
                    <a:cubicBezTo>
                      <a:pt x="412" y="0"/>
                      <a:pt x="0" y="412"/>
                      <a:pt x="0" y="918"/>
                    </a:cubicBezTo>
                    <a:lnTo>
                      <a:pt x="0" y="17070"/>
                    </a:lnTo>
                    <a:cubicBezTo>
                      <a:pt x="0" y="17576"/>
                      <a:pt x="412" y="17988"/>
                      <a:pt x="919" y="17988"/>
                    </a:cubicBezTo>
                    <a:lnTo>
                      <a:pt x="10515" y="17988"/>
                    </a:lnTo>
                    <a:cubicBezTo>
                      <a:pt x="11053" y="17988"/>
                      <a:pt x="11528" y="17513"/>
                      <a:pt x="11528" y="16975"/>
                    </a:cubicBezTo>
                    <a:lnTo>
                      <a:pt x="11528" y="918"/>
                    </a:lnTo>
                    <a:cubicBezTo>
                      <a:pt x="11528" y="412"/>
                      <a:pt x="11116" y="0"/>
                      <a:pt x="106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2558;p29"/>
              <p:cNvSpPr/>
              <p:nvPr/>
            </p:nvSpPr>
            <p:spPr>
              <a:xfrm>
                <a:off x="1055774" y="2095181"/>
                <a:ext cx="1427013" cy="833836"/>
              </a:xfrm>
              <a:custGeom>
                <a:avLst/>
                <a:gdLst/>
                <a:ahLst/>
                <a:cxnLst/>
                <a:rect l="l" t="t" r="r" b="b"/>
                <a:pathLst>
                  <a:path w="43197" h="25241" extrusionOk="0">
                    <a:moveTo>
                      <a:pt x="1805" y="1"/>
                    </a:moveTo>
                    <a:cubicBezTo>
                      <a:pt x="792" y="1"/>
                      <a:pt x="0" y="824"/>
                      <a:pt x="0" y="1806"/>
                    </a:cubicBezTo>
                    <a:lnTo>
                      <a:pt x="0" y="24924"/>
                    </a:lnTo>
                    <a:lnTo>
                      <a:pt x="43197" y="25241"/>
                    </a:lnTo>
                    <a:lnTo>
                      <a:pt x="43165" y="1774"/>
                    </a:lnTo>
                    <a:cubicBezTo>
                      <a:pt x="43165" y="792"/>
                      <a:pt x="42405" y="1"/>
                      <a:pt x="41423" y="1"/>
                    </a:cubicBezTo>
                    <a:close/>
                  </a:path>
                </a:pathLst>
              </a:custGeom>
              <a:solidFill>
                <a:srgbClr val="263C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0" name="Google Shape;2559;p29"/>
              <p:cNvSpPr/>
              <p:nvPr/>
            </p:nvSpPr>
            <p:spPr>
              <a:xfrm>
                <a:off x="1043221" y="2107735"/>
                <a:ext cx="1427013" cy="823397"/>
              </a:xfrm>
              <a:custGeom>
                <a:avLst/>
                <a:gdLst/>
                <a:ahLst/>
                <a:cxnLst/>
                <a:rect l="l" t="t" r="r" b="b"/>
                <a:pathLst>
                  <a:path w="43197" h="24925" extrusionOk="0">
                    <a:moveTo>
                      <a:pt x="1520" y="1"/>
                    </a:moveTo>
                    <a:cubicBezTo>
                      <a:pt x="697" y="1"/>
                      <a:pt x="0" y="666"/>
                      <a:pt x="0" y="1489"/>
                    </a:cubicBezTo>
                    <a:lnTo>
                      <a:pt x="0" y="24924"/>
                    </a:lnTo>
                    <a:lnTo>
                      <a:pt x="43197" y="24924"/>
                    </a:lnTo>
                    <a:lnTo>
                      <a:pt x="43197" y="1457"/>
                    </a:lnTo>
                    <a:cubicBezTo>
                      <a:pt x="43197" y="666"/>
                      <a:pt x="42532" y="1"/>
                      <a:pt x="41708" y="1"/>
                    </a:cubicBezTo>
                    <a:close/>
                  </a:path>
                </a:pathLst>
              </a:custGeom>
              <a:solidFill>
                <a:srgbClr val="3047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 name="Google Shape;2560;p29"/>
              <p:cNvSpPr/>
              <p:nvPr/>
            </p:nvSpPr>
            <p:spPr>
              <a:xfrm>
                <a:off x="762820" y="2928985"/>
                <a:ext cx="2029637" cy="226025"/>
              </a:xfrm>
              <a:custGeom>
                <a:avLst/>
                <a:gdLst/>
                <a:ahLst/>
                <a:cxnLst/>
                <a:rect l="l" t="t" r="r" b="b"/>
                <a:pathLst>
                  <a:path w="61439" h="6842" extrusionOk="0">
                    <a:moveTo>
                      <a:pt x="52065" y="1"/>
                    </a:moveTo>
                    <a:lnTo>
                      <a:pt x="8456" y="64"/>
                    </a:lnTo>
                    <a:lnTo>
                      <a:pt x="444" y="2788"/>
                    </a:lnTo>
                    <a:cubicBezTo>
                      <a:pt x="1" y="3674"/>
                      <a:pt x="349" y="6841"/>
                      <a:pt x="1584" y="6841"/>
                    </a:cubicBezTo>
                    <a:lnTo>
                      <a:pt x="58494" y="6841"/>
                    </a:lnTo>
                    <a:cubicBezTo>
                      <a:pt x="59697" y="6841"/>
                      <a:pt x="61439" y="3294"/>
                      <a:pt x="59982" y="2503"/>
                    </a:cubicBezTo>
                    <a:lnTo>
                      <a:pt x="52065" y="1"/>
                    </a:lnTo>
                    <a:close/>
                  </a:path>
                </a:pathLst>
              </a:custGeom>
              <a:solidFill>
                <a:srgbClr val="263C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2" name="Google Shape;2561;p29"/>
              <p:cNvSpPr/>
              <p:nvPr/>
            </p:nvSpPr>
            <p:spPr>
              <a:xfrm>
                <a:off x="762820" y="2931099"/>
                <a:ext cx="2005588" cy="121371"/>
              </a:xfrm>
              <a:custGeom>
                <a:avLst/>
                <a:gdLst/>
                <a:ahLst/>
                <a:cxnLst/>
                <a:rect l="l" t="t" r="r" b="b"/>
                <a:pathLst>
                  <a:path w="60711" h="3674" extrusionOk="0">
                    <a:moveTo>
                      <a:pt x="8456" y="0"/>
                    </a:moveTo>
                    <a:lnTo>
                      <a:pt x="444" y="2724"/>
                    </a:lnTo>
                    <a:cubicBezTo>
                      <a:pt x="1" y="3547"/>
                      <a:pt x="349" y="3674"/>
                      <a:pt x="1584" y="3674"/>
                    </a:cubicBezTo>
                    <a:lnTo>
                      <a:pt x="58494" y="3674"/>
                    </a:lnTo>
                    <a:cubicBezTo>
                      <a:pt x="59697" y="3674"/>
                      <a:pt x="60710" y="3515"/>
                      <a:pt x="59824" y="2724"/>
                    </a:cubicBezTo>
                    <a:lnTo>
                      <a:pt x="51621" y="0"/>
                    </a:lnTo>
                    <a:close/>
                  </a:path>
                </a:pathLst>
              </a:custGeom>
              <a:solidFill>
                <a:srgbClr val="3047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3" name="Google Shape;2562;p29"/>
              <p:cNvSpPr/>
              <p:nvPr/>
            </p:nvSpPr>
            <p:spPr>
              <a:xfrm>
                <a:off x="1469009" y="2966645"/>
                <a:ext cx="583795" cy="56523"/>
              </a:xfrm>
              <a:custGeom>
                <a:avLst/>
                <a:gdLst/>
                <a:ahLst/>
                <a:cxnLst/>
                <a:rect l="l" t="t" r="r" b="b"/>
                <a:pathLst>
                  <a:path w="17672" h="1711" extrusionOk="0">
                    <a:moveTo>
                      <a:pt x="1552" y="1"/>
                    </a:moveTo>
                    <a:cubicBezTo>
                      <a:pt x="1267" y="1"/>
                      <a:pt x="1046" y="96"/>
                      <a:pt x="950" y="223"/>
                    </a:cubicBezTo>
                    <a:lnTo>
                      <a:pt x="127" y="1299"/>
                    </a:lnTo>
                    <a:cubicBezTo>
                      <a:pt x="0" y="1489"/>
                      <a:pt x="317" y="1711"/>
                      <a:pt x="760" y="1711"/>
                    </a:cubicBezTo>
                    <a:lnTo>
                      <a:pt x="16912" y="1711"/>
                    </a:lnTo>
                    <a:cubicBezTo>
                      <a:pt x="17355" y="1711"/>
                      <a:pt x="17672" y="1489"/>
                      <a:pt x="17513" y="1299"/>
                    </a:cubicBezTo>
                    <a:lnTo>
                      <a:pt x="16722" y="223"/>
                    </a:lnTo>
                    <a:cubicBezTo>
                      <a:pt x="16627" y="96"/>
                      <a:pt x="16373" y="1"/>
                      <a:pt x="16088" y="1"/>
                    </a:cubicBezTo>
                    <a:close/>
                  </a:path>
                </a:pathLst>
              </a:custGeom>
              <a:solidFill>
                <a:srgbClr val="263C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 name="Google Shape;2563;p29"/>
              <p:cNvSpPr/>
              <p:nvPr/>
            </p:nvSpPr>
            <p:spPr>
              <a:xfrm>
                <a:off x="1122703" y="2174697"/>
                <a:ext cx="1277430" cy="752240"/>
              </a:xfrm>
              <a:custGeom>
                <a:avLst/>
                <a:gdLst/>
                <a:ahLst/>
                <a:cxnLst/>
                <a:rect l="l" t="t" r="r" b="b"/>
                <a:pathLst>
                  <a:path w="38669" h="22771" extrusionOk="0">
                    <a:moveTo>
                      <a:pt x="1679" y="0"/>
                    </a:moveTo>
                    <a:cubicBezTo>
                      <a:pt x="761" y="0"/>
                      <a:pt x="1" y="761"/>
                      <a:pt x="1" y="1679"/>
                    </a:cubicBezTo>
                    <a:lnTo>
                      <a:pt x="1" y="22770"/>
                    </a:lnTo>
                    <a:lnTo>
                      <a:pt x="38669" y="22770"/>
                    </a:lnTo>
                    <a:lnTo>
                      <a:pt x="38669" y="1679"/>
                    </a:lnTo>
                    <a:cubicBezTo>
                      <a:pt x="38669" y="761"/>
                      <a:pt x="37909" y="0"/>
                      <a:pt x="36990" y="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 name="Google Shape;2566;p29"/>
              <p:cNvSpPr/>
              <p:nvPr/>
            </p:nvSpPr>
            <p:spPr>
              <a:xfrm>
                <a:off x="793179" y="937073"/>
                <a:ext cx="699913" cy="915433"/>
              </a:xfrm>
              <a:custGeom>
                <a:avLst/>
                <a:gdLst/>
                <a:ahLst/>
                <a:cxnLst/>
                <a:rect l="l" t="t" r="r" b="b"/>
                <a:pathLst>
                  <a:path w="21187" h="27711" extrusionOk="0">
                    <a:moveTo>
                      <a:pt x="2122" y="0"/>
                    </a:moveTo>
                    <a:cubicBezTo>
                      <a:pt x="950" y="0"/>
                      <a:pt x="0" y="982"/>
                      <a:pt x="0" y="2122"/>
                    </a:cubicBezTo>
                    <a:lnTo>
                      <a:pt x="0" y="25589"/>
                    </a:lnTo>
                    <a:cubicBezTo>
                      <a:pt x="0" y="26760"/>
                      <a:pt x="950" y="27710"/>
                      <a:pt x="2122" y="27710"/>
                    </a:cubicBezTo>
                    <a:lnTo>
                      <a:pt x="19065" y="27710"/>
                    </a:lnTo>
                    <a:cubicBezTo>
                      <a:pt x="20237" y="27710"/>
                      <a:pt x="21187" y="26760"/>
                      <a:pt x="21187" y="25589"/>
                    </a:cubicBezTo>
                    <a:lnTo>
                      <a:pt x="21187" y="2122"/>
                    </a:lnTo>
                    <a:cubicBezTo>
                      <a:pt x="21187" y="982"/>
                      <a:pt x="20237" y="0"/>
                      <a:pt x="19065" y="0"/>
                    </a:cubicBezTo>
                    <a:close/>
                  </a:path>
                </a:pathLst>
              </a:custGeom>
              <a:solidFill>
                <a:srgbClr val="263C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 name="Google Shape;2567;p29"/>
              <p:cNvSpPr/>
              <p:nvPr/>
            </p:nvSpPr>
            <p:spPr>
              <a:xfrm>
                <a:off x="773292" y="957984"/>
                <a:ext cx="699946" cy="914409"/>
              </a:xfrm>
              <a:custGeom>
                <a:avLst/>
                <a:gdLst/>
                <a:ahLst/>
                <a:cxnLst/>
                <a:rect l="l" t="t" r="r" b="b"/>
                <a:pathLst>
                  <a:path w="21188" h="27680" extrusionOk="0">
                    <a:moveTo>
                      <a:pt x="1679" y="1"/>
                    </a:moveTo>
                    <a:cubicBezTo>
                      <a:pt x="761" y="1"/>
                      <a:pt x="0" y="761"/>
                      <a:pt x="0" y="1679"/>
                    </a:cubicBezTo>
                    <a:lnTo>
                      <a:pt x="0" y="25969"/>
                    </a:lnTo>
                    <a:cubicBezTo>
                      <a:pt x="0" y="26919"/>
                      <a:pt x="761" y="27679"/>
                      <a:pt x="1679" y="27679"/>
                    </a:cubicBezTo>
                    <a:lnTo>
                      <a:pt x="19509" y="27679"/>
                    </a:lnTo>
                    <a:cubicBezTo>
                      <a:pt x="20427" y="27679"/>
                      <a:pt x="21187" y="26919"/>
                      <a:pt x="21187" y="25969"/>
                    </a:cubicBezTo>
                    <a:lnTo>
                      <a:pt x="21187" y="1679"/>
                    </a:lnTo>
                    <a:cubicBezTo>
                      <a:pt x="21187" y="761"/>
                      <a:pt x="20427" y="1"/>
                      <a:pt x="19509" y="1"/>
                    </a:cubicBezTo>
                    <a:close/>
                  </a:path>
                </a:pathLst>
              </a:custGeom>
              <a:solidFill>
                <a:srgbClr val="3047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9" name="Google Shape;2568;p29"/>
              <p:cNvSpPr/>
              <p:nvPr/>
            </p:nvSpPr>
            <p:spPr>
              <a:xfrm>
                <a:off x="1082962" y="1765624"/>
                <a:ext cx="80605" cy="80605"/>
              </a:xfrm>
              <a:custGeom>
                <a:avLst/>
                <a:gdLst/>
                <a:ahLst/>
                <a:cxnLst/>
                <a:rect l="l" t="t" r="r" b="b"/>
                <a:pathLst>
                  <a:path w="2440" h="2440" extrusionOk="0">
                    <a:moveTo>
                      <a:pt x="1204" y="1"/>
                    </a:moveTo>
                    <a:cubicBezTo>
                      <a:pt x="539" y="1"/>
                      <a:pt x="1" y="539"/>
                      <a:pt x="1" y="1204"/>
                    </a:cubicBezTo>
                    <a:cubicBezTo>
                      <a:pt x="1" y="1869"/>
                      <a:pt x="539" y="2439"/>
                      <a:pt x="1204" y="2439"/>
                    </a:cubicBezTo>
                    <a:cubicBezTo>
                      <a:pt x="1869" y="2439"/>
                      <a:pt x="2439" y="1869"/>
                      <a:pt x="2439" y="1204"/>
                    </a:cubicBezTo>
                    <a:cubicBezTo>
                      <a:pt x="2439" y="539"/>
                      <a:pt x="1869" y="1"/>
                      <a:pt x="1204" y="1"/>
                    </a:cubicBezTo>
                    <a:close/>
                  </a:path>
                </a:pathLst>
              </a:custGeom>
              <a:solidFill>
                <a:srgbClr val="263C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0" name="Google Shape;2569;p29"/>
              <p:cNvSpPr/>
              <p:nvPr/>
            </p:nvSpPr>
            <p:spPr>
              <a:xfrm>
                <a:off x="826643" y="1018670"/>
                <a:ext cx="593209" cy="725019"/>
              </a:xfrm>
              <a:custGeom>
                <a:avLst/>
                <a:gdLst/>
                <a:ahLst/>
                <a:cxnLst/>
                <a:rect l="l" t="t" r="r" b="b"/>
                <a:pathLst>
                  <a:path w="17957" h="21947" extrusionOk="0">
                    <a:moveTo>
                      <a:pt x="887" y="0"/>
                    </a:moveTo>
                    <a:cubicBezTo>
                      <a:pt x="381" y="0"/>
                      <a:pt x="1" y="412"/>
                      <a:pt x="1" y="887"/>
                    </a:cubicBezTo>
                    <a:lnTo>
                      <a:pt x="1" y="21028"/>
                    </a:lnTo>
                    <a:cubicBezTo>
                      <a:pt x="1" y="21535"/>
                      <a:pt x="381" y="21947"/>
                      <a:pt x="887" y="21947"/>
                    </a:cubicBezTo>
                    <a:lnTo>
                      <a:pt x="17070" y="21947"/>
                    </a:lnTo>
                    <a:cubicBezTo>
                      <a:pt x="17577" y="21947"/>
                      <a:pt x="17957" y="21535"/>
                      <a:pt x="17957" y="21028"/>
                    </a:cubicBezTo>
                    <a:lnTo>
                      <a:pt x="17957" y="887"/>
                    </a:lnTo>
                    <a:cubicBezTo>
                      <a:pt x="17957" y="412"/>
                      <a:pt x="17577" y="0"/>
                      <a:pt x="17070" y="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pic>
          <p:nvPicPr>
            <p:cNvPr id="4" name="Picture 3"/>
            <p:cNvPicPr>
              <a:picLocks noChangeAspect="1"/>
            </p:cNvPicPr>
            <p:nvPr/>
          </p:nvPicPr>
          <p:blipFill>
            <a:blip r:embed="rId12"/>
            <a:stretch>
              <a:fillRect/>
            </a:stretch>
          </p:blipFill>
          <p:spPr>
            <a:xfrm>
              <a:off x="2505428" y="6807797"/>
              <a:ext cx="1149299" cy="1112970"/>
            </a:xfrm>
            <a:prstGeom prst="rect">
              <a:avLst/>
            </a:prstGeom>
          </p:spPr>
        </p:pic>
      </p:grpSp>
      <p:sp>
        <p:nvSpPr>
          <p:cNvPr id="53" name="AutoShape 2"/>
          <p:cNvSpPr/>
          <p:nvPr/>
        </p:nvSpPr>
        <p:spPr>
          <a:xfrm rot="-5400000">
            <a:off x="2733613" y="7286687"/>
            <a:ext cx="5962775" cy="0"/>
          </a:xfrm>
          <a:prstGeom prst="line">
            <a:avLst/>
          </a:prstGeom>
          <a:ln w="38100" cap="flat">
            <a:solidFill>
              <a:srgbClr val="243762"/>
            </a:solidFill>
            <a:prstDash val="solid"/>
            <a:headEnd type="none" w="sm" len="sm"/>
            <a:tailEnd type="none" w="sm" len="sm"/>
          </a:ln>
        </p:spPr>
      </p:sp>
      <p:sp>
        <p:nvSpPr>
          <p:cNvPr id="54" name="AutoShape 13"/>
          <p:cNvSpPr/>
          <p:nvPr/>
        </p:nvSpPr>
        <p:spPr>
          <a:xfrm>
            <a:off x="5715000" y="4305300"/>
            <a:ext cx="1345313" cy="0"/>
          </a:xfrm>
          <a:prstGeom prst="line">
            <a:avLst/>
          </a:prstGeom>
          <a:ln w="38100" cap="rnd">
            <a:solidFill>
              <a:srgbClr val="243762"/>
            </a:solidFill>
            <a:prstDash val="solid"/>
            <a:headEnd type="none" w="sm" len="sm"/>
            <a:tailEnd type="oval" w="lg" len="lg"/>
          </a:ln>
        </p:spPr>
      </p:sp>
      <p:sp>
        <p:nvSpPr>
          <p:cNvPr id="55" name="Rectangle 54"/>
          <p:cNvSpPr/>
          <p:nvPr/>
        </p:nvSpPr>
        <p:spPr>
          <a:xfrm>
            <a:off x="7348906" y="3194299"/>
            <a:ext cx="10287000" cy="2585323"/>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Bước 1. </a:t>
            </a:r>
            <a:r>
              <a:rPr lang="vi-VN" sz="3600">
                <a:latin typeface="Arial" panose="020B0604020202020204" pitchFamily="34" charset="0"/>
                <a:cs typeface="Arial" panose="020B0604020202020204" pitchFamily="34" charset="0"/>
              </a:rPr>
              <a:t>Nháy chuột chọn công cụ </a:t>
            </a:r>
            <a:r>
              <a:rPr lang="vi-VN" sz="3600" b="1">
                <a:latin typeface="Arial" panose="020B0604020202020204" pitchFamily="34" charset="0"/>
                <a:cs typeface="Arial" panose="020B0604020202020204" pitchFamily="34" charset="0"/>
              </a:rPr>
              <a:t>Crop</a:t>
            </a:r>
            <a:r>
              <a:rPr lang="vi-VN" sz="360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rồi </a:t>
            </a:r>
            <a:r>
              <a:rPr lang="vi-VN" sz="3600">
                <a:latin typeface="Arial" panose="020B0604020202020204" pitchFamily="34" charset="0"/>
                <a:cs typeface="Arial" panose="020B0604020202020204" pitchFamily="34" charset="0"/>
              </a:rPr>
              <a:t>đưa chuột vào cửa sổ ảnh để xác định một vùng ảnh hình chữ nhật cần lấy.</a:t>
            </a:r>
            <a:endParaRPr lang="en-US" sz="3600">
              <a:latin typeface="Arial" panose="020B0604020202020204" pitchFamily="34" charset="0"/>
              <a:cs typeface="Arial" panose="020B0604020202020204" pitchFamily="34" charset="0"/>
            </a:endParaRPr>
          </a:p>
        </p:txBody>
      </p:sp>
      <p:sp>
        <p:nvSpPr>
          <p:cNvPr id="57" name="AutoShape 13"/>
          <p:cNvSpPr/>
          <p:nvPr/>
        </p:nvSpPr>
        <p:spPr>
          <a:xfrm>
            <a:off x="5715000" y="6697370"/>
            <a:ext cx="1345313" cy="0"/>
          </a:xfrm>
          <a:prstGeom prst="line">
            <a:avLst/>
          </a:prstGeom>
          <a:ln w="38100" cap="rnd">
            <a:solidFill>
              <a:srgbClr val="243762"/>
            </a:solidFill>
            <a:prstDash val="solid"/>
            <a:headEnd type="none" w="sm" len="sm"/>
            <a:tailEnd type="oval" w="lg" len="lg"/>
          </a:ln>
        </p:spPr>
      </p:sp>
      <p:sp>
        <p:nvSpPr>
          <p:cNvPr id="56" name="Rectangle 55"/>
          <p:cNvSpPr/>
          <p:nvPr/>
        </p:nvSpPr>
        <p:spPr>
          <a:xfrm>
            <a:off x="7348906" y="5808684"/>
            <a:ext cx="10307990" cy="2482667"/>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Bước 2. </a:t>
            </a:r>
            <a:r>
              <a:rPr lang="vi-VN" sz="3600">
                <a:latin typeface="Arial" panose="020B0604020202020204" pitchFamily="34" charset="0"/>
                <a:cs typeface="Arial" panose="020B0604020202020204" pitchFamily="34" charset="0"/>
              </a:rPr>
              <a:t>Kéo thả chuột trên các ô hình chữ nhật tại các đường biên vùng chọn để điều chỉnh kích thước vùng ảnh cần cắt</a:t>
            </a:r>
            <a:r>
              <a:rPr lang="vi-VN"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59" name="AutoShape 13"/>
          <p:cNvSpPr/>
          <p:nvPr/>
        </p:nvSpPr>
        <p:spPr>
          <a:xfrm>
            <a:off x="5715000" y="9029700"/>
            <a:ext cx="1345313" cy="0"/>
          </a:xfrm>
          <a:prstGeom prst="line">
            <a:avLst/>
          </a:prstGeom>
          <a:ln w="38100" cap="rnd">
            <a:solidFill>
              <a:srgbClr val="243762"/>
            </a:solidFill>
            <a:prstDash val="solid"/>
            <a:headEnd type="none" w="sm" len="sm"/>
            <a:tailEnd type="oval" w="lg" len="lg"/>
          </a:ln>
        </p:spPr>
      </p:sp>
      <p:sp>
        <p:nvSpPr>
          <p:cNvPr id="58" name="Rectangle 57"/>
          <p:cNvSpPr/>
          <p:nvPr/>
        </p:nvSpPr>
        <p:spPr>
          <a:xfrm>
            <a:off x="7348906" y="8393609"/>
            <a:ext cx="10307990" cy="1754326"/>
          </a:xfrm>
          <a:prstGeom prst="rect">
            <a:avLst/>
          </a:prstGeom>
        </p:spPr>
        <p:txBody>
          <a:bodyPr wrap="square">
            <a:spAutoFit/>
          </a:bodyPr>
          <a:lstStyle/>
          <a:p>
            <a:pPr algn="just">
              <a:lnSpc>
                <a:spcPct val="150000"/>
              </a:lnSpc>
              <a:spcAft>
                <a:spcPts val="0"/>
              </a:spcAft>
            </a:pPr>
            <a:r>
              <a:rPr lang="en-US" sz="3600" b="1">
                <a:solidFill>
                  <a:srgbClr val="C00000"/>
                </a:solidFill>
                <a:latin typeface="Arial" panose="020B0604020202020204" pitchFamily="34" charset="0"/>
                <a:ea typeface="Times New Roman" panose="02020603050405020304" pitchFamily="18" charset="0"/>
                <a:cs typeface="Arial" panose="020B0604020202020204" pitchFamily="34" charset="0"/>
              </a:rPr>
              <a:t>Bước 3. </a:t>
            </a:r>
            <a:r>
              <a:rPr lang="en-US" sz="3600">
                <a:latin typeface="Arial" panose="020B0604020202020204" pitchFamily="34" charset="0"/>
                <a:ea typeface="Times New Roman" panose="02020603050405020304" pitchFamily="18" charset="0"/>
                <a:cs typeface="Arial" panose="020B0604020202020204" pitchFamily="34" charset="0"/>
              </a:rPr>
              <a:t>Nhấn phím </a:t>
            </a:r>
            <a:r>
              <a:rPr lang="en-US" sz="3600" b="1">
                <a:latin typeface="Arial" panose="020B0604020202020204" pitchFamily="34" charset="0"/>
                <a:ea typeface="Times New Roman" panose="02020603050405020304" pitchFamily="18" charset="0"/>
                <a:cs typeface="Arial" panose="020B0604020202020204" pitchFamily="34" charset="0"/>
              </a:rPr>
              <a:t>Enter</a:t>
            </a:r>
            <a:r>
              <a:rPr lang="en-US" sz="3600">
                <a:latin typeface="Arial" panose="020B0604020202020204" pitchFamily="34" charset="0"/>
                <a:ea typeface="Times New Roman" panose="02020603050405020304" pitchFamily="18" charset="0"/>
                <a:cs typeface="Arial" panose="020B0604020202020204" pitchFamily="34" charset="0"/>
              </a:rPr>
              <a:t> để xóa toàn bộ vùng ảnh bên ngoài vùng đã chọn.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341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left)">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left)">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wipe(left)">
                                      <p:cBhvr>
                                        <p:cTn id="48" dur="500"/>
                                        <p:tgtEl>
                                          <p:spTgt spid="5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5" grpId="0"/>
      <p:bldP spid="56"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6" name="Group 5"/>
          <p:cNvGrpSpPr/>
          <p:nvPr/>
        </p:nvGrpSpPr>
        <p:grpSpPr>
          <a:xfrm>
            <a:off x="7039993" y="-66201"/>
            <a:ext cx="4296746" cy="1401465"/>
            <a:chOff x="6995627" y="7000"/>
            <a:chExt cx="4296746" cy="1401465"/>
          </a:xfrm>
        </p:grpSpPr>
        <p:sp>
          <p:nvSpPr>
            <p:cNvPr id="7" name="Round Same Side Corner Rectangle 6"/>
            <p:cNvSpPr/>
            <p:nvPr/>
          </p:nvSpPr>
          <p:spPr>
            <a:xfrm flipV="1">
              <a:off x="6995627" y="7000"/>
              <a:ext cx="4296746" cy="1401465"/>
            </a:xfrm>
            <a:prstGeom prst="round2SameRect">
              <a:avLst>
                <a:gd name="adj1" fmla="val 50000"/>
                <a:gd name="adj2" fmla="val 0"/>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TextBox 7"/>
            <p:cNvSpPr txBox="1"/>
            <p:nvPr/>
          </p:nvSpPr>
          <p:spPr>
            <a:xfrm>
              <a:off x="7317657" y="292234"/>
              <a:ext cx="3627720" cy="830997"/>
            </a:xfrm>
            <a:prstGeom prst="rect">
              <a:avLst/>
            </a:prstGeom>
            <a:noFill/>
          </p:spPr>
          <p:txBody>
            <a:bodyPr wrap="square" rtlCol="0">
              <a:spAutoFit/>
            </a:bodyPr>
            <a:lstStyle/>
            <a:p>
              <a:pPr algn="ctr"/>
              <a:r>
                <a:rPr lang="vi-VN" sz="4800" b="1" smtClean="0">
                  <a:solidFill>
                    <a:schemeClr val="bg1"/>
                  </a:solidFill>
                  <a:latin typeface="Arial" panose="020B0604020202020204" pitchFamily="34" charset="0"/>
                  <a:cs typeface="Arial" panose="020B0604020202020204" pitchFamily="34" charset="0"/>
                </a:rPr>
                <a:t>GHI NHỚ</a:t>
              </a:r>
              <a:endParaRPr lang="en-US" sz="4800" b="1">
                <a:solidFill>
                  <a:schemeClr val="bg1"/>
                </a:solidFill>
                <a:latin typeface="Arial" panose="020B0604020202020204" pitchFamily="34" charset="0"/>
                <a:cs typeface="Arial" panose="020B0604020202020204" pitchFamily="34" charset="0"/>
              </a:endParaRPr>
            </a:p>
          </p:txBody>
        </p:sp>
      </p:grpSp>
      <p:sp>
        <p:nvSpPr>
          <p:cNvPr id="9" name="Freeform 6"/>
          <p:cNvSpPr/>
          <p:nvPr/>
        </p:nvSpPr>
        <p:spPr>
          <a:xfrm>
            <a:off x="16254880" y="448146"/>
            <a:ext cx="1600200" cy="1350169"/>
          </a:xfrm>
          <a:custGeom>
            <a:avLst/>
            <a:gdLst/>
            <a:ahLst/>
            <a:cxnLst/>
            <a:rect l="l" t="t" r="r" b="b"/>
            <a:pathLst>
              <a:path w="2766833" h="2334516">
                <a:moveTo>
                  <a:pt x="0" y="0"/>
                </a:moveTo>
                <a:lnTo>
                  <a:pt x="2766833" y="0"/>
                </a:lnTo>
                <a:lnTo>
                  <a:pt x="2766833" y="2334516"/>
                </a:lnTo>
                <a:lnTo>
                  <a:pt x="0" y="233451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18" name="Group 17"/>
          <p:cNvGrpSpPr/>
          <p:nvPr/>
        </p:nvGrpSpPr>
        <p:grpSpPr>
          <a:xfrm>
            <a:off x="709510" y="1798315"/>
            <a:ext cx="15743473" cy="2862322"/>
            <a:chOff x="709510" y="1798315"/>
            <a:chExt cx="15743473" cy="2862322"/>
          </a:xfrm>
        </p:grpSpPr>
        <p:sp>
          <p:nvSpPr>
            <p:cNvPr id="11" name="Rectangle 10"/>
            <p:cNvSpPr/>
            <p:nvPr/>
          </p:nvSpPr>
          <p:spPr>
            <a:xfrm>
              <a:off x="1898783" y="1798315"/>
              <a:ext cx="1455420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Sau khi cắt ảnh, thường phải thực hiện lệnh </a:t>
              </a:r>
              <a:r>
                <a:rPr lang="en-US" sz="4000" b="1">
                  <a:latin typeface="Arial" panose="020B0604020202020204" pitchFamily="34" charset="0"/>
                  <a:ea typeface="Times New Roman" panose="02020603050405020304" pitchFamily="18" charset="0"/>
                  <a:cs typeface="Arial" panose="020B0604020202020204" pitchFamily="34" charset="0"/>
                </a:rPr>
                <a:t>Layer\Layer to Image Size </a:t>
              </a:r>
              <a:r>
                <a:rPr lang="en-US" sz="4000">
                  <a:latin typeface="Arial" panose="020B0604020202020204" pitchFamily="34" charset="0"/>
                  <a:ea typeface="Times New Roman" panose="02020603050405020304" pitchFamily="18" charset="0"/>
                  <a:cs typeface="Arial" panose="020B0604020202020204" pitchFamily="34" charset="0"/>
                </a:rPr>
                <a:t>hoặc </a:t>
              </a:r>
              <a:r>
                <a:rPr lang="en-US" sz="4000" b="1">
                  <a:latin typeface="Arial" panose="020B0604020202020204" pitchFamily="34" charset="0"/>
                  <a:ea typeface="Times New Roman" panose="02020603050405020304" pitchFamily="18" charset="0"/>
                  <a:cs typeface="Arial" panose="020B0604020202020204" pitchFamily="34" charset="0"/>
                </a:rPr>
                <a:t>Image\Fit Canvas to Layers</a:t>
              </a:r>
              <a:r>
                <a:rPr lang="en-US" sz="4000">
                  <a:latin typeface="Arial" panose="020B0604020202020204" pitchFamily="34" charset="0"/>
                  <a:ea typeface="Times New Roman" panose="02020603050405020304" pitchFamily="18" charset="0"/>
                  <a:cs typeface="Arial" panose="020B0604020202020204" pitchFamily="34" charset="0"/>
                </a:rPr>
                <a:t> để điều chỉnh khung ảnh vừa với ảnh sau khi cắt.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12"/>
            <a:stretch>
              <a:fillRect/>
            </a:stretch>
          </p:blipFill>
          <p:spPr>
            <a:xfrm rot="1713319" flipH="1">
              <a:off x="709510" y="3308864"/>
              <a:ext cx="597460" cy="1042506"/>
            </a:xfrm>
            <a:prstGeom prst="rect">
              <a:avLst/>
            </a:prstGeom>
          </p:spPr>
        </p:pic>
      </p:grpSp>
      <p:grpSp>
        <p:nvGrpSpPr>
          <p:cNvPr id="25" name="Group 24"/>
          <p:cNvGrpSpPr/>
          <p:nvPr/>
        </p:nvGrpSpPr>
        <p:grpSpPr>
          <a:xfrm>
            <a:off x="2728728" y="5102606"/>
            <a:ext cx="13404656" cy="4779678"/>
            <a:chOff x="2728728" y="5102606"/>
            <a:chExt cx="13404656" cy="4779678"/>
          </a:xfrm>
        </p:grpSpPr>
        <p:sp>
          <p:nvSpPr>
            <p:cNvPr id="15" name="Right Arrow 14"/>
            <p:cNvSpPr/>
            <p:nvPr/>
          </p:nvSpPr>
          <p:spPr>
            <a:xfrm>
              <a:off x="8710211" y="6896100"/>
              <a:ext cx="1600200" cy="838200"/>
            </a:xfrm>
            <a:prstGeom prst="rightArrow">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3"/>
            <a:stretch>
              <a:fillRect/>
            </a:stretch>
          </p:blipFill>
          <p:spPr>
            <a:xfrm>
              <a:off x="2728728" y="5102606"/>
              <a:ext cx="4346825" cy="4779678"/>
            </a:xfrm>
            <a:prstGeom prst="rect">
              <a:avLst/>
            </a:prstGeom>
          </p:spPr>
        </p:pic>
        <p:pic>
          <p:nvPicPr>
            <p:cNvPr id="17" name="Picture 16"/>
            <p:cNvPicPr>
              <a:picLocks noChangeAspect="1"/>
            </p:cNvPicPr>
            <p:nvPr/>
          </p:nvPicPr>
          <p:blipFill>
            <a:blip r:embed="rId14"/>
            <a:stretch>
              <a:fillRect/>
            </a:stretch>
          </p:blipFill>
          <p:spPr>
            <a:xfrm>
              <a:off x="11945069" y="5102606"/>
              <a:ext cx="4188315" cy="4779678"/>
            </a:xfrm>
            <a:prstGeom prst="rect">
              <a:avLst/>
            </a:prstGeom>
          </p:spPr>
        </p:pic>
      </p:grpSp>
    </p:spTree>
    <p:extLst>
      <p:ext uri="{BB962C8B-B14F-4D97-AF65-F5344CB8AC3E}">
        <p14:creationId xmlns:p14="http://schemas.microsoft.com/office/powerpoint/2010/main" val="35786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156488" y="2628901"/>
            <a:ext cx="7941012" cy="7499890"/>
            <a:chOff x="9144000" y="1655716"/>
            <a:chExt cx="8115300" cy="7664497"/>
          </a:xfrm>
        </p:grpSpPr>
        <p:sp>
          <p:nvSpPr>
            <p:cNvPr id="5" name="AutoShape 5"/>
            <p:cNvSpPr/>
            <p:nvPr/>
          </p:nvSpPr>
          <p:spPr>
            <a:xfrm>
              <a:off x="9144000" y="9239250"/>
              <a:ext cx="7589385" cy="0"/>
            </a:xfrm>
            <a:prstGeom prst="line">
              <a:avLst/>
            </a:prstGeom>
            <a:ln w="19050" cap="rnd">
              <a:solidFill>
                <a:srgbClr val="243762"/>
              </a:solidFill>
              <a:prstDash val="solid"/>
              <a:headEnd type="none" w="sm" len="sm"/>
              <a:tailEnd type="none" w="sm" len="sm"/>
            </a:ln>
          </p:spPr>
        </p:sp>
        <p:sp>
          <p:nvSpPr>
            <p:cNvPr id="6" name="Freeform 6"/>
            <p:cNvSpPr/>
            <p:nvPr/>
          </p:nvSpPr>
          <p:spPr>
            <a:xfrm flipH="1">
              <a:off x="9510269" y="1655716"/>
              <a:ext cx="7749031" cy="7664497"/>
            </a:xfrm>
            <a:custGeom>
              <a:avLst/>
              <a:gdLst/>
              <a:ahLst/>
              <a:cxnLst/>
              <a:rect l="l" t="t" r="r" b="b"/>
              <a:pathLst>
                <a:path w="7749031" h="7664497">
                  <a:moveTo>
                    <a:pt x="7749031" y="0"/>
                  </a:moveTo>
                  <a:lnTo>
                    <a:pt x="0" y="0"/>
                  </a:lnTo>
                  <a:lnTo>
                    <a:pt x="0" y="7664496"/>
                  </a:lnTo>
                  <a:lnTo>
                    <a:pt x="7749031" y="7664496"/>
                  </a:lnTo>
                  <a:lnTo>
                    <a:pt x="7749031"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0" name="TextBox 9"/>
          <p:cNvSpPr txBox="1"/>
          <p:nvPr/>
        </p:nvSpPr>
        <p:spPr>
          <a:xfrm>
            <a:off x="598656" y="4600090"/>
            <a:ext cx="9242088" cy="378565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BIẾN ĐỔI ẢNH TRONG GIMP</a:t>
            </a:r>
            <a:endParaRPr lang="en-US" sz="8000" b="1">
              <a:solidFill>
                <a:schemeClr val="tx2">
                  <a:lumMod val="7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5715623" y="1028700"/>
            <a:ext cx="1867257" cy="1867257"/>
          </a:xfrm>
          <a:prstGeom prst="rect">
            <a:avLst/>
          </a:prstGeom>
        </p:spPr>
      </p:pic>
      <p:sp>
        <p:nvSpPr>
          <p:cNvPr id="12" name="Rounded Rectangle 11"/>
          <p:cNvSpPr/>
          <p:nvPr/>
        </p:nvSpPr>
        <p:spPr>
          <a:xfrm>
            <a:off x="3657600" y="1487171"/>
            <a:ext cx="3124200" cy="228346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9600" b="1" smtClean="0">
                <a:solidFill>
                  <a:schemeClr val="bg1"/>
                </a:solidFill>
                <a:latin typeface="Arial" panose="020B0604020202020204" pitchFamily="34" charset="0"/>
                <a:cs typeface="Arial" panose="020B0604020202020204" pitchFamily="34" charset="0"/>
              </a:rPr>
              <a:t>03</a:t>
            </a:r>
            <a:endParaRPr lang="en-US" sz="9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324977"/>
      </p:ext>
    </p:extLst>
  </p:cSld>
  <p:clrMapOvr>
    <a:masterClrMapping/>
  </p:clrMapOvr>
  <p:transition spd="med">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94310789"/>
          <p:cNvPicPr/>
          <p:nvPr/>
        </p:nvPicPr>
        <p:blipFill>
          <a:blip r:embed="rId2"/>
          <a:srcRect/>
          <a:stretch>
            <a:fillRect/>
          </a:stretch>
        </p:blipFill>
        <p:spPr>
          <a:xfrm>
            <a:off x="4617357" y="952500"/>
            <a:ext cx="13670643" cy="8382000"/>
          </a:xfrm>
          <a:prstGeom prst="rect">
            <a:avLst/>
          </a:prstGeom>
          <a:ln/>
        </p:spPr>
      </p:pic>
      <p:sp>
        <p:nvSpPr>
          <p:cNvPr id="3" name="Rounded Rectangle 2"/>
          <p:cNvSpPr/>
          <p:nvPr/>
        </p:nvSpPr>
        <p:spPr>
          <a:xfrm>
            <a:off x="5334000" y="4076700"/>
            <a:ext cx="32766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4191000" y="4610100"/>
            <a:ext cx="1143000"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3235973"/>
            <a:ext cx="3657600" cy="2748253"/>
          </a:xfrm>
          <a:prstGeom prst="rect">
            <a:avLst/>
          </a:prstGeom>
          <a:noFill/>
        </p:spPr>
        <p:txBody>
          <a:bodyPr wrap="square" rtlCol="0">
            <a:spAutoFit/>
          </a:bodyPr>
          <a:lstStyle/>
          <a:p>
            <a:pPr algn="r">
              <a:lnSpc>
                <a:spcPct val="150000"/>
              </a:lnSpc>
            </a:pPr>
            <a:r>
              <a:rPr lang="vi-VN" sz="4000" smtClean="0">
                <a:latin typeface="Arial" panose="020B0604020202020204" pitchFamily="34" charset="0"/>
                <a:cs typeface="Arial" panose="020B0604020202020204" pitchFamily="34" charset="0"/>
              </a:rPr>
              <a:t>Một số công cụ biến đổi ảnh trong GIMP</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381000" y="7470812"/>
            <a:ext cx="1226404" cy="2816188"/>
          </a:xfrm>
          <a:prstGeom prst="rect">
            <a:avLst/>
          </a:prstGeom>
        </p:spPr>
      </p:pic>
      <p:pic>
        <p:nvPicPr>
          <p:cNvPr id="8" name="Picture 7"/>
          <p:cNvPicPr>
            <a:picLocks noChangeAspect="1"/>
          </p:cNvPicPr>
          <p:nvPr/>
        </p:nvPicPr>
        <p:blipFill>
          <a:blip r:embed="rId4"/>
          <a:stretch>
            <a:fillRect/>
          </a:stretch>
        </p:blipFill>
        <p:spPr>
          <a:xfrm>
            <a:off x="406400" y="419100"/>
            <a:ext cx="1609771" cy="1558887"/>
          </a:xfrm>
          <a:prstGeom prst="rect">
            <a:avLst/>
          </a:prstGeom>
        </p:spPr>
      </p:pic>
    </p:spTree>
    <p:extLst>
      <p:ext uri="{BB962C8B-B14F-4D97-AF65-F5344CB8AC3E}">
        <p14:creationId xmlns:p14="http://schemas.microsoft.com/office/powerpoint/2010/main" val="16984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1000" y="5934305"/>
            <a:ext cx="6247658" cy="4339995"/>
            <a:chOff x="731732" y="5013555"/>
            <a:chExt cx="6247658" cy="4339995"/>
          </a:xfrm>
        </p:grpSpPr>
        <p:sp>
          <p:nvSpPr>
            <p:cNvPr id="12" name="AutoShape 12"/>
            <p:cNvSpPr/>
            <p:nvPr/>
          </p:nvSpPr>
          <p:spPr>
            <a:xfrm>
              <a:off x="1028700" y="9234488"/>
              <a:ext cx="5950690" cy="0"/>
            </a:xfrm>
            <a:prstGeom prst="line">
              <a:avLst/>
            </a:prstGeom>
            <a:ln w="19050" cap="rnd">
              <a:solidFill>
                <a:srgbClr val="243762"/>
              </a:solidFill>
              <a:prstDash val="solid"/>
              <a:headEnd type="none" w="sm" len="sm"/>
              <a:tailEnd type="none" w="sm" len="sm"/>
            </a:ln>
          </p:spPr>
        </p:sp>
        <p:sp>
          <p:nvSpPr>
            <p:cNvPr id="13" name="Freeform 13"/>
            <p:cNvSpPr/>
            <p:nvPr/>
          </p:nvSpPr>
          <p:spPr>
            <a:xfrm>
              <a:off x="731732" y="5013555"/>
              <a:ext cx="3272312" cy="4244745"/>
            </a:xfrm>
            <a:custGeom>
              <a:avLst/>
              <a:gdLst/>
              <a:ahLst/>
              <a:cxnLst/>
              <a:rect l="l" t="t" r="r" b="b"/>
              <a:pathLst>
                <a:path w="3272312" h="4244745">
                  <a:moveTo>
                    <a:pt x="0" y="0"/>
                  </a:moveTo>
                  <a:lnTo>
                    <a:pt x="3272313" y="0"/>
                  </a:lnTo>
                  <a:lnTo>
                    <a:pt x="3272313" y="4244745"/>
                  </a:lnTo>
                  <a:lnTo>
                    <a:pt x="0" y="424474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14"/>
            <p:cNvSpPr/>
            <p:nvPr/>
          </p:nvSpPr>
          <p:spPr>
            <a:xfrm>
              <a:off x="2805161" y="7231178"/>
              <a:ext cx="1103634" cy="2122372"/>
            </a:xfrm>
            <a:custGeom>
              <a:avLst/>
              <a:gdLst/>
              <a:ahLst/>
              <a:cxnLst/>
              <a:rect l="l" t="t" r="r" b="b"/>
              <a:pathLst>
                <a:path w="1103634" h="2122372">
                  <a:moveTo>
                    <a:pt x="0" y="0"/>
                  </a:moveTo>
                  <a:lnTo>
                    <a:pt x="1103634" y="0"/>
                  </a:lnTo>
                  <a:lnTo>
                    <a:pt x="1103634" y="2122372"/>
                  </a:lnTo>
                  <a:lnTo>
                    <a:pt x="0" y="21223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5" name="Rounded Rectangle 14"/>
          <p:cNvSpPr/>
          <p:nvPr/>
        </p:nvSpPr>
        <p:spPr>
          <a:xfrm>
            <a:off x="1028700" y="781223"/>
            <a:ext cx="16192500" cy="3785652"/>
          </a:xfrm>
          <a:prstGeom prst="roundRect">
            <a:avLst>
              <a:gd name="adj" fmla="val 277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14475" y="781223"/>
            <a:ext cx="15220950" cy="378565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Em hãy khám phá một số công cụ biến đổi ảnh sau đây bằng cách thử biến đổi một ảnh nào đó theo các bước trong video sau đây: </a:t>
            </a:r>
            <a:r>
              <a:rPr lang="vi-VN" sz="4000" b="1" smtClean="0">
                <a:latin typeface="Arial" panose="020B0604020202020204" pitchFamily="34" charset="0"/>
                <a:cs typeface="Arial" panose="020B0604020202020204" pitchFamily="34" charset="0"/>
              </a:rPr>
              <a:t>Scale</a:t>
            </a:r>
            <a:r>
              <a:rPr lang="vi-VN" sz="4000" smtClean="0">
                <a:latin typeface="Arial" panose="020B0604020202020204" pitchFamily="34" charset="0"/>
                <a:cs typeface="Arial" panose="020B0604020202020204" pitchFamily="34" charset="0"/>
              </a:rPr>
              <a:t> (thay đổi kích thước), </a:t>
            </a:r>
            <a:r>
              <a:rPr lang="vi-VN" sz="4000" b="1" smtClean="0">
                <a:latin typeface="Arial" panose="020B0604020202020204" pitchFamily="34" charset="0"/>
                <a:cs typeface="Arial" panose="020B0604020202020204" pitchFamily="34" charset="0"/>
              </a:rPr>
              <a:t>Rotate</a:t>
            </a:r>
            <a:r>
              <a:rPr lang="vi-VN" sz="4000" smtClean="0">
                <a:latin typeface="Arial" panose="020B0604020202020204" pitchFamily="34" charset="0"/>
                <a:cs typeface="Arial" panose="020B0604020202020204" pitchFamily="34" charset="0"/>
              </a:rPr>
              <a:t> (xoay ảnh), </a:t>
            </a:r>
            <a:r>
              <a:rPr lang="vi-VN" sz="4000" b="1" smtClean="0">
                <a:latin typeface="Arial" panose="020B0604020202020204" pitchFamily="34" charset="0"/>
                <a:cs typeface="Arial" panose="020B0604020202020204" pitchFamily="34" charset="0"/>
              </a:rPr>
              <a:t>Flip</a:t>
            </a:r>
            <a:r>
              <a:rPr lang="vi-VN" sz="4000" smtClean="0">
                <a:latin typeface="Arial" panose="020B0604020202020204" pitchFamily="34" charset="0"/>
                <a:cs typeface="Arial" panose="020B0604020202020204" pitchFamily="34" charset="0"/>
              </a:rPr>
              <a:t> (lật ảnh), </a:t>
            </a:r>
            <a:r>
              <a:rPr lang="vi-VN" sz="4000" b="1" smtClean="0">
                <a:latin typeface="Arial" panose="020B0604020202020204" pitchFamily="34" charset="0"/>
                <a:cs typeface="Arial" panose="020B0604020202020204" pitchFamily="34" charset="0"/>
              </a:rPr>
              <a:t>Perspective</a:t>
            </a:r>
            <a:r>
              <a:rPr lang="vi-VN" sz="4000" smtClean="0">
                <a:latin typeface="Arial" panose="020B0604020202020204" pitchFamily="34" charset="0"/>
                <a:cs typeface="Arial" panose="020B0604020202020204" pitchFamily="34" charset="0"/>
              </a:rPr>
              <a:t> (biến đổi phối cảnh).</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7019" y="5039879"/>
            <a:ext cx="12574181" cy="5063608"/>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412616">
            <a:off x="351414" y="171623"/>
            <a:ext cx="938727"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vertical)">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đổi ảnh trong GIMP - Tin học 11 - Hoc10">
            <a:hlinkClick r:id="" action="ppaction://media"/>
          </p:cNvPr>
          <p:cNvPicPr>
            <a:picLocks noChangeAspect="1"/>
          </p:cNvPicPr>
          <p:nvPr>
            <a:videoFile r:link="rId1"/>
            <p:extLst>
              <p:ext uri="{DAA4B4D4-6D71-4841-9C94-3DE7FCFB9230}">
                <p14:media xmlns:p14="http://schemas.microsoft.com/office/powerpoint/2010/main" r:embed="rId2">
                  <p14:trim st="5164" end="7863.4333"/>
                  <p14:fade in="250" out="250"/>
                </p14:media>
              </p:ext>
            </p:extLst>
          </p:nvPr>
        </p:nvPicPr>
        <p:blipFill>
          <a:blip r:embed="rId4"/>
          <a:stretch>
            <a:fillRect/>
          </a:stretch>
        </p:blipFill>
        <p:spPr>
          <a:xfrm>
            <a:off x="0" y="335280"/>
            <a:ext cx="18313400" cy="992929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941" y="4443422"/>
            <a:ext cx="1725517" cy="1713012"/>
          </a:xfrm>
          <a:prstGeom prst="rect">
            <a:avLst/>
          </a:prstGeom>
        </p:spPr>
      </p:pic>
    </p:spTree>
    <p:extLst>
      <p:ext uri="{BB962C8B-B14F-4D97-AF65-F5344CB8AC3E}">
        <p14:creationId xmlns:p14="http://schemas.microsoft.com/office/powerpoint/2010/main" val="2819071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8" name="Group 8"/>
          <p:cNvGrpSpPr/>
          <p:nvPr/>
        </p:nvGrpSpPr>
        <p:grpSpPr>
          <a:xfrm>
            <a:off x="1028700" y="5927176"/>
            <a:ext cx="7589385" cy="3656478"/>
            <a:chOff x="0" y="0"/>
            <a:chExt cx="10119180" cy="4875304"/>
          </a:xfrm>
        </p:grpSpPr>
        <p:sp>
          <p:nvSpPr>
            <p:cNvPr id="9" name="Freeform 9"/>
            <p:cNvSpPr/>
            <p:nvPr/>
          </p:nvSpPr>
          <p:spPr>
            <a:xfrm flipH="1">
              <a:off x="1013570" y="0"/>
              <a:ext cx="4175033" cy="4875304"/>
            </a:xfrm>
            <a:custGeom>
              <a:avLst/>
              <a:gdLst/>
              <a:ahLst/>
              <a:cxnLst/>
              <a:rect l="l" t="t" r="r" b="b"/>
              <a:pathLst>
                <a:path w="4175033" h="4875304">
                  <a:moveTo>
                    <a:pt x="4175033" y="0"/>
                  </a:moveTo>
                  <a:lnTo>
                    <a:pt x="0" y="0"/>
                  </a:lnTo>
                  <a:lnTo>
                    <a:pt x="0" y="4875304"/>
                  </a:lnTo>
                  <a:lnTo>
                    <a:pt x="4175033" y="4875304"/>
                  </a:lnTo>
                  <a:lnTo>
                    <a:pt x="41750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AutoShape 10"/>
            <p:cNvSpPr/>
            <p:nvPr/>
          </p:nvSpPr>
          <p:spPr>
            <a:xfrm>
              <a:off x="0" y="4843554"/>
              <a:ext cx="10119180" cy="0"/>
            </a:xfrm>
            <a:prstGeom prst="line">
              <a:avLst/>
            </a:prstGeom>
            <a:ln w="25400" cap="rnd">
              <a:solidFill>
                <a:srgbClr val="243762"/>
              </a:solidFill>
              <a:prstDash val="solid"/>
              <a:headEnd type="none" w="sm" len="sm"/>
              <a:tailEnd type="none" w="sm" len="sm"/>
            </a:ln>
          </p:spPr>
        </p:sp>
        <p:sp>
          <p:nvSpPr>
            <p:cNvPr id="11" name="Freeform 11"/>
            <p:cNvSpPr/>
            <p:nvPr/>
          </p:nvSpPr>
          <p:spPr>
            <a:xfrm>
              <a:off x="3514001" y="2601194"/>
              <a:ext cx="4632446" cy="2274110"/>
            </a:xfrm>
            <a:custGeom>
              <a:avLst/>
              <a:gdLst/>
              <a:ahLst/>
              <a:cxnLst/>
              <a:rect l="l" t="t" r="r" b="b"/>
              <a:pathLst>
                <a:path w="4632446" h="2274110">
                  <a:moveTo>
                    <a:pt x="0" y="0"/>
                  </a:moveTo>
                  <a:lnTo>
                    <a:pt x="4632445" y="0"/>
                  </a:lnTo>
                  <a:lnTo>
                    <a:pt x="4632445" y="2274110"/>
                  </a:lnTo>
                  <a:lnTo>
                    <a:pt x="0" y="22741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670568" y="3094808"/>
              <a:ext cx="951756" cy="1780496"/>
            </a:xfrm>
            <a:custGeom>
              <a:avLst/>
              <a:gdLst/>
              <a:ahLst/>
              <a:cxnLst/>
              <a:rect l="l" t="t" r="r" b="b"/>
              <a:pathLst>
                <a:path w="951756" h="1780496">
                  <a:moveTo>
                    <a:pt x="0" y="0"/>
                  </a:moveTo>
                  <a:lnTo>
                    <a:pt x="951756" y="0"/>
                  </a:lnTo>
                  <a:lnTo>
                    <a:pt x="951756" y="1780496"/>
                  </a:lnTo>
                  <a:lnTo>
                    <a:pt x="0" y="1780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
        <p:nvSpPr>
          <p:cNvPr id="17" name="TextBox 17"/>
          <p:cNvSpPr txBox="1"/>
          <p:nvPr/>
        </p:nvSpPr>
        <p:spPr>
          <a:xfrm>
            <a:off x="1522330" y="983211"/>
            <a:ext cx="6795645" cy="1087092"/>
          </a:xfrm>
          <a:prstGeom prst="rect">
            <a:avLst/>
          </a:prstGeom>
        </p:spPr>
        <p:txBody>
          <a:bodyPr lIns="0" tIns="0" rIns="0" bIns="0" rtlCol="0" anchor="t">
            <a:spAutoFit/>
          </a:bodyPr>
          <a:lstStyle/>
          <a:p>
            <a:pPr algn="ctr">
              <a:lnSpc>
                <a:spcPts val="9349"/>
              </a:lnSpc>
            </a:pPr>
            <a:r>
              <a:rPr lang="vi-VN" sz="6600" b="1" spc="-84" smtClean="0">
                <a:solidFill>
                  <a:schemeClr val="tx2">
                    <a:lumMod val="75000"/>
                  </a:schemeClr>
                </a:solidFill>
                <a:latin typeface="Arial" panose="020B0604020202020204" pitchFamily="34" charset="0"/>
                <a:cs typeface="Arial" panose="020B0604020202020204" pitchFamily="34" charset="0"/>
              </a:rPr>
              <a:t>KHỞI ĐỘNG</a:t>
            </a:r>
            <a:endParaRPr lang="en-US" sz="6600" b="1" spc="-84">
              <a:solidFill>
                <a:schemeClr val="tx2">
                  <a:lumMod val="75000"/>
                </a:schemeClr>
              </a:solidFill>
              <a:latin typeface="Arial" panose="020B0604020202020204" pitchFamily="34" charset="0"/>
              <a:cs typeface="Arial" panose="020B0604020202020204" pitchFamily="34" charset="0"/>
            </a:endParaRPr>
          </a:p>
        </p:txBody>
      </p:sp>
      <p:sp>
        <p:nvSpPr>
          <p:cNvPr id="22" name="Rectangle 21"/>
          <p:cNvSpPr/>
          <p:nvPr/>
        </p:nvSpPr>
        <p:spPr>
          <a:xfrm>
            <a:off x="1028700" y="2502205"/>
            <a:ext cx="8289395"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hãy cho biết tương ứng với mỗi nhu cầu sau đây, cần thực hiện thao tác nào:</a:t>
            </a:r>
            <a:endParaRPr lang="en-US" sz="4000">
              <a:latin typeface="Arial" panose="020B0604020202020204" pitchFamily="34" charset="0"/>
              <a:cs typeface="Arial" panose="020B0604020202020204" pitchFamily="34" charset="0"/>
            </a:endParaRPr>
          </a:p>
        </p:txBody>
      </p:sp>
      <p:grpSp>
        <p:nvGrpSpPr>
          <p:cNvPr id="26" name="Group 25"/>
          <p:cNvGrpSpPr/>
          <p:nvPr/>
        </p:nvGrpSpPr>
        <p:grpSpPr>
          <a:xfrm>
            <a:off x="10419783" y="833750"/>
            <a:ext cx="7411017" cy="2862322"/>
            <a:chOff x="10419783" y="833750"/>
            <a:chExt cx="7411017" cy="2862322"/>
          </a:xfrm>
        </p:grpSpPr>
        <p:sp>
          <p:nvSpPr>
            <p:cNvPr id="19" name="Freeform 19"/>
            <p:cNvSpPr/>
            <p:nvPr/>
          </p:nvSpPr>
          <p:spPr>
            <a:xfrm>
              <a:off x="10419783" y="1252298"/>
              <a:ext cx="538296" cy="538296"/>
            </a:xfrm>
            <a:custGeom>
              <a:avLst/>
              <a:gdLst/>
              <a:ahLst/>
              <a:cxnLst/>
              <a:rect l="l" t="t" r="r" b="b"/>
              <a:pathLst>
                <a:path w="538296" h="538296">
                  <a:moveTo>
                    <a:pt x="0" y="0"/>
                  </a:moveTo>
                  <a:lnTo>
                    <a:pt x="538296" y="0"/>
                  </a:lnTo>
                  <a:lnTo>
                    <a:pt x="538296" y="538296"/>
                  </a:lnTo>
                  <a:lnTo>
                    <a:pt x="0" y="5382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Rectangle 22"/>
            <p:cNvSpPr/>
            <p:nvPr/>
          </p:nvSpPr>
          <p:spPr>
            <a:xfrm>
              <a:off x="11277600" y="833750"/>
              <a:ext cx="65532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Muốn nhìn bao quát toàn bộ ảnh trong khi màn hình không hiển thị hết bức ảnh.</a:t>
              </a:r>
            </a:p>
          </p:txBody>
        </p:sp>
      </p:grpSp>
      <p:grpSp>
        <p:nvGrpSpPr>
          <p:cNvPr id="27" name="Group 26"/>
          <p:cNvGrpSpPr/>
          <p:nvPr/>
        </p:nvGrpSpPr>
        <p:grpSpPr>
          <a:xfrm>
            <a:off x="10419783" y="3933366"/>
            <a:ext cx="7411017" cy="1938992"/>
            <a:chOff x="10419783" y="3933366"/>
            <a:chExt cx="7411017" cy="1938992"/>
          </a:xfrm>
        </p:grpSpPr>
        <p:sp>
          <p:nvSpPr>
            <p:cNvPr id="20" name="Freeform 20"/>
            <p:cNvSpPr/>
            <p:nvPr/>
          </p:nvSpPr>
          <p:spPr>
            <a:xfrm>
              <a:off x="10419783" y="4293508"/>
              <a:ext cx="538296" cy="538296"/>
            </a:xfrm>
            <a:custGeom>
              <a:avLst/>
              <a:gdLst/>
              <a:ahLst/>
              <a:cxnLst/>
              <a:rect l="l" t="t" r="r" b="b"/>
              <a:pathLst>
                <a:path w="538296" h="538296">
                  <a:moveTo>
                    <a:pt x="0" y="0"/>
                  </a:moveTo>
                  <a:lnTo>
                    <a:pt x="538296" y="0"/>
                  </a:lnTo>
                  <a:lnTo>
                    <a:pt x="538296" y="538296"/>
                  </a:lnTo>
                  <a:lnTo>
                    <a:pt x="0" y="5382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Rectangle 23"/>
            <p:cNvSpPr/>
            <p:nvPr/>
          </p:nvSpPr>
          <p:spPr>
            <a:xfrm>
              <a:off x="11277600" y="3933366"/>
              <a:ext cx="65532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Muốn nhìn gần và rõ một chi tiết trong ảnh để xử lí.</a:t>
              </a:r>
            </a:p>
          </p:txBody>
        </p:sp>
      </p:grpSp>
      <p:grpSp>
        <p:nvGrpSpPr>
          <p:cNvPr id="28" name="Group 27"/>
          <p:cNvGrpSpPr/>
          <p:nvPr/>
        </p:nvGrpSpPr>
        <p:grpSpPr>
          <a:xfrm>
            <a:off x="10419783" y="6127432"/>
            <a:ext cx="7411017" cy="3785652"/>
            <a:chOff x="10419783" y="6127432"/>
            <a:chExt cx="7411017" cy="3785652"/>
          </a:xfrm>
        </p:grpSpPr>
        <p:sp>
          <p:nvSpPr>
            <p:cNvPr id="21" name="Freeform 21"/>
            <p:cNvSpPr/>
            <p:nvPr/>
          </p:nvSpPr>
          <p:spPr>
            <a:xfrm>
              <a:off x="10419783" y="6719327"/>
              <a:ext cx="538296" cy="538296"/>
            </a:xfrm>
            <a:custGeom>
              <a:avLst/>
              <a:gdLst/>
              <a:ahLst/>
              <a:cxnLst/>
              <a:rect l="l" t="t" r="r" b="b"/>
              <a:pathLst>
                <a:path w="538296" h="538296">
                  <a:moveTo>
                    <a:pt x="0" y="0"/>
                  </a:moveTo>
                  <a:lnTo>
                    <a:pt x="538296" y="0"/>
                  </a:lnTo>
                  <a:lnTo>
                    <a:pt x="538296" y="538296"/>
                  </a:lnTo>
                  <a:lnTo>
                    <a:pt x="0" y="5382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Rectangle 24"/>
            <p:cNvSpPr/>
            <p:nvPr/>
          </p:nvSpPr>
          <p:spPr>
            <a:xfrm>
              <a:off x="11277600" y="6127432"/>
              <a:ext cx="65532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Muốn quan sát rõ hai vùng ảnh đã được phóng to và ở vị trí xa nhau, không nhìn thấy cả hai cùng một lúc. </a:t>
              </a:r>
              <a:endParaRPr lang="en-US" sz="40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anim calcmode="lin" valueType="num">
                                      <p:cBhvr>
                                        <p:cTn id="19" dur="500" fill="hold"/>
                                        <p:tgtEl>
                                          <p:spTgt spid="27"/>
                                        </p:tgtEl>
                                        <p:attrNameLst>
                                          <p:attrName>ppt_x</p:attrName>
                                        </p:attrNameLst>
                                      </p:cBhvr>
                                      <p:tavLst>
                                        <p:tav tm="0">
                                          <p:val>
                                            <p:strVal val="#ppt_x"/>
                                          </p:val>
                                        </p:tav>
                                        <p:tav tm="100000">
                                          <p:val>
                                            <p:strVal val="#ppt_x"/>
                                          </p:val>
                                        </p:tav>
                                      </p:tavLst>
                                    </p:anim>
                                    <p:anim calcmode="lin" valueType="num">
                                      <p:cBhvr>
                                        <p:cTn id="20" dur="5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891456"/>
            <a:ext cx="6819900" cy="974626"/>
          </a:xfrm>
          <a:prstGeom prst="rect">
            <a:avLst/>
          </a:prstGeom>
        </p:spPr>
        <p:txBody>
          <a:bodyPr wrap="square" lIns="0" tIns="0" rIns="0" bIns="0" rtlCol="0" anchor="t">
            <a:spAutoFit/>
          </a:bodyPr>
          <a:lstStyle/>
          <a:p>
            <a:pPr marL="571500" indent="-571500">
              <a:lnSpc>
                <a:spcPts val="7649"/>
              </a:lnSpc>
              <a:buFont typeface="Wingdings" panose="05000000000000000000" pitchFamily="2" charset="2"/>
              <a:buChar char="§"/>
            </a:pPr>
            <a:r>
              <a:rPr lang="vi-VN" sz="4400" b="1" spc="-84" smtClean="0">
                <a:solidFill>
                  <a:srgbClr val="243762"/>
                </a:solidFill>
                <a:latin typeface="Arial" panose="020B0604020202020204" pitchFamily="34" charset="0"/>
                <a:cs typeface="Arial" panose="020B0604020202020204" pitchFamily="34" charset="0"/>
              </a:rPr>
              <a:t>Các bước biến đổi ảnh:</a:t>
            </a:r>
            <a:endParaRPr lang="en-US" sz="4400" b="1" spc="-84">
              <a:solidFill>
                <a:srgbClr val="243762"/>
              </a:solidFill>
              <a:latin typeface="Arial" panose="020B0604020202020204" pitchFamily="34" charset="0"/>
              <a:cs typeface="Arial" panose="020B0604020202020204" pitchFamily="34" charset="0"/>
            </a:endParaRPr>
          </a:p>
        </p:txBody>
      </p:sp>
      <p:grpSp>
        <p:nvGrpSpPr>
          <p:cNvPr id="22" name="Group 21"/>
          <p:cNvGrpSpPr/>
          <p:nvPr/>
        </p:nvGrpSpPr>
        <p:grpSpPr>
          <a:xfrm>
            <a:off x="11539927" y="2919191"/>
            <a:ext cx="6542561" cy="6734175"/>
            <a:chOff x="11427073" y="2552700"/>
            <a:chExt cx="6542561" cy="6734175"/>
          </a:xfrm>
        </p:grpSpPr>
        <p:sp>
          <p:nvSpPr>
            <p:cNvPr id="12" name="Freeform 12"/>
            <p:cNvSpPr/>
            <p:nvPr/>
          </p:nvSpPr>
          <p:spPr>
            <a:xfrm>
              <a:off x="11615021" y="2552700"/>
              <a:ext cx="6354613" cy="6734175"/>
            </a:xfrm>
            <a:custGeom>
              <a:avLst/>
              <a:gdLst/>
              <a:ahLst/>
              <a:cxnLst/>
              <a:rect l="l" t="t" r="r" b="b"/>
              <a:pathLst>
                <a:path w="5644279" h="5981413">
                  <a:moveTo>
                    <a:pt x="0" y="0"/>
                  </a:moveTo>
                  <a:lnTo>
                    <a:pt x="5644279" y="0"/>
                  </a:lnTo>
                  <a:lnTo>
                    <a:pt x="5644279" y="5981413"/>
                  </a:lnTo>
                  <a:lnTo>
                    <a:pt x="0" y="59814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AutoShape 13"/>
            <p:cNvSpPr/>
            <p:nvPr/>
          </p:nvSpPr>
          <p:spPr>
            <a:xfrm>
              <a:off x="11427073" y="9258300"/>
              <a:ext cx="5832227" cy="0"/>
            </a:xfrm>
            <a:prstGeom prst="line">
              <a:avLst/>
            </a:prstGeom>
            <a:ln w="19050" cap="rnd">
              <a:solidFill>
                <a:srgbClr val="243762"/>
              </a:solidFill>
              <a:prstDash val="solid"/>
              <a:headEnd type="none" w="sm" len="sm"/>
              <a:tailEnd type="none" w="sm" len="sm"/>
            </a:ln>
          </p:spPr>
        </p:sp>
      </p:grpSp>
      <p:grpSp>
        <p:nvGrpSpPr>
          <p:cNvPr id="17" name="Group 16"/>
          <p:cNvGrpSpPr/>
          <p:nvPr/>
        </p:nvGrpSpPr>
        <p:grpSpPr>
          <a:xfrm>
            <a:off x="7039993" y="-66201"/>
            <a:ext cx="4296746" cy="1401465"/>
            <a:chOff x="6995627" y="7000"/>
            <a:chExt cx="4296746" cy="1401465"/>
          </a:xfrm>
        </p:grpSpPr>
        <p:sp>
          <p:nvSpPr>
            <p:cNvPr id="18" name="Round Same Side Corner Rectangle 17"/>
            <p:cNvSpPr/>
            <p:nvPr/>
          </p:nvSpPr>
          <p:spPr>
            <a:xfrm flipV="1">
              <a:off x="6995627" y="7000"/>
              <a:ext cx="4296746" cy="1401465"/>
            </a:xfrm>
            <a:prstGeom prst="round2SameRect">
              <a:avLst>
                <a:gd name="adj1" fmla="val 50000"/>
                <a:gd name="adj2" fmla="val 0"/>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TextBox 18"/>
            <p:cNvSpPr txBox="1"/>
            <p:nvPr/>
          </p:nvSpPr>
          <p:spPr>
            <a:xfrm>
              <a:off x="7317657" y="292234"/>
              <a:ext cx="3627720" cy="830997"/>
            </a:xfrm>
            <a:prstGeom prst="rect">
              <a:avLst/>
            </a:prstGeom>
            <a:noFill/>
          </p:spPr>
          <p:txBody>
            <a:bodyPr wrap="square" rtlCol="0">
              <a:spAutoFit/>
            </a:bodyPr>
            <a:lstStyle/>
            <a:p>
              <a:pPr algn="ctr"/>
              <a:r>
                <a:rPr lang="vi-VN" sz="4800" b="1" smtClean="0">
                  <a:solidFill>
                    <a:schemeClr val="bg1"/>
                  </a:solidFill>
                  <a:latin typeface="Arial" panose="020B0604020202020204" pitchFamily="34" charset="0"/>
                  <a:cs typeface="Arial" panose="020B0604020202020204" pitchFamily="34" charset="0"/>
                </a:rPr>
                <a:t>GHI NHỚ</a:t>
              </a:r>
              <a:endParaRPr lang="en-US" sz="4800" b="1">
                <a:solidFill>
                  <a:schemeClr val="bg1"/>
                </a:solidFill>
                <a:latin typeface="Arial" panose="020B0604020202020204" pitchFamily="34" charset="0"/>
                <a:cs typeface="Arial" panose="020B0604020202020204" pitchFamily="34" charset="0"/>
              </a:endParaRPr>
            </a:p>
          </p:txBody>
        </p:sp>
      </p:grpSp>
      <p:grpSp>
        <p:nvGrpSpPr>
          <p:cNvPr id="29" name="Group 28"/>
          <p:cNvGrpSpPr/>
          <p:nvPr/>
        </p:nvGrpSpPr>
        <p:grpSpPr>
          <a:xfrm>
            <a:off x="1013460" y="3241714"/>
            <a:ext cx="10511227" cy="1824923"/>
            <a:chOff x="1013460" y="3241714"/>
            <a:chExt cx="10511227" cy="1824923"/>
          </a:xfrm>
        </p:grpSpPr>
        <p:sp>
          <p:nvSpPr>
            <p:cNvPr id="20" name="Rounded Rectangle 19"/>
            <p:cNvSpPr/>
            <p:nvPr/>
          </p:nvSpPr>
          <p:spPr>
            <a:xfrm>
              <a:off x="1013460" y="3467100"/>
              <a:ext cx="1374152" cy="13741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01</a:t>
              </a:r>
              <a:endParaRPr lang="en-US" sz="4800" b="1">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2590800" y="3241714"/>
              <a:ext cx="8933887"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Nháy chuột chọn công cụ biến đổi ảnh trong hộp công cụ.</a:t>
              </a:r>
            </a:p>
          </p:txBody>
        </p:sp>
      </p:grpSp>
      <p:grpSp>
        <p:nvGrpSpPr>
          <p:cNvPr id="30" name="Group 29"/>
          <p:cNvGrpSpPr/>
          <p:nvPr/>
        </p:nvGrpSpPr>
        <p:grpSpPr>
          <a:xfrm>
            <a:off x="1013460" y="5724182"/>
            <a:ext cx="10511227" cy="1374152"/>
            <a:chOff x="1013460" y="5724182"/>
            <a:chExt cx="10511227" cy="1374152"/>
          </a:xfrm>
        </p:grpSpPr>
        <p:sp>
          <p:nvSpPr>
            <p:cNvPr id="23" name="Rounded Rectangle 22"/>
            <p:cNvSpPr/>
            <p:nvPr/>
          </p:nvSpPr>
          <p:spPr>
            <a:xfrm>
              <a:off x="1013460" y="5724182"/>
              <a:ext cx="1374152" cy="1374152"/>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02</a:t>
              </a:r>
              <a:endParaRPr lang="en-US" sz="4800" b="1">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2590800" y="6057315"/>
              <a:ext cx="8933887" cy="707886"/>
            </a:xfrm>
            <a:prstGeom prst="rect">
              <a:avLst/>
            </a:prstGeom>
          </p:spPr>
          <p:txBody>
            <a:bodyPr wrap="square">
              <a:spAutoFit/>
            </a:bodyPr>
            <a:lstStyle/>
            <a:p>
              <a:r>
                <a:rPr lang="en-US" sz="4000">
                  <a:latin typeface="Arial" panose="020B0604020202020204" pitchFamily="34" charset="0"/>
                  <a:cs typeface="Arial" panose="020B0604020202020204" pitchFamily="34" charset="0"/>
                </a:rPr>
                <a:t>Nháy chuột chọn ảnh cần biến đổi.</a:t>
              </a:r>
            </a:p>
          </p:txBody>
        </p:sp>
      </p:grpSp>
      <p:grpSp>
        <p:nvGrpSpPr>
          <p:cNvPr id="31" name="Group 30"/>
          <p:cNvGrpSpPr/>
          <p:nvPr/>
        </p:nvGrpSpPr>
        <p:grpSpPr>
          <a:xfrm>
            <a:off x="1013460" y="7714374"/>
            <a:ext cx="10187941" cy="1938992"/>
            <a:chOff x="1013460" y="7714374"/>
            <a:chExt cx="10187941" cy="1938992"/>
          </a:xfrm>
        </p:grpSpPr>
        <p:sp>
          <p:nvSpPr>
            <p:cNvPr id="26" name="Rounded Rectangle 25"/>
            <p:cNvSpPr/>
            <p:nvPr/>
          </p:nvSpPr>
          <p:spPr>
            <a:xfrm>
              <a:off x="1013460" y="7939760"/>
              <a:ext cx="1374152" cy="1374152"/>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03</a:t>
              </a:r>
              <a:endParaRPr lang="en-US" sz="4800" b="1">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2590801" y="7714374"/>
              <a:ext cx="86106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Tiến hành biến đổi ảnh theo quy định của công cụ.</a:t>
              </a:r>
            </a:p>
          </p:txBody>
        </p:sp>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887200" y="246973"/>
            <a:ext cx="1335814" cy="1527214"/>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anim calcmode="lin" valueType="num">
                                      <p:cBhvr>
                                        <p:cTn id="19" dur="500" fill="hold"/>
                                        <p:tgtEl>
                                          <p:spTgt spid="30"/>
                                        </p:tgtEl>
                                        <p:attrNameLst>
                                          <p:attrName>ppt_x</p:attrName>
                                        </p:attrNameLst>
                                      </p:cBhvr>
                                      <p:tavLst>
                                        <p:tav tm="0">
                                          <p:val>
                                            <p:strVal val="#ppt_x"/>
                                          </p:val>
                                        </p:tav>
                                        <p:tav tm="100000">
                                          <p:val>
                                            <p:strVal val="#ppt_x"/>
                                          </p:val>
                                        </p:tav>
                                      </p:tavLst>
                                    </p:anim>
                                    <p:anim calcmode="lin" valueType="num">
                                      <p:cBhvr>
                                        <p:cTn id="20" dur="500" fill="hold"/>
                                        <p:tgtEl>
                                          <p:spTgt spid="3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565327" y="3009900"/>
            <a:ext cx="6542561" cy="6734175"/>
            <a:chOff x="11427073" y="2552700"/>
            <a:chExt cx="6542561" cy="6734175"/>
          </a:xfrm>
        </p:grpSpPr>
        <p:sp>
          <p:nvSpPr>
            <p:cNvPr id="12" name="Freeform 12"/>
            <p:cNvSpPr/>
            <p:nvPr/>
          </p:nvSpPr>
          <p:spPr>
            <a:xfrm>
              <a:off x="11615021" y="2552700"/>
              <a:ext cx="6354613" cy="6734175"/>
            </a:xfrm>
            <a:custGeom>
              <a:avLst/>
              <a:gdLst/>
              <a:ahLst/>
              <a:cxnLst/>
              <a:rect l="l" t="t" r="r" b="b"/>
              <a:pathLst>
                <a:path w="5644279" h="5981413">
                  <a:moveTo>
                    <a:pt x="0" y="0"/>
                  </a:moveTo>
                  <a:lnTo>
                    <a:pt x="5644279" y="0"/>
                  </a:lnTo>
                  <a:lnTo>
                    <a:pt x="5644279" y="5981413"/>
                  </a:lnTo>
                  <a:lnTo>
                    <a:pt x="0" y="59814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AutoShape 13"/>
            <p:cNvSpPr/>
            <p:nvPr/>
          </p:nvSpPr>
          <p:spPr>
            <a:xfrm>
              <a:off x="11427073" y="9258300"/>
              <a:ext cx="5832227" cy="0"/>
            </a:xfrm>
            <a:prstGeom prst="line">
              <a:avLst/>
            </a:prstGeom>
            <a:ln w="19050" cap="rnd">
              <a:solidFill>
                <a:srgbClr val="243762"/>
              </a:solidFill>
              <a:prstDash val="solid"/>
              <a:headEnd type="none" w="sm" len="sm"/>
              <a:tailEnd type="none" w="sm" len="sm"/>
            </a:ln>
          </p:spPr>
        </p:sp>
      </p:grpSp>
      <p:grpSp>
        <p:nvGrpSpPr>
          <p:cNvPr id="17" name="Group 16"/>
          <p:cNvGrpSpPr/>
          <p:nvPr/>
        </p:nvGrpSpPr>
        <p:grpSpPr>
          <a:xfrm>
            <a:off x="7039993" y="-66201"/>
            <a:ext cx="4296746" cy="1401465"/>
            <a:chOff x="6995627" y="7000"/>
            <a:chExt cx="4296746" cy="1401465"/>
          </a:xfrm>
        </p:grpSpPr>
        <p:sp>
          <p:nvSpPr>
            <p:cNvPr id="18" name="Round Same Side Corner Rectangle 17"/>
            <p:cNvSpPr/>
            <p:nvPr/>
          </p:nvSpPr>
          <p:spPr>
            <a:xfrm flipV="1">
              <a:off x="6995627" y="7000"/>
              <a:ext cx="4296746" cy="1401465"/>
            </a:xfrm>
            <a:prstGeom prst="round2SameRect">
              <a:avLst>
                <a:gd name="adj1" fmla="val 50000"/>
                <a:gd name="adj2" fmla="val 0"/>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TextBox 18"/>
            <p:cNvSpPr txBox="1"/>
            <p:nvPr/>
          </p:nvSpPr>
          <p:spPr>
            <a:xfrm>
              <a:off x="7317657" y="292234"/>
              <a:ext cx="3627720" cy="830997"/>
            </a:xfrm>
            <a:prstGeom prst="rect">
              <a:avLst/>
            </a:prstGeom>
            <a:noFill/>
          </p:spPr>
          <p:txBody>
            <a:bodyPr wrap="square" rtlCol="0">
              <a:spAutoFit/>
            </a:bodyPr>
            <a:lstStyle/>
            <a:p>
              <a:pPr algn="ctr"/>
              <a:r>
                <a:rPr lang="vi-VN" sz="4800" b="1" smtClean="0">
                  <a:solidFill>
                    <a:schemeClr val="bg1"/>
                  </a:solidFill>
                  <a:latin typeface="Arial" panose="020B0604020202020204" pitchFamily="34" charset="0"/>
                  <a:cs typeface="Arial" panose="020B0604020202020204" pitchFamily="34" charset="0"/>
                </a:rPr>
                <a:t>GHI NHỚ</a:t>
              </a:r>
              <a:endParaRPr lang="en-US" sz="4800" b="1">
                <a:solidFill>
                  <a:schemeClr val="bg1"/>
                </a:solidFill>
                <a:latin typeface="Arial" panose="020B0604020202020204" pitchFamily="34" charset="0"/>
                <a:cs typeface="Arial" panose="020B0604020202020204" pitchFamily="34" charset="0"/>
              </a:endParaRPr>
            </a:p>
          </p:txBody>
        </p:sp>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887200" y="246973"/>
            <a:ext cx="1335814" cy="1527214"/>
          </a:xfrm>
          <a:prstGeom prst="rect">
            <a:avLst/>
          </a:prstGeom>
        </p:spPr>
      </p:pic>
      <p:sp>
        <p:nvSpPr>
          <p:cNvPr id="3" name="Rectangle 2"/>
          <p:cNvSpPr/>
          <p:nvPr/>
        </p:nvSpPr>
        <p:spPr>
          <a:xfrm>
            <a:off x="1295400" y="2476500"/>
            <a:ext cx="10244527" cy="300082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Xác nhận kết quả biến đổi bằng cách nhấn phím </a:t>
            </a:r>
            <a:r>
              <a:rPr lang="vi-VN" sz="4200" b="1">
                <a:latin typeface="Arial" panose="020B0604020202020204" pitchFamily="34" charset="0"/>
                <a:cs typeface="Arial" panose="020B0604020202020204" pitchFamily="34" charset="0"/>
              </a:rPr>
              <a:t>Enter </a:t>
            </a:r>
            <a:r>
              <a:rPr lang="vi-VN" sz="4200">
                <a:latin typeface="Arial" panose="020B0604020202020204" pitchFamily="34" charset="0"/>
                <a:cs typeface="Arial" panose="020B0604020202020204" pitchFamily="34" charset="0"/>
              </a:rPr>
              <a:t>hoặc chọn công cụ khác (thường chọn </a:t>
            </a:r>
            <a:r>
              <a:rPr lang="vi-VN" sz="4200" b="1">
                <a:latin typeface="Arial" panose="020B0604020202020204" pitchFamily="34" charset="0"/>
                <a:cs typeface="Arial" panose="020B0604020202020204" pitchFamily="34" charset="0"/>
              </a:rPr>
              <a:t>Move</a:t>
            </a:r>
            <a:r>
              <a:rPr lang="vi-VN" sz="420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p:sp>
        <p:nvSpPr>
          <p:cNvPr id="4" name="Rectangle 3"/>
          <p:cNvSpPr/>
          <p:nvPr/>
        </p:nvSpPr>
        <p:spPr>
          <a:xfrm>
            <a:off x="1295399" y="6050645"/>
            <a:ext cx="10244528" cy="3000821"/>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200">
                <a:latin typeface="Arial" panose="020B0604020202020204" pitchFamily="34" charset="0"/>
                <a:ea typeface="Times New Roman" panose="02020603050405020304" pitchFamily="18" charset="0"/>
                <a:cs typeface="Arial" panose="020B0604020202020204" pitchFamily="34" charset="0"/>
              </a:rPr>
              <a:t>Nếu muốn hủy bỏ kết quả biến đổi ảnh, nhấn phím </a:t>
            </a:r>
            <a:r>
              <a:rPr lang="en-US" sz="4200" b="1">
                <a:latin typeface="Arial" panose="020B0604020202020204" pitchFamily="34" charset="0"/>
                <a:ea typeface="Times New Roman" panose="02020603050405020304" pitchFamily="18" charset="0"/>
                <a:cs typeface="Arial" panose="020B0604020202020204" pitchFamily="34" charset="0"/>
              </a:rPr>
              <a:t>ESC </a:t>
            </a:r>
            <a:r>
              <a:rPr lang="en-US" sz="4200">
                <a:latin typeface="Arial" panose="020B0604020202020204" pitchFamily="34" charset="0"/>
                <a:ea typeface="Times New Roman" panose="02020603050405020304" pitchFamily="18" charset="0"/>
                <a:cs typeface="Arial" panose="020B0604020202020204" pitchFamily="34" charset="0"/>
              </a:rPr>
              <a:t>hoặc lệnh </a:t>
            </a:r>
            <a:r>
              <a:rPr lang="en-US" sz="4200" b="1">
                <a:latin typeface="Arial" panose="020B0604020202020204" pitchFamily="34" charset="0"/>
                <a:ea typeface="Times New Roman" panose="02020603050405020304" pitchFamily="18" charset="0"/>
                <a:cs typeface="Arial" panose="020B0604020202020204" pitchFamily="34" charset="0"/>
              </a:rPr>
              <a:t>Reset</a:t>
            </a:r>
            <a:r>
              <a:rPr lang="en-US" sz="4200">
                <a:latin typeface="Arial" panose="020B0604020202020204" pitchFamily="34" charset="0"/>
                <a:ea typeface="Times New Roman" panose="02020603050405020304" pitchFamily="18" charset="0"/>
                <a:cs typeface="Arial" panose="020B0604020202020204" pitchFamily="34" charset="0"/>
              </a:rPr>
              <a:t> trong hộp thoại.</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032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flipH="1">
            <a:off x="152400" y="2787110"/>
            <a:ext cx="7941012" cy="7499890"/>
            <a:chOff x="9144000" y="1655716"/>
            <a:chExt cx="8115300" cy="7664497"/>
          </a:xfrm>
        </p:grpSpPr>
        <p:sp>
          <p:nvSpPr>
            <p:cNvPr id="5" name="AutoShape 5"/>
            <p:cNvSpPr/>
            <p:nvPr/>
          </p:nvSpPr>
          <p:spPr>
            <a:xfrm>
              <a:off x="9144000" y="9239250"/>
              <a:ext cx="7589385" cy="0"/>
            </a:xfrm>
            <a:prstGeom prst="line">
              <a:avLst/>
            </a:prstGeom>
            <a:ln w="19050" cap="rnd">
              <a:solidFill>
                <a:srgbClr val="243762"/>
              </a:solidFill>
              <a:prstDash val="solid"/>
              <a:headEnd type="none" w="sm" len="sm"/>
              <a:tailEnd type="none" w="sm" len="sm"/>
            </a:ln>
          </p:spPr>
        </p:sp>
        <p:sp>
          <p:nvSpPr>
            <p:cNvPr id="6" name="Freeform 6"/>
            <p:cNvSpPr/>
            <p:nvPr/>
          </p:nvSpPr>
          <p:spPr>
            <a:xfrm flipH="1">
              <a:off x="9510269" y="1655716"/>
              <a:ext cx="7749031" cy="7664497"/>
            </a:xfrm>
            <a:custGeom>
              <a:avLst/>
              <a:gdLst/>
              <a:ahLst/>
              <a:cxnLst/>
              <a:rect l="l" t="t" r="r" b="b"/>
              <a:pathLst>
                <a:path w="7749031" h="7664497">
                  <a:moveTo>
                    <a:pt x="7749031" y="0"/>
                  </a:moveTo>
                  <a:lnTo>
                    <a:pt x="0" y="0"/>
                  </a:lnTo>
                  <a:lnTo>
                    <a:pt x="0" y="7664496"/>
                  </a:lnTo>
                  <a:lnTo>
                    <a:pt x="7749031" y="7664496"/>
                  </a:lnTo>
                  <a:lnTo>
                    <a:pt x="7749031"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0" name="TextBox 9"/>
          <p:cNvSpPr txBox="1"/>
          <p:nvPr/>
        </p:nvSpPr>
        <p:spPr>
          <a:xfrm>
            <a:off x="8229600" y="4422835"/>
            <a:ext cx="9242088" cy="378565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THỰC HÀNH CHỈNH SỬA ẢNH</a:t>
            </a:r>
            <a:endParaRPr lang="en-US" sz="8000" b="1">
              <a:solidFill>
                <a:schemeClr val="tx2">
                  <a:lumMod val="7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flipH="1">
            <a:off x="667020" y="822850"/>
            <a:ext cx="1867257" cy="1867257"/>
          </a:xfrm>
          <a:prstGeom prst="rect">
            <a:avLst/>
          </a:prstGeom>
        </p:spPr>
      </p:pic>
      <p:sp>
        <p:nvSpPr>
          <p:cNvPr id="12" name="Rounded Rectangle 11"/>
          <p:cNvSpPr/>
          <p:nvPr/>
        </p:nvSpPr>
        <p:spPr>
          <a:xfrm>
            <a:off x="11288544" y="1309916"/>
            <a:ext cx="3124200" cy="228346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9600" b="1" smtClean="0">
                <a:solidFill>
                  <a:schemeClr val="bg1"/>
                </a:solidFill>
                <a:latin typeface="Arial" panose="020B0604020202020204" pitchFamily="34" charset="0"/>
                <a:cs typeface="Arial" panose="020B0604020202020204" pitchFamily="34" charset="0"/>
              </a:rPr>
              <a:t>04</a:t>
            </a:r>
            <a:endParaRPr lang="en-US" sz="9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991650"/>
      </p:ext>
    </p:extLst>
  </p:cSld>
  <p:clrMapOvr>
    <a:masterClrMapping/>
  </p:clrMapOvr>
  <p:transition spd="med">
    <p:plu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2" name="Group 21"/>
          <p:cNvGrpSpPr/>
          <p:nvPr/>
        </p:nvGrpSpPr>
        <p:grpSpPr>
          <a:xfrm>
            <a:off x="1260440" y="495300"/>
            <a:ext cx="12847190" cy="1319630"/>
            <a:chOff x="1295400" y="416956"/>
            <a:chExt cx="12847190" cy="1319630"/>
          </a:xfrm>
        </p:grpSpPr>
        <p:sp>
          <p:nvSpPr>
            <p:cNvPr id="20" name="Rectangle 19"/>
            <p:cNvSpPr/>
            <p:nvPr/>
          </p:nvSpPr>
          <p:spPr>
            <a:xfrm>
              <a:off x="2895600" y="1028700"/>
              <a:ext cx="11246990"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C</a:t>
              </a:r>
              <a:r>
                <a:rPr lang="en-US" sz="4000" i="1" smtClean="0">
                  <a:solidFill>
                    <a:srgbClr val="002060"/>
                  </a:solidFill>
                  <a:latin typeface="Arial" panose="020B0604020202020204" pitchFamily="34" charset="0"/>
                  <a:cs typeface="Arial" panose="020B0604020202020204" pitchFamily="34" charset="0"/>
                </a:rPr>
                <a:t>hia </a:t>
              </a:r>
              <a:r>
                <a:rPr lang="en-US" sz="4000" i="1">
                  <a:solidFill>
                    <a:srgbClr val="002060"/>
                  </a:solidFill>
                  <a:latin typeface="Arial" panose="020B0604020202020204" pitchFamily="34" charset="0"/>
                  <a:cs typeface="Arial" panose="020B0604020202020204" pitchFamily="34" charset="0"/>
                </a:rPr>
                <a:t>lớp thành các nhóm, mỗi nhóm từ 4 - 6 HS.</a:t>
              </a:r>
            </a:p>
          </p:txBody>
        </p:sp>
        <p:pic>
          <p:nvPicPr>
            <p:cNvPr id="21" name="Picture 20"/>
            <p:cNvPicPr>
              <a:picLocks noChangeAspect="1"/>
            </p:cNvPicPr>
            <p:nvPr/>
          </p:nvPicPr>
          <p:blipFill>
            <a:blip r:embed="rId2"/>
            <a:stretch>
              <a:fillRect/>
            </a:stretch>
          </p:blipFill>
          <p:spPr>
            <a:xfrm>
              <a:off x="1295400" y="416956"/>
              <a:ext cx="1362640" cy="1319630"/>
            </a:xfrm>
            <a:prstGeom prst="rect">
              <a:avLst/>
            </a:prstGeom>
          </p:spPr>
        </p:pic>
      </p:grpSp>
      <p:sp>
        <p:nvSpPr>
          <p:cNvPr id="23" name="Rectangle 22"/>
          <p:cNvSpPr/>
          <p:nvPr/>
        </p:nvSpPr>
        <p:spPr>
          <a:xfrm>
            <a:off x="1295400" y="2247900"/>
            <a:ext cx="14069877"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ác </a:t>
            </a:r>
            <a:r>
              <a:rPr lang="en-US" sz="4000">
                <a:latin typeface="Arial" panose="020B0604020202020204" pitchFamily="34" charset="0"/>
                <a:cs typeface="Arial" panose="020B0604020202020204" pitchFamily="34" charset="0"/>
              </a:rPr>
              <a:t>nhóm tìm hiểu SGK và thực hiện đồng thời hai nhiệm vụ:</a:t>
            </a:r>
          </a:p>
        </p:txBody>
      </p:sp>
      <p:sp>
        <p:nvSpPr>
          <p:cNvPr id="24" name="Pentagon 23"/>
          <p:cNvSpPr/>
          <p:nvPr/>
        </p:nvSpPr>
        <p:spPr>
          <a:xfrm>
            <a:off x="0" y="3543300"/>
            <a:ext cx="4191000" cy="106680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Nhiệm vụ 1:</a:t>
            </a:r>
            <a:endParaRPr lang="en-US" sz="4000" b="1">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4495800" y="3722757"/>
            <a:ext cx="7249100"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Hiệu chỉnh màu sắc cho </a:t>
            </a:r>
            <a:r>
              <a:rPr lang="en-US" sz="4000" b="1" smtClean="0">
                <a:solidFill>
                  <a:srgbClr val="C00000"/>
                </a:solidFill>
                <a:latin typeface="Arial" panose="020B0604020202020204" pitchFamily="34" charset="0"/>
                <a:cs typeface="Arial" panose="020B0604020202020204" pitchFamily="34" charset="0"/>
              </a:rPr>
              <a:t>ảnh</a:t>
            </a:r>
            <a:endParaRPr lang="en-US" sz="4000" b="1">
              <a:solidFill>
                <a:srgbClr val="C00000"/>
              </a:solidFill>
              <a:latin typeface="Arial" panose="020B0604020202020204" pitchFamily="34" charset="0"/>
              <a:cs typeface="Arial" panose="020B0604020202020204" pitchFamily="34" charset="0"/>
            </a:endParaRPr>
          </a:p>
        </p:txBody>
      </p:sp>
      <p:grpSp>
        <p:nvGrpSpPr>
          <p:cNvPr id="28" name="Group 27"/>
          <p:cNvGrpSpPr/>
          <p:nvPr/>
        </p:nvGrpSpPr>
        <p:grpSpPr>
          <a:xfrm>
            <a:off x="1936680" y="5197614"/>
            <a:ext cx="4191000" cy="4881771"/>
            <a:chOff x="1936680" y="5197614"/>
            <a:chExt cx="4191000" cy="4881771"/>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23426" t="1545" r="19337" b="61802"/>
            <a:stretch/>
          </p:blipFill>
          <p:spPr>
            <a:xfrm>
              <a:off x="1936680" y="5197614"/>
              <a:ext cx="4191000" cy="4114800"/>
            </a:xfrm>
            <a:prstGeom prst="rect">
              <a:avLst/>
            </a:prstGeom>
            <a:ln>
              <a:solidFill>
                <a:schemeClr val="tx1"/>
              </a:solidFill>
            </a:ln>
          </p:spPr>
        </p:pic>
        <p:sp>
          <p:nvSpPr>
            <p:cNvPr id="27" name="TextBox 26"/>
            <p:cNvSpPr txBox="1"/>
            <p:nvPr/>
          </p:nvSpPr>
          <p:spPr>
            <a:xfrm>
              <a:off x="1936680" y="9433054"/>
              <a:ext cx="4191000"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Ảnh ban đầu</a:t>
              </a:r>
              <a:endParaRPr lang="en-US" sz="3600" i="1">
                <a:solidFill>
                  <a:srgbClr val="0070C0"/>
                </a:solidFill>
                <a:latin typeface="Arial" panose="020B0604020202020204" pitchFamily="34" charset="0"/>
                <a:cs typeface="Arial" panose="020B0604020202020204" pitchFamily="34" charset="0"/>
              </a:endParaRPr>
            </a:p>
          </p:txBody>
        </p:sp>
      </p:grpSp>
      <p:sp>
        <p:nvSpPr>
          <p:cNvPr id="29" name="Right Arrow 28"/>
          <p:cNvSpPr/>
          <p:nvPr/>
        </p:nvSpPr>
        <p:spPr>
          <a:xfrm>
            <a:off x="8120980" y="6776829"/>
            <a:ext cx="1600200" cy="838200"/>
          </a:xfrm>
          <a:prstGeom prst="rightArrow">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0668000" y="5100429"/>
            <a:ext cx="6380738" cy="4978956"/>
            <a:chOff x="10266422" y="5121414"/>
            <a:chExt cx="6380738" cy="4978956"/>
          </a:xfrm>
        </p:grpSpPr>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519" b="992"/>
            <a:stretch/>
          </p:blipFill>
          <p:spPr>
            <a:xfrm>
              <a:off x="11312902" y="5121414"/>
              <a:ext cx="4287778" cy="4191000"/>
            </a:xfrm>
            <a:prstGeom prst="rect">
              <a:avLst/>
            </a:prstGeom>
            <a:ln>
              <a:solidFill>
                <a:schemeClr val="tx1"/>
              </a:solidFill>
            </a:ln>
          </p:spPr>
        </p:pic>
        <p:sp>
          <p:nvSpPr>
            <p:cNvPr id="31" name="TextBox 30"/>
            <p:cNvSpPr txBox="1"/>
            <p:nvPr/>
          </p:nvSpPr>
          <p:spPr>
            <a:xfrm>
              <a:off x="10266422" y="9454039"/>
              <a:ext cx="6380738"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Ảnh sau khi đổi màu đôi giày</a:t>
              </a:r>
              <a:endParaRPr lang="en-US" sz="3600" i="1">
                <a:solidFill>
                  <a:srgbClr val="0070C0"/>
                </a:solidFill>
                <a:latin typeface="Arial" panose="020B0604020202020204" pitchFamily="34" charset="0"/>
                <a:cs typeface="Arial" panose="020B0604020202020204" pitchFamily="34" charset="0"/>
              </a:endParaRPr>
            </a:p>
          </p:txBody>
        </p:sp>
      </p:grpSp>
      <p:sp>
        <p:nvSpPr>
          <p:cNvPr id="33" name="Freeform 9"/>
          <p:cNvSpPr/>
          <p:nvPr/>
        </p:nvSpPr>
        <p:spPr>
          <a:xfrm>
            <a:off x="16099908" y="495300"/>
            <a:ext cx="2188092" cy="1515254"/>
          </a:xfrm>
          <a:custGeom>
            <a:avLst/>
            <a:gdLst/>
            <a:ahLst/>
            <a:cxnLst/>
            <a:rect l="l" t="t" r="r" b="b"/>
            <a:pathLst>
              <a:path w="2188092" h="1515254">
                <a:moveTo>
                  <a:pt x="0" y="0"/>
                </a:moveTo>
                <a:lnTo>
                  <a:pt x="2188093" y="0"/>
                </a:lnTo>
                <a:lnTo>
                  <a:pt x="2188093" y="1515253"/>
                </a:lnTo>
                <a:lnTo>
                  <a:pt x="0" y="1515253"/>
                </a:lnTo>
                <a:lnTo>
                  <a:pt x="0" y="0"/>
                </a:lnTo>
                <a:close/>
              </a:path>
            </a:pathLst>
          </a:custGeom>
          <a:blipFill>
            <a:blip r:embed="rId5">
              <a:extLst>
                <a:ext uri="{96DAC541-7B7A-43D3-8B79-37D633B846F1}">
                  <asvg:svgBlip xmlns="" xmlns:asvg="http://schemas.microsoft.com/office/drawing/2016/SVG/main" r:embed="rId1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1000"/>
                            </p:stCondLst>
                            <p:childTnLst>
                              <p:par>
                                <p:cTn id="32" presetID="16" presetClass="entr" presetSubtype="21"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Pentagon 1"/>
          <p:cNvSpPr/>
          <p:nvPr/>
        </p:nvSpPr>
        <p:spPr>
          <a:xfrm>
            <a:off x="5080" y="969301"/>
            <a:ext cx="4191000" cy="106680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Nhiệm vụ 2:</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4500880" y="1148758"/>
            <a:ext cx="11210120"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Sửa chữa ảnh bị nghiêng và lật đối xứng </a:t>
            </a:r>
            <a:r>
              <a:rPr lang="en-US" sz="4000" b="1" smtClean="0">
                <a:solidFill>
                  <a:srgbClr val="C00000"/>
                </a:solidFill>
                <a:latin typeface="Arial" panose="020B0604020202020204" pitchFamily="34" charset="0"/>
                <a:cs typeface="Arial" panose="020B0604020202020204" pitchFamily="34" charset="0"/>
              </a:rPr>
              <a:t>ảnh</a:t>
            </a:r>
            <a:endParaRPr lang="en-US" sz="4000" b="1">
              <a:solidFill>
                <a:srgbClr val="C00000"/>
              </a:solidFill>
              <a:latin typeface="Arial" panose="020B0604020202020204" pitchFamily="34" charset="0"/>
              <a:cs typeface="Arial" panose="020B0604020202020204" pitchFamily="34" charset="0"/>
            </a:endParaRPr>
          </a:p>
        </p:txBody>
      </p:sp>
      <p:sp>
        <p:nvSpPr>
          <p:cNvPr id="7" name="Right Arrow 6"/>
          <p:cNvSpPr/>
          <p:nvPr/>
        </p:nvSpPr>
        <p:spPr>
          <a:xfrm>
            <a:off x="5108574" y="4838700"/>
            <a:ext cx="1600200" cy="838200"/>
          </a:xfrm>
          <a:prstGeom prst="rightArrow">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0875644" y="4866640"/>
            <a:ext cx="1600200" cy="838200"/>
          </a:xfrm>
          <a:prstGeom prst="rightArrow">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71599" y="2705099"/>
            <a:ext cx="3276600" cy="6342963"/>
            <a:chOff x="1371599" y="2705099"/>
            <a:chExt cx="3276600" cy="634296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2" r="77142" b="1045"/>
            <a:stretch/>
          </p:blipFill>
          <p:spPr>
            <a:xfrm>
              <a:off x="1447800" y="2705099"/>
              <a:ext cx="3200399" cy="5410199"/>
            </a:xfrm>
            <a:prstGeom prst="rect">
              <a:avLst/>
            </a:prstGeom>
            <a:ln>
              <a:solidFill>
                <a:schemeClr val="tx1"/>
              </a:solidFill>
            </a:ln>
          </p:spPr>
        </p:pic>
        <p:sp>
          <p:nvSpPr>
            <p:cNvPr id="9" name="TextBox 8"/>
            <p:cNvSpPr txBox="1"/>
            <p:nvPr/>
          </p:nvSpPr>
          <p:spPr>
            <a:xfrm>
              <a:off x="1371599" y="8401731"/>
              <a:ext cx="3276600"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Ảnh ban đầu</a:t>
              </a:r>
              <a:endParaRPr lang="en-US" sz="3600" i="1">
                <a:solidFill>
                  <a:srgbClr val="0070C0"/>
                </a:solidFill>
                <a:latin typeface="Arial" panose="020B0604020202020204" pitchFamily="34" charset="0"/>
                <a:cs typeface="Arial" panose="020B0604020202020204" pitchFamily="34" charset="0"/>
              </a:endParaRPr>
            </a:p>
          </p:txBody>
        </p:sp>
      </p:grpSp>
      <p:grpSp>
        <p:nvGrpSpPr>
          <p:cNvPr id="12" name="Group 11"/>
          <p:cNvGrpSpPr/>
          <p:nvPr/>
        </p:nvGrpSpPr>
        <p:grpSpPr>
          <a:xfrm>
            <a:off x="7169149" y="2705097"/>
            <a:ext cx="3246121" cy="7109328"/>
            <a:chOff x="7169149" y="2705097"/>
            <a:chExt cx="3246121" cy="7109328"/>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806" t="1393" r="38868" b="1046"/>
            <a:stretch/>
          </p:blipFill>
          <p:spPr>
            <a:xfrm>
              <a:off x="7169149" y="2705097"/>
              <a:ext cx="3246121" cy="5410201"/>
            </a:xfrm>
            <a:prstGeom prst="rect">
              <a:avLst/>
            </a:prstGeom>
            <a:ln>
              <a:solidFill>
                <a:schemeClr val="tx1"/>
              </a:solidFill>
            </a:ln>
          </p:spPr>
        </p:pic>
        <p:sp>
          <p:nvSpPr>
            <p:cNvPr id="10" name="TextBox 9"/>
            <p:cNvSpPr txBox="1"/>
            <p:nvPr/>
          </p:nvSpPr>
          <p:spPr>
            <a:xfrm>
              <a:off x="7199629" y="8281698"/>
              <a:ext cx="3215641" cy="1532727"/>
            </a:xfrm>
            <a:prstGeom prst="rect">
              <a:avLst/>
            </a:prstGeom>
            <a:noFill/>
          </p:spPr>
          <p:txBody>
            <a:bodyPr wrap="square" rtlCol="0">
              <a:spAutoFit/>
            </a:bodyPr>
            <a:lstStyle/>
            <a:p>
              <a:pPr algn="ctr">
                <a:lnSpc>
                  <a:spcPct val="130000"/>
                </a:lnSpc>
              </a:pPr>
              <a:r>
                <a:rPr lang="vi-VN" sz="3600" i="1" smtClean="0">
                  <a:solidFill>
                    <a:srgbClr val="0070C0"/>
                  </a:solidFill>
                  <a:latin typeface="Arial" panose="020B0604020202020204" pitchFamily="34" charset="0"/>
                  <a:cs typeface="Arial" panose="020B0604020202020204" pitchFamily="34" charset="0"/>
                </a:rPr>
                <a:t>Ảnh sau khi chỉnh nghiêng</a:t>
              </a:r>
              <a:endParaRPr lang="en-US" sz="3600" i="1">
                <a:solidFill>
                  <a:srgbClr val="0070C0"/>
                </a:solidFill>
                <a:latin typeface="Arial" panose="020B0604020202020204" pitchFamily="34" charset="0"/>
                <a:cs typeface="Arial" panose="020B0604020202020204" pitchFamily="34" charset="0"/>
              </a:endParaRPr>
            </a:p>
          </p:txBody>
        </p:sp>
      </p:grpSp>
      <p:grpSp>
        <p:nvGrpSpPr>
          <p:cNvPr id="13" name="Group 12"/>
          <p:cNvGrpSpPr/>
          <p:nvPr/>
        </p:nvGrpSpPr>
        <p:grpSpPr>
          <a:xfrm>
            <a:off x="12936219" y="2705097"/>
            <a:ext cx="3246121" cy="7111868"/>
            <a:chOff x="12936219" y="2705097"/>
            <a:chExt cx="3246121" cy="7111868"/>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806" t="1393" r="38868" b="1046"/>
            <a:stretch/>
          </p:blipFill>
          <p:spPr>
            <a:xfrm>
              <a:off x="12936219" y="2705097"/>
              <a:ext cx="3246121" cy="5410201"/>
            </a:xfrm>
            <a:prstGeom prst="rect">
              <a:avLst/>
            </a:prstGeom>
            <a:ln>
              <a:solidFill>
                <a:schemeClr val="tx1"/>
              </a:solidFill>
            </a:ln>
          </p:spPr>
        </p:pic>
        <p:sp>
          <p:nvSpPr>
            <p:cNvPr id="11" name="TextBox 10"/>
            <p:cNvSpPr txBox="1"/>
            <p:nvPr/>
          </p:nvSpPr>
          <p:spPr>
            <a:xfrm>
              <a:off x="12936219" y="8284238"/>
              <a:ext cx="3215641" cy="1532727"/>
            </a:xfrm>
            <a:prstGeom prst="rect">
              <a:avLst/>
            </a:prstGeom>
            <a:noFill/>
          </p:spPr>
          <p:txBody>
            <a:bodyPr wrap="square" rtlCol="0">
              <a:spAutoFit/>
            </a:bodyPr>
            <a:lstStyle/>
            <a:p>
              <a:pPr algn="ctr">
                <a:lnSpc>
                  <a:spcPct val="130000"/>
                </a:lnSpc>
              </a:pPr>
              <a:r>
                <a:rPr lang="vi-VN" sz="3600" i="1" smtClean="0">
                  <a:solidFill>
                    <a:srgbClr val="0070C0"/>
                  </a:solidFill>
                  <a:latin typeface="Arial" panose="020B0604020202020204" pitchFamily="34" charset="0"/>
                  <a:cs typeface="Arial" panose="020B0604020202020204" pitchFamily="34" charset="0"/>
                </a:rPr>
                <a:t>Ảnh sau khi lật đối xứng</a:t>
              </a:r>
              <a:endParaRPr lang="en-US" sz="3600" i="1">
                <a:solidFill>
                  <a:srgbClr val="0070C0"/>
                </a:solidFill>
                <a:latin typeface="Arial" panose="020B0604020202020204" pitchFamily="34" charset="0"/>
                <a:cs typeface="Arial" panose="020B0604020202020204" pitchFamily="34" charset="0"/>
              </a:endParaRPr>
            </a:p>
          </p:txBody>
        </p:sp>
      </p:grpSp>
      <p:sp>
        <p:nvSpPr>
          <p:cNvPr id="15" name="Freeform 9"/>
          <p:cNvSpPr/>
          <p:nvPr/>
        </p:nvSpPr>
        <p:spPr>
          <a:xfrm>
            <a:off x="16099908" y="495300"/>
            <a:ext cx="2188092" cy="1515254"/>
          </a:xfrm>
          <a:custGeom>
            <a:avLst/>
            <a:gdLst/>
            <a:ahLst/>
            <a:cxnLst/>
            <a:rect l="l" t="t" r="r" b="b"/>
            <a:pathLst>
              <a:path w="2188092" h="1515254">
                <a:moveTo>
                  <a:pt x="0" y="0"/>
                </a:moveTo>
                <a:lnTo>
                  <a:pt x="2188093" y="0"/>
                </a:lnTo>
                <a:lnTo>
                  <a:pt x="2188093" y="1515253"/>
                </a:lnTo>
                <a:lnTo>
                  <a:pt x="0" y="1515253"/>
                </a:lnTo>
                <a:lnTo>
                  <a:pt x="0" y="0"/>
                </a:lnTo>
                <a:close/>
              </a:path>
            </a:pathLst>
          </a:custGeom>
          <a:blipFill>
            <a:blip r:embed="rId3">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39696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5" name="Group 4"/>
          <p:cNvGrpSpPr/>
          <p:nvPr/>
        </p:nvGrpSpPr>
        <p:grpSpPr>
          <a:xfrm>
            <a:off x="1600200" y="419100"/>
            <a:ext cx="14782800" cy="9372600"/>
            <a:chOff x="1600200" y="419100"/>
            <a:chExt cx="14782800" cy="9372600"/>
          </a:xfrm>
        </p:grpSpPr>
        <p:sp>
          <p:nvSpPr>
            <p:cNvPr id="2" name="Rectangle 1"/>
            <p:cNvSpPr/>
            <p:nvPr/>
          </p:nvSpPr>
          <p:spPr>
            <a:xfrm>
              <a:off x="1600200" y="723900"/>
              <a:ext cx="14782800" cy="9067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971800" y="419100"/>
              <a:ext cx="951058" cy="1432684"/>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200" y="419100"/>
              <a:ext cx="951058" cy="1432684"/>
            </a:xfrm>
            <a:prstGeom prst="rect">
              <a:avLst/>
            </a:prstGeom>
          </p:spPr>
        </p:pic>
      </p:grpSp>
      <p:sp>
        <p:nvSpPr>
          <p:cNvPr id="6" name="Rectangle 5"/>
          <p:cNvSpPr/>
          <p:nvPr/>
        </p:nvSpPr>
        <p:spPr>
          <a:xfrm>
            <a:off x="5822303" y="1215636"/>
            <a:ext cx="6338594" cy="830997"/>
          </a:xfrm>
          <a:prstGeom prst="rect">
            <a:avLst/>
          </a:prstGeom>
        </p:spPr>
        <p:txBody>
          <a:bodyPr wrap="none">
            <a:spAutoFit/>
          </a:bodyPr>
          <a:lstStyle/>
          <a:p>
            <a:pPr algn="ctr"/>
            <a:r>
              <a:rPr lang="en-US" sz="4800" b="1">
                <a:solidFill>
                  <a:schemeClr val="tx2">
                    <a:lumMod val="75000"/>
                  </a:schemeClr>
                </a:solidFill>
                <a:latin typeface="Arial" panose="020B0604020202020204" pitchFamily="34" charset="0"/>
                <a:cs typeface="Arial" panose="020B0604020202020204" pitchFamily="34" charset="0"/>
              </a:rPr>
              <a:t>PHIẾU TỰ ĐÁNH GIÁ</a:t>
            </a:r>
          </a:p>
        </p:txBody>
      </p:sp>
      <p:sp>
        <p:nvSpPr>
          <p:cNvPr id="7" name="Rectangle 6"/>
          <p:cNvSpPr/>
          <p:nvPr/>
        </p:nvSpPr>
        <p:spPr>
          <a:xfrm>
            <a:off x="1981200" y="2091874"/>
            <a:ext cx="14020800" cy="747897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Tiêu </a:t>
            </a:r>
            <a:r>
              <a:rPr lang="vi-VN" sz="4000">
                <a:latin typeface="Arial" panose="020B0604020202020204" pitchFamily="34" charset="0"/>
                <a:cs typeface="Arial" panose="020B0604020202020204" pitchFamily="34" charset="0"/>
              </a:rPr>
              <a:t>chí chấm: </a:t>
            </a:r>
          </a:p>
          <a:p>
            <a:pPr marL="1028700" lvl="1"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Thực </a:t>
            </a:r>
            <a:r>
              <a:rPr lang="vi-VN" sz="4000">
                <a:latin typeface="Arial" panose="020B0604020202020204" pitchFamily="34" charset="0"/>
                <a:cs typeface="Arial" panose="020B0604020202020204" pitchFamily="34" charset="0"/>
              </a:rPr>
              <a:t>hiện đúng, đủ 2 nhiệm vụ: 3 × 2 = 6 điểm</a:t>
            </a:r>
          </a:p>
          <a:p>
            <a:pPr marL="1028700" lvl="1"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Sản </a:t>
            </a:r>
            <a:r>
              <a:rPr lang="vi-VN" sz="4000">
                <a:latin typeface="Arial" panose="020B0604020202020204" pitchFamily="34" charset="0"/>
                <a:cs typeface="Arial" panose="020B0604020202020204" pitchFamily="34" charset="0"/>
              </a:rPr>
              <a:t>phẩm đẹp: 2 điểm</a:t>
            </a:r>
          </a:p>
          <a:p>
            <a:pPr marL="1028700" lvl="1"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Báo </a:t>
            </a:r>
            <a:r>
              <a:rPr lang="vi-VN" sz="4000">
                <a:latin typeface="Arial" panose="020B0604020202020204" pitchFamily="34" charset="0"/>
                <a:cs typeface="Arial" panose="020B0604020202020204" pitchFamily="34" charset="0"/>
              </a:rPr>
              <a:t>cáo tóm tắt được các bước tạo sản phẩm: 2 điểm</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Điểm </a:t>
            </a:r>
            <a:r>
              <a:rPr lang="vi-VN" sz="4000">
                <a:latin typeface="Arial" panose="020B0604020202020204" pitchFamily="34" charset="0"/>
                <a:cs typeface="Arial" panose="020B0604020202020204" pitchFamily="34" charset="0"/>
              </a:rPr>
              <a:t>của nhóm tự đánh giá (10 điểm): </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Điểm </a:t>
            </a:r>
            <a:r>
              <a:rPr lang="vi-VN" sz="4000">
                <a:latin typeface="Arial" panose="020B0604020202020204" pitchFamily="34" charset="0"/>
                <a:cs typeface="Arial" panose="020B0604020202020204" pitchFamily="34" charset="0"/>
              </a:rPr>
              <a:t>của nhóm bạn đánh giá (10 điểm</a:t>
            </a:r>
            <a:r>
              <a:rPr lang="vi-VN" sz="4000" smtClean="0">
                <a:latin typeface="Arial" panose="020B0604020202020204" pitchFamily="34" charset="0"/>
                <a:cs typeface="Arial" panose="020B0604020202020204" pitchFamily="34" charset="0"/>
              </a:rPr>
              <a:t>): ............................</a:t>
            </a:r>
            <a:endParaRPr lang="vi-VN"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Điểm </a:t>
            </a:r>
            <a:r>
              <a:rPr lang="vi-VN" sz="4000">
                <a:latin typeface="Arial" panose="020B0604020202020204" pitchFamily="34" charset="0"/>
                <a:cs typeface="Arial" panose="020B0604020202020204" pitchFamily="34" charset="0"/>
              </a:rPr>
              <a:t>GV đánh giá (10 điểm</a:t>
            </a:r>
            <a:r>
              <a:rPr lang="vi-VN" sz="4000" smtClean="0">
                <a:latin typeface="Arial" panose="020B0604020202020204" pitchFamily="34" charset="0"/>
                <a:cs typeface="Arial" panose="020B0604020202020204" pitchFamily="34" charset="0"/>
              </a:rPr>
              <a:t>): ..............................................</a:t>
            </a:r>
            <a:endParaRPr lang="vi-VN"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Điểm </a:t>
            </a:r>
            <a:r>
              <a:rPr lang="vi-VN" sz="4000">
                <a:latin typeface="Arial" panose="020B0604020202020204" pitchFamily="34" charset="0"/>
                <a:cs typeface="Arial" panose="020B0604020202020204" pitchFamily="34" charset="0"/>
              </a:rPr>
              <a:t>của nhóm (trung bình cộng của 3 điểm trên đây</a:t>
            </a:r>
            <a:r>
              <a:rPr lang="vi-VN" sz="4000" smtClean="0">
                <a:latin typeface="Arial" panose="020B0604020202020204" pitchFamily="34" charset="0"/>
                <a:cs typeface="Arial" panose="020B0604020202020204" pitchFamily="34" charset="0"/>
              </a:rPr>
              <a:t>): .....</a:t>
            </a:r>
            <a:endParaRPr lang="vi-VN"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3672" y="3131820"/>
            <a:ext cx="2620656" cy="6964680"/>
          </a:xfrm>
          <a:prstGeom prst="rect">
            <a:avLst/>
          </a:prstGeom>
        </p:spPr>
      </p:pic>
      <p:sp>
        <p:nvSpPr>
          <p:cNvPr id="9" name="Freeform 8"/>
          <p:cNvSpPr/>
          <p:nvPr/>
        </p:nvSpPr>
        <p:spPr>
          <a:xfrm>
            <a:off x="279712" y="8274110"/>
            <a:ext cx="1857522" cy="1757680"/>
          </a:xfrm>
          <a:custGeom>
            <a:avLst/>
            <a:gdLst/>
            <a:ahLst/>
            <a:cxnLst/>
            <a:rect l="l" t="t" r="r" b="b"/>
            <a:pathLst>
              <a:path w="3032931" h="2869911">
                <a:moveTo>
                  <a:pt x="0" y="0"/>
                </a:moveTo>
                <a:lnTo>
                  <a:pt x="3032931" y="0"/>
                </a:lnTo>
                <a:lnTo>
                  <a:pt x="3032931" y="2869912"/>
                </a:lnTo>
                <a:lnTo>
                  <a:pt x="0" y="2869912"/>
                </a:lnTo>
                <a:lnTo>
                  <a:pt x="0" y="0"/>
                </a:lnTo>
                <a:close/>
              </a:path>
            </a:pathLst>
          </a:custGeom>
          <a:blipFill>
            <a:blip r:embed="rId4">
              <a:extLst>
                <a:ext uri="{96DAC541-7B7A-43D3-8B79-37D633B846F1}">
                  <asvg:svgBlip xmlns="" xmlns:asvg="http://schemas.microsoft.com/office/drawing/2016/SVG/main" r:embed="rId15"/>
                </a:ext>
              </a:extLst>
            </a:blip>
            <a:stretch>
              <a:fillRect/>
            </a:stretch>
          </a:blipFill>
          <a:effectLst>
            <a:outerShdw blurRad="50800" dist="38100" dir="8100000" algn="tr" rotWithShape="0">
              <a:prstClr val="black">
                <a:alpha val="40000"/>
              </a:prstClr>
            </a:outerShdw>
          </a:effectLst>
        </p:spPr>
      </p:sp>
    </p:spTree>
    <p:extLst>
      <p:ext uri="{BB962C8B-B14F-4D97-AF65-F5344CB8AC3E}">
        <p14:creationId xmlns:p14="http://schemas.microsoft.com/office/powerpoint/2010/main" val="32881567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2" y="3549479"/>
            <a:ext cx="15351638" cy="6232475"/>
          </a:xfrm>
          <a:prstGeom prst="rect">
            <a:avLst/>
          </a:prstGeom>
          <a:noFill/>
        </p:spPr>
        <p:txBody>
          <a:bodyPr wrap="none" lIns="137160" tIns="68580" rIns="137160" bIns="68580">
            <a:spAutoFit/>
          </a:bodyPr>
          <a:lstStyle/>
          <a:p>
            <a:pPr algn="ctr" defTabSz="1828755">
              <a:lnSpc>
                <a:spcPct val="150000"/>
              </a:lnSpc>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lnSpc>
                <a:spcPct val="150000"/>
              </a:lnSpc>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8584913" y="8186304"/>
            <a:ext cx="1219200" cy="1219200"/>
          </a:xfrm>
          <a:prstGeom prst="rect">
            <a:avLst/>
          </a:prstGeom>
        </p:spPr>
      </p:pic>
    </p:spTree>
    <p:extLst>
      <p:ext uri="{BB962C8B-B14F-4D97-AF65-F5344CB8AC3E}">
        <p14:creationId xmlns:p14="http://schemas.microsoft.com/office/powerpoint/2010/main" val="132907700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373765" y="1141433"/>
            <a:ext cx="13558619" cy="4610853"/>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755">
              <a:lnSpc>
                <a:spcPct val="170000"/>
              </a:lnSpc>
            </a:pPr>
            <a:r>
              <a:rPr lang="vi-VN" sz="4001" i="1">
                <a:solidFill>
                  <a:schemeClr val="bg1"/>
                </a:solidFill>
                <a:latin typeface="Arial" panose="020B0604020202020204" pitchFamily="34" charset="0"/>
                <a:cs typeface="Arial" panose="020B0604020202020204" pitchFamily="34" charset="0"/>
                <a:sym typeface="Arial"/>
              </a:rPr>
              <a:t>Điền vào chỗ trống: “Sau khi cắt ảnh thường dùng lệnh .... để khung ảnh khớp với kích thước của ảnh sau khi cắt.”</a:t>
            </a:r>
          </a:p>
          <a:p>
            <a:pPr marL="742950" indent="-742950" algn="just" defTabSz="1828755">
              <a:lnSpc>
                <a:spcPct val="170000"/>
              </a:lnSpc>
              <a:buAutoNum type="alphaUcPeriod"/>
            </a:pPr>
            <a:r>
              <a:rPr lang="vi-VN" sz="4001" smtClean="0">
                <a:solidFill>
                  <a:schemeClr val="bg1"/>
                </a:solidFill>
                <a:latin typeface="Arial" panose="020B0604020202020204" pitchFamily="34" charset="0"/>
                <a:cs typeface="Arial" panose="020B0604020202020204" pitchFamily="34" charset="0"/>
                <a:sym typeface="Arial"/>
              </a:rPr>
              <a:t>Space</a:t>
            </a:r>
            <a:r>
              <a:rPr lang="vi-VN" sz="4001">
                <a:solidFill>
                  <a:schemeClr val="bg1"/>
                </a:solidFill>
                <a:latin typeface="Arial" panose="020B0604020202020204" pitchFamily="34" charset="0"/>
                <a:cs typeface="Arial" panose="020B0604020202020204" pitchFamily="34" charset="0"/>
                <a:sym typeface="Arial"/>
              </a:rPr>
              <a:t>		</a:t>
            </a:r>
            <a:r>
              <a:rPr lang="vi-VN" sz="4001" smtClean="0">
                <a:solidFill>
                  <a:schemeClr val="bg1"/>
                </a:solidFill>
                <a:latin typeface="Arial" panose="020B0604020202020204" pitchFamily="34" charset="0"/>
                <a:cs typeface="Arial" panose="020B0604020202020204" pitchFamily="34" charset="0"/>
                <a:sym typeface="Arial"/>
              </a:rPr>
              <a:t>          B</a:t>
            </a:r>
            <a:r>
              <a:rPr lang="vi-VN" sz="4001">
                <a:solidFill>
                  <a:schemeClr val="bg1"/>
                </a:solidFill>
                <a:latin typeface="Arial" panose="020B0604020202020204" pitchFamily="34" charset="0"/>
                <a:cs typeface="Arial" panose="020B0604020202020204" pitchFamily="34" charset="0"/>
                <a:sym typeface="Arial"/>
              </a:rPr>
              <a:t>. Move		</a:t>
            </a:r>
            <a:endParaRPr lang="vi-VN" sz="4001" smtClean="0">
              <a:solidFill>
                <a:schemeClr val="bg1"/>
              </a:solidFill>
              <a:latin typeface="Arial" panose="020B0604020202020204" pitchFamily="34" charset="0"/>
              <a:cs typeface="Arial" panose="020B0604020202020204" pitchFamily="34" charset="0"/>
              <a:sym typeface="Arial"/>
            </a:endParaRPr>
          </a:p>
          <a:p>
            <a:pPr algn="just" defTabSz="1828755">
              <a:lnSpc>
                <a:spcPct val="170000"/>
              </a:lnSpc>
            </a:pPr>
            <a:r>
              <a:rPr lang="vi-VN" sz="4001" smtClean="0">
                <a:solidFill>
                  <a:schemeClr val="bg1"/>
                </a:solidFill>
                <a:latin typeface="Arial" panose="020B0604020202020204" pitchFamily="34" charset="0"/>
                <a:cs typeface="Arial" panose="020B0604020202020204" pitchFamily="34" charset="0"/>
                <a:sym typeface="Arial"/>
              </a:rPr>
              <a:t>C</a:t>
            </a:r>
            <a:r>
              <a:rPr lang="vi-VN" sz="4001">
                <a:solidFill>
                  <a:schemeClr val="bg1"/>
                </a:solidFill>
                <a:latin typeface="Arial" panose="020B0604020202020204" pitchFamily="34" charset="0"/>
                <a:cs typeface="Arial" panose="020B0604020202020204" pitchFamily="34" charset="0"/>
                <a:sym typeface="Arial"/>
              </a:rPr>
              <a:t>. Zoom	       </a:t>
            </a:r>
            <a:r>
              <a:rPr lang="vi-VN" sz="4001" smtClean="0">
                <a:solidFill>
                  <a:schemeClr val="bg1"/>
                </a:solidFill>
                <a:latin typeface="Arial" panose="020B0604020202020204" pitchFamily="34" charset="0"/>
                <a:cs typeface="Arial" panose="020B0604020202020204" pitchFamily="34" charset="0"/>
                <a:sym typeface="Arial"/>
              </a:rPr>
              <a:t>                D</a:t>
            </a:r>
            <a:r>
              <a:rPr lang="vi-VN" sz="4001">
                <a:solidFill>
                  <a:schemeClr val="bg1"/>
                </a:solidFill>
                <a:latin typeface="Arial" panose="020B0604020202020204" pitchFamily="34" charset="0"/>
                <a:cs typeface="Arial" panose="020B0604020202020204" pitchFamily="34" charset="0"/>
                <a:sym typeface="Arial"/>
              </a:rPr>
              <a:t>. Fit Canvas to Layers</a:t>
            </a:r>
            <a:endParaRPr lang="vi-VN" sz="4001" dirty="0">
              <a:solidFill>
                <a:schemeClr val="bg1"/>
              </a:solidFill>
              <a:latin typeface="Arial" panose="020B0604020202020204" pitchFamily="34" charset="0"/>
              <a:cs typeface="Arial" panose="020B0604020202020204" pitchFamily="34" charset="0"/>
              <a:sym typeface="Arial"/>
            </a:endParaRPr>
          </a:p>
        </p:txBody>
      </p:sp>
      <p:grpSp>
        <p:nvGrpSpPr>
          <p:cNvPr id="61" name="Group 60"/>
          <p:cNvGrpSpPr/>
          <p:nvPr/>
        </p:nvGrpSpPr>
        <p:grpSpPr>
          <a:xfrm>
            <a:off x="2907719" y="1040889"/>
            <a:ext cx="656092"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93051" y="1103402"/>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1735740" y="2180629"/>
            <a:ext cx="683922" cy="4882784"/>
            <a:chOff x="393013" y="1032065"/>
            <a:chExt cx="455948" cy="3255189"/>
          </a:xfrm>
        </p:grpSpPr>
        <p:cxnSp>
          <p:nvCxnSpPr>
            <p:cNvPr id="13" name="Straight Connector 12"/>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1986871" y="5999066"/>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293483" y="574772"/>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34481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373765" y="1040889"/>
            <a:ext cx="13558619" cy="4711398"/>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i="1">
                <a:latin typeface="Arial" panose="020B0604020202020204" pitchFamily="34" charset="0"/>
                <a:cs typeface="Arial" panose="020B0604020202020204" pitchFamily="34" charset="0"/>
              </a:rPr>
              <a:t>Cách nào được sử dụng để di chuyển ảnh trong một khung ảnh lớn hơn kích thước hiển thị?</a:t>
            </a:r>
          </a:p>
          <a:p>
            <a:pPr algn="just">
              <a:lnSpc>
                <a:spcPct val="130000"/>
              </a:lnSpc>
            </a:pPr>
            <a:r>
              <a:rPr lang="en-US" sz="4000">
                <a:latin typeface="Arial" panose="020B0604020202020204" pitchFamily="34" charset="0"/>
                <a:cs typeface="Arial" panose="020B0604020202020204" pitchFamily="34" charset="0"/>
              </a:rPr>
              <a:t>A. Sử dụng công cụ Move (di chuyển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30000"/>
              </a:lnSpc>
            </a:pPr>
            <a:r>
              <a:rPr lang="en-US" sz="4000">
                <a:latin typeface="Arial" panose="020B0604020202020204" pitchFamily="34" charset="0"/>
                <a:cs typeface="Arial" panose="020B0604020202020204" pitchFamily="34" charset="0"/>
              </a:rPr>
              <a:t>B. Sử dụng công cụ Crop (cắt ảnh</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30000"/>
              </a:lnSpc>
            </a:pPr>
            <a:r>
              <a:rPr lang="en-US" sz="4000">
                <a:latin typeface="Arial" panose="020B0604020202020204" pitchFamily="34" charset="0"/>
                <a:cs typeface="Arial" panose="020B0604020202020204" pitchFamily="34" charset="0"/>
              </a:rPr>
              <a:t>C. Sử dụng công cụ Zoom (thu/phóng</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30000"/>
              </a:lnSpc>
            </a:pPr>
            <a:r>
              <a:rPr lang="en-US" sz="4000">
                <a:latin typeface="Arial" panose="020B0604020202020204" pitchFamily="34" charset="0"/>
                <a:cs typeface="Arial" panose="020B0604020202020204" pitchFamily="34" charset="0"/>
              </a:rPr>
              <a:t>D. Sử dụng thanh trượt dọc và thanh trượt </a:t>
            </a:r>
            <a:r>
              <a:rPr lang="en-US" sz="4000" smtClean="0">
                <a:latin typeface="Arial" panose="020B0604020202020204" pitchFamily="34" charset="0"/>
                <a:cs typeface="Arial" panose="020B0604020202020204" pitchFamily="34" charset="0"/>
              </a:rPr>
              <a:t>ngang</a:t>
            </a:r>
            <a:endParaRPr lang="en-US" sz="4000">
              <a:latin typeface="Arial" panose="020B0604020202020204" pitchFamily="34" charset="0"/>
              <a:cs typeface="Arial" panose="020B0604020202020204" pitchFamily="34" charset="0"/>
            </a:endParaRPr>
          </a:p>
        </p:txBody>
      </p:sp>
      <p:grpSp>
        <p:nvGrpSpPr>
          <p:cNvPr id="61" name="Group 60"/>
          <p:cNvGrpSpPr/>
          <p:nvPr/>
        </p:nvGrpSpPr>
        <p:grpSpPr>
          <a:xfrm>
            <a:off x="2907719" y="1040889"/>
            <a:ext cx="656092"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87800" y="1040889"/>
            <a:ext cx="326508" cy="474942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1735740" y="2180629"/>
            <a:ext cx="683922" cy="4882784"/>
            <a:chOff x="393013" y="1032065"/>
            <a:chExt cx="455948" cy="3255189"/>
          </a:xfrm>
        </p:grpSpPr>
        <p:cxnSp>
          <p:nvCxnSpPr>
            <p:cNvPr id="13" name="Straight Connector 12"/>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1986871" y="5999066"/>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293483" y="574772"/>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89480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373765" y="1040889"/>
            <a:ext cx="13558619" cy="4711398"/>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i="1">
                <a:latin typeface="Arial" panose="020B0604020202020204" pitchFamily="34" charset="0"/>
                <a:cs typeface="Arial" panose="020B0604020202020204" pitchFamily="34" charset="0"/>
              </a:rPr>
              <a:t>Cách nào được sử dụng để tăng kích thước ảnh?</a:t>
            </a:r>
          </a:p>
          <a:p>
            <a:pPr marL="742950" indent="-742950" algn="just">
              <a:lnSpc>
                <a:spcPct val="150000"/>
              </a:lnSpc>
              <a:buAutoNum type="alphaUcPeriod"/>
            </a:pPr>
            <a:r>
              <a:rPr lang="en-US" sz="4000" smtClean="0">
                <a:latin typeface="Arial" panose="020B0604020202020204" pitchFamily="34" charset="0"/>
                <a:cs typeface="Arial" panose="020B0604020202020204" pitchFamily="34" charset="0"/>
              </a:rPr>
              <a:t>Sử </a:t>
            </a:r>
            <a:r>
              <a:rPr lang="en-US" sz="4000">
                <a:latin typeface="Arial" panose="020B0604020202020204" pitchFamily="34" charset="0"/>
                <a:cs typeface="Arial" panose="020B0604020202020204" pitchFamily="34" charset="0"/>
              </a:rPr>
              <a:t>dụng công cụ Zoom (thu/phóng</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a:t>
            </a:r>
            <a:endParaRPr lang="vi-VN" sz="4000" smtClean="0">
              <a:latin typeface="Arial" panose="020B0604020202020204" pitchFamily="34" charset="0"/>
              <a:cs typeface="Arial" panose="020B0604020202020204" pitchFamily="34" charset="0"/>
            </a:endParaRPr>
          </a:p>
          <a:p>
            <a:pPr marL="742950" indent="-742950" algn="just">
              <a:lnSpc>
                <a:spcPct val="150000"/>
              </a:lnSpc>
              <a:buAutoNum type="alphaUcPeriod"/>
            </a:pPr>
            <a:r>
              <a:rPr lang="en-US" sz="4000" smtClean="0">
                <a:latin typeface="Arial" panose="020B0604020202020204" pitchFamily="34" charset="0"/>
                <a:cs typeface="Arial" panose="020B0604020202020204" pitchFamily="34" charset="0"/>
              </a:rPr>
              <a:t>Sử </a:t>
            </a:r>
            <a:r>
              <a:rPr lang="en-US" sz="4000">
                <a:latin typeface="Arial" panose="020B0604020202020204" pitchFamily="34" charset="0"/>
                <a:cs typeface="Arial" panose="020B0604020202020204" pitchFamily="34" charset="0"/>
              </a:rPr>
              <a:t>dụng công cụ Crop (cắt ảnh</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C. Sử dụng công cụ Move (di chuyển</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a:t>
            </a:r>
            <a:endParaRPr lang="vi-VN"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D</a:t>
            </a:r>
            <a:r>
              <a:rPr lang="en-US" sz="4000">
                <a:latin typeface="Arial" panose="020B0604020202020204" pitchFamily="34" charset="0"/>
                <a:cs typeface="Arial" panose="020B0604020202020204" pitchFamily="34" charset="0"/>
              </a:rPr>
              <a:t>. Sử dụng công cụ biến đổi </a:t>
            </a:r>
            <a:r>
              <a:rPr lang="en-US" sz="4000" smtClean="0">
                <a:latin typeface="Arial" panose="020B0604020202020204" pitchFamily="34" charset="0"/>
                <a:cs typeface="Arial" panose="020B0604020202020204" pitchFamily="34" charset="0"/>
              </a:rPr>
              <a:t>ảnh</a:t>
            </a:r>
            <a:endParaRPr lang="en-US" sz="4000">
              <a:latin typeface="Arial" panose="020B0604020202020204" pitchFamily="34" charset="0"/>
              <a:cs typeface="Arial" panose="020B0604020202020204" pitchFamily="34" charset="0"/>
            </a:endParaRPr>
          </a:p>
        </p:txBody>
      </p:sp>
      <p:grpSp>
        <p:nvGrpSpPr>
          <p:cNvPr id="61" name="Group 60"/>
          <p:cNvGrpSpPr/>
          <p:nvPr/>
        </p:nvGrpSpPr>
        <p:grpSpPr>
          <a:xfrm>
            <a:off x="2907719" y="1040889"/>
            <a:ext cx="656092"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87800" y="1040889"/>
            <a:ext cx="326508" cy="474942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1735740" y="2180629"/>
            <a:ext cx="683922" cy="4882784"/>
            <a:chOff x="393013" y="1032065"/>
            <a:chExt cx="455948" cy="3255189"/>
          </a:xfrm>
        </p:grpSpPr>
        <p:cxnSp>
          <p:nvCxnSpPr>
            <p:cNvPr id="13" name="Straight Connector 12"/>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1986871" y="5999066"/>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293483" y="574772"/>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358755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6" name="Group 25"/>
          <p:cNvGrpSpPr/>
          <p:nvPr/>
        </p:nvGrpSpPr>
        <p:grpSpPr>
          <a:xfrm>
            <a:off x="10419783" y="833750"/>
            <a:ext cx="7411017" cy="2862322"/>
            <a:chOff x="10419783" y="833750"/>
            <a:chExt cx="7411017" cy="2862322"/>
          </a:xfrm>
        </p:grpSpPr>
        <p:sp>
          <p:nvSpPr>
            <p:cNvPr id="19" name="Freeform 19"/>
            <p:cNvSpPr/>
            <p:nvPr/>
          </p:nvSpPr>
          <p:spPr>
            <a:xfrm>
              <a:off x="10419783" y="1252298"/>
              <a:ext cx="538296" cy="538296"/>
            </a:xfrm>
            <a:custGeom>
              <a:avLst/>
              <a:gdLst/>
              <a:ahLst/>
              <a:cxnLst/>
              <a:rect l="l" t="t" r="r" b="b"/>
              <a:pathLst>
                <a:path w="538296" h="538296">
                  <a:moveTo>
                    <a:pt x="0" y="0"/>
                  </a:moveTo>
                  <a:lnTo>
                    <a:pt x="538296" y="0"/>
                  </a:lnTo>
                  <a:lnTo>
                    <a:pt x="538296" y="538296"/>
                  </a:lnTo>
                  <a:lnTo>
                    <a:pt x="0" y="5382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3" name="Rectangle 22"/>
            <p:cNvSpPr/>
            <p:nvPr/>
          </p:nvSpPr>
          <p:spPr>
            <a:xfrm>
              <a:off x="11277600" y="833750"/>
              <a:ext cx="65532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Muốn nhìn bao quát toàn bộ ảnh trong khi màn hình không hiển thị hết bức ảnh.</a:t>
              </a:r>
            </a:p>
          </p:txBody>
        </p:sp>
      </p:grpSp>
      <p:grpSp>
        <p:nvGrpSpPr>
          <p:cNvPr id="27" name="Group 26"/>
          <p:cNvGrpSpPr/>
          <p:nvPr/>
        </p:nvGrpSpPr>
        <p:grpSpPr>
          <a:xfrm>
            <a:off x="10419783" y="3933366"/>
            <a:ext cx="7411017" cy="1938992"/>
            <a:chOff x="10419783" y="3933366"/>
            <a:chExt cx="7411017" cy="1938992"/>
          </a:xfrm>
        </p:grpSpPr>
        <p:sp>
          <p:nvSpPr>
            <p:cNvPr id="20" name="Freeform 20"/>
            <p:cNvSpPr/>
            <p:nvPr/>
          </p:nvSpPr>
          <p:spPr>
            <a:xfrm>
              <a:off x="10419783" y="4293508"/>
              <a:ext cx="538296" cy="538296"/>
            </a:xfrm>
            <a:custGeom>
              <a:avLst/>
              <a:gdLst/>
              <a:ahLst/>
              <a:cxnLst/>
              <a:rect l="l" t="t" r="r" b="b"/>
              <a:pathLst>
                <a:path w="538296" h="538296">
                  <a:moveTo>
                    <a:pt x="0" y="0"/>
                  </a:moveTo>
                  <a:lnTo>
                    <a:pt x="538296" y="0"/>
                  </a:lnTo>
                  <a:lnTo>
                    <a:pt x="538296" y="538296"/>
                  </a:lnTo>
                  <a:lnTo>
                    <a:pt x="0" y="5382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4" name="Rectangle 23"/>
            <p:cNvSpPr/>
            <p:nvPr/>
          </p:nvSpPr>
          <p:spPr>
            <a:xfrm>
              <a:off x="11277600" y="3933366"/>
              <a:ext cx="65532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Muốn nhìn gần và rõ một chi tiết trong ảnh để xử lí.</a:t>
              </a:r>
            </a:p>
          </p:txBody>
        </p:sp>
      </p:grpSp>
      <p:grpSp>
        <p:nvGrpSpPr>
          <p:cNvPr id="28" name="Group 27"/>
          <p:cNvGrpSpPr/>
          <p:nvPr/>
        </p:nvGrpSpPr>
        <p:grpSpPr>
          <a:xfrm>
            <a:off x="10419783" y="6127432"/>
            <a:ext cx="7411017" cy="3785652"/>
            <a:chOff x="10419783" y="6127432"/>
            <a:chExt cx="7411017" cy="3785652"/>
          </a:xfrm>
        </p:grpSpPr>
        <p:sp>
          <p:nvSpPr>
            <p:cNvPr id="21" name="Freeform 21"/>
            <p:cNvSpPr/>
            <p:nvPr/>
          </p:nvSpPr>
          <p:spPr>
            <a:xfrm>
              <a:off x="10419783" y="6719327"/>
              <a:ext cx="538296" cy="538296"/>
            </a:xfrm>
            <a:custGeom>
              <a:avLst/>
              <a:gdLst/>
              <a:ahLst/>
              <a:cxnLst/>
              <a:rect l="l" t="t" r="r" b="b"/>
              <a:pathLst>
                <a:path w="538296" h="538296">
                  <a:moveTo>
                    <a:pt x="0" y="0"/>
                  </a:moveTo>
                  <a:lnTo>
                    <a:pt x="538296" y="0"/>
                  </a:lnTo>
                  <a:lnTo>
                    <a:pt x="538296" y="538296"/>
                  </a:lnTo>
                  <a:lnTo>
                    <a:pt x="0" y="5382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5" name="Rectangle 24"/>
            <p:cNvSpPr/>
            <p:nvPr/>
          </p:nvSpPr>
          <p:spPr>
            <a:xfrm>
              <a:off x="11277600" y="6127432"/>
              <a:ext cx="65532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Muốn quan sát rõ hai vùng ảnh đã được phóng to và ở vị trí xa nhau, không nhìn thấy cả hai cùng một lúc. </a:t>
              </a:r>
              <a:endParaRPr lang="en-US" sz="4000">
                <a:latin typeface="Arial" panose="020B0604020202020204" pitchFamily="34" charset="0"/>
                <a:cs typeface="Arial" panose="020B0604020202020204" pitchFamily="34" charset="0"/>
              </a:endParaRPr>
            </a:p>
          </p:txBody>
        </p:sp>
      </p:grpSp>
      <p:sp>
        <p:nvSpPr>
          <p:cNvPr id="2" name="Left Arrow 1"/>
          <p:cNvSpPr/>
          <p:nvPr/>
        </p:nvSpPr>
        <p:spPr>
          <a:xfrm>
            <a:off x="8001000" y="1922011"/>
            <a:ext cx="1219200" cy="685800"/>
          </a:xfrm>
          <a:prstGeom prst="leftArrow">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ounded Rectangle 4"/>
          <p:cNvSpPr/>
          <p:nvPr/>
        </p:nvSpPr>
        <p:spPr>
          <a:xfrm>
            <a:off x="2514600" y="1644766"/>
            <a:ext cx="4267200" cy="12402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Di chuyển ảnh</a:t>
            </a:r>
            <a:endParaRPr lang="en-US" sz="4000">
              <a:solidFill>
                <a:schemeClr val="tx1"/>
              </a:solidFill>
              <a:latin typeface="Arial" panose="020B0604020202020204" pitchFamily="34" charset="0"/>
              <a:cs typeface="Arial" panose="020B0604020202020204" pitchFamily="34" charset="0"/>
            </a:endParaRPr>
          </a:p>
        </p:txBody>
      </p:sp>
      <p:sp>
        <p:nvSpPr>
          <p:cNvPr id="30" name="Left Arrow 29"/>
          <p:cNvSpPr/>
          <p:nvPr/>
        </p:nvSpPr>
        <p:spPr>
          <a:xfrm>
            <a:off x="8001000" y="4488904"/>
            <a:ext cx="1219200" cy="685800"/>
          </a:xfrm>
          <a:prstGeom prst="leftArrow">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ounded Rectangle 30"/>
          <p:cNvSpPr/>
          <p:nvPr/>
        </p:nvSpPr>
        <p:spPr>
          <a:xfrm>
            <a:off x="2514600" y="4211659"/>
            <a:ext cx="4267200" cy="124028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Phóng to ảnh</a:t>
            </a:r>
            <a:endParaRPr lang="en-US" sz="4000">
              <a:solidFill>
                <a:schemeClr val="tx1"/>
              </a:solidFill>
              <a:latin typeface="Arial" panose="020B0604020202020204" pitchFamily="34" charset="0"/>
              <a:cs typeface="Arial" panose="020B0604020202020204" pitchFamily="34" charset="0"/>
            </a:endParaRPr>
          </a:p>
        </p:txBody>
      </p:sp>
      <p:sp>
        <p:nvSpPr>
          <p:cNvPr id="32" name="Left Arrow 31"/>
          <p:cNvSpPr/>
          <p:nvPr/>
        </p:nvSpPr>
        <p:spPr>
          <a:xfrm>
            <a:off x="8001000" y="7610286"/>
            <a:ext cx="1219200" cy="685800"/>
          </a:xfrm>
          <a:prstGeom prst="leftArrow">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ounded Rectangle 32"/>
          <p:cNvSpPr/>
          <p:nvPr/>
        </p:nvSpPr>
        <p:spPr>
          <a:xfrm>
            <a:off x="2514600" y="7333041"/>
            <a:ext cx="4267200" cy="12402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Thu nhỏ ảnh</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3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500"/>
                                        <p:tgtEl>
                                          <p:spTgt spid="3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373765" y="1040889"/>
            <a:ext cx="13558619" cy="4711398"/>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i="1">
                <a:latin typeface="Arial" panose="020B0604020202020204" pitchFamily="34" charset="0"/>
                <a:cs typeface="Arial" panose="020B0604020202020204" pitchFamily="34" charset="0"/>
              </a:rPr>
              <a:t>Làm thế nào để di chuyển chỉ ảnh mà không di chuyển khung ảnh (canvas)?</a:t>
            </a:r>
          </a:p>
          <a:p>
            <a:pPr algn="just">
              <a:lnSpc>
                <a:spcPct val="130000"/>
              </a:lnSpc>
            </a:pPr>
            <a:r>
              <a:rPr lang="en-US" sz="4000">
                <a:latin typeface="Arial" panose="020B0604020202020204" pitchFamily="34" charset="0"/>
                <a:cs typeface="Arial" panose="020B0604020202020204" pitchFamily="34" charset="0"/>
              </a:rPr>
              <a:t>A. Giữ phím Space rồi di chuyển </a:t>
            </a:r>
            <a:r>
              <a:rPr lang="en-US" sz="4000" smtClean="0">
                <a:latin typeface="Arial" panose="020B0604020202020204" pitchFamily="34" charset="0"/>
                <a:cs typeface="Arial" panose="020B0604020202020204" pitchFamily="34" charset="0"/>
              </a:rPr>
              <a:t>chuột</a:t>
            </a:r>
            <a:endParaRPr lang="en-US" sz="4000">
              <a:latin typeface="Arial" panose="020B0604020202020204" pitchFamily="34" charset="0"/>
              <a:cs typeface="Arial" panose="020B0604020202020204" pitchFamily="34" charset="0"/>
            </a:endParaRPr>
          </a:p>
          <a:p>
            <a:pPr algn="just">
              <a:lnSpc>
                <a:spcPct val="130000"/>
              </a:lnSpc>
            </a:pPr>
            <a:r>
              <a:rPr lang="en-US" sz="4000">
                <a:latin typeface="Arial" panose="020B0604020202020204" pitchFamily="34" charset="0"/>
                <a:cs typeface="Arial" panose="020B0604020202020204" pitchFamily="34" charset="0"/>
              </a:rPr>
              <a:t>B. Sử dụng thanh trượt dọc và thanh trượt </a:t>
            </a:r>
            <a:r>
              <a:rPr lang="en-US" sz="4000" smtClean="0">
                <a:latin typeface="Arial" panose="020B0604020202020204" pitchFamily="34" charset="0"/>
                <a:cs typeface="Arial" panose="020B0604020202020204" pitchFamily="34" charset="0"/>
              </a:rPr>
              <a:t>ngang</a:t>
            </a:r>
            <a:endParaRPr lang="en-US" sz="4000">
              <a:latin typeface="Arial" panose="020B0604020202020204" pitchFamily="34" charset="0"/>
              <a:cs typeface="Arial" panose="020B0604020202020204" pitchFamily="34" charset="0"/>
            </a:endParaRPr>
          </a:p>
          <a:p>
            <a:pPr algn="just">
              <a:lnSpc>
                <a:spcPct val="130000"/>
              </a:lnSpc>
            </a:pPr>
            <a:r>
              <a:rPr lang="en-US" sz="4000">
                <a:latin typeface="Arial" panose="020B0604020202020204" pitchFamily="34" charset="0"/>
                <a:cs typeface="Arial" panose="020B0604020202020204" pitchFamily="34" charset="0"/>
              </a:rPr>
              <a:t>C. Sử dụng công cụ Move (di chuyển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30000"/>
              </a:lnSpc>
            </a:pPr>
            <a:r>
              <a:rPr lang="en-US" sz="4000">
                <a:latin typeface="Arial" panose="020B0604020202020204" pitchFamily="34" charset="0"/>
                <a:cs typeface="Arial" panose="020B0604020202020204" pitchFamily="34" charset="0"/>
              </a:rPr>
              <a:t>D. Sử dụng công cụ Zoom (thu/phóng</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61" name="Group 60"/>
          <p:cNvGrpSpPr/>
          <p:nvPr/>
        </p:nvGrpSpPr>
        <p:grpSpPr>
          <a:xfrm>
            <a:off x="2907719" y="1040889"/>
            <a:ext cx="656092"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87800" y="1040889"/>
            <a:ext cx="326508" cy="474942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1735740" y="2180629"/>
            <a:ext cx="683922" cy="4882784"/>
            <a:chOff x="393013" y="1032065"/>
            <a:chExt cx="455948" cy="3255189"/>
          </a:xfrm>
        </p:grpSpPr>
        <p:cxnSp>
          <p:nvCxnSpPr>
            <p:cNvPr id="13" name="Straight Connector 12"/>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1986871" y="5999066"/>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293483" y="574772"/>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38316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373765" y="1040889"/>
            <a:ext cx="13558619" cy="4711398"/>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70000"/>
              </a:lnSpc>
            </a:pPr>
            <a:r>
              <a:rPr lang="en-US" sz="4000" i="1">
                <a:latin typeface="Arial" panose="020B0604020202020204" pitchFamily="34" charset="0"/>
                <a:cs typeface="Arial" panose="020B0604020202020204" pitchFamily="34" charset="0"/>
              </a:rPr>
              <a:t>Điền vào chỗ trống: “Dùng công cụ .... kết hợp với phím Ctrl để thu nhỏ hoặc phóng to ảnh.”</a:t>
            </a:r>
            <a:endParaRPr lang="en-US" sz="4000">
              <a:latin typeface="Arial" panose="020B0604020202020204" pitchFamily="34" charset="0"/>
              <a:cs typeface="Arial" panose="020B0604020202020204" pitchFamily="34" charset="0"/>
            </a:endParaRPr>
          </a:p>
          <a:p>
            <a:pPr marL="742950" indent="-742950">
              <a:lnSpc>
                <a:spcPct val="170000"/>
              </a:lnSpc>
              <a:buAutoNum type="alphaUcPeriod"/>
            </a:pPr>
            <a:r>
              <a:rPr lang="en-US" sz="4000" smtClean="0">
                <a:latin typeface="Arial" panose="020B0604020202020204" pitchFamily="34" charset="0"/>
                <a:cs typeface="Arial" panose="020B0604020202020204" pitchFamily="34" charset="0"/>
              </a:rPr>
              <a:t>Space</a:t>
            </a:r>
            <a:r>
              <a:rPr lang="en-US"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a:t>
            </a:r>
            <a:r>
              <a:rPr lang="en-US" sz="4000">
                <a:latin typeface="Arial" panose="020B0604020202020204" pitchFamily="34" charset="0"/>
                <a:cs typeface="Arial" panose="020B0604020202020204" pitchFamily="34" charset="0"/>
              </a:rPr>
              <a:t>. Zoom	    </a:t>
            </a:r>
            <a:endParaRPr lang="vi-VN" sz="4000">
              <a:latin typeface="Arial" panose="020B0604020202020204" pitchFamily="34" charset="0"/>
              <a:cs typeface="Arial" panose="020B0604020202020204" pitchFamily="34" charset="0"/>
            </a:endParaRPr>
          </a:p>
          <a:p>
            <a:pPr>
              <a:lnSpc>
                <a:spcPct val="170000"/>
              </a:lnSpc>
            </a:pPr>
            <a:r>
              <a:rPr lang="en-US" sz="4000" smtClean="0">
                <a:latin typeface="Arial" panose="020B0604020202020204" pitchFamily="34" charset="0"/>
                <a:cs typeface="Arial" panose="020B0604020202020204" pitchFamily="34" charset="0"/>
              </a:rPr>
              <a:t>C.</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Move</a:t>
            </a:r>
            <a:r>
              <a:rPr lang="en-US"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D</a:t>
            </a:r>
            <a:r>
              <a:rPr lang="en-US" sz="4000">
                <a:latin typeface="Arial" panose="020B0604020202020204" pitchFamily="34" charset="0"/>
                <a:cs typeface="Arial" panose="020B0604020202020204" pitchFamily="34" charset="0"/>
              </a:rPr>
              <a:t>. Fit Canvas to Layers</a:t>
            </a:r>
          </a:p>
        </p:txBody>
      </p:sp>
      <p:grpSp>
        <p:nvGrpSpPr>
          <p:cNvPr id="61" name="Group 60"/>
          <p:cNvGrpSpPr/>
          <p:nvPr/>
        </p:nvGrpSpPr>
        <p:grpSpPr>
          <a:xfrm>
            <a:off x="2907719" y="1040889"/>
            <a:ext cx="656092"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87800" y="1040889"/>
            <a:ext cx="326508" cy="474942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1735740" y="2180629"/>
            <a:ext cx="683922" cy="4882784"/>
            <a:chOff x="393013" y="1032065"/>
            <a:chExt cx="455948" cy="3255189"/>
          </a:xfrm>
        </p:grpSpPr>
        <p:cxnSp>
          <p:nvCxnSpPr>
            <p:cNvPr id="13" name="Straight Connector 12"/>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1986871" y="5999066"/>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293483" y="574772"/>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95764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7" name="Group 26"/>
          <p:cNvGrpSpPr/>
          <p:nvPr/>
        </p:nvGrpSpPr>
        <p:grpSpPr>
          <a:xfrm>
            <a:off x="14859000" y="80285"/>
            <a:ext cx="3230026" cy="2041437"/>
            <a:chOff x="9496105" y="4660578"/>
            <a:chExt cx="7382195" cy="4665685"/>
          </a:xfrm>
        </p:grpSpPr>
        <p:sp>
          <p:nvSpPr>
            <p:cNvPr id="22" name="Freeform 22"/>
            <p:cNvSpPr/>
            <p:nvPr/>
          </p:nvSpPr>
          <p:spPr>
            <a:xfrm>
              <a:off x="12416775" y="4660578"/>
              <a:ext cx="4461525" cy="4603826"/>
            </a:xfrm>
            <a:custGeom>
              <a:avLst/>
              <a:gdLst/>
              <a:ahLst/>
              <a:cxnLst/>
              <a:rect l="l" t="t" r="r" b="b"/>
              <a:pathLst>
                <a:path w="4461525" h="4603826">
                  <a:moveTo>
                    <a:pt x="0" y="0"/>
                  </a:moveTo>
                  <a:lnTo>
                    <a:pt x="4461525" y="0"/>
                  </a:lnTo>
                  <a:lnTo>
                    <a:pt x="4461525" y="4603825"/>
                  </a:lnTo>
                  <a:lnTo>
                    <a:pt x="0" y="46038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4" name="Freeform 24"/>
            <p:cNvSpPr/>
            <p:nvPr/>
          </p:nvSpPr>
          <p:spPr>
            <a:xfrm flipH="1">
              <a:off x="9496105" y="6833226"/>
              <a:ext cx="5078409" cy="2493037"/>
            </a:xfrm>
            <a:custGeom>
              <a:avLst/>
              <a:gdLst/>
              <a:ahLst/>
              <a:cxnLst/>
              <a:rect l="l" t="t" r="r" b="b"/>
              <a:pathLst>
                <a:path w="5078409" h="2493037">
                  <a:moveTo>
                    <a:pt x="5078409" y="0"/>
                  </a:moveTo>
                  <a:lnTo>
                    <a:pt x="0" y="0"/>
                  </a:lnTo>
                  <a:lnTo>
                    <a:pt x="0" y="2493037"/>
                  </a:lnTo>
                  <a:lnTo>
                    <a:pt x="5078409" y="2493037"/>
                  </a:lnTo>
                  <a:lnTo>
                    <a:pt x="507840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25" name="TextBox 3"/>
          <p:cNvSpPr txBox="1"/>
          <p:nvPr/>
        </p:nvSpPr>
        <p:spPr>
          <a:xfrm>
            <a:off x="3559938" y="869557"/>
            <a:ext cx="11373981" cy="1087092"/>
          </a:xfrm>
          <a:prstGeom prst="rect">
            <a:avLst/>
          </a:prstGeom>
        </p:spPr>
        <p:txBody>
          <a:bodyPr lIns="0" tIns="0" rIns="0" bIns="0" rtlCol="0" anchor="t">
            <a:spAutoFit/>
          </a:bodyPr>
          <a:lstStyle/>
          <a:p>
            <a:pPr algn="ctr">
              <a:lnSpc>
                <a:spcPts val="9349"/>
              </a:lnSpc>
            </a:pPr>
            <a:r>
              <a:rPr lang="vi-VN" sz="6600" b="1" spc="-84" smtClean="0">
                <a:solidFill>
                  <a:schemeClr val="tx2">
                    <a:lumMod val="75000"/>
                  </a:schemeClr>
                </a:solidFill>
                <a:latin typeface="Arial" panose="020B0604020202020204" pitchFamily="34" charset="0"/>
                <a:cs typeface="Arial" panose="020B0604020202020204" pitchFamily="34" charset="0"/>
              </a:rPr>
              <a:t>LUYỆN TẬP</a:t>
            </a:r>
            <a:endParaRPr lang="en-US" sz="6600" b="1" spc="-84">
              <a:solidFill>
                <a:schemeClr val="tx2">
                  <a:lumMod val="75000"/>
                </a:schemeClr>
              </a:solidFill>
              <a:latin typeface="Arial" panose="020B0604020202020204" pitchFamily="34" charset="0"/>
              <a:cs typeface="Arial" panose="020B0604020202020204" pitchFamily="34" charset="0"/>
            </a:endParaRPr>
          </a:p>
        </p:txBody>
      </p:sp>
      <p:sp>
        <p:nvSpPr>
          <p:cNvPr id="26" name="Rectangle 25"/>
          <p:cNvSpPr/>
          <p:nvPr/>
        </p:nvSpPr>
        <p:spPr>
          <a:xfrm>
            <a:off x="1073941" y="2250879"/>
            <a:ext cx="16002000" cy="7496348"/>
          </a:xfrm>
          <a:prstGeom prst="rect">
            <a:avLst/>
          </a:prstGeom>
        </p:spPr>
        <p:txBody>
          <a:bodyPr wrap="square">
            <a:spAutoFit/>
          </a:bodyPr>
          <a:lstStyle/>
          <a:p>
            <a:pPr algn="just">
              <a:lnSpc>
                <a:spcPct val="17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Trong các câu khẳng định dưới đây, mỗi số thứ tự biểu thị một chỗ trống cần điền. Từng số thứ tự này cần thay bằng từ nào trong các từ sau: </a:t>
            </a:r>
            <a:r>
              <a:rPr lang="en-US" sz="3600" b="1">
                <a:latin typeface="Arial" panose="020B0604020202020204" pitchFamily="34" charset="0"/>
                <a:ea typeface="Times New Roman" panose="02020603050405020304" pitchFamily="18" charset="0"/>
                <a:cs typeface="Arial" panose="020B0604020202020204" pitchFamily="34" charset="0"/>
              </a:rPr>
              <a:t>Space</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b="1">
                <a:latin typeface="Arial" panose="020B0604020202020204" pitchFamily="34" charset="0"/>
                <a:ea typeface="Times New Roman" panose="02020603050405020304" pitchFamily="18" charset="0"/>
                <a:cs typeface="Arial" panose="020B0604020202020204" pitchFamily="34" charset="0"/>
              </a:rPr>
              <a:t>Move</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b="1">
                <a:latin typeface="Arial" panose="020B0604020202020204" pitchFamily="34" charset="0"/>
                <a:ea typeface="Times New Roman" panose="02020603050405020304" pitchFamily="18" charset="0"/>
                <a:cs typeface="Arial" panose="020B0604020202020204" pitchFamily="34" charset="0"/>
              </a:rPr>
              <a:t>Zoom</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b="1">
                <a:latin typeface="Arial" panose="020B0604020202020204" pitchFamily="34" charset="0"/>
                <a:ea typeface="Times New Roman" panose="02020603050405020304" pitchFamily="18" charset="0"/>
                <a:cs typeface="Arial" panose="020B0604020202020204" pitchFamily="34" charset="0"/>
              </a:rPr>
              <a:t>Fit Canvas to Layers</a:t>
            </a:r>
            <a:r>
              <a:rPr lang="en-US" sz="360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7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Dùng phím </a:t>
            </a:r>
            <a:r>
              <a:rPr lang="vi-VN" sz="3600" smtClean="0">
                <a:latin typeface="Arial" panose="020B0604020202020204" pitchFamily="34" charset="0"/>
                <a:ea typeface="Times New Roman" panose="02020603050405020304" pitchFamily="18" charset="0"/>
                <a:cs typeface="Arial" panose="020B0604020202020204" pitchFamily="34" charset="0"/>
              </a:rPr>
              <a:t> </a:t>
            </a:r>
            <a:r>
              <a:rPr lang="en-US" sz="36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3600" b="1">
                <a:solidFill>
                  <a:srgbClr val="0070C0"/>
                </a:solidFill>
                <a:latin typeface="Arial" panose="020B0604020202020204" pitchFamily="34" charset="0"/>
                <a:ea typeface="Times New Roman" panose="02020603050405020304" pitchFamily="18" charset="0"/>
                <a:cs typeface="Arial" panose="020B0604020202020204" pitchFamily="34" charset="0"/>
              </a:rPr>
              <a:t>1)  </a:t>
            </a:r>
            <a:r>
              <a:rPr lang="en-US" sz="3600">
                <a:latin typeface="Arial" panose="020B0604020202020204" pitchFamily="34" charset="0"/>
                <a:ea typeface="Times New Roman" panose="02020603050405020304" pitchFamily="18" charset="0"/>
                <a:cs typeface="Arial" panose="020B0604020202020204" pitchFamily="34" charset="0"/>
              </a:rPr>
              <a:t>hoặc dùng các thanh trượt dọc/ngang để di chuyển ảnh.</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7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Dùng công cụ </a:t>
            </a:r>
            <a:r>
              <a:rPr lang="en-US" sz="3600" b="1">
                <a:solidFill>
                  <a:srgbClr val="0070C0"/>
                </a:solidFill>
                <a:latin typeface="Arial" panose="020B0604020202020204" pitchFamily="34" charset="0"/>
                <a:ea typeface="Times New Roman" panose="02020603050405020304" pitchFamily="18" charset="0"/>
                <a:cs typeface="Arial" panose="020B0604020202020204" pitchFamily="34" charset="0"/>
              </a:rPr>
              <a:t>(2) </a:t>
            </a:r>
            <a:r>
              <a:rPr lang="en-US" sz="3600">
                <a:latin typeface="Arial" panose="020B0604020202020204" pitchFamily="34" charset="0"/>
                <a:ea typeface="Times New Roman" panose="02020603050405020304" pitchFamily="18" charset="0"/>
                <a:cs typeface="Arial" panose="020B0604020202020204" pitchFamily="34" charset="0"/>
              </a:rPr>
              <a:t>để di chuyển ảnh trên khung ảnh (canvas).</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7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c)Sau khi cắt ảnh, thường dùng lệnh </a:t>
            </a:r>
            <a:r>
              <a:rPr lang="en-US" sz="3600" b="1">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3600">
                <a:latin typeface="Arial" panose="020B0604020202020204" pitchFamily="34" charset="0"/>
                <a:ea typeface="Times New Roman" panose="02020603050405020304" pitchFamily="18" charset="0"/>
                <a:cs typeface="Arial" panose="020B0604020202020204" pitchFamily="34" charset="0"/>
              </a:rPr>
              <a:t>để khung ảnh khớp với kích thước của ảnh sau khi cắt.</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7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d) Dùng công cụ </a:t>
            </a:r>
            <a:r>
              <a:rPr lang="en-US" sz="3600" b="1">
                <a:solidFill>
                  <a:srgbClr val="0070C0"/>
                </a:solidFill>
                <a:latin typeface="Arial" panose="020B0604020202020204" pitchFamily="34" charset="0"/>
                <a:ea typeface="Times New Roman" panose="02020603050405020304" pitchFamily="18" charset="0"/>
                <a:cs typeface="Arial" panose="020B0604020202020204" pitchFamily="34" charset="0"/>
              </a:rPr>
              <a:t>(4) </a:t>
            </a:r>
            <a:r>
              <a:rPr lang="en-US" sz="3600">
                <a:latin typeface="Arial" panose="020B0604020202020204" pitchFamily="34" charset="0"/>
                <a:ea typeface="Times New Roman" panose="02020603050405020304" pitchFamily="18" charset="0"/>
                <a:cs typeface="Arial" panose="020B0604020202020204" pitchFamily="34" charset="0"/>
              </a:rPr>
              <a:t>kết hợp với phím </a:t>
            </a:r>
            <a:r>
              <a:rPr lang="en-US" sz="3600" b="1">
                <a:latin typeface="Arial" panose="020B0604020202020204" pitchFamily="34" charset="0"/>
                <a:ea typeface="Times New Roman" panose="02020603050405020304" pitchFamily="18" charset="0"/>
                <a:cs typeface="Arial" panose="020B0604020202020204" pitchFamily="34" charset="0"/>
              </a:rPr>
              <a:t>Ctrl</a:t>
            </a:r>
            <a:r>
              <a:rPr lang="en-US" sz="3600">
                <a:latin typeface="Arial" panose="020B0604020202020204" pitchFamily="34" charset="0"/>
                <a:ea typeface="Times New Roman" panose="02020603050405020304" pitchFamily="18" charset="0"/>
                <a:cs typeface="Arial" panose="020B0604020202020204" pitchFamily="34" charset="0"/>
              </a:rPr>
              <a:t> để thu nhỏ hoặc phóng to ảnh.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28" name="Rounded Rectangle 27"/>
          <p:cNvSpPr/>
          <p:nvPr/>
        </p:nvSpPr>
        <p:spPr>
          <a:xfrm>
            <a:off x="16374259" y="5067300"/>
            <a:ext cx="1714767" cy="779353"/>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smtClean="0">
                <a:latin typeface="Arial" panose="020B0604020202020204" pitchFamily="34" charset="0"/>
                <a:cs typeface="Arial" panose="020B0604020202020204" pitchFamily="34" charset="0"/>
              </a:rPr>
              <a:t>Space</a:t>
            </a:r>
            <a:endParaRPr lang="en-US" sz="3600">
              <a:latin typeface="Arial" panose="020B0604020202020204" pitchFamily="34" charset="0"/>
              <a:cs typeface="Arial" panose="020B0604020202020204" pitchFamily="34" charset="0"/>
            </a:endParaRPr>
          </a:p>
        </p:txBody>
      </p:sp>
      <p:sp>
        <p:nvSpPr>
          <p:cNvPr id="29" name="Rounded Rectangle 28"/>
          <p:cNvSpPr/>
          <p:nvPr/>
        </p:nvSpPr>
        <p:spPr>
          <a:xfrm>
            <a:off x="14255243" y="6109959"/>
            <a:ext cx="1714767" cy="78232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smtClean="0">
                <a:latin typeface="Arial" panose="020B0604020202020204" pitchFamily="34" charset="0"/>
                <a:cs typeface="Arial" panose="020B0604020202020204" pitchFamily="34" charset="0"/>
              </a:rPr>
              <a:t>Move</a:t>
            </a:r>
            <a:endParaRPr lang="en-US" sz="3600">
              <a:latin typeface="Arial" panose="020B0604020202020204" pitchFamily="34" charset="0"/>
              <a:cs typeface="Arial" panose="020B0604020202020204" pitchFamily="34" charset="0"/>
            </a:endParaRPr>
          </a:p>
        </p:txBody>
      </p:sp>
      <p:sp>
        <p:nvSpPr>
          <p:cNvPr id="30" name="Rounded Rectangle 29"/>
          <p:cNvSpPr/>
          <p:nvPr/>
        </p:nvSpPr>
        <p:spPr>
          <a:xfrm>
            <a:off x="5562600" y="7962900"/>
            <a:ext cx="4876800" cy="78232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a:latin typeface="Arial" panose="020B0604020202020204" pitchFamily="34" charset="0"/>
                <a:ea typeface="Times New Roman" panose="02020603050405020304" pitchFamily="18" charset="0"/>
                <a:cs typeface="Arial" panose="020B0604020202020204" pitchFamily="34" charset="0"/>
              </a:rPr>
              <a:t>Fit Canvas to Layers</a:t>
            </a:r>
            <a:endParaRPr lang="en-US" sz="3600">
              <a:latin typeface="Arial" panose="020B0604020202020204" pitchFamily="34" charset="0"/>
              <a:cs typeface="Arial" panose="020B0604020202020204" pitchFamily="34" charset="0"/>
            </a:endParaRPr>
          </a:p>
        </p:txBody>
      </p:sp>
      <p:sp>
        <p:nvSpPr>
          <p:cNvPr id="31" name="Rounded Rectangle 30"/>
          <p:cNvSpPr/>
          <p:nvPr/>
        </p:nvSpPr>
        <p:spPr>
          <a:xfrm>
            <a:off x="16232301" y="8819297"/>
            <a:ext cx="1536043" cy="78232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smtClean="0">
                <a:latin typeface="Arial" panose="020B0604020202020204" pitchFamily="34" charset="0"/>
                <a:cs typeface="Arial" panose="020B0604020202020204" pitchFamily="34" charset="0"/>
              </a:rPr>
              <a:t>Zoom</a:t>
            </a:r>
            <a:endParaRPr lang="en-US" sz="360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234595" y="1956649"/>
            <a:ext cx="844426" cy="1268483"/>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5" name="TextBox 3"/>
          <p:cNvSpPr txBox="1"/>
          <p:nvPr/>
        </p:nvSpPr>
        <p:spPr>
          <a:xfrm>
            <a:off x="3505200" y="878336"/>
            <a:ext cx="11373981" cy="1087092"/>
          </a:xfrm>
          <a:prstGeom prst="rect">
            <a:avLst/>
          </a:prstGeom>
        </p:spPr>
        <p:txBody>
          <a:bodyPr lIns="0" tIns="0" rIns="0" bIns="0" rtlCol="0" anchor="t">
            <a:spAutoFit/>
          </a:bodyPr>
          <a:lstStyle/>
          <a:p>
            <a:pPr algn="ctr">
              <a:lnSpc>
                <a:spcPts val="9349"/>
              </a:lnSpc>
            </a:pPr>
            <a:r>
              <a:rPr lang="vi-VN" sz="6600" b="1" spc="-84" smtClean="0">
                <a:solidFill>
                  <a:schemeClr val="tx2">
                    <a:lumMod val="75000"/>
                  </a:schemeClr>
                </a:solidFill>
                <a:latin typeface="Arial" panose="020B0604020202020204" pitchFamily="34" charset="0"/>
                <a:cs typeface="Arial" panose="020B0604020202020204" pitchFamily="34" charset="0"/>
              </a:rPr>
              <a:t>VẬN DỤNG</a:t>
            </a:r>
            <a:endParaRPr lang="en-US" sz="6600" b="1" spc="-84">
              <a:solidFill>
                <a:schemeClr val="tx2">
                  <a:lumMod val="75000"/>
                </a:schemeClr>
              </a:solidFill>
              <a:latin typeface="Arial" panose="020B0604020202020204" pitchFamily="34" charset="0"/>
              <a:cs typeface="Arial" panose="020B0604020202020204" pitchFamily="34" charset="0"/>
            </a:endParaRPr>
          </a:p>
        </p:txBody>
      </p:sp>
      <p:grpSp>
        <p:nvGrpSpPr>
          <p:cNvPr id="21" name="Group 20"/>
          <p:cNvGrpSpPr/>
          <p:nvPr/>
        </p:nvGrpSpPr>
        <p:grpSpPr>
          <a:xfrm>
            <a:off x="485135" y="3695700"/>
            <a:ext cx="7706365" cy="5958554"/>
            <a:chOff x="914400" y="3695700"/>
            <a:chExt cx="7706365" cy="5958554"/>
          </a:xfrm>
        </p:grpSpPr>
        <p:grpSp>
          <p:nvGrpSpPr>
            <p:cNvPr id="16" name="Group 15"/>
            <p:cNvGrpSpPr/>
            <p:nvPr/>
          </p:nvGrpSpPr>
          <p:grpSpPr>
            <a:xfrm>
              <a:off x="914400" y="3848100"/>
              <a:ext cx="7706365" cy="5806154"/>
              <a:chOff x="1028700" y="2896490"/>
              <a:chExt cx="7706365" cy="5806154"/>
            </a:xfrm>
          </p:grpSpPr>
          <p:sp>
            <p:nvSpPr>
              <p:cNvPr id="17" name="AutoShape 2"/>
              <p:cNvSpPr/>
              <p:nvPr/>
            </p:nvSpPr>
            <p:spPr>
              <a:xfrm>
                <a:off x="1028700" y="8381415"/>
                <a:ext cx="7706365" cy="0"/>
              </a:xfrm>
              <a:prstGeom prst="line">
                <a:avLst/>
              </a:prstGeom>
              <a:ln w="19050" cap="rnd">
                <a:solidFill>
                  <a:srgbClr val="243762"/>
                </a:solidFill>
                <a:prstDash val="solid"/>
                <a:headEnd type="none" w="sm" len="sm"/>
                <a:tailEnd type="none" w="sm" len="sm"/>
              </a:ln>
            </p:spPr>
          </p:sp>
          <p:sp>
            <p:nvSpPr>
              <p:cNvPr id="18" name="Freeform 3"/>
              <p:cNvSpPr/>
              <p:nvPr/>
            </p:nvSpPr>
            <p:spPr>
              <a:xfrm flipH="1">
                <a:off x="1028700" y="2896490"/>
                <a:ext cx="7144038" cy="5806154"/>
              </a:xfrm>
              <a:custGeom>
                <a:avLst/>
                <a:gdLst/>
                <a:ahLst/>
                <a:cxnLst/>
                <a:rect l="l" t="t" r="r" b="b"/>
                <a:pathLst>
                  <a:path w="7144038" h="5806154">
                    <a:moveTo>
                      <a:pt x="7144038" y="0"/>
                    </a:moveTo>
                    <a:lnTo>
                      <a:pt x="0" y="0"/>
                    </a:lnTo>
                    <a:lnTo>
                      <a:pt x="0" y="5806155"/>
                    </a:lnTo>
                    <a:lnTo>
                      <a:pt x="7144038" y="5806155"/>
                    </a:lnTo>
                    <a:lnTo>
                      <a:pt x="714403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9" name="Rounded Rectangle 18"/>
            <p:cNvSpPr/>
            <p:nvPr/>
          </p:nvSpPr>
          <p:spPr>
            <a:xfrm>
              <a:off x="4572000" y="3695700"/>
              <a:ext cx="1676400" cy="838200"/>
            </a:xfrm>
            <a:prstGeom prst="roundRect">
              <a:avLst/>
            </a:prstGeom>
            <a:solidFill>
              <a:srgbClr val="F4F4F4"/>
            </a:solidFill>
            <a:ln>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371080" y="2960429"/>
            <a:ext cx="10439400" cy="4355474"/>
            <a:chOff x="7467600" y="3086100"/>
            <a:chExt cx="10439400" cy="4355474"/>
          </a:xfrm>
        </p:grpSpPr>
        <p:grpSp>
          <p:nvGrpSpPr>
            <p:cNvPr id="22" name="Group 11"/>
            <p:cNvGrpSpPr/>
            <p:nvPr/>
          </p:nvGrpSpPr>
          <p:grpSpPr>
            <a:xfrm flipH="1">
              <a:off x="7467600" y="3086100"/>
              <a:ext cx="10439400" cy="4355474"/>
              <a:chOff x="0" y="0"/>
              <a:chExt cx="6238240" cy="2012950"/>
            </a:xfrm>
            <a:solidFill>
              <a:schemeClr val="accent4">
                <a:lumMod val="40000"/>
                <a:lumOff val="60000"/>
              </a:schemeClr>
            </a:solidFill>
          </p:grpSpPr>
          <p:sp>
            <p:nvSpPr>
              <p:cNvPr id="23"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4" name="Rectangle 23"/>
            <p:cNvSpPr/>
            <p:nvPr/>
          </p:nvSpPr>
          <p:spPr>
            <a:xfrm>
              <a:off x="8915400" y="3314700"/>
              <a:ext cx="8568099"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hãy sưu tầm một bức ảnh bị chụp nghiêng, </a:t>
              </a:r>
              <a:r>
                <a:rPr lang="vi-VN" sz="4000" smtClean="0">
                  <a:latin typeface="Arial" panose="020B0604020202020204" pitchFamily="34" charset="0"/>
                  <a:cs typeface="Arial" panose="020B0604020202020204" pitchFamily="34" charset="0"/>
                </a:rPr>
                <a:t>sau đó </a:t>
              </a:r>
              <a:r>
                <a:rPr lang="vi-VN" sz="4000">
                  <a:latin typeface="Arial" panose="020B0604020202020204" pitchFamily="34" charset="0"/>
                  <a:cs typeface="Arial" panose="020B0604020202020204" pitchFamily="34" charset="0"/>
                </a:rPr>
                <a:t>sửa </a:t>
              </a:r>
              <a:r>
                <a:rPr lang="vi-VN" sz="4000" smtClean="0">
                  <a:latin typeface="Arial" panose="020B0604020202020204" pitchFamily="34" charset="0"/>
                  <a:cs typeface="Arial" panose="020B0604020202020204" pitchFamily="34" charset="0"/>
                </a:rPr>
                <a:t>ảnh </a:t>
              </a:r>
              <a:r>
                <a:rPr lang="vi-VN" sz="4000">
                  <a:latin typeface="Arial" panose="020B0604020202020204" pitchFamily="34" charset="0"/>
                  <a:cs typeface="Arial" panose="020B0604020202020204" pitchFamily="34" charset="0"/>
                </a:rPr>
                <a:t>khỏi nghiêng và hiệu chỉnh lại màu sắc của một đối tượng nào đó trong ảnh.</a:t>
              </a:r>
              <a:endParaRPr lang="en-US" sz="4000">
                <a:latin typeface="Arial" panose="020B0604020202020204" pitchFamily="34" charset="0"/>
                <a:cs typeface="Arial" panose="020B0604020202020204" pitchFamily="34" charset="0"/>
              </a:endParaRPr>
            </a:p>
          </p:txBody>
        </p:sp>
      </p:grpSp>
      <p:pic>
        <p:nvPicPr>
          <p:cNvPr id="27" name="Picture 26"/>
          <p:cNvPicPr>
            <a:picLocks noChangeAspect="1"/>
          </p:cNvPicPr>
          <p:nvPr/>
        </p:nvPicPr>
        <p:blipFill>
          <a:blip r:embed="rId4"/>
          <a:stretch>
            <a:fillRect/>
          </a:stretch>
        </p:blipFill>
        <p:spPr>
          <a:xfrm>
            <a:off x="15162785" y="7884513"/>
            <a:ext cx="2647695" cy="1841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3" name="TextBox 3"/>
          <p:cNvSpPr txBox="1"/>
          <p:nvPr/>
        </p:nvSpPr>
        <p:spPr>
          <a:xfrm>
            <a:off x="3505200" y="952500"/>
            <a:ext cx="11373981" cy="1087092"/>
          </a:xfrm>
          <a:prstGeom prst="rect">
            <a:avLst/>
          </a:prstGeom>
        </p:spPr>
        <p:txBody>
          <a:bodyPr lIns="0" tIns="0" rIns="0" bIns="0" rtlCol="0" anchor="t">
            <a:spAutoFit/>
          </a:bodyPr>
          <a:lstStyle/>
          <a:p>
            <a:pPr algn="ctr">
              <a:lnSpc>
                <a:spcPts val="9349"/>
              </a:lnSpc>
            </a:pPr>
            <a:r>
              <a:rPr lang="vi-VN" sz="6600" b="1" spc="-84" smtClean="0">
                <a:solidFill>
                  <a:schemeClr val="tx2">
                    <a:lumMod val="75000"/>
                  </a:schemeClr>
                </a:solidFill>
                <a:latin typeface="Arial" panose="020B0604020202020204" pitchFamily="34" charset="0"/>
                <a:cs typeface="Arial" panose="020B0604020202020204" pitchFamily="34" charset="0"/>
              </a:rPr>
              <a:t>HƯỚNG DẪN VỀ NHÀ</a:t>
            </a:r>
            <a:endParaRPr lang="en-US" sz="6600" b="1" spc="-84">
              <a:solidFill>
                <a:schemeClr val="tx2">
                  <a:lumMod val="7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1104900" y="3053080"/>
            <a:ext cx="4800600" cy="5519420"/>
            <a:chOff x="1104900" y="3053080"/>
            <a:chExt cx="4800600" cy="5519420"/>
          </a:xfrm>
        </p:grpSpPr>
        <p:sp>
          <p:nvSpPr>
            <p:cNvPr id="20" name="Rounded Rectangle 19"/>
            <p:cNvSpPr/>
            <p:nvPr/>
          </p:nvSpPr>
          <p:spPr>
            <a:xfrm>
              <a:off x="1104900" y="3771900"/>
              <a:ext cx="4800600" cy="4800600"/>
            </a:xfrm>
            <a:prstGeom prst="roundRect">
              <a:avLst/>
            </a:prstGeom>
            <a:solidFill>
              <a:schemeClr val="accent3">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 name="Oval 25"/>
            <p:cNvSpPr/>
            <p:nvPr/>
          </p:nvSpPr>
          <p:spPr>
            <a:xfrm>
              <a:off x="2819400" y="3053080"/>
              <a:ext cx="1371600" cy="1371600"/>
            </a:xfrm>
            <a:prstGeom prst="ellips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01</a:t>
              </a:r>
              <a:endParaRPr lang="en-US" sz="4400" b="1">
                <a:solidFill>
                  <a:schemeClr val="bg1"/>
                </a:solidFill>
                <a:latin typeface="Arial" panose="020B0604020202020204" pitchFamily="34" charset="0"/>
                <a:cs typeface="Arial" panose="020B0604020202020204" pitchFamily="34" charset="0"/>
              </a:endParaRPr>
            </a:p>
          </p:txBody>
        </p:sp>
      </p:grpSp>
      <p:grpSp>
        <p:nvGrpSpPr>
          <p:cNvPr id="28" name="Group 27"/>
          <p:cNvGrpSpPr/>
          <p:nvPr/>
        </p:nvGrpSpPr>
        <p:grpSpPr>
          <a:xfrm>
            <a:off x="6791890" y="3050540"/>
            <a:ext cx="4800600" cy="5521960"/>
            <a:chOff x="6791890" y="3050540"/>
            <a:chExt cx="4800600" cy="5521960"/>
          </a:xfrm>
        </p:grpSpPr>
        <p:sp>
          <p:nvSpPr>
            <p:cNvPr id="29" name="Rounded Rectangle 28"/>
            <p:cNvSpPr/>
            <p:nvPr/>
          </p:nvSpPr>
          <p:spPr>
            <a:xfrm>
              <a:off x="6791890" y="3771900"/>
              <a:ext cx="4800600" cy="4800600"/>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Oval 29"/>
            <p:cNvSpPr/>
            <p:nvPr/>
          </p:nvSpPr>
          <p:spPr>
            <a:xfrm>
              <a:off x="8506390" y="3050540"/>
              <a:ext cx="1371600" cy="13716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02</a:t>
              </a:r>
              <a:endParaRPr lang="en-US" sz="4400" b="1">
                <a:solidFill>
                  <a:schemeClr val="bg1"/>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483960" y="3086100"/>
            <a:ext cx="4800600" cy="5453380"/>
            <a:chOff x="12483960" y="3086100"/>
            <a:chExt cx="4800600" cy="5453380"/>
          </a:xfrm>
        </p:grpSpPr>
        <p:sp>
          <p:nvSpPr>
            <p:cNvPr id="32" name="Rounded Rectangle 31"/>
            <p:cNvSpPr/>
            <p:nvPr/>
          </p:nvSpPr>
          <p:spPr>
            <a:xfrm>
              <a:off x="12483960" y="3738880"/>
              <a:ext cx="4800600" cy="4800600"/>
            </a:xfrm>
            <a:prstGeom prst="roundRect">
              <a:avLst/>
            </a:prstGeom>
            <a:solidFill>
              <a:schemeClr val="accent1">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3" name="Oval 32"/>
            <p:cNvSpPr/>
            <p:nvPr/>
          </p:nvSpPr>
          <p:spPr>
            <a:xfrm>
              <a:off x="14198460" y="3086100"/>
              <a:ext cx="1371600" cy="1371600"/>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03</a:t>
              </a:r>
              <a:endParaRPr lang="en-US" sz="4400" b="1">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1314450" y="5123517"/>
            <a:ext cx="4381500" cy="2031325"/>
          </a:xfrm>
          <a:prstGeom prst="rect">
            <a:avLst/>
          </a:prstGeom>
          <a:noFill/>
        </p:spPr>
        <p:txBody>
          <a:bodyPr wrap="square" rtlCol="0">
            <a:spAutoFit/>
          </a:bodyPr>
          <a:lstStyle/>
          <a:p>
            <a:pPr algn="ctr">
              <a:lnSpc>
                <a:spcPct val="150000"/>
              </a:lnSpc>
            </a:pPr>
            <a:r>
              <a:rPr lang="vi-VN" sz="4200" smtClean="0">
                <a:latin typeface="Arial" panose="020B0604020202020204" pitchFamily="34" charset="0"/>
                <a:cs typeface="Arial" panose="020B0604020202020204" pitchFamily="34" charset="0"/>
              </a:rPr>
              <a:t>Ôn tập kiến thức đã học</a:t>
            </a:r>
            <a:endParaRPr lang="en-US" sz="4200">
              <a:latin typeface="Arial" panose="020B0604020202020204" pitchFamily="34" charset="0"/>
              <a:cs typeface="Arial" panose="020B0604020202020204" pitchFamily="34" charset="0"/>
            </a:endParaRPr>
          </a:p>
        </p:txBody>
      </p:sp>
      <p:sp>
        <p:nvSpPr>
          <p:cNvPr id="35" name="TextBox 34"/>
          <p:cNvSpPr txBox="1"/>
          <p:nvPr/>
        </p:nvSpPr>
        <p:spPr>
          <a:xfrm>
            <a:off x="7001440" y="5156537"/>
            <a:ext cx="4381500" cy="2031325"/>
          </a:xfrm>
          <a:prstGeom prst="rect">
            <a:avLst/>
          </a:prstGeom>
          <a:noFill/>
        </p:spPr>
        <p:txBody>
          <a:bodyPr wrap="square" rtlCol="0">
            <a:spAutoFit/>
          </a:bodyPr>
          <a:lstStyle/>
          <a:p>
            <a:pPr algn="ctr">
              <a:lnSpc>
                <a:spcPct val="150000"/>
              </a:lnSpc>
            </a:pPr>
            <a:r>
              <a:rPr lang="vi-VN" sz="4200" smtClean="0">
                <a:latin typeface="Arial" panose="020B0604020202020204" pitchFamily="34" charset="0"/>
                <a:cs typeface="Arial" panose="020B0604020202020204" pitchFamily="34" charset="0"/>
              </a:rPr>
              <a:t>Hoàn thành bài tập Vận dụng</a:t>
            </a:r>
            <a:endParaRPr lang="en-US" sz="4200">
              <a:latin typeface="Arial" panose="020B0604020202020204" pitchFamily="34" charset="0"/>
              <a:cs typeface="Arial" panose="020B0604020202020204" pitchFamily="34" charset="0"/>
            </a:endParaRPr>
          </a:p>
        </p:txBody>
      </p:sp>
      <p:sp>
        <p:nvSpPr>
          <p:cNvPr id="36" name="TextBox 35"/>
          <p:cNvSpPr txBox="1"/>
          <p:nvPr/>
        </p:nvSpPr>
        <p:spPr>
          <a:xfrm>
            <a:off x="12688431" y="4731676"/>
            <a:ext cx="4381500" cy="2881045"/>
          </a:xfrm>
          <a:prstGeom prst="rect">
            <a:avLst/>
          </a:prstGeom>
          <a:noFill/>
        </p:spPr>
        <p:txBody>
          <a:bodyPr wrap="square" rtlCol="0">
            <a:spAutoFit/>
          </a:bodyPr>
          <a:lstStyle/>
          <a:p>
            <a:pPr algn="ctr">
              <a:lnSpc>
                <a:spcPct val="150000"/>
              </a:lnSpc>
            </a:pPr>
            <a:r>
              <a:rPr lang="vi-VN" sz="4200" smtClean="0">
                <a:latin typeface="Arial" panose="020B0604020202020204" pitchFamily="34" charset="0"/>
                <a:cs typeface="Arial" panose="020B0604020202020204" pitchFamily="34" charset="0"/>
              </a:rPr>
              <a:t>Chuẩn bị bài sau - </a:t>
            </a:r>
            <a:r>
              <a:rPr lang="vi-VN" sz="4200" b="1" smtClean="0">
                <a:latin typeface="Arial" panose="020B0604020202020204" pitchFamily="34" charset="0"/>
                <a:cs typeface="Arial" panose="020B0604020202020204" pitchFamily="34" charset="0"/>
              </a:rPr>
              <a:t>Bài 2: Tẩy xóa ảnh trong GIMP</a:t>
            </a:r>
            <a:endParaRPr lang="en-US" sz="4200" b="1">
              <a:latin typeface="Arial" panose="020B0604020202020204" pitchFamily="34" charset="0"/>
              <a:cs typeface="Arial" panose="020B0604020202020204" pitchFamily="34" charset="0"/>
            </a:endParaRPr>
          </a:p>
        </p:txBody>
      </p:sp>
      <p:sp>
        <p:nvSpPr>
          <p:cNvPr id="37" name="Freeform 3"/>
          <p:cNvSpPr/>
          <p:nvPr/>
        </p:nvSpPr>
        <p:spPr>
          <a:xfrm>
            <a:off x="381000" y="413684"/>
            <a:ext cx="2121031" cy="2057400"/>
          </a:xfrm>
          <a:custGeom>
            <a:avLst/>
            <a:gdLst/>
            <a:ahLst/>
            <a:cxnLst/>
            <a:rect l="l" t="t" r="r" b="b"/>
            <a:pathLst>
              <a:path w="2121031" h="2057400">
                <a:moveTo>
                  <a:pt x="0" y="0"/>
                </a:moveTo>
                <a:lnTo>
                  <a:pt x="2121031" y="0"/>
                </a:lnTo>
                <a:lnTo>
                  <a:pt x="2121031" y="2057400"/>
                </a:lnTo>
                <a:lnTo>
                  <a:pt x="0" y="20574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8" name="Picture 37"/>
          <p:cNvPicPr>
            <a:picLocks noChangeAspect="1"/>
          </p:cNvPicPr>
          <p:nvPr/>
        </p:nvPicPr>
        <p:blipFill>
          <a:blip r:embed="rId6"/>
          <a:stretch>
            <a:fillRect/>
          </a:stretch>
        </p:blipFill>
        <p:spPr>
          <a:xfrm>
            <a:off x="15854680" y="7927919"/>
            <a:ext cx="2351830" cy="2272377"/>
          </a:xfrm>
          <a:prstGeom prst="rect">
            <a:avLst/>
          </a:prstGeom>
        </p:spPr>
      </p:pic>
    </p:spTree>
    <p:extLst>
      <p:ext uri="{BB962C8B-B14F-4D97-AF65-F5344CB8AC3E}">
        <p14:creationId xmlns:p14="http://schemas.microsoft.com/office/powerpoint/2010/main" val="383689422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884FD"/>
        </a:solidFill>
        <a:effectLst/>
      </p:bgPr>
    </p:bg>
    <p:spTree>
      <p:nvGrpSpPr>
        <p:cNvPr id="1" name=""/>
        <p:cNvGrpSpPr/>
        <p:nvPr/>
      </p:nvGrpSpPr>
      <p:grpSpPr>
        <a:xfrm>
          <a:off x="0" y="0"/>
          <a:ext cx="0" cy="0"/>
          <a:chOff x="0" y="0"/>
          <a:chExt cx="0" cy="0"/>
        </a:xfrm>
      </p:grpSpPr>
      <p:sp>
        <p:nvSpPr>
          <p:cNvPr id="7" name="Plaque 6"/>
          <p:cNvSpPr/>
          <p:nvPr/>
        </p:nvSpPr>
        <p:spPr>
          <a:xfrm>
            <a:off x="914400" y="876300"/>
            <a:ext cx="16459200" cy="8458200"/>
          </a:xfrm>
          <a:prstGeom prst="plaque">
            <a:avLst>
              <a:gd name="adj" fmla="val 102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p:nvGrpSpPr>
        <p:grpSpPr>
          <a:xfrm>
            <a:off x="0" y="6134100"/>
            <a:ext cx="5081013" cy="4451917"/>
            <a:chOff x="1028700" y="3743844"/>
            <a:chExt cx="5950690" cy="5213917"/>
          </a:xfrm>
        </p:grpSpPr>
        <p:sp>
          <p:nvSpPr>
            <p:cNvPr id="13" name="AutoShape 2"/>
            <p:cNvSpPr/>
            <p:nvPr/>
          </p:nvSpPr>
          <p:spPr>
            <a:xfrm>
              <a:off x="1028700" y="8576109"/>
              <a:ext cx="5950690" cy="0"/>
            </a:xfrm>
            <a:prstGeom prst="line">
              <a:avLst/>
            </a:prstGeom>
            <a:ln w="19050" cap="rnd">
              <a:solidFill>
                <a:srgbClr val="243762"/>
              </a:solidFill>
              <a:prstDash val="solid"/>
              <a:headEnd type="none" w="sm" len="sm"/>
              <a:tailEnd type="none" w="sm" len="sm"/>
            </a:ln>
          </p:spPr>
        </p:sp>
        <p:sp>
          <p:nvSpPr>
            <p:cNvPr id="14" name="Freeform 3"/>
            <p:cNvSpPr/>
            <p:nvPr/>
          </p:nvSpPr>
          <p:spPr>
            <a:xfrm>
              <a:off x="1590623" y="3743844"/>
              <a:ext cx="2126772" cy="4853630"/>
            </a:xfrm>
            <a:custGeom>
              <a:avLst/>
              <a:gdLst/>
              <a:ahLst/>
              <a:cxnLst/>
              <a:rect l="l" t="t" r="r" b="b"/>
              <a:pathLst>
                <a:path w="2126772" h="4853630">
                  <a:moveTo>
                    <a:pt x="0" y="0"/>
                  </a:moveTo>
                  <a:lnTo>
                    <a:pt x="2126773" y="0"/>
                  </a:lnTo>
                  <a:lnTo>
                    <a:pt x="2126773" y="4853630"/>
                  </a:lnTo>
                  <a:lnTo>
                    <a:pt x="0" y="48536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4"/>
            <p:cNvSpPr/>
            <p:nvPr/>
          </p:nvSpPr>
          <p:spPr>
            <a:xfrm>
              <a:off x="2867387" y="5994278"/>
              <a:ext cx="2266588" cy="2883022"/>
            </a:xfrm>
            <a:custGeom>
              <a:avLst/>
              <a:gdLst/>
              <a:ahLst/>
              <a:cxnLst/>
              <a:rect l="l" t="t" r="r" b="b"/>
              <a:pathLst>
                <a:path w="2266588" h="2883022">
                  <a:moveTo>
                    <a:pt x="0" y="0"/>
                  </a:moveTo>
                  <a:lnTo>
                    <a:pt x="2266588" y="0"/>
                  </a:lnTo>
                  <a:lnTo>
                    <a:pt x="2266588" y="2883022"/>
                  </a:lnTo>
                  <a:lnTo>
                    <a:pt x="0" y="2883022"/>
                  </a:lnTo>
                  <a:lnTo>
                    <a:pt x="0" y="0"/>
                  </a:lnTo>
                  <a:close/>
                </a:path>
              </a:pathLst>
            </a:custGeom>
            <a:blipFill>
              <a:blip r:embed="rId4">
                <a:extLst>
                  <a:ext uri="{96DAC541-7B7A-43D3-8B79-37D633B846F1}">
                    <asvg:svgBlip xmlns="" xmlns:asvg="http://schemas.microsoft.com/office/drawing/2016/SVG/main" r:embed="rId5"/>
                  </a:ext>
                </a:extLst>
              </a:blip>
              <a:stretch>
                <a:fillRect r="-83403" b="-31867"/>
              </a:stretch>
            </a:blipFill>
          </p:spPr>
        </p:sp>
        <p:sp>
          <p:nvSpPr>
            <p:cNvPr id="16" name="Freeform 5"/>
            <p:cNvSpPr/>
            <p:nvPr/>
          </p:nvSpPr>
          <p:spPr>
            <a:xfrm>
              <a:off x="4752157" y="6358075"/>
              <a:ext cx="1685892" cy="2599686"/>
            </a:xfrm>
            <a:custGeom>
              <a:avLst/>
              <a:gdLst/>
              <a:ahLst/>
              <a:cxnLst/>
              <a:rect l="l" t="t" r="r" b="b"/>
              <a:pathLst>
                <a:path w="1685892" h="2599686">
                  <a:moveTo>
                    <a:pt x="0" y="0"/>
                  </a:moveTo>
                  <a:lnTo>
                    <a:pt x="1685893" y="0"/>
                  </a:lnTo>
                  <a:lnTo>
                    <a:pt x="1685893" y="2599686"/>
                  </a:lnTo>
                  <a:lnTo>
                    <a:pt x="0" y="2599686"/>
                  </a:lnTo>
                  <a:lnTo>
                    <a:pt x="0" y="0"/>
                  </a:lnTo>
                  <a:close/>
                </a:path>
              </a:pathLst>
            </a:custGeom>
            <a:blipFill>
              <a:blip r:embed="rId4">
                <a:extLst>
                  <a:ext uri="{96DAC541-7B7A-43D3-8B79-37D633B846F1}">
                    <asvg:svgBlip xmlns="" xmlns:asvg="http://schemas.microsoft.com/office/drawing/2016/SVG/main" r:embed="rId5"/>
                  </a:ext>
                </a:extLst>
              </a:blip>
              <a:stretch>
                <a:fillRect l="-120419" t="-30726"/>
              </a:stretch>
            </a:blipFill>
          </p:spPr>
        </p:sp>
      </p:grpSp>
      <p:sp>
        <p:nvSpPr>
          <p:cNvPr id="17" name="TextBox 16"/>
          <p:cNvSpPr txBox="1"/>
          <p:nvPr/>
        </p:nvSpPr>
        <p:spPr>
          <a:xfrm>
            <a:off x="1066800" y="2687214"/>
            <a:ext cx="16154400" cy="3557512"/>
          </a:xfrm>
          <a:prstGeom prst="rect">
            <a:avLst/>
          </a:prstGeom>
          <a:noFill/>
        </p:spPr>
        <p:txBody>
          <a:bodyPr wrap="square" rtlCol="0">
            <a:spAutoFit/>
          </a:bodyPr>
          <a:lstStyle/>
          <a:p>
            <a:pPr algn="ctr">
              <a:lnSpc>
                <a:spcPct val="150000"/>
              </a:lnSpc>
            </a:pPr>
            <a:r>
              <a:rPr lang="vi-VN" sz="8000" b="1" smtClean="0">
                <a:solidFill>
                  <a:srgbClr val="C0504D">
                    <a:lumMod val="75000"/>
                  </a:srgbClr>
                </a:solidFill>
                <a:cs typeface="Arial" panose="020B0604020202020204" pitchFamily="34" charset="0"/>
              </a:rPr>
              <a:t>CẢM ƠN CẢ LỚP ĐÃ </a:t>
            </a:r>
          </a:p>
          <a:p>
            <a:pPr algn="ctr">
              <a:lnSpc>
                <a:spcPct val="150000"/>
              </a:lnSpc>
            </a:pPr>
            <a:r>
              <a:rPr lang="vi-VN" sz="8000" b="1" smtClean="0">
                <a:solidFill>
                  <a:srgbClr val="C0504D">
                    <a:lumMod val="75000"/>
                  </a:srgbClr>
                </a:solidFill>
                <a:cs typeface="Arial" panose="020B0604020202020204" pitchFamily="34" charset="0"/>
              </a:rPr>
              <a:t>CHÚ Ý THEO DÕI BÀI GIẢNG!</a:t>
            </a:r>
            <a:endParaRPr lang="en-US" sz="8000" b="1">
              <a:solidFill>
                <a:srgbClr val="C0504D">
                  <a:lumMod val="75000"/>
                </a:srgb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stretch>
            <a:fillRect/>
          </a:stretch>
        </p:blipFill>
        <p:spPr>
          <a:xfrm>
            <a:off x="14193581" y="7155777"/>
            <a:ext cx="2885379" cy="3016532"/>
          </a:xfrm>
          <a:prstGeom prst="rect">
            <a:avLst/>
          </a:prstGeom>
        </p:spPr>
      </p:pic>
    </p:spTree>
    <p:extLst>
      <p:ext uri="{BB962C8B-B14F-4D97-AF65-F5344CB8AC3E}">
        <p14:creationId xmlns:p14="http://schemas.microsoft.com/office/powerpoint/2010/main" val="164556216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647700"/>
            <a:ext cx="18288000" cy="321701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8"/>
          <p:cNvGrpSpPr/>
          <p:nvPr/>
        </p:nvGrpSpPr>
        <p:grpSpPr>
          <a:xfrm>
            <a:off x="1" y="7348534"/>
            <a:ext cx="6248400" cy="2938466"/>
            <a:chOff x="0" y="0"/>
            <a:chExt cx="10119180" cy="4758797"/>
          </a:xfrm>
        </p:grpSpPr>
        <p:sp>
          <p:nvSpPr>
            <p:cNvPr id="29" name="Freeform 29"/>
            <p:cNvSpPr/>
            <p:nvPr/>
          </p:nvSpPr>
          <p:spPr>
            <a:xfrm>
              <a:off x="492373" y="0"/>
              <a:ext cx="4611707" cy="4758797"/>
            </a:xfrm>
            <a:custGeom>
              <a:avLst/>
              <a:gdLst/>
              <a:ahLst/>
              <a:cxnLst/>
              <a:rect l="l" t="t" r="r" b="b"/>
              <a:pathLst>
                <a:path w="4611707" h="4758797">
                  <a:moveTo>
                    <a:pt x="0" y="0"/>
                  </a:moveTo>
                  <a:lnTo>
                    <a:pt x="4611707" y="0"/>
                  </a:lnTo>
                  <a:lnTo>
                    <a:pt x="4611707" y="4758797"/>
                  </a:lnTo>
                  <a:lnTo>
                    <a:pt x="0" y="475879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3837594" y="1313164"/>
              <a:ext cx="4633492" cy="3445633"/>
            </a:xfrm>
            <a:custGeom>
              <a:avLst/>
              <a:gdLst/>
              <a:ahLst/>
              <a:cxnLst/>
              <a:rect l="l" t="t" r="r" b="b"/>
              <a:pathLst>
                <a:path w="4633492" h="3445633">
                  <a:moveTo>
                    <a:pt x="0" y="0"/>
                  </a:moveTo>
                  <a:lnTo>
                    <a:pt x="4633491" y="0"/>
                  </a:lnTo>
                  <a:lnTo>
                    <a:pt x="4633491" y="3445633"/>
                  </a:lnTo>
                  <a:lnTo>
                    <a:pt x="0" y="3445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1" name="AutoShape 31"/>
            <p:cNvSpPr/>
            <p:nvPr/>
          </p:nvSpPr>
          <p:spPr>
            <a:xfrm>
              <a:off x="0" y="4727047"/>
              <a:ext cx="10119180" cy="0"/>
            </a:xfrm>
            <a:prstGeom prst="line">
              <a:avLst/>
            </a:prstGeom>
            <a:ln w="25400" cap="rnd">
              <a:solidFill>
                <a:srgbClr val="243762"/>
              </a:solidFill>
              <a:prstDash val="solid"/>
              <a:headEnd type="none" w="sm" len="sm"/>
              <a:tailEnd type="none" w="sm" len="sm"/>
            </a:ln>
          </p:spPr>
        </p:sp>
      </p:grpSp>
      <p:sp>
        <p:nvSpPr>
          <p:cNvPr id="32" name="TextBox 3"/>
          <p:cNvSpPr txBox="1"/>
          <p:nvPr/>
        </p:nvSpPr>
        <p:spPr>
          <a:xfrm>
            <a:off x="785340" y="876300"/>
            <a:ext cx="16938435" cy="2769989"/>
          </a:xfrm>
          <a:prstGeom prst="rect">
            <a:avLst/>
          </a:prstGeom>
        </p:spPr>
        <p:txBody>
          <a:bodyPr wrap="square" lIns="0" tIns="0" rIns="0" bIns="0" rtlCol="0" anchor="t">
            <a:spAutoFit/>
          </a:bodyPr>
          <a:lstStyle/>
          <a:p>
            <a:pPr algn="ctr">
              <a:lnSpc>
                <a:spcPct val="150000"/>
              </a:lnSpc>
            </a:pPr>
            <a:r>
              <a:rPr lang="en-US" sz="6000" b="1">
                <a:solidFill>
                  <a:schemeClr val="accent2">
                    <a:lumMod val="75000"/>
                  </a:schemeClr>
                </a:solidFill>
                <a:latin typeface="Arial" panose="020B0604020202020204" pitchFamily="34" charset="0"/>
                <a:cs typeface="Arial" panose="020B0604020202020204" pitchFamily="34" charset="0"/>
              </a:rPr>
              <a:t>CHỦ ĐỀ </a:t>
            </a:r>
            <a:r>
              <a:rPr lang="en-US" sz="6000" b="1" smtClean="0">
                <a:solidFill>
                  <a:schemeClr val="accent2">
                    <a:lumMod val="75000"/>
                  </a:schemeClr>
                </a:solidFill>
                <a:latin typeface="Arial" panose="020B0604020202020204" pitchFamily="34" charset="0"/>
                <a:cs typeface="Arial" panose="020B0604020202020204" pitchFamily="34" charset="0"/>
              </a:rPr>
              <a:t>E</a:t>
            </a:r>
            <a:r>
              <a:rPr lang="en-US" sz="6000" b="1" baseline="30000" smtClean="0">
                <a:solidFill>
                  <a:schemeClr val="accent2">
                    <a:lumMod val="75000"/>
                  </a:schemeClr>
                </a:solidFill>
                <a:latin typeface="Arial" panose="020B0604020202020204" pitchFamily="34" charset="0"/>
                <a:cs typeface="Arial" panose="020B0604020202020204" pitchFamily="34" charset="0"/>
              </a:rPr>
              <a:t>ICT</a:t>
            </a:r>
            <a:r>
              <a:rPr lang="vi-VN" sz="6000" b="1">
                <a:solidFill>
                  <a:schemeClr val="accent2">
                    <a:lumMod val="75000"/>
                  </a:schemeClr>
                </a:solidFill>
                <a:latin typeface="Arial" panose="020B0604020202020204" pitchFamily="34" charset="0"/>
                <a:cs typeface="Arial" panose="020B0604020202020204" pitchFamily="34" charset="0"/>
              </a:rPr>
              <a:t>:</a:t>
            </a:r>
            <a:r>
              <a:rPr lang="en-US" sz="6000" b="1" smtClean="0">
                <a:solidFill>
                  <a:schemeClr val="accent2">
                    <a:lumMod val="75000"/>
                  </a:schemeClr>
                </a:solidFill>
                <a:latin typeface="Arial" panose="020B0604020202020204" pitchFamily="34" charset="0"/>
                <a:cs typeface="Arial" panose="020B0604020202020204" pitchFamily="34" charset="0"/>
              </a:rPr>
              <a:t> </a:t>
            </a:r>
            <a:r>
              <a:rPr lang="en-US" sz="6000" b="1">
                <a:solidFill>
                  <a:schemeClr val="accent2">
                    <a:lumMod val="75000"/>
                  </a:schemeClr>
                </a:solidFill>
                <a:latin typeface="Arial" panose="020B0604020202020204" pitchFamily="34" charset="0"/>
                <a:cs typeface="Arial" panose="020B0604020202020204" pitchFamily="34" charset="0"/>
              </a:rPr>
              <a:t>ỨNG DỤNG TIN HỌC</a:t>
            </a:r>
          </a:p>
          <a:p>
            <a:pPr algn="ctr">
              <a:lnSpc>
                <a:spcPct val="150000"/>
              </a:lnSpc>
            </a:pPr>
            <a:r>
              <a:rPr lang="en-US" sz="6000" b="1">
                <a:solidFill>
                  <a:schemeClr val="accent2">
                    <a:lumMod val="75000"/>
                  </a:schemeClr>
                </a:solidFill>
                <a:latin typeface="Arial" panose="020B0604020202020204" pitchFamily="34" charset="0"/>
                <a:cs typeface="Arial" panose="020B0604020202020204" pitchFamily="34" charset="0"/>
              </a:rPr>
              <a:t>PHẦN MỀM CHỈNH SỬA ẢNH VÀ LÀM VIDEO</a:t>
            </a:r>
            <a:endParaRPr lang="en-US" sz="6000">
              <a:solidFill>
                <a:schemeClr val="accent2">
                  <a:lumMod val="75000"/>
                </a:schemeClr>
              </a:solidFill>
              <a:latin typeface="Arial" panose="020B0604020202020204" pitchFamily="34" charset="0"/>
              <a:cs typeface="Arial" panose="020B0604020202020204" pitchFamily="34" charset="0"/>
            </a:endParaRPr>
          </a:p>
        </p:txBody>
      </p:sp>
      <p:sp>
        <p:nvSpPr>
          <p:cNvPr id="33" name="Rectangle 32"/>
          <p:cNvSpPr/>
          <p:nvPr/>
        </p:nvSpPr>
        <p:spPr>
          <a:xfrm>
            <a:off x="2091756" y="4137872"/>
            <a:ext cx="14325601" cy="4247317"/>
          </a:xfrm>
          <a:prstGeom prst="rect">
            <a:avLst/>
          </a:prstGeom>
        </p:spPr>
        <p:txBody>
          <a:bodyPr wrap="square">
            <a:spAutoFit/>
          </a:bodyPr>
          <a:lstStyle/>
          <a:p>
            <a:pPr algn="ctr">
              <a:lnSpc>
                <a:spcPct val="150000"/>
              </a:lnSpc>
            </a:pPr>
            <a:r>
              <a:rPr lang="en-US" sz="6000" b="1">
                <a:solidFill>
                  <a:schemeClr val="accent1">
                    <a:lumMod val="50000"/>
                  </a:schemeClr>
                </a:solidFill>
                <a:latin typeface="Arial" panose="020B0604020202020204" pitchFamily="34" charset="0"/>
                <a:cs typeface="Arial" panose="020B0604020202020204" pitchFamily="34" charset="0"/>
              </a:rPr>
              <a:t>BÀI </a:t>
            </a:r>
            <a:r>
              <a:rPr lang="en-US" sz="6000" b="1" smtClean="0">
                <a:solidFill>
                  <a:schemeClr val="accent1">
                    <a:lumMod val="50000"/>
                  </a:schemeClr>
                </a:solidFill>
                <a:latin typeface="Arial" panose="020B0604020202020204" pitchFamily="34" charset="0"/>
                <a:cs typeface="Arial" panose="020B0604020202020204" pitchFamily="34" charset="0"/>
              </a:rPr>
              <a:t>1</a:t>
            </a:r>
            <a:r>
              <a:rPr lang="vi-VN" sz="6000" b="1" smtClean="0">
                <a:solidFill>
                  <a:schemeClr val="accent1">
                    <a:lumMod val="50000"/>
                  </a:schemeClr>
                </a:solidFill>
                <a:latin typeface="Arial" panose="020B0604020202020204" pitchFamily="34" charset="0"/>
                <a:cs typeface="Arial" panose="020B0604020202020204" pitchFamily="34" charset="0"/>
              </a:rPr>
              <a:t>:</a:t>
            </a:r>
            <a:r>
              <a:rPr lang="en-US" sz="6000" b="1" smtClean="0">
                <a:solidFill>
                  <a:schemeClr val="accent1">
                    <a:lumMod val="50000"/>
                  </a:schemeClr>
                </a:solidFill>
                <a:latin typeface="Arial" panose="020B0604020202020204" pitchFamily="34" charset="0"/>
                <a:cs typeface="Arial" panose="020B0604020202020204" pitchFamily="34" charset="0"/>
              </a:rPr>
              <a:t> </a:t>
            </a:r>
            <a:r>
              <a:rPr lang="en-US" sz="6000" b="1">
                <a:solidFill>
                  <a:schemeClr val="accent1">
                    <a:lumMod val="50000"/>
                  </a:schemeClr>
                </a:solidFill>
                <a:latin typeface="Arial" panose="020B0604020202020204" pitchFamily="34" charset="0"/>
                <a:cs typeface="Arial" panose="020B0604020202020204" pitchFamily="34" charset="0"/>
              </a:rPr>
              <a:t>MỘT SỐ THAO TÁC CHỈNH SỬA ẢNH VÀ HỖ TRỢ CHỈNH SỬA ẢNH TRONG PHẦN MỀM GIMP</a:t>
            </a:r>
          </a:p>
        </p:txBody>
      </p:sp>
      <p:sp>
        <p:nvSpPr>
          <p:cNvPr id="34" name="Freeform 3"/>
          <p:cNvSpPr/>
          <p:nvPr/>
        </p:nvSpPr>
        <p:spPr>
          <a:xfrm>
            <a:off x="15236443" y="7581900"/>
            <a:ext cx="2278144" cy="2209800"/>
          </a:xfrm>
          <a:custGeom>
            <a:avLst/>
            <a:gdLst/>
            <a:ahLst/>
            <a:cxnLst/>
            <a:rect l="l" t="t" r="r" b="b"/>
            <a:pathLst>
              <a:path w="2121031" h="2057400">
                <a:moveTo>
                  <a:pt x="0" y="0"/>
                </a:moveTo>
                <a:lnTo>
                  <a:pt x="2121031" y="0"/>
                </a:lnTo>
                <a:lnTo>
                  <a:pt x="2121031"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ransition spd="med">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0" name="TextBox 3"/>
          <p:cNvSpPr txBox="1"/>
          <p:nvPr/>
        </p:nvSpPr>
        <p:spPr>
          <a:xfrm>
            <a:off x="3657600" y="1034630"/>
            <a:ext cx="11373981" cy="1087092"/>
          </a:xfrm>
          <a:prstGeom prst="rect">
            <a:avLst/>
          </a:prstGeom>
        </p:spPr>
        <p:txBody>
          <a:bodyPr lIns="0" tIns="0" rIns="0" bIns="0" rtlCol="0" anchor="t">
            <a:spAutoFit/>
          </a:bodyPr>
          <a:lstStyle/>
          <a:p>
            <a:pPr algn="ctr">
              <a:lnSpc>
                <a:spcPts val="9349"/>
              </a:lnSpc>
            </a:pPr>
            <a:r>
              <a:rPr lang="vi-VN" sz="6600" b="1" spc="-84"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spc="-84">
              <a:solidFill>
                <a:schemeClr val="tx2">
                  <a:lumMod val="75000"/>
                </a:schemeClr>
              </a:solidFill>
              <a:latin typeface="Arial" panose="020B0604020202020204" pitchFamily="34" charset="0"/>
              <a:cs typeface="Arial" panose="020B0604020202020204" pitchFamily="34" charset="0"/>
            </a:endParaRPr>
          </a:p>
        </p:txBody>
      </p:sp>
      <p:sp>
        <p:nvSpPr>
          <p:cNvPr id="21" name="AutoShape 5"/>
          <p:cNvSpPr/>
          <p:nvPr/>
        </p:nvSpPr>
        <p:spPr>
          <a:xfrm>
            <a:off x="1028700" y="5487335"/>
            <a:ext cx="17259300" cy="0"/>
          </a:xfrm>
          <a:prstGeom prst="line">
            <a:avLst/>
          </a:prstGeom>
          <a:ln w="57150" cap="rnd">
            <a:solidFill>
              <a:srgbClr val="243762"/>
            </a:solidFill>
            <a:prstDash val="solid"/>
            <a:headEnd type="none" w="sm" len="sm"/>
            <a:tailEnd type="none" w="sm" len="sm"/>
          </a:ln>
        </p:spPr>
      </p:sp>
      <p:sp>
        <p:nvSpPr>
          <p:cNvPr id="23" name="AutoShape 9"/>
          <p:cNvSpPr/>
          <p:nvPr/>
        </p:nvSpPr>
        <p:spPr>
          <a:xfrm rot="5400000">
            <a:off x="416479" y="6099555"/>
            <a:ext cx="1233967" cy="9525"/>
          </a:xfrm>
          <a:prstGeom prst="line">
            <a:avLst/>
          </a:prstGeom>
          <a:ln w="57150" cap="rnd">
            <a:solidFill>
              <a:srgbClr val="243762"/>
            </a:solidFill>
            <a:prstDash val="solid"/>
            <a:headEnd type="none" w="sm" len="sm"/>
            <a:tailEnd type="oval" w="lg" len="lg"/>
          </a:ln>
        </p:spPr>
      </p:sp>
      <p:sp>
        <p:nvSpPr>
          <p:cNvPr id="25" name="AutoShape 13"/>
          <p:cNvSpPr/>
          <p:nvPr/>
        </p:nvSpPr>
        <p:spPr>
          <a:xfrm rot="16200000" flipV="1">
            <a:off x="3871445" y="5005855"/>
            <a:ext cx="943910" cy="0"/>
          </a:xfrm>
          <a:prstGeom prst="line">
            <a:avLst/>
          </a:prstGeom>
          <a:ln w="57150" cap="rnd">
            <a:solidFill>
              <a:srgbClr val="243762"/>
            </a:solidFill>
            <a:prstDash val="solid"/>
            <a:headEnd type="none" w="sm" len="sm"/>
            <a:tailEnd type="oval" w="lg" len="lg"/>
          </a:ln>
        </p:spPr>
      </p:sp>
      <p:sp>
        <p:nvSpPr>
          <p:cNvPr id="27" name="AutoShape 17"/>
          <p:cNvSpPr/>
          <p:nvPr/>
        </p:nvSpPr>
        <p:spPr>
          <a:xfrm rot="5400000">
            <a:off x="9508092" y="6113842"/>
            <a:ext cx="1253016" cy="0"/>
          </a:xfrm>
          <a:prstGeom prst="line">
            <a:avLst/>
          </a:prstGeom>
          <a:ln w="57150" cap="rnd">
            <a:solidFill>
              <a:srgbClr val="243762"/>
            </a:solidFill>
            <a:prstDash val="solid"/>
            <a:headEnd type="none" w="sm" len="sm"/>
            <a:tailEnd type="oval" w="lg" len="lg"/>
          </a:ln>
        </p:spPr>
      </p:sp>
      <p:grpSp>
        <p:nvGrpSpPr>
          <p:cNvPr id="36" name="Group 35"/>
          <p:cNvGrpSpPr/>
          <p:nvPr/>
        </p:nvGrpSpPr>
        <p:grpSpPr>
          <a:xfrm>
            <a:off x="706865" y="6878267"/>
            <a:ext cx="7924062" cy="1998176"/>
            <a:chOff x="706865" y="6878267"/>
            <a:chExt cx="7924062" cy="1998176"/>
          </a:xfrm>
        </p:grpSpPr>
        <p:sp>
          <p:nvSpPr>
            <p:cNvPr id="22" name="TextBox 7"/>
            <p:cNvSpPr txBox="1"/>
            <p:nvPr/>
          </p:nvSpPr>
          <p:spPr>
            <a:xfrm>
              <a:off x="706865" y="7083836"/>
              <a:ext cx="1524000" cy="897682"/>
            </a:xfrm>
            <a:prstGeom prst="rect">
              <a:avLst/>
            </a:prstGeom>
          </p:spPr>
          <p:txBody>
            <a:bodyPr wrap="square" lIns="0" tIns="0" rIns="0" bIns="0" rtlCol="0" anchor="t">
              <a:spAutoFit/>
            </a:bodyPr>
            <a:lstStyle/>
            <a:p>
              <a:pPr>
                <a:lnSpc>
                  <a:spcPts val="7000"/>
                </a:lnSpc>
                <a:spcBef>
                  <a:spcPct val="0"/>
                </a:spcBef>
              </a:pPr>
              <a:r>
                <a:rPr lang="vi-VN" sz="6000" b="1" smtClean="0">
                  <a:solidFill>
                    <a:srgbClr val="3884FD"/>
                  </a:solidFill>
                  <a:latin typeface="Arial" panose="020B0604020202020204" pitchFamily="34" charset="0"/>
                  <a:cs typeface="Arial" panose="020B0604020202020204" pitchFamily="34" charset="0"/>
                </a:rPr>
                <a:t>01</a:t>
              </a:r>
              <a:endParaRPr lang="en-US" sz="6000" b="1">
                <a:solidFill>
                  <a:srgbClr val="3884FD"/>
                </a:solidFill>
                <a:latin typeface="Arial" panose="020B0604020202020204" pitchFamily="34" charset="0"/>
                <a:cs typeface="Arial" panose="020B0604020202020204" pitchFamily="34" charset="0"/>
              </a:endParaRPr>
            </a:p>
          </p:txBody>
        </p:sp>
        <p:sp>
          <p:nvSpPr>
            <p:cNvPr id="28" name="TextBox 27"/>
            <p:cNvSpPr txBox="1"/>
            <p:nvPr/>
          </p:nvSpPr>
          <p:spPr>
            <a:xfrm>
              <a:off x="1849127" y="6878267"/>
              <a:ext cx="6781800" cy="1998176"/>
            </a:xfrm>
            <a:prstGeom prst="rect">
              <a:avLst/>
            </a:prstGeom>
            <a:noFill/>
          </p:spPr>
          <p:txBody>
            <a:bodyPr wrap="square" rtlCol="0">
              <a:spAutoFit/>
            </a:bodyPr>
            <a:lstStyle/>
            <a:p>
              <a:pPr>
                <a:lnSpc>
                  <a:spcPct val="150000"/>
                </a:lnSpc>
              </a:pPr>
              <a:r>
                <a:rPr lang="vi-VN" sz="4400" b="1" smtClean="0">
                  <a:solidFill>
                    <a:schemeClr val="accent2">
                      <a:lumMod val="75000"/>
                    </a:schemeClr>
                  </a:solidFill>
                  <a:latin typeface="Arial" panose="020B0604020202020204" pitchFamily="34" charset="0"/>
                  <a:cs typeface="Arial" panose="020B0604020202020204" pitchFamily="34" charset="0"/>
                </a:rPr>
                <a:t>Thu nhỏ, phóng to và di chuyển ảnh trong GIMP</a:t>
              </a:r>
              <a:endParaRPr lang="en-US" sz="4400" b="1">
                <a:solidFill>
                  <a:schemeClr val="accent2">
                    <a:lumMod val="75000"/>
                  </a:schemeClr>
                </a:solidFill>
                <a:latin typeface="Arial" panose="020B0604020202020204" pitchFamily="34" charset="0"/>
                <a:cs typeface="Arial" panose="020B0604020202020204" pitchFamily="34" charset="0"/>
              </a:endParaRPr>
            </a:p>
          </p:txBody>
        </p:sp>
      </p:grpSp>
      <p:grpSp>
        <p:nvGrpSpPr>
          <p:cNvPr id="37" name="Group 36"/>
          <p:cNvGrpSpPr/>
          <p:nvPr/>
        </p:nvGrpSpPr>
        <p:grpSpPr>
          <a:xfrm>
            <a:off x="4020827" y="3346162"/>
            <a:ext cx="6692965" cy="897682"/>
            <a:chOff x="4020827" y="3346162"/>
            <a:chExt cx="6692965" cy="897682"/>
          </a:xfrm>
        </p:grpSpPr>
        <p:sp>
          <p:nvSpPr>
            <p:cNvPr id="24" name="TextBox 11"/>
            <p:cNvSpPr txBox="1"/>
            <p:nvPr/>
          </p:nvSpPr>
          <p:spPr>
            <a:xfrm>
              <a:off x="4020827" y="3346162"/>
              <a:ext cx="1219200" cy="897682"/>
            </a:xfrm>
            <a:prstGeom prst="rect">
              <a:avLst/>
            </a:prstGeom>
          </p:spPr>
          <p:txBody>
            <a:bodyPr wrap="square" lIns="0" tIns="0" rIns="0" bIns="0" rtlCol="0" anchor="t">
              <a:spAutoFit/>
            </a:bodyPr>
            <a:lstStyle/>
            <a:p>
              <a:pPr>
                <a:lnSpc>
                  <a:spcPts val="7000"/>
                </a:lnSpc>
                <a:spcBef>
                  <a:spcPct val="0"/>
                </a:spcBef>
              </a:pPr>
              <a:r>
                <a:rPr lang="vi-VN" sz="6000" b="1" smtClean="0">
                  <a:solidFill>
                    <a:srgbClr val="3884FD"/>
                  </a:solidFill>
                  <a:latin typeface="Arial" panose="020B0604020202020204" pitchFamily="34" charset="0"/>
                  <a:cs typeface="Arial" panose="020B0604020202020204" pitchFamily="34" charset="0"/>
                </a:rPr>
                <a:t>02</a:t>
              </a:r>
              <a:endParaRPr lang="en-US" sz="6000" b="1">
                <a:solidFill>
                  <a:srgbClr val="3884FD"/>
                </a:solidFill>
                <a:latin typeface="Arial" panose="020B0604020202020204" pitchFamily="34" charset="0"/>
                <a:cs typeface="Arial" panose="020B0604020202020204" pitchFamily="34" charset="0"/>
              </a:endParaRPr>
            </a:p>
          </p:txBody>
        </p:sp>
        <p:sp>
          <p:nvSpPr>
            <p:cNvPr id="29" name="TextBox 28"/>
            <p:cNvSpPr txBox="1"/>
            <p:nvPr/>
          </p:nvSpPr>
          <p:spPr>
            <a:xfrm>
              <a:off x="5095313" y="3410283"/>
              <a:ext cx="5618479" cy="769441"/>
            </a:xfrm>
            <a:prstGeom prst="rect">
              <a:avLst/>
            </a:prstGeom>
            <a:noFill/>
          </p:spPr>
          <p:txBody>
            <a:bodyPr wrap="square" rtlCol="0">
              <a:spAutoFit/>
            </a:bodyPr>
            <a:lstStyle/>
            <a:p>
              <a:r>
                <a:rPr lang="vi-VN" sz="4400" b="1" smtClean="0">
                  <a:solidFill>
                    <a:schemeClr val="accent2">
                      <a:lumMod val="75000"/>
                    </a:schemeClr>
                  </a:solidFill>
                  <a:latin typeface="Arial" panose="020B0604020202020204" pitchFamily="34" charset="0"/>
                  <a:cs typeface="Arial" panose="020B0604020202020204" pitchFamily="34" charset="0"/>
                </a:rPr>
                <a:t>Cắt ảnh trong GIMP</a:t>
              </a:r>
              <a:endParaRPr lang="en-US" sz="4400" b="1">
                <a:solidFill>
                  <a:schemeClr val="accent2">
                    <a:lumMod val="75000"/>
                  </a:schemeClr>
                </a:solidFill>
                <a:latin typeface="Arial" panose="020B0604020202020204" pitchFamily="34" charset="0"/>
                <a:cs typeface="Arial" panose="020B0604020202020204" pitchFamily="34" charset="0"/>
              </a:endParaRPr>
            </a:p>
          </p:txBody>
        </p:sp>
      </p:grpSp>
      <p:grpSp>
        <p:nvGrpSpPr>
          <p:cNvPr id="39" name="Group 38"/>
          <p:cNvGrpSpPr/>
          <p:nvPr/>
        </p:nvGrpSpPr>
        <p:grpSpPr>
          <a:xfrm>
            <a:off x="9879941" y="7011991"/>
            <a:ext cx="7882295" cy="897682"/>
            <a:chOff x="9879941" y="7011991"/>
            <a:chExt cx="7882295" cy="897682"/>
          </a:xfrm>
        </p:grpSpPr>
        <p:sp>
          <p:nvSpPr>
            <p:cNvPr id="26" name="TextBox 15"/>
            <p:cNvSpPr txBox="1"/>
            <p:nvPr/>
          </p:nvSpPr>
          <p:spPr>
            <a:xfrm>
              <a:off x="9879941" y="7011991"/>
              <a:ext cx="1846719" cy="897682"/>
            </a:xfrm>
            <a:prstGeom prst="rect">
              <a:avLst/>
            </a:prstGeom>
          </p:spPr>
          <p:txBody>
            <a:bodyPr wrap="square" lIns="0" tIns="0" rIns="0" bIns="0" rtlCol="0" anchor="t">
              <a:spAutoFit/>
            </a:bodyPr>
            <a:lstStyle/>
            <a:p>
              <a:pPr>
                <a:lnSpc>
                  <a:spcPts val="7000"/>
                </a:lnSpc>
                <a:spcBef>
                  <a:spcPct val="0"/>
                </a:spcBef>
              </a:pPr>
              <a:r>
                <a:rPr lang="vi-VN" sz="6000" b="1" smtClean="0">
                  <a:solidFill>
                    <a:srgbClr val="3884FD"/>
                  </a:solidFill>
                  <a:latin typeface="Arial" panose="020B0604020202020204" pitchFamily="34" charset="0"/>
                  <a:cs typeface="Arial" panose="020B0604020202020204" pitchFamily="34" charset="0"/>
                </a:rPr>
                <a:t>03</a:t>
              </a:r>
              <a:endParaRPr lang="en-US" sz="6000" b="1">
                <a:solidFill>
                  <a:srgbClr val="3884FD"/>
                </a:solidFill>
                <a:latin typeface="Arial" panose="020B0604020202020204" pitchFamily="34" charset="0"/>
                <a:cs typeface="Arial" panose="020B0604020202020204" pitchFamily="34" charset="0"/>
              </a:endParaRPr>
            </a:p>
          </p:txBody>
        </p:sp>
        <p:sp>
          <p:nvSpPr>
            <p:cNvPr id="30" name="TextBox 29"/>
            <p:cNvSpPr txBox="1"/>
            <p:nvPr/>
          </p:nvSpPr>
          <p:spPr>
            <a:xfrm>
              <a:off x="11014794" y="7066146"/>
              <a:ext cx="6747442" cy="769441"/>
            </a:xfrm>
            <a:prstGeom prst="rect">
              <a:avLst/>
            </a:prstGeom>
            <a:noFill/>
          </p:spPr>
          <p:txBody>
            <a:bodyPr wrap="square" rtlCol="0">
              <a:spAutoFit/>
            </a:bodyPr>
            <a:lstStyle/>
            <a:p>
              <a:r>
                <a:rPr lang="vi-VN" sz="4400" b="1" smtClean="0">
                  <a:solidFill>
                    <a:schemeClr val="accent2">
                      <a:lumMod val="75000"/>
                    </a:schemeClr>
                  </a:solidFill>
                  <a:latin typeface="Arial" panose="020B0604020202020204" pitchFamily="34" charset="0"/>
                  <a:cs typeface="Arial" panose="020B0604020202020204" pitchFamily="34" charset="0"/>
                </a:rPr>
                <a:t>Biến đổi ảnh trong GIMP</a:t>
              </a:r>
              <a:endParaRPr lang="en-US" sz="4400" b="1">
                <a:solidFill>
                  <a:schemeClr val="accent2">
                    <a:lumMod val="75000"/>
                  </a:schemeClr>
                </a:solidFill>
                <a:latin typeface="Arial" panose="020B0604020202020204" pitchFamily="34" charset="0"/>
                <a:cs typeface="Arial" panose="020B0604020202020204" pitchFamily="34" charset="0"/>
              </a:endParaRPr>
            </a:p>
          </p:txBody>
        </p:sp>
      </p:grpSp>
      <p:sp>
        <p:nvSpPr>
          <p:cNvPr id="32" name="AutoShape 13"/>
          <p:cNvSpPr/>
          <p:nvPr/>
        </p:nvSpPr>
        <p:spPr>
          <a:xfrm rot="16200000">
            <a:off x="11786720" y="4996329"/>
            <a:ext cx="962961" cy="0"/>
          </a:xfrm>
          <a:prstGeom prst="line">
            <a:avLst/>
          </a:prstGeom>
          <a:ln w="57150" cap="rnd">
            <a:solidFill>
              <a:srgbClr val="243762"/>
            </a:solidFill>
            <a:prstDash val="solid"/>
            <a:headEnd type="none" w="sm" len="sm"/>
            <a:tailEnd type="oval" w="lg" len="lg"/>
          </a:ln>
        </p:spPr>
      </p:sp>
      <p:grpSp>
        <p:nvGrpSpPr>
          <p:cNvPr id="38" name="Group 37"/>
          <p:cNvGrpSpPr/>
          <p:nvPr/>
        </p:nvGrpSpPr>
        <p:grpSpPr>
          <a:xfrm>
            <a:off x="11788278" y="3093277"/>
            <a:ext cx="5982764" cy="2123658"/>
            <a:chOff x="11788278" y="3093277"/>
            <a:chExt cx="5982764" cy="2123658"/>
          </a:xfrm>
        </p:grpSpPr>
        <p:sp>
          <p:nvSpPr>
            <p:cNvPr id="31" name="TextBox 11"/>
            <p:cNvSpPr txBox="1"/>
            <p:nvPr/>
          </p:nvSpPr>
          <p:spPr>
            <a:xfrm>
              <a:off x="11788278" y="3355687"/>
              <a:ext cx="1219200" cy="897682"/>
            </a:xfrm>
            <a:prstGeom prst="rect">
              <a:avLst/>
            </a:prstGeom>
          </p:spPr>
          <p:txBody>
            <a:bodyPr wrap="square" lIns="0" tIns="0" rIns="0" bIns="0" rtlCol="0" anchor="t">
              <a:spAutoFit/>
            </a:bodyPr>
            <a:lstStyle/>
            <a:p>
              <a:pPr>
                <a:lnSpc>
                  <a:spcPts val="7000"/>
                </a:lnSpc>
                <a:spcBef>
                  <a:spcPct val="0"/>
                </a:spcBef>
              </a:pPr>
              <a:r>
                <a:rPr lang="vi-VN" sz="6000" b="1" smtClean="0">
                  <a:solidFill>
                    <a:srgbClr val="3884FD"/>
                  </a:solidFill>
                  <a:latin typeface="Arial" panose="020B0604020202020204" pitchFamily="34" charset="0"/>
                  <a:cs typeface="Arial" panose="020B0604020202020204" pitchFamily="34" charset="0"/>
                </a:rPr>
                <a:t>04</a:t>
              </a:r>
              <a:endParaRPr lang="en-US" sz="6000" b="1">
                <a:solidFill>
                  <a:srgbClr val="3884FD"/>
                </a:solidFill>
                <a:latin typeface="Arial" panose="020B0604020202020204" pitchFamily="34" charset="0"/>
                <a:cs typeface="Arial" panose="020B0604020202020204" pitchFamily="34" charset="0"/>
              </a:endParaRPr>
            </a:p>
          </p:txBody>
        </p:sp>
        <p:sp>
          <p:nvSpPr>
            <p:cNvPr id="33" name="TextBox 32"/>
            <p:cNvSpPr txBox="1"/>
            <p:nvPr/>
          </p:nvSpPr>
          <p:spPr>
            <a:xfrm>
              <a:off x="12939963" y="3093277"/>
              <a:ext cx="4831079" cy="2123658"/>
            </a:xfrm>
            <a:prstGeom prst="rect">
              <a:avLst/>
            </a:prstGeom>
            <a:noFill/>
          </p:spPr>
          <p:txBody>
            <a:bodyPr wrap="square" rtlCol="0">
              <a:spAutoFit/>
            </a:bodyPr>
            <a:lstStyle/>
            <a:p>
              <a:pPr algn="just">
                <a:lnSpc>
                  <a:spcPct val="150000"/>
                </a:lnSpc>
              </a:pPr>
              <a:r>
                <a:rPr lang="vi-VN" sz="4400" b="1" smtClean="0">
                  <a:solidFill>
                    <a:schemeClr val="accent2">
                      <a:lumMod val="75000"/>
                    </a:schemeClr>
                  </a:solidFill>
                  <a:latin typeface="Arial" panose="020B0604020202020204" pitchFamily="34" charset="0"/>
                  <a:cs typeface="Arial" panose="020B0604020202020204" pitchFamily="34" charset="0"/>
                </a:rPr>
                <a:t>Thực hành chỉnh sửa ảnh</a:t>
              </a:r>
              <a:endParaRPr lang="en-US" sz="4400" b="1">
                <a:solidFill>
                  <a:schemeClr val="accent2">
                    <a:lumMod val="75000"/>
                  </a:schemeClr>
                </a:solidFill>
                <a:latin typeface="Arial" panose="020B0604020202020204" pitchFamily="34" charset="0"/>
                <a:cs typeface="Arial" panose="020B0604020202020204" pitchFamily="34" charset="0"/>
              </a:endParaRPr>
            </a:p>
          </p:txBody>
        </p:sp>
      </p:gr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65" y="526082"/>
            <a:ext cx="2569735" cy="2569735"/>
          </a:xfrm>
          <a:prstGeom prst="rect">
            <a:avLst/>
          </a:prstGeom>
        </p:spPr>
      </p:pic>
      <p:pic>
        <p:nvPicPr>
          <p:cNvPr id="35" name="Picture 34"/>
          <p:cNvPicPr>
            <a:picLocks noChangeAspect="1"/>
          </p:cNvPicPr>
          <p:nvPr/>
        </p:nvPicPr>
        <p:blipFill>
          <a:blip r:embed="rId3"/>
          <a:stretch>
            <a:fillRect/>
          </a:stretch>
        </p:blipFill>
        <p:spPr>
          <a:xfrm>
            <a:off x="15849600" y="8430317"/>
            <a:ext cx="845264" cy="845264"/>
          </a:xfrm>
          <a:prstGeom prst="rect">
            <a:avLst/>
          </a:prstGeom>
        </p:spPr>
      </p:pic>
    </p:spTree>
    <p:extLst>
      <p:ext uri="{BB962C8B-B14F-4D97-AF65-F5344CB8AC3E}">
        <p14:creationId xmlns:p14="http://schemas.microsoft.com/office/powerpoint/2010/main" val="8309344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156488" y="2628901"/>
            <a:ext cx="7941012" cy="7499890"/>
            <a:chOff x="9144000" y="1655716"/>
            <a:chExt cx="8115300" cy="7664497"/>
          </a:xfrm>
        </p:grpSpPr>
        <p:sp>
          <p:nvSpPr>
            <p:cNvPr id="5" name="AutoShape 5"/>
            <p:cNvSpPr/>
            <p:nvPr/>
          </p:nvSpPr>
          <p:spPr>
            <a:xfrm>
              <a:off x="9144000" y="9239250"/>
              <a:ext cx="7589385" cy="0"/>
            </a:xfrm>
            <a:prstGeom prst="line">
              <a:avLst/>
            </a:prstGeom>
            <a:ln w="19050" cap="rnd">
              <a:solidFill>
                <a:srgbClr val="243762"/>
              </a:solidFill>
              <a:prstDash val="solid"/>
              <a:headEnd type="none" w="sm" len="sm"/>
              <a:tailEnd type="none" w="sm" len="sm"/>
            </a:ln>
          </p:spPr>
        </p:sp>
        <p:sp>
          <p:nvSpPr>
            <p:cNvPr id="6" name="Freeform 6"/>
            <p:cNvSpPr/>
            <p:nvPr/>
          </p:nvSpPr>
          <p:spPr>
            <a:xfrm flipH="1">
              <a:off x="9510269" y="1655716"/>
              <a:ext cx="7749031" cy="7664497"/>
            </a:xfrm>
            <a:custGeom>
              <a:avLst/>
              <a:gdLst/>
              <a:ahLst/>
              <a:cxnLst/>
              <a:rect l="l" t="t" r="r" b="b"/>
              <a:pathLst>
                <a:path w="7749031" h="7664497">
                  <a:moveTo>
                    <a:pt x="7749031" y="0"/>
                  </a:moveTo>
                  <a:lnTo>
                    <a:pt x="0" y="0"/>
                  </a:lnTo>
                  <a:lnTo>
                    <a:pt x="0" y="7664496"/>
                  </a:lnTo>
                  <a:lnTo>
                    <a:pt x="7749031" y="7664496"/>
                  </a:lnTo>
                  <a:lnTo>
                    <a:pt x="7749031"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0" name="TextBox 9"/>
          <p:cNvSpPr txBox="1"/>
          <p:nvPr/>
        </p:nvSpPr>
        <p:spPr>
          <a:xfrm>
            <a:off x="789156" y="4305300"/>
            <a:ext cx="9242088" cy="4474558"/>
          </a:xfrm>
          <a:prstGeom prst="rect">
            <a:avLst/>
          </a:prstGeom>
          <a:noFill/>
        </p:spPr>
        <p:txBody>
          <a:bodyPr wrap="square" rtlCol="0">
            <a:spAutoFit/>
          </a:bodyPr>
          <a:lstStyle/>
          <a:p>
            <a:pPr algn="ctr">
              <a:lnSpc>
                <a:spcPct val="150000"/>
              </a:lnSpc>
            </a:pPr>
            <a:r>
              <a:rPr lang="vi-VN" sz="6600" b="1" smtClean="0">
                <a:solidFill>
                  <a:schemeClr val="tx2">
                    <a:lumMod val="75000"/>
                  </a:schemeClr>
                </a:solidFill>
                <a:latin typeface="Arial" panose="020B0604020202020204" pitchFamily="34" charset="0"/>
                <a:cs typeface="Arial" panose="020B0604020202020204" pitchFamily="34" charset="0"/>
              </a:rPr>
              <a:t>THU NHỎ, PHÓNG TO VÀ DI CHUYỂN ẢNH TRONG GIMP</a:t>
            </a:r>
            <a:endParaRPr lang="en-US" sz="6600" b="1">
              <a:solidFill>
                <a:schemeClr val="tx2">
                  <a:lumMod val="7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5715623" y="1028700"/>
            <a:ext cx="1867257" cy="1867257"/>
          </a:xfrm>
          <a:prstGeom prst="rect">
            <a:avLst/>
          </a:prstGeom>
        </p:spPr>
      </p:pic>
      <p:sp>
        <p:nvSpPr>
          <p:cNvPr id="12" name="Rounded Rectangle 11"/>
          <p:cNvSpPr/>
          <p:nvPr/>
        </p:nvSpPr>
        <p:spPr>
          <a:xfrm>
            <a:off x="3657600" y="1487171"/>
            <a:ext cx="3124200" cy="228346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9600" b="1" smtClean="0">
                <a:solidFill>
                  <a:schemeClr val="bg1"/>
                </a:solidFill>
                <a:latin typeface="Arial" panose="020B0604020202020204" pitchFamily="34" charset="0"/>
                <a:cs typeface="Arial" panose="020B0604020202020204" pitchFamily="34" charset="0"/>
              </a:rPr>
              <a:t>01</a:t>
            </a:r>
            <a:endParaRPr lang="en-US" sz="96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2838" y="157480"/>
            <a:ext cx="6585162" cy="10096500"/>
          </a:xfrm>
          <a:prstGeom prst="rect">
            <a:avLst/>
          </a:prstGeom>
        </p:spPr>
      </p:pic>
      <p:grpSp>
        <p:nvGrpSpPr>
          <p:cNvPr id="35" name="Group 34"/>
          <p:cNvGrpSpPr/>
          <p:nvPr/>
        </p:nvGrpSpPr>
        <p:grpSpPr>
          <a:xfrm>
            <a:off x="407141" y="2181353"/>
            <a:ext cx="11130182" cy="6743358"/>
            <a:chOff x="533400" y="2019300"/>
            <a:chExt cx="11130182" cy="6743358"/>
          </a:xfrm>
        </p:grpSpPr>
        <p:grpSp>
          <p:nvGrpSpPr>
            <p:cNvPr id="31" name="Group 30"/>
            <p:cNvGrpSpPr/>
            <p:nvPr/>
          </p:nvGrpSpPr>
          <p:grpSpPr>
            <a:xfrm>
              <a:off x="533400" y="2019300"/>
              <a:ext cx="11130182" cy="6743358"/>
              <a:chOff x="3256679" y="2061883"/>
              <a:chExt cx="2636924" cy="1597613"/>
            </a:xfrm>
          </p:grpSpPr>
          <p:sp>
            <p:nvSpPr>
              <p:cNvPr id="32" name="Google Shape;2374;p28"/>
              <p:cNvSpPr/>
              <p:nvPr/>
            </p:nvSpPr>
            <p:spPr>
              <a:xfrm>
                <a:off x="3346102" y="2061883"/>
                <a:ext cx="2458107" cy="1477419"/>
              </a:xfrm>
              <a:custGeom>
                <a:avLst/>
                <a:gdLst/>
                <a:ahLst/>
                <a:cxnLst/>
                <a:rect l="l" t="t" r="r" b="b"/>
                <a:pathLst>
                  <a:path w="86204" h="51812" extrusionOk="0">
                    <a:moveTo>
                      <a:pt x="1995" y="1"/>
                    </a:moveTo>
                    <a:cubicBezTo>
                      <a:pt x="887" y="1"/>
                      <a:pt x="0" y="919"/>
                      <a:pt x="0" y="2028"/>
                    </a:cubicBezTo>
                    <a:lnTo>
                      <a:pt x="0" y="49784"/>
                    </a:lnTo>
                    <a:cubicBezTo>
                      <a:pt x="0" y="50925"/>
                      <a:pt x="887" y="51811"/>
                      <a:pt x="1995" y="51811"/>
                    </a:cubicBezTo>
                    <a:lnTo>
                      <a:pt x="84208" y="51811"/>
                    </a:lnTo>
                    <a:cubicBezTo>
                      <a:pt x="85317" y="51811"/>
                      <a:pt x="86203" y="50925"/>
                      <a:pt x="86203" y="49784"/>
                    </a:cubicBezTo>
                    <a:lnTo>
                      <a:pt x="86203" y="2028"/>
                    </a:lnTo>
                    <a:cubicBezTo>
                      <a:pt x="86203" y="919"/>
                      <a:pt x="85317" y="1"/>
                      <a:pt x="84208" y="1"/>
                    </a:cubicBezTo>
                    <a:close/>
                  </a:path>
                </a:pathLst>
              </a:custGeom>
              <a:solidFill>
                <a:srgbClr val="2228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 name="Google Shape;2375;p28"/>
              <p:cNvSpPr/>
              <p:nvPr/>
            </p:nvSpPr>
            <p:spPr>
              <a:xfrm>
                <a:off x="3256679" y="3539274"/>
                <a:ext cx="2636924" cy="120222"/>
              </a:xfrm>
              <a:custGeom>
                <a:avLst/>
                <a:gdLst/>
                <a:ahLst/>
                <a:cxnLst/>
                <a:rect l="l" t="t" r="r" b="b"/>
                <a:pathLst>
                  <a:path w="92475" h="6081" extrusionOk="0">
                    <a:moveTo>
                      <a:pt x="951" y="0"/>
                    </a:moveTo>
                    <a:cubicBezTo>
                      <a:pt x="413" y="0"/>
                      <a:pt x="1" y="412"/>
                      <a:pt x="1" y="950"/>
                    </a:cubicBezTo>
                    <a:cubicBezTo>
                      <a:pt x="1" y="3769"/>
                      <a:pt x="2281" y="6081"/>
                      <a:pt x="5131" y="6081"/>
                    </a:cubicBezTo>
                    <a:lnTo>
                      <a:pt x="87344" y="6081"/>
                    </a:lnTo>
                    <a:cubicBezTo>
                      <a:pt x="90194" y="6081"/>
                      <a:pt x="92475" y="3769"/>
                      <a:pt x="92475" y="950"/>
                    </a:cubicBezTo>
                    <a:cubicBezTo>
                      <a:pt x="92475" y="412"/>
                      <a:pt x="92063" y="0"/>
                      <a:pt x="91525" y="0"/>
                    </a:cubicBezTo>
                    <a:close/>
                  </a:path>
                </a:pathLst>
              </a:custGeom>
              <a:solidFill>
                <a:srgbClr val="1B1F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 name="Google Shape;2376;p28"/>
              <p:cNvSpPr/>
              <p:nvPr/>
            </p:nvSpPr>
            <p:spPr>
              <a:xfrm>
                <a:off x="3412028" y="2130519"/>
                <a:ext cx="2326254" cy="1341061"/>
              </a:xfrm>
              <a:custGeom>
                <a:avLst/>
                <a:gdLst/>
                <a:ahLst/>
                <a:cxnLst/>
                <a:rect l="l" t="t" r="r" b="b"/>
                <a:pathLst>
                  <a:path w="81580" h="47030" extrusionOk="0">
                    <a:moveTo>
                      <a:pt x="982" y="1"/>
                    </a:moveTo>
                    <a:cubicBezTo>
                      <a:pt x="443" y="1"/>
                      <a:pt x="0" y="412"/>
                      <a:pt x="0" y="983"/>
                    </a:cubicBezTo>
                    <a:lnTo>
                      <a:pt x="0" y="46047"/>
                    </a:lnTo>
                    <a:cubicBezTo>
                      <a:pt x="0" y="46586"/>
                      <a:pt x="443" y="47029"/>
                      <a:pt x="982" y="47029"/>
                    </a:cubicBezTo>
                    <a:lnTo>
                      <a:pt x="80598" y="47029"/>
                    </a:lnTo>
                    <a:cubicBezTo>
                      <a:pt x="81136" y="47029"/>
                      <a:pt x="81580" y="46586"/>
                      <a:pt x="81580" y="46047"/>
                    </a:cubicBezTo>
                    <a:lnTo>
                      <a:pt x="81580" y="983"/>
                    </a:lnTo>
                    <a:cubicBezTo>
                      <a:pt x="81580" y="412"/>
                      <a:pt x="81136" y="1"/>
                      <a:pt x="8059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28" name="TextBox 27"/>
            <p:cNvSpPr txBox="1"/>
            <p:nvPr/>
          </p:nvSpPr>
          <p:spPr>
            <a:xfrm>
              <a:off x="1378189" y="2696299"/>
              <a:ext cx="9445888" cy="4708981"/>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Em hãy mở một tệp ảnh trong GIMP, sau đó quan sát bảng công cụ và các thành phần xung quanh cửa sổ ảnh. Từ đó, em hãy dự đoán xem những công cụ nào giúp thu nhỏ, phóng to và di chuyển ảnh.</a:t>
              </a:r>
              <a:endParaRPr lang="en-US" sz="4000">
                <a:latin typeface="Arial" panose="020B0604020202020204" pitchFamily="34" charset="0"/>
                <a:cs typeface="Arial" panose="020B0604020202020204" pitchFamily="34" charset="0"/>
              </a:endParaRPr>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28743">
            <a:off x="1640981" y="802625"/>
            <a:ext cx="938727" cy="121920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1000" y="3543300"/>
            <a:ext cx="6819900" cy="6248050"/>
            <a:chOff x="1028700" y="2090893"/>
            <a:chExt cx="7589385" cy="6953013"/>
          </a:xfrm>
        </p:grpSpPr>
        <p:sp>
          <p:nvSpPr>
            <p:cNvPr id="10" name="AutoShape 10"/>
            <p:cNvSpPr/>
            <p:nvPr/>
          </p:nvSpPr>
          <p:spPr>
            <a:xfrm>
              <a:off x="1028700" y="8855075"/>
              <a:ext cx="7589385" cy="0"/>
            </a:xfrm>
            <a:prstGeom prst="line">
              <a:avLst/>
            </a:prstGeom>
            <a:ln w="19050" cap="rnd">
              <a:solidFill>
                <a:srgbClr val="243762"/>
              </a:solidFill>
              <a:prstDash val="solid"/>
              <a:headEnd type="none" w="sm" len="sm"/>
              <a:tailEnd type="none" w="sm" len="sm"/>
            </a:ln>
          </p:spPr>
        </p:sp>
        <p:sp>
          <p:nvSpPr>
            <p:cNvPr id="11" name="Freeform 11"/>
            <p:cNvSpPr/>
            <p:nvPr/>
          </p:nvSpPr>
          <p:spPr>
            <a:xfrm>
              <a:off x="1523872" y="2090893"/>
              <a:ext cx="6599041" cy="6953013"/>
            </a:xfrm>
            <a:custGeom>
              <a:avLst/>
              <a:gdLst/>
              <a:ahLst/>
              <a:cxnLst/>
              <a:rect l="l" t="t" r="r" b="b"/>
              <a:pathLst>
                <a:path w="6599041" h="6953013">
                  <a:moveTo>
                    <a:pt x="0" y="0"/>
                  </a:moveTo>
                  <a:lnTo>
                    <a:pt x="6599041" y="0"/>
                  </a:lnTo>
                  <a:lnTo>
                    <a:pt x="6599041" y="6953013"/>
                  </a:lnTo>
                  <a:lnTo>
                    <a:pt x="0" y="69530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pic>
        <p:nvPicPr>
          <p:cNvPr id="13" name="Thu nhỏ, phóng to và di chuyển ảnh trong GIMP - Tin học 11 - Hoc10">
            <a:hlinkClick r:id="" action="ppaction://media"/>
          </p:cNvPr>
          <p:cNvPicPr>
            <a:picLocks noChangeAspect="1"/>
          </p:cNvPicPr>
          <p:nvPr>
            <a:videoFile r:link="rId1"/>
            <p:extLst>
              <p:ext uri="{DAA4B4D4-6D71-4841-9C94-3DE7FCFB9230}">
                <p14:media xmlns:p14="http://schemas.microsoft.com/office/powerpoint/2010/main" r:embed="rId2">
                  <p14:trim st="4883" end="3713.2333"/>
                  <p14:fade out="250"/>
                </p14:media>
              </p:ext>
            </p:extLst>
          </p:nvPr>
        </p:nvPicPr>
        <p:blipFill>
          <a:blip r:embed="rId6"/>
          <a:stretch>
            <a:fillRect/>
          </a:stretch>
        </p:blipFill>
        <p:spPr>
          <a:xfrm>
            <a:off x="7696200" y="3924300"/>
            <a:ext cx="9978467" cy="5410200"/>
          </a:xfrm>
          <a:prstGeom prst="rect">
            <a:avLst/>
          </a:prstGeom>
        </p:spPr>
      </p:pic>
      <p:sp>
        <p:nvSpPr>
          <p:cNvPr id="14" name="Rounded Rectangular Callout 13"/>
          <p:cNvSpPr/>
          <p:nvPr/>
        </p:nvSpPr>
        <p:spPr>
          <a:xfrm>
            <a:off x="4419600" y="876300"/>
            <a:ext cx="12344400" cy="2133600"/>
          </a:xfrm>
          <a:prstGeom prst="wedgeRoundRectCallout">
            <a:avLst>
              <a:gd name="adj1" fmla="val -60607"/>
              <a:gd name="adj2" fmla="val 55833"/>
              <a:gd name="adj3" fmla="val 16667"/>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smtClean="0">
                <a:solidFill>
                  <a:schemeClr val="tx1"/>
                </a:solidFill>
                <a:latin typeface="Arial" panose="020B0604020202020204" pitchFamily="34" charset="0"/>
                <a:cs typeface="Arial" panose="020B0604020202020204" pitchFamily="34" charset="0"/>
              </a:rPr>
              <a:t>Theo dõi video sau để nắm bắt các thao tác thu nhỏ, phóng to và di chuyển ảnh trong GIMP</a:t>
            </a:r>
            <a:endParaRPr lang="en-US" sz="4000" i="1">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7691" y="5795082"/>
            <a:ext cx="1235483" cy="1226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17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13"/>
                </p:tgtEl>
              </p:cMediaNode>
            </p:video>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08380" y="2124075"/>
            <a:ext cx="7734300" cy="738664"/>
          </a:xfrm>
          <a:prstGeom prst="rect">
            <a:avLst/>
          </a:prstGeom>
        </p:spPr>
        <p:txBody>
          <a:bodyPr wrap="square" lIns="0" tIns="0" rIns="0" bIns="0" rtlCol="0" anchor="t">
            <a:spAutoFit/>
          </a:bodyPr>
          <a:lstStyle/>
          <a:p>
            <a:r>
              <a:rPr lang="en-US" sz="4800" b="1">
                <a:solidFill>
                  <a:schemeClr val="accent6">
                    <a:lumMod val="75000"/>
                  </a:schemeClr>
                </a:solidFill>
                <a:latin typeface="Arial" panose="020B0604020202020204" pitchFamily="34" charset="0"/>
                <a:cs typeface="Arial" panose="020B0604020202020204" pitchFamily="34" charset="0"/>
              </a:rPr>
              <a:t>a) Thu nhỏ, phóng to ảnh</a:t>
            </a:r>
            <a:endParaRPr lang="en-US" sz="4800">
              <a:solidFill>
                <a:schemeClr val="accent6">
                  <a:lumMod val="75000"/>
                </a:schemeClr>
              </a:solidFill>
              <a:latin typeface="Arial" panose="020B0604020202020204" pitchFamily="34" charset="0"/>
              <a:cs typeface="Arial" panose="020B0604020202020204" pitchFamily="34" charset="0"/>
            </a:endParaRPr>
          </a:p>
        </p:txBody>
      </p:sp>
      <p:sp>
        <p:nvSpPr>
          <p:cNvPr id="23" name="Rectangle 22"/>
          <p:cNvSpPr/>
          <p:nvPr/>
        </p:nvSpPr>
        <p:spPr>
          <a:xfrm>
            <a:off x="1008380" y="3335594"/>
            <a:ext cx="8058616"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Có ba cách thu nhỏ, phóng to ảnh:</a:t>
            </a:r>
          </a:p>
        </p:txBody>
      </p:sp>
      <p:sp>
        <p:nvSpPr>
          <p:cNvPr id="24" name="Freeform 6"/>
          <p:cNvSpPr/>
          <p:nvPr/>
        </p:nvSpPr>
        <p:spPr>
          <a:xfrm>
            <a:off x="15181588" y="706096"/>
            <a:ext cx="2556021" cy="2156643"/>
          </a:xfrm>
          <a:custGeom>
            <a:avLst/>
            <a:gdLst/>
            <a:ahLst/>
            <a:cxnLst/>
            <a:rect l="l" t="t" r="r" b="b"/>
            <a:pathLst>
              <a:path w="2766833" h="2334516">
                <a:moveTo>
                  <a:pt x="0" y="0"/>
                </a:moveTo>
                <a:lnTo>
                  <a:pt x="2766833" y="0"/>
                </a:lnTo>
                <a:lnTo>
                  <a:pt x="2766833" y="2334516"/>
                </a:lnTo>
                <a:lnTo>
                  <a:pt x="0" y="233451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31" name="Group 30"/>
          <p:cNvGrpSpPr/>
          <p:nvPr/>
        </p:nvGrpSpPr>
        <p:grpSpPr>
          <a:xfrm>
            <a:off x="853605" y="4953905"/>
            <a:ext cx="4948192" cy="4166861"/>
            <a:chOff x="853605" y="4953905"/>
            <a:chExt cx="4948192" cy="4166861"/>
          </a:xfrm>
        </p:grpSpPr>
        <p:grpSp>
          <p:nvGrpSpPr>
            <p:cNvPr id="5" name="Group 5"/>
            <p:cNvGrpSpPr/>
            <p:nvPr/>
          </p:nvGrpSpPr>
          <p:grpSpPr>
            <a:xfrm>
              <a:off x="1013460" y="4953905"/>
              <a:ext cx="4628483" cy="1016704"/>
              <a:chOff x="0" y="0"/>
              <a:chExt cx="6171311" cy="1355605"/>
            </a:xfrm>
          </p:grpSpPr>
          <p:sp>
            <p:nvSpPr>
              <p:cNvPr id="6" name="AutoShape 6"/>
              <p:cNvSpPr/>
              <p:nvPr/>
            </p:nvSpPr>
            <p:spPr>
              <a:xfrm>
                <a:off x="0" y="1355605"/>
                <a:ext cx="6171311" cy="0"/>
              </a:xfrm>
              <a:prstGeom prst="line">
                <a:avLst/>
              </a:prstGeom>
              <a:ln w="38100" cap="rnd">
                <a:solidFill>
                  <a:srgbClr val="243762"/>
                </a:solidFill>
                <a:prstDash val="solid"/>
                <a:headEnd type="none" w="sm" len="sm"/>
                <a:tailEnd type="none" w="sm" len="sm"/>
              </a:ln>
            </p:spPr>
          </p:sp>
          <p:sp>
            <p:nvSpPr>
              <p:cNvPr id="7" name="Freeform 7"/>
              <p:cNvSpPr/>
              <p:nvPr/>
            </p:nvSpPr>
            <p:spPr>
              <a:xfrm>
                <a:off x="0" y="0"/>
                <a:ext cx="720996" cy="720996"/>
              </a:xfrm>
              <a:custGeom>
                <a:avLst/>
                <a:gdLst/>
                <a:ahLst/>
                <a:cxnLst/>
                <a:rect l="l" t="t" r="r" b="b"/>
                <a:pathLst>
                  <a:path w="720996" h="720996">
                    <a:moveTo>
                      <a:pt x="0" y="0"/>
                    </a:moveTo>
                    <a:lnTo>
                      <a:pt x="720996" y="0"/>
                    </a:lnTo>
                    <a:lnTo>
                      <a:pt x="720996" y="720996"/>
                    </a:lnTo>
                    <a:lnTo>
                      <a:pt x="0" y="720996"/>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
            <p:nvSpPr>
              <p:cNvPr id="9" name="TextBox 9"/>
              <p:cNvSpPr txBox="1"/>
              <p:nvPr/>
            </p:nvSpPr>
            <p:spPr>
              <a:xfrm>
                <a:off x="1152824" y="110488"/>
                <a:ext cx="4657808" cy="658557"/>
              </a:xfrm>
              <a:prstGeom prst="rect">
                <a:avLst/>
              </a:prstGeom>
            </p:spPr>
            <p:txBody>
              <a:bodyPr lIns="0" tIns="0" rIns="0" bIns="0" rtlCol="0" anchor="t">
                <a:spAutoFit/>
              </a:bodyPr>
              <a:lstStyle/>
              <a:p>
                <a:pPr>
                  <a:lnSpc>
                    <a:spcPts val="3840"/>
                  </a:lnSpc>
                </a:pPr>
                <a:r>
                  <a:rPr lang="vi-VN" sz="4400" b="1" smtClean="0">
                    <a:solidFill>
                      <a:srgbClr val="243762"/>
                    </a:solidFill>
                    <a:latin typeface="Arial" panose="020B0604020202020204" pitchFamily="34" charset="0"/>
                    <a:cs typeface="Arial" panose="020B0604020202020204" pitchFamily="34" charset="0"/>
                  </a:rPr>
                  <a:t>Cách 1</a:t>
                </a:r>
                <a:endParaRPr lang="en-US" sz="4400" b="1">
                  <a:solidFill>
                    <a:srgbClr val="243762"/>
                  </a:solidFill>
                  <a:latin typeface="Arial" panose="020B0604020202020204" pitchFamily="34" charset="0"/>
                  <a:cs typeface="Arial" panose="020B0604020202020204" pitchFamily="34" charset="0"/>
                </a:endParaRPr>
              </a:p>
            </p:txBody>
          </p:sp>
        </p:grpSp>
        <p:sp>
          <p:nvSpPr>
            <p:cNvPr id="25" name="Rectangle 24"/>
            <p:cNvSpPr/>
            <p:nvPr/>
          </p:nvSpPr>
          <p:spPr>
            <a:xfrm>
              <a:off x="853605" y="6258444"/>
              <a:ext cx="4948192"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Giữ phím </a:t>
              </a:r>
              <a:r>
                <a:rPr lang="en-US" sz="4000" b="1">
                  <a:latin typeface="Arial" panose="020B0604020202020204" pitchFamily="34" charset="0"/>
                  <a:cs typeface="Arial" panose="020B0604020202020204" pitchFamily="34" charset="0"/>
                </a:rPr>
                <a:t>Ctrl </a:t>
              </a:r>
              <a:r>
                <a:rPr lang="en-US" sz="4000">
                  <a:latin typeface="Arial" panose="020B0604020202020204" pitchFamily="34" charset="0"/>
                  <a:cs typeface="Arial" panose="020B0604020202020204" pitchFamily="34" charset="0"/>
                </a:rPr>
                <a:t>rồi lăn nút cuộn chuột theo chiều tiến hoặc lùi.</a:t>
              </a:r>
            </a:p>
          </p:txBody>
        </p:sp>
      </p:grpSp>
      <p:grpSp>
        <p:nvGrpSpPr>
          <p:cNvPr id="32" name="Group 31"/>
          <p:cNvGrpSpPr/>
          <p:nvPr/>
        </p:nvGrpSpPr>
        <p:grpSpPr>
          <a:xfrm>
            <a:off x="6650155" y="4953905"/>
            <a:ext cx="4780364" cy="5090191"/>
            <a:chOff x="6650155" y="4953905"/>
            <a:chExt cx="4780364" cy="5090191"/>
          </a:xfrm>
        </p:grpSpPr>
        <p:grpSp>
          <p:nvGrpSpPr>
            <p:cNvPr id="10" name="Group 10"/>
            <p:cNvGrpSpPr/>
            <p:nvPr/>
          </p:nvGrpSpPr>
          <p:grpSpPr>
            <a:xfrm>
              <a:off x="6802036" y="4953905"/>
              <a:ext cx="4628483" cy="1016704"/>
              <a:chOff x="0" y="0"/>
              <a:chExt cx="6171311" cy="1355605"/>
            </a:xfrm>
          </p:grpSpPr>
          <p:sp>
            <p:nvSpPr>
              <p:cNvPr id="12" name="TextBox 12"/>
              <p:cNvSpPr txBox="1"/>
              <p:nvPr/>
            </p:nvSpPr>
            <p:spPr>
              <a:xfrm>
                <a:off x="1132504" y="110863"/>
                <a:ext cx="4657808" cy="658557"/>
              </a:xfrm>
              <a:prstGeom prst="rect">
                <a:avLst/>
              </a:prstGeom>
            </p:spPr>
            <p:txBody>
              <a:bodyPr lIns="0" tIns="0" rIns="0" bIns="0" rtlCol="0" anchor="t">
                <a:spAutoFit/>
              </a:bodyPr>
              <a:lstStyle/>
              <a:p>
                <a:pPr>
                  <a:lnSpc>
                    <a:spcPts val="3840"/>
                  </a:lnSpc>
                </a:pPr>
                <a:r>
                  <a:rPr lang="vi-VN" sz="4400" b="1" smtClean="0">
                    <a:solidFill>
                      <a:srgbClr val="243762"/>
                    </a:solidFill>
                    <a:latin typeface="Arial" panose="020B0604020202020204" pitchFamily="34" charset="0"/>
                    <a:cs typeface="Arial" panose="020B0604020202020204" pitchFamily="34" charset="0"/>
                  </a:rPr>
                  <a:t>Cách 2</a:t>
                </a:r>
                <a:endParaRPr lang="en-US" sz="4400" b="1">
                  <a:solidFill>
                    <a:srgbClr val="243762"/>
                  </a:solidFill>
                  <a:latin typeface="Arial" panose="020B0604020202020204" pitchFamily="34" charset="0"/>
                  <a:cs typeface="Arial" panose="020B0604020202020204" pitchFamily="34" charset="0"/>
                </a:endParaRPr>
              </a:p>
            </p:txBody>
          </p:sp>
          <p:sp>
            <p:nvSpPr>
              <p:cNvPr id="13" name="Freeform 13"/>
              <p:cNvSpPr/>
              <p:nvPr/>
            </p:nvSpPr>
            <p:spPr>
              <a:xfrm>
                <a:off x="0" y="0"/>
                <a:ext cx="720996" cy="720996"/>
              </a:xfrm>
              <a:custGeom>
                <a:avLst/>
                <a:gdLst/>
                <a:ahLst/>
                <a:cxnLst/>
                <a:rect l="l" t="t" r="r" b="b"/>
                <a:pathLst>
                  <a:path w="720996" h="720996">
                    <a:moveTo>
                      <a:pt x="0" y="0"/>
                    </a:moveTo>
                    <a:lnTo>
                      <a:pt x="720996" y="0"/>
                    </a:lnTo>
                    <a:lnTo>
                      <a:pt x="720996" y="720996"/>
                    </a:lnTo>
                    <a:lnTo>
                      <a:pt x="0" y="720996"/>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
            <p:nvSpPr>
              <p:cNvPr id="14" name="AutoShape 14"/>
              <p:cNvSpPr/>
              <p:nvPr/>
            </p:nvSpPr>
            <p:spPr>
              <a:xfrm>
                <a:off x="0" y="1355605"/>
                <a:ext cx="6171311" cy="0"/>
              </a:xfrm>
              <a:prstGeom prst="line">
                <a:avLst/>
              </a:prstGeom>
              <a:ln w="38100" cap="rnd">
                <a:solidFill>
                  <a:srgbClr val="243762"/>
                </a:solidFill>
                <a:prstDash val="solid"/>
                <a:headEnd type="none" w="sm" len="sm"/>
                <a:tailEnd type="none" w="sm" len="sm"/>
              </a:ln>
            </p:spPr>
          </p:sp>
        </p:grpSp>
        <p:sp>
          <p:nvSpPr>
            <p:cNvPr id="26" name="Rectangle 25"/>
            <p:cNvSpPr/>
            <p:nvPr/>
          </p:nvSpPr>
          <p:spPr>
            <a:xfrm>
              <a:off x="6650155" y="6258444"/>
              <a:ext cx="4780364"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Gõ trực tiếp giá trị vào ô tỉ lệ thu/phóng ở góc dưới bên trái thanh trạng </a:t>
              </a:r>
              <a:r>
                <a:rPr lang="vi-VN" sz="4000" smtClean="0">
                  <a:latin typeface="Arial" panose="020B0604020202020204" pitchFamily="34" charset="0"/>
                  <a:cs typeface="Arial" panose="020B0604020202020204" pitchFamily="34" charset="0"/>
                </a:rPr>
                <a:t>thái.</a:t>
              </a:r>
              <a:endParaRPr lang="en-US" sz="4000">
                <a:latin typeface="Arial" panose="020B0604020202020204" pitchFamily="34" charset="0"/>
                <a:cs typeface="Arial" panose="020B0604020202020204" pitchFamily="34" charset="0"/>
              </a:endParaRPr>
            </a:p>
          </p:txBody>
        </p:sp>
      </p:grpSp>
      <p:grpSp>
        <p:nvGrpSpPr>
          <p:cNvPr id="28" name="Group 27"/>
          <p:cNvGrpSpPr/>
          <p:nvPr/>
        </p:nvGrpSpPr>
        <p:grpSpPr>
          <a:xfrm>
            <a:off x="7039993" y="-66201"/>
            <a:ext cx="4296746" cy="1401465"/>
            <a:chOff x="6995627" y="7000"/>
            <a:chExt cx="4296746" cy="1401465"/>
          </a:xfrm>
        </p:grpSpPr>
        <p:sp>
          <p:nvSpPr>
            <p:cNvPr id="29" name="Round Same Side Corner Rectangle 28"/>
            <p:cNvSpPr/>
            <p:nvPr/>
          </p:nvSpPr>
          <p:spPr>
            <a:xfrm flipV="1">
              <a:off x="6995627" y="7000"/>
              <a:ext cx="4296746" cy="1401465"/>
            </a:xfrm>
            <a:prstGeom prst="round2SameRect">
              <a:avLst>
                <a:gd name="adj1" fmla="val 50000"/>
                <a:gd name="adj2" fmla="val 0"/>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7317657" y="292234"/>
              <a:ext cx="3627720" cy="830997"/>
            </a:xfrm>
            <a:prstGeom prst="rect">
              <a:avLst/>
            </a:prstGeom>
            <a:noFill/>
          </p:spPr>
          <p:txBody>
            <a:bodyPr wrap="square" rtlCol="0">
              <a:spAutoFit/>
            </a:bodyPr>
            <a:lstStyle/>
            <a:p>
              <a:pPr algn="ctr"/>
              <a:r>
                <a:rPr lang="vi-VN" sz="4800" b="1" smtClean="0">
                  <a:solidFill>
                    <a:schemeClr val="bg1"/>
                  </a:solidFill>
                  <a:latin typeface="Arial" panose="020B0604020202020204" pitchFamily="34" charset="0"/>
                  <a:cs typeface="Arial" panose="020B0604020202020204" pitchFamily="34" charset="0"/>
                </a:rPr>
                <a:t>GHI NHỚ</a:t>
              </a:r>
              <a:endParaRPr lang="en-US" sz="4800" b="1">
                <a:solidFill>
                  <a:schemeClr val="bg1"/>
                </a:solidFill>
                <a:latin typeface="Arial" panose="020B0604020202020204" pitchFamily="34" charset="0"/>
                <a:cs typeface="Arial" panose="020B0604020202020204" pitchFamily="34" charset="0"/>
              </a:endParaRPr>
            </a:p>
          </p:txBody>
        </p:sp>
      </p:grpSp>
      <p:grpSp>
        <p:nvGrpSpPr>
          <p:cNvPr id="35" name="Group 34"/>
          <p:cNvGrpSpPr/>
          <p:nvPr/>
        </p:nvGrpSpPr>
        <p:grpSpPr>
          <a:xfrm>
            <a:off x="12590612" y="4953905"/>
            <a:ext cx="4628483" cy="4964357"/>
            <a:chOff x="12590612" y="4953905"/>
            <a:chExt cx="4628483" cy="4964357"/>
          </a:xfrm>
        </p:grpSpPr>
        <p:grpSp>
          <p:nvGrpSpPr>
            <p:cNvPr id="33" name="Group 32"/>
            <p:cNvGrpSpPr/>
            <p:nvPr/>
          </p:nvGrpSpPr>
          <p:grpSpPr>
            <a:xfrm>
              <a:off x="12590612" y="4953905"/>
              <a:ext cx="4628483" cy="3243531"/>
              <a:chOff x="12590612" y="4953905"/>
              <a:chExt cx="4628483" cy="3243531"/>
            </a:xfrm>
          </p:grpSpPr>
          <p:grpSp>
            <p:nvGrpSpPr>
              <p:cNvPr id="15" name="Group 15"/>
              <p:cNvGrpSpPr/>
              <p:nvPr/>
            </p:nvGrpSpPr>
            <p:grpSpPr>
              <a:xfrm>
                <a:off x="12590612" y="4953905"/>
                <a:ext cx="4628483" cy="1016704"/>
                <a:chOff x="0" y="0"/>
                <a:chExt cx="6171311" cy="1355605"/>
              </a:xfrm>
            </p:grpSpPr>
            <p:sp>
              <p:nvSpPr>
                <p:cNvPr id="17" name="TextBox 17"/>
                <p:cNvSpPr txBox="1"/>
                <p:nvPr/>
              </p:nvSpPr>
              <p:spPr>
                <a:xfrm>
                  <a:off x="1125731" y="62439"/>
                  <a:ext cx="4657808" cy="658557"/>
                </a:xfrm>
                <a:prstGeom prst="rect">
                  <a:avLst/>
                </a:prstGeom>
              </p:spPr>
              <p:txBody>
                <a:bodyPr lIns="0" tIns="0" rIns="0" bIns="0" rtlCol="0" anchor="t">
                  <a:spAutoFit/>
                </a:bodyPr>
                <a:lstStyle/>
                <a:p>
                  <a:pPr>
                    <a:lnSpc>
                      <a:spcPts val="3840"/>
                    </a:lnSpc>
                  </a:pPr>
                  <a:r>
                    <a:rPr lang="vi-VN" sz="4400" b="1" smtClean="0">
                      <a:solidFill>
                        <a:srgbClr val="243762"/>
                      </a:solidFill>
                      <a:latin typeface="Arial" panose="020B0604020202020204" pitchFamily="34" charset="0"/>
                      <a:cs typeface="Arial" panose="020B0604020202020204" pitchFamily="34" charset="0"/>
                    </a:rPr>
                    <a:t>Cách 3</a:t>
                  </a:r>
                  <a:endParaRPr lang="en-US" sz="4400" b="1">
                    <a:solidFill>
                      <a:srgbClr val="243762"/>
                    </a:solidFill>
                    <a:latin typeface="Arial" panose="020B0604020202020204" pitchFamily="34" charset="0"/>
                    <a:cs typeface="Arial" panose="020B0604020202020204" pitchFamily="34" charset="0"/>
                  </a:endParaRPr>
                </a:p>
              </p:txBody>
            </p:sp>
            <p:sp>
              <p:nvSpPr>
                <p:cNvPr id="18" name="Freeform 18"/>
                <p:cNvSpPr/>
                <p:nvPr/>
              </p:nvSpPr>
              <p:spPr>
                <a:xfrm>
                  <a:off x="0" y="0"/>
                  <a:ext cx="720996" cy="720996"/>
                </a:xfrm>
                <a:custGeom>
                  <a:avLst/>
                  <a:gdLst/>
                  <a:ahLst/>
                  <a:cxnLst/>
                  <a:rect l="l" t="t" r="r" b="b"/>
                  <a:pathLst>
                    <a:path w="720996" h="720996">
                      <a:moveTo>
                        <a:pt x="0" y="0"/>
                      </a:moveTo>
                      <a:lnTo>
                        <a:pt x="720996" y="0"/>
                      </a:lnTo>
                      <a:lnTo>
                        <a:pt x="720996" y="720996"/>
                      </a:lnTo>
                      <a:lnTo>
                        <a:pt x="0" y="720996"/>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
              <p:nvSpPr>
                <p:cNvPr id="19" name="AutoShape 19"/>
                <p:cNvSpPr/>
                <p:nvPr/>
              </p:nvSpPr>
              <p:spPr>
                <a:xfrm>
                  <a:off x="0" y="1355605"/>
                  <a:ext cx="6171311" cy="0"/>
                </a:xfrm>
                <a:prstGeom prst="line">
                  <a:avLst/>
                </a:prstGeom>
                <a:ln w="38100" cap="rnd">
                  <a:solidFill>
                    <a:srgbClr val="243762"/>
                  </a:solidFill>
                  <a:prstDash val="solid"/>
                  <a:headEnd type="none" w="sm" len="sm"/>
                  <a:tailEnd type="none" w="sm" len="sm"/>
                </a:ln>
              </p:spPr>
            </p:sp>
          </p:grpSp>
          <p:sp>
            <p:nvSpPr>
              <p:cNvPr id="27" name="Rectangle 26"/>
              <p:cNvSpPr/>
              <p:nvPr/>
            </p:nvSpPr>
            <p:spPr>
              <a:xfrm>
                <a:off x="12590613" y="6258444"/>
                <a:ext cx="4628482"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Sử dụng công cụ </a:t>
                </a:r>
                <a:r>
                  <a:rPr lang="en-US" sz="4000" b="1">
                    <a:latin typeface="Arial" panose="020B0604020202020204" pitchFamily="34" charset="0"/>
                    <a:cs typeface="Arial" panose="020B0604020202020204" pitchFamily="34" charset="0"/>
                  </a:rPr>
                  <a:t>Zoom</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thu/phóng).</a:t>
                </a:r>
              </a:p>
            </p:txBody>
          </p:sp>
        </p:grpSp>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24989" y="8485270"/>
              <a:ext cx="2558914" cy="1432992"/>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1547</Words>
  <Application>Microsoft Office PowerPoint</Application>
  <PresentationFormat>Custom</PresentationFormat>
  <Paragraphs>170</Paragraphs>
  <Slides>35</Slides>
  <Notes>6</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Wingdings</vt:lpstr>
      <vt:lpstr>Times New Roman</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F</dc:title>
  <dc:creator>Xinh Đẹp Dịu Hiền Huế Thị</dc:creator>
  <cp:lastModifiedBy>Admin</cp:lastModifiedBy>
  <cp:revision>29</cp:revision>
  <dcterms:created xsi:type="dcterms:W3CDTF">2006-08-16T00:00:00Z</dcterms:created>
  <dcterms:modified xsi:type="dcterms:W3CDTF">2024-09-13T17:14:00Z</dcterms:modified>
  <dc:identifier>DAFn2dd0_sY</dc:identifier>
</cp:coreProperties>
</file>