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296" r:id="rId6"/>
    <p:sldId id="303" r:id="rId7"/>
    <p:sldId id="317" r:id="rId8"/>
    <p:sldId id="258" r:id="rId9"/>
    <p:sldId id="260" r:id="rId10"/>
    <p:sldId id="262" r:id="rId11"/>
    <p:sldId id="263" r:id="rId12"/>
    <p:sldId id="261" r:id="rId13"/>
    <p:sldId id="264" r:id="rId14"/>
    <p:sldId id="265" r:id="rId15"/>
    <p:sldId id="266" r:id="rId16"/>
    <p:sldId id="267" r:id="rId17"/>
    <p:sldId id="268" r:id="rId18"/>
    <p:sldId id="273" r:id="rId19"/>
    <p:sldId id="330" r:id="rId20"/>
    <p:sldId id="331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B2FCB"/>
    <a:srgbClr val="00FF00"/>
    <a:srgbClr val="CCFF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85" autoAdjust="0"/>
  </p:normalViewPr>
  <p:slideViewPr>
    <p:cSldViewPr snapToGrid="0" showGuides="1">
      <p:cViewPr varScale="1">
        <p:scale>
          <a:sx n="80" d="100"/>
          <a:sy n="80" d="100"/>
        </p:scale>
        <p:origin x="978" y="96"/>
      </p:cViewPr>
      <p:guideLst>
        <p:guide orient="horz" pos="2160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8D12C-FDFE-4716-8E12-95D69D253B7A}" type="doc">
      <dgm:prSet loTypeId="urn:microsoft.com/office/officeart/2005/8/layout/target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4271D56-A035-44F5-AAF1-9BA138F65766}" type="pres">
      <dgm:prSet presAssocID="{7388D12C-FDFE-4716-8E12-95D69D253B7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380DEBD5-8309-4A02-A8B7-6FB3690F770E}" type="presOf" srcId="{7388D12C-FDFE-4716-8E12-95D69D253B7A}" destId="{F4271D56-A035-44F5-AAF1-9BA138F65766}" srcOrd="0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90259-77AC-4168-B0B6-E03C3D43E0F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29AC-7B79-4F5D-B882-C3E3162E50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829AC-7B79-4F5D-B882-C3E3162E507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10C2-443A-44AC-B591-22A9DD026934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4/22/2025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8991-0C50-48EE-8C91-75462CE37072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FAA5-7C4B-407A-8B46-C9E69C62C86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468C-B7E6-4571-A318-2134647FC6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l3Brr0FuVx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2.wav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_3slr1MSyM?si=IP4_RrD-CKJgC6VH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6M6X-PeMvm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diagramColors" Target="../diagrams/colors1.xml"/><Relationship Id="rId5" Type="http://schemas.openxmlformats.org/officeDocument/2006/relationships/audio" Target="../media/audio1.wav"/><Relationship Id="rId10" Type="http://schemas.openxmlformats.org/officeDocument/2006/relationships/diagramQuickStyle" Target="../diagrams/quickStyle1.xml"/><Relationship Id="rId4" Type="http://schemas.openxmlformats.org/officeDocument/2006/relationships/audio" Target="../media/audio3.wav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07" y="1826216"/>
            <a:ext cx="11869093" cy="174777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</a:t>
            </a:r>
            <a:b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 SỨC KHỎE SINH SẢN </a:t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TUỔI  VỊ THÀNH NIÊN CHO HỌC SINH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720" y="104413"/>
            <a:ext cx="12119571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H&amp;THCS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 PHONG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KHOA HỌC TỰ NHIÊN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3701" r="-3479" b="9798"/>
          <a:stretch>
            <a:fillRect/>
          </a:stretch>
        </p:blipFill>
        <p:spPr bwMode="auto">
          <a:xfrm>
            <a:off x="457276" y="3657600"/>
            <a:ext cx="11618460" cy="306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6395" y="1186544"/>
            <a:ext cx="1185920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01991" y="2457439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Lậu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6950391" y="4066740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AIDS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701991" y="4066740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Giang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6950391" y="2457438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0258" y="5025126"/>
            <a:ext cx="2997746" cy="168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313789"/>
            <a:ext cx="1185920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Khi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1510" y="2099388"/>
            <a:ext cx="5606531" cy="4681006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333960" y="1849615"/>
            <a:ext cx="4297034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293771" y="2839871"/>
            <a:ext cx="4406048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US" sz="3600" b="1" dirty="0">
              <a:solidFill>
                <a:srgbClr val="FF0000"/>
              </a:solidFill>
            </a:endParaRPr>
          </a:p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362597" y="3738242"/>
            <a:ext cx="426839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493329" y="4743965"/>
            <a:ext cx="4137663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20872" y="5211096"/>
            <a:ext cx="2667131" cy="1500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build="allAtOnce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5239" y="258154"/>
          <a:ext cx="11663265" cy="1140298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1166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0298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75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altLang="en-US" sz="3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fr-FR" altLang="en-US" sz="3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175239" y="1603007"/>
            <a:ext cx="6720999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175239" y="2642722"/>
            <a:ext cx="6720999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73091" y="3682437"/>
            <a:ext cx="6823148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73090" y="4722153"/>
            <a:ext cx="6720999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60425"/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60425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600" b="1" dirty="0">
              <a:solidFill>
                <a:srgbClr val="FF0000"/>
              </a:solidFill>
            </a:endParaRPr>
          </a:p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5445" y="1951247"/>
            <a:ext cx="2997746" cy="168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3256" y="83540"/>
          <a:ext cx="11709918" cy="707886"/>
        </p:xfrm>
        <a:graphic>
          <a:graphicData uri="http://schemas.openxmlformats.org/drawingml/2006/table">
            <a:tbl>
              <a:tblPr/>
              <a:tblGrid>
                <a:gridCol w="1170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886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75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altLang="en-US" sz="3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fr-FR" altLang="en-US" sz="3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ở: 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335" y="791426"/>
            <a:ext cx="7570839" cy="515709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339745" y="1988827"/>
            <a:ext cx="3758122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221758" y="3091742"/>
            <a:ext cx="3758122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Phễu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362862" y="5451565"/>
            <a:ext cx="3758122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221758" y="4260208"/>
            <a:ext cx="4212590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9312" y="4956689"/>
            <a:ext cx="2997746" cy="168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1041" y="707886"/>
          <a:ext cx="11709918" cy="1130746"/>
        </p:xfrm>
        <a:graphic>
          <a:graphicData uri="http://schemas.openxmlformats.org/drawingml/2006/table">
            <a:tbl>
              <a:tblPr/>
              <a:tblGrid>
                <a:gridCol w="1170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746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75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375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altLang="en-US" sz="3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fr-FR" altLang="en-US" sz="3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Khi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kumimoji="0" lang="fr-FR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fr-FR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8349" r="5271" b="-9524"/>
          <a:stretch>
            <a:fillRect/>
          </a:stretch>
        </p:blipFill>
        <p:spPr>
          <a:xfrm>
            <a:off x="7058782" y="4121722"/>
            <a:ext cx="5133218" cy="2717162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335102" y="3219660"/>
            <a:ext cx="10195246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335280" y="4318000"/>
            <a:ext cx="6923405" cy="696595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335101" y="5416844"/>
            <a:ext cx="6449520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335101" y="2088914"/>
            <a:ext cx="1019524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99174" y="1838632"/>
            <a:ext cx="1592826" cy="201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  <p:bldP spid="9" grpId="0" bldLvl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6395" y="762903"/>
            <a:ext cx="11859209" cy="1322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580" y="2438400"/>
            <a:ext cx="5220929" cy="4078278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91756" y="2397519"/>
            <a:ext cx="5204338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600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91757" y="3429000"/>
            <a:ext cx="5204338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lang="en-US" sz="3600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275167" y="4477539"/>
            <a:ext cx="5220928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lang="en-US" sz="3600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291757" y="5577822"/>
            <a:ext cx="5204338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600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09421" y="5004619"/>
            <a:ext cx="1573159" cy="1706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bldLvl="0" animBg="1"/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966470" y="450850"/>
            <a:ext cx="10446385" cy="641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3200" b="1" u="sng">
                <a:latin typeface="Times New Roman" panose="02020603050405020304"/>
                <a:ea typeface="Times New Roman" panose="02020603050405020304"/>
              </a:rPr>
              <a:t>* Phần 3.  Dành cho khán giả:  </a:t>
            </a:r>
            <a:r>
              <a:rPr sz="3200" b="1"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3200">
                <a:latin typeface="Times New Roman" panose="02020603050405020304"/>
                <a:ea typeface="Times New Roman" panose="02020603050405020304"/>
              </a:rPr>
              <a:t>Em nào trả lời đúng đáp án sẽ nhận được phần quà của ban tổ chức. Chọn quà tặng bằng hình thức bốc thăm.</a:t>
            </a:r>
          </a:p>
          <a:p>
            <a:pPr marL="0" indent="0" algn="just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Câu 1.</a:t>
            </a:r>
            <a:r>
              <a:rPr sz="3200" b="1">
                <a:latin typeface="Times New Roman" panose="02020603050405020304"/>
                <a:ea typeface="Times New Roman" panose="02020603050405020304"/>
              </a:rPr>
              <a:t> Một người bạn khác giới mới quen trên mạng của em ( khác trường) thường xuyên nhắn tin cho em với lời lẽ ngọt ngào, kiểu  “ tán tỉnh ”. Em sẽ làm gì? 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Câu 2.</a:t>
            </a:r>
            <a:r>
              <a:rPr sz="3200" b="1">
                <a:latin typeface="Times New Roman" panose="02020603050405020304"/>
                <a:ea typeface="Times New Roman" panose="02020603050405020304"/>
              </a:rPr>
              <a:t> Em hãy cho biết cơ quan hành chính quan trọng nhất của phụ nữ </a:t>
            </a:r>
            <a:r>
              <a:rPr lang="vi-VN" sz="3200" b="1">
                <a:latin typeface="Times New Roman" panose="02020603050405020304"/>
                <a:ea typeface="Times New Roman" panose="02020603050405020304"/>
              </a:rPr>
              <a:t>?</a:t>
            </a:r>
            <a:endParaRPr sz="3200" b="1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Câu 3.</a:t>
            </a:r>
            <a:r>
              <a:rPr sz="32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Em hãy nêu 3 tình huống có thế dẫn đến xâm hại tình dục?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Câu 4.</a:t>
            </a:r>
            <a:r>
              <a:rPr sz="3200" b="1">
                <a:latin typeface="Times New Roman" panose="02020603050405020304"/>
                <a:ea typeface="Times New Roman" panose="02020603050405020304"/>
              </a:rPr>
              <a:t> Em hãy kể tên 5 đối tượng xâm hại tình dục trẻ em?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vi-VN" sz="3200" b="1" u="sng">
                <a:latin typeface="Times New Roman" panose="02020603050405020304"/>
                <a:ea typeface="Times New Roman" panose="02020603050405020304"/>
              </a:rPr>
              <a:t> </a:t>
            </a:r>
            <a:endParaRPr lang="vi-VN" sz="3200" b="1" u="sng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822450" y="857250"/>
            <a:ext cx="966343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Câu 5.</a:t>
            </a:r>
            <a:r>
              <a:rPr sz="3200" b="1">
                <a:latin typeface="Times New Roman" panose="02020603050405020304"/>
                <a:ea typeface="Times New Roman" panose="02020603050405020304"/>
                <a:sym typeface="+mn-ea"/>
              </a:rPr>
              <a:t> Em hãy liệt kê một số dấu hiệu của tuổi dậy thì ở nữ? </a:t>
            </a:r>
            <a:endParaRPr sz="3200" b="1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sz="3200" b="1" u="sng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Câu 6.</a:t>
            </a:r>
            <a:r>
              <a:rPr sz="3200" b="1">
                <a:latin typeface="Times New Roman" panose="02020603050405020304"/>
                <a:ea typeface="Times New Roman" panose="02020603050405020304"/>
                <a:sym typeface="+mn-ea"/>
              </a:rPr>
              <a:t> Em hãy liệt kê một số dấu hiệu của tuổi dậy thì ở nam? </a:t>
            </a:r>
            <a:endParaRPr sz="3200" b="1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3200" b="1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Câu 7.</a:t>
            </a:r>
            <a:r>
              <a:rPr sz="3200" b="1">
                <a:latin typeface="Times New Roman" panose="02020603050405020304"/>
                <a:ea typeface="Times New Roman" panose="02020603050405020304"/>
                <a:sym typeface="+mn-ea"/>
              </a:rPr>
              <a:t> Em hãy kể tên 06 cơ quan hoặc bộ phận của con người bắt đầu bằng chữ M? </a:t>
            </a:r>
            <a:endParaRPr sz="3200" b="1">
              <a:latin typeface="Times New Roman" panose="02020603050405020304"/>
              <a:ea typeface="Times New Roman" panose="02020603050405020304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sz="3200" b="1" u="sng"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en-US" sz="3200" b="1" u="sng"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2" t="36770" r="-79" b="12342"/>
          <a:stretch>
            <a:fillRect/>
          </a:stretch>
        </p:blipFill>
        <p:spPr bwMode="auto">
          <a:xfrm>
            <a:off x="-224712" y="1808921"/>
            <a:ext cx="12225034" cy="504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213" y="340237"/>
            <a:ext cx="11873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CÁC THẦY CÔ VÀ CÁC EM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HỌC SINH ĐÃ THAM GIA CHUYÊN 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6201" y="1286743"/>
            <a:ext cx="780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gồm có 3 phần:</a:t>
            </a: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1: Thi chào - hỏi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h</a:t>
            </a: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biết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 3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Giao lưu cùng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 giả.</a:t>
            </a:r>
            <a:endParaRPr lang="vi-VN" alt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652" y="1155294"/>
            <a:ext cx="115135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c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Mỗi đội có thể được từ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tùy theo mức độ diễn đạt tình huống, và nội dung của câu trả lời.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1760"/>
            <a:ext cx="115135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Phần thi chào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4300" y="796456"/>
            <a:ext cx="11963400" cy="557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kern="1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kern="1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 </a:t>
            </a:r>
            <a:r>
              <a:rPr lang="en-US" sz="32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Dâu</a:t>
            </a:r>
            <a:r>
              <a:rPr lang="en-US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Vì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viêm</a:t>
            </a:r>
            <a:r>
              <a:rPr lang="en-US" sz="32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nhiễm, </a:t>
            </a:r>
            <a:r>
              <a:rPr lang="en-US" sz="3200" kern="1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3 - 4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BVS  1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nhiều,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kern="1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*Đội </a:t>
            </a:r>
            <a:r>
              <a:rPr lang="en-US" sz="32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Long</a:t>
            </a:r>
            <a:r>
              <a:rPr lang="en-US" sz="32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Lan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alt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6107" y="0"/>
            <a:ext cx="10979785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hiểu biết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Nội </a:t>
            </a: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vi-VN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suy nghĩ trong 10 giây, sau </a:t>
            </a:r>
            <a:r>
              <a:rPr lang="vi-VN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đó </a:t>
            </a:r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đội nào đưa ra </a:t>
            </a:r>
            <a:r>
              <a:rPr lang="vi-VN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 hiệu </a:t>
            </a:r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nhanh hơn sẽ dành được quyền trả lời.</a:t>
            </a:r>
          </a:p>
          <a:p>
            <a:pPr algn="just"/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lang="vi-VN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sai bị trừ </a:t>
            </a: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điểm</a:t>
            </a:r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, đội còn lại tiếp tục được trả lời.</a:t>
            </a:r>
          </a:p>
          <a:p>
            <a:pPr algn="just"/>
            <a:r>
              <a:rPr lang="en-US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Đội chơi</a:t>
            </a:r>
            <a:r>
              <a:rPr lang="vi-VN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tín hiệu khi chưa hết 10 giây sẽ bị phạm qui, câu trả lời sẽ dành cho đội bạn.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alt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trả lời được MC sẽ đưa ra đáp án của chương trình.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3725" y="175983"/>
            <a:ext cx="11804550" cy="1198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Hoocm</a:t>
            </a:r>
            <a:r>
              <a:rPr lang="vi-VN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835" y="2165985"/>
            <a:ext cx="7416165" cy="4691380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-3" y="1443603"/>
            <a:ext cx="2932045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Estrogen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-3" y="2208824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Testosteron</a:t>
            </a:r>
            <a:endPara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0" y="2979070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LH</a:t>
            </a:r>
          </a:p>
        </p:txBody>
      </p:sp>
      <p:sp>
        <p:nvSpPr>
          <p:cNvPr id="26" name="Flowchart: Terminator 25"/>
          <p:cNvSpPr/>
          <p:nvPr/>
        </p:nvSpPr>
        <p:spPr>
          <a:xfrm>
            <a:off x="0" y="3888999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Progesteron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398" y="5178783"/>
            <a:ext cx="1658880" cy="93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5" grpId="1" animBg="1"/>
      <p:bldP spid="25" grpId="2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2791" y="39453"/>
            <a:ext cx="1185920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u="sng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r="1094" b="5466"/>
          <a:stretch>
            <a:fillRect/>
          </a:stretch>
        </p:blipFill>
        <p:spPr>
          <a:xfrm>
            <a:off x="6102145" y="2161639"/>
            <a:ext cx="5763209" cy="4696361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218481" y="2527534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14- 20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218480" y="3465097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20 - 24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218477" y="4435633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28 - 32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218478" y="5406170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35 - 40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3191" y="5636091"/>
            <a:ext cx="1658880" cy="93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2359" y="1239406"/>
            <a:ext cx="1160728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864124" y="2513770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7135102" y="2631758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864124" y="4032126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7135102" y="4032126"/>
            <a:ext cx="3488267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87733" y="5053781"/>
            <a:ext cx="3207500" cy="1804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6395" y="911936"/>
            <a:ext cx="1185920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defRPr/>
            </a:pPr>
            <a:r>
              <a:rPr lang="en-US" sz="36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3891" t="31983" r="14436" b="-7247"/>
          <a:stretch>
            <a:fillRect/>
          </a:stretch>
        </p:blipFill>
        <p:spPr>
          <a:xfrm>
            <a:off x="6240624" y="2292947"/>
            <a:ext cx="5784980" cy="450201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502422" y="3579506"/>
          <a:ext cx="3946398" cy="56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lowchart: Terminator 7"/>
          <p:cNvSpPr/>
          <p:nvPr/>
        </p:nvSpPr>
        <p:spPr>
          <a:xfrm>
            <a:off x="394177" y="2582013"/>
            <a:ext cx="5159955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94176" y="3515013"/>
            <a:ext cx="5159955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94174" y="4543957"/>
            <a:ext cx="5159955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394174" y="5476957"/>
            <a:ext cx="5159955" cy="696481"/>
          </a:xfrm>
          <a:prstGeom prst="flowChartTerminator">
            <a:avLst/>
          </a:prstGeom>
          <a:solidFill>
            <a:srgbClr val="CC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11181" y="5010567"/>
            <a:ext cx="1658880" cy="178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build="allAtOnce" animBg="1"/>
      <p:bldGraphic spid="5" grpId="0">
        <p:bldAsOne/>
      </p:bldGraphic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5B956F112C2EBE4F841697CF21918487" ma:contentTypeVersion="3" ma:contentTypeDescription="Tạo tài liệu mới." ma:contentTypeScope="" ma:versionID="494cc8c6da42de67a75d3359a5f07494">
  <xsd:schema xmlns:xsd="http://www.w3.org/2001/XMLSchema" xmlns:xs="http://www.w3.org/2001/XMLSchema" xmlns:p="http://schemas.microsoft.com/office/2006/metadata/properties" xmlns:ns3="8712f773-e48e-4034-8332-384fcda1760b" targetNamespace="http://schemas.microsoft.com/office/2006/metadata/properties" ma:root="true" ma:fieldsID="1113699bc152d76380222d164297a27a" ns3:_="">
    <xsd:import namespace="8712f773-e48e-4034-8332-384fcda176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2f773-e48e-4034-8332-384fcda17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8E00F1-E973-46EE-8A71-B491583166C8}">
  <ds:schemaRefs/>
</ds:datastoreItem>
</file>

<file path=customXml/itemProps2.xml><?xml version="1.0" encoding="utf-8"?>
<ds:datastoreItem xmlns:ds="http://schemas.openxmlformats.org/officeDocument/2006/customXml" ds:itemID="{83613A25-7A5F-433D-A419-3BCC8EFFE0BC}">
  <ds:schemaRefs/>
</ds:datastoreItem>
</file>

<file path=customXml/itemProps3.xml><?xml version="1.0" encoding="utf-8"?>
<ds:datastoreItem xmlns:ds="http://schemas.openxmlformats.org/officeDocument/2006/customXml" ds:itemID="{FD7A6DA4-378F-40EE-8E7A-6F35D7994C9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1022</Words>
  <Application>Microsoft Office PowerPoint</Application>
  <PresentationFormat>Widescreen</PresentationFormat>
  <Paragraphs>170</Paragraphs>
  <Slides>18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CHUYÊN ĐỀ GIÁO DỤC SỨC KHỎE SINH SẢN  TUỔI  VỊ THÀNH NIÊN CHO HỌC SINH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ĐỀ: SỨC KHỎE SINH SẢN TUỔI VỊ THÀNH NIÊN CHO HOC SINH NỮ</dc:title>
  <dc:creator>Bùi Tấn Dũng</dc:creator>
  <cp:lastModifiedBy>THƯ VIỆN</cp:lastModifiedBy>
  <cp:revision>122</cp:revision>
  <dcterms:created xsi:type="dcterms:W3CDTF">2023-11-13T08:32:00Z</dcterms:created>
  <dcterms:modified xsi:type="dcterms:W3CDTF">2025-04-22T02:22:13Z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0x0101005B956F112C2EBE4F841697CF21918487</vt:lpwstr>
  </property>
  <property fmtid="{D5CDD505-2E9C-101B-9397-08002B2CF9AE}" pid="3" name="ICV">
    <vt:lpwstr>212AC0408F954C108CB9A073AED95FF8_13</vt:lpwstr>
  </property>
  <property fmtid="{D5CDD505-2E9C-101B-9397-08002B2CF9AE}" pid="4" name="KSOProductBuildVer">
    <vt:lpwstr>1033-12.2.0.19805</vt:lpwstr>
  </property>
</Properties>
</file>