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1.xml" ContentType="application/vnd.openxmlformats-officedocument.presentationml.tags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3" r:id="rId2"/>
    <p:sldMasterId id="2147483711" r:id="rId3"/>
  </p:sldMasterIdLst>
  <p:notesMasterIdLst>
    <p:notesMasterId r:id="rId37"/>
  </p:notesMasterIdLst>
  <p:sldIdLst>
    <p:sldId id="324" r:id="rId4"/>
    <p:sldId id="304" r:id="rId5"/>
    <p:sldId id="305" r:id="rId6"/>
    <p:sldId id="306" r:id="rId7"/>
    <p:sldId id="307" r:id="rId8"/>
    <p:sldId id="302" r:id="rId9"/>
    <p:sldId id="268" r:id="rId10"/>
    <p:sldId id="269" r:id="rId11"/>
    <p:sldId id="270" r:id="rId12"/>
    <p:sldId id="271" r:id="rId13"/>
    <p:sldId id="308" r:id="rId14"/>
    <p:sldId id="311" r:id="rId15"/>
    <p:sldId id="318" r:id="rId16"/>
    <p:sldId id="314" r:id="rId17"/>
    <p:sldId id="319" r:id="rId18"/>
    <p:sldId id="320" r:id="rId19"/>
    <p:sldId id="321" r:id="rId20"/>
    <p:sldId id="322" r:id="rId21"/>
    <p:sldId id="309" r:id="rId22"/>
    <p:sldId id="275" r:id="rId23"/>
    <p:sldId id="291" r:id="rId24"/>
    <p:sldId id="290" r:id="rId25"/>
    <p:sldId id="310" r:id="rId26"/>
    <p:sldId id="323" r:id="rId27"/>
    <p:sldId id="277" r:id="rId28"/>
    <p:sldId id="278" r:id="rId29"/>
    <p:sldId id="296" r:id="rId30"/>
    <p:sldId id="297" r:id="rId31"/>
    <p:sldId id="298" r:id="rId32"/>
    <p:sldId id="299" r:id="rId33"/>
    <p:sldId id="300" r:id="rId34"/>
    <p:sldId id="266" r:id="rId35"/>
    <p:sldId id="261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ạ Thị Mai" initials="TTM" lastIdx="3" clrIdx="1">
    <p:extLst>
      <p:ext uri="{19B8F6BF-5375-455C-9EA6-DF929625EA0E}">
        <p15:presenceInfo xmlns:p15="http://schemas.microsoft.com/office/powerpoint/2012/main" userId="Tạ Thị Mai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CC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70" autoAdjust="0"/>
    <p:restoredTop sz="93358" autoAdjust="0"/>
  </p:normalViewPr>
  <p:slideViewPr>
    <p:cSldViewPr snapToGrid="0">
      <p:cViewPr varScale="1">
        <p:scale>
          <a:sx n="63" d="100"/>
          <a:sy n="63" d="100"/>
        </p:scale>
        <p:origin x="688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7-08T20:00:31.673" idx="2">
    <p:pos x="7572" y="-220"/>
    <p:text/>
    <p:extLst>
      <p:ext uri="{C676402C-5697-4E1C-873F-D02D1690AC5C}">
        <p15:threadingInfo xmlns:p15="http://schemas.microsoft.com/office/powerpoint/2012/main" timeZoneBias="-420"/>
      </p:ext>
    </p:extLst>
  </p:cm>
  <p:cm authorId="1" dt="2022-07-08T20:00:50.244" idx="3">
    <p:pos x="10" y="10"/>
    <p:text>chữ năng lực , phẩm chất, mục tiêu cần đạt hôi lóa , khó nhìn.</p:text>
    <p:extLst>
      <p:ext uri="{C676402C-5697-4E1C-873F-D02D1690AC5C}">
        <p15:threadingInfo xmlns:p15="http://schemas.microsoft.com/office/powerpoint/2012/main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03BAED-D982-4760-95E2-E14FAEB4F139}" type="datetimeFigureOut">
              <a:rPr lang="en-US" smtClean="0"/>
              <a:t>28/11/2024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7A13CD-374C-4584-81AC-03D80C3F25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2911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83E69D8-B908-4072-8F4C-9FB1A7EA58D5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04688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zh-CN" dirty="0"/>
              <a:t>Chia 2 dạng</a:t>
            </a:r>
            <a:r>
              <a:rPr lang="en-US" altLang="zh-CN" baseline="0" dirty="0"/>
              <a:t> bài: 1, Áp dụng công thức tính </a:t>
            </a:r>
            <a:r>
              <a:rPr lang="en-US" altLang="zh-CN" baseline="0" dirty="0" err="1"/>
              <a:t>Sxq</a:t>
            </a:r>
            <a:r>
              <a:rPr lang="en-US" altLang="zh-CN" baseline="0" dirty="0"/>
              <a:t>, </a:t>
            </a:r>
            <a:r>
              <a:rPr lang="en-US" altLang="zh-CN" baseline="0" dirty="0" err="1"/>
              <a:t>Stp</a:t>
            </a:r>
            <a:r>
              <a:rPr lang="en-US" altLang="zh-CN" baseline="0" dirty="0"/>
              <a:t>, V hình chóp   2/ Vận dụng giải bài toán thực tế</a:t>
            </a:r>
          </a:p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字魂59号-创粗黑" panose="00000500000000000000" pitchFamily="2" charset="-122"/>
                <a:ea typeface="宋体" panose="02010600030101010101" pitchFamily="2" charset="-122"/>
              </a:rPr>
              <a:pPr/>
              <a:t>20</a:t>
            </a:fld>
            <a:endParaRPr lang="zh-CN" altLang="en-US" sz="1200" dirty="0">
              <a:latin typeface="字魂59号-创粗黑" panose="00000500000000000000" pitchFamily="2" charset="-122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431207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字魂59号-创粗黑" panose="00000500000000000000" pitchFamily="2" charset="-122"/>
                <a:ea typeface="宋体" panose="02010600030101010101" pitchFamily="2" charset="-122"/>
              </a:rPr>
              <a:pPr/>
              <a:t>22</a:t>
            </a:fld>
            <a:endParaRPr lang="zh-CN" altLang="en-US" sz="1200" dirty="0">
              <a:latin typeface="字魂59号-创粗黑" panose="00000500000000000000" pitchFamily="2" charset="-122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824847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38272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字魂59号-创粗黑" panose="00000500000000000000" pitchFamily="2" charset="-122"/>
                <a:ea typeface="宋体" panose="02010600030101010101" pitchFamily="2" charset="-122"/>
              </a:rPr>
              <a:pPr/>
              <a:t>24</a:t>
            </a:fld>
            <a:endParaRPr lang="zh-CN" altLang="en-US" sz="1200" dirty="0">
              <a:latin typeface="字魂59号-创粗黑" panose="00000500000000000000" pitchFamily="2" charset="-122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102498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字魂59号-创粗黑" panose="00000500000000000000" pitchFamily="2" charset="-122"/>
                <a:ea typeface="宋体" panose="02010600030101010101" pitchFamily="2" charset="-122"/>
              </a:rPr>
              <a:pPr/>
              <a:t>25</a:t>
            </a:fld>
            <a:endParaRPr lang="zh-CN" altLang="en-US" sz="1200" dirty="0">
              <a:latin typeface="字魂59号-创粗黑" panose="00000500000000000000" pitchFamily="2" charset="-122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608012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字魂59号-创粗黑" panose="00000500000000000000" pitchFamily="2" charset="-122"/>
                <a:ea typeface="宋体" panose="02010600030101010101" pitchFamily="2" charset="-122"/>
              </a:rPr>
              <a:pPr/>
              <a:t>26</a:t>
            </a:fld>
            <a:endParaRPr lang="zh-CN" altLang="en-US" sz="1200" dirty="0">
              <a:latin typeface="字魂59号-创粗黑" panose="00000500000000000000" pitchFamily="2" charset="-122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933273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DFF6C7-0868-420D-B257-8082F0DAB85A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4546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DFF6C7-0868-420D-B257-8082F0DAB85A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7139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DFF6C7-0868-420D-B257-8082F0DAB85A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4410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DFF6C7-0868-420D-B257-8082F0DAB85A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0559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628412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94A1E0-1755-48BF-80A8-F4677C433698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8509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HD: GV bấm</a:t>
            </a:r>
            <a:r>
              <a:rPr lang="en-US" baseline="0" dirty="0"/>
              <a:t> Quay để bắt đầu chạy vòng quay và bấm vào hình mũi tên để dừng – xác định STT HS tham gia trả lời câu hỏi. Sau đó, bấm chọn câu hỏi.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7A13CD-374C-4584-81AC-03D80C3F25D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6212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44256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vi-VN" altLang="vi-VN">
              <a:latin typeface="Calibri" panose="020F0502020204030204" pitchFamily="34" charset="0"/>
            </a:endParaRPr>
          </a:p>
        </p:txBody>
      </p:sp>
      <p:sp>
        <p:nvSpPr>
          <p:cNvPr id="184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2CD64B8-D410-4FB2-A5EE-9A999334D321}" type="slidenum">
              <a:rPr lang="en-US" altLang="vi-VN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12</a:t>
            </a:fld>
            <a:endParaRPr lang="en-US" altLang="vi-VN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99435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vi-VN" altLang="vi-VN">
              <a:latin typeface="Calibri" panose="020F0502020204030204" pitchFamily="34" charset="0"/>
            </a:endParaRPr>
          </a:p>
        </p:txBody>
      </p:sp>
      <p:sp>
        <p:nvSpPr>
          <p:cNvPr id="184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2CD64B8-D410-4FB2-A5EE-9A999334D321}" type="slidenum">
              <a:rPr lang="en-US" altLang="vi-VN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13</a:t>
            </a:fld>
            <a:endParaRPr lang="en-US" altLang="vi-VN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74212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vi-VN" altLang="vi-VN">
              <a:latin typeface="Calibri" panose="020F0502020204030204" pitchFamily="34" charset="0"/>
            </a:endParaRPr>
          </a:p>
        </p:txBody>
      </p:sp>
      <p:sp>
        <p:nvSpPr>
          <p:cNvPr id="184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2CD64B8-D410-4FB2-A5EE-9A999334D321}" type="slidenum">
              <a:rPr lang="en-US" altLang="vi-VN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16</a:t>
            </a:fld>
            <a:endParaRPr lang="en-US" altLang="vi-VN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30169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vi-VN" altLang="vi-VN">
              <a:latin typeface="Calibri" panose="020F0502020204030204" pitchFamily="34" charset="0"/>
            </a:endParaRPr>
          </a:p>
        </p:txBody>
      </p:sp>
      <p:sp>
        <p:nvSpPr>
          <p:cNvPr id="184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2CD64B8-D410-4FB2-A5EE-9A999334D321}" type="slidenum">
              <a:rPr lang="en-US" altLang="vi-VN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17</a:t>
            </a:fld>
            <a:endParaRPr lang="en-US" altLang="vi-VN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97629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00400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69099-1AD7-430B-888D-1EA942DE99E1}" type="datetimeFigureOut">
              <a:rPr lang="en-US" smtClean="0"/>
              <a:t>28/11/2024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3BC7A-B7C0-4223-B888-81ACE82276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0457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69099-1AD7-430B-888D-1EA942DE99E1}" type="datetimeFigureOut">
              <a:rPr lang="en-US" smtClean="0"/>
              <a:t>28/11/2024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3BC7A-B7C0-4223-B888-81ACE82276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3825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69099-1AD7-430B-888D-1EA942DE99E1}" type="datetimeFigureOut">
              <a:rPr lang="en-US" smtClean="0"/>
              <a:t>28/11/2024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3BC7A-B7C0-4223-B888-81ACE82276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828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3" name="矩形: 一个圆顶角，剪去另一个顶角 12"/>
          <p:cNvSpPr/>
          <p:nvPr userDrawn="1"/>
        </p:nvSpPr>
        <p:spPr>
          <a:xfrm rot="16200000" flipV="1">
            <a:off x="11164467" y="852650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grpSp>
        <p:nvGrpSpPr>
          <p:cNvPr id="20" name="组合 19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164467" y="1804497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07180492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</p:spTree>
    <p:extLst>
      <p:ext uri="{BB962C8B-B14F-4D97-AF65-F5344CB8AC3E}">
        <p14:creationId xmlns:p14="http://schemas.microsoft.com/office/powerpoint/2010/main" val="32999797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69099-1AD7-430B-888D-1EA942DE99E1}" type="datetimeFigureOut">
              <a:rPr lang="en-US" smtClean="0"/>
              <a:t>28/11/2024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3BC7A-B7C0-4223-B888-81ACE82276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5712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69099-1AD7-430B-888D-1EA942DE99E1}" type="datetimeFigureOut">
              <a:rPr lang="en-US" smtClean="0"/>
              <a:t>28/11/2024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3BC7A-B7C0-4223-B888-81ACE82276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379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69099-1AD7-430B-888D-1EA942DE99E1}" type="datetimeFigureOut">
              <a:rPr lang="en-US" smtClean="0"/>
              <a:t>28/11/2024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3BC7A-B7C0-4223-B888-81ACE82276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1157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69099-1AD7-430B-888D-1EA942DE99E1}" type="datetimeFigureOut">
              <a:rPr lang="en-US" smtClean="0"/>
              <a:t>28/11/2024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3BC7A-B7C0-4223-B888-81ACE82276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812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69099-1AD7-430B-888D-1EA942DE99E1}" type="datetimeFigureOut">
              <a:rPr lang="en-US" smtClean="0"/>
              <a:t>28/11/2024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3BC7A-B7C0-4223-B888-81ACE82276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0599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69099-1AD7-430B-888D-1EA942DE99E1}" type="datetimeFigureOut">
              <a:rPr lang="en-US" smtClean="0"/>
              <a:t>28/11/2024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3BC7A-B7C0-4223-B888-81ACE82276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7322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69099-1AD7-430B-888D-1EA942DE99E1}" type="datetimeFigureOut">
              <a:rPr lang="en-US" smtClean="0"/>
              <a:t>28/11/2024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3BC7A-B7C0-4223-B888-81ACE82276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4638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69099-1AD7-430B-888D-1EA942DE99E1}" type="datetimeFigureOut">
              <a:rPr lang="en-US" smtClean="0"/>
              <a:t>28/11/2024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3BC7A-B7C0-4223-B888-81ACE82276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2533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69099-1AD7-430B-888D-1EA942DE99E1}" type="datetimeFigureOut">
              <a:rPr lang="en-US" smtClean="0"/>
              <a:t>28/11/2024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3BC7A-B7C0-4223-B888-81ACE82276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4746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69099-1AD7-430B-888D-1EA942DE99E1}" type="datetimeFigureOut">
              <a:rPr lang="en-US" smtClean="0"/>
              <a:t>28/11/2024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3BC7A-B7C0-4223-B888-81ACE82276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4054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69099-1AD7-430B-888D-1EA942DE99E1}" type="datetimeFigureOut">
              <a:rPr lang="en-US" smtClean="0"/>
              <a:t>28/11/2024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3BC7A-B7C0-4223-B888-81ACE82276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269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69099-1AD7-430B-888D-1EA942DE99E1}" type="datetimeFigureOut">
              <a:rPr lang="en-US" smtClean="0"/>
              <a:t>28/11/2024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3BC7A-B7C0-4223-B888-81ACE8227665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293590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69099-1AD7-430B-888D-1EA942DE99E1}" type="datetimeFigureOut">
              <a:rPr lang="en-US" smtClean="0"/>
              <a:t>28/11/2024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3BC7A-B7C0-4223-B888-81ACE82276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4521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69099-1AD7-430B-888D-1EA942DE99E1}" type="datetimeFigureOut">
              <a:rPr lang="en-US" smtClean="0"/>
              <a:t>28/11/2024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3BC7A-B7C0-4223-B888-81ACE8227665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654388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69099-1AD7-430B-888D-1EA942DE99E1}" type="datetimeFigureOut">
              <a:rPr lang="en-US" smtClean="0"/>
              <a:t>28/11/2024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3BC7A-B7C0-4223-B888-81ACE82276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1243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69099-1AD7-430B-888D-1EA942DE99E1}" type="datetimeFigureOut">
              <a:rPr lang="en-US" smtClean="0"/>
              <a:t>28/11/2024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3BC7A-B7C0-4223-B888-81ACE82276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805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69099-1AD7-430B-888D-1EA942DE99E1}" type="datetimeFigureOut">
              <a:rPr lang="en-US" smtClean="0"/>
              <a:t>28/11/2024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3BC7A-B7C0-4223-B888-81ACE82276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7667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69099-1AD7-430B-888D-1EA942DE99E1}" type="datetimeFigureOut">
              <a:rPr lang="en-US" smtClean="0"/>
              <a:t>28/11/2024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3BC7A-B7C0-4223-B888-81ACE82276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92190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1BDDAB-A06B-4C77-A9B1-539AEB03567B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32122584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35269099-1AD7-430B-888D-1EA942DE99E1}" type="datetimeFigureOut">
              <a:rPr lang="en-US" smtClean="0"/>
              <a:t>28/11/2024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EC3BC7A-B7C0-4223-B888-81ACE8227665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09179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69099-1AD7-430B-888D-1EA942DE99E1}" type="datetimeFigureOut">
              <a:rPr lang="en-US" smtClean="0"/>
              <a:t>28/11/2024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3BC7A-B7C0-4223-B888-81ACE82276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1177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69099-1AD7-430B-888D-1EA942DE99E1}" type="datetimeFigureOut">
              <a:rPr lang="en-US" smtClean="0"/>
              <a:t>28/11/2024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3BC7A-B7C0-4223-B888-81ACE8227665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448719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69099-1AD7-430B-888D-1EA942DE99E1}" type="datetimeFigureOut">
              <a:rPr lang="en-US" smtClean="0"/>
              <a:t>28/11/2024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3BC7A-B7C0-4223-B888-81ACE82276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21763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69099-1AD7-430B-888D-1EA942DE99E1}" type="datetimeFigureOut">
              <a:rPr lang="en-US" smtClean="0"/>
              <a:t>28/11/2024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3BC7A-B7C0-4223-B888-81ACE82276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38849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69099-1AD7-430B-888D-1EA942DE99E1}" type="datetimeFigureOut">
              <a:rPr lang="en-US" smtClean="0"/>
              <a:t>28/11/2024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3BC7A-B7C0-4223-B888-81ACE82276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45921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69099-1AD7-430B-888D-1EA942DE99E1}" type="datetimeFigureOut">
              <a:rPr lang="en-US" smtClean="0"/>
              <a:t>28/11/2024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3BC7A-B7C0-4223-B888-81ACE82276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21371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69099-1AD7-430B-888D-1EA942DE99E1}" type="datetimeFigureOut">
              <a:rPr lang="en-US" smtClean="0"/>
              <a:t>28/11/2024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3BC7A-B7C0-4223-B888-81ACE82276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84135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69099-1AD7-430B-888D-1EA942DE99E1}" type="datetimeFigureOut">
              <a:rPr lang="en-US" smtClean="0"/>
              <a:t>28/11/2024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3BC7A-B7C0-4223-B888-81ACE82276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5900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69099-1AD7-430B-888D-1EA942DE99E1}" type="datetimeFigureOut">
              <a:rPr lang="en-US" smtClean="0"/>
              <a:t>28/11/2024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3BC7A-B7C0-4223-B888-81ACE82276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70798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69099-1AD7-430B-888D-1EA942DE99E1}" type="datetimeFigureOut">
              <a:rPr lang="en-US" smtClean="0"/>
              <a:t>28/11/2024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3BC7A-B7C0-4223-B888-81ACE82276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88855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69099-1AD7-430B-888D-1EA942DE99E1}" type="datetimeFigureOut">
              <a:rPr lang="en-US" smtClean="0"/>
              <a:t>28/11/2024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3BC7A-B7C0-4223-B888-81ACE82276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4349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69099-1AD7-430B-888D-1EA942DE99E1}" type="datetimeFigureOut">
              <a:rPr lang="en-US" smtClean="0"/>
              <a:t>28/11/2024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3BC7A-B7C0-4223-B888-81ACE82276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3328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69099-1AD7-430B-888D-1EA942DE99E1}" type="datetimeFigureOut">
              <a:rPr lang="en-US" smtClean="0"/>
              <a:t>28/11/2024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3BC7A-B7C0-4223-B888-81ACE82276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183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69099-1AD7-430B-888D-1EA942DE99E1}" type="datetimeFigureOut">
              <a:rPr lang="en-US" smtClean="0"/>
              <a:t>28/11/2024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3BC7A-B7C0-4223-B888-81ACE82276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4061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69099-1AD7-430B-888D-1EA942DE99E1}" type="datetimeFigureOut">
              <a:rPr lang="en-US" smtClean="0"/>
              <a:t>28/11/2024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3BC7A-B7C0-4223-B888-81ACE82276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7569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69099-1AD7-430B-888D-1EA942DE99E1}" type="datetimeFigureOut">
              <a:rPr lang="en-US" smtClean="0"/>
              <a:t>28/11/2024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3BC7A-B7C0-4223-B888-81ACE82276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365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2E4E6EC0-A967-418A-A545-14E4C792A18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269099-1AD7-430B-888D-1EA942DE99E1}" type="datetimeFigureOut">
              <a:rPr lang="en-US" smtClean="0"/>
              <a:t>28/11/2024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C3BC7A-B7C0-4223-B888-81ACE82276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306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  <p:sldLayoutId id="214748372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9B3D9C31-E947-4CAD-833E-BED9C3083B4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269099-1AD7-430B-888D-1EA942DE99E1}" type="datetimeFigureOut">
              <a:rPr lang="en-US" smtClean="0"/>
              <a:t>28/11/2024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BEC3BC7A-B7C0-4223-B888-81ACE82276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15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  <p:sldLayoutId id="2147483678" r:id="rId15"/>
    <p:sldLayoutId id="2147483679" r:id="rId16"/>
    <p:sldLayoutId id="2147483724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293BD266-45D8-49F0-BF3F-D81FD3AB01F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35269099-1AD7-430B-888D-1EA942DE99E1}" type="datetimeFigureOut">
              <a:rPr lang="en-US" smtClean="0"/>
              <a:t>28/11/2024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BEC3BC7A-B7C0-4223-B888-81ACE82276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094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Relationship Id="rId14" Type="http://schemas.openxmlformats.org/officeDocument/2006/relationships/image" Target="../media/image11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wmf"/><Relationship Id="rId3" Type="http://schemas.openxmlformats.org/officeDocument/2006/relationships/image" Target="../media/image28.png"/><Relationship Id="rId7" Type="http://schemas.openxmlformats.org/officeDocument/2006/relationships/oleObject" Target="../embeddings/oleObject3.bin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4.png"/><Relationship Id="rId5" Type="http://schemas.openxmlformats.org/officeDocument/2006/relationships/slide" Target="slide7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33.wmf"/><Relationship Id="rId4" Type="http://schemas.openxmlformats.org/officeDocument/2006/relationships/oleObject" Target="../embeddings/oleObject4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7" Type="http://schemas.openxmlformats.org/officeDocument/2006/relationships/image" Target="../media/image36.wmf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15.x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35.wmf"/><Relationship Id="rId4" Type="http://schemas.openxmlformats.org/officeDocument/2006/relationships/oleObject" Target="../embeddings/oleObject6.bin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34.wmf"/><Relationship Id="rId7" Type="http://schemas.openxmlformats.org/officeDocument/2006/relationships/image" Target="../media/image38.wmf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15.x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37.wmf"/><Relationship Id="rId4" Type="http://schemas.openxmlformats.org/officeDocument/2006/relationships/oleObject" Target="../embeddings/oleObject8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43.png"/><Relationship Id="rId4" Type="http://schemas.openxmlformats.org/officeDocument/2006/relationships/image" Target="../media/image42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wmf"/><Relationship Id="rId2" Type="http://schemas.openxmlformats.org/officeDocument/2006/relationships/oleObject" Target="../embeddings/oleObject11.bin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wmf"/><Relationship Id="rId2" Type="http://schemas.openxmlformats.org/officeDocument/2006/relationships/oleObject" Target="../embeddings/oleObject12.bin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50.wmf"/><Relationship Id="rId4" Type="http://schemas.openxmlformats.org/officeDocument/2006/relationships/oleObject" Target="../embeddings/oleObject13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wmf"/><Relationship Id="rId3" Type="http://schemas.openxmlformats.org/officeDocument/2006/relationships/slideLayout" Target="../slideLayouts/slideLayout7.xml"/><Relationship Id="rId7" Type="http://schemas.openxmlformats.org/officeDocument/2006/relationships/oleObject" Target="../embeddings/oleObject14.bin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52.png"/><Relationship Id="rId11" Type="http://schemas.openxmlformats.org/officeDocument/2006/relationships/image" Target="../media/image17.png"/><Relationship Id="rId5" Type="http://schemas.openxmlformats.org/officeDocument/2006/relationships/image" Target="../media/image51.png"/><Relationship Id="rId10" Type="http://schemas.openxmlformats.org/officeDocument/2006/relationships/image" Target="../media/image54.wmf"/><Relationship Id="rId4" Type="http://schemas.openxmlformats.org/officeDocument/2006/relationships/notesSlide" Target="../notesSlides/notesSlide13.xml"/><Relationship Id="rId9" Type="http://schemas.openxmlformats.org/officeDocument/2006/relationships/oleObject" Target="../embeddings/oleObject15.bin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55.png"/><Relationship Id="rId7" Type="http://schemas.openxmlformats.org/officeDocument/2006/relationships/image" Target="../media/image5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s://vi.wikipedia.org/wiki/V%C6%B0%C6%A1ng_tri%E1%BB%81u_th%E1%BB%A9_4" TargetMode="External"/><Relationship Id="rId3" Type="http://schemas.openxmlformats.org/officeDocument/2006/relationships/image" Target="../media/image60.jpeg"/><Relationship Id="rId7" Type="http://schemas.openxmlformats.org/officeDocument/2006/relationships/hyperlink" Target="https://vi.wikipedia.org/wiki/Khufu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vi.wikipedia.org/wiki/Pharaon" TargetMode="External"/><Relationship Id="rId5" Type="http://schemas.openxmlformats.org/officeDocument/2006/relationships/hyperlink" Target="https://reference.vn/kim-tu-thap-giza-duoc-xay-dung-nhu-the-nao.html" TargetMode="External"/><Relationship Id="rId4" Type="http://schemas.openxmlformats.org/officeDocument/2006/relationships/image" Target="../media/image61.jpeg"/><Relationship Id="rId9" Type="http://schemas.openxmlformats.org/officeDocument/2006/relationships/hyperlink" Target="https://vi.wikipedia.org/wiki/Ai_C%E1%BA%ADp_c%E1%BB%95_%C4%91%E1%BA%A1i" TargetMode="Externa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4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63.png"/><Relationship Id="rId11" Type="http://schemas.openxmlformats.org/officeDocument/2006/relationships/slide" Target="slide28.xml"/><Relationship Id="rId5" Type="http://schemas.openxmlformats.org/officeDocument/2006/relationships/image" Target="../media/image62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6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audio" Target="../media/audio1.wav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png"/><Relationship Id="rId5" Type="http://schemas.openxmlformats.org/officeDocument/2006/relationships/image" Target="../media/image67.png"/><Relationship Id="rId10" Type="http://schemas.openxmlformats.org/officeDocument/2006/relationships/image" Target="../media/image68.png"/><Relationship Id="rId4" Type="http://schemas.openxmlformats.org/officeDocument/2006/relationships/audio" Target="../media/audio2.wav"/><Relationship Id="rId9" Type="http://schemas.openxmlformats.org/officeDocument/2006/relationships/image" Target="../media/image6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audio" Target="../media/audio1.wav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png"/><Relationship Id="rId5" Type="http://schemas.openxmlformats.org/officeDocument/2006/relationships/image" Target="../media/image67.png"/><Relationship Id="rId10" Type="http://schemas.openxmlformats.org/officeDocument/2006/relationships/image" Target="../media/image68.png"/><Relationship Id="rId4" Type="http://schemas.openxmlformats.org/officeDocument/2006/relationships/audio" Target="../media/audio2.wav"/><Relationship Id="rId9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hyperlink" Target="https://motogo.vn/5-dia-diem-du-lich-phuot-bien-gan-ha-noi/" TargetMode="Externa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jp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audio" Target="../media/audio1.wav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png"/><Relationship Id="rId5" Type="http://schemas.openxmlformats.org/officeDocument/2006/relationships/image" Target="../media/image67.png"/><Relationship Id="rId10" Type="http://schemas.openxmlformats.org/officeDocument/2006/relationships/image" Target="../media/image68.png"/><Relationship Id="rId4" Type="http://schemas.openxmlformats.org/officeDocument/2006/relationships/audio" Target="../media/audio2.wav"/><Relationship Id="rId9" Type="http://schemas.openxmlformats.org/officeDocument/2006/relationships/image" Target="../media/image6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7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comments" Target="../comments/commen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15.xml"/><Relationship Id="rId7" Type="http://schemas.openxmlformats.org/officeDocument/2006/relationships/slide" Target="slide10.xml"/><Relationship Id="rId12" Type="http://schemas.openxmlformats.org/officeDocument/2006/relationships/image" Target="../media/image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9.xml"/><Relationship Id="rId11" Type="http://schemas.openxmlformats.org/officeDocument/2006/relationships/image" Target="../media/image26.gif"/><Relationship Id="rId5" Type="http://schemas.openxmlformats.org/officeDocument/2006/relationships/slide" Target="slide8.xml"/><Relationship Id="rId10" Type="http://schemas.openxmlformats.org/officeDocument/2006/relationships/image" Target="../media/image25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4.png"/><Relationship Id="rId5" Type="http://schemas.openxmlformats.org/officeDocument/2006/relationships/slide" Target="slide7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wmf"/><Relationship Id="rId3" Type="http://schemas.openxmlformats.org/officeDocument/2006/relationships/image" Target="../media/image28.png"/><Relationship Id="rId7" Type="http://schemas.openxmlformats.org/officeDocument/2006/relationships/oleObject" Target="../embeddings/oleObject1.bin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4.png"/><Relationship Id="rId5" Type="http://schemas.openxmlformats.org/officeDocument/2006/relationships/slide" Target="slide7.xml"/><Relationship Id="rId10" Type="http://schemas.openxmlformats.org/officeDocument/2006/relationships/image" Target="../media/image30.wmf"/><Relationship Id="rId4" Type="http://schemas.microsoft.com/office/2007/relationships/hdphoto" Target="../media/hdphoto1.wdp"/><Relationship Id="rId9" Type="http://schemas.openxmlformats.org/officeDocument/2006/relationships/oleObject" Target="../embeddings/oleObject2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907" y="525410"/>
            <a:ext cx="9670311" cy="411304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6916" y="5152065"/>
            <a:ext cx="886349" cy="139449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627" y="5093225"/>
            <a:ext cx="3898381" cy="145333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955" y="4609424"/>
            <a:ext cx="1491672" cy="131734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3943" y="4457343"/>
            <a:ext cx="1048141" cy="1650548"/>
          </a:xfrm>
          <a:prstGeom prst="rect">
            <a:avLst/>
          </a:prstGeom>
        </p:spPr>
      </p:pic>
      <p:pic>
        <p:nvPicPr>
          <p:cNvPr id="9" name="Lady &amp; Bird (淑女与鸟组合) - Stephanie Says (史蒂芬妮说)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28262" y="-1060848"/>
            <a:ext cx="609600" cy="6096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B13B943-868E-4214-9732-2E9EFE6A6DFD}"/>
              </a:ext>
            </a:extLst>
          </p:cNvPr>
          <p:cNvSpPr/>
          <p:nvPr/>
        </p:nvSpPr>
        <p:spPr>
          <a:xfrm>
            <a:off x="1713462" y="790124"/>
            <a:ext cx="8839200" cy="3479214"/>
          </a:xfrm>
          <a:prstGeom prst="rect">
            <a:avLst/>
          </a:prstGeom>
          <a:solidFill>
            <a:srgbClr val="323B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989" y="4185117"/>
            <a:ext cx="2901048" cy="251397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8024" y="2135355"/>
            <a:ext cx="7253776" cy="3642847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791131" y="1222348"/>
            <a:ext cx="8968677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333" b="1" dirty="0" err="1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Trường</a:t>
            </a:r>
            <a:r>
              <a:rPr lang="en-US" altLang="zh-CN" sz="5333" b="1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5333" b="1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THCS ………..…..</a:t>
            </a:r>
            <a:endParaRPr lang="zh-CN" altLang="en-US" sz="5333" b="1" dirty="0">
              <a:solidFill>
                <a:schemeClr val="bg1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2726290" y="2174763"/>
            <a:ext cx="68135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altLang="zh-CN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altLang="zh-CN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altLang="zh-CN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altLang="zh-CN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zh-CN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zh-CN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altLang="zh-CN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zh-CN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altLang="zh-CN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zh-CN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zh-CN" altLang="en-US" sz="28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2509861" y="3208459"/>
            <a:ext cx="7925183" cy="892552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altLang="zh-CN" sz="240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LỚP</a:t>
            </a:r>
            <a:r>
              <a:rPr lang="zh-CN" altLang="en-US" sz="240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：</a:t>
            </a:r>
            <a:r>
              <a:rPr lang="en-US" altLang="zh-CN" sz="240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8…. </a:t>
            </a:r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		 GV</a:t>
            </a:r>
            <a:r>
              <a:rPr lang="en-US" altLang="zh-CN" sz="240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: ……………………………………</a:t>
            </a:r>
            <a:endParaRPr lang="zh-CN" altLang="en-US" sz="2400" dirty="0">
              <a:solidFill>
                <a:schemeClr val="bg1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  <a:p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15" name="Graphic 14" descr="Pyramid Shape outline">
            <a:extLst>
              <a:ext uri="{FF2B5EF4-FFF2-40B4-BE49-F238E27FC236}">
                <a16:creationId xmlns:a16="http://schemas.microsoft.com/office/drawing/2014/main" id="{A995BD48-20F3-4416-8818-67775D20478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105089" y="490113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4986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250"/>
                            </p:stCondLst>
                            <p:childTnLst>
                              <p:par>
                                <p:cTn id="4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4" showWhenStopped="0">
                <p:cTn id="5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1" grpId="0"/>
      <p:bldP spid="17" grpId="0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9489" y="101788"/>
            <a:ext cx="9748440" cy="2062716"/>
          </a:xfrm>
          <a:prstGeom prst="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n-US" sz="2800" b="1" u="sng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3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Cho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chóp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endParaRPr lang="en-US" sz="2800" b="1" u="sng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Kết quả hình ảnh cho icon đáp á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37" b="1892"/>
          <a:stretch/>
        </p:blipFill>
        <p:spPr bwMode="auto">
          <a:xfrm>
            <a:off x="2877035" y="1896194"/>
            <a:ext cx="2152030" cy="627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ounded Rectangle 9"/>
          <p:cNvSpPr/>
          <p:nvPr/>
        </p:nvSpPr>
        <p:spPr>
          <a:xfrm>
            <a:off x="10434077" y="1153072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prstClr val="white"/>
                </a:solidFill>
              </a:rPr>
              <a:t>00:10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0434077" y="1167857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prstClr val="white"/>
                </a:solidFill>
              </a:rPr>
              <a:t>00:09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10434077" y="1177820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prstClr val="white"/>
                </a:solidFill>
              </a:rPr>
              <a:t>00:08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0434077" y="1168176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prstClr val="white"/>
                </a:solidFill>
              </a:rPr>
              <a:t>00:07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10434077" y="1153072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prstClr val="white"/>
                </a:solidFill>
              </a:rPr>
              <a:t>00:06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10434077" y="1172998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prstClr val="white"/>
                </a:solidFill>
              </a:rPr>
              <a:t>00:05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10434077" y="1163035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prstClr val="white"/>
                </a:solidFill>
              </a:rPr>
              <a:t>00:04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10434077" y="1153072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prstClr val="white"/>
                </a:solidFill>
              </a:rPr>
              <a:t>00:03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10434077" y="1133146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prstClr val="white"/>
                </a:solidFill>
              </a:rPr>
              <a:t>00:02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10434077" y="1143109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prstClr val="white"/>
                </a:solidFill>
              </a:rPr>
              <a:t>00:01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0434077" y="1162716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prstClr val="white"/>
                </a:solidFill>
              </a:rPr>
              <a:t>00:00</a:t>
            </a:r>
          </a:p>
        </p:txBody>
      </p:sp>
      <p:pic>
        <p:nvPicPr>
          <p:cNvPr id="21" name="Picture 2" descr="Káº¿t quáº£ hÃ¬nh áº£nh cho icon Äá»ng há»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2512" y="372140"/>
            <a:ext cx="780874" cy="790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0750" y="6030709"/>
            <a:ext cx="1044980" cy="1044980"/>
          </a:xfrm>
          <a:prstGeom prst="rect">
            <a:avLst/>
          </a:prstGeom>
        </p:spPr>
      </p:pic>
      <p:grpSp>
        <p:nvGrpSpPr>
          <p:cNvPr id="26" name="Group 16">
            <a:extLst>
              <a:ext uri="{FF2B5EF4-FFF2-40B4-BE49-F238E27FC236}">
                <a16:creationId xmlns:a16="http://schemas.microsoft.com/office/drawing/2014/main" id="{AA27B642-4CA5-4BC3-B691-6B714B39618C}"/>
              </a:ext>
            </a:extLst>
          </p:cNvPr>
          <p:cNvGrpSpPr>
            <a:grpSpLocks/>
          </p:cNvGrpSpPr>
          <p:nvPr/>
        </p:nvGrpSpPr>
        <p:grpSpPr bwMode="auto">
          <a:xfrm>
            <a:off x="6379719" y="999335"/>
            <a:ext cx="2149476" cy="1607592"/>
            <a:chOff x="3542" y="2194"/>
            <a:chExt cx="1354" cy="1166"/>
          </a:xfrm>
        </p:grpSpPr>
        <p:sp>
          <p:nvSpPr>
            <p:cNvPr id="27" name="Line 6">
              <a:extLst>
                <a:ext uri="{FF2B5EF4-FFF2-40B4-BE49-F238E27FC236}">
                  <a16:creationId xmlns:a16="http://schemas.microsoft.com/office/drawing/2014/main" id="{C98BCB69-9753-4023-9586-9CEDC277461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557" y="2194"/>
              <a:ext cx="3" cy="650"/>
            </a:xfrm>
            <a:prstGeom prst="line">
              <a:avLst/>
            </a:prstGeom>
            <a:ln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endParaRPr>
            </a:p>
          </p:txBody>
        </p:sp>
        <p:sp>
          <p:nvSpPr>
            <p:cNvPr id="28" name="Line 7">
              <a:extLst>
                <a:ext uri="{FF2B5EF4-FFF2-40B4-BE49-F238E27FC236}">
                  <a16:creationId xmlns:a16="http://schemas.microsoft.com/office/drawing/2014/main" id="{3861C022-C5FF-4EDD-8EB0-2618C625D22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57" y="2196"/>
              <a:ext cx="371" cy="540"/>
            </a:xfrm>
            <a:prstGeom prst="line">
              <a:avLst/>
            </a:prstGeom>
            <a:ln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endParaRPr>
            </a:p>
          </p:txBody>
        </p:sp>
        <p:sp>
          <p:nvSpPr>
            <p:cNvPr id="29" name="Line 8">
              <a:extLst>
                <a:ext uri="{FF2B5EF4-FFF2-40B4-BE49-F238E27FC236}">
                  <a16:creationId xmlns:a16="http://schemas.microsoft.com/office/drawing/2014/main" id="{A7B65B0C-FA2C-4936-9540-7923721EB10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36" y="2736"/>
              <a:ext cx="0" cy="624"/>
            </a:xfrm>
            <a:prstGeom prst="line">
              <a:avLst/>
            </a:prstGeom>
            <a:ln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endParaRPr>
            </a:p>
          </p:txBody>
        </p:sp>
        <p:sp>
          <p:nvSpPr>
            <p:cNvPr id="30" name="Line 9">
              <a:extLst>
                <a:ext uri="{FF2B5EF4-FFF2-40B4-BE49-F238E27FC236}">
                  <a16:creationId xmlns:a16="http://schemas.microsoft.com/office/drawing/2014/main" id="{9BAB77B2-3004-4B4B-8FCE-E040A6346EC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552" y="2832"/>
              <a:ext cx="384" cy="528"/>
            </a:xfrm>
            <a:prstGeom prst="line">
              <a:avLst/>
            </a:prstGeom>
            <a:ln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endParaRPr>
            </a:p>
          </p:txBody>
        </p:sp>
        <p:sp>
          <p:nvSpPr>
            <p:cNvPr id="31" name="Line 10">
              <a:extLst>
                <a:ext uri="{FF2B5EF4-FFF2-40B4-BE49-F238E27FC236}">
                  <a16:creationId xmlns:a16="http://schemas.microsoft.com/office/drawing/2014/main" id="{FD834A59-9089-4F28-9833-8729FF58EC8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49" y="2194"/>
              <a:ext cx="1317" cy="820"/>
            </a:xfrm>
            <a:prstGeom prst="line">
              <a:avLst/>
            </a:prstGeom>
            <a:ln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endParaRPr>
            </a:p>
          </p:txBody>
        </p:sp>
        <p:sp>
          <p:nvSpPr>
            <p:cNvPr id="32" name="Line 11">
              <a:extLst>
                <a:ext uri="{FF2B5EF4-FFF2-40B4-BE49-F238E27FC236}">
                  <a16:creationId xmlns:a16="http://schemas.microsoft.com/office/drawing/2014/main" id="{9E70393A-A472-4CE6-BBB6-4BA769474EB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936" y="2736"/>
              <a:ext cx="960" cy="288"/>
            </a:xfrm>
            <a:prstGeom prst="line">
              <a:avLst/>
            </a:prstGeom>
            <a:ln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endParaRPr>
            </a:p>
          </p:txBody>
        </p:sp>
        <p:sp>
          <p:nvSpPr>
            <p:cNvPr id="33" name="Line 12">
              <a:extLst>
                <a:ext uri="{FF2B5EF4-FFF2-40B4-BE49-F238E27FC236}">
                  <a16:creationId xmlns:a16="http://schemas.microsoft.com/office/drawing/2014/main" id="{C6397611-02AB-4C5B-9047-25CAC7C51C8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542" y="2832"/>
              <a:ext cx="1354" cy="192"/>
            </a:xfrm>
            <a:prstGeom prst="line">
              <a:avLst/>
            </a:prstGeom>
            <a:ln w="9525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endParaRPr>
            </a:p>
          </p:txBody>
        </p:sp>
        <p:sp>
          <p:nvSpPr>
            <p:cNvPr id="34" name="Line 13">
              <a:extLst>
                <a:ext uri="{FF2B5EF4-FFF2-40B4-BE49-F238E27FC236}">
                  <a16:creationId xmlns:a16="http://schemas.microsoft.com/office/drawing/2014/main" id="{7C93CD74-D042-4749-A64C-AF87D9495B5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36" y="3024"/>
              <a:ext cx="960" cy="336"/>
            </a:xfrm>
            <a:prstGeom prst="line">
              <a:avLst/>
            </a:prstGeom>
            <a:ln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endParaRPr>
            </a:p>
          </p:txBody>
        </p:sp>
        <p:sp>
          <p:nvSpPr>
            <p:cNvPr id="35" name="Line 14">
              <a:extLst>
                <a:ext uri="{FF2B5EF4-FFF2-40B4-BE49-F238E27FC236}">
                  <a16:creationId xmlns:a16="http://schemas.microsoft.com/office/drawing/2014/main" id="{2285C63D-B22D-489A-B299-34CFFB70CBF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44" y="3024"/>
              <a:ext cx="912" cy="0"/>
            </a:xfrm>
            <a:prstGeom prst="line">
              <a:avLst/>
            </a:prstGeom>
            <a:ln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endParaRPr>
            </a:p>
          </p:txBody>
        </p:sp>
        <p:sp>
          <p:nvSpPr>
            <p:cNvPr id="36" name="Rectangle 15">
              <a:extLst>
                <a:ext uri="{FF2B5EF4-FFF2-40B4-BE49-F238E27FC236}">
                  <a16:creationId xmlns:a16="http://schemas.microsoft.com/office/drawing/2014/main" id="{1EA22E36-A211-4F8F-943E-E405D440F8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44" y="3024"/>
              <a:ext cx="48" cy="48"/>
            </a:xfrm>
            <a:prstGeom prst="rect">
              <a:avLst/>
            </a:prstGeom>
            <a:ln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37" name="Text Box 17">
            <a:extLst>
              <a:ext uri="{FF2B5EF4-FFF2-40B4-BE49-F238E27FC236}">
                <a16:creationId xmlns:a16="http://schemas.microsoft.com/office/drawing/2014/main" id="{A96167A7-8FDB-4ABE-BAA7-77ED6EFDE861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5942572" y="1138198"/>
            <a:ext cx="685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7cm</a:t>
            </a:r>
          </a:p>
        </p:txBody>
      </p:sp>
      <p:sp>
        <p:nvSpPr>
          <p:cNvPr id="38" name="Text Box 18">
            <a:extLst>
              <a:ext uri="{FF2B5EF4-FFF2-40B4-BE49-F238E27FC236}">
                <a16:creationId xmlns:a16="http://schemas.microsoft.com/office/drawing/2014/main" id="{B0A16EC9-B89B-4A76-AC70-9B048794CA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6096" y="1828119"/>
            <a:ext cx="762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12cm</a:t>
            </a: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73663530"/>
              </p:ext>
            </p:extLst>
          </p:nvPr>
        </p:nvGraphicFramePr>
        <p:xfrm>
          <a:off x="2310062" y="3068153"/>
          <a:ext cx="3288633" cy="7687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977760" imgH="228600" progId="Equation.DSMT4">
                  <p:embed/>
                </p:oleObj>
              </mc:Choice>
              <mc:Fallback>
                <p:oleObj name="Equation" r:id="rId7" imgW="97776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310062" y="3068153"/>
                        <a:ext cx="3288633" cy="76877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5662801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0"/>
                            </p:stCondLst>
                            <p:childTnLst>
                              <p:par>
                                <p:cTn id="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00"/>
                            </p:stCondLst>
                            <p:childTnLst>
                              <p:par>
                                <p:cTn id="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0"/>
                            </p:stCondLst>
                            <p:childTnLst>
                              <p:par>
                                <p:cTn id="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01" y="3698502"/>
            <a:ext cx="4601523" cy="171547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475" y="2860926"/>
            <a:ext cx="5479696" cy="2330665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1905360" y="2019198"/>
            <a:ext cx="1523174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500" b="1" dirty="0">
                <a:solidFill>
                  <a:srgbClr val="2A3D52"/>
                </a:solidFill>
                <a:latin typeface="Agency FB" panose="020B0503020202020204" pitchFamily="34" charset="0"/>
                <a:ea typeface="微软雅黑" panose="020B0503020204020204" pitchFamily="34" charset="-122"/>
              </a:rPr>
              <a:t>02</a:t>
            </a:r>
            <a:endParaRPr lang="zh-CN" altLang="en-US" sz="11500" b="1" dirty="0">
              <a:solidFill>
                <a:srgbClr val="2A3D52"/>
              </a:solidFill>
              <a:latin typeface="Agency FB" panose="020B0503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5792227" y="3149095"/>
            <a:ext cx="51889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>
                <a:solidFill>
                  <a:srgbClr val="F8F8F8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HÌNH THÀNH KIẾN THỨC</a:t>
            </a:r>
          </a:p>
        </p:txBody>
      </p:sp>
    </p:spTree>
    <p:extLst>
      <p:ext uri="{BB962C8B-B14F-4D97-AF65-F5344CB8AC3E}">
        <p14:creationId xmlns:p14="http://schemas.microsoft.com/office/powerpoint/2010/main" val="3657943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7" name="Text Box 37"/>
          <p:cNvSpPr txBox="1">
            <a:spLocks noChangeArrowheads="1"/>
          </p:cNvSpPr>
          <p:nvPr/>
        </p:nvSpPr>
        <p:spPr bwMode="auto">
          <a:xfrm>
            <a:off x="780773" y="549245"/>
            <a:ext cx="1094105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DIỆN TÍCH XUNG QUANH CỦA HÌNH CHÓP TỨ GIÁC ĐỀU</a:t>
            </a:r>
          </a:p>
        </p:txBody>
      </p:sp>
      <p:sp>
        <p:nvSpPr>
          <p:cNvPr id="247810" name="Rectangle 2"/>
          <p:cNvSpPr>
            <a:spLocks noChangeArrowheads="1"/>
          </p:cNvSpPr>
          <p:nvPr/>
        </p:nvSpPr>
        <p:spPr bwMode="auto">
          <a:xfrm>
            <a:off x="1284908" y="1242913"/>
            <a:ext cx="8896350" cy="1286668"/>
          </a:xfrm>
          <a:prstGeom prst="rect">
            <a:avLst/>
          </a:prstGeom>
          <a:solidFill>
            <a:srgbClr val="CCFF99">
              <a:alpha val="60000"/>
            </a:srgbClr>
          </a:solidFill>
          <a:ln>
            <a:noFill/>
          </a:ln>
        </p:spPr>
        <p:txBody>
          <a:bodyPr anchor="b"/>
          <a:lstStyle/>
          <a:p>
            <a:pPr eaLnBrk="1" hangingPunct="1">
              <a:defRPr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 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Time" pitchFamily="34" charset="0"/>
              <a:cs typeface="Times New Roman" pitchFamily="18" charset="0"/>
            </a:endParaRPr>
          </a:p>
          <a:p>
            <a:pPr eaLnBrk="1" hangingPunct="1">
              <a:defRPr/>
            </a:pP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Time" pitchFamily="34" charset="0"/>
              <a:cs typeface="Times New Roman" pitchFamily="18" charset="0"/>
            </a:endParaRPr>
          </a:p>
          <a:p>
            <a:pPr eaLnBrk="1" hangingPunct="1">
              <a:defRPr/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Cho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chóp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tứ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S.ABCD.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SAB, SBC, SCD, SDA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xung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quanh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chóp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tứ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S.ABCD.</a:t>
            </a:r>
            <a:endParaRPr lang="vi-VN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568726" y="3395796"/>
            <a:ext cx="9091612" cy="3845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en-US" sz="24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SM, SN, SP, SQ  </a:t>
            </a:r>
            <a:r>
              <a:rPr lang="en-US" sz="24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24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lượt</a:t>
            </a:r>
            <a:r>
              <a:rPr lang="en-US" sz="24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là:đường</a:t>
            </a:r>
            <a:r>
              <a:rPr lang="en-US" sz="24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4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24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24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SAB,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SBC, SCD, SDA hay </a:t>
            </a:r>
            <a:r>
              <a:rPr lang="en-US" sz="24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24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4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4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chóp</a:t>
            </a:r>
            <a:r>
              <a:rPr lang="en-US" sz="24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tứ</a:t>
            </a:r>
            <a:r>
              <a:rPr lang="en-US" sz="24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24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24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S.ABCD.</a:t>
            </a:r>
          </a:p>
        </p:txBody>
      </p:sp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5812597" y="3110435"/>
            <a:ext cx="1721264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vi-VN" sz="2400" b="1" dirty="0" err="1">
                <a:solidFill>
                  <a:srgbClr val="FF0000"/>
                </a:solidFill>
                <a:latin typeface=".VnTime" panose="020B7200000000000000" pitchFamily="34" charset="0"/>
              </a:rPr>
              <a:t>trung</a:t>
            </a:r>
            <a:r>
              <a:rPr lang="en-US" altLang="vi-VN" sz="2400" b="1" dirty="0">
                <a:solidFill>
                  <a:srgbClr val="FF0000"/>
                </a:solidFill>
                <a:latin typeface=".VnTime" panose="020B7200000000000000" pitchFamily="34" charset="0"/>
              </a:rPr>
              <a:t> </a:t>
            </a:r>
            <a:r>
              <a:rPr lang="en-US" altLang="vi-VN" sz="2400" b="1" dirty="0" err="1">
                <a:solidFill>
                  <a:srgbClr val="FF0000"/>
                </a:solidFill>
                <a:latin typeface=".VnTime" panose="020B7200000000000000" pitchFamily="34" charset="0"/>
              </a:rPr>
              <a:t>đoạn</a:t>
            </a:r>
            <a:r>
              <a:rPr lang="en-US" altLang="vi-VN" sz="2400" b="1" dirty="0">
                <a:solidFill>
                  <a:srgbClr val="FF0000"/>
                </a:solidFill>
                <a:latin typeface=".VnTime" panose="020B7200000000000000" pitchFamily="34" charset="0"/>
              </a:rPr>
              <a:t> </a:t>
            </a:r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7924800" y="6480175"/>
            <a:ext cx="27051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en-US" altLang="vi-VN" sz="2400" b="1" dirty="0">
              <a:solidFill>
                <a:srgbClr val="FF0000"/>
              </a:solidFill>
              <a:latin typeface=".VnTime" panose="020B7200000000000000" pitchFamily="34" charset="0"/>
            </a:endParaRPr>
          </a:p>
        </p:txBody>
      </p:sp>
      <p:sp>
        <p:nvSpPr>
          <p:cNvPr id="7194" name="Rectangle 2"/>
          <p:cNvSpPr>
            <a:spLocks noChangeArrowheads="1"/>
          </p:cNvSpPr>
          <p:nvPr/>
        </p:nvSpPr>
        <p:spPr bwMode="auto">
          <a:xfrm>
            <a:off x="5542271" y="2627772"/>
            <a:ext cx="1654176" cy="441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endParaRPr lang="vi-VN" alt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423" name="Rectangle 7"/>
          <p:cNvSpPr>
            <a:spLocks noChangeArrowheads="1"/>
          </p:cNvSpPr>
          <p:nvPr/>
        </p:nvSpPr>
        <p:spPr bwMode="auto">
          <a:xfrm>
            <a:off x="780773" y="123795"/>
            <a:ext cx="8890000" cy="425450"/>
          </a:xfrm>
          <a:prstGeom prst="rect">
            <a:avLst/>
          </a:prstGeom>
          <a:solidFill>
            <a:srgbClr val="07E9B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zh-C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Bài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2:  HÌNH CHÓP TỨ GIÁC </a:t>
            </a: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ĐỀU (T2)</a:t>
            </a:r>
            <a:endParaRPr lang="en-US" altLang="vi-VN" sz="2400" b="1" dirty="0">
              <a:solidFill>
                <a:schemeClr val="hlink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56" name="Picture 55"/>
          <p:cNvPicPr/>
          <p:nvPr/>
        </p:nvPicPr>
        <p:blipFill>
          <a:blip r:embed="rId3"/>
          <a:stretch>
            <a:fillRect/>
          </a:stretch>
        </p:blipFill>
        <p:spPr>
          <a:xfrm>
            <a:off x="4106068" y="3395796"/>
            <a:ext cx="3910013" cy="3408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716964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47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2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7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77" grpId="0"/>
      <p:bldP spid="247810" grpId="0" animBg="1"/>
      <p:bldP spid="2" grpId="0" autoUpdateAnimBg="0"/>
      <p:bldP spid="12" grpId="0"/>
      <p:bldP spid="13" grpId="0" autoUpdateAnimBg="0"/>
      <p:bldP spid="719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7" name="Text Box 37"/>
          <p:cNvSpPr txBox="1">
            <a:spLocks noChangeArrowheads="1"/>
          </p:cNvSpPr>
          <p:nvPr/>
        </p:nvSpPr>
        <p:spPr bwMode="auto">
          <a:xfrm>
            <a:off x="926272" y="766284"/>
            <a:ext cx="1094105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DIỆN TÍCH XUNG QUANH CỦA HÌNH CHÓP TỨ GIÁC ĐỀU</a:t>
            </a:r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7924800" y="6480175"/>
            <a:ext cx="27051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en-US" altLang="vi-VN" sz="2400" b="1" dirty="0">
              <a:solidFill>
                <a:srgbClr val="FF0000"/>
              </a:solidFill>
              <a:latin typeface=".VnTime" panose="020B7200000000000000" pitchFamily="34" charset="0"/>
            </a:endParaRPr>
          </a:p>
        </p:txBody>
      </p:sp>
      <p:pic>
        <p:nvPicPr>
          <p:cNvPr id="56" name="Picture 55"/>
          <p:cNvPicPr/>
          <p:nvPr/>
        </p:nvPicPr>
        <p:blipFill>
          <a:blip r:embed="rId3"/>
          <a:stretch>
            <a:fillRect/>
          </a:stretch>
        </p:blipFill>
        <p:spPr>
          <a:xfrm>
            <a:off x="6396797" y="2418368"/>
            <a:ext cx="3910013" cy="3408363"/>
          </a:xfrm>
          <a:prstGeom prst="rect">
            <a:avLst/>
          </a:prstGeom>
        </p:spPr>
      </p:pic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926272" y="1117086"/>
            <a:ext cx="8263282" cy="1491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en-US" altLang="vi-VN" sz="2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en-US" altLang="vi-VN" sz="24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en-US" altLang="vi-VN" sz="2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en-US" altLang="vi-VN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en-US" altLang="vi-VN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en-US" altLang="vi-VN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en-US" altLang="vi-VN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en-US" altLang="vi-VN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en-US" altLang="vi-VN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alt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iện</a:t>
            </a:r>
            <a:r>
              <a:rPr lang="en-US" alt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i="1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vi-VN" sz="24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vi-VN" sz="24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xung </a:t>
            </a:r>
            <a:r>
              <a:rPr lang="vi-VN" alt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quanh của </a:t>
            </a:r>
            <a:r>
              <a:rPr lang="en-US" altLang="vi-VN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chóp</a:t>
            </a:r>
            <a:r>
              <a:rPr lang="en-US" alt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alt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alt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alt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alt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</a:t>
            </a:r>
            <a:r>
              <a:rPr lang="en-US" alt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altLang="vi-VN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alt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i="1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vi-VN" sz="24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 đoạn</a:t>
            </a:r>
            <a:r>
              <a:rPr lang="vi-VN" altLang="vi-VN" sz="24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alt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Ký hiệu là</a:t>
            </a:r>
            <a:r>
              <a:rPr lang="en-US" altLang="vi-VN" sz="24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altLang="vi-VN" sz="24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 S</a:t>
            </a:r>
            <a:r>
              <a:rPr lang="vi-VN" altLang="vi-VN" sz="2400" b="1" i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xq</a:t>
            </a:r>
            <a:endParaRPr lang="vi-VN" altLang="vi-VN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en-US" altLang="vi-VN" sz="2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4238349" y="3262125"/>
            <a:ext cx="27051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C: </a:t>
            </a:r>
            <a:r>
              <a:rPr lang="en-US" altLang="vi-VN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</a:t>
            </a: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altLang="vi-VN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endParaRPr lang="en-US" alt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4238348" y="3779650"/>
            <a:ext cx="323587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d: </a:t>
            </a:r>
            <a:r>
              <a:rPr lang="en-US" altLang="vi-VN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endParaRPr lang="en-US" alt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395331" y="3179850"/>
            <a:ext cx="1630017" cy="850350"/>
            <a:chOff x="2097157" y="4158972"/>
            <a:chExt cx="1630017" cy="850350"/>
          </a:xfrm>
        </p:grpSpPr>
        <p:sp>
          <p:nvSpPr>
            <p:cNvPr id="6" name="Rectangle 5"/>
            <p:cNvSpPr/>
            <p:nvPr/>
          </p:nvSpPr>
          <p:spPr>
            <a:xfrm>
              <a:off x="2097157" y="4158972"/>
              <a:ext cx="1630017" cy="85035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5" name="Objec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292562009"/>
                </p:ext>
              </p:extLst>
            </p:nvPr>
          </p:nvGraphicFramePr>
          <p:xfrm>
            <a:off x="2097157" y="4158972"/>
            <a:ext cx="1536700" cy="825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" imgW="1536480" imgH="825480" progId="Equation.DSMT4">
                    <p:embed/>
                  </p:oleObj>
                </mc:Choice>
                <mc:Fallback>
                  <p:oleObj name="Equation" r:id="rId4" imgW="1536480" imgH="82548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2097157" y="4158972"/>
                          <a:ext cx="1536700" cy="825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0" name="Rectangle 7"/>
          <p:cNvSpPr>
            <a:spLocks noChangeArrowheads="1"/>
          </p:cNvSpPr>
          <p:nvPr/>
        </p:nvSpPr>
        <p:spPr bwMode="auto">
          <a:xfrm>
            <a:off x="780773" y="123795"/>
            <a:ext cx="8890000" cy="425450"/>
          </a:xfrm>
          <a:prstGeom prst="rect">
            <a:avLst/>
          </a:prstGeom>
          <a:solidFill>
            <a:srgbClr val="07E9B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zh-C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Bài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2:  HÌNH CHÓP TỨ GIÁC </a:t>
            </a: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ĐỀU (T2)</a:t>
            </a:r>
            <a:endParaRPr lang="en-US" altLang="vi-VN" sz="2400" b="1" dirty="0">
              <a:solidFill>
                <a:schemeClr val="hlink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9669379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77" grpId="0"/>
      <p:bldP spid="13" grpId="0" autoUpdateAnimBg="0"/>
      <p:bldP spid="10" grpId="0"/>
      <p:bldP spid="14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858839" y="920670"/>
            <a:ext cx="9620249" cy="1440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chóp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 cm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 cm.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chóp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4256073" y="3040288"/>
            <a:ext cx="6061633" cy="1010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chóp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809745" y="2732736"/>
            <a:ext cx="3314462" cy="3016804"/>
            <a:chOff x="1955800" y="2755900"/>
            <a:chExt cx="2882900" cy="2324100"/>
          </a:xfrm>
        </p:grpSpPr>
        <p:sp>
          <p:nvSpPr>
            <p:cNvPr id="21521" name="Rectangle 2"/>
            <p:cNvSpPr>
              <a:spLocks noChangeArrowheads="1"/>
            </p:cNvSpPr>
            <p:nvPr/>
          </p:nvSpPr>
          <p:spPr bwMode="auto">
            <a:xfrm>
              <a:off x="3705346" y="3036022"/>
              <a:ext cx="1133354" cy="2908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b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9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20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 cm</a:t>
              </a:r>
            </a:p>
          </p:txBody>
        </p:sp>
        <p:sp>
          <p:nvSpPr>
            <p:cNvPr id="21522" name="Line 49"/>
            <p:cNvSpPr>
              <a:spLocks noChangeShapeType="1"/>
            </p:cNvSpPr>
            <p:nvPr/>
          </p:nvSpPr>
          <p:spPr bwMode="auto">
            <a:xfrm>
              <a:off x="1968837" y="3883953"/>
              <a:ext cx="821311" cy="875900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23" name="Line 50"/>
            <p:cNvSpPr>
              <a:spLocks noChangeShapeType="1"/>
            </p:cNvSpPr>
            <p:nvPr/>
          </p:nvSpPr>
          <p:spPr bwMode="auto">
            <a:xfrm>
              <a:off x="3507165" y="3870682"/>
              <a:ext cx="821311" cy="8759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24" name="Line 51"/>
            <p:cNvSpPr>
              <a:spLocks noChangeShapeType="1"/>
            </p:cNvSpPr>
            <p:nvPr/>
          </p:nvSpPr>
          <p:spPr bwMode="auto">
            <a:xfrm>
              <a:off x="2764074" y="4746581"/>
              <a:ext cx="1590475" cy="0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25" name="Line 52"/>
            <p:cNvSpPr>
              <a:spLocks noChangeShapeType="1"/>
            </p:cNvSpPr>
            <p:nvPr/>
          </p:nvSpPr>
          <p:spPr bwMode="auto">
            <a:xfrm>
              <a:off x="1955800" y="3870682"/>
              <a:ext cx="1590475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26" name="Line 55"/>
            <p:cNvSpPr>
              <a:spLocks noChangeShapeType="1"/>
            </p:cNvSpPr>
            <p:nvPr/>
          </p:nvSpPr>
          <p:spPr bwMode="auto">
            <a:xfrm flipH="1" flipV="1">
              <a:off x="3129101" y="2755900"/>
              <a:ext cx="443247" cy="19906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27" name="Line 56"/>
            <p:cNvSpPr>
              <a:spLocks noChangeShapeType="1"/>
            </p:cNvSpPr>
            <p:nvPr/>
          </p:nvSpPr>
          <p:spPr bwMode="auto">
            <a:xfrm flipH="1">
              <a:off x="1981873" y="2755900"/>
              <a:ext cx="1160265" cy="112805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28" name="Line 57"/>
            <p:cNvSpPr>
              <a:spLocks noChangeShapeType="1"/>
            </p:cNvSpPr>
            <p:nvPr/>
          </p:nvSpPr>
          <p:spPr bwMode="auto">
            <a:xfrm flipH="1">
              <a:off x="2764074" y="2769171"/>
              <a:ext cx="365027" cy="1964139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29" name="Line 58"/>
            <p:cNvSpPr>
              <a:spLocks noChangeShapeType="1"/>
            </p:cNvSpPr>
            <p:nvPr/>
          </p:nvSpPr>
          <p:spPr bwMode="auto">
            <a:xfrm>
              <a:off x="3129101" y="2769171"/>
              <a:ext cx="1199374" cy="197741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30" name="Line 59"/>
            <p:cNvSpPr>
              <a:spLocks noChangeShapeType="1"/>
            </p:cNvSpPr>
            <p:nvPr/>
          </p:nvSpPr>
          <p:spPr bwMode="auto">
            <a:xfrm>
              <a:off x="3129101" y="2755900"/>
              <a:ext cx="391100" cy="115459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31" name="Line 103"/>
            <p:cNvSpPr>
              <a:spLocks noChangeShapeType="1"/>
            </p:cNvSpPr>
            <p:nvPr/>
          </p:nvSpPr>
          <p:spPr bwMode="auto">
            <a:xfrm flipH="1">
              <a:off x="3320226" y="3273049"/>
              <a:ext cx="473148" cy="45250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32" name="Rectangle 2"/>
            <p:cNvSpPr>
              <a:spLocks noChangeArrowheads="1"/>
            </p:cNvSpPr>
            <p:nvPr/>
          </p:nvSpPr>
          <p:spPr bwMode="auto">
            <a:xfrm>
              <a:off x="3091771" y="4789104"/>
              <a:ext cx="1133354" cy="2908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b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9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20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 cm</a:t>
              </a:r>
            </a:p>
          </p:txBody>
        </p:sp>
      </p:grpSp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5970177" y="2532288"/>
            <a:ext cx="15748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u="sng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altLang="en-US" sz="2800" b="1" u="sng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1518" name="Text Box 13"/>
          <p:cNvSpPr txBox="1">
            <a:spLocks noChangeArrowheads="1"/>
          </p:cNvSpPr>
          <p:nvPr/>
        </p:nvSpPr>
        <p:spPr bwMode="auto">
          <a:xfrm>
            <a:off x="858839" y="606969"/>
            <a:ext cx="321627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:</a:t>
            </a:r>
          </a:p>
        </p:txBody>
      </p:sp>
      <p:sp>
        <p:nvSpPr>
          <p:cNvPr id="21519" name="Rectangle 56"/>
          <p:cNvSpPr>
            <a:spLocks noChangeArrowheads="1"/>
          </p:cNvSpPr>
          <p:nvPr/>
        </p:nvSpPr>
        <p:spPr bwMode="auto">
          <a:xfrm>
            <a:off x="1524001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vi-VN" sz="1800"/>
          </a:p>
        </p:txBody>
      </p:sp>
      <p:sp>
        <p:nvSpPr>
          <p:cNvPr id="30" name="Rectangle 7"/>
          <p:cNvSpPr>
            <a:spLocks noChangeArrowheads="1"/>
          </p:cNvSpPr>
          <p:nvPr/>
        </p:nvSpPr>
        <p:spPr bwMode="auto">
          <a:xfrm>
            <a:off x="780773" y="123795"/>
            <a:ext cx="8890000" cy="425450"/>
          </a:xfrm>
          <a:prstGeom prst="rect">
            <a:avLst/>
          </a:prstGeom>
          <a:solidFill>
            <a:srgbClr val="07E9B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zh-C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Bài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2:  HÌNH CHÓP TỨ GIÁC </a:t>
            </a: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ĐỀU (T2)</a:t>
            </a:r>
            <a:endParaRPr lang="en-US" altLang="vi-VN" sz="2400" b="1" dirty="0">
              <a:solidFill>
                <a:schemeClr val="hlink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74530961"/>
              </p:ext>
            </p:extLst>
          </p:nvPr>
        </p:nvGraphicFramePr>
        <p:xfrm>
          <a:off x="4425167" y="4231462"/>
          <a:ext cx="2207645" cy="11599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749160" imgH="393480" progId="Equation.DSMT4">
                  <p:embed/>
                </p:oleObj>
              </mc:Choice>
              <mc:Fallback>
                <p:oleObj name="Equation" r:id="rId2" imgW="74916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425167" y="4231462"/>
                        <a:ext cx="2207645" cy="115994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07514897"/>
              </p:ext>
            </p:extLst>
          </p:nvPr>
        </p:nvGraphicFramePr>
        <p:xfrm>
          <a:off x="6632813" y="4207079"/>
          <a:ext cx="2156346" cy="117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723600" imgH="393480" progId="Equation.DSMT4">
                  <p:embed/>
                </p:oleObj>
              </mc:Choice>
              <mc:Fallback>
                <p:oleObj name="Equation" r:id="rId4" imgW="72360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632813" y="4207079"/>
                        <a:ext cx="2156346" cy="1172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62435063"/>
              </p:ext>
            </p:extLst>
          </p:nvPr>
        </p:nvGraphicFramePr>
        <p:xfrm>
          <a:off x="8789159" y="4366618"/>
          <a:ext cx="2289980" cy="8996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711000" imgH="279360" progId="Equation.DSMT4">
                  <p:embed/>
                </p:oleObj>
              </mc:Choice>
              <mc:Fallback>
                <p:oleObj name="Equation" r:id="rId6" imgW="711000" imgH="2793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8789159" y="4366618"/>
                        <a:ext cx="2289980" cy="8996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44610429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2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858839" y="920670"/>
            <a:ext cx="9620249" cy="1440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chóp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 cm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15 cm.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chóp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4256073" y="3040288"/>
            <a:ext cx="6061633" cy="1010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chóp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809745" y="2732736"/>
            <a:ext cx="3314462" cy="3016804"/>
            <a:chOff x="1955800" y="2755900"/>
            <a:chExt cx="2882900" cy="2324100"/>
          </a:xfrm>
        </p:grpSpPr>
        <p:sp>
          <p:nvSpPr>
            <p:cNvPr id="21521" name="Rectangle 2"/>
            <p:cNvSpPr>
              <a:spLocks noChangeArrowheads="1"/>
            </p:cNvSpPr>
            <p:nvPr/>
          </p:nvSpPr>
          <p:spPr bwMode="auto">
            <a:xfrm>
              <a:off x="3705346" y="3036022"/>
              <a:ext cx="1133354" cy="2908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b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9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20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15 cm</a:t>
              </a:r>
            </a:p>
          </p:txBody>
        </p:sp>
        <p:sp>
          <p:nvSpPr>
            <p:cNvPr id="21522" name="Line 49"/>
            <p:cNvSpPr>
              <a:spLocks noChangeShapeType="1"/>
            </p:cNvSpPr>
            <p:nvPr/>
          </p:nvSpPr>
          <p:spPr bwMode="auto">
            <a:xfrm>
              <a:off x="1968837" y="3883953"/>
              <a:ext cx="821311" cy="875900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23" name="Line 50"/>
            <p:cNvSpPr>
              <a:spLocks noChangeShapeType="1"/>
            </p:cNvSpPr>
            <p:nvPr/>
          </p:nvSpPr>
          <p:spPr bwMode="auto">
            <a:xfrm>
              <a:off x="3507165" y="3870682"/>
              <a:ext cx="821311" cy="8759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24" name="Line 51"/>
            <p:cNvSpPr>
              <a:spLocks noChangeShapeType="1"/>
            </p:cNvSpPr>
            <p:nvPr/>
          </p:nvSpPr>
          <p:spPr bwMode="auto">
            <a:xfrm>
              <a:off x="2764074" y="4746581"/>
              <a:ext cx="1590475" cy="0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25" name="Line 52"/>
            <p:cNvSpPr>
              <a:spLocks noChangeShapeType="1"/>
            </p:cNvSpPr>
            <p:nvPr/>
          </p:nvSpPr>
          <p:spPr bwMode="auto">
            <a:xfrm>
              <a:off x="1955800" y="3870682"/>
              <a:ext cx="1590475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26" name="Line 55"/>
            <p:cNvSpPr>
              <a:spLocks noChangeShapeType="1"/>
            </p:cNvSpPr>
            <p:nvPr/>
          </p:nvSpPr>
          <p:spPr bwMode="auto">
            <a:xfrm flipH="1" flipV="1">
              <a:off x="3129101" y="2755900"/>
              <a:ext cx="443247" cy="19906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27" name="Line 56"/>
            <p:cNvSpPr>
              <a:spLocks noChangeShapeType="1"/>
            </p:cNvSpPr>
            <p:nvPr/>
          </p:nvSpPr>
          <p:spPr bwMode="auto">
            <a:xfrm flipH="1">
              <a:off x="1981873" y="2755900"/>
              <a:ext cx="1160265" cy="112805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28" name="Line 57"/>
            <p:cNvSpPr>
              <a:spLocks noChangeShapeType="1"/>
            </p:cNvSpPr>
            <p:nvPr/>
          </p:nvSpPr>
          <p:spPr bwMode="auto">
            <a:xfrm flipH="1">
              <a:off x="2764074" y="2769171"/>
              <a:ext cx="365027" cy="1964139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29" name="Line 58"/>
            <p:cNvSpPr>
              <a:spLocks noChangeShapeType="1"/>
            </p:cNvSpPr>
            <p:nvPr/>
          </p:nvSpPr>
          <p:spPr bwMode="auto">
            <a:xfrm>
              <a:off x="3129101" y="2769171"/>
              <a:ext cx="1199374" cy="197741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30" name="Line 59"/>
            <p:cNvSpPr>
              <a:spLocks noChangeShapeType="1"/>
            </p:cNvSpPr>
            <p:nvPr/>
          </p:nvSpPr>
          <p:spPr bwMode="auto">
            <a:xfrm>
              <a:off x="3129101" y="2755900"/>
              <a:ext cx="391100" cy="115459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31" name="Line 103"/>
            <p:cNvSpPr>
              <a:spLocks noChangeShapeType="1"/>
            </p:cNvSpPr>
            <p:nvPr/>
          </p:nvSpPr>
          <p:spPr bwMode="auto">
            <a:xfrm flipH="1">
              <a:off x="3320226" y="3273049"/>
              <a:ext cx="473148" cy="45250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32" name="Rectangle 2"/>
            <p:cNvSpPr>
              <a:spLocks noChangeArrowheads="1"/>
            </p:cNvSpPr>
            <p:nvPr/>
          </p:nvSpPr>
          <p:spPr bwMode="auto">
            <a:xfrm>
              <a:off x="3091771" y="4789104"/>
              <a:ext cx="1133354" cy="2908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b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9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20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 cm</a:t>
              </a:r>
            </a:p>
          </p:txBody>
        </p:sp>
      </p:grpSp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5970177" y="2532288"/>
            <a:ext cx="15748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u="sng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altLang="en-US" sz="2800" b="1" u="sng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1518" name="Text Box 13"/>
          <p:cNvSpPr txBox="1">
            <a:spLocks noChangeArrowheads="1"/>
          </p:cNvSpPr>
          <p:nvPr/>
        </p:nvSpPr>
        <p:spPr bwMode="auto">
          <a:xfrm>
            <a:off x="858839" y="606969"/>
            <a:ext cx="321627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:</a:t>
            </a:r>
          </a:p>
        </p:txBody>
      </p:sp>
      <p:sp>
        <p:nvSpPr>
          <p:cNvPr id="21519" name="Rectangle 56"/>
          <p:cNvSpPr>
            <a:spLocks noChangeArrowheads="1"/>
          </p:cNvSpPr>
          <p:nvPr/>
        </p:nvSpPr>
        <p:spPr bwMode="auto">
          <a:xfrm>
            <a:off x="1524001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vi-VN" sz="1800"/>
          </a:p>
        </p:txBody>
      </p:sp>
      <p:sp>
        <p:nvSpPr>
          <p:cNvPr id="30" name="Rectangle 7"/>
          <p:cNvSpPr>
            <a:spLocks noChangeArrowheads="1"/>
          </p:cNvSpPr>
          <p:nvPr/>
        </p:nvSpPr>
        <p:spPr bwMode="auto">
          <a:xfrm>
            <a:off x="780773" y="123795"/>
            <a:ext cx="8890000" cy="425450"/>
          </a:xfrm>
          <a:prstGeom prst="rect">
            <a:avLst/>
          </a:prstGeom>
          <a:solidFill>
            <a:srgbClr val="07E9B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zh-C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Bài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2:  HÌNH CHÓP TỨ GIÁC </a:t>
            </a: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ĐỀU (T2)</a:t>
            </a:r>
            <a:endParaRPr lang="en-US" altLang="vi-VN" sz="2400" b="1" dirty="0">
              <a:solidFill>
                <a:schemeClr val="hlink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4425167" y="4231462"/>
          <a:ext cx="2207645" cy="11599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749160" imgH="393480" progId="Equation.DSMT4">
                  <p:embed/>
                </p:oleObj>
              </mc:Choice>
              <mc:Fallback>
                <p:oleObj name="Equation" r:id="rId2" imgW="749160" imgH="393480" progId="Equation.DSMT4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425167" y="4231462"/>
                        <a:ext cx="2207645" cy="115994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83917733"/>
              </p:ext>
            </p:extLst>
          </p:nvPr>
        </p:nvGraphicFramePr>
        <p:xfrm>
          <a:off x="6544184" y="4229518"/>
          <a:ext cx="2511188" cy="11618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850680" imgH="393480" progId="Equation.DSMT4">
                  <p:embed/>
                </p:oleObj>
              </mc:Choice>
              <mc:Fallback>
                <p:oleObj name="Equation" r:id="rId4" imgW="85068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544184" y="4229518"/>
                        <a:ext cx="2511188" cy="11618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07004943"/>
              </p:ext>
            </p:extLst>
          </p:nvPr>
        </p:nvGraphicFramePr>
        <p:xfrm>
          <a:off x="9055373" y="4386238"/>
          <a:ext cx="2412728" cy="8561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787320" imgH="279360" progId="Equation.DSMT4">
                  <p:embed/>
                </p:oleObj>
              </mc:Choice>
              <mc:Fallback>
                <p:oleObj name="Equation" r:id="rId6" imgW="787320" imgH="2793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9055373" y="4386238"/>
                        <a:ext cx="2412728" cy="8561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6" name="Hình ảnh 3">
            <a:extLst>
              <a:ext uri="{FF2B5EF4-FFF2-40B4-BE49-F238E27FC236}">
                <a16:creationId xmlns:a16="http://schemas.microsoft.com/office/drawing/2014/main" id="{C6A7B2E5-053C-4D72-840B-AA50033EAE4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031" y="4394642"/>
            <a:ext cx="2255716" cy="2621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072993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2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7" name="Text Box 37"/>
          <p:cNvSpPr txBox="1">
            <a:spLocks noChangeArrowheads="1"/>
          </p:cNvSpPr>
          <p:nvPr/>
        </p:nvSpPr>
        <p:spPr bwMode="auto">
          <a:xfrm>
            <a:off x="780773" y="549245"/>
            <a:ext cx="1094105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THỂ TÍCH CỦA HÌNH CHÓP TỨ GIÁC ĐỀU</a:t>
            </a:r>
          </a:p>
        </p:txBody>
      </p:sp>
      <p:sp>
        <p:nvSpPr>
          <p:cNvPr id="247810" name="Rectangle 2"/>
          <p:cNvSpPr>
            <a:spLocks noChangeArrowheads="1"/>
          </p:cNvSpPr>
          <p:nvPr/>
        </p:nvSpPr>
        <p:spPr bwMode="auto">
          <a:xfrm>
            <a:off x="880785" y="1062915"/>
            <a:ext cx="10841038" cy="1286668"/>
          </a:xfrm>
          <a:prstGeom prst="rect">
            <a:avLst/>
          </a:prstGeom>
          <a:solidFill>
            <a:srgbClr val="CCFF99">
              <a:alpha val="60000"/>
            </a:srgbClr>
          </a:solidFill>
          <a:ln>
            <a:noFill/>
          </a:ln>
        </p:spPr>
        <p:txBody>
          <a:bodyPr anchor="b"/>
          <a:lstStyle/>
          <a:p>
            <a:pPr eaLnBrk="1" hangingPunct="1">
              <a:defRPr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chóp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tứ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S.ABCD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16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Thả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sợi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dọi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đỉnh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S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chóp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dọi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chạm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đáy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chóp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O.</a:t>
            </a:r>
            <a:endParaRPr lang="vi-VN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780773" y="2425371"/>
            <a:ext cx="11408846" cy="481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2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28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chóp</a:t>
            </a:r>
            <a:r>
              <a:rPr lang="en-US" sz="2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tứ</a:t>
            </a:r>
            <a:r>
              <a:rPr lang="en-US" sz="2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2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2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 S.ABCD.</a:t>
            </a:r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7924800" y="6480175"/>
            <a:ext cx="27051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en-US" altLang="vi-VN" sz="2400" b="1" dirty="0">
              <a:solidFill>
                <a:srgbClr val="FF0000"/>
              </a:solidFill>
              <a:latin typeface=".VnTime" panose="020B7200000000000000" pitchFamily="34" charset="0"/>
            </a:endParaRPr>
          </a:p>
        </p:txBody>
      </p:sp>
      <p:sp>
        <p:nvSpPr>
          <p:cNvPr id="7194" name="Rectangle 2"/>
          <p:cNvSpPr>
            <a:spLocks noChangeArrowheads="1"/>
          </p:cNvSpPr>
          <p:nvPr/>
        </p:nvSpPr>
        <p:spPr bwMode="auto">
          <a:xfrm>
            <a:off x="4903786" y="2420342"/>
            <a:ext cx="1654176" cy="441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endParaRPr lang="vi-VN" alt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423" name="Rectangle 7"/>
          <p:cNvSpPr>
            <a:spLocks noChangeArrowheads="1"/>
          </p:cNvSpPr>
          <p:nvPr/>
        </p:nvSpPr>
        <p:spPr bwMode="auto">
          <a:xfrm>
            <a:off x="780773" y="123795"/>
            <a:ext cx="8890000" cy="425450"/>
          </a:xfrm>
          <a:prstGeom prst="rect">
            <a:avLst/>
          </a:prstGeom>
          <a:solidFill>
            <a:srgbClr val="07E9B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zh-C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Bài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2:  HÌNH CHÓP TỨ GIÁC </a:t>
            </a: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ĐỀU (T2)</a:t>
            </a:r>
            <a:endParaRPr lang="en-US" altLang="vi-VN" sz="2400" b="1" dirty="0">
              <a:solidFill>
                <a:schemeClr val="hlink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780773" y="3175000"/>
            <a:ext cx="3581400" cy="3476625"/>
            <a:chOff x="780773" y="3175000"/>
            <a:chExt cx="3581400" cy="347662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80773" y="3175000"/>
              <a:ext cx="3581400" cy="3476625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04760" y="6346825"/>
              <a:ext cx="733425" cy="266700"/>
            </a:xfrm>
            <a:prstGeom prst="rect">
              <a:avLst/>
            </a:prstGeom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7509" y="2942258"/>
            <a:ext cx="6564314" cy="3942108"/>
          </a:xfrm>
          <a:prstGeom prst="rect">
            <a:avLst/>
          </a:prstGeom>
        </p:spPr>
      </p:pic>
      <p:sp>
        <p:nvSpPr>
          <p:cNvPr id="18" name="Line 23"/>
          <p:cNvSpPr>
            <a:spLocks noChangeShapeType="1"/>
          </p:cNvSpPr>
          <p:nvPr/>
        </p:nvSpPr>
        <p:spPr bwMode="auto">
          <a:xfrm>
            <a:off x="7234989" y="3481137"/>
            <a:ext cx="1" cy="2486526"/>
          </a:xfrm>
          <a:prstGeom prst="line">
            <a:avLst/>
          </a:prstGeom>
          <a:noFill/>
          <a:ln w="50800">
            <a:solidFill>
              <a:srgbClr val="FF0066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652589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47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2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7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77" grpId="0"/>
      <p:bldP spid="247810" grpId="0" animBg="1"/>
      <p:bldP spid="2" grpId="0" autoUpdateAnimBg="0"/>
      <p:bldP spid="13" grpId="0" autoUpdateAnimBg="0"/>
      <p:bldP spid="7194" grpId="0"/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7" name="Text Box 37"/>
          <p:cNvSpPr txBox="1">
            <a:spLocks noChangeArrowheads="1"/>
          </p:cNvSpPr>
          <p:nvPr/>
        </p:nvSpPr>
        <p:spPr bwMode="auto">
          <a:xfrm>
            <a:off x="780773" y="810925"/>
            <a:ext cx="1094105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THỂ TÍCH CỦA HÌNH CHÓP TỨ GIÁC ĐỀU</a:t>
            </a:r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7924800" y="6480175"/>
            <a:ext cx="27051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en-US" altLang="vi-VN" sz="2400" b="1" dirty="0">
              <a:solidFill>
                <a:srgbClr val="FF0000"/>
              </a:solidFill>
              <a:latin typeface=".VnTime" panose="020B7200000000000000" pitchFamily="34" charset="0"/>
            </a:endParaRPr>
          </a:p>
        </p:txBody>
      </p:sp>
      <p:sp>
        <p:nvSpPr>
          <p:cNvPr id="17423" name="Rectangle 7"/>
          <p:cNvSpPr>
            <a:spLocks noChangeArrowheads="1"/>
          </p:cNvSpPr>
          <p:nvPr/>
        </p:nvSpPr>
        <p:spPr bwMode="auto">
          <a:xfrm>
            <a:off x="787537" y="178042"/>
            <a:ext cx="8890000" cy="425450"/>
          </a:xfrm>
          <a:prstGeom prst="rect">
            <a:avLst/>
          </a:prstGeom>
          <a:solidFill>
            <a:srgbClr val="07E9B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zh-C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Bài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2:  HÌNH CHÓP TỨ GIÁC </a:t>
            </a: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ĐỀU (T2)</a:t>
            </a:r>
            <a:endParaRPr lang="en-US" altLang="vi-VN" sz="2400" b="1" dirty="0">
              <a:solidFill>
                <a:schemeClr val="hlink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DC2874E-2460-49F3-9BF8-759BD390798A}"/>
              </a:ext>
            </a:extLst>
          </p:cNvPr>
          <p:cNvSpPr txBox="1"/>
          <p:nvPr/>
        </p:nvSpPr>
        <p:spPr>
          <a:xfrm>
            <a:off x="1054514" y="4164931"/>
            <a:ext cx="54086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/>
              </a:rPr>
              <a:t>(S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/>
              </a:rPr>
              <a:t>là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/>
              </a:rPr>
              <a:t>diện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/>
              </a:rPr>
              <a:t>tích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/>
              </a:rPr>
              <a:t>đáy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/>
              </a:rPr>
              <a:t>, h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/>
              </a:rPr>
              <a:t>là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/>
              </a:rPr>
              <a:t>chiều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/>
              </a:rPr>
              <a:t>cao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/>
              </a:rPr>
              <a:t>)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88554098"/>
              </p:ext>
            </p:extLst>
          </p:nvPr>
        </p:nvGraphicFramePr>
        <p:xfrm>
          <a:off x="2455585" y="2512155"/>
          <a:ext cx="1746807" cy="11454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774360" imgH="507960" progId="Equation.DSMT4">
                  <p:embed/>
                </p:oleObj>
              </mc:Choice>
              <mc:Fallback>
                <p:oleObj name="Equation" r:id="rId3" imgW="774360" imgH="507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455585" y="2512155"/>
                        <a:ext cx="1746807" cy="114544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1298" y="1631248"/>
            <a:ext cx="4636596" cy="522675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054514" y="1408779"/>
            <a:ext cx="732072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dirty="0" err="1">
                <a:solidFill>
                  <a:prstClr val="black"/>
                </a:solidFill>
                <a:latin typeface="Times New Roman" panose="02020603050405020304"/>
              </a:rPr>
              <a:t>Thể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/>
              </a:rPr>
              <a:t>tích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/>
              </a:rPr>
              <a:t>của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/>
              </a:rPr>
              <a:t>hình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/>
              </a:rPr>
              <a:t>chóp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/>
              </a:rPr>
              <a:t>đều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/>
              </a:rPr>
              <a:t>bằng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/>
              </a:rPr>
              <a:t>một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/>
              </a:rPr>
              <a:t>phần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/>
              </a:rPr>
              <a:t>ba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/>
              </a:rPr>
              <a:t>tích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/>
              </a:rPr>
              <a:t>diện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/>
              </a:rPr>
              <a:t>tích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/>
              </a:rPr>
              <a:t>đáy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/>
              </a:rPr>
              <a:t>nhân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/>
              </a:rPr>
              <a:t>với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/>
              </a:rPr>
              <a:t>chiều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/>
              </a:rPr>
              <a:t>cao</a:t>
            </a:r>
            <a:endParaRPr lang="en-US" sz="2800" dirty="0">
              <a:solidFill>
                <a:prstClr val="black"/>
              </a:solidFill>
              <a:latin typeface="Times New Roman" panose="02020603050405020304"/>
            </a:endParaRPr>
          </a:p>
        </p:txBody>
      </p:sp>
    </p:spTree>
    <p:extLst>
      <p:ext uri="{BB962C8B-B14F-4D97-AF65-F5344CB8AC3E}">
        <p14:creationId xmlns:p14="http://schemas.microsoft.com/office/powerpoint/2010/main" val="2839402235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77" grpId="0"/>
      <p:bldP spid="13" grpId="0" autoUpdateAnimBg="0"/>
      <p:bldP spid="15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858839" y="920670"/>
            <a:ext cx="9620249" cy="1440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buNone/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chóp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 cm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 cm 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18).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4256073" y="3040289"/>
            <a:ext cx="6061633" cy="95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5970177" y="2532288"/>
            <a:ext cx="15748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u="sng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altLang="en-US" sz="2800" b="1" u="sng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1518" name="Text Box 13"/>
          <p:cNvSpPr txBox="1">
            <a:spLocks noChangeArrowheads="1"/>
          </p:cNvSpPr>
          <p:nvPr/>
        </p:nvSpPr>
        <p:spPr bwMode="auto">
          <a:xfrm>
            <a:off x="858839" y="606969"/>
            <a:ext cx="321627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:</a:t>
            </a:r>
          </a:p>
        </p:txBody>
      </p:sp>
      <p:sp>
        <p:nvSpPr>
          <p:cNvPr id="21519" name="Rectangle 56"/>
          <p:cNvSpPr>
            <a:spLocks noChangeArrowheads="1"/>
          </p:cNvSpPr>
          <p:nvPr/>
        </p:nvSpPr>
        <p:spPr bwMode="auto">
          <a:xfrm>
            <a:off x="1524001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vi-VN" sz="1800"/>
          </a:p>
        </p:txBody>
      </p:sp>
      <p:sp>
        <p:nvSpPr>
          <p:cNvPr id="30" name="Rectangle 7"/>
          <p:cNvSpPr>
            <a:spLocks noChangeArrowheads="1"/>
          </p:cNvSpPr>
          <p:nvPr/>
        </p:nvSpPr>
        <p:spPr bwMode="auto">
          <a:xfrm>
            <a:off x="780773" y="123795"/>
            <a:ext cx="8890000" cy="425450"/>
          </a:xfrm>
          <a:prstGeom prst="rect">
            <a:avLst/>
          </a:prstGeom>
          <a:solidFill>
            <a:srgbClr val="07E9B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zh-C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Bài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2:  HÌNH CHÓP TỨ GIÁC </a:t>
            </a: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ĐỀU (T2)</a:t>
            </a:r>
            <a:endParaRPr lang="en-US" altLang="vi-VN" sz="2400" b="1" dirty="0">
              <a:solidFill>
                <a:schemeClr val="hlink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41401436"/>
              </p:ext>
            </p:extLst>
          </p:nvPr>
        </p:nvGraphicFramePr>
        <p:xfrm>
          <a:off x="4856568" y="3991398"/>
          <a:ext cx="4390105" cy="12372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396800" imgH="393480" progId="Equation.DSMT4">
                  <p:embed/>
                </p:oleObj>
              </mc:Choice>
              <mc:Fallback>
                <p:oleObj name="Equation" r:id="rId2" imgW="139680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856568" y="3991398"/>
                        <a:ext cx="4390105" cy="12372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" name="Group 9"/>
          <p:cNvGrpSpPr/>
          <p:nvPr/>
        </p:nvGrpSpPr>
        <p:grpSpPr>
          <a:xfrm>
            <a:off x="760652" y="2732736"/>
            <a:ext cx="3314462" cy="3016805"/>
            <a:chOff x="760652" y="2732736"/>
            <a:chExt cx="3314462" cy="3016805"/>
          </a:xfrm>
        </p:grpSpPr>
        <p:grpSp>
          <p:nvGrpSpPr>
            <p:cNvPr id="9" name="Group 8"/>
            <p:cNvGrpSpPr/>
            <p:nvPr/>
          </p:nvGrpSpPr>
          <p:grpSpPr>
            <a:xfrm>
              <a:off x="760652" y="2732736"/>
              <a:ext cx="3314462" cy="3016805"/>
              <a:chOff x="1955800" y="2755899"/>
              <a:chExt cx="2882900" cy="2324101"/>
            </a:xfrm>
          </p:grpSpPr>
          <p:sp>
            <p:nvSpPr>
              <p:cNvPr id="21521" name="Rectangle 2"/>
              <p:cNvSpPr>
                <a:spLocks noChangeArrowheads="1"/>
              </p:cNvSpPr>
              <p:nvPr/>
            </p:nvSpPr>
            <p:spPr bwMode="auto">
              <a:xfrm>
                <a:off x="3705346" y="3036022"/>
                <a:ext cx="1133354" cy="2908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b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ct val="9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24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9 cm</a:t>
                </a:r>
              </a:p>
            </p:txBody>
          </p:sp>
          <p:sp>
            <p:nvSpPr>
              <p:cNvPr id="21522" name="Line 49"/>
              <p:cNvSpPr>
                <a:spLocks noChangeShapeType="1"/>
              </p:cNvSpPr>
              <p:nvPr/>
            </p:nvSpPr>
            <p:spPr bwMode="auto">
              <a:xfrm>
                <a:off x="1968837" y="3883953"/>
                <a:ext cx="821311" cy="875900"/>
              </a:xfrm>
              <a:prstGeom prst="line">
                <a:avLst/>
              </a:prstGeom>
              <a:noFill/>
              <a:ln w="349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23" name="Line 50"/>
              <p:cNvSpPr>
                <a:spLocks noChangeShapeType="1"/>
              </p:cNvSpPr>
              <p:nvPr/>
            </p:nvSpPr>
            <p:spPr bwMode="auto">
              <a:xfrm>
                <a:off x="3507165" y="3870682"/>
                <a:ext cx="821311" cy="8759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24" name="Line 51"/>
              <p:cNvSpPr>
                <a:spLocks noChangeShapeType="1"/>
              </p:cNvSpPr>
              <p:nvPr/>
            </p:nvSpPr>
            <p:spPr bwMode="auto">
              <a:xfrm>
                <a:off x="2764074" y="4746581"/>
                <a:ext cx="1590475" cy="0"/>
              </a:xfrm>
              <a:prstGeom prst="line">
                <a:avLst/>
              </a:prstGeom>
              <a:noFill/>
              <a:ln w="349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25" name="Line 52"/>
              <p:cNvSpPr>
                <a:spLocks noChangeShapeType="1"/>
              </p:cNvSpPr>
              <p:nvPr/>
            </p:nvSpPr>
            <p:spPr bwMode="auto">
              <a:xfrm>
                <a:off x="1955800" y="3870682"/>
                <a:ext cx="1590475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26" name="Line 55"/>
              <p:cNvSpPr>
                <a:spLocks noChangeShapeType="1"/>
              </p:cNvSpPr>
              <p:nvPr/>
            </p:nvSpPr>
            <p:spPr bwMode="auto">
              <a:xfrm flipH="1" flipV="1">
                <a:off x="3129101" y="2755899"/>
                <a:ext cx="66020" cy="145400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27" name="Line 56"/>
              <p:cNvSpPr>
                <a:spLocks noChangeShapeType="1"/>
              </p:cNvSpPr>
              <p:nvPr/>
            </p:nvSpPr>
            <p:spPr bwMode="auto">
              <a:xfrm flipH="1">
                <a:off x="1981873" y="2755900"/>
                <a:ext cx="1160265" cy="112805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28" name="Line 57"/>
              <p:cNvSpPr>
                <a:spLocks noChangeShapeType="1"/>
              </p:cNvSpPr>
              <p:nvPr/>
            </p:nvSpPr>
            <p:spPr bwMode="auto">
              <a:xfrm flipH="1">
                <a:off x="2764074" y="2769171"/>
                <a:ext cx="365027" cy="1964139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29" name="Line 58"/>
              <p:cNvSpPr>
                <a:spLocks noChangeShapeType="1"/>
              </p:cNvSpPr>
              <p:nvPr/>
            </p:nvSpPr>
            <p:spPr bwMode="auto">
              <a:xfrm>
                <a:off x="3129101" y="2769171"/>
                <a:ext cx="1199374" cy="1977411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30" name="Line 59"/>
              <p:cNvSpPr>
                <a:spLocks noChangeShapeType="1"/>
              </p:cNvSpPr>
              <p:nvPr/>
            </p:nvSpPr>
            <p:spPr bwMode="auto">
              <a:xfrm>
                <a:off x="3129101" y="2755900"/>
                <a:ext cx="391100" cy="1154596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31" name="Line 103"/>
              <p:cNvSpPr>
                <a:spLocks noChangeShapeType="1"/>
              </p:cNvSpPr>
              <p:nvPr/>
            </p:nvSpPr>
            <p:spPr bwMode="auto">
              <a:xfrm flipH="1">
                <a:off x="3195121" y="3273049"/>
                <a:ext cx="598253" cy="3114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32" name="Rectangle 2"/>
              <p:cNvSpPr>
                <a:spLocks noChangeArrowheads="1"/>
              </p:cNvSpPr>
              <p:nvPr/>
            </p:nvSpPr>
            <p:spPr bwMode="auto">
              <a:xfrm>
                <a:off x="3091771" y="4789104"/>
                <a:ext cx="1133354" cy="2908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b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ct val="9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24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8 cm</a:t>
                </a:r>
              </a:p>
            </p:txBody>
          </p:sp>
        </p:grpSp>
        <p:sp>
          <p:nvSpPr>
            <p:cNvPr id="26" name="Line 55"/>
            <p:cNvSpPr>
              <a:spLocks noChangeShapeType="1"/>
            </p:cNvSpPr>
            <p:nvPr/>
          </p:nvSpPr>
          <p:spPr bwMode="auto">
            <a:xfrm flipH="1" flipV="1">
              <a:off x="2179001" y="4369030"/>
              <a:ext cx="199589" cy="1003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Line 55"/>
            <p:cNvSpPr>
              <a:spLocks noChangeShapeType="1"/>
            </p:cNvSpPr>
            <p:nvPr/>
          </p:nvSpPr>
          <p:spPr bwMode="auto">
            <a:xfrm flipV="1">
              <a:off x="2378590" y="4369028"/>
              <a:ext cx="1102" cy="2510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34913743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2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01" y="3698502"/>
            <a:ext cx="4601523" cy="171547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475" y="2860926"/>
            <a:ext cx="5479696" cy="2330665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1905360" y="2019198"/>
            <a:ext cx="1550424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500" b="1" dirty="0">
                <a:solidFill>
                  <a:srgbClr val="2A3D52"/>
                </a:solidFill>
                <a:latin typeface="Agency FB" panose="020B0503020202020204" pitchFamily="34" charset="0"/>
                <a:ea typeface="微软雅黑" panose="020B0503020204020204" pitchFamily="34" charset="-122"/>
              </a:rPr>
              <a:t>03</a:t>
            </a:r>
            <a:endParaRPr lang="zh-CN" altLang="en-US" sz="11500" b="1" dirty="0">
              <a:solidFill>
                <a:srgbClr val="2A3D52"/>
              </a:solidFill>
              <a:latin typeface="Agency FB" panose="020B0503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5943001" y="3429000"/>
            <a:ext cx="459664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000" b="1" dirty="0">
                <a:solidFill>
                  <a:srgbClr val="F8F8F8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2063193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:blinds dir="vert"/>
      </p:transition>
    </mc:Choice>
    <mc:Fallback xmlns="">
      <p:transition spd="slow" advClick="0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3">
            <a:extLst>
              <a:ext uri="{FF2B5EF4-FFF2-40B4-BE49-F238E27FC236}">
                <a16:creationId xmlns:a16="http://schemas.microsoft.com/office/drawing/2014/main" id="{54D84999-1C09-4EC6-9F84-E0A78D0BB8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048000" y="29673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4D48FD5B-295E-4E8C-9EEA-4ED5A9DC2B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" y="-1034273"/>
            <a:ext cx="11544300" cy="7556120"/>
          </a:xfrm>
          <a:prstGeom prst="rect">
            <a:avLst/>
          </a:prstGeom>
        </p:spPr>
      </p:pic>
      <p:sp>
        <p:nvSpPr>
          <p:cNvPr id="72" name="Google Shape;1040;p39"/>
          <p:cNvSpPr txBox="1"/>
          <p:nvPr/>
        </p:nvSpPr>
        <p:spPr>
          <a:xfrm>
            <a:off x="4264198" y="254105"/>
            <a:ext cx="8180933" cy="1141981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  <a:scene3d>
              <a:camera prst="perspectiveRelaxedModerately"/>
              <a:lightRig rig="threePt" dir="t"/>
            </a:scene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3600" b="1">
                <a:solidFill>
                  <a:srgbClr val="00206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reflection blurRad="6350" stA="60000" endA="900" endPos="58000" dir="5400000" sy="-100000" algn="bl" rotWithShape="0"/>
                </a:effectLst>
                <a:latin typeface="Arial" panose="020B0604020202020204" pitchFamily="34" charset="0"/>
                <a:ea typeface="思源黑体 Normal" panose="020B0400000000000000" pitchFamily="34" charset="-122"/>
                <a:cs typeface="Arial" panose="020B0604020202020204" pitchFamily="34" charset="0"/>
              </a:rPr>
              <a:t>THIẾT BỊ DẠY HỌC VÀ HỌC LIỆU</a:t>
            </a:r>
            <a:endParaRPr lang="en-US" sz="3600" b="1" dirty="0">
              <a:solidFill>
                <a:srgbClr val="002060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reflection blurRad="6350" stA="60000" endA="900" endPos="58000" dir="5400000" sy="-100000" algn="bl" rotWithShape="0"/>
              </a:effectLst>
              <a:latin typeface="Arial" panose="020B0604020202020204" pitchFamily="34" charset="0"/>
              <a:ea typeface="思源黑体 Normal" panose="020B04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14" name="Rectangle 14">
            <a:extLst>
              <a:ext uri="{FF2B5EF4-FFF2-40B4-BE49-F238E27FC236}">
                <a16:creationId xmlns:a16="http://schemas.microsoft.com/office/drawing/2014/main" id="{BE76A8EA-3A55-475D-B4E0-76ABD6B3E7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7768" y="1481637"/>
            <a:ext cx="8424164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hangingPunct="0">
              <a:spcAft>
                <a:spcPts val="600"/>
              </a:spcAft>
            </a:pP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Máy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tính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bảng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phụ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thước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thẳng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thước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thẳng</a:t>
            </a:r>
            <a:r>
              <a:rPr lang="nl-NL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SGK,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chóp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tứ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giác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đều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tiễn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CD458B6-D56F-44A8-8B13-744797EA0168}"/>
              </a:ext>
            </a:extLst>
          </p:cNvPr>
          <p:cNvSpPr/>
          <p:nvPr/>
        </p:nvSpPr>
        <p:spPr>
          <a:xfrm>
            <a:off x="2207768" y="3191386"/>
            <a:ext cx="8424164" cy="65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600"/>
              </a:spcAft>
            </a:pP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SGK,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thước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thẳng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nl-NL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bảng nhóm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</p:txBody>
      </p:sp>
      <p:pic>
        <p:nvPicPr>
          <p:cNvPr id="11" name="Picture 11">
            <a:extLst>
              <a:ext uri="{FF2B5EF4-FFF2-40B4-BE49-F238E27FC236}">
                <a16:creationId xmlns:a16="http://schemas.microsoft.com/office/drawing/2014/main" id="{4E3061FB-240E-4D1D-96C4-F10482EA59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5387" y="3806704"/>
            <a:ext cx="2548674" cy="2969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7912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>
            <a:extLst>
              <a:ext uri="{FF2B5EF4-FFF2-40B4-BE49-F238E27FC236}">
                <a16:creationId xmlns:a16="http://schemas.microsoft.com/office/drawing/2014/main" id="{30C6B50B-10D9-40BC-A7B7-6DA3ADDB92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7282" y="-169193"/>
            <a:ext cx="12765386" cy="6978018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7" t="5452" r="53867" b="6845"/>
          <a:stretch/>
        </p:blipFill>
        <p:spPr>
          <a:xfrm>
            <a:off x="52756" y="180676"/>
            <a:ext cx="5422811" cy="6389936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1251750" y="956180"/>
            <a:ext cx="275374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3600" b="1" dirty="0">
              <a:solidFill>
                <a:srgbClr val="FF0000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</a:endParaRPr>
          </a:p>
          <a:p>
            <a:pPr algn="ctr"/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CÁC DẠNG BÀI TẬP</a:t>
            </a:r>
            <a:endParaRPr lang="zh-CN" alt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4179D16C-89BB-49CB-9AE4-F3F6AA96647D}"/>
              </a:ext>
            </a:extLst>
          </p:cNvPr>
          <p:cNvSpPr txBox="1"/>
          <p:nvPr/>
        </p:nvSpPr>
        <p:spPr>
          <a:xfrm>
            <a:off x="4806005" y="1294734"/>
            <a:ext cx="712749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Dạng 1.</a:t>
            </a:r>
            <a:r>
              <a:rPr lang="en-US" sz="32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>
                <a:solidFill>
                  <a:srgbClr val="2626E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Tính diện tích </a:t>
            </a:r>
            <a:r>
              <a:rPr lang="en-US" sz="3200" b="1" err="1">
                <a:solidFill>
                  <a:srgbClr val="2626E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xung</a:t>
            </a:r>
            <a:r>
              <a:rPr lang="en-US" sz="3200" b="1">
                <a:solidFill>
                  <a:srgbClr val="2626E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quanh </a:t>
            </a:r>
            <a:r>
              <a:rPr lang="en-US" sz="3200" b="1" dirty="0" err="1">
                <a:solidFill>
                  <a:srgbClr val="2626E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srgbClr val="2626E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hình </a:t>
            </a:r>
            <a:r>
              <a:rPr lang="en-US" sz="3200" b="1" dirty="0" err="1">
                <a:solidFill>
                  <a:srgbClr val="2626E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chóp</a:t>
            </a:r>
            <a:r>
              <a:rPr lang="en-US" sz="3200" b="1" dirty="0">
                <a:solidFill>
                  <a:srgbClr val="2626E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2626E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tứ</a:t>
            </a:r>
            <a:r>
              <a:rPr lang="en-US" sz="3200" b="1" dirty="0">
                <a:solidFill>
                  <a:srgbClr val="2626E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2626E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giác</a:t>
            </a:r>
            <a:r>
              <a:rPr lang="en-US" sz="3200" b="1" dirty="0">
                <a:solidFill>
                  <a:srgbClr val="2626E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2626E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đều</a:t>
            </a:r>
            <a:endParaRPr lang="en-US" sz="3200" dirty="0">
              <a:solidFill>
                <a:srgbClr val="2626E2"/>
              </a:solidFill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F8A5EBCC-FF6F-45C3-B5D7-FD0A073AF618}"/>
              </a:ext>
            </a:extLst>
          </p:cNvPr>
          <p:cNvSpPr txBox="1"/>
          <p:nvPr/>
        </p:nvSpPr>
        <p:spPr>
          <a:xfrm>
            <a:off x="4806005" y="2810859"/>
            <a:ext cx="739449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Dạng 2.</a:t>
            </a:r>
            <a:r>
              <a:rPr lang="en-US" sz="32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>
                <a:solidFill>
                  <a:srgbClr val="2626E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Tính thể tích của hình </a:t>
            </a:r>
            <a:r>
              <a:rPr lang="en-US" sz="3200" b="1" dirty="0" err="1">
                <a:solidFill>
                  <a:srgbClr val="2626E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chóp</a:t>
            </a:r>
            <a:r>
              <a:rPr lang="en-US" sz="3200" b="1" dirty="0">
                <a:solidFill>
                  <a:srgbClr val="2626E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2626E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tứ</a:t>
            </a:r>
            <a:r>
              <a:rPr lang="en-US" sz="3200" b="1" dirty="0">
                <a:solidFill>
                  <a:srgbClr val="2626E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2626E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giác</a:t>
            </a:r>
            <a:r>
              <a:rPr lang="en-US" sz="3200" b="1" dirty="0">
                <a:solidFill>
                  <a:srgbClr val="2626E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2626E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đều</a:t>
            </a:r>
            <a:endParaRPr lang="en-US" sz="3200" dirty="0">
              <a:solidFill>
                <a:srgbClr val="2626E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4899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1040;p39"/>
          <p:cNvSpPr txBox="1"/>
          <p:nvPr/>
        </p:nvSpPr>
        <p:spPr>
          <a:xfrm>
            <a:off x="3684761" y="-15338"/>
            <a:ext cx="3379735" cy="585124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思源黑体 Normal" panose="020B0400000000000000" pitchFamily="34" charset="-122"/>
                <a:cs typeface="Times New Roman" panose="02020603050405020304" pitchFamily="18" charset="0"/>
              </a:rPr>
              <a:t>LUYỆN TẬP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62551" y="895694"/>
            <a:ext cx="927980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AU" sz="28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2/</a:t>
            </a:r>
            <a:r>
              <a:rPr lang="en-AU" sz="28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en-AU" sz="28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87.SGK:</a:t>
            </a:r>
            <a:r>
              <a:rPr lang="en-A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Cho </a:t>
            </a:r>
            <a:r>
              <a:rPr lang="en-A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A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chóp</a:t>
            </a:r>
            <a:r>
              <a:rPr lang="en-A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A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A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A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S.ABCD </a:t>
            </a:r>
            <a:r>
              <a:rPr lang="en-A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A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A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A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A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A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A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 cm </a:t>
            </a:r>
            <a:r>
              <a:rPr lang="en-A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A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A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A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A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A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A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cm. </a:t>
            </a:r>
            <a:r>
              <a:rPr lang="en-A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A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diện tích </a:t>
            </a:r>
            <a:r>
              <a:rPr lang="en-A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A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A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A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hình chóp tứ giác </a:t>
            </a:r>
            <a:r>
              <a:rPr lang="en-A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A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A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62551" y="309956"/>
            <a:ext cx="16087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u="sng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Dạng 1.</a:t>
            </a:r>
            <a:endParaRPr lang="en-US" sz="2800" dirty="0"/>
          </a:p>
        </p:txBody>
      </p:sp>
      <p:sp>
        <p:nvSpPr>
          <p:cNvPr id="30" name="Text Box 38"/>
          <p:cNvSpPr txBox="1">
            <a:spLocks noChangeArrowheads="1"/>
          </p:cNvSpPr>
          <p:nvPr/>
        </p:nvSpPr>
        <p:spPr bwMode="auto">
          <a:xfrm>
            <a:off x="4866672" y="3196318"/>
            <a:ext cx="6298633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A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A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A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A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A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A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A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chóp</a:t>
            </a:r>
            <a:r>
              <a:rPr lang="en-A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A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A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A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A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A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907820" y="2677900"/>
            <a:ext cx="1004935" cy="469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Giải: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3586486"/>
              </p:ext>
            </p:extLst>
          </p:nvPr>
        </p:nvGraphicFramePr>
        <p:xfrm>
          <a:off x="4902452" y="4199563"/>
          <a:ext cx="6298487" cy="10847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286000" imgH="393480" progId="Equation.DSMT4">
                  <p:embed/>
                </p:oleObj>
              </mc:Choice>
              <mc:Fallback>
                <p:oleObj name="Equation" r:id="rId2" imgW="228600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902452" y="4199563"/>
                        <a:ext cx="6298487" cy="10847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3" name="Group 32"/>
          <p:cNvGrpSpPr/>
          <p:nvPr/>
        </p:nvGrpSpPr>
        <p:grpSpPr>
          <a:xfrm>
            <a:off x="394354" y="2359225"/>
            <a:ext cx="3176709" cy="3582400"/>
            <a:chOff x="37563" y="1909846"/>
            <a:chExt cx="3176709" cy="3582400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563" y="1909846"/>
              <a:ext cx="3176709" cy="3382345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 rot="16613403">
              <a:off x="839836" y="2894016"/>
              <a:ext cx="156485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 cm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692865" y="5092136"/>
              <a:ext cx="82034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 cm</a:t>
              </a:r>
            </a:p>
          </p:txBody>
        </p:sp>
      </p:grpSp>
      <p:pic>
        <p:nvPicPr>
          <p:cNvPr id="37" name="Hình ảnh 3">
            <a:extLst>
              <a:ext uri="{FF2B5EF4-FFF2-40B4-BE49-F238E27FC236}">
                <a16:creationId xmlns:a16="http://schemas.microsoft.com/office/drawing/2014/main" id="{C6A7B2E5-053C-4D72-840B-AA50033EAE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37479" flipH="1">
            <a:off x="9807012" y="111449"/>
            <a:ext cx="2154501" cy="3075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8084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55197"/>
            <a:ext cx="5720013" cy="4546130"/>
          </a:xfrm>
          <a:prstGeom prst="rect">
            <a:avLst/>
          </a:prstGeom>
        </p:spPr>
      </p:pic>
      <p:sp>
        <p:nvSpPr>
          <p:cNvPr id="3" name="Google Shape;1040;p39"/>
          <p:cNvSpPr txBox="1"/>
          <p:nvPr/>
        </p:nvSpPr>
        <p:spPr>
          <a:xfrm>
            <a:off x="3684761" y="-15338"/>
            <a:ext cx="3379735" cy="585124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思源黑体 Normal" panose="020B0400000000000000" pitchFamily="34" charset="-122"/>
                <a:cs typeface="Times New Roman" panose="02020603050405020304" pitchFamily="18" charset="0"/>
              </a:rPr>
              <a:t>LUYỆN TẬP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3985" y="324504"/>
            <a:ext cx="16087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Dạng</a:t>
            </a:r>
            <a:r>
              <a:rPr lang="en-US" sz="2800" b="1" i="1" u="sng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2.</a:t>
            </a:r>
            <a:endParaRPr lang="en-US" sz="2800" dirty="0"/>
          </a:p>
        </p:txBody>
      </p:sp>
      <p:sp>
        <p:nvSpPr>
          <p:cNvPr id="30" name="TextBox 29"/>
          <p:cNvSpPr txBox="1"/>
          <p:nvPr/>
        </p:nvSpPr>
        <p:spPr>
          <a:xfrm>
            <a:off x="272182" y="1031918"/>
            <a:ext cx="927980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AU" sz="28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3/</a:t>
            </a:r>
            <a:r>
              <a:rPr lang="en-AU" sz="28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en-AU" sz="28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87.SGK:</a:t>
            </a:r>
            <a:r>
              <a:rPr lang="en-A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Cho </a:t>
            </a:r>
            <a:r>
              <a:rPr lang="en-A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A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A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chóp</a:t>
            </a:r>
            <a:r>
              <a:rPr lang="en-A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A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A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A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A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A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A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A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A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A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 cm </a:t>
            </a:r>
            <a:r>
              <a:rPr lang="en-A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A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A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A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A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8cm. </a:t>
            </a:r>
            <a:r>
              <a:rPr lang="en-A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A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A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A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A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hình chóp tứ giác </a:t>
            </a:r>
            <a:r>
              <a:rPr lang="en-A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A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A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 Box 38"/>
          <p:cNvSpPr txBox="1">
            <a:spLocks noChangeArrowheads="1"/>
          </p:cNvSpPr>
          <p:nvPr/>
        </p:nvSpPr>
        <p:spPr bwMode="auto">
          <a:xfrm>
            <a:off x="5492314" y="2935331"/>
            <a:ext cx="653926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A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A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A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A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A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chóp</a:t>
            </a:r>
            <a:r>
              <a:rPr lang="en-A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A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A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A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A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A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533462" y="2416913"/>
            <a:ext cx="1004935" cy="469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Giải:</a:t>
            </a: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29027062"/>
              </p:ext>
            </p:extLst>
          </p:nvPr>
        </p:nvGraphicFramePr>
        <p:xfrm>
          <a:off x="6032500" y="3507690"/>
          <a:ext cx="5533858" cy="11139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955520" imgH="393480" progId="Equation.DSMT4">
                  <p:embed/>
                </p:oleObj>
              </mc:Choice>
              <mc:Fallback>
                <p:oleObj name="Equation" r:id="rId4" imgW="195552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032500" y="3507690"/>
                        <a:ext cx="5533858" cy="111395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3" name="Hình ảnh 3">
            <a:extLst>
              <a:ext uri="{FF2B5EF4-FFF2-40B4-BE49-F238E27FC236}">
                <a16:creationId xmlns:a16="http://schemas.microsoft.com/office/drawing/2014/main" id="{C6A7B2E5-053C-4D72-840B-AA50033EAE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37479" flipH="1">
            <a:off x="9807012" y="111449"/>
            <a:ext cx="2154501" cy="3075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15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01" y="3698502"/>
            <a:ext cx="4601523" cy="171547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475" y="2860926"/>
            <a:ext cx="5479696" cy="2330665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1905360" y="2019198"/>
            <a:ext cx="1550424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500" b="1" dirty="0">
                <a:solidFill>
                  <a:srgbClr val="2A3D52"/>
                </a:solidFill>
                <a:latin typeface="Agency FB" panose="020B0503020202020204" pitchFamily="34" charset="0"/>
                <a:ea typeface="微软雅黑" panose="020B0503020204020204" pitchFamily="34" charset="-122"/>
              </a:rPr>
              <a:t>04</a:t>
            </a:r>
            <a:endParaRPr lang="zh-CN" altLang="en-US" sz="11500" b="1" dirty="0">
              <a:solidFill>
                <a:srgbClr val="2A3D52"/>
              </a:solidFill>
              <a:latin typeface="Agency FB" panose="020B0503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6002033" y="3429000"/>
            <a:ext cx="471956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600" b="1" dirty="0">
                <a:solidFill>
                  <a:srgbClr val="F8F8F8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1426841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:blinds dir="vert"/>
      </p:transition>
    </mc:Choice>
    <mc:Fallback xmlns="">
      <p:transition spd="slow" advClick="0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/>
          <p:cNvSpPr txBox="1"/>
          <p:nvPr/>
        </p:nvSpPr>
        <p:spPr>
          <a:xfrm>
            <a:off x="155620" y="390220"/>
            <a:ext cx="961508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AU" sz="24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4/</a:t>
            </a:r>
            <a:r>
              <a:rPr lang="en-AU" sz="24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en-AU" sz="24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87.SGK: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giếng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chóp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2,2 m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2,8 m </a:t>
            </a:r>
            <a:r>
              <a:rPr lang="en-AU" sz="24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AU" sz="24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AU" sz="24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20).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giếng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1 800 000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400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 Box 38"/>
          <p:cNvSpPr txBox="1">
            <a:spLocks noChangeArrowheads="1"/>
          </p:cNvSpPr>
          <p:nvPr/>
        </p:nvSpPr>
        <p:spPr bwMode="auto">
          <a:xfrm>
            <a:off x="6160423" y="3117275"/>
            <a:ext cx="653926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giếng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287441" y="2668252"/>
            <a:ext cx="1004935" cy="469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Giải: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295" y="2667074"/>
            <a:ext cx="5484361" cy="4071574"/>
          </a:xfrm>
          <a:prstGeom prst="rect">
            <a:avLst/>
          </a:prstGeom>
        </p:spPr>
      </p:pic>
      <p:pic>
        <p:nvPicPr>
          <p:cNvPr id="11" name="Đồng hồ đếm ngược 3 phú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07705" y="29875"/>
            <a:ext cx="1450109" cy="978824"/>
          </a:xfrm>
          <a:prstGeom prst="rect">
            <a:avLst/>
          </a:prstGeom>
        </p:spPr>
      </p:pic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6178926" y="3547215"/>
          <a:ext cx="5539829" cy="8459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2577960" imgH="393480" progId="Equation.DSMT4">
                  <p:embed/>
                </p:oleObj>
              </mc:Choice>
              <mc:Fallback>
                <p:oleObj name="Equation" r:id="rId7" imgW="2577960" imgH="393480" progId="Equation.DSMT4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178926" y="3547215"/>
                        <a:ext cx="5539829" cy="8459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 Box 38"/>
          <p:cNvSpPr txBox="1">
            <a:spLocks noChangeArrowheads="1"/>
          </p:cNvSpPr>
          <p:nvPr/>
        </p:nvSpPr>
        <p:spPr bwMode="auto">
          <a:xfrm>
            <a:off x="6175942" y="4367003"/>
            <a:ext cx="653926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giếng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6210868" y="5107231"/>
          <a:ext cx="4376921" cy="486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828800" imgH="203040" progId="Equation.DSMT4">
                  <p:embed/>
                </p:oleObj>
              </mc:Choice>
              <mc:Fallback>
                <p:oleObj name="Equation" r:id="rId9" imgW="1828800" imgH="203040" progId="Equation.DSMT4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210868" y="5107231"/>
                        <a:ext cx="4376921" cy="4863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 Box 38"/>
          <p:cNvSpPr txBox="1">
            <a:spLocks noChangeArrowheads="1"/>
          </p:cNvSpPr>
          <p:nvPr/>
        </p:nvSpPr>
        <p:spPr bwMode="auto">
          <a:xfrm>
            <a:off x="10587789" y="5090851"/>
            <a:ext cx="115451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Hình ảnh 5">
            <a:extLst>
              <a:ext uri="{FF2B5EF4-FFF2-40B4-BE49-F238E27FC236}">
                <a16:creationId xmlns:a16="http://schemas.microsoft.com/office/drawing/2014/main" id="{35E04B13-6D6D-4505-8345-1B030B57597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6402" y="854015"/>
            <a:ext cx="2411412" cy="1457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166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3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30" grpId="0"/>
      <p:bldP spid="39" grpId="0"/>
      <p:bldP spid="40" grpId="0"/>
      <p:bldP spid="16" grpId="0"/>
      <p:bldP spid="1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5858" y="3594753"/>
            <a:ext cx="3380290" cy="25758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6320" y="252297"/>
            <a:ext cx="3960054" cy="32960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5399" y="205933"/>
            <a:ext cx="4542983" cy="33888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8190" y="3548390"/>
            <a:ext cx="2923589" cy="2988799"/>
          </a:xfrm>
          <a:prstGeom prst="rect">
            <a:avLst/>
          </a:prstGeom>
        </p:spPr>
      </p:pic>
      <p:pic>
        <p:nvPicPr>
          <p:cNvPr id="10" name="Picture 2" descr="Hình chóp đều - Toán lớp 8 [Online Math - olm.vn] - YouTube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5" r="13857"/>
          <a:stretch/>
        </p:blipFill>
        <p:spPr bwMode="auto">
          <a:xfrm>
            <a:off x="4804615" y="3553858"/>
            <a:ext cx="2937244" cy="2714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3351890" y="1568722"/>
            <a:ext cx="5332805" cy="3599147"/>
            <a:chOff x="7010874" y="-184481"/>
            <a:chExt cx="3005751" cy="1906354"/>
          </a:xfrm>
        </p:grpSpPr>
        <p:sp>
          <p:nvSpPr>
            <p:cNvPr id="12" name="Explosion 1 11"/>
            <p:cNvSpPr/>
            <p:nvPr/>
          </p:nvSpPr>
          <p:spPr>
            <a:xfrm>
              <a:off x="7010874" y="-184481"/>
              <a:ext cx="3005751" cy="1906354"/>
            </a:xfrm>
            <a:prstGeom prst="irregularSeal1">
              <a:avLst/>
            </a:prstGeom>
            <a:solidFill>
              <a:srgbClr val="FFFF00"/>
            </a:solidFill>
            <a:ln w="5715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458295" y="414794"/>
              <a:ext cx="2098707" cy="635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HÃY TÌM MỘT SỐ HÌNH ẢNH THỰC TẾ CÓ MÔ HÌNH HÌNH CHÓP ĐỀU</a:t>
              </a:r>
            </a:p>
          </p:txBody>
        </p:sp>
      </p:grpSp>
      <p:pic>
        <p:nvPicPr>
          <p:cNvPr id="16" name="Hình ảnh 7">
            <a:extLst>
              <a:ext uri="{FF2B5EF4-FFF2-40B4-BE49-F238E27FC236}">
                <a16:creationId xmlns:a16="http://schemas.microsoft.com/office/drawing/2014/main" id="{BA7CBF01-4069-4699-B6B4-566D373388F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68" y="234613"/>
            <a:ext cx="3421030" cy="2836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056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 descr="Description: ANd9GcRi-F1V-d_mmoo33BrVBC3r0s00Tbmocyr3h3YRR6eSnbFhPXI5H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474" y="294473"/>
            <a:ext cx="5739132" cy="3620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2" descr="Description: 0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8371" y="294473"/>
            <a:ext cx="5649363" cy="3620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00815" y="3894854"/>
            <a:ext cx="43275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 tháp bằng kính</a:t>
            </a:r>
          </a:p>
        </p:txBody>
      </p:sp>
      <p:sp>
        <p:nvSpPr>
          <p:cNvPr id="3" name="Rectangle 2"/>
          <p:cNvSpPr/>
          <p:nvPr/>
        </p:nvSpPr>
        <p:spPr>
          <a:xfrm>
            <a:off x="7311446" y="3925611"/>
            <a:ext cx="40100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Kim tự tháp Kê-Ốp ở Ai Cập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4474" y="4309448"/>
            <a:ext cx="1178669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 tự tháp là cách gọi chung của các kiến trúc hình chóp tứ giác đều.  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Kim tự tháp Kê Ốp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sừng sững trên cao nguyên Giza, Đại kim tự tháp Kê Ốp là công trình nhân tạo vĩ đại nhất mọi thời đại. Là một trong 7 kỳ quan thế giới, Đại kim tự tháp Giza (còn gọi là kim tự tháp Khufu hay Kheops – Kê Ốp) được xây dựng từ khoảng 2,3 triệu khối đá vôi và đá granite có khối lượng từ 2 – 50 tấn. Mọi người cũng cho rằng Đại kim tự tháp được xây dựng làm lăng mộ cho 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 tooltip="Pharaon"/>
              </a:rPr>
              <a:t>Pharaon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 tooltip="Khufu"/>
              </a:rPr>
              <a:t>Khufu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thuộc 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8" tooltip="Vương triều thứ 4"/>
              </a:rPr>
              <a:t>Triều đại thứ 4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thời 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9" tooltip="Ai Cập cổ đại"/>
              </a:rPr>
              <a:t>Ai Cập cổ đại</a:t>
            </a:r>
            <a:endParaRPr 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3204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535" y="0"/>
            <a:ext cx="9254531" cy="689626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08182" y="1313235"/>
            <a:ext cx="753893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  <a:latin typeface="+mj-lt"/>
              </a:rPr>
              <a:t>Thủ môn tài ba - ragdoll goalie</a:t>
            </a:r>
            <a:r>
              <a:rPr lang="vi-VN" sz="2400" b="1" dirty="0">
                <a:latin typeface="+mj-lt"/>
              </a:rPr>
              <a:t> </a:t>
            </a:r>
            <a:r>
              <a:rPr lang="vi-VN" sz="2400" b="1" dirty="0">
                <a:solidFill>
                  <a:srgbClr val="002060"/>
                </a:solidFill>
                <a:latin typeface="+mj-lt"/>
              </a:rPr>
              <a:t>là một trong những game thể thao rất hấp dẫn giành cho gamer yêu thích bộ môn bóng đá. Với cách chơi đơn giản, nội dung mới mẻ, trong </a:t>
            </a:r>
            <a:r>
              <a:rPr lang="vi-VN" sz="2400" b="1" dirty="0">
                <a:solidFill>
                  <a:srgbClr val="FF0000"/>
                </a:solidFill>
                <a:latin typeface="+mj-lt"/>
              </a:rPr>
              <a:t>game</a:t>
            </a:r>
            <a:r>
              <a:rPr lang="vi-VN" sz="2400" b="1" dirty="0">
                <a:solidFill>
                  <a:srgbClr val="002060"/>
                </a:solidFill>
                <a:latin typeface="+mj-lt"/>
              </a:rPr>
              <a:t> này, người chơi sẽ có cơ hội hóa thân thành chàng thủ môn tài ba đỡ bóng trong loạt đá luân lưu tranh cúp</a:t>
            </a:r>
            <a:r>
              <a:rPr lang="en-US" sz="2400" b="1" dirty="0">
                <a:solidFill>
                  <a:srgbClr val="002060"/>
                </a:solidFill>
                <a:latin typeface="+mj-lt"/>
              </a:rPr>
              <a:t>.</a:t>
            </a:r>
          </a:p>
          <a:p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lưới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493317" y="218733"/>
            <a:ext cx="6710968" cy="646331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THỦ MÔN TÀI BA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5540" y="158442"/>
            <a:ext cx="3047619" cy="304761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93939"/>
            <a:ext cx="3047619" cy="304761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4965" y="3706802"/>
            <a:ext cx="3047619" cy="304761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381" y="-887280"/>
            <a:ext cx="3047619" cy="3047619"/>
          </a:xfrm>
          <a:prstGeom prst="rect">
            <a:avLst/>
          </a:prstGeom>
        </p:spPr>
      </p:pic>
      <p:pic>
        <p:nvPicPr>
          <p:cNvPr id="14" name="V.A – Sút Và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787784" y="-765242"/>
            <a:ext cx="609600" cy="609600"/>
          </a:xfrm>
          <a:prstGeom prst="rect">
            <a:avLst/>
          </a:prstGeom>
        </p:spPr>
      </p:pic>
      <p:sp>
        <p:nvSpPr>
          <p:cNvPr id="2" name="Action Button: Forward or Next 1">
            <a:hlinkClick r:id="rId11" action="ppaction://hlinksldjump" highlightClick="1"/>
          </p:cNvPr>
          <p:cNvSpPr/>
          <p:nvPr/>
        </p:nvSpPr>
        <p:spPr>
          <a:xfrm>
            <a:off x="3921198" y="5323439"/>
            <a:ext cx="3185772" cy="930242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4054674" y="5452723"/>
            <a:ext cx="2892705" cy="707886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 ĐẦU</a:t>
            </a:r>
          </a:p>
        </p:txBody>
      </p:sp>
    </p:spTree>
    <p:extLst>
      <p:ext uri="{BB962C8B-B14F-4D97-AF65-F5344CB8AC3E}">
        <p14:creationId xmlns:p14="http://schemas.microsoft.com/office/powerpoint/2010/main" val="1779206154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79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0" y="803980"/>
            <a:ext cx="12192002" cy="848672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-6723795" y="-20167"/>
            <a:ext cx="124383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BẠN ĐẾN VỚI SÂN VẬN ĐỘNG TRÍ TUỆ </a:t>
            </a:r>
          </a:p>
        </p:txBody>
      </p:sp>
      <p:sp>
        <p:nvSpPr>
          <p:cNvPr id="22" name="Rectangle 21"/>
          <p:cNvSpPr/>
          <p:nvPr/>
        </p:nvSpPr>
        <p:spPr>
          <a:xfrm>
            <a:off x="-6535" y="-27408"/>
            <a:ext cx="12192002" cy="848672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-6535" y="1652652"/>
            <a:ext cx="12192000" cy="77893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2286000"/>
            <a:ext cx="12192000" cy="778933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3005666"/>
            <a:ext cx="12192000" cy="77893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3784599"/>
            <a:ext cx="12192000" cy="778933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4504265"/>
            <a:ext cx="12192000" cy="77893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5283198"/>
            <a:ext cx="12192000" cy="778933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6002864"/>
            <a:ext cx="12192000" cy="77893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rapezoid 9"/>
          <p:cNvSpPr/>
          <p:nvPr/>
        </p:nvSpPr>
        <p:spPr>
          <a:xfrm>
            <a:off x="1490885" y="2307065"/>
            <a:ext cx="9197162" cy="2159006"/>
          </a:xfrm>
          <a:prstGeom prst="trapezoid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5946633" y="4165396"/>
            <a:ext cx="368299" cy="13113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1" y="2269062"/>
            <a:ext cx="12192000" cy="1016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335" y="177794"/>
            <a:ext cx="6712262" cy="215948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6226" y="668957"/>
            <a:ext cx="2099542" cy="209954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72631">
            <a:off x="2603135" y="820670"/>
            <a:ext cx="2103120" cy="210312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20305">
            <a:off x="6873984" y="-86703"/>
            <a:ext cx="2103120" cy="210312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141" y="559644"/>
            <a:ext cx="2103120" cy="2103120"/>
          </a:xfrm>
          <a:prstGeom prst="rect">
            <a:avLst/>
          </a:prstGeom>
        </p:spPr>
      </p:pic>
      <p:sp>
        <p:nvSpPr>
          <p:cNvPr id="24" name="Snip and Round Single Corner Rectangle 23"/>
          <p:cNvSpPr/>
          <p:nvPr/>
        </p:nvSpPr>
        <p:spPr>
          <a:xfrm>
            <a:off x="1382232" y="4556286"/>
            <a:ext cx="9125780" cy="940978"/>
          </a:xfrm>
          <a:prstGeom prst="snipRoundRect">
            <a:avLst/>
          </a:prstGeom>
          <a:solidFill>
            <a:srgbClr val="FFFF00"/>
          </a:solidFill>
          <a:ln w="28575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ct val="50000"/>
              </a:spcBef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Thể tích của hình chóp tứ giác đều có cạnh đáy bằng 3 cm và chiều cao 4 cm là :</a:t>
            </a:r>
          </a:p>
        </p:txBody>
      </p:sp>
      <p:sp>
        <p:nvSpPr>
          <p:cNvPr id="25" name="Pentagon 24"/>
          <p:cNvSpPr/>
          <p:nvPr/>
        </p:nvSpPr>
        <p:spPr>
          <a:xfrm>
            <a:off x="1382232" y="5638829"/>
            <a:ext cx="3209866" cy="420014"/>
          </a:xfrm>
          <a:prstGeom prst="homePlat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12 cm</a:t>
            </a:r>
            <a:r>
              <a:rPr lang="en-US" sz="3200" b="1" baseline="30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Pentagon 25"/>
          <p:cNvSpPr/>
          <p:nvPr/>
        </p:nvSpPr>
        <p:spPr>
          <a:xfrm>
            <a:off x="1382232" y="6169768"/>
            <a:ext cx="3209866" cy="420014"/>
          </a:xfrm>
          <a:prstGeom prst="homePlat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28 cm</a:t>
            </a:r>
            <a:r>
              <a:rPr lang="en-US" sz="3200" b="1" baseline="30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Pentagon 26"/>
          <p:cNvSpPr/>
          <p:nvPr/>
        </p:nvSpPr>
        <p:spPr>
          <a:xfrm>
            <a:off x="7091918" y="5627611"/>
            <a:ext cx="3209866" cy="420014"/>
          </a:xfrm>
          <a:prstGeom prst="homePlat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36 cm</a:t>
            </a:r>
            <a:r>
              <a:rPr lang="en-US" sz="3200" b="1" baseline="30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Pentagon 27"/>
          <p:cNvSpPr/>
          <p:nvPr/>
        </p:nvSpPr>
        <p:spPr>
          <a:xfrm>
            <a:off x="7091917" y="6169768"/>
            <a:ext cx="3209866" cy="420014"/>
          </a:xfrm>
          <a:prstGeom prst="homePlat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38 cm</a:t>
            </a:r>
            <a:r>
              <a:rPr lang="en-US" sz="3200" b="1" baseline="30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4201" y="2734698"/>
            <a:ext cx="2633162" cy="2633162"/>
          </a:xfrm>
          <a:prstGeom prst="rect">
            <a:avLst/>
          </a:prstGeom>
        </p:spPr>
      </p:pic>
      <p:sp>
        <p:nvSpPr>
          <p:cNvPr id="3" name="Action Button: Forward or Next 2">
            <a:hlinkClick r:id="" action="ppaction://hlinkshowjump?jump=nextslide" highlightClick="1"/>
          </p:cNvPr>
          <p:cNvSpPr/>
          <p:nvPr/>
        </p:nvSpPr>
        <p:spPr>
          <a:xfrm>
            <a:off x="11468100" y="6077350"/>
            <a:ext cx="717365" cy="55899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660786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59259E-6 L 0.17696 -0.2919 " pathEditMode="relative" rAng="0" ptsTypes="AA">
                                      <p:cBhvr>
                                        <p:cTn id="1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41" y="-146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t truo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50" fill="hold"/>
                                        <p:tgtEl>
                                          <p:spTgt spid="15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59259E-6 L -0.00416 -0.29977 " pathEditMode="relative" rAng="0" ptsTypes="AA">
                                      <p:cBhvr>
                                        <p:cTn id="3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-150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t truo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50" fill="hold"/>
                                        <p:tgtEl>
                                          <p:spTgt spid="15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1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59259E-6 L 0.21797 -0.49908 " pathEditMode="relative" rAng="0" ptsTypes="AA">
                                      <p:cBhvr>
                                        <p:cTn id="5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98" y="-2495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t va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2" dur="250" fill="hold"/>
                                        <p:tgtEl>
                                          <p:spTgt spid="15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59259E-6 L 0.20886 -0.29028 " pathEditMode="relative" rAng="0" ptsTypes="AA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43" y="-1451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t truo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1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9" grpId="0"/>
      <p:bldP spid="25" grpId="0" animBg="1"/>
      <p:bldP spid="25" grpId="1" animBg="1"/>
      <p:bldP spid="25" grpId="2" animBg="1"/>
      <p:bldP spid="25" grpId="3" animBg="1"/>
      <p:bldP spid="26" grpId="0" animBg="1"/>
      <p:bldP spid="27" grpId="0" animBg="1"/>
      <p:bldP spid="2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0" y="803980"/>
            <a:ext cx="12192002" cy="848672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-12878888" y="733690"/>
            <a:ext cx="124999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BẠN ĐẾN VỚI SÂN VẬN ĐỘNG 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 TUỆ </a:t>
            </a:r>
            <a:endParaRPr lang="en-US" sz="36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-6535" y="-27408"/>
            <a:ext cx="12192002" cy="848672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-6535" y="1652652"/>
            <a:ext cx="12192000" cy="77893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2286000"/>
            <a:ext cx="12192000" cy="778933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3005666"/>
            <a:ext cx="12192000" cy="77893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3784599"/>
            <a:ext cx="12192000" cy="778933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4504265"/>
            <a:ext cx="12192000" cy="77893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5283198"/>
            <a:ext cx="12192000" cy="778933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6002864"/>
            <a:ext cx="12192000" cy="77893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rapezoid 9"/>
          <p:cNvSpPr/>
          <p:nvPr/>
        </p:nvSpPr>
        <p:spPr>
          <a:xfrm>
            <a:off x="1490885" y="2307065"/>
            <a:ext cx="9197162" cy="2159006"/>
          </a:xfrm>
          <a:prstGeom prst="trapezoid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5946633" y="4165396"/>
            <a:ext cx="368299" cy="13113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1" y="2269062"/>
            <a:ext cx="12192000" cy="1016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335" y="177794"/>
            <a:ext cx="6712262" cy="215948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6226" y="668957"/>
            <a:ext cx="2099542" cy="209954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72631">
            <a:off x="2603135" y="820670"/>
            <a:ext cx="2103120" cy="210312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20305">
            <a:off x="6873984" y="-86703"/>
            <a:ext cx="2103120" cy="210312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141" y="559644"/>
            <a:ext cx="2103120" cy="2103120"/>
          </a:xfrm>
          <a:prstGeom prst="rect">
            <a:avLst/>
          </a:prstGeom>
        </p:spPr>
      </p:pic>
      <p:sp>
        <p:nvSpPr>
          <p:cNvPr id="24" name="Snip and Round Single Corner Rectangle 23"/>
          <p:cNvSpPr/>
          <p:nvPr/>
        </p:nvSpPr>
        <p:spPr>
          <a:xfrm>
            <a:off x="1382232" y="4581808"/>
            <a:ext cx="9439843" cy="940978"/>
          </a:xfrm>
          <a:prstGeom prst="snipRoundRect">
            <a:avLst/>
          </a:prstGeom>
          <a:solidFill>
            <a:srgbClr val="FFFF00"/>
          </a:solidFill>
          <a:ln w="28575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 2. 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 tích xung quanh của hình chóp tứ giác đều có chu vi đáy bằng 8cm và trung đoạn bằng 2,4 cm là: 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5" name="Pentagon 24"/>
          <p:cNvSpPr/>
          <p:nvPr/>
        </p:nvSpPr>
        <p:spPr>
          <a:xfrm>
            <a:off x="7091916" y="5662321"/>
            <a:ext cx="3340496" cy="516714"/>
          </a:xfrm>
          <a:prstGeom prst="homePlate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9,6 cm</a:t>
            </a:r>
            <a:r>
              <a:rPr lang="en-US" sz="32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2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Pentagon 25"/>
          <p:cNvSpPr/>
          <p:nvPr/>
        </p:nvSpPr>
        <p:spPr>
          <a:xfrm>
            <a:off x="1382231" y="6315795"/>
            <a:ext cx="3340496" cy="516714"/>
          </a:xfrm>
          <a:prstGeom prst="homePlate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10,4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cm</a:t>
            </a:r>
            <a:r>
              <a:rPr lang="en-US" sz="32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2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Pentagon 26"/>
          <p:cNvSpPr/>
          <p:nvPr/>
        </p:nvSpPr>
        <p:spPr>
          <a:xfrm>
            <a:off x="1382230" y="5657222"/>
            <a:ext cx="3340496" cy="516714"/>
          </a:xfrm>
          <a:prstGeom prst="homePlate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19,2 cm</a:t>
            </a:r>
            <a:r>
              <a:rPr lang="en-US" sz="32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2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Pentagon 27"/>
          <p:cNvSpPr/>
          <p:nvPr/>
        </p:nvSpPr>
        <p:spPr>
          <a:xfrm>
            <a:off x="7091917" y="6304577"/>
            <a:ext cx="3340496" cy="516714"/>
          </a:xfrm>
          <a:prstGeom prst="homePlate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38,4cm</a:t>
            </a:r>
            <a:r>
              <a:rPr lang="en-US" sz="32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2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320" b="34928"/>
          <a:stretch/>
        </p:blipFill>
        <p:spPr>
          <a:xfrm>
            <a:off x="4814201" y="3696511"/>
            <a:ext cx="2633162" cy="651753"/>
          </a:xfrm>
          <a:prstGeom prst="rect">
            <a:avLst/>
          </a:prstGeom>
        </p:spPr>
      </p:pic>
      <p:sp>
        <p:nvSpPr>
          <p:cNvPr id="2" name="Action Button: End 1">
            <a:hlinkClick r:id="" action="ppaction://hlinkshowjump?jump=nextslide" highlightClick="1"/>
          </p:cNvPr>
          <p:cNvSpPr/>
          <p:nvPr/>
        </p:nvSpPr>
        <p:spPr>
          <a:xfrm>
            <a:off x="11417300" y="6241077"/>
            <a:ext cx="755465" cy="477220"/>
          </a:xfrm>
          <a:prstGeom prst="actionButtonE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893362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4.07407E-6 L 0.17696 -0.29189 " pathEditMode="relative" rAng="0" ptsTypes="AA">
                                      <p:cBhvr>
                                        <p:cTn id="1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41" y="-146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t truo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50" fill="hold"/>
                                        <p:tgtEl>
                                          <p:spTgt spid="15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4.07407E-6 L -0.00416 -0.29976 " pathEditMode="relative" rAng="0" ptsTypes="AA">
                                      <p:cBhvr>
                                        <p:cTn id="3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-150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t truo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50" fill="hold"/>
                                        <p:tgtEl>
                                          <p:spTgt spid="15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1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4.07407E-6 L 0.21797 -0.49907 " pathEditMode="relative" rAng="0" ptsTypes="AA">
                                      <p:cBhvr>
                                        <p:cTn id="5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98" y="-2495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t va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2" dur="250" fill="hold"/>
                                        <p:tgtEl>
                                          <p:spTgt spid="15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4.07407E-6 L 0.20886 -0.29027 " pathEditMode="relative" rAng="0" ptsTypes="AA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43" y="-1451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t truo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1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9" grpId="0"/>
      <p:bldP spid="25" grpId="0" animBg="1"/>
      <p:bldP spid="25" grpId="1" animBg="1"/>
      <p:bldP spid="25" grpId="2" animBg="1"/>
      <p:bldP spid="25" grpId="3" animBg="1"/>
      <p:bldP spid="26" grpId="0" animBg="1"/>
      <p:bldP spid="27" grpId="0" animBg="1"/>
      <p:bldP spid="2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Hình ảnh 11">
            <a:extLst>
              <a:ext uri="{FF2B5EF4-FFF2-40B4-BE49-F238E27FC236}">
                <a16:creationId xmlns:a16="http://schemas.microsoft.com/office/drawing/2014/main" id="{20BCC25D-95C9-4D5D-952D-610A489983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effectLst>
            <a:glow>
              <a:schemeClr val="accent1">
                <a:alpha val="79000"/>
              </a:schemeClr>
            </a:glow>
            <a:outerShdw blurRad="50800" dist="50800" dir="5400000" algn="ctr" rotWithShape="0">
              <a:srgbClr val="000000"/>
            </a:outerShdw>
          </a:effectLst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C6A7B2E5-053C-4D72-840B-AA50033EAE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395" y="2242257"/>
            <a:ext cx="2255716" cy="2621507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35E04B13-6D6D-4505-8345-1B030B5759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8151" y="2509677"/>
            <a:ext cx="3042257" cy="1838646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BA7CBF01-4069-4699-B6B4-566D373388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493" y="1725282"/>
            <a:ext cx="3421030" cy="2836655"/>
          </a:xfrm>
          <a:prstGeom prst="rect">
            <a:avLst/>
          </a:prstGeom>
        </p:spPr>
      </p:pic>
      <p:sp>
        <p:nvSpPr>
          <p:cNvPr id="13" name="Bong bóng Ý nghĩ: Hình đám mây 12">
            <a:extLst>
              <a:ext uri="{FF2B5EF4-FFF2-40B4-BE49-F238E27FC236}">
                <a16:creationId xmlns:a16="http://schemas.microsoft.com/office/drawing/2014/main" id="{1B37E295-E975-4576-9088-77FB9347107F}"/>
              </a:ext>
            </a:extLst>
          </p:cNvPr>
          <p:cNvSpPr/>
          <p:nvPr/>
        </p:nvSpPr>
        <p:spPr>
          <a:xfrm>
            <a:off x="1570008" y="819509"/>
            <a:ext cx="2815086" cy="1173193"/>
          </a:xfrm>
          <a:prstGeom prst="cloudCallout">
            <a:avLst/>
          </a:prstGeom>
          <a:ln w="19050">
            <a:noFill/>
            <a:prstDash val="lgDashDot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</a:t>
            </a:r>
          </a:p>
          <a:p>
            <a:pPr algn="ctr"/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 NHÂN</a:t>
            </a:r>
          </a:p>
        </p:txBody>
      </p:sp>
      <p:sp>
        <p:nvSpPr>
          <p:cNvPr id="14" name="Bong bóng Ý nghĩ: Hình đám mây 13">
            <a:extLst>
              <a:ext uri="{FF2B5EF4-FFF2-40B4-BE49-F238E27FC236}">
                <a16:creationId xmlns:a16="http://schemas.microsoft.com/office/drawing/2014/main" id="{7368768F-8941-40A8-A049-C095678B8066}"/>
              </a:ext>
            </a:extLst>
          </p:cNvPr>
          <p:cNvSpPr/>
          <p:nvPr/>
        </p:nvSpPr>
        <p:spPr>
          <a:xfrm>
            <a:off x="4871050" y="232912"/>
            <a:ext cx="2815086" cy="1173193"/>
          </a:xfrm>
          <a:prstGeom prst="cloudCallout">
            <a:avLst/>
          </a:prstGeom>
          <a:ln w="19050">
            <a:noFill/>
            <a:prstDash val="lgDashDot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</a:t>
            </a:r>
          </a:p>
          <a:p>
            <a:pPr algn="ctr"/>
            <a:r>
              <a:rPr lang="en-US" sz="28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</a:p>
        </p:txBody>
      </p:sp>
      <p:sp>
        <p:nvSpPr>
          <p:cNvPr id="15" name="Bong bóng Ý nghĩ: Hình đám mây 14">
            <a:extLst>
              <a:ext uri="{FF2B5EF4-FFF2-40B4-BE49-F238E27FC236}">
                <a16:creationId xmlns:a16="http://schemas.microsoft.com/office/drawing/2014/main" id="{B48FA5EE-925F-4E63-8E9F-31005F753755}"/>
              </a:ext>
            </a:extLst>
          </p:cNvPr>
          <p:cNvSpPr/>
          <p:nvPr/>
        </p:nvSpPr>
        <p:spPr>
          <a:xfrm>
            <a:off x="8806830" y="646981"/>
            <a:ext cx="2640423" cy="1401487"/>
          </a:xfrm>
          <a:prstGeom prst="cloudCallout">
            <a:avLst/>
          </a:prstGeom>
          <a:ln w="19050">
            <a:noFill/>
            <a:prstDash val="lgDashDot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</a:t>
            </a:r>
          </a:p>
          <a:p>
            <a:pPr algn="ctr"/>
            <a:r>
              <a:rPr lang="en-US" sz="28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 ĐÔI</a:t>
            </a:r>
          </a:p>
        </p:txBody>
      </p:sp>
      <p:sp>
        <p:nvSpPr>
          <p:cNvPr id="16" name="Hình chữ nhật 15">
            <a:extLst>
              <a:ext uri="{FF2B5EF4-FFF2-40B4-BE49-F238E27FC236}">
                <a16:creationId xmlns:a16="http://schemas.microsoft.com/office/drawing/2014/main" id="{AE2EA840-FC18-4A8A-9E78-1CABDCEB97D6}"/>
              </a:ext>
            </a:extLst>
          </p:cNvPr>
          <p:cNvSpPr/>
          <p:nvPr/>
        </p:nvSpPr>
        <p:spPr>
          <a:xfrm rot="19020439">
            <a:off x="-249784" y="746424"/>
            <a:ext cx="2249178" cy="68086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 prst="slope"/>
            </a:sp3d>
          </a:bodyPr>
          <a:lstStyle/>
          <a:p>
            <a:pPr algn="ctr"/>
            <a:r>
              <a:rPr lang="en-US" sz="4800" b="1" cap="none" spc="0">
                <a:ln/>
                <a:blipFill dpi="0" rotWithShape="1"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7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Ghi Chú</a:t>
            </a:r>
            <a:endParaRPr lang="vi-VN" sz="4800" b="1" cap="none" spc="0">
              <a:ln/>
              <a:blipFill dpi="0"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7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8" name="Đường nối Thẳng 17">
            <a:extLst>
              <a:ext uri="{FF2B5EF4-FFF2-40B4-BE49-F238E27FC236}">
                <a16:creationId xmlns:a16="http://schemas.microsoft.com/office/drawing/2014/main" id="{C73954EC-8113-4EE3-87B9-A398EF216547}"/>
              </a:ext>
            </a:extLst>
          </p:cNvPr>
          <p:cNvCxnSpPr/>
          <p:nvPr/>
        </p:nvCxnSpPr>
        <p:spPr>
          <a:xfrm flipV="1">
            <a:off x="379562" y="586596"/>
            <a:ext cx="1630393" cy="1561381"/>
          </a:xfrm>
          <a:prstGeom prst="line">
            <a:avLst/>
          </a:prstGeom>
          <a:ln w="19050">
            <a:solidFill>
              <a:schemeClr val="bg1"/>
            </a:solidFill>
          </a:ln>
          <a:effectLst>
            <a:glow rad="50800">
              <a:srgbClr val="FE0048">
                <a:alpha val="96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Đường nối Thẳng 18">
            <a:extLst>
              <a:ext uri="{FF2B5EF4-FFF2-40B4-BE49-F238E27FC236}">
                <a16:creationId xmlns:a16="http://schemas.microsoft.com/office/drawing/2014/main" id="{30A93AA6-B0BD-4DA2-B25B-7FAD7E9F010C}"/>
              </a:ext>
            </a:extLst>
          </p:cNvPr>
          <p:cNvCxnSpPr>
            <a:cxnSpLocks/>
          </p:cNvCxnSpPr>
          <p:nvPr/>
        </p:nvCxnSpPr>
        <p:spPr>
          <a:xfrm flipV="1">
            <a:off x="654190" y="747621"/>
            <a:ext cx="1345681" cy="1316967"/>
          </a:xfrm>
          <a:prstGeom prst="line">
            <a:avLst/>
          </a:prstGeom>
          <a:ln w="19050">
            <a:solidFill>
              <a:schemeClr val="bg1"/>
            </a:solidFill>
          </a:ln>
          <a:effectLst>
            <a:glow rad="50800">
              <a:srgbClr val="FE0048">
                <a:alpha val="96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Đường nối Thẳng 20">
            <a:extLst>
              <a:ext uri="{FF2B5EF4-FFF2-40B4-BE49-F238E27FC236}">
                <a16:creationId xmlns:a16="http://schemas.microsoft.com/office/drawing/2014/main" id="{A0753E38-DB98-490F-8CDB-4329FB600B12}"/>
              </a:ext>
            </a:extLst>
          </p:cNvPr>
          <p:cNvCxnSpPr>
            <a:cxnSpLocks/>
          </p:cNvCxnSpPr>
          <p:nvPr/>
        </p:nvCxnSpPr>
        <p:spPr>
          <a:xfrm>
            <a:off x="32307" y="1121128"/>
            <a:ext cx="170702" cy="284976"/>
          </a:xfrm>
          <a:prstGeom prst="line">
            <a:avLst/>
          </a:prstGeom>
          <a:ln w="19050">
            <a:solidFill>
              <a:schemeClr val="bg1"/>
            </a:solidFill>
          </a:ln>
          <a:effectLst>
            <a:glow rad="50800">
              <a:schemeClr val="accent4">
                <a:lumMod val="60000"/>
                <a:lumOff val="40000"/>
                <a:alpha val="96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Đường nối Thẳng 23">
            <a:extLst>
              <a:ext uri="{FF2B5EF4-FFF2-40B4-BE49-F238E27FC236}">
                <a16:creationId xmlns:a16="http://schemas.microsoft.com/office/drawing/2014/main" id="{50BA43C4-7C64-4E13-82B0-7AD0E6ED288C}"/>
              </a:ext>
            </a:extLst>
          </p:cNvPr>
          <p:cNvCxnSpPr>
            <a:cxnSpLocks/>
          </p:cNvCxnSpPr>
          <p:nvPr/>
        </p:nvCxnSpPr>
        <p:spPr>
          <a:xfrm>
            <a:off x="22884" y="774186"/>
            <a:ext cx="302977" cy="489430"/>
          </a:xfrm>
          <a:prstGeom prst="line">
            <a:avLst/>
          </a:prstGeom>
          <a:ln w="19050">
            <a:solidFill>
              <a:schemeClr val="bg1"/>
            </a:solidFill>
          </a:ln>
          <a:effectLst>
            <a:glow rad="50800">
              <a:schemeClr val="accent4">
                <a:lumMod val="60000"/>
                <a:lumOff val="40000"/>
                <a:alpha val="96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Đường nối Thẳng 25">
            <a:extLst>
              <a:ext uri="{FF2B5EF4-FFF2-40B4-BE49-F238E27FC236}">
                <a16:creationId xmlns:a16="http://schemas.microsoft.com/office/drawing/2014/main" id="{5C5CEC64-F21A-4EBE-9F9E-4AE9AE28C449}"/>
              </a:ext>
            </a:extLst>
          </p:cNvPr>
          <p:cNvCxnSpPr>
            <a:cxnSpLocks/>
          </p:cNvCxnSpPr>
          <p:nvPr/>
        </p:nvCxnSpPr>
        <p:spPr>
          <a:xfrm>
            <a:off x="32307" y="386983"/>
            <a:ext cx="302977" cy="489430"/>
          </a:xfrm>
          <a:prstGeom prst="line">
            <a:avLst/>
          </a:prstGeom>
          <a:ln w="19050">
            <a:solidFill>
              <a:schemeClr val="bg1"/>
            </a:solidFill>
          </a:ln>
          <a:effectLst>
            <a:glow rad="50800">
              <a:schemeClr val="accent4">
                <a:lumMod val="60000"/>
                <a:lumOff val="40000"/>
                <a:alpha val="96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Đường nối Thẳng 26">
            <a:extLst>
              <a:ext uri="{FF2B5EF4-FFF2-40B4-BE49-F238E27FC236}">
                <a16:creationId xmlns:a16="http://schemas.microsoft.com/office/drawing/2014/main" id="{045B3ACE-5E44-4817-BAC5-C4C9B682C1EB}"/>
              </a:ext>
            </a:extLst>
          </p:cNvPr>
          <p:cNvCxnSpPr>
            <a:cxnSpLocks/>
          </p:cNvCxnSpPr>
          <p:nvPr/>
        </p:nvCxnSpPr>
        <p:spPr>
          <a:xfrm>
            <a:off x="41730" y="19911"/>
            <a:ext cx="302977" cy="489430"/>
          </a:xfrm>
          <a:prstGeom prst="line">
            <a:avLst/>
          </a:prstGeom>
          <a:ln w="19050">
            <a:solidFill>
              <a:schemeClr val="bg1"/>
            </a:solidFill>
          </a:ln>
          <a:effectLst>
            <a:glow rad="50800">
              <a:schemeClr val="accent4">
                <a:lumMod val="60000"/>
                <a:lumOff val="40000"/>
                <a:alpha val="96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Đường nối Thẳng 27">
            <a:extLst>
              <a:ext uri="{FF2B5EF4-FFF2-40B4-BE49-F238E27FC236}">
                <a16:creationId xmlns:a16="http://schemas.microsoft.com/office/drawing/2014/main" id="{74E038EE-2C76-4632-A30F-B81017D8E38B}"/>
              </a:ext>
            </a:extLst>
          </p:cNvPr>
          <p:cNvCxnSpPr>
            <a:cxnSpLocks/>
          </p:cNvCxnSpPr>
          <p:nvPr/>
        </p:nvCxnSpPr>
        <p:spPr>
          <a:xfrm>
            <a:off x="293302" y="15763"/>
            <a:ext cx="302977" cy="489430"/>
          </a:xfrm>
          <a:prstGeom prst="line">
            <a:avLst/>
          </a:prstGeom>
          <a:ln w="19050">
            <a:solidFill>
              <a:schemeClr val="bg1"/>
            </a:solidFill>
          </a:ln>
          <a:effectLst>
            <a:glow rad="50800">
              <a:schemeClr val="accent4">
                <a:lumMod val="60000"/>
                <a:lumOff val="40000"/>
                <a:alpha val="96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Đường nối Thẳng 28">
            <a:extLst>
              <a:ext uri="{FF2B5EF4-FFF2-40B4-BE49-F238E27FC236}">
                <a16:creationId xmlns:a16="http://schemas.microsoft.com/office/drawing/2014/main" id="{2C91D891-C8FA-47DE-8474-5D8E64B47CDE}"/>
              </a:ext>
            </a:extLst>
          </p:cNvPr>
          <p:cNvCxnSpPr>
            <a:cxnSpLocks/>
          </p:cNvCxnSpPr>
          <p:nvPr/>
        </p:nvCxnSpPr>
        <p:spPr>
          <a:xfrm>
            <a:off x="609726" y="22304"/>
            <a:ext cx="302977" cy="489430"/>
          </a:xfrm>
          <a:prstGeom prst="line">
            <a:avLst/>
          </a:prstGeom>
          <a:ln w="19050">
            <a:solidFill>
              <a:schemeClr val="bg1"/>
            </a:solidFill>
          </a:ln>
          <a:effectLst>
            <a:glow rad="50800">
              <a:schemeClr val="accent4">
                <a:lumMod val="60000"/>
                <a:lumOff val="40000"/>
                <a:alpha val="96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Đường nối Thẳng 29">
            <a:extLst>
              <a:ext uri="{FF2B5EF4-FFF2-40B4-BE49-F238E27FC236}">
                <a16:creationId xmlns:a16="http://schemas.microsoft.com/office/drawing/2014/main" id="{00898359-2E1E-4AA5-A167-E03086E6E23F}"/>
              </a:ext>
            </a:extLst>
          </p:cNvPr>
          <p:cNvCxnSpPr>
            <a:cxnSpLocks/>
          </p:cNvCxnSpPr>
          <p:nvPr/>
        </p:nvCxnSpPr>
        <p:spPr>
          <a:xfrm>
            <a:off x="898594" y="13777"/>
            <a:ext cx="302977" cy="489430"/>
          </a:xfrm>
          <a:prstGeom prst="line">
            <a:avLst/>
          </a:prstGeom>
          <a:ln w="19050">
            <a:solidFill>
              <a:schemeClr val="bg1"/>
            </a:solidFill>
          </a:ln>
          <a:effectLst>
            <a:glow rad="50800">
              <a:schemeClr val="accent4">
                <a:lumMod val="60000"/>
                <a:lumOff val="40000"/>
                <a:alpha val="96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Đường nối Thẳng 30">
            <a:extLst>
              <a:ext uri="{FF2B5EF4-FFF2-40B4-BE49-F238E27FC236}">
                <a16:creationId xmlns:a16="http://schemas.microsoft.com/office/drawing/2014/main" id="{C28559CB-7907-4618-8D54-716FB1A2B387}"/>
              </a:ext>
            </a:extLst>
          </p:cNvPr>
          <p:cNvCxnSpPr>
            <a:cxnSpLocks/>
          </p:cNvCxnSpPr>
          <p:nvPr/>
        </p:nvCxnSpPr>
        <p:spPr>
          <a:xfrm>
            <a:off x="1203465" y="-1434"/>
            <a:ext cx="216934" cy="341548"/>
          </a:xfrm>
          <a:prstGeom prst="line">
            <a:avLst/>
          </a:prstGeom>
          <a:ln w="19050">
            <a:solidFill>
              <a:schemeClr val="bg1"/>
            </a:solidFill>
          </a:ln>
          <a:effectLst>
            <a:glow rad="50800">
              <a:schemeClr val="accent4">
                <a:lumMod val="60000"/>
                <a:lumOff val="40000"/>
                <a:alpha val="96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81755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0" y="803980"/>
            <a:ext cx="12192002" cy="848672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-16514391" y="857113"/>
            <a:ext cx="123106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BẠN ĐẾN VỚI SÂN VẬN ĐỘNG 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 TUỆ </a:t>
            </a:r>
            <a:endParaRPr lang="en-US" sz="36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-6535" y="-27408"/>
            <a:ext cx="12192002" cy="848672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-6535" y="1652652"/>
            <a:ext cx="12192000" cy="77893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2286000"/>
            <a:ext cx="12192000" cy="778933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3005666"/>
            <a:ext cx="12192000" cy="77893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3784599"/>
            <a:ext cx="12192000" cy="778933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4504265"/>
            <a:ext cx="12192000" cy="77893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5283198"/>
            <a:ext cx="12192000" cy="778933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6002864"/>
            <a:ext cx="12192000" cy="77893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rapezoid 9"/>
          <p:cNvSpPr/>
          <p:nvPr/>
        </p:nvSpPr>
        <p:spPr>
          <a:xfrm>
            <a:off x="1490885" y="2307065"/>
            <a:ext cx="9197162" cy="1970448"/>
          </a:xfrm>
          <a:prstGeom prst="trapezoid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5946633" y="4165396"/>
            <a:ext cx="368299" cy="13113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1" y="2269062"/>
            <a:ext cx="12192000" cy="1016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335" y="177794"/>
            <a:ext cx="6712262" cy="215948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6226" y="668957"/>
            <a:ext cx="2099542" cy="209954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72631">
            <a:off x="2603135" y="820670"/>
            <a:ext cx="2103120" cy="210312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20305">
            <a:off x="6873984" y="-86703"/>
            <a:ext cx="2103120" cy="210312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141" y="559644"/>
            <a:ext cx="2103120" cy="2103120"/>
          </a:xfrm>
          <a:prstGeom prst="rect">
            <a:avLst/>
          </a:prstGeom>
        </p:spPr>
      </p:pic>
      <p:sp>
        <p:nvSpPr>
          <p:cNvPr id="24" name="Snip and Round Single Corner Rectangle 23"/>
          <p:cNvSpPr/>
          <p:nvPr/>
        </p:nvSpPr>
        <p:spPr>
          <a:xfrm>
            <a:off x="1382233" y="4320559"/>
            <a:ext cx="9419746" cy="1309462"/>
          </a:xfrm>
          <a:prstGeom prst="snipRoundRect">
            <a:avLst/>
          </a:prstGeom>
          <a:solidFill>
            <a:srgbClr val="FFFF00"/>
          </a:solidFill>
          <a:ln w="28575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 3.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biết thể tích của một hình chóp bằng 16 cm</a:t>
            </a:r>
            <a:r>
              <a:rPr lang="en-US" sz="2800" b="1" baseline="30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và biết diện tích đáy của hình chóp bằng 12 cm</a:t>
            </a:r>
            <a:r>
              <a:rPr lang="en-US" sz="2800" b="1" baseline="30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thì chiều cao của hình chóp bằng:</a:t>
            </a:r>
          </a:p>
        </p:txBody>
      </p:sp>
      <p:sp>
        <p:nvSpPr>
          <p:cNvPr id="25" name="Pentagon 24"/>
          <p:cNvSpPr/>
          <p:nvPr/>
        </p:nvSpPr>
        <p:spPr>
          <a:xfrm>
            <a:off x="1382229" y="6285824"/>
            <a:ext cx="2767740" cy="475522"/>
          </a:xfrm>
          <a:prstGeom prst="homePlat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4 cm </a:t>
            </a:r>
          </a:p>
        </p:txBody>
      </p:sp>
      <p:sp>
        <p:nvSpPr>
          <p:cNvPr id="26" name="Pentagon 25"/>
          <p:cNvSpPr/>
          <p:nvPr/>
        </p:nvSpPr>
        <p:spPr>
          <a:xfrm>
            <a:off x="7091916" y="5695558"/>
            <a:ext cx="2767740" cy="475522"/>
          </a:xfrm>
          <a:prstGeom prst="homePlat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6 cm </a:t>
            </a:r>
          </a:p>
        </p:txBody>
      </p:sp>
      <p:sp>
        <p:nvSpPr>
          <p:cNvPr id="27" name="Pentagon 26"/>
          <p:cNvSpPr/>
          <p:nvPr/>
        </p:nvSpPr>
        <p:spPr>
          <a:xfrm>
            <a:off x="1382230" y="5690459"/>
            <a:ext cx="2767740" cy="475522"/>
          </a:xfrm>
          <a:prstGeom prst="homePlat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8 cm </a:t>
            </a:r>
          </a:p>
        </p:txBody>
      </p:sp>
      <p:sp>
        <p:nvSpPr>
          <p:cNvPr id="28" name="Pentagon 27"/>
          <p:cNvSpPr/>
          <p:nvPr/>
        </p:nvSpPr>
        <p:spPr>
          <a:xfrm>
            <a:off x="7091917" y="6287574"/>
            <a:ext cx="2767740" cy="475522"/>
          </a:xfrm>
          <a:prstGeom prst="homePlat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24 cm 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320" b="34928"/>
          <a:stretch/>
        </p:blipFill>
        <p:spPr>
          <a:xfrm>
            <a:off x="4814201" y="3696511"/>
            <a:ext cx="2633162" cy="651753"/>
          </a:xfrm>
          <a:prstGeom prst="rect">
            <a:avLst/>
          </a:prstGeom>
        </p:spPr>
      </p:pic>
      <p:sp>
        <p:nvSpPr>
          <p:cNvPr id="2" name="Action Button: End 1">
            <a:hlinkClick r:id="" action="ppaction://hlinkshowjump?jump=nextslide" highlightClick="1"/>
          </p:cNvPr>
          <p:cNvSpPr/>
          <p:nvPr/>
        </p:nvSpPr>
        <p:spPr>
          <a:xfrm>
            <a:off x="11493500" y="6285824"/>
            <a:ext cx="698500" cy="475522"/>
          </a:xfrm>
          <a:prstGeom prst="actionButtonE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892425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4.07407E-6 L 0.17696 -0.29189 " pathEditMode="relative" rAng="0" ptsTypes="AA">
                                      <p:cBhvr>
                                        <p:cTn id="1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41" y="-146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t truo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50" fill="hold"/>
                                        <p:tgtEl>
                                          <p:spTgt spid="15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4.07407E-6 L -0.00416 -0.29976 " pathEditMode="relative" rAng="0" ptsTypes="AA">
                                      <p:cBhvr>
                                        <p:cTn id="3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-150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t truo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50" fill="hold"/>
                                        <p:tgtEl>
                                          <p:spTgt spid="15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1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4.07407E-6 L 0.21797 -0.49907 " pathEditMode="relative" rAng="0" ptsTypes="AA">
                                      <p:cBhvr>
                                        <p:cTn id="5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98" y="-2495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t va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2" dur="250" fill="hold"/>
                                        <p:tgtEl>
                                          <p:spTgt spid="15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4.07407E-6 L 0.20886 -0.29027 " pathEditMode="relative" rAng="0" ptsTypes="AA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43" y="-1451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t truo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1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9" grpId="0"/>
      <p:bldP spid="25" grpId="0" animBg="1"/>
      <p:bldP spid="25" grpId="1" animBg="1"/>
      <p:bldP spid="25" grpId="2" animBg="1"/>
      <p:bldP spid="25" grpId="3" animBg="1"/>
      <p:bldP spid="26" grpId="0" animBg="1"/>
      <p:bldP spid="27" grpId="0" animBg="1"/>
      <p:bldP spid="2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1040;p39"/>
          <p:cNvSpPr txBox="1"/>
          <p:nvPr/>
        </p:nvSpPr>
        <p:spPr>
          <a:xfrm>
            <a:off x="1135311" y="1271411"/>
            <a:ext cx="7616187" cy="1301739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ea typeface="思源黑体 Normal" panose="020B0400000000000000" pitchFamily="34" charset="-122"/>
                <a:cs typeface="Times New Roman" panose="02020603050405020304" pitchFamily="18" charset="0"/>
              </a:rPr>
              <a:t>CÁC BẠN CHIẾN THẮNG TRONG CUỘC CHƠI  </a:t>
            </a:r>
          </a:p>
        </p:txBody>
      </p:sp>
      <p:sp>
        <p:nvSpPr>
          <p:cNvPr id="4" name="Rectangle 3"/>
          <p:cNvSpPr/>
          <p:nvPr/>
        </p:nvSpPr>
        <p:spPr>
          <a:xfrm>
            <a:off x="3048000" y="29673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4338" y="2573150"/>
            <a:ext cx="7200900" cy="3676650"/>
          </a:xfrm>
          <a:prstGeom prst="rect">
            <a:avLst/>
          </a:prstGeom>
        </p:spPr>
      </p:pic>
      <p:pic>
        <p:nvPicPr>
          <p:cNvPr id="10" name="图片 8" descr="卡通人物&#10;&#10;描述已自动生成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77" t="7395" r="27708" b="41255"/>
          <a:stretch>
            <a:fillRect/>
          </a:stretch>
        </p:blipFill>
        <p:spPr>
          <a:xfrm>
            <a:off x="9738071" y="307600"/>
            <a:ext cx="1835539" cy="226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414239"/>
      </p:ext>
    </p:extLst>
  </p:cSld>
  <p:clrMapOvr>
    <a:masterClrMapping/>
  </p:clrMapOvr>
  <p:transition spd="slow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1040;p39"/>
          <p:cNvSpPr txBox="1"/>
          <p:nvPr/>
        </p:nvSpPr>
        <p:spPr>
          <a:xfrm>
            <a:off x="3582949" y="736717"/>
            <a:ext cx="7616187" cy="648464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ea typeface="思源黑体 Normal" panose="020B0400000000000000" pitchFamily="34" charset="-122"/>
                <a:cs typeface="Times New Roman" panose="02020603050405020304" pitchFamily="18" charset="0"/>
              </a:rPr>
              <a:t>HƯỚNG DẪN TỰ HỌC Ở NHÀ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869315" y="1290450"/>
            <a:ext cx="2598162" cy="3734223"/>
            <a:chOff x="2649" y="2090"/>
            <a:chExt cx="5670" cy="7074"/>
          </a:xfrm>
        </p:grpSpPr>
        <p:sp>
          <p:nvSpPr>
            <p:cNvPr id="5" name="矩形 4"/>
            <p:cNvSpPr/>
            <p:nvPr/>
          </p:nvSpPr>
          <p:spPr>
            <a:xfrm>
              <a:off x="2743" y="2544"/>
              <a:ext cx="5577" cy="6621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7" name="图片 6" descr="图片包含 游戏机, 物体, 钟表, 交通&#10;&#10;描述已自动生成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405" r="12006" b="86877"/>
            <a:stretch>
              <a:fillRect/>
            </a:stretch>
          </p:blipFill>
          <p:spPr>
            <a:xfrm>
              <a:off x="2994" y="2090"/>
              <a:ext cx="4888" cy="1417"/>
            </a:xfrm>
            <a:prstGeom prst="rect">
              <a:avLst/>
            </a:prstGeom>
          </p:spPr>
        </p:pic>
        <p:pic>
          <p:nvPicPr>
            <p:cNvPr id="9" name="图片 8" descr="卡通人物&#10;&#10;描述已自动生成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477" t="7395" r="27708" b="41255"/>
            <a:stretch>
              <a:fillRect/>
            </a:stretch>
          </p:blipFill>
          <p:spPr>
            <a:xfrm>
              <a:off x="2649" y="3083"/>
              <a:ext cx="5671" cy="6076"/>
            </a:xfrm>
            <a:prstGeom prst="rect">
              <a:avLst/>
            </a:prstGeom>
          </p:spPr>
        </p:pic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2CD458B6-D56F-44A8-8B13-744797EA0168}"/>
              </a:ext>
            </a:extLst>
          </p:cNvPr>
          <p:cNvSpPr/>
          <p:nvPr/>
        </p:nvSpPr>
        <p:spPr>
          <a:xfrm>
            <a:off x="3521621" y="2000381"/>
            <a:ext cx="777009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Ôn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công thức tính diện tích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nl-NL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chóp </a:t>
            </a:r>
            <a:r>
              <a:rPr lang="nl-NL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 giác đều.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Xem lại các bài tập đã làm trên lớp</a:t>
            </a:r>
          </a:p>
          <a:p>
            <a:pPr algn="just"/>
            <a:r>
              <a:rPr lang="nl-NL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Chuẩn bị các bài tập cuối chương IV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48000" y="29673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407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61" y="-1925781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638302" y="1916832"/>
            <a:ext cx="8634163" cy="1512168"/>
          </a:xfrm>
          <a:prstGeom prst="rect">
            <a:avLst/>
          </a:prstGeom>
          <a:noFill/>
        </p:spPr>
        <p:txBody>
          <a:bodyPr wrap="none" lIns="68580" tIns="34290" rIns="68580" bIns="34290" numCol="1">
            <a:prstTxWarp prst="textCurveUp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57150" h="38100" prst="hardEdge"/>
            </a:sp3d>
          </a:bodyPr>
          <a:lstStyle/>
          <a:p>
            <a:pPr algn="ctr" defTabSz="685800">
              <a:defRPr/>
            </a:pPr>
            <a:r>
              <a:rPr lang="en-US" sz="12450" b="1" dirty="0">
                <a:ln w="22225">
                  <a:solidFill>
                    <a:srgbClr val="BD582C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Tw Cen MT" panose="020B0602020104020603"/>
              </a:rPr>
              <a:t>T</a:t>
            </a:r>
            <a:r>
              <a:rPr lang="en-US" sz="12450" b="1" dirty="0">
                <a:ln w="22225">
                  <a:solidFill>
                    <a:srgbClr val="BD582C"/>
                  </a:solidFill>
                  <a:prstDash val="solid"/>
                </a:ln>
                <a:solidFill>
                  <a:srgbClr val="00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Tw Cen MT" panose="020B0602020104020603"/>
              </a:rPr>
              <a:t>H</a:t>
            </a:r>
            <a:r>
              <a:rPr lang="en-US" sz="12450" b="1" dirty="0">
                <a:ln w="22225">
                  <a:solidFill>
                    <a:srgbClr val="BD582C"/>
                  </a:solidFill>
                  <a:prstDash val="solid"/>
                </a:ln>
                <a:solidFill>
                  <a:srgbClr val="00B0F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Tw Cen MT" panose="020B0602020104020603"/>
              </a:rPr>
              <a:t>E</a:t>
            </a:r>
            <a:r>
              <a:rPr lang="en-US" sz="12450" b="1" dirty="0">
                <a:ln w="22225">
                  <a:solidFill>
                    <a:srgbClr val="BD582C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Tw Cen MT" panose="020B0602020104020603"/>
              </a:rPr>
              <a:t> </a:t>
            </a:r>
            <a:r>
              <a:rPr lang="en-US" sz="12450" b="1" dirty="0">
                <a:ln w="22225">
                  <a:solidFill>
                    <a:srgbClr val="BD582C"/>
                  </a:solidFill>
                  <a:prstDash val="solid"/>
                </a:ln>
                <a:solidFill>
                  <a:srgbClr val="CCFF33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Tw Cen MT" panose="020B0602020104020603"/>
              </a:rPr>
              <a:t>E</a:t>
            </a:r>
            <a:r>
              <a:rPr lang="en-US" sz="12450" b="1" dirty="0">
                <a:ln w="22225">
                  <a:solidFill>
                    <a:srgbClr val="BD582C"/>
                  </a:solidFill>
                  <a:prstDash val="solid"/>
                </a:ln>
                <a:solidFill>
                  <a:srgbClr val="0070C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Tw Cen MT" panose="020B0602020104020603"/>
              </a:rPr>
              <a:t>N</a:t>
            </a:r>
            <a:r>
              <a:rPr lang="en-US" sz="12450" b="1" dirty="0">
                <a:ln w="22225">
                  <a:solidFill>
                    <a:srgbClr val="BD582C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Tw Cen MT" panose="020B0602020104020603"/>
              </a:rPr>
              <a:t>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2012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Hình chữ nhật 58">
            <a:extLst>
              <a:ext uri="{FF2B5EF4-FFF2-40B4-BE49-F238E27FC236}">
                <a16:creationId xmlns:a16="http://schemas.microsoft.com/office/drawing/2014/main" id="{CFDA5DB6-19F3-45B9-9E32-8B66168113E7}"/>
              </a:ext>
            </a:extLst>
          </p:cNvPr>
          <p:cNvSpPr/>
          <p:nvPr/>
        </p:nvSpPr>
        <p:spPr>
          <a:xfrm>
            <a:off x="-64492" y="-62579"/>
            <a:ext cx="12192000" cy="6858000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Hình chữ nhật 57">
            <a:extLst>
              <a:ext uri="{FF2B5EF4-FFF2-40B4-BE49-F238E27FC236}">
                <a16:creationId xmlns:a16="http://schemas.microsoft.com/office/drawing/2014/main" id="{4B0ED176-8EB8-4AC3-ACE0-A1D024DCEBA7}"/>
              </a:ext>
            </a:extLst>
          </p:cNvPr>
          <p:cNvSpPr/>
          <p:nvPr/>
        </p:nvSpPr>
        <p:spPr>
          <a:xfrm>
            <a:off x="172064" y="-348476"/>
            <a:ext cx="11847871" cy="6858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2"/>
          <p:cNvGrpSpPr/>
          <p:nvPr/>
        </p:nvGrpSpPr>
        <p:grpSpPr>
          <a:xfrm rot="5400000">
            <a:off x="-31345599" y="-22715006"/>
            <a:ext cx="20939653" cy="66227995"/>
            <a:chOff x="0" y="0"/>
            <a:chExt cx="3438303" cy="611477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438303" cy="6114771"/>
            </a:xfrm>
            <a:custGeom>
              <a:avLst/>
              <a:gdLst/>
              <a:ahLst/>
              <a:cxnLst/>
              <a:rect l="l" t="t" r="r" b="b"/>
              <a:pathLst>
                <a:path w="3438303" h="6114771">
                  <a:moveTo>
                    <a:pt x="3438303" y="67567"/>
                  </a:moveTo>
                  <a:lnTo>
                    <a:pt x="3438303" y="0"/>
                  </a:lnTo>
                  <a:lnTo>
                    <a:pt x="18996" y="0"/>
                  </a:lnTo>
                  <a:lnTo>
                    <a:pt x="18996" y="33783"/>
                  </a:lnTo>
                  <a:lnTo>
                    <a:pt x="0" y="33783"/>
                  </a:lnTo>
                  <a:lnTo>
                    <a:pt x="0" y="6114771"/>
                  </a:lnTo>
                  <a:lnTo>
                    <a:pt x="37992" y="6114771"/>
                  </a:lnTo>
                  <a:lnTo>
                    <a:pt x="37992" y="4932357"/>
                  </a:lnTo>
                  <a:lnTo>
                    <a:pt x="683861" y="4932357"/>
                  </a:lnTo>
                  <a:lnTo>
                    <a:pt x="683861" y="6114771"/>
                  </a:lnTo>
                  <a:lnTo>
                    <a:pt x="721854" y="6114771"/>
                  </a:lnTo>
                  <a:lnTo>
                    <a:pt x="721854" y="4932357"/>
                  </a:lnTo>
                  <a:lnTo>
                    <a:pt x="1367723" y="4932357"/>
                  </a:lnTo>
                  <a:lnTo>
                    <a:pt x="1367723" y="6114771"/>
                  </a:lnTo>
                  <a:lnTo>
                    <a:pt x="1405715" y="6114771"/>
                  </a:lnTo>
                  <a:lnTo>
                    <a:pt x="1405715" y="4932357"/>
                  </a:lnTo>
                  <a:lnTo>
                    <a:pt x="2051584" y="4932357"/>
                  </a:lnTo>
                  <a:lnTo>
                    <a:pt x="2051584" y="6114771"/>
                  </a:lnTo>
                  <a:lnTo>
                    <a:pt x="2089576" y="6114771"/>
                  </a:lnTo>
                  <a:lnTo>
                    <a:pt x="2089576" y="4932357"/>
                  </a:lnTo>
                  <a:lnTo>
                    <a:pt x="2735445" y="4932357"/>
                  </a:lnTo>
                  <a:lnTo>
                    <a:pt x="2735445" y="6114771"/>
                  </a:lnTo>
                  <a:lnTo>
                    <a:pt x="2773438" y="6114771"/>
                  </a:lnTo>
                  <a:lnTo>
                    <a:pt x="2773438" y="4932357"/>
                  </a:lnTo>
                  <a:lnTo>
                    <a:pt x="3438303" y="4932357"/>
                  </a:lnTo>
                  <a:lnTo>
                    <a:pt x="3438303" y="4864791"/>
                  </a:lnTo>
                  <a:lnTo>
                    <a:pt x="2773438" y="4864791"/>
                  </a:lnTo>
                  <a:lnTo>
                    <a:pt x="2773438" y="3716160"/>
                  </a:lnTo>
                  <a:lnTo>
                    <a:pt x="3438303" y="3716160"/>
                  </a:lnTo>
                  <a:lnTo>
                    <a:pt x="3438303" y="3648593"/>
                  </a:lnTo>
                  <a:lnTo>
                    <a:pt x="2773438" y="3648593"/>
                  </a:lnTo>
                  <a:lnTo>
                    <a:pt x="2773438" y="2499962"/>
                  </a:lnTo>
                  <a:lnTo>
                    <a:pt x="3438303" y="2499962"/>
                  </a:lnTo>
                  <a:lnTo>
                    <a:pt x="3438303" y="2432395"/>
                  </a:lnTo>
                  <a:lnTo>
                    <a:pt x="2773438" y="2432395"/>
                  </a:lnTo>
                  <a:lnTo>
                    <a:pt x="2773438" y="1283764"/>
                  </a:lnTo>
                  <a:lnTo>
                    <a:pt x="3438303" y="1283764"/>
                  </a:lnTo>
                  <a:lnTo>
                    <a:pt x="3438303" y="1216198"/>
                  </a:lnTo>
                  <a:lnTo>
                    <a:pt x="2773438" y="1216198"/>
                  </a:lnTo>
                  <a:lnTo>
                    <a:pt x="2773438" y="67567"/>
                  </a:lnTo>
                  <a:lnTo>
                    <a:pt x="3438303" y="67567"/>
                  </a:lnTo>
                  <a:close/>
                  <a:moveTo>
                    <a:pt x="721854" y="1216198"/>
                  </a:moveTo>
                  <a:lnTo>
                    <a:pt x="721854" y="67567"/>
                  </a:lnTo>
                  <a:lnTo>
                    <a:pt x="1367723" y="67567"/>
                  </a:lnTo>
                  <a:lnTo>
                    <a:pt x="1367723" y="1216198"/>
                  </a:lnTo>
                  <a:lnTo>
                    <a:pt x="721854" y="1216198"/>
                  </a:lnTo>
                  <a:close/>
                  <a:moveTo>
                    <a:pt x="1367723" y="1283764"/>
                  </a:moveTo>
                  <a:lnTo>
                    <a:pt x="1367723" y="2432395"/>
                  </a:lnTo>
                  <a:lnTo>
                    <a:pt x="721854" y="2432395"/>
                  </a:lnTo>
                  <a:lnTo>
                    <a:pt x="721854" y="1283764"/>
                  </a:lnTo>
                  <a:lnTo>
                    <a:pt x="1367723" y="1283764"/>
                  </a:lnTo>
                  <a:close/>
                  <a:moveTo>
                    <a:pt x="683861" y="1216198"/>
                  </a:moveTo>
                  <a:lnTo>
                    <a:pt x="37992" y="1216198"/>
                  </a:lnTo>
                  <a:lnTo>
                    <a:pt x="37992" y="67567"/>
                  </a:lnTo>
                  <a:lnTo>
                    <a:pt x="683861" y="67567"/>
                  </a:lnTo>
                  <a:lnTo>
                    <a:pt x="683861" y="1216198"/>
                  </a:lnTo>
                  <a:close/>
                  <a:moveTo>
                    <a:pt x="683861" y="1283764"/>
                  </a:moveTo>
                  <a:lnTo>
                    <a:pt x="683861" y="2432395"/>
                  </a:lnTo>
                  <a:lnTo>
                    <a:pt x="37992" y="2432395"/>
                  </a:lnTo>
                  <a:lnTo>
                    <a:pt x="37992" y="1283764"/>
                  </a:lnTo>
                  <a:lnTo>
                    <a:pt x="683861" y="1283764"/>
                  </a:lnTo>
                  <a:close/>
                  <a:moveTo>
                    <a:pt x="683861" y="2499962"/>
                  </a:moveTo>
                  <a:lnTo>
                    <a:pt x="683861" y="3648593"/>
                  </a:lnTo>
                  <a:lnTo>
                    <a:pt x="37992" y="3648593"/>
                  </a:lnTo>
                  <a:lnTo>
                    <a:pt x="37992" y="2499962"/>
                  </a:lnTo>
                  <a:lnTo>
                    <a:pt x="683861" y="2499962"/>
                  </a:lnTo>
                  <a:close/>
                  <a:moveTo>
                    <a:pt x="721854" y="2499962"/>
                  </a:moveTo>
                  <a:lnTo>
                    <a:pt x="1367723" y="2499962"/>
                  </a:lnTo>
                  <a:lnTo>
                    <a:pt x="1367723" y="3648593"/>
                  </a:lnTo>
                  <a:lnTo>
                    <a:pt x="721854" y="3648593"/>
                  </a:lnTo>
                  <a:lnTo>
                    <a:pt x="721854" y="2499962"/>
                  </a:lnTo>
                  <a:close/>
                  <a:moveTo>
                    <a:pt x="1405715" y="2499962"/>
                  </a:moveTo>
                  <a:lnTo>
                    <a:pt x="2051584" y="2499962"/>
                  </a:lnTo>
                  <a:lnTo>
                    <a:pt x="2051584" y="3648593"/>
                  </a:lnTo>
                  <a:lnTo>
                    <a:pt x="1405715" y="3648593"/>
                  </a:lnTo>
                  <a:lnTo>
                    <a:pt x="1405715" y="2499962"/>
                  </a:lnTo>
                  <a:close/>
                  <a:moveTo>
                    <a:pt x="1405715" y="2432395"/>
                  </a:moveTo>
                  <a:lnTo>
                    <a:pt x="1405715" y="1283764"/>
                  </a:lnTo>
                  <a:lnTo>
                    <a:pt x="2051584" y="1283764"/>
                  </a:lnTo>
                  <a:lnTo>
                    <a:pt x="2051584" y="2432395"/>
                  </a:lnTo>
                  <a:lnTo>
                    <a:pt x="1405715" y="2432395"/>
                  </a:lnTo>
                  <a:close/>
                  <a:moveTo>
                    <a:pt x="1405715" y="1216198"/>
                  </a:moveTo>
                  <a:lnTo>
                    <a:pt x="1405715" y="67567"/>
                  </a:lnTo>
                  <a:lnTo>
                    <a:pt x="2051584" y="67567"/>
                  </a:lnTo>
                  <a:lnTo>
                    <a:pt x="2051584" y="1216198"/>
                  </a:lnTo>
                  <a:lnTo>
                    <a:pt x="1405715" y="1216198"/>
                  </a:lnTo>
                  <a:close/>
                  <a:moveTo>
                    <a:pt x="37992" y="4864791"/>
                  </a:moveTo>
                  <a:lnTo>
                    <a:pt x="37992" y="3716160"/>
                  </a:lnTo>
                  <a:lnTo>
                    <a:pt x="683861" y="3716160"/>
                  </a:lnTo>
                  <a:lnTo>
                    <a:pt x="683861" y="4864791"/>
                  </a:lnTo>
                  <a:lnTo>
                    <a:pt x="37992" y="4864791"/>
                  </a:lnTo>
                  <a:close/>
                  <a:moveTo>
                    <a:pt x="721854" y="4864791"/>
                  </a:moveTo>
                  <a:lnTo>
                    <a:pt x="721854" y="3716160"/>
                  </a:lnTo>
                  <a:lnTo>
                    <a:pt x="1367723" y="3716160"/>
                  </a:lnTo>
                  <a:lnTo>
                    <a:pt x="1367723" y="4864791"/>
                  </a:lnTo>
                  <a:lnTo>
                    <a:pt x="721854" y="4864791"/>
                  </a:lnTo>
                  <a:close/>
                  <a:moveTo>
                    <a:pt x="1405715" y="4864791"/>
                  </a:moveTo>
                  <a:lnTo>
                    <a:pt x="1405715" y="3716160"/>
                  </a:lnTo>
                  <a:lnTo>
                    <a:pt x="2051584" y="3716160"/>
                  </a:lnTo>
                  <a:lnTo>
                    <a:pt x="2051584" y="4864791"/>
                  </a:lnTo>
                  <a:lnTo>
                    <a:pt x="1405715" y="4864791"/>
                  </a:lnTo>
                  <a:close/>
                  <a:moveTo>
                    <a:pt x="2735445" y="4864791"/>
                  </a:moveTo>
                  <a:lnTo>
                    <a:pt x="2089576" y="4864791"/>
                  </a:lnTo>
                  <a:lnTo>
                    <a:pt x="2089576" y="3716160"/>
                  </a:lnTo>
                  <a:lnTo>
                    <a:pt x="2735445" y="3716160"/>
                  </a:lnTo>
                  <a:lnTo>
                    <a:pt x="2735445" y="4864791"/>
                  </a:lnTo>
                  <a:close/>
                  <a:moveTo>
                    <a:pt x="2735445" y="3648593"/>
                  </a:moveTo>
                  <a:lnTo>
                    <a:pt x="2089576" y="3648593"/>
                  </a:lnTo>
                  <a:lnTo>
                    <a:pt x="2089576" y="2499962"/>
                  </a:lnTo>
                  <a:lnTo>
                    <a:pt x="2735445" y="2499962"/>
                  </a:lnTo>
                  <a:lnTo>
                    <a:pt x="2735445" y="3648593"/>
                  </a:lnTo>
                  <a:close/>
                  <a:moveTo>
                    <a:pt x="2735445" y="2432395"/>
                  </a:moveTo>
                  <a:lnTo>
                    <a:pt x="2089576" y="2432395"/>
                  </a:lnTo>
                  <a:lnTo>
                    <a:pt x="2089576" y="1283764"/>
                  </a:lnTo>
                  <a:lnTo>
                    <a:pt x="2735445" y="1283764"/>
                  </a:lnTo>
                  <a:lnTo>
                    <a:pt x="2735445" y="2432395"/>
                  </a:lnTo>
                  <a:close/>
                  <a:moveTo>
                    <a:pt x="2735445" y="1216198"/>
                  </a:moveTo>
                  <a:lnTo>
                    <a:pt x="2089576" y="1216198"/>
                  </a:lnTo>
                  <a:lnTo>
                    <a:pt x="2089576" y="67567"/>
                  </a:lnTo>
                  <a:lnTo>
                    <a:pt x="2735445" y="67567"/>
                  </a:lnTo>
                  <a:lnTo>
                    <a:pt x="2735445" y="1216198"/>
                  </a:ln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6166557" y="2946530"/>
            <a:ext cx="5956464" cy="3676344"/>
            <a:chOff x="0" y="0"/>
            <a:chExt cx="3622507" cy="2471096"/>
          </a:xfrm>
        </p:grpSpPr>
        <p:sp>
          <p:nvSpPr>
            <p:cNvPr id="5" name="Freeform 5"/>
            <p:cNvSpPr/>
            <p:nvPr/>
          </p:nvSpPr>
          <p:spPr>
            <a:xfrm>
              <a:off x="80010" y="80010"/>
              <a:ext cx="3529798" cy="2378386"/>
            </a:xfrm>
            <a:custGeom>
              <a:avLst/>
              <a:gdLst/>
              <a:ahLst/>
              <a:cxnLst/>
              <a:rect l="l" t="t" r="r" b="b"/>
              <a:pathLst>
                <a:path w="3529798" h="2378386">
                  <a:moveTo>
                    <a:pt x="0" y="2323776"/>
                  </a:moveTo>
                  <a:lnTo>
                    <a:pt x="0" y="2378386"/>
                  </a:lnTo>
                  <a:lnTo>
                    <a:pt x="3529798" y="2378386"/>
                  </a:lnTo>
                  <a:lnTo>
                    <a:pt x="3529798" y="0"/>
                  </a:lnTo>
                  <a:lnTo>
                    <a:pt x="3475187" y="0"/>
                  </a:lnTo>
                  <a:lnTo>
                    <a:pt x="3475187" y="2323776"/>
                  </a:lnTo>
                  <a:close/>
                </a:path>
              </a:pathLst>
            </a:custGeom>
            <a:solidFill>
              <a:srgbClr val="F58634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67310" y="67310"/>
              <a:ext cx="3555198" cy="2403786"/>
            </a:xfrm>
            <a:custGeom>
              <a:avLst/>
              <a:gdLst/>
              <a:ahLst/>
              <a:cxnLst/>
              <a:rect l="l" t="t" r="r" b="b"/>
              <a:pathLst>
                <a:path w="3555198" h="2403786">
                  <a:moveTo>
                    <a:pt x="3487887" y="0"/>
                  </a:moveTo>
                  <a:lnTo>
                    <a:pt x="3487887" y="12700"/>
                  </a:lnTo>
                  <a:lnTo>
                    <a:pt x="3542498" y="12700"/>
                  </a:lnTo>
                  <a:lnTo>
                    <a:pt x="3542498" y="2391086"/>
                  </a:lnTo>
                  <a:lnTo>
                    <a:pt x="12700" y="2391086"/>
                  </a:lnTo>
                  <a:lnTo>
                    <a:pt x="12700" y="2336476"/>
                  </a:lnTo>
                  <a:lnTo>
                    <a:pt x="0" y="2336476"/>
                  </a:lnTo>
                  <a:lnTo>
                    <a:pt x="0" y="2403786"/>
                  </a:lnTo>
                  <a:lnTo>
                    <a:pt x="3555198" y="2403786"/>
                  </a:lnTo>
                  <a:lnTo>
                    <a:pt x="3555198" y="0"/>
                  </a:lnTo>
                  <a:close/>
                </a:path>
              </a:pathLst>
            </a:custGeom>
            <a:solidFill>
              <a:srgbClr val="2B262E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12700" y="12700"/>
              <a:ext cx="3529797" cy="2378386"/>
            </a:xfrm>
            <a:custGeom>
              <a:avLst/>
              <a:gdLst/>
              <a:ahLst/>
              <a:cxnLst/>
              <a:rect l="l" t="t" r="r" b="b"/>
              <a:pathLst>
                <a:path w="3529797" h="2378386">
                  <a:moveTo>
                    <a:pt x="0" y="0"/>
                  </a:moveTo>
                  <a:lnTo>
                    <a:pt x="3529797" y="0"/>
                  </a:lnTo>
                  <a:lnTo>
                    <a:pt x="3529797" y="2378386"/>
                  </a:lnTo>
                  <a:lnTo>
                    <a:pt x="0" y="2378386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3555197" cy="2403786"/>
            </a:xfrm>
            <a:custGeom>
              <a:avLst/>
              <a:gdLst/>
              <a:ahLst/>
              <a:cxnLst/>
              <a:rect l="l" t="t" r="r" b="b"/>
              <a:pathLst>
                <a:path w="3555197" h="2403786">
                  <a:moveTo>
                    <a:pt x="80010" y="2403786"/>
                  </a:moveTo>
                  <a:lnTo>
                    <a:pt x="3555197" y="2403786"/>
                  </a:lnTo>
                  <a:lnTo>
                    <a:pt x="3555197" y="80010"/>
                  </a:lnTo>
                  <a:lnTo>
                    <a:pt x="3555197" y="67310"/>
                  </a:lnTo>
                  <a:lnTo>
                    <a:pt x="3555197" y="0"/>
                  </a:lnTo>
                  <a:lnTo>
                    <a:pt x="0" y="0"/>
                  </a:lnTo>
                  <a:lnTo>
                    <a:pt x="0" y="2403786"/>
                  </a:lnTo>
                  <a:lnTo>
                    <a:pt x="67310" y="2403786"/>
                  </a:lnTo>
                  <a:lnTo>
                    <a:pt x="80010" y="2403786"/>
                  </a:lnTo>
                  <a:close/>
                  <a:moveTo>
                    <a:pt x="12700" y="12700"/>
                  </a:moveTo>
                  <a:lnTo>
                    <a:pt x="3542497" y="12700"/>
                  </a:lnTo>
                  <a:lnTo>
                    <a:pt x="3542497" y="2391086"/>
                  </a:lnTo>
                  <a:lnTo>
                    <a:pt x="12700" y="2391086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rgbClr val="2B262E"/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2442948" y="132823"/>
            <a:ext cx="9471507" cy="2718324"/>
            <a:chOff x="0" y="0"/>
            <a:chExt cx="7708697" cy="1339260"/>
          </a:xfrm>
        </p:grpSpPr>
        <p:sp>
          <p:nvSpPr>
            <p:cNvPr id="14" name="Freeform 14"/>
            <p:cNvSpPr/>
            <p:nvPr/>
          </p:nvSpPr>
          <p:spPr>
            <a:xfrm>
              <a:off x="80010" y="80010"/>
              <a:ext cx="7423506" cy="1246550"/>
            </a:xfrm>
            <a:custGeom>
              <a:avLst/>
              <a:gdLst/>
              <a:ahLst/>
              <a:cxnLst/>
              <a:rect l="l" t="t" r="r" b="b"/>
              <a:pathLst>
                <a:path w="7423506" h="1246550">
                  <a:moveTo>
                    <a:pt x="0" y="1191940"/>
                  </a:moveTo>
                  <a:lnTo>
                    <a:pt x="0" y="1246550"/>
                  </a:lnTo>
                  <a:lnTo>
                    <a:pt x="7423506" y="1246550"/>
                  </a:lnTo>
                  <a:lnTo>
                    <a:pt x="7423506" y="0"/>
                  </a:lnTo>
                  <a:lnTo>
                    <a:pt x="7368896" y="0"/>
                  </a:lnTo>
                  <a:lnTo>
                    <a:pt x="7368896" y="1191940"/>
                  </a:lnTo>
                  <a:close/>
                </a:path>
              </a:pathLst>
            </a:custGeom>
            <a:solidFill>
              <a:srgbClr val="F58634"/>
            </a:solidFill>
          </p:spPr>
        </p:sp>
        <p:sp>
          <p:nvSpPr>
            <p:cNvPr id="15" name="Freeform 15"/>
            <p:cNvSpPr/>
            <p:nvPr/>
          </p:nvSpPr>
          <p:spPr>
            <a:xfrm>
              <a:off x="67310" y="67310"/>
              <a:ext cx="7448906" cy="1271950"/>
            </a:xfrm>
            <a:custGeom>
              <a:avLst/>
              <a:gdLst/>
              <a:ahLst/>
              <a:cxnLst/>
              <a:rect l="l" t="t" r="r" b="b"/>
              <a:pathLst>
                <a:path w="7448906" h="1271950">
                  <a:moveTo>
                    <a:pt x="7381596" y="0"/>
                  </a:moveTo>
                  <a:lnTo>
                    <a:pt x="7381596" y="12700"/>
                  </a:lnTo>
                  <a:lnTo>
                    <a:pt x="7436206" y="12700"/>
                  </a:lnTo>
                  <a:lnTo>
                    <a:pt x="7436206" y="1259250"/>
                  </a:lnTo>
                  <a:lnTo>
                    <a:pt x="12700" y="1259250"/>
                  </a:lnTo>
                  <a:lnTo>
                    <a:pt x="12700" y="1204640"/>
                  </a:lnTo>
                  <a:lnTo>
                    <a:pt x="0" y="1204640"/>
                  </a:lnTo>
                  <a:lnTo>
                    <a:pt x="0" y="1271950"/>
                  </a:lnTo>
                  <a:lnTo>
                    <a:pt x="7448906" y="1271950"/>
                  </a:lnTo>
                  <a:lnTo>
                    <a:pt x="7448906" y="0"/>
                  </a:lnTo>
                  <a:close/>
                </a:path>
              </a:pathLst>
            </a:custGeom>
            <a:solidFill>
              <a:srgbClr val="2B262E"/>
            </a:solidFill>
          </p:spPr>
        </p:sp>
        <p:sp>
          <p:nvSpPr>
            <p:cNvPr id="16" name="Freeform 16"/>
            <p:cNvSpPr/>
            <p:nvPr/>
          </p:nvSpPr>
          <p:spPr>
            <a:xfrm>
              <a:off x="175248" y="32531"/>
              <a:ext cx="7533449" cy="1246550"/>
            </a:xfrm>
            <a:custGeom>
              <a:avLst/>
              <a:gdLst/>
              <a:ahLst/>
              <a:cxnLst/>
              <a:rect l="l" t="t" r="r" b="b"/>
              <a:pathLst>
                <a:path w="7423506" h="1246550">
                  <a:moveTo>
                    <a:pt x="0" y="0"/>
                  </a:moveTo>
                  <a:lnTo>
                    <a:pt x="7423506" y="0"/>
                  </a:lnTo>
                  <a:lnTo>
                    <a:pt x="7423506" y="1246550"/>
                  </a:lnTo>
                  <a:lnTo>
                    <a:pt x="0" y="124655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7" name="Freeform 17"/>
            <p:cNvSpPr/>
            <p:nvPr/>
          </p:nvSpPr>
          <p:spPr>
            <a:xfrm>
              <a:off x="0" y="0"/>
              <a:ext cx="7448906" cy="1271950"/>
            </a:xfrm>
            <a:custGeom>
              <a:avLst/>
              <a:gdLst/>
              <a:ahLst/>
              <a:cxnLst/>
              <a:rect l="l" t="t" r="r" b="b"/>
              <a:pathLst>
                <a:path w="7448906" h="1271950">
                  <a:moveTo>
                    <a:pt x="80010" y="1271950"/>
                  </a:moveTo>
                  <a:lnTo>
                    <a:pt x="7448906" y="1271950"/>
                  </a:lnTo>
                  <a:lnTo>
                    <a:pt x="7448906" y="80010"/>
                  </a:lnTo>
                  <a:lnTo>
                    <a:pt x="7448906" y="67310"/>
                  </a:lnTo>
                  <a:lnTo>
                    <a:pt x="7448906" y="0"/>
                  </a:lnTo>
                  <a:lnTo>
                    <a:pt x="0" y="0"/>
                  </a:lnTo>
                  <a:lnTo>
                    <a:pt x="0" y="1271950"/>
                  </a:lnTo>
                  <a:lnTo>
                    <a:pt x="67310" y="1271950"/>
                  </a:lnTo>
                  <a:lnTo>
                    <a:pt x="80010" y="1271950"/>
                  </a:lnTo>
                  <a:close/>
                  <a:moveTo>
                    <a:pt x="12700" y="12700"/>
                  </a:moveTo>
                  <a:lnTo>
                    <a:pt x="7436206" y="12700"/>
                  </a:lnTo>
                  <a:lnTo>
                    <a:pt x="7436206" y="1259250"/>
                  </a:lnTo>
                  <a:lnTo>
                    <a:pt x="12700" y="1259250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rgbClr val="2B262E"/>
            </a:solidFill>
          </p:spPr>
        </p:sp>
      </p:grpSp>
      <p:grpSp>
        <p:nvGrpSpPr>
          <p:cNvPr id="18" name="Group 18"/>
          <p:cNvGrpSpPr/>
          <p:nvPr/>
        </p:nvGrpSpPr>
        <p:grpSpPr>
          <a:xfrm>
            <a:off x="268941" y="2957548"/>
            <a:ext cx="5821147" cy="3557409"/>
            <a:chOff x="0" y="0"/>
            <a:chExt cx="3622507" cy="2471096"/>
          </a:xfrm>
        </p:grpSpPr>
        <p:sp>
          <p:nvSpPr>
            <p:cNvPr id="19" name="Freeform 19"/>
            <p:cNvSpPr/>
            <p:nvPr/>
          </p:nvSpPr>
          <p:spPr>
            <a:xfrm>
              <a:off x="80010" y="80010"/>
              <a:ext cx="3529798" cy="2378386"/>
            </a:xfrm>
            <a:custGeom>
              <a:avLst/>
              <a:gdLst/>
              <a:ahLst/>
              <a:cxnLst/>
              <a:rect l="l" t="t" r="r" b="b"/>
              <a:pathLst>
                <a:path w="3529798" h="2378386">
                  <a:moveTo>
                    <a:pt x="0" y="2323776"/>
                  </a:moveTo>
                  <a:lnTo>
                    <a:pt x="0" y="2378386"/>
                  </a:lnTo>
                  <a:lnTo>
                    <a:pt x="3529798" y="2378386"/>
                  </a:lnTo>
                  <a:lnTo>
                    <a:pt x="3529798" y="0"/>
                  </a:lnTo>
                  <a:lnTo>
                    <a:pt x="3475187" y="0"/>
                  </a:lnTo>
                  <a:lnTo>
                    <a:pt x="3475187" y="2323776"/>
                  </a:lnTo>
                  <a:close/>
                </a:path>
              </a:pathLst>
            </a:custGeom>
            <a:solidFill>
              <a:srgbClr val="F58634"/>
            </a:solidFill>
          </p:spPr>
        </p:sp>
        <p:sp>
          <p:nvSpPr>
            <p:cNvPr id="20" name="Freeform 20"/>
            <p:cNvSpPr/>
            <p:nvPr/>
          </p:nvSpPr>
          <p:spPr>
            <a:xfrm>
              <a:off x="67310" y="67310"/>
              <a:ext cx="3555198" cy="2403786"/>
            </a:xfrm>
            <a:custGeom>
              <a:avLst/>
              <a:gdLst/>
              <a:ahLst/>
              <a:cxnLst/>
              <a:rect l="l" t="t" r="r" b="b"/>
              <a:pathLst>
                <a:path w="3555198" h="2403786">
                  <a:moveTo>
                    <a:pt x="3487887" y="0"/>
                  </a:moveTo>
                  <a:lnTo>
                    <a:pt x="3487887" y="12700"/>
                  </a:lnTo>
                  <a:lnTo>
                    <a:pt x="3542498" y="12700"/>
                  </a:lnTo>
                  <a:lnTo>
                    <a:pt x="3542498" y="2391086"/>
                  </a:lnTo>
                  <a:lnTo>
                    <a:pt x="12700" y="2391086"/>
                  </a:lnTo>
                  <a:lnTo>
                    <a:pt x="12700" y="2336476"/>
                  </a:lnTo>
                  <a:lnTo>
                    <a:pt x="0" y="2336476"/>
                  </a:lnTo>
                  <a:lnTo>
                    <a:pt x="0" y="2403786"/>
                  </a:lnTo>
                  <a:lnTo>
                    <a:pt x="3555198" y="2403786"/>
                  </a:lnTo>
                  <a:lnTo>
                    <a:pt x="3555198" y="0"/>
                  </a:lnTo>
                  <a:close/>
                </a:path>
              </a:pathLst>
            </a:custGeom>
            <a:solidFill>
              <a:srgbClr val="2B262E"/>
            </a:solidFill>
          </p:spPr>
        </p:sp>
        <p:sp>
          <p:nvSpPr>
            <p:cNvPr id="21" name="Freeform 21"/>
            <p:cNvSpPr/>
            <p:nvPr/>
          </p:nvSpPr>
          <p:spPr>
            <a:xfrm>
              <a:off x="12700" y="12700"/>
              <a:ext cx="3529797" cy="2378386"/>
            </a:xfrm>
            <a:custGeom>
              <a:avLst/>
              <a:gdLst/>
              <a:ahLst/>
              <a:cxnLst/>
              <a:rect l="l" t="t" r="r" b="b"/>
              <a:pathLst>
                <a:path w="3529797" h="2378386">
                  <a:moveTo>
                    <a:pt x="0" y="0"/>
                  </a:moveTo>
                  <a:lnTo>
                    <a:pt x="3529797" y="0"/>
                  </a:lnTo>
                  <a:lnTo>
                    <a:pt x="3529797" y="2378386"/>
                  </a:lnTo>
                  <a:lnTo>
                    <a:pt x="0" y="2378386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2" name="Freeform 22"/>
            <p:cNvSpPr/>
            <p:nvPr/>
          </p:nvSpPr>
          <p:spPr>
            <a:xfrm>
              <a:off x="0" y="0"/>
              <a:ext cx="3555197" cy="2403786"/>
            </a:xfrm>
            <a:custGeom>
              <a:avLst/>
              <a:gdLst/>
              <a:ahLst/>
              <a:cxnLst/>
              <a:rect l="l" t="t" r="r" b="b"/>
              <a:pathLst>
                <a:path w="3555197" h="2403786">
                  <a:moveTo>
                    <a:pt x="80010" y="2403786"/>
                  </a:moveTo>
                  <a:lnTo>
                    <a:pt x="3555197" y="2403786"/>
                  </a:lnTo>
                  <a:lnTo>
                    <a:pt x="3555197" y="80010"/>
                  </a:lnTo>
                  <a:lnTo>
                    <a:pt x="3555197" y="67310"/>
                  </a:lnTo>
                  <a:lnTo>
                    <a:pt x="3555197" y="0"/>
                  </a:lnTo>
                  <a:lnTo>
                    <a:pt x="0" y="0"/>
                  </a:lnTo>
                  <a:lnTo>
                    <a:pt x="0" y="2403786"/>
                  </a:lnTo>
                  <a:lnTo>
                    <a:pt x="67310" y="2403786"/>
                  </a:lnTo>
                  <a:lnTo>
                    <a:pt x="80010" y="2403786"/>
                  </a:lnTo>
                  <a:close/>
                  <a:moveTo>
                    <a:pt x="12700" y="12700"/>
                  </a:moveTo>
                  <a:lnTo>
                    <a:pt x="3542497" y="12700"/>
                  </a:lnTo>
                  <a:lnTo>
                    <a:pt x="3542497" y="2391086"/>
                  </a:lnTo>
                  <a:lnTo>
                    <a:pt x="12700" y="2391086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rgbClr val="2B262E"/>
            </a:solidFill>
          </p:spPr>
        </p:sp>
      </p:grpSp>
      <p:grpSp>
        <p:nvGrpSpPr>
          <p:cNvPr id="23" name="Group 23"/>
          <p:cNvGrpSpPr/>
          <p:nvPr/>
        </p:nvGrpSpPr>
        <p:grpSpPr>
          <a:xfrm>
            <a:off x="1152924" y="5828833"/>
            <a:ext cx="3982916" cy="556258"/>
            <a:chOff x="0" y="0"/>
            <a:chExt cx="74362304" cy="4006111"/>
          </a:xfrm>
          <a:solidFill>
            <a:srgbClr val="33CCCC"/>
          </a:solidFill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</p:grpSpPr>
        <p:sp>
          <p:nvSpPr>
            <p:cNvPr id="24" name="Freeform 24"/>
            <p:cNvSpPr/>
            <p:nvPr/>
          </p:nvSpPr>
          <p:spPr>
            <a:xfrm>
              <a:off x="72390" y="72390"/>
              <a:ext cx="74217525" cy="3861332"/>
            </a:xfrm>
            <a:custGeom>
              <a:avLst/>
              <a:gdLst/>
              <a:ahLst/>
              <a:cxnLst/>
              <a:rect l="l" t="t" r="r" b="b"/>
              <a:pathLst>
                <a:path w="74217525" h="3861332">
                  <a:moveTo>
                    <a:pt x="0" y="0"/>
                  </a:moveTo>
                  <a:lnTo>
                    <a:pt x="74217525" y="0"/>
                  </a:lnTo>
                  <a:lnTo>
                    <a:pt x="74217525" y="3861332"/>
                  </a:lnTo>
                  <a:lnTo>
                    <a:pt x="0" y="3861332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  <a:effectLst>
              <a:glow rad="139700">
                <a:schemeClr val="accent4">
                  <a:satMod val="175000"/>
                  <a:alpha val="40000"/>
                </a:schemeClr>
              </a:glow>
            </a:effectLst>
            <a:sp3d prstMaterial="softEdge">
              <a:bevelT w="127000" prst="artDeco"/>
            </a:sp3d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sp>
        <p:sp>
          <p:nvSpPr>
            <p:cNvPr id="25" name="Freeform 25"/>
            <p:cNvSpPr/>
            <p:nvPr/>
          </p:nvSpPr>
          <p:spPr>
            <a:xfrm>
              <a:off x="0" y="0"/>
              <a:ext cx="74362301" cy="4006111"/>
            </a:xfrm>
            <a:custGeom>
              <a:avLst/>
              <a:gdLst/>
              <a:ahLst/>
              <a:cxnLst/>
              <a:rect l="l" t="t" r="r" b="b"/>
              <a:pathLst>
                <a:path w="74362301" h="4006111">
                  <a:moveTo>
                    <a:pt x="74217523" y="3861331"/>
                  </a:moveTo>
                  <a:lnTo>
                    <a:pt x="74362301" y="3861331"/>
                  </a:lnTo>
                  <a:lnTo>
                    <a:pt x="74362301" y="4006111"/>
                  </a:lnTo>
                  <a:lnTo>
                    <a:pt x="74217523" y="4006111"/>
                  </a:lnTo>
                  <a:lnTo>
                    <a:pt x="74217523" y="386133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3861331"/>
                  </a:lnTo>
                  <a:lnTo>
                    <a:pt x="0" y="3861331"/>
                  </a:lnTo>
                  <a:lnTo>
                    <a:pt x="0" y="144780"/>
                  </a:lnTo>
                  <a:close/>
                  <a:moveTo>
                    <a:pt x="0" y="3861331"/>
                  </a:moveTo>
                  <a:lnTo>
                    <a:pt x="144780" y="3861331"/>
                  </a:lnTo>
                  <a:lnTo>
                    <a:pt x="144780" y="4006111"/>
                  </a:lnTo>
                  <a:lnTo>
                    <a:pt x="0" y="4006111"/>
                  </a:lnTo>
                  <a:lnTo>
                    <a:pt x="0" y="3861331"/>
                  </a:lnTo>
                  <a:close/>
                  <a:moveTo>
                    <a:pt x="74217523" y="144780"/>
                  </a:moveTo>
                  <a:lnTo>
                    <a:pt x="74362301" y="144780"/>
                  </a:lnTo>
                  <a:lnTo>
                    <a:pt x="74362301" y="3861331"/>
                  </a:lnTo>
                  <a:lnTo>
                    <a:pt x="74217523" y="3861331"/>
                  </a:lnTo>
                  <a:lnTo>
                    <a:pt x="74217523" y="144780"/>
                  </a:lnTo>
                  <a:close/>
                  <a:moveTo>
                    <a:pt x="144780" y="3861331"/>
                  </a:moveTo>
                  <a:lnTo>
                    <a:pt x="74217523" y="3861331"/>
                  </a:lnTo>
                  <a:lnTo>
                    <a:pt x="74217523" y="4006111"/>
                  </a:lnTo>
                  <a:lnTo>
                    <a:pt x="144780" y="4006111"/>
                  </a:lnTo>
                  <a:lnTo>
                    <a:pt x="144780" y="3861331"/>
                  </a:lnTo>
                  <a:close/>
                  <a:moveTo>
                    <a:pt x="74217523" y="0"/>
                  </a:moveTo>
                  <a:lnTo>
                    <a:pt x="74362301" y="0"/>
                  </a:lnTo>
                  <a:lnTo>
                    <a:pt x="74362301" y="144780"/>
                  </a:lnTo>
                  <a:lnTo>
                    <a:pt x="74217523" y="144780"/>
                  </a:lnTo>
                  <a:lnTo>
                    <a:pt x="74217523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74217523" y="0"/>
                  </a:lnTo>
                  <a:lnTo>
                    <a:pt x="74217523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sp>
      </p:grpSp>
      <p:pic>
        <p:nvPicPr>
          <p:cNvPr id="27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455650" y="5116755"/>
            <a:ext cx="1476739" cy="2003007"/>
          </a:xfrm>
          <a:prstGeom prst="rect">
            <a:avLst/>
          </a:prstGeom>
        </p:spPr>
      </p:pic>
      <p:grpSp>
        <p:nvGrpSpPr>
          <p:cNvPr id="34" name="Group 34"/>
          <p:cNvGrpSpPr/>
          <p:nvPr/>
        </p:nvGrpSpPr>
        <p:grpSpPr>
          <a:xfrm>
            <a:off x="342566" y="3039082"/>
            <a:ext cx="599925" cy="599925"/>
            <a:chOff x="0" y="0"/>
            <a:chExt cx="1199850" cy="1199850"/>
          </a:xfrm>
        </p:grpSpPr>
        <p:sp>
          <p:nvSpPr>
            <p:cNvPr id="35" name="AutoShape 35"/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36" name="AutoShape 36"/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37" name="Group 37"/>
          <p:cNvGrpSpPr/>
          <p:nvPr/>
        </p:nvGrpSpPr>
        <p:grpSpPr>
          <a:xfrm>
            <a:off x="6282560" y="3053960"/>
            <a:ext cx="599925" cy="599925"/>
            <a:chOff x="0" y="0"/>
            <a:chExt cx="1199850" cy="1199850"/>
          </a:xfrm>
        </p:grpSpPr>
        <p:sp>
          <p:nvSpPr>
            <p:cNvPr id="38" name="AutoShape 38"/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39" name="AutoShape 39"/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40" name="Group 40"/>
          <p:cNvGrpSpPr/>
          <p:nvPr/>
        </p:nvGrpSpPr>
        <p:grpSpPr>
          <a:xfrm rot="-10800000">
            <a:off x="5089033" y="5101385"/>
            <a:ext cx="599925" cy="599925"/>
            <a:chOff x="0" y="0"/>
            <a:chExt cx="1199850" cy="1199850"/>
          </a:xfrm>
        </p:grpSpPr>
        <p:sp>
          <p:nvSpPr>
            <p:cNvPr id="41" name="AutoShape 41"/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42" name="AutoShape 42"/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43" name="Group 43"/>
          <p:cNvGrpSpPr/>
          <p:nvPr/>
        </p:nvGrpSpPr>
        <p:grpSpPr>
          <a:xfrm rot="-10800000">
            <a:off x="11354112" y="5154025"/>
            <a:ext cx="599925" cy="599925"/>
            <a:chOff x="0" y="0"/>
            <a:chExt cx="1199850" cy="1199850"/>
          </a:xfrm>
        </p:grpSpPr>
        <p:sp>
          <p:nvSpPr>
            <p:cNvPr id="44" name="AutoShape 44"/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45" name="AutoShape 45"/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46" name="Group 46"/>
          <p:cNvGrpSpPr/>
          <p:nvPr/>
        </p:nvGrpSpPr>
        <p:grpSpPr>
          <a:xfrm rot="-5400000">
            <a:off x="342881" y="5167037"/>
            <a:ext cx="599925" cy="599925"/>
            <a:chOff x="0" y="0"/>
            <a:chExt cx="1199850" cy="1199850"/>
          </a:xfrm>
        </p:grpSpPr>
        <p:sp>
          <p:nvSpPr>
            <p:cNvPr id="47" name="AutoShape 47"/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48" name="AutoShape 48"/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49" name="Group 49"/>
          <p:cNvGrpSpPr/>
          <p:nvPr/>
        </p:nvGrpSpPr>
        <p:grpSpPr>
          <a:xfrm rot="-5400000">
            <a:off x="6315126" y="5067073"/>
            <a:ext cx="599925" cy="599925"/>
            <a:chOff x="0" y="0"/>
            <a:chExt cx="1199850" cy="1199850"/>
          </a:xfrm>
        </p:grpSpPr>
        <p:sp>
          <p:nvSpPr>
            <p:cNvPr id="50" name="AutoShape 50"/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51" name="AutoShape 51"/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52" name="Group 52"/>
          <p:cNvGrpSpPr/>
          <p:nvPr/>
        </p:nvGrpSpPr>
        <p:grpSpPr>
          <a:xfrm rot="5400000">
            <a:off x="5268445" y="3037009"/>
            <a:ext cx="599925" cy="599925"/>
            <a:chOff x="0" y="0"/>
            <a:chExt cx="1199850" cy="1199850"/>
          </a:xfrm>
        </p:grpSpPr>
        <p:sp>
          <p:nvSpPr>
            <p:cNvPr id="53" name="AutoShape 53"/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54" name="AutoShape 54"/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55" name="Group 55"/>
          <p:cNvGrpSpPr/>
          <p:nvPr/>
        </p:nvGrpSpPr>
        <p:grpSpPr>
          <a:xfrm rot="5400000">
            <a:off x="11314531" y="3103232"/>
            <a:ext cx="599925" cy="599925"/>
            <a:chOff x="0" y="0"/>
            <a:chExt cx="1199850" cy="1199850"/>
          </a:xfrm>
        </p:grpSpPr>
        <p:sp>
          <p:nvSpPr>
            <p:cNvPr id="56" name="AutoShape 56"/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57" name="AutoShape 57"/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60" name="Group 34">
            <a:extLst>
              <a:ext uri="{FF2B5EF4-FFF2-40B4-BE49-F238E27FC236}">
                <a16:creationId xmlns:a16="http://schemas.microsoft.com/office/drawing/2014/main" id="{D0480C47-4F80-4FE0-9484-493D8BF7A24E}"/>
              </a:ext>
            </a:extLst>
          </p:cNvPr>
          <p:cNvGrpSpPr/>
          <p:nvPr/>
        </p:nvGrpSpPr>
        <p:grpSpPr>
          <a:xfrm>
            <a:off x="2766229" y="184355"/>
            <a:ext cx="599925" cy="599925"/>
            <a:chOff x="0" y="0"/>
            <a:chExt cx="1199850" cy="1199850"/>
          </a:xfrm>
        </p:grpSpPr>
        <p:sp>
          <p:nvSpPr>
            <p:cNvPr id="61" name="AutoShape 35">
              <a:extLst>
                <a:ext uri="{FF2B5EF4-FFF2-40B4-BE49-F238E27FC236}">
                  <a16:creationId xmlns:a16="http://schemas.microsoft.com/office/drawing/2014/main" id="{16361DC1-BF1E-4524-A4AF-9AC7D8C8FF64}"/>
                </a:ext>
              </a:extLst>
            </p:cNvPr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62" name="AutoShape 36">
              <a:extLst>
                <a:ext uri="{FF2B5EF4-FFF2-40B4-BE49-F238E27FC236}">
                  <a16:creationId xmlns:a16="http://schemas.microsoft.com/office/drawing/2014/main" id="{E03B8C64-4B8B-4CFC-B481-1BEE37BC6298}"/>
                </a:ext>
              </a:extLst>
            </p:cNvPr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63" name="Group 40">
            <a:extLst>
              <a:ext uri="{FF2B5EF4-FFF2-40B4-BE49-F238E27FC236}">
                <a16:creationId xmlns:a16="http://schemas.microsoft.com/office/drawing/2014/main" id="{6C2C5778-8E88-461F-B0DE-095FC9D9B0B6}"/>
              </a:ext>
            </a:extLst>
          </p:cNvPr>
          <p:cNvGrpSpPr/>
          <p:nvPr/>
        </p:nvGrpSpPr>
        <p:grpSpPr>
          <a:xfrm rot="-10800000">
            <a:off x="10870410" y="1986556"/>
            <a:ext cx="599925" cy="599925"/>
            <a:chOff x="0" y="0"/>
            <a:chExt cx="1199850" cy="1199850"/>
          </a:xfrm>
        </p:grpSpPr>
        <p:sp>
          <p:nvSpPr>
            <p:cNvPr id="64" name="AutoShape 41">
              <a:extLst>
                <a:ext uri="{FF2B5EF4-FFF2-40B4-BE49-F238E27FC236}">
                  <a16:creationId xmlns:a16="http://schemas.microsoft.com/office/drawing/2014/main" id="{5B4EC8A7-F923-4C2A-A376-969693C7EFF6}"/>
                </a:ext>
              </a:extLst>
            </p:cNvPr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65" name="AutoShape 42">
              <a:extLst>
                <a:ext uri="{FF2B5EF4-FFF2-40B4-BE49-F238E27FC236}">
                  <a16:creationId xmlns:a16="http://schemas.microsoft.com/office/drawing/2014/main" id="{8511B5CB-DCB1-45B3-94D0-B2C13B301114}"/>
                </a:ext>
              </a:extLst>
            </p:cNvPr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66" name="Group 46">
            <a:extLst>
              <a:ext uri="{FF2B5EF4-FFF2-40B4-BE49-F238E27FC236}">
                <a16:creationId xmlns:a16="http://schemas.microsoft.com/office/drawing/2014/main" id="{E155CCAB-0A62-4433-B7E8-DF0A2034F18F}"/>
              </a:ext>
            </a:extLst>
          </p:cNvPr>
          <p:cNvGrpSpPr/>
          <p:nvPr/>
        </p:nvGrpSpPr>
        <p:grpSpPr>
          <a:xfrm rot="-5400000">
            <a:off x="2756821" y="2011071"/>
            <a:ext cx="599925" cy="599925"/>
            <a:chOff x="0" y="0"/>
            <a:chExt cx="1199850" cy="1199850"/>
          </a:xfrm>
        </p:grpSpPr>
        <p:sp>
          <p:nvSpPr>
            <p:cNvPr id="67" name="AutoShape 47">
              <a:extLst>
                <a:ext uri="{FF2B5EF4-FFF2-40B4-BE49-F238E27FC236}">
                  <a16:creationId xmlns:a16="http://schemas.microsoft.com/office/drawing/2014/main" id="{C0D26845-CAD9-4E2B-A155-34A5C55A334F}"/>
                </a:ext>
              </a:extLst>
            </p:cNvPr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68" name="AutoShape 48">
              <a:extLst>
                <a:ext uri="{FF2B5EF4-FFF2-40B4-BE49-F238E27FC236}">
                  <a16:creationId xmlns:a16="http://schemas.microsoft.com/office/drawing/2014/main" id="{A02708C7-FF75-49E4-BF64-370595C850D1}"/>
                </a:ext>
              </a:extLst>
            </p:cNvPr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69" name="Group 52">
            <a:extLst>
              <a:ext uri="{FF2B5EF4-FFF2-40B4-BE49-F238E27FC236}">
                <a16:creationId xmlns:a16="http://schemas.microsoft.com/office/drawing/2014/main" id="{F57C3AD0-3DF8-4B07-BC5B-72D58D3EA930}"/>
              </a:ext>
            </a:extLst>
          </p:cNvPr>
          <p:cNvGrpSpPr/>
          <p:nvPr/>
        </p:nvGrpSpPr>
        <p:grpSpPr>
          <a:xfrm rot="5400000">
            <a:off x="10898705" y="231383"/>
            <a:ext cx="599925" cy="599925"/>
            <a:chOff x="0" y="0"/>
            <a:chExt cx="1199850" cy="1199850"/>
          </a:xfrm>
        </p:grpSpPr>
        <p:sp>
          <p:nvSpPr>
            <p:cNvPr id="70" name="AutoShape 53">
              <a:extLst>
                <a:ext uri="{FF2B5EF4-FFF2-40B4-BE49-F238E27FC236}">
                  <a16:creationId xmlns:a16="http://schemas.microsoft.com/office/drawing/2014/main" id="{DAB1795B-CEAA-43CD-B1B8-6C8B112D5A43}"/>
                </a:ext>
              </a:extLst>
            </p:cNvPr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71" name="AutoShape 54">
              <a:extLst>
                <a:ext uri="{FF2B5EF4-FFF2-40B4-BE49-F238E27FC236}">
                  <a16:creationId xmlns:a16="http://schemas.microsoft.com/office/drawing/2014/main" id="{62BCF572-6441-4950-890D-D4045FC85551}"/>
                </a:ext>
              </a:extLst>
            </p:cNvPr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sp>
        <p:nvSpPr>
          <p:cNvPr id="26" name="Hình chữ nhật 25">
            <a:extLst>
              <a:ext uri="{FF2B5EF4-FFF2-40B4-BE49-F238E27FC236}">
                <a16:creationId xmlns:a16="http://schemas.microsoft.com/office/drawing/2014/main" id="{98A88DEF-E0BE-45BD-99D6-57EDDA59B68C}"/>
              </a:ext>
            </a:extLst>
          </p:cNvPr>
          <p:cNvSpPr/>
          <p:nvPr/>
        </p:nvSpPr>
        <p:spPr>
          <a:xfrm rot="18701798">
            <a:off x="-1219276" y="913975"/>
            <a:ext cx="5022051" cy="846923"/>
          </a:xfrm>
          <a:prstGeom prst="rect">
            <a:avLst/>
          </a:prstGeom>
          <a:solidFill>
            <a:srgbClr val="25D8F9">
              <a:alpha val="84000"/>
            </a:srgbClr>
          </a:solidFill>
          <a:scene3d>
            <a:camera prst="perspectiveRelaxedModerately">
              <a:rot lat="1860000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Hình chữ nhật 28">
            <a:extLst>
              <a:ext uri="{FF2B5EF4-FFF2-40B4-BE49-F238E27FC236}">
                <a16:creationId xmlns:a16="http://schemas.microsoft.com/office/drawing/2014/main" id="{ABE72C48-48EC-493A-B01B-9960663D2000}"/>
              </a:ext>
            </a:extLst>
          </p:cNvPr>
          <p:cNvSpPr/>
          <p:nvPr/>
        </p:nvSpPr>
        <p:spPr>
          <a:xfrm rot="18755129">
            <a:off x="-422857" y="887009"/>
            <a:ext cx="350608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perspectiveRelaxedModerately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600" b="1" cap="none" spc="0" dirty="0" err="1">
                <a:ln/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3600" b="1" cap="none" spc="0" dirty="0">
                <a:ln/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 err="1">
                <a:ln/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3600" b="1" cap="none" spc="0" dirty="0">
                <a:ln/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 err="1">
                <a:ln/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b="1" cap="none" spc="0" dirty="0">
                <a:ln/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 err="1">
                <a:ln/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endParaRPr lang="vi-VN" sz="3600" b="1" cap="none" spc="0" dirty="0">
              <a:ln/>
              <a:effectLst>
                <a:reflection blurRad="6350" stA="60000" endA="900" endPos="58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2765968" y="313884"/>
            <a:ext cx="858814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diện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xung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quanh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chóp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tứ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đều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/>
          </a:p>
        </p:txBody>
      </p:sp>
      <p:sp>
        <p:nvSpPr>
          <p:cNvPr id="75" name="Rectangle 74"/>
          <p:cNvSpPr/>
          <p:nvPr/>
        </p:nvSpPr>
        <p:spPr>
          <a:xfrm>
            <a:off x="3105437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/>
          </a:p>
        </p:txBody>
      </p:sp>
      <p:sp>
        <p:nvSpPr>
          <p:cNvPr id="77" name="Rectangle 76"/>
          <p:cNvSpPr/>
          <p:nvPr/>
        </p:nvSpPr>
        <p:spPr>
          <a:xfrm>
            <a:off x="2796519" y="1137806"/>
            <a:ext cx="864816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Giải quyết được một số vấn đề thực tiễn gắn với việc tính thể tích, diện tích xung quanh của hình chóp tứ giác đều.</a:t>
            </a:r>
            <a:endParaRPr lang="en-US" sz="2800" dirty="0"/>
          </a:p>
        </p:txBody>
      </p:sp>
      <p:sp>
        <p:nvSpPr>
          <p:cNvPr id="79" name="Rectangle 78"/>
          <p:cNvSpPr/>
          <p:nvPr/>
        </p:nvSpPr>
        <p:spPr>
          <a:xfrm>
            <a:off x="333356" y="3232434"/>
            <a:ext cx="28110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spc="-3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2800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3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lực</a:t>
            </a:r>
            <a:r>
              <a:rPr lang="en-US" sz="2800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3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800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3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800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endParaRPr lang="en-US" sz="2800" dirty="0"/>
          </a:p>
        </p:txBody>
      </p:sp>
      <p:sp>
        <p:nvSpPr>
          <p:cNvPr id="81" name="Rectangle 80"/>
          <p:cNvSpPr/>
          <p:nvPr/>
        </p:nvSpPr>
        <p:spPr>
          <a:xfrm>
            <a:off x="324435" y="3755654"/>
            <a:ext cx="46201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lực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giao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endParaRPr lang="en-US" sz="2800" dirty="0"/>
          </a:p>
        </p:txBody>
      </p:sp>
      <p:sp>
        <p:nvSpPr>
          <p:cNvPr id="83" name="Rectangle 82"/>
          <p:cNvSpPr/>
          <p:nvPr/>
        </p:nvSpPr>
        <p:spPr>
          <a:xfrm>
            <a:off x="337805" y="4831816"/>
            <a:ext cx="534162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lực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cụ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tiện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toán</a:t>
            </a:r>
            <a:endParaRPr lang="en-US" sz="2800" dirty="0"/>
          </a:p>
        </p:txBody>
      </p:sp>
      <p:sp>
        <p:nvSpPr>
          <p:cNvPr id="85" name="Rectangle 84"/>
          <p:cNvSpPr/>
          <p:nvPr/>
        </p:nvSpPr>
        <p:spPr>
          <a:xfrm>
            <a:off x="323091" y="4277214"/>
            <a:ext cx="57022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Năng lực tư duy và lập luận toán học</a:t>
            </a:r>
            <a:endParaRPr lang="en-US" sz="2800" dirty="0"/>
          </a:p>
        </p:txBody>
      </p:sp>
      <p:sp>
        <p:nvSpPr>
          <p:cNvPr id="87" name="Rectangle 86"/>
          <p:cNvSpPr/>
          <p:nvPr/>
        </p:nvSpPr>
        <p:spPr>
          <a:xfrm>
            <a:off x="6469814" y="3244334"/>
            <a:ext cx="186781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Chăm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800" dirty="0"/>
          </a:p>
        </p:txBody>
      </p:sp>
      <p:sp>
        <p:nvSpPr>
          <p:cNvPr id="88" name="Rectangle 87"/>
          <p:cNvSpPr/>
          <p:nvPr/>
        </p:nvSpPr>
        <p:spPr>
          <a:xfrm>
            <a:off x="6466889" y="4338964"/>
            <a:ext cx="219816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Trách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nhiệm</a:t>
            </a:r>
            <a:endParaRPr lang="en-US" sz="2800" dirty="0"/>
          </a:p>
        </p:txBody>
      </p:sp>
      <p:sp>
        <p:nvSpPr>
          <p:cNvPr id="89" name="Rectangle 88"/>
          <p:cNvSpPr/>
          <p:nvPr/>
        </p:nvSpPr>
        <p:spPr>
          <a:xfrm>
            <a:off x="6475423" y="3791649"/>
            <a:ext cx="19753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Trung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endParaRPr lang="en-US" sz="2800" dirty="0"/>
          </a:p>
        </p:txBody>
      </p:sp>
      <p:sp>
        <p:nvSpPr>
          <p:cNvPr id="72" name="TextBox 71"/>
          <p:cNvSpPr txBox="1"/>
          <p:nvPr/>
        </p:nvSpPr>
        <p:spPr>
          <a:xfrm>
            <a:off x="5153435" y="2056895"/>
            <a:ext cx="39948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KIẾN THỨC</a:t>
            </a:r>
          </a:p>
        </p:txBody>
      </p:sp>
      <p:grpSp>
        <p:nvGrpSpPr>
          <p:cNvPr id="86" name="Group 23"/>
          <p:cNvGrpSpPr/>
          <p:nvPr/>
        </p:nvGrpSpPr>
        <p:grpSpPr>
          <a:xfrm>
            <a:off x="5420126" y="2133868"/>
            <a:ext cx="3982916" cy="556258"/>
            <a:chOff x="0" y="0"/>
            <a:chExt cx="74362304" cy="4006111"/>
          </a:xfrm>
          <a:solidFill>
            <a:srgbClr val="33CCCC"/>
          </a:solidFill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</p:grpSpPr>
        <p:sp>
          <p:nvSpPr>
            <p:cNvPr id="90" name="Freeform 24"/>
            <p:cNvSpPr/>
            <p:nvPr/>
          </p:nvSpPr>
          <p:spPr>
            <a:xfrm>
              <a:off x="72390" y="72390"/>
              <a:ext cx="74217525" cy="3861332"/>
            </a:xfrm>
            <a:custGeom>
              <a:avLst/>
              <a:gdLst/>
              <a:ahLst/>
              <a:cxnLst/>
              <a:rect l="l" t="t" r="r" b="b"/>
              <a:pathLst>
                <a:path w="74217525" h="3861332">
                  <a:moveTo>
                    <a:pt x="0" y="0"/>
                  </a:moveTo>
                  <a:lnTo>
                    <a:pt x="74217525" y="0"/>
                  </a:lnTo>
                  <a:lnTo>
                    <a:pt x="74217525" y="3861332"/>
                  </a:lnTo>
                  <a:lnTo>
                    <a:pt x="0" y="3861332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  <a:effectLst>
              <a:glow rad="139700">
                <a:schemeClr val="accent4">
                  <a:satMod val="175000"/>
                  <a:alpha val="40000"/>
                </a:schemeClr>
              </a:glow>
            </a:effectLst>
            <a:sp3d prstMaterial="softEdge">
              <a:bevelT w="127000" prst="artDeco"/>
            </a:sp3d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sp>
        <p:sp>
          <p:nvSpPr>
            <p:cNvPr id="91" name="Freeform 25"/>
            <p:cNvSpPr/>
            <p:nvPr/>
          </p:nvSpPr>
          <p:spPr>
            <a:xfrm>
              <a:off x="0" y="0"/>
              <a:ext cx="74362301" cy="4006111"/>
            </a:xfrm>
            <a:custGeom>
              <a:avLst/>
              <a:gdLst/>
              <a:ahLst/>
              <a:cxnLst/>
              <a:rect l="l" t="t" r="r" b="b"/>
              <a:pathLst>
                <a:path w="74362301" h="4006111">
                  <a:moveTo>
                    <a:pt x="74217523" y="3861331"/>
                  </a:moveTo>
                  <a:lnTo>
                    <a:pt x="74362301" y="3861331"/>
                  </a:lnTo>
                  <a:lnTo>
                    <a:pt x="74362301" y="4006111"/>
                  </a:lnTo>
                  <a:lnTo>
                    <a:pt x="74217523" y="4006111"/>
                  </a:lnTo>
                  <a:lnTo>
                    <a:pt x="74217523" y="386133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3861331"/>
                  </a:lnTo>
                  <a:lnTo>
                    <a:pt x="0" y="3861331"/>
                  </a:lnTo>
                  <a:lnTo>
                    <a:pt x="0" y="144780"/>
                  </a:lnTo>
                  <a:close/>
                  <a:moveTo>
                    <a:pt x="0" y="3861331"/>
                  </a:moveTo>
                  <a:lnTo>
                    <a:pt x="144780" y="3861331"/>
                  </a:lnTo>
                  <a:lnTo>
                    <a:pt x="144780" y="4006111"/>
                  </a:lnTo>
                  <a:lnTo>
                    <a:pt x="0" y="4006111"/>
                  </a:lnTo>
                  <a:lnTo>
                    <a:pt x="0" y="3861331"/>
                  </a:lnTo>
                  <a:close/>
                  <a:moveTo>
                    <a:pt x="74217523" y="144780"/>
                  </a:moveTo>
                  <a:lnTo>
                    <a:pt x="74362301" y="144780"/>
                  </a:lnTo>
                  <a:lnTo>
                    <a:pt x="74362301" y="3861331"/>
                  </a:lnTo>
                  <a:lnTo>
                    <a:pt x="74217523" y="3861331"/>
                  </a:lnTo>
                  <a:lnTo>
                    <a:pt x="74217523" y="144780"/>
                  </a:lnTo>
                  <a:close/>
                  <a:moveTo>
                    <a:pt x="144780" y="3861331"/>
                  </a:moveTo>
                  <a:lnTo>
                    <a:pt x="74217523" y="3861331"/>
                  </a:lnTo>
                  <a:lnTo>
                    <a:pt x="74217523" y="4006111"/>
                  </a:lnTo>
                  <a:lnTo>
                    <a:pt x="144780" y="4006111"/>
                  </a:lnTo>
                  <a:lnTo>
                    <a:pt x="144780" y="3861331"/>
                  </a:lnTo>
                  <a:close/>
                  <a:moveTo>
                    <a:pt x="74217523" y="0"/>
                  </a:moveTo>
                  <a:lnTo>
                    <a:pt x="74362301" y="0"/>
                  </a:lnTo>
                  <a:lnTo>
                    <a:pt x="74362301" y="144780"/>
                  </a:lnTo>
                  <a:lnTo>
                    <a:pt x="74217523" y="144780"/>
                  </a:lnTo>
                  <a:lnTo>
                    <a:pt x="74217523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74217523" y="0"/>
                  </a:lnTo>
                  <a:lnTo>
                    <a:pt x="74217523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sp>
      </p:grpSp>
      <p:sp>
        <p:nvSpPr>
          <p:cNvPr id="84" name="TextBox 83"/>
          <p:cNvSpPr txBox="1"/>
          <p:nvPr/>
        </p:nvSpPr>
        <p:spPr>
          <a:xfrm>
            <a:off x="5453318" y="2099262"/>
            <a:ext cx="3926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KIẾN THỨC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1215296" y="5793181"/>
            <a:ext cx="39948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NĂNG LỰC</a:t>
            </a:r>
          </a:p>
        </p:txBody>
      </p:sp>
      <p:grpSp>
        <p:nvGrpSpPr>
          <p:cNvPr id="93" name="Group 23"/>
          <p:cNvGrpSpPr/>
          <p:nvPr/>
        </p:nvGrpSpPr>
        <p:grpSpPr>
          <a:xfrm>
            <a:off x="6863295" y="5913703"/>
            <a:ext cx="3982916" cy="556258"/>
            <a:chOff x="0" y="0"/>
            <a:chExt cx="74362304" cy="4006111"/>
          </a:xfrm>
          <a:solidFill>
            <a:srgbClr val="33CCCC"/>
          </a:solidFill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</p:grpSpPr>
        <p:sp>
          <p:nvSpPr>
            <p:cNvPr id="94" name="Freeform 24"/>
            <p:cNvSpPr/>
            <p:nvPr/>
          </p:nvSpPr>
          <p:spPr>
            <a:xfrm>
              <a:off x="72390" y="72390"/>
              <a:ext cx="74217525" cy="3861332"/>
            </a:xfrm>
            <a:custGeom>
              <a:avLst/>
              <a:gdLst/>
              <a:ahLst/>
              <a:cxnLst/>
              <a:rect l="l" t="t" r="r" b="b"/>
              <a:pathLst>
                <a:path w="74217525" h="3861332">
                  <a:moveTo>
                    <a:pt x="0" y="0"/>
                  </a:moveTo>
                  <a:lnTo>
                    <a:pt x="74217525" y="0"/>
                  </a:lnTo>
                  <a:lnTo>
                    <a:pt x="74217525" y="3861332"/>
                  </a:lnTo>
                  <a:lnTo>
                    <a:pt x="0" y="3861332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  <a:effectLst>
              <a:glow rad="139700">
                <a:schemeClr val="accent4">
                  <a:satMod val="175000"/>
                  <a:alpha val="40000"/>
                </a:schemeClr>
              </a:glow>
            </a:effectLst>
            <a:sp3d prstMaterial="softEdge">
              <a:bevelT w="127000" prst="artDeco"/>
            </a:sp3d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sp>
        <p:sp>
          <p:nvSpPr>
            <p:cNvPr id="95" name="Freeform 25"/>
            <p:cNvSpPr/>
            <p:nvPr/>
          </p:nvSpPr>
          <p:spPr>
            <a:xfrm>
              <a:off x="0" y="0"/>
              <a:ext cx="74362301" cy="4006111"/>
            </a:xfrm>
            <a:custGeom>
              <a:avLst/>
              <a:gdLst/>
              <a:ahLst/>
              <a:cxnLst/>
              <a:rect l="l" t="t" r="r" b="b"/>
              <a:pathLst>
                <a:path w="74362301" h="4006111">
                  <a:moveTo>
                    <a:pt x="74217523" y="3861331"/>
                  </a:moveTo>
                  <a:lnTo>
                    <a:pt x="74362301" y="3861331"/>
                  </a:lnTo>
                  <a:lnTo>
                    <a:pt x="74362301" y="4006111"/>
                  </a:lnTo>
                  <a:lnTo>
                    <a:pt x="74217523" y="4006111"/>
                  </a:lnTo>
                  <a:lnTo>
                    <a:pt x="74217523" y="386133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3861331"/>
                  </a:lnTo>
                  <a:lnTo>
                    <a:pt x="0" y="3861331"/>
                  </a:lnTo>
                  <a:lnTo>
                    <a:pt x="0" y="144780"/>
                  </a:lnTo>
                  <a:close/>
                  <a:moveTo>
                    <a:pt x="0" y="3861331"/>
                  </a:moveTo>
                  <a:lnTo>
                    <a:pt x="144780" y="3861331"/>
                  </a:lnTo>
                  <a:lnTo>
                    <a:pt x="144780" y="4006111"/>
                  </a:lnTo>
                  <a:lnTo>
                    <a:pt x="0" y="4006111"/>
                  </a:lnTo>
                  <a:lnTo>
                    <a:pt x="0" y="3861331"/>
                  </a:lnTo>
                  <a:close/>
                  <a:moveTo>
                    <a:pt x="74217523" y="144780"/>
                  </a:moveTo>
                  <a:lnTo>
                    <a:pt x="74362301" y="144780"/>
                  </a:lnTo>
                  <a:lnTo>
                    <a:pt x="74362301" y="3861331"/>
                  </a:lnTo>
                  <a:lnTo>
                    <a:pt x="74217523" y="3861331"/>
                  </a:lnTo>
                  <a:lnTo>
                    <a:pt x="74217523" y="144780"/>
                  </a:lnTo>
                  <a:close/>
                  <a:moveTo>
                    <a:pt x="144780" y="3861331"/>
                  </a:moveTo>
                  <a:lnTo>
                    <a:pt x="74217523" y="3861331"/>
                  </a:lnTo>
                  <a:lnTo>
                    <a:pt x="74217523" y="4006111"/>
                  </a:lnTo>
                  <a:lnTo>
                    <a:pt x="144780" y="4006111"/>
                  </a:lnTo>
                  <a:lnTo>
                    <a:pt x="144780" y="3861331"/>
                  </a:lnTo>
                  <a:close/>
                  <a:moveTo>
                    <a:pt x="74217523" y="0"/>
                  </a:moveTo>
                  <a:lnTo>
                    <a:pt x="74362301" y="0"/>
                  </a:lnTo>
                  <a:lnTo>
                    <a:pt x="74362301" y="144780"/>
                  </a:lnTo>
                  <a:lnTo>
                    <a:pt x="74217523" y="144780"/>
                  </a:lnTo>
                  <a:lnTo>
                    <a:pt x="74217523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74217523" y="0"/>
                  </a:lnTo>
                  <a:lnTo>
                    <a:pt x="74217523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sp>
      </p:grpSp>
      <p:sp>
        <p:nvSpPr>
          <p:cNvPr id="96" name="TextBox 95"/>
          <p:cNvSpPr txBox="1"/>
          <p:nvPr/>
        </p:nvSpPr>
        <p:spPr>
          <a:xfrm>
            <a:off x="6784233" y="5856475"/>
            <a:ext cx="39948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PHẨM CHẤT</a:t>
            </a:r>
          </a:p>
        </p:txBody>
      </p:sp>
    </p:spTree>
    <p:extLst>
      <p:ext uri="{BB962C8B-B14F-4D97-AF65-F5344CB8AC3E}">
        <p14:creationId xmlns:p14="http://schemas.microsoft.com/office/powerpoint/2010/main" val="2795241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01" y="3698502"/>
            <a:ext cx="4601523" cy="171547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475" y="2860926"/>
            <a:ext cx="5479696" cy="2330665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1905360" y="2019198"/>
            <a:ext cx="1218603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500" b="1" dirty="0">
                <a:solidFill>
                  <a:srgbClr val="2A3D52"/>
                </a:solidFill>
                <a:latin typeface="Agency FB" panose="020B0503020202020204" pitchFamily="34" charset="0"/>
                <a:ea typeface="微软雅黑" panose="020B0503020204020204" pitchFamily="34" charset="-122"/>
              </a:rPr>
              <a:t>01</a:t>
            </a:r>
            <a:endParaRPr lang="zh-CN" altLang="en-US" sz="11500" b="1" dirty="0">
              <a:solidFill>
                <a:srgbClr val="2A3D52"/>
              </a:solidFill>
              <a:latin typeface="Agency FB" panose="020B0503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6249739" y="3429000"/>
            <a:ext cx="3745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600" b="1" dirty="0">
                <a:solidFill>
                  <a:srgbClr val="F8F8F8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MỞ ĐẦU</a:t>
            </a:r>
          </a:p>
        </p:txBody>
      </p:sp>
    </p:spTree>
    <p:extLst>
      <p:ext uri="{BB962C8B-B14F-4D97-AF65-F5344CB8AC3E}">
        <p14:creationId xmlns:p14="http://schemas.microsoft.com/office/powerpoint/2010/main" val="1130674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TextBox 235"/>
          <p:cNvSpPr txBox="1"/>
          <p:nvPr/>
        </p:nvSpPr>
        <p:spPr>
          <a:xfrm>
            <a:off x="3591095" y="1075536"/>
            <a:ext cx="5361981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QUAY MAY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MẮN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85738"/>
            <a:ext cx="12430125" cy="7043738"/>
          </a:xfrm>
          <a:prstGeom prst="rect">
            <a:avLst/>
          </a:prstGeom>
        </p:spPr>
      </p:pic>
      <p:sp>
        <p:nvSpPr>
          <p:cNvPr id="4" name="Google Shape;1040;p39"/>
          <p:cNvSpPr txBox="1"/>
          <p:nvPr/>
        </p:nvSpPr>
        <p:spPr>
          <a:xfrm>
            <a:off x="3453064" y="188683"/>
            <a:ext cx="5957725" cy="1141981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思源黑体 Normal" panose="020B0400000000000000" pitchFamily="34" charset="-122"/>
                <a:cs typeface="Times New Roman" panose="02020603050405020304" pitchFamily="18" charset="0"/>
              </a:rPr>
              <a:t>KHỞI ĐỘNG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729126" y="1009994"/>
            <a:ext cx="53619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思源黑体 Normal" panose="020B0400000000000000" pitchFamily="34" charset="-122"/>
                <a:cs typeface="Times New Roman" panose="02020603050405020304" pitchFamily="18" charset="0"/>
              </a:rPr>
              <a:t>TRÒ CHƠI </a:t>
            </a:r>
          </a:p>
          <a:p>
            <a:pPr algn="ctr"/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思源黑体 Normal" panose="020B0400000000000000" pitchFamily="34" charset="-122"/>
                <a:cs typeface="Times New Roman" panose="02020603050405020304" pitchFamily="18" charset="0"/>
              </a:rPr>
              <a:t>VÒNG QUAY MAY MẮN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114395" y="2155340"/>
            <a:ext cx="6744832" cy="1938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 chơi</a:t>
            </a:r>
            <a:r>
              <a:rPr 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Có 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câu hỏi ứng với 3 </a:t>
            </a:r>
            <a:r>
              <a:rPr 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lượt quay. Ở mỗi lượt quay, khi vòng 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dừng lại, mũi tên chỉ số nào thì HS số thứ tự đó được chọn câu hỏi để trả lời. Nếu trả lời </a:t>
            </a:r>
            <a:r>
              <a:rPr 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 sẽ 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 </a:t>
            </a:r>
            <a:r>
              <a:rPr 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điểm 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cộng, nếu trả lời sai </a:t>
            </a:r>
            <a:r>
              <a:rPr 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 nhường quyền trả lời cho bạn khác.</a:t>
            </a:r>
            <a:endParaRPr 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41752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6" grpId="0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4507105" y="196448"/>
            <a:ext cx="5989320" cy="5989320"/>
            <a:chOff x="4195609" y="370620"/>
            <a:chExt cx="5989320" cy="5989320"/>
          </a:xfrm>
        </p:grpSpPr>
        <p:sp>
          <p:nvSpPr>
            <p:cNvPr id="77" name="Oval 76"/>
            <p:cNvSpPr/>
            <p:nvPr/>
          </p:nvSpPr>
          <p:spPr>
            <a:xfrm rot="6838630" flipH="1">
              <a:off x="4195609" y="370620"/>
              <a:ext cx="5989320" cy="5989320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/>
            </a:p>
          </p:txBody>
        </p:sp>
        <p:grpSp>
          <p:nvGrpSpPr>
            <p:cNvPr id="22" name="Group 21"/>
            <p:cNvGrpSpPr/>
            <p:nvPr/>
          </p:nvGrpSpPr>
          <p:grpSpPr>
            <a:xfrm rot="6346749" flipH="1">
              <a:off x="4388768" y="581313"/>
              <a:ext cx="5591047" cy="5577840"/>
              <a:chOff x="3040912" y="276082"/>
              <a:chExt cx="4856858" cy="4841174"/>
            </a:xfrm>
          </p:grpSpPr>
          <p:sp>
            <p:nvSpPr>
              <p:cNvPr id="4" name="Flowchart: Or 3"/>
              <p:cNvSpPr/>
              <p:nvPr/>
            </p:nvSpPr>
            <p:spPr>
              <a:xfrm>
                <a:off x="3040912" y="276447"/>
                <a:ext cx="4816548" cy="4816548"/>
              </a:xfrm>
              <a:prstGeom prst="flowChartOr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200"/>
              </a:p>
            </p:txBody>
          </p:sp>
          <p:sp>
            <p:nvSpPr>
              <p:cNvPr id="5" name="Flowchart: Or 4"/>
              <p:cNvSpPr/>
              <p:nvPr/>
            </p:nvSpPr>
            <p:spPr>
              <a:xfrm rot="19039217">
                <a:off x="3040912" y="276447"/>
                <a:ext cx="4816548" cy="4816548"/>
              </a:xfrm>
              <a:prstGeom prst="flowChartOr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200"/>
              </a:p>
            </p:txBody>
          </p:sp>
          <p:sp>
            <p:nvSpPr>
              <p:cNvPr id="14" name="Flowchart: Or 13"/>
              <p:cNvSpPr/>
              <p:nvPr/>
            </p:nvSpPr>
            <p:spPr>
              <a:xfrm rot="17826581">
                <a:off x="3040913" y="276449"/>
                <a:ext cx="4816548" cy="4816548"/>
              </a:xfrm>
              <a:prstGeom prst="flowChartOr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200"/>
              </a:p>
            </p:txBody>
          </p:sp>
          <p:sp>
            <p:nvSpPr>
              <p:cNvPr id="15" name="Flowchart: Or 14"/>
              <p:cNvSpPr/>
              <p:nvPr/>
            </p:nvSpPr>
            <p:spPr>
              <a:xfrm rot="17245264">
                <a:off x="3063191" y="276451"/>
                <a:ext cx="4816548" cy="4816548"/>
              </a:xfrm>
              <a:prstGeom prst="flowChartOr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200"/>
              </a:p>
            </p:txBody>
          </p:sp>
          <p:sp>
            <p:nvSpPr>
              <p:cNvPr id="16" name="Flowchart: Or 15"/>
              <p:cNvSpPr/>
              <p:nvPr/>
            </p:nvSpPr>
            <p:spPr>
              <a:xfrm rot="16725312">
                <a:off x="3063191" y="276446"/>
                <a:ext cx="4816548" cy="4816548"/>
              </a:xfrm>
              <a:prstGeom prst="flowChartOr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200"/>
              </a:p>
            </p:txBody>
          </p:sp>
          <p:sp>
            <p:nvSpPr>
              <p:cNvPr id="17" name="Flowchart: Or 16"/>
              <p:cNvSpPr/>
              <p:nvPr/>
            </p:nvSpPr>
            <p:spPr>
              <a:xfrm rot="18435420">
                <a:off x="3040912" y="276446"/>
                <a:ext cx="4816548" cy="4816548"/>
              </a:xfrm>
              <a:prstGeom prst="flowChartOr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200"/>
              </a:p>
            </p:txBody>
          </p:sp>
          <p:sp>
            <p:nvSpPr>
              <p:cNvPr id="18" name="Flowchart: Or 17"/>
              <p:cNvSpPr/>
              <p:nvPr/>
            </p:nvSpPr>
            <p:spPr>
              <a:xfrm rot="19557031">
                <a:off x="3065175" y="300708"/>
                <a:ext cx="4816548" cy="4816548"/>
              </a:xfrm>
              <a:prstGeom prst="flowChartOr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200"/>
              </a:p>
            </p:txBody>
          </p:sp>
          <p:sp>
            <p:nvSpPr>
              <p:cNvPr id="19" name="Flowchart: Or 18"/>
              <p:cNvSpPr/>
              <p:nvPr/>
            </p:nvSpPr>
            <p:spPr>
              <a:xfrm rot="20055915">
                <a:off x="3081222" y="290008"/>
                <a:ext cx="4816548" cy="4816548"/>
              </a:xfrm>
              <a:prstGeom prst="flowChartOr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200"/>
              </a:p>
            </p:txBody>
          </p:sp>
          <p:sp>
            <p:nvSpPr>
              <p:cNvPr id="20" name="Flowchart: Or 19"/>
              <p:cNvSpPr/>
              <p:nvPr/>
            </p:nvSpPr>
            <p:spPr>
              <a:xfrm rot="20613693">
                <a:off x="3063190" y="290009"/>
                <a:ext cx="4816548" cy="4816548"/>
              </a:xfrm>
              <a:prstGeom prst="flowChartOr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200"/>
              </a:p>
            </p:txBody>
          </p:sp>
          <p:sp>
            <p:nvSpPr>
              <p:cNvPr id="21" name="Flowchart: Or 20"/>
              <p:cNvSpPr/>
              <p:nvPr/>
            </p:nvSpPr>
            <p:spPr>
              <a:xfrm rot="21120559">
                <a:off x="3063191" y="276082"/>
                <a:ext cx="4816548" cy="4816548"/>
              </a:xfrm>
              <a:prstGeom prst="flowChartOr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200"/>
              </a:p>
            </p:txBody>
          </p:sp>
        </p:grpSp>
        <p:sp>
          <p:nvSpPr>
            <p:cNvPr id="23" name="Pie 22"/>
            <p:cNvSpPr/>
            <p:nvPr/>
          </p:nvSpPr>
          <p:spPr>
            <a:xfrm rot="6346749" flipH="1">
              <a:off x="4392303" y="593388"/>
              <a:ext cx="5591047" cy="5577840"/>
            </a:xfrm>
            <a:prstGeom prst="pie">
              <a:avLst>
                <a:gd name="adj1" fmla="val 0"/>
                <a:gd name="adj2" fmla="val 513898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>
                <a:solidFill>
                  <a:schemeClr val="tx1"/>
                </a:solidFill>
              </a:endParaRPr>
            </a:p>
          </p:txBody>
        </p:sp>
        <p:sp>
          <p:nvSpPr>
            <p:cNvPr id="24" name="Pie 23"/>
            <p:cNvSpPr/>
            <p:nvPr/>
          </p:nvSpPr>
          <p:spPr>
            <a:xfrm rot="5838663" flipH="1">
              <a:off x="4390920" y="587717"/>
              <a:ext cx="5591047" cy="5577840"/>
            </a:xfrm>
            <a:prstGeom prst="pie">
              <a:avLst>
                <a:gd name="adj1" fmla="val 0"/>
                <a:gd name="adj2" fmla="val 513898"/>
              </a:avLst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>
                <a:solidFill>
                  <a:schemeClr val="tx1"/>
                </a:solidFill>
              </a:endParaRPr>
            </a:p>
          </p:txBody>
        </p:sp>
        <p:sp>
          <p:nvSpPr>
            <p:cNvPr id="25" name="Pie 24"/>
            <p:cNvSpPr/>
            <p:nvPr/>
          </p:nvSpPr>
          <p:spPr>
            <a:xfrm rot="5305720" flipH="1">
              <a:off x="4398242" y="585565"/>
              <a:ext cx="5591047" cy="5577840"/>
            </a:xfrm>
            <a:prstGeom prst="pie">
              <a:avLst>
                <a:gd name="adj1" fmla="val 0"/>
                <a:gd name="adj2" fmla="val 613435"/>
              </a:avLst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>
                <a:solidFill>
                  <a:schemeClr val="tx1"/>
                </a:solidFill>
              </a:endParaRPr>
            </a:p>
          </p:txBody>
        </p:sp>
        <p:sp>
          <p:nvSpPr>
            <p:cNvPr id="26" name="Pie 25"/>
            <p:cNvSpPr/>
            <p:nvPr/>
          </p:nvSpPr>
          <p:spPr>
            <a:xfrm rot="4681228" flipH="1">
              <a:off x="4405279" y="587553"/>
              <a:ext cx="5591047" cy="5577840"/>
            </a:xfrm>
            <a:prstGeom prst="pie">
              <a:avLst>
                <a:gd name="adj1" fmla="val 0"/>
                <a:gd name="adj2" fmla="val 613435"/>
              </a:avLst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>
                <a:solidFill>
                  <a:schemeClr val="tx1"/>
                </a:solidFill>
              </a:endParaRPr>
            </a:p>
          </p:txBody>
        </p:sp>
        <p:sp>
          <p:nvSpPr>
            <p:cNvPr id="27" name="Pie 26"/>
            <p:cNvSpPr/>
            <p:nvPr/>
          </p:nvSpPr>
          <p:spPr>
            <a:xfrm rot="4061674" flipH="1">
              <a:off x="4405278" y="587552"/>
              <a:ext cx="5591047" cy="5577840"/>
            </a:xfrm>
            <a:prstGeom prst="pie">
              <a:avLst>
                <a:gd name="adj1" fmla="val 0"/>
                <a:gd name="adj2" fmla="val 613435"/>
              </a:avLst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>
                <a:solidFill>
                  <a:schemeClr val="tx1"/>
                </a:solidFill>
              </a:endParaRPr>
            </a:p>
          </p:txBody>
        </p:sp>
        <p:sp>
          <p:nvSpPr>
            <p:cNvPr id="28" name="Pie 27"/>
            <p:cNvSpPr/>
            <p:nvPr/>
          </p:nvSpPr>
          <p:spPr>
            <a:xfrm rot="3451694" flipH="1">
              <a:off x="4396807" y="583650"/>
              <a:ext cx="5577840" cy="5591047"/>
            </a:xfrm>
            <a:prstGeom prst="pie">
              <a:avLst>
                <a:gd name="adj1" fmla="val 0"/>
                <a:gd name="adj2" fmla="val 511349"/>
              </a:avLst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>
                <a:solidFill>
                  <a:schemeClr val="tx1"/>
                </a:solidFill>
              </a:endParaRPr>
            </a:p>
          </p:txBody>
        </p:sp>
        <p:sp>
          <p:nvSpPr>
            <p:cNvPr id="29" name="Pie 28"/>
            <p:cNvSpPr/>
            <p:nvPr/>
          </p:nvSpPr>
          <p:spPr>
            <a:xfrm rot="2977166" flipH="1">
              <a:off x="4385498" y="584571"/>
              <a:ext cx="5577840" cy="5591047"/>
            </a:xfrm>
            <a:prstGeom prst="pie">
              <a:avLst>
                <a:gd name="adj1" fmla="val 0"/>
                <a:gd name="adj2" fmla="val 511349"/>
              </a:avLst>
            </a:prstGeom>
            <a:solidFill>
              <a:srgbClr val="7030A0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>
                <a:solidFill>
                  <a:schemeClr val="tx1"/>
                </a:solidFill>
              </a:endParaRPr>
            </a:p>
          </p:txBody>
        </p:sp>
        <p:sp>
          <p:nvSpPr>
            <p:cNvPr id="30" name="Pie 29"/>
            <p:cNvSpPr/>
            <p:nvPr/>
          </p:nvSpPr>
          <p:spPr>
            <a:xfrm rot="2471046" flipH="1">
              <a:off x="4393782" y="580056"/>
              <a:ext cx="5577840" cy="5591047"/>
            </a:xfrm>
            <a:prstGeom prst="pie">
              <a:avLst>
                <a:gd name="adj1" fmla="val 21656"/>
                <a:gd name="adj2" fmla="val 511349"/>
              </a:avLst>
            </a:prstGeom>
            <a:solidFill>
              <a:srgbClr val="002060"/>
            </a:solidFill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>
                <a:solidFill>
                  <a:schemeClr val="tx1"/>
                </a:solidFill>
              </a:endParaRPr>
            </a:p>
          </p:txBody>
        </p:sp>
        <p:sp>
          <p:nvSpPr>
            <p:cNvPr id="31" name="Pie 30"/>
            <p:cNvSpPr/>
            <p:nvPr/>
          </p:nvSpPr>
          <p:spPr>
            <a:xfrm rot="1967925" flipH="1">
              <a:off x="4384404" y="599000"/>
              <a:ext cx="5577840" cy="5591047"/>
            </a:xfrm>
            <a:prstGeom prst="pie">
              <a:avLst>
                <a:gd name="adj1" fmla="val 21563108"/>
                <a:gd name="adj2" fmla="val 513898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>
                <a:solidFill>
                  <a:schemeClr val="tx1"/>
                </a:solidFill>
              </a:endParaRPr>
            </a:p>
          </p:txBody>
        </p:sp>
        <p:sp>
          <p:nvSpPr>
            <p:cNvPr id="32" name="Pie 31"/>
            <p:cNvSpPr/>
            <p:nvPr/>
          </p:nvSpPr>
          <p:spPr>
            <a:xfrm rot="1459839" flipH="1">
              <a:off x="4393253" y="596220"/>
              <a:ext cx="5577840" cy="5591047"/>
            </a:xfrm>
            <a:prstGeom prst="pie">
              <a:avLst>
                <a:gd name="adj1" fmla="val 0"/>
                <a:gd name="adj2" fmla="val 513898"/>
              </a:avLst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>
                <a:solidFill>
                  <a:schemeClr val="tx1"/>
                </a:solidFill>
              </a:endParaRPr>
            </a:p>
          </p:txBody>
        </p:sp>
        <p:sp>
          <p:nvSpPr>
            <p:cNvPr id="33" name="Pie 32"/>
            <p:cNvSpPr/>
            <p:nvPr/>
          </p:nvSpPr>
          <p:spPr>
            <a:xfrm rot="926896" flipH="1">
              <a:off x="4400575" y="594069"/>
              <a:ext cx="5577840" cy="5591047"/>
            </a:xfrm>
            <a:prstGeom prst="pie">
              <a:avLst>
                <a:gd name="adj1" fmla="val 0"/>
                <a:gd name="adj2" fmla="val 613435"/>
              </a:avLst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>
                <a:solidFill>
                  <a:schemeClr val="tx1"/>
                </a:solidFill>
              </a:endParaRPr>
            </a:p>
          </p:txBody>
        </p:sp>
        <p:sp>
          <p:nvSpPr>
            <p:cNvPr id="34" name="Pie 33"/>
            <p:cNvSpPr/>
            <p:nvPr/>
          </p:nvSpPr>
          <p:spPr>
            <a:xfrm rot="302404" flipH="1">
              <a:off x="4407612" y="596056"/>
              <a:ext cx="5577840" cy="5591047"/>
            </a:xfrm>
            <a:prstGeom prst="pie">
              <a:avLst>
                <a:gd name="adj1" fmla="val 0"/>
                <a:gd name="adj2" fmla="val 613435"/>
              </a:avLst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>
                <a:solidFill>
                  <a:schemeClr val="tx1"/>
                </a:solidFill>
              </a:endParaRPr>
            </a:p>
          </p:txBody>
        </p:sp>
        <p:sp>
          <p:nvSpPr>
            <p:cNvPr id="35" name="Pie 34"/>
            <p:cNvSpPr/>
            <p:nvPr/>
          </p:nvSpPr>
          <p:spPr>
            <a:xfrm rot="21282850" flipH="1">
              <a:off x="4407611" y="596055"/>
              <a:ext cx="5577840" cy="5591047"/>
            </a:xfrm>
            <a:prstGeom prst="pie">
              <a:avLst>
                <a:gd name="adj1" fmla="val 0"/>
                <a:gd name="adj2" fmla="val 613435"/>
              </a:avLst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>
                <a:solidFill>
                  <a:schemeClr val="tx1"/>
                </a:solidFill>
              </a:endParaRPr>
            </a:p>
          </p:txBody>
        </p:sp>
        <p:sp>
          <p:nvSpPr>
            <p:cNvPr id="36" name="Pie 35"/>
            <p:cNvSpPr/>
            <p:nvPr/>
          </p:nvSpPr>
          <p:spPr>
            <a:xfrm rot="20672870" flipH="1">
              <a:off x="4415899" y="594284"/>
              <a:ext cx="5577840" cy="5591047"/>
            </a:xfrm>
            <a:prstGeom prst="pie">
              <a:avLst>
                <a:gd name="adj1" fmla="val 0"/>
                <a:gd name="adj2" fmla="val 511349"/>
              </a:avLst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>
                <a:solidFill>
                  <a:schemeClr val="tx1"/>
                </a:solidFill>
              </a:endParaRPr>
            </a:p>
          </p:txBody>
        </p:sp>
        <p:sp>
          <p:nvSpPr>
            <p:cNvPr id="37" name="Pie 36"/>
            <p:cNvSpPr/>
            <p:nvPr/>
          </p:nvSpPr>
          <p:spPr>
            <a:xfrm rot="20198342" flipH="1">
              <a:off x="4422156" y="611244"/>
              <a:ext cx="5577840" cy="5591047"/>
            </a:xfrm>
            <a:prstGeom prst="pie">
              <a:avLst>
                <a:gd name="adj1" fmla="val 0"/>
                <a:gd name="adj2" fmla="val 511349"/>
              </a:avLst>
            </a:prstGeom>
            <a:solidFill>
              <a:srgbClr val="7030A0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>
                <a:solidFill>
                  <a:schemeClr val="tx1"/>
                </a:solidFill>
              </a:endParaRPr>
            </a:p>
          </p:txBody>
        </p:sp>
        <p:sp>
          <p:nvSpPr>
            <p:cNvPr id="38" name="Pie 37"/>
            <p:cNvSpPr/>
            <p:nvPr/>
          </p:nvSpPr>
          <p:spPr>
            <a:xfrm rot="19692222" flipH="1">
              <a:off x="4396038" y="594401"/>
              <a:ext cx="5591047" cy="5577840"/>
            </a:xfrm>
            <a:prstGeom prst="pie">
              <a:avLst>
                <a:gd name="adj1" fmla="val 0"/>
                <a:gd name="adj2" fmla="val 511349"/>
              </a:avLst>
            </a:prstGeom>
            <a:solidFill>
              <a:srgbClr val="002060"/>
            </a:solidFill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>
                <a:solidFill>
                  <a:schemeClr val="tx1"/>
                </a:solidFill>
              </a:endParaRPr>
            </a:p>
          </p:txBody>
        </p:sp>
        <p:sp>
          <p:nvSpPr>
            <p:cNvPr id="46" name="Pie 45"/>
            <p:cNvSpPr/>
            <p:nvPr/>
          </p:nvSpPr>
          <p:spPr>
            <a:xfrm rot="19197111" flipH="1">
              <a:off x="4385575" y="591450"/>
              <a:ext cx="5591047" cy="5577840"/>
            </a:xfrm>
            <a:prstGeom prst="pie">
              <a:avLst>
                <a:gd name="adj1" fmla="val 0"/>
                <a:gd name="adj2" fmla="val 513898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>
                <a:solidFill>
                  <a:schemeClr val="tx1"/>
                </a:solidFill>
              </a:endParaRPr>
            </a:p>
          </p:txBody>
        </p:sp>
        <p:sp>
          <p:nvSpPr>
            <p:cNvPr id="47" name="Pie 46"/>
            <p:cNvSpPr/>
            <p:nvPr/>
          </p:nvSpPr>
          <p:spPr>
            <a:xfrm rot="18689025" flipH="1">
              <a:off x="4384192" y="585779"/>
              <a:ext cx="5591047" cy="5577840"/>
            </a:xfrm>
            <a:prstGeom prst="pie">
              <a:avLst>
                <a:gd name="adj1" fmla="val 0"/>
                <a:gd name="adj2" fmla="val 551597"/>
              </a:avLst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>
                <a:solidFill>
                  <a:schemeClr val="tx1"/>
                </a:solidFill>
              </a:endParaRPr>
            </a:p>
          </p:txBody>
        </p:sp>
        <p:sp>
          <p:nvSpPr>
            <p:cNvPr id="48" name="Pie 47"/>
            <p:cNvSpPr/>
            <p:nvPr/>
          </p:nvSpPr>
          <p:spPr>
            <a:xfrm rot="18156082" flipH="1">
              <a:off x="4391514" y="583628"/>
              <a:ext cx="5591047" cy="5577840"/>
            </a:xfrm>
            <a:prstGeom prst="pie">
              <a:avLst>
                <a:gd name="adj1" fmla="val 0"/>
                <a:gd name="adj2" fmla="val 613435"/>
              </a:avLst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 dirty="0">
                <a:solidFill>
                  <a:schemeClr val="tx1"/>
                </a:solidFill>
              </a:endParaRPr>
            </a:p>
          </p:txBody>
        </p:sp>
        <p:sp>
          <p:nvSpPr>
            <p:cNvPr id="49" name="Pie 48"/>
            <p:cNvSpPr/>
            <p:nvPr/>
          </p:nvSpPr>
          <p:spPr>
            <a:xfrm rot="17531590" flipH="1">
              <a:off x="4398551" y="585615"/>
              <a:ext cx="5591047" cy="5577840"/>
            </a:xfrm>
            <a:prstGeom prst="pie">
              <a:avLst>
                <a:gd name="adj1" fmla="val 0"/>
                <a:gd name="adj2" fmla="val 613435"/>
              </a:avLst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>
                <a:solidFill>
                  <a:schemeClr val="tx1"/>
                </a:solidFill>
              </a:endParaRPr>
            </a:p>
          </p:txBody>
        </p:sp>
        <p:sp>
          <p:nvSpPr>
            <p:cNvPr id="50" name="Pie 49"/>
            <p:cNvSpPr/>
            <p:nvPr/>
          </p:nvSpPr>
          <p:spPr>
            <a:xfrm rot="16912036" flipH="1">
              <a:off x="4398550" y="585614"/>
              <a:ext cx="5591047" cy="5577840"/>
            </a:xfrm>
            <a:prstGeom prst="pie">
              <a:avLst>
                <a:gd name="adj1" fmla="val 0"/>
                <a:gd name="adj2" fmla="val 613435"/>
              </a:avLst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dirty="0">
                  <a:solidFill>
                    <a:schemeClr val="tx1"/>
                  </a:solidFill>
                </a:rPr>
                <a:t>H</a:t>
              </a:r>
            </a:p>
          </p:txBody>
        </p:sp>
        <p:sp>
          <p:nvSpPr>
            <p:cNvPr id="51" name="Pie 50"/>
            <p:cNvSpPr/>
            <p:nvPr/>
          </p:nvSpPr>
          <p:spPr>
            <a:xfrm rot="16302056" flipH="1">
              <a:off x="4393707" y="591207"/>
              <a:ext cx="5591047" cy="5577840"/>
            </a:xfrm>
            <a:prstGeom prst="pie">
              <a:avLst>
                <a:gd name="adj1" fmla="val 0"/>
                <a:gd name="adj2" fmla="val 511349"/>
              </a:avLst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>
                <a:solidFill>
                  <a:schemeClr val="tx1"/>
                </a:solidFill>
              </a:endParaRPr>
            </a:p>
          </p:txBody>
        </p:sp>
        <p:sp>
          <p:nvSpPr>
            <p:cNvPr id="52" name="Pie 51"/>
            <p:cNvSpPr/>
            <p:nvPr/>
          </p:nvSpPr>
          <p:spPr>
            <a:xfrm rot="15827528" flipH="1">
              <a:off x="4382398" y="592128"/>
              <a:ext cx="5591047" cy="5577840"/>
            </a:xfrm>
            <a:prstGeom prst="pie">
              <a:avLst>
                <a:gd name="adj1" fmla="val 0"/>
                <a:gd name="adj2" fmla="val 511349"/>
              </a:avLst>
            </a:prstGeom>
            <a:solidFill>
              <a:srgbClr val="7030A0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>
                <a:solidFill>
                  <a:schemeClr val="tx1"/>
                </a:solidFill>
              </a:endParaRPr>
            </a:p>
          </p:txBody>
        </p:sp>
        <p:sp>
          <p:nvSpPr>
            <p:cNvPr id="53" name="Pie 52"/>
            <p:cNvSpPr/>
            <p:nvPr/>
          </p:nvSpPr>
          <p:spPr>
            <a:xfrm rot="15321408" flipH="1">
              <a:off x="4380449" y="584722"/>
              <a:ext cx="5591047" cy="5577840"/>
            </a:xfrm>
            <a:prstGeom prst="pie">
              <a:avLst>
                <a:gd name="adj1" fmla="val 0"/>
                <a:gd name="adj2" fmla="val 511349"/>
              </a:avLst>
            </a:prstGeom>
            <a:solidFill>
              <a:srgbClr val="002060"/>
            </a:solidFill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>
                <a:solidFill>
                  <a:schemeClr val="tx1"/>
                </a:solidFill>
              </a:endParaRPr>
            </a:p>
          </p:txBody>
        </p:sp>
        <p:sp>
          <p:nvSpPr>
            <p:cNvPr id="54" name="Pie 53"/>
            <p:cNvSpPr/>
            <p:nvPr/>
          </p:nvSpPr>
          <p:spPr>
            <a:xfrm rot="14818287" flipH="1">
              <a:off x="4381304" y="606557"/>
              <a:ext cx="5591047" cy="5577840"/>
            </a:xfrm>
            <a:prstGeom prst="pie">
              <a:avLst>
                <a:gd name="adj1" fmla="val 0"/>
                <a:gd name="adj2" fmla="val 513898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>
                <a:solidFill>
                  <a:schemeClr val="tx1"/>
                </a:solidFill>
              </a:endParaRPr>
            </a:p>
          </p:txBody>
        </p:sp>
        <p:sp>
          <p:nvSpPr>
            <p:cNvPr id="55" name="Pie 54"/>
            <p:cNvSpPr/>
            <p:nvPr/>
          </p:nvSpPr>
          <p:spPr>
            <a:xfrm rot="14310201" flipH="1">
              <a:off x="4386524" y="594283"/>
              <a:ext cx="5577840" cy="5591047"/>
            </a:xfrm>
            <a:prstGeom prst="pie">
              <a:avLst>
                <a:gd name="adj1" fmla="val 0"/>
                <a:gd name="adj2" fmla="val 568706"/>
              </a:avLst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>
                <a:solidFill>
                  <a:schemeClr val="tx1"/>
                </a:solidFill>
              </a:endParaRPr>
            </a:p>
          </p:txBody>
        </p:sp>
        <p:sp>
          <p:nvSpPr>
            <p:cNvPr id="56" name="Pie 55"/>
            <p:cNvSpPr/>
            <p:nvPr/>
          </p:nvSpPr>
          <p:spPr>
            <a:xfrm rot="13777258" flipH="1">
              <a:off x="4393846" y="592131"/>
              <a:ext cx="5577840" cy="5591047"/>
            </a:xfrm>
            <a:prstGeom prst="pie">
              <a:avLst>
                <a:gd name="adj1" fmla="val 0"/>
                <a:gd name="adj2" fmla="val 613435"/>
              </a:avLst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>
                <a:solidFill>
                  <a:schemeClr val="tx1"/>
                </a:solidFill>
              </a:endParaRPr>
            </a:p>
          </p:txBody>
        </p:sp>
        <p:sp>
          <p:nvSpPr>
            <p:cNvPr id="57" name="Pie 56"/>
            <p:cNvSpPr/>
            <p:nvPr/>
          </p:nvSpPr>
          <p:spPr>
            <a:xfrm rot="13152766" flipH="1">
              <a:off x="4400883" y="594118"/>
              <a:ext cx="5577840" cy="5591047"/>
            </a:xfrm>
            <a:prstGeom prst="pie">
              <a:avLst>
                <a:gd name="adj1" fmla="val 0"/>
                <a:gd name="adj2" fmla="val 613435"/>
              </a:avLst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>
                <a:solidFill>
                  <a:schemeClr val="tx1"/>
                </a:solidFill>
              </a:endParaRPr>
            </a:p>
          </p:txBody>
        </p:sp>
        <p:sp>
          <p:nvSpPr>
            <p:cNvPr id="58" name="Pie 57"/>
            <p:cNvSpPr/>
            <p:nvPr/>
          </p:nvSpPr>
          <p:spPr>
            <a:xfrm rot="12533212" flipH="1">
              <a:off x="4400882" y="594117"/>
              <a:ext cx="5577840" cy="5591047"/>
            </a:xfrm>
            <a:prstGeom prst="pie">
              <a:avLst>
                <a:gd name="adj1" fmla="val 0"/>
                <a:gd name="adj2" fmla="val 613435"/>
              </a:avLst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>
                <a:solidFill>
                  <a:schemeClr val="tx1"/>
                </a:solidFill>
              </a:endParaRPr>
            </a:p>
          </p:txBody>
        </p:sp>
        <p:sp>
          <p:nvSpPr>
            <p:cNvPr id="59" name="Pie 58"/>
            <p:cNvSpPr/>
            <p:nvPr/>
          </p:nvSpPr>
          <p:spPr>
            <a:xfrm rot="11923232" flipH="1">
              <a:off x="4409170" y="592346"/>
              <a:ext cx="5577840" cy="5591047"/>
            </a:xfrm>
            <a:prstGeom prst="pie">
              <a:avLst>
                <a:gd name="adj1" fmla="val 0"/>
                <a:gd name="adj2" fmla="val 511349"/>
              </a:avLst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>
                <a:solidFill>
                  <a:schemeClr val="tx1"/>
                </a:solidFill>
              </a:endParaRPr>
            </a:p>
          </p:txBody>
        </p:sp>
        <p:sp>
          <p:nvSpPr>
            <p:cNvPr id="60" name="Pie 59"/>
            <p:cNvSpPr/>
            <p:nvPr/>
          </p:nvSpPr>
          <p:spPr>
            <a:xfrm rot="11448704" flipH="1">
              <a:off x="4415427" y="609306"/>
              <a:ext cx="5577840" cy="5591047"/>
            </a:xfrm>
            <a:prstGeom prst="pie">
              <a:avLst>
                <a:gd name="adj1" fmla="val 0"/>
                <a:gd name="adj2" fmla="val 511349"/>
              </a:avLst>
            </a:prstGeom>
            <a:solidFill>
              <a:srgbClr val="7030A0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>
                <a:solidFill>
                  <a:schemeClr val="tx1"/>
                </a:solidFill>
              </a:endParaRPr>
            </a:p>
          </p:txBody>
        </p:sp>
        <p:sp>
          <p:nvSpPr>
            <p:cNvPr id="61" name="Pie 60"/>
            <p:cNvSpPr/>
            <p:nvPr/>
          </p:nvSpPr>
          <p:spPr>
            <a:xfrm rot="10942584" flipH="1">
              <a:off x="4410102" y="602298"/>
              <a:ext cx="5577840" cy="5591047"/>
            </a:xfrm>
            <a:prstGeom prst="pie">
              <a:avLst>
                <a:gd name="adj1" fmla="val 21538411"/>
                <a:gd name="adj2" fmla="val 527401"/>
              </a:avLst>
            </a:prstGeom>
            <a:solidFill>
              <a:srgbClr val="002060"/>
            </a:solidFill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>
                <a:solidFill>
                  <a:schemeClr val="tx1"/>
                </a:solidFill>
              </a:endParaRPr>
            </a:p>
          </p:txBody>
        </p:sp>
        <p:sp>
          <p:nvSpPr>
            <p:cNvPr id="64" name="Pie 63"/>
            <p:cNvSpPr/>
            <p:nvPr/>
          </p:nvSpPr>
          <p:spPr>
            <a:xfrm rot="8941336" flipH="1">
              <a:off x="4389577" y="585057"/>
              <a:ext cx="5591047" cy="5577840"/>
            </a:xfrm>
            <a:prstGeom prst="pie">
              <a:avLst>
                <a:gd name="adj1" fmla="val 0"/>
                <a:gd name="adj2" fmla="val 513898"/>
              </a:avLst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>
                <a:solidFill>
                  <a:schemeClr val="tx1"/>
                </a:solidFill>
              </a:endParaRPr>
            </a:p>
          </p:txBody>
        </p:sp>
        <p:sp>
          <p:nvSpPr>
            <p:cNvPr id="65" name="Pie 64"/>
            <p:cNvSpPr/>
            <p:nvPr/>
          </p:nvSpPr>
          <p:spPr>
            <a:xfrm rot="8579632" flipH="1">
              <a:off x="4386667" y="580014"/>
              <a:ext cx="5591047" cy="5577840"/>
            </a:xfrm>
            <a:prstGeom prst="pie">
              <a:avLst>
                <a:gd name="adj1" fmla="val 138946"/>
                <a:gd name="adj2" fmla="val 613435"/>
              </a:avLst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>
                <a:solidFill>
                  <a:schemeClr val="tx1"/>
                </a:solidFill>
              </a:endParaRPr>
            </a:p>
          </p:txBody>
        </p:sp>
        <p:sp>
          <p:nvSpPr>
            <p:cNvPr id="66" name="Pie 65"/>
            <p:cNvSpPr/>
            <p:nvPr/>
          </p:nvSpPr>
          <p:spPr>
            <a:xfrm rot="8067804" flipH="1">
              <a:off x="4390805" y="592258"/>
              <a:ext cx="5591047" cy="5577840"/>
            </a:xfrm>
            <a:prstGeom prst="pie">
              <a:avLst>
                <a:gd name="adj1" fmla="val 128981"/>
                <a:gd name="adj2" fmla="val 613435"/>
              </a:avLst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>
                <a:solidFill>
                  <a:schemeClr val="tx1"/>
                </a:solidFill>
              </a:endParaRPr>
            </a:p>
          </p:txBody>
        </p:sp>
        <p:sp>
          <p:nvSpPr>
            <p:cNvPr id="67" name="Pie 66"/>
            <p:cNvSpPr/>
            <p:nvPr/>
          </p:nvSpPr>
          <p:spPr>
            <a:xfrm rot="7448250" flipH="1">
              <a:off x="4393703" y="582000"/>
              <a:ext cx="5591047" cy="5577840"/>
            </a:xfrm>
            <a:prstGeom prst="pie">
              <a:avLst>
                <a:gd name="adj1" fmla="val 0"/>
                <a:gd name="adj2" fmla="val 613435"/>
              </a:avLst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>
                <a:solidFill>
                  <a:schemeClr val="tx1"/>
                </a:solidFill>
              </a:endParaRPr>
            </a:p>
          </p:txBody>
        </p:sp>
        <p:sp>
          <p:nvSpPr>
            <p:cNvPr id="68" name="Pie 67"/>
            <p:cNvSpPr/>
            <p:nvPr/>
          </p:nvSpPr>
          <p:spPr>
            <a:xfrm rot="6838270" flipH="1">
              <a:off x="4381526" y="574446"/>
              <a:ext cx="5591047" cy="5577840"/>
            </a:xfrm>
            <a:prstGeom prst="pie">
              <a:avLst>
                <a:gd name="adj1" fmla="val 0"/>
                <a:gd name="adj2" fmla="val 511349"/>
              </a:avLst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>
                <a:solidFill>
                  <a:schemeClr val="tx1"/>
                </a:solidFill>
              </a:endParaRPr>
            </a:p>
          </p:txBody>
        </p:sp>
        <p:sp>
          <p:nvSpPr>
            <p:cNvPr id="69" name="Pie 68"/>
            <p:cNvSpPr/>
            <p:nvPr/>
          </p:nvSpPr>
          <p:spPr>
            <a:xfrm rot="10584875" flipH="1">
              <a:off x="4415745" y="593795"/>
              <a:ext cx="5577840" cy="5591047"/>
            </a:xfrm>
            <a:prstGeom prst="pie">
              <a:avLst>
                <a:gd name="adj1" fmla="val 136155"/>
                <a:gd name="adj2" fmla="val 613435"/>
              </a:avLst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>
                <a:solidFill>
                  <a:schemeClr val="tx1"/>
                </a:solidFill>
              </a:endParaRPr>
            </a:p>
          </p:txBody>
        </p:sp>
        <p:sp>
          <p:nvSpPr>
            <p:cNvPr id="70" name="Pie 69"/>
            <p:cNvSpPr/>
            <p:nvPr/>
          </p:nvSpPr>
          <p:spPr>
            <a:xfrm rot="9965321" flipH="1">
              <a:off x="4415744" y="593794"/>
              <a:ext cx="5577840" cy="5591047"/>
            </a:xfrm>
            <a:prstGeom prst="pie">
              <a:avLst>
                <a:gd name="adj1" fmla="val 0"/>
                <a:gd name="adj2" fmla="val 613435"/>
              </a:avLst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>
                <a:solidFill>
                  <a:schemeClr val="tx1"/>
                </a:solidFill>
              </a:endParaRPr>
            </a:p>
          </p:txBody>
        </p:sp>
        <p:sp>
          <p:nvSpPr>
            <p:cNvPr id="71" name="Pie 70"/>
            <p:cNvSpPr/>
            <p:nvPr/>
          </p:nvSpPr>
          <p:spPr>
            <a:xfrm rot="9355341" flipH="1">
              <a:off x="4424032" y="592023"/>
              <a:ext cx="5577840" cy="5591047"/>
            </a:xfrm>
            <a:prstGeom prst="pie">
              <a:avLst>
                <a:gd name="adj1" fmla="val 0"/>
                <a:gd name="adj2" fmla="val 511349"/>
              </a:avLst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>
                <a:solidFill>
                  <a:schemeClr val="tx1"/>
                </a:solidFill>
              </a:endParaRPr>
            </a:p>
          </p:txBody>
        </p:sp>
        <p:sp>
          <p:nvSpPr>
            <p:cNvPr id="86" name="TextBox 85"/>
            <p:cNvSpPr txBox="1"/>
            <p:nvPr/>
          </p:nvSpPr>
          <p:spPr>
            <a:xfrm rot="7367479" flipH="1">
              <a:off x="6009329" y="5022954"/>
              <a:ext cx="46679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32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 rot="7962804" flipH="1">
              <a:off x="5699142" y="4828361"/>
              <a:ext cx="46679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33</a:t>
              </a:r>
            </a:p>
          </p:txBody>
        </p:sp>
        <p:sp>
          <p:nvSpPr>
            <p:cNvPr id="88" name="TextBox 87"/>
            <p:cNvSpPr txBox="1"/>
            <p:nvPr/>
          </p:nvSpPr>
          <p:spPr>
            <a:xfrm rot="8429051" flipH="1">
              <a:off x="5408006" y="4659047"/>
              <a:ext cx="46679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34</a:t>
              </a:r>
            </a:p>
          </p:txBody>
        </p:sp>
        <p:sp>
          <p:nvSpPr>
            <p:cNvPr id="89" name="TextBox 88"/>
            <p:cNvSpPr txBox="1"/>
            <p:nvPr/>
          </p:nvSpPr>
          <p:spPr>
            <a:xfrm rot="8900739" flipH="1">
              <a:off x="5274139" y="4388570"/>
              <a:ext cx="46679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35</a:t>
              </a:r>
            </a:p>
          </p:txBody>
        </p:sp>
        <p:sp>
          <p:nvSpPr>
            <p:cNvPr id="90" name="TextBox 89"/>
            <p:cNvSpPr txBox="1"/>
            <p:nvPr/>
          </p:nvSpPr>
          <p:spPr>
            <a:xfrm rot="9378651" flipH="1">
              <a:off x="5096065" y="4175091"/>
              <a:ext cx="46679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36</a:t>
              </a:r>
            </a:p>
          </p:txBody>
        </p:sp>
        <p:sp>
          <p:nvSpPr>
            <p:cNvPr id="91" name="TextBox 90"/>
            <p:cNvSpPr txBox="1"/>
            <p:nvPr/>
          </p:nvSpPr>
          <p:spPr>
            <a:xfrm rot="9834995" flipH="1">
              <a:off x="4897341" y="3922894"/>
              <a:ext cx="46679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37</a:t>
              </a:r>
            </a:p>
          </p:txBody>
        </p:sp>
        <p:sp>
          <p:nvSpPr>
            <p:cNvPr id="92" name="TextBox 91"/>
            <p:cNvSpPr txBox="1"/>
            <p:nvPr/>
          </p:nvSpPr>
          <p:spPr>
            <a:xfrm rot="10286503" flipH="1">
              <a:off x="4836366" y="3592858"/>
              <a:ext cx="46679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38</a:t>
              </a:r>
            </a:p>
          </p:txBody>
        </p:sp>
        <p:sp>
          <p:nvSpPr>
            <p:cNvPr id="93" name="TextBox 92"/>
            <p:cNvSpPr txBox="1"/>
            <p:nvPr/>
          </p:nvSpPr>
          <p:spPr>
            <a:xfrm rot="11304925" flipH="1">
              <a:off x="4792688" y="3190809"/>
              <a:ext cx="46679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39</a:t>
              </a:r>
            </a:p>
          </p:txBody>
        </p:sp>
        <p:sp>
          <p:nvSpPr>
            <p:cNvPr id="94" name="TextBox 93"/>
            <p:cNvSpPr txBox="1"/>
            <p:nvPr/>
          </p:nvSpPr>
          <p:spPr>
            <a:xfrm rot="11700961" flipH="1">
              <a:off x="4836733" y="2803281"/>
              <a:ext cx="46679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40</a:t>
              </a:r>
            </a:p>
          </p:txBody>
        </p:sp>
        <p:sp>
          <p:nvSpPr>
            <p:cNvPr id="96" name="TextBox 95"/>
            <p:cNvSpPr txBox="1"/>
            <p:nvPr/>
          </p:nvSpPr>
          <p:spPr>
            <a:xfrm rot="12238630" flipH="1">
              <a:off x="4886202" y="2451398"/>
              <a:ext cx="46679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01</a:t>
              </a:r>
            </a:p>
          </p:txBody>
        </p:sp>
        <p:sp>
          <p:nvSpPr>
            <p:cNvPr id="97" name="TextBox 96"/>
            <p:cNvSpPr txBox="1"/>
            <p:nvPr/>
          </p:nvSpPr>
          <p:spPr>
            <a:xfrm rot="12728055" flipH="1">
              <a:off x="5039640" y="2157918"/>
              <a:ext cx="46679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02</a:t>
              </a:r>
            </a:p>
          </p:txBody>
        </p:sp>
        <p:sp>
          <p:nvSpPr>
            <p:cNvPr id="98" name="TextBox 97"/>
            <p:cNvSpPr txBox="1"/>
            <p:nvPr/>
          </p:nvSpPr>
          <p:spPr>
            <a:xfrm rot="13272021" flipH="1">
              <a:off x="5210838" y="1873414"/>
              <a:ext cx="46679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03</a:t>
              </a:r>
            </a:p>
          </p:txBody>
        </p:sp>
        <p:sp>
          <p:nvSpPr>
            <p:cNvPr id="99" name="TextBox 98"/>
            <p:cNvSpPr txBox="1"/>
            <p:nvPr/>
          </p:nvSpPr>
          <p:spPr>
            <a:xfrm rot="13709764" flipH="1">
              <a:off x="5393074" y="1620477"/>
              <a:ext cx="46679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04</a:t>
              </a:r>
            </a:p>
          </p:txBody>
        </p:sp>
        <p:sp>
          <p:nvSpPr>
            <p:cNvPr id="100" name="TextBox 99"/>
            <p:cNvSpPr txBox="1"/>
            <p:nvPr/>
          </p:nvSpPr>
          <p:spPr>
            <a:xfrm rot="14052523" flipH="1">
              <a:off x="5652267" y="1465330"/>
              <a:ext cx="46679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05</a:t>
              </a:r>
            </a:p>
          </p:txBody>
        </p:sp>
        <p:sp>
          <p:nvSpPr>
            <p:cNvPr id="101" name="TextBox 100"/>
            <p:cNvSpPr txBox="1"/>
            <p:nvPr/>
          </p:nvSpPr>
          <p:spPr>
            <a:xfrm rot="14415143" flipH="1">
              <a:off x="5950583" y="1242795"/>
              <a:ext cx="46679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06</a:t>
              </a:r>
            </a:p>
          </p:txBody>
        </p:sp>
        <p:sp>
          <p:nvSpPr>
            <p:cNvPr id="102" name="TextBox 101"/>
            <p:cNvSpPr txBox="1"/>
            <p:nvPr/>
          </p:nvSpPr>
          <p:spPr>
            <a:xfrm rot="15268637" flipH="1">
              <a:off x="6256642" y="1021680"/>
              <a:ext cx="46679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07</a:t>
              </a:r>
            </a:p>
          </p:txBody>
        </p:sp>
        <p:sp>
          <p:nvSpPr>
            <p:cNvPr id="215" name="TextBox 214"/>
            <p:cNvSpPr txBox="1"/>
            <p:nvPr/>
          </p:nvSpPr>
          <p:spPr>
            <a:xfrm rot="15865568" flipH="1">
              <a:off x="6666526" y="994256"/>
              <a:ext cx="46679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08</a:t>
              </a:r>
            </a:p>
          </p:txBody>
        </p:sp>
        <p:sp>
          <p:nvSpPr>
            <p:cNvPr id="216" name="TextBox 215"/>
            <p:cNvSpPr txBox="1"/>
            <p:nvPr/>
          </p:nvSpPr>
          <p:spPr>
            <a:xfrm rot="16424259" flipH="1">
              <a:off x="7033005" y="954621"/>
              <a:ext cx="46679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09</a:t>
              </a:r>
            </a:p>
          </p:txBody>
        </p:sp>
        <p:sp>
          <p:nvSpPr>
            <p:cNvPr id="217" name="TextBox 216"/>
            <p:cNvSpPr txBox="1"/>
            <p:nvPr/>
          </p:nvSpPr>
          <p:spPr>
            <a:xfrm rot="16964191" flipH="1">
              <a:off x="7340350" y="894280"/>
              <a:ext cx="46679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</a:t>
              </a:r>
            </a:p>
          </p:txBody>
        </p:sp>
        <p:sp>
          <p:nvSpPr>
            <p:cNvPr id="219" name="TextBox 218"/>
            <p:cNvSpPr txBox="1"/>
            <p:nvPr/>
          </p:nvSpPr>
          <p:spPr>
            <a:xfrm rot="17283546" flipH="1">
              <a:off x="7681887" y="986105"/>
              <a:ext cx="45121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11</a:t>
              </a:r>
            </a:p>
          </p:txBody>
        </p:sp>
        <p:sp>
          <p:nvSpPr>
            <p:cNvPr id="220" name="TextBox 219"/>
            <p:cNvSpPr txBox="1"/>
            <p:nvPr/>
          </p:nvSpPr>
          <p:spPr>
            <a:xfrm rot="17985188" flipH="1">
              <a:off x="8013245" y="1136751"/>
              <a:ext cx="46679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12</a:t>
              </a:r>
            </a:p>
          </p:txBody>
        </p:sp>
        <p:sp>
          <p:nvSpPr>
            <p:cNvPr id="221" name="TextBox 220"/>
            <p:cNvSpPr txBox="1"/>
            <p:nvPr/>
          </p:nvSpPr>
          <p:spPr>
            <a:xfrm rot="18425784" flipH="1">
              <a:off x="8360325" y="1325457"/>
              <a:ext cx="46679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13</a:t>
              </a:r>
            </a:p>
          </p:txBody>
        </p:sp>
        <p:sp>
          <p:nvSpPr>
            <p:cNvPr id="222" name="TextBox 221"/>
            <p:cNvSpPr txBox="1"/>
            <p:nvPr/>
          </p:nvSpPr>
          <p:spPr>
            <a:xfrm rot="18796713" flipH="1">
              <a:off x="8549278" y="1609405"/>
              <a:ext cx="46679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14</a:t>
              </a:r>
            </a:p>
          </p:txBody>
        </p:sp>
        <p:sp>
          <p:nvSpPr>
            <p:cNvPr id="223" name="TextBox 222"/>
            <p:cNvSpPr txBox="1"/>
            <p:nvPr/>
          </p:nvSpPr>
          <p:spPr>
            <a:xfrm rot="19549716" flipH="1">
              <a:off x="8724888" y="1871484"/>
              <a:ext cx="46679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15</a:t>
              </a:r>
            </a:p>
          </p:txBody>
        </p:sp>
        <p:sp>
          <p:nvSpPr>
            <p:cNvPr id="224" name="TextBox 223"/>
            <p:cNvSpPr txBox="1"/>
            <p:nvPr/>
          </p:nvSpPr>
          <p:spPr>
            <a:xfrm rot="20009390" flipH="1">
              <a:off x="8832693" y="2150394"/>
              <a:ext cx="46679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16</a:t>
              </a:r>
            </a:p>
          </p:txBody>
        </p:sp>
        <p:sp>
          <p:nvSpPr>
            <p:cNvPr id="225" name="TextBox 224"/>
            <p:cNvSpPr txBox="1"/>
            <p:nvPr/>
          </p:nvSpPr>
          <p:spPr>
            <a:xfrm rot="20655616" flipH="1">
              <a:off x="8897045" y="2468091"/>
              <a:ext cx="46679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17</a:t>
              </a:r>
            </a:p>
          </p:txBody>
        </p:sp>
        <p:sp>
          <p:nvSpPr>
            <p:cNvPr id="226" name="TextBox 225"/>
            <p:cNvSpPr txBox="1"/>
            <p:nvPr/>
          </p:nvSpPr>
          <p:spPr>
            <a:xfrm rot="20977493" flipH="1">
              <a:off x="9016034" y="2789562"/>
              <a:ext cx="46679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18</a:t>
              </a:r>
            </a:p>
          </p:txBody>
        </p:sp>
        <p:sp>
          <p:nvSpPr>
            <p:cNvPr id="227" name="TextBox 226"/>
            <p:cNvSpPr txBox="1"/>
            <p:nvPr/>
          </p:nvSpPr>
          <p:spPr>
            <a:xfrm rot="54088" flipH="1">
              <a:off x="9010498" y="3115814"/>
              <a:ext cx="46679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19</a:t>
              </a:r>
            </a:p>
          </p:txBody>
        </p:sp>
        <p:sp>
          <p:nvSpPr>
            <p:cNvPr id="228" name="TextBox 227"/>
            <p:cNvSpPr txBox="1"/>
            <p:nvPr/>
          </p:nvSpPr>
          <p:spPr>
            <a:xfrm rot="447091" flipH="1">
              <a:off x="9054339" y="3413936"/>
              <a:ext cx="46679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20</a:t>
              </a:r>
            </a:p>
          </p:txBody>
        </p:sp>
        <p:sp>
          <p:nvSpPr>
            <p:cNvPr id="229" name="TextBox 228"/>
            <p:cNvSpPr txBox="1"/>
            <p:nvPr/>
          </p:nvSpPr>
          <p:spPr>
            <a:xfrm rot="931056" flipH="1">
              <a:off x="8978887" y="3699004"/>
              <a:ext cx="46679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21</a:t>
              </a:r>
            </a:p>
          </p:txBody>
        </p:sp>
        <p:sp>
          <p:nvSpPr>
            <p:cNvPr id="230" name="TextBox 229"/>
            <p:cNvSpPr txBox="1"/>
            <p:nvPr/>
          </p:nvSpPr>
          <p:spPr>
            <a:xfrm rot="1438630" flipH="1">
              <a:off x="8837246" y="4000677"/>
              <a:ext cx="46679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22</a:t>
              </a:r>
            </a:p>
          </p:txBody>
        </p:sp>
        <p:sp>
          <p:nvSpPr>
            <p:cNvPr id="231" name="TextBox 230"/>
            <p:cNvSpPr txBox="1"/>
            <p:nvPr/>
          </p:nvSpPr>
          <p:spPr>
            <a:xfrm rot="2225924" flipH="1">
              <a:off x="8654806" y="4286446"/>
              <a:ext cx="46679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23</a:t>
              </a:r>
            </a:p>
          </p:txBody>
        </p:sp>
        <p:sp>
          <p:nvSpPr>
            <p:cNvPr id="232" name="TextBox 231"/>
            <p:cNvSpPr txBox="1"/>
            <p:nvPr/>
          </p:nvSpPr>
          <p:spPr>
            <a:xfrm rot="2771938" flipH="1">
              <a:off x="8429528" y="4618955"/>
              <a:ext cx="46679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24</a:t>
              </a:r>
            </a:p>
          </p:txBody>
        </p:sp>
        <p:sp>
          <p:nvSpPr>
            <p:cNvPr id="289" name="TextBox 288"/>
            <p:cNvSpPr txBox="1"/>
            <p:nvPr/>
          </p:nvSpPr>
          <p:spPr>
            <a:xfrm rot="3307423" flipH="1">
              <a:off x="8158931" y="4845301"/>
              <a:ext cx="46679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25</a:t>
              </a:r>
            </a:p>
          </p:txBody>
        </p:sp>
        <p:sp>
          <p:nvSpPr>
            <p:cNvPr id="290" name="TextBox 289"/>
            <p:cNvSpPr txBox="1"/>
            <p:nvPr/>
          </p:nvSpPr>
          <p:spPr>
            <a:xfrm rot="3944975" flipH="1">
              <a:off x="7875765" y="5008390"/>
              <a:ext cx="46679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26</a:t>
              </a:r>
            </a:p>
          </p:txBody>
        </p:sp>
        <p:sp>
          <p:nvSpPr>
            <p:cNvPr id="291" name="TextBox 290"/>
            <p:cNvSpPr txBox="1"/>
            <p:nvPr/>
          </p:nvSpPr>
          <p:spPr>
            <a:xfrm rot="4494982" flipH="1">
              <a:off x="7617301" y="5199565"/>
              <a:ext cx="46679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27</a:t>
              </a:r>
            </a:p>
          </p:txBody>
        </p:sp>
        <p:sp>
          <p:nvSpPr>
            <p:cNvPr id="292" name="TextBox 291"/>
            <p:cNvSpPr txBox="1"/>
            <p:nvPr/>
          </p:nvSpPr>
          <p:spPr>
            <a:xfrm rot="4939664" flipH="1">
              <a:off x="7335715" y="5260055"/>
              <a:ext cx="46679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28</a:t>
              </a:r>
            </a:p>
          </p:txBody>
        </p:sp>
        <p:sp>
          <p:nvSpPr>
            <p:cNvPr id="293" name="TextBox 292"/>
            <p:cNvSpPr txBox="1"/>
            <p:nvPr/>
          </p:nvSpPr>
          <p:spPr>
            <a:xfrm rot="5539642" flipH="1">
              <a:off x="7067427" y="5304084"/>
              <a:ext cx="46679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29</a:t>
              </a:r>
            </a:p>
          </p:txBody>
        </p:sp>
        <p:sp>
          <p:nvSpPr>
            <p:cNvPr id="294" name="TextBox 293"/>
            <p:cNvSpPr txBox="1"/>
            <p:nvPr/>
          </p:nvSpPr>
          <p:spPr>
            <a:xfrm rot="6145872" flipH="1">
              <a:off x="6683995" y="5273820"/>
              <a:ext cx="46679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30</a:t>
              </a:r>
            </a:p>
          </p:txBody>
        </p:sp>
        <p:sp>
          <p:nvSpPr>
            <p:cNvPr id="295" name="TextBox 294"/>
            <p:cNvSpPr txBox="1"/>
            <p:nvPr/>
          </p:nvSpPr>
          <p:spPr>
            <a:xfrm rot="6306669" flipH="1">
              <a:off x="6370106" y="5196681"/>
              <a:ext cx="46679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31</a:t>
              </a:r>
            </a:p>
          </p:txBody>
        </p:sp>
      </p:grpSp>
      <p:sp>
        <p:nvSpPr>
          <p:cNvPr id="78" name="Rounded Rectangle 77">
            <a:hlinkClick r:id="rId5" action="ppaction://hlinksldjump"/>
          </p:cNvPr>
          <p:cNvSpPr/>
          <p:nvPr/>
        </p:nvSpPr>
        <p:spPr>
          <a:xfrm>
            <a:off x="934403" y="2463533"/>
            <a:ext cx="723014" cy="64115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9" name="Rounded Rectangle 78">
            <a:hlinkClick r:id="rId6" action="ppaction://hlinksldjump"/>
          </p:cNvPr>
          <p:cNvSpPr/>
          <p:nvPr/>
        </p:nvSpPr>
        <p:spPr>
          <a:xfrm>
            <a:off x="2204568" y="2463533"/>
            <a:ext cx="723014" cy="641158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80" name="Rounded Rectangle 79">
            <a:hlinkClick r:id="rId7" action="ppaction://hlinksldjump"/>
          </p:cNvPr>
          <p:cNvSpPr/>
          <p:nvPr/>
        </p:nvSpPr>
        <p:spPr>
          <a:xfrm>
            <a:off x="3524783" y="2463533"/>
            <a:ext cx="723014" cy="641158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162528" y="267430"/>
            <a:ext cx="47147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4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思源黑体 Normal" panose="020B0400000000000000" pitchFamily="34" charset="-122"/>
                <a:cs typeface="Times New Roman" panose="02020603050405020304" pitchFamily="18" charset="0"/>
              </a:rPr>
              <a:t>Trò chơi vòng quay </a:t>
            </a:r>
          </a:p>
          <a:p>
            <a:pPr>
              <a:spcBef>
                <a:spcPts val="0"/>
              </a:spcBef>
            </a:pPr>
            <a:r>
              <a:rPr lang="en-US" sz="4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思源黑体 Normal" panose="020B0400000000000000" pitchFamily="34" charset="-122"/>
                <a:cs typeface="Times New Roman" panose="02020603050405020304" pitchFamily="18" charset="0"/>
              </a:rPr>
              <a:t>may mắn</a:t>
            </a:r>
          </a:p>
        </p:txBody>
      </p:sp>
      <p:pic>
        <p:nvPicPr>
          <p:cNvPr id="83" name="Picture 8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572" y="3638506"/>
            <a:ext cx="1660989" cy="1668404"/>
          </a:xfrm>
          <a:prstGeom prst="rect">
            <a:avLst/>
          </a:prstGeom>
          <a:ln>
            <a:noFill/>
          </a:ln>
          <a:effectLst>
            <a:glow rad="736600">
              <a:schemeClr val="accent1">
                <a:alpha val="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  <a:softEdge rad="101600"/>
          </a:effectLst>
        </p:spPr>
      </p:pic>
      <p:sp>
        <p:nvSpPr>
          <p:cNvPr id="72" name="Oval 71"/>
          <p:cNvSpPr/>
          <p:nvPr/>
        </p:nvSpPr>
        <p:spPr>
          <a:xfrm rot="6346749" flipH="1">
            <a:off x="6826497" y="2527163"/>
            <a:ext cx="1371600" cy="1371600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/>
          </a:p>
        </p:txBody>
      </p:sp>
      <p:pic>
        <p:nvPicPr>
          <p:cNvPr id="298" name="Picture 297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1985" y="6047805"/>
            <a:ext cx="1044980" cy="1044980"/>
          </a:xfrm>
          <a:prstGeom prst="rect">
            <a:avLst/>
          </a:prstGeom>
        </p:spPr>
      </p:pic>
      <p:grpSp>
        <p:nvGrpSpPr>
          <p:cNvPr id="301" name="Group 300"/>
          <p:cNvGrpSpPr/>
          <p:nvPr/>
        </p:nvGrpSpPr>
        <p:grpSpPr>
          <a:xfrm>
            <a:off x="10131975" y="3045092"/>
            <a:ext cx="2127143" cy="776650"/>
            <a:chOff x="10770032" y="2889862"/>
            <a:chExt cx="1515294" cy="776650"/>
          </a:xfrm>
        </p:grpSpPr>
        <p:pic>
          <p:nvPicPr>
            <p:cNvPr id="84" name="Picture 83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157" r="13971"/>
            <a:stretch/>
          </p:blipFill>
          <p:spPr>
            <a:xfrm rot="6348742">
              <a:off x="11225366" y="2434528"/>
              <a:ext cx="604626" cy="1515294"/>
            </a:xfrm>
            <a:prstGeom prst="rect">
              <a:avLst/>
            </a:prstGeom>
            <a:effectLst>
              <a:glow>
                <a:schemeClr val="accent1"/>
              </a:glow>
              <a:reflection endPos="0" dir="5400000" sy="-100000" algn="bl" rotWithShape="0"/>
              <a:softEdge rad="12700"/>
            </a:effectLst>
          </p:spPr>
        </p:pic>
        <p:sp>
          <p:nvSpPr>
            <p:cNvPr id="299" name="Heart 298"/>
            <p:cNvSpPr/>
            <p:nvPr/>
          </p:nvSpPr>
          <p:spPr>
            <a:xfrm rot="20306608">
              <a:off x="12026861" y="3025003"/>
              <a:ext cx="255542" cy="381756"/>
            </a:xfrm>
            <a:prstGeom prst="hear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0" name="Heart 299"/>
            <p:cNvSpPr/>
            <p:nvPr/>
          </p:nvSpPr>
          <p:spPr>
            <a:xfrm rot="12684261">
              <a:off x="12009882" y="3284756"/>
              <a:ext cx="255542" cy="381756"/>
            </a:xfrm>
            <a:prstGeom prst="hear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2" name="TextBox 301"/>
          <p:cNvSpPr txBox="1"/>
          <p:nvPr/>
        </p:nvSpPr>
        <p:spPr>
          <a:xfrm>
            <a:off x="2846944" y="6468226"/>
            <a:ext cx="5954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Điệp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THCS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</a:t>
            </a:r>
            <a:endParaRPr 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56951" y="2473985"/>
            <a:ext cx="1721544" cy="1468376"/>
          </a:xfrm>
          <a:prstGeom prst="rect">
            <a:avLst/>
          </a:prstGeom>
        </p:spPr>
      </p:pic>
      <p:pic>
        <p:nvPicPr>
          <p:cNvPr id="9" name="Nhac-nen-khi-quay-chiec-non-ky-dieu-1-CNK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911848" y="-6198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4019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5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040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</p:childTnLst>
        </p:cTn>
      </p:par>
    </p:tnLst>
    <p:bldLst>
      <p:bldP spid="78" grpId="0" animBg="1"/>
      <p:bldP spid="79" grpId="0" animBg="1"/>
      <p:bldP spid="80" grpId="0" animBg="1"/>
      <p:bldP spid="8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6959" y="101788"/>
            <a:ext cx="9235386" cy="1031358"/>
          </a:xfrm>
          <a:prstGeom prst="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b="1" u="sng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nl-NL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của hình chóp tứ giác đều S.ABCD?</a:t>
            </a:r>
            <a:endParaRPr lang="en-US" sz="2800" b="1" u="sng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Kết quả hình ảnh cho icon đáp á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37" b="1892"/>
          <a:stretch/>
        </p:blipFill>
        <p:spPr bwMode="auto">
          <a:xfrm>
            <a:off x="2679405" y="1305904"/>
            <a:ext cx="2152030" cy="627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4927477" y="2142640"/>
            <a:ext cx="6025444" cy="507512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ABCD</a:t>
            </a:r>
            <a:endParaRPr lang="vi-VN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0434077" y="1153072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00:10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0434077" y="1167857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00:09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10434077" y="1177820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00:08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0434077" y="1168176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00:07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10434077" y="1153072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00:06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10434077" y="1172998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00:05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10434077" y="1163035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00:04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10434077" y="1153072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00:03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10434077" y="1133146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00:02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10434077" y="1143109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00:01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0434077" y="1143109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00:00</a:t>
            </a:r>
          </a:p>
        </p:txBody>
      </p:sp>
      <p:pic>
        <p:nvPicPr>
          <p:cNvPr id="21" name="Picture 2" descr="Káº¿t quáº£ hÃ¬nh áº£nh cho icon Äá»ng há»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2512" y="372140"/>
            <a:ext cx="780874" cy="790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0750" y="6030709"/>
            <a:ext cx="1044980" cy="1044980"/>
          </a:xfrm>
          <a:prstGeom prst="rect">
            <a:avLst/>
          </a:prstGeom>
        </p:spPr>
      </p:pic>
      <p:sp>
        <p:nvSpPr>
          <p:cNvPr id="73" name="Rectangle 72"/>
          <p:cNvSpPr/>
          <p:nvPr/>
        </p:nvSpPr>
        <p:spPr>
          <a:xfrm>
            <a:off x="4927476" y="2984672"/>
            <a:ext cx="6025445" cy="507512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SAB, SBC, SCD, SDA</a:t>
            </a:r>
            <a:endParaRPr lang="vi-VN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4927477" y="3760372"/>
            <a:ext cx="6025444" cy="507512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AB = BC = CD = DA</a:t>
            </a:r>
            <a:endParaRPr lang="vi-VN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5" name="Rectangle 74"/>
          <p:cNvSpPr/>
          <p:nvPr/>
        </p:nvSpPr>
        <p:spPr>
          <a:xfrm>
            <a:off x="4927477" y="4519491"/>
            <a:ext cx="6025444" cy="507512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SA = SB = SC = SD</a:t>
            </a:r>
            <a:endParaRPr lang="vi-VN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6" name="Rectangle 75"/>
          <p:cNvSpPr/>
          <p:nvPr/>
        </p:nvSpPr>
        <p:spPr>
          <a:xfrm>
            <a:off x="4940857" y="5278610"/>
            <a:ext cx="4074026" cy="507512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S</a:t>
            </a:r>
            <a:endParaRPr lang="vi-VN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68947" y="2346192"/>
            <a:ext cx="4662488" cy="3364651"/>
            <a:chOff x="168947" y="2346192"/>
            <a:chExt cx="4662488" cy="3364651"/>
          </a:xfrm>
        </p:grpSpPr>
        <p:grpSp>
          <p:nvGrpSpPr>
            <p:cNvPr id="23" name="Group 53"/>
            <p:cNvGrpSpPr>
              <a:grpSpLocks/>
            </p:cNvGrpSpPr>
            <p:nvPr/>
          </p:nvGrpSpPr>
          <p:grpSpPr bwMode="auto">
            <a:xfrm>
              <a:off x="168947" y="2346192"/>
              <a:ext cx="4662488" cy="3343275"/>
              <a:chOff x="3378200" y="3327400"/>
              <a:chExt cx="4662488" cy="3343216"/>
            </a:xfrm>
          </p:grpSpPr>
          <p:sp>
            <p:nvSpPr>
              <p:cNvPr id="24" name="Freeform 8"/>
              <p:cNvSpPr>
                <a:spLocks/>
              </p:cNvSpPr>
              <p:nvPr/>
            </p:nvSpPr>
            <p:spPr bwMode="auto">
              <a:xfrm>
                <a:off x="3816350" y="5198620"/>
                <a:ext cx="3632200" cy="1127241"/>
              </a:xfrm>
              <a:custGeom>
                <a:avLst/>
                <a:gdLst>
                  <a:gd name="T0" fmla="*/ 0 w 2064"/>
                  <a:gd name="T1" fmla="*/ 2147483647 h 720"/>
                  <a:gd name="T2" fmla="*/ 2147483647 w 2064"/>
                  <a:gd name="T3" fmla="*/ 2147483647 h 720"/>
                  <a:gd name="T4" fmla="*/ 2147483647 w 2064"/>
                  <a:gd name="T5" fmla="*/ 2147483647 h 720"/>
                  <a:gd name="T6" fmla="*/ 2147483647 w 2064"/>
                  <a:gd name="T7" fmla="*/ 0 h 720"/>
                  <a:gd name="T8" fmla="*/ 0 w 2064"/>
                  <a:gd name="T9" fmla="*/ 2147483647 h 7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064"/>
                  <a:gd name="T16" fmla="*/ 0 h 720"/>
                  <a:gd name="T17" fmla="*/ 2064 w 2064"/>
                  <a:gd name="T18" fmla="*/ 720 h 72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064" h="720">
                    <a:moveTo>
                      <a:pt x="0" y="192"/>
                    </a:moveTo>
                    <a:lnTo>
                      <a:pt x="816" y="720"/>
                    </a:lnTo>
                    <a:lnTo>
                      <a:pt x="2064" y="528"/>
                    </a:lnTo>
                    <a:lnTo>
                      <a:pt x="1248" y="0"/>
                    </a:lnTo>
                    <a:lnTo>
                      <a:pt x="0" y="192"/>
                    </a:lnTo>
                    <a:close/>
                  </a:path>
                </a:pathLst>
              </a:custGeom>
              <a:solidFill>
                <a:schemeClr val="folHlink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>
                  <a:latin typeface="Verdana" panose="020B0604030504040204" pitchFamily="34" charset="0"/>
                </a:endParaRPr>
              </a:p>
            </p:txBody>
          </p:sp>
          <p:sp>
            <p:nvSpPr>
              <p:cNvPr id="25" name="Line 10"/>
              <p:cNvSpPr>
                <a:spLocks noChangeShapeType="1"/>
              </p:cNvSpPr>
              <p:nvPr/>
            </p:nvSpPr>
            <p:spPr bwMode="auto">
              <a:xfrm>
                <a:off x="3801394" y="5486946"/>
                <a:ext cx="1436086" cy="826062"/>
              </a:xfrm>
              <a:prstGeom prst="line">
                <a:avLst/>
              </a:prstGeom>
              <a:noFill/>
              <a:ln w="28575">
                <a:solidFill>
                  <a:srgbClr val="6600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Line 11"/>
              <p:cNvSpPr>
                <a:spLocks noChangeShapeType="1"/>
              </p:cNvSpPr>
              <p:nvPr/>
            </p:nvSpPr>
            <p:spPr bwMode="auto">
              <a:xfrm flipV="1">
                <a:off x="3801394" y="5186341"/>
                <a:ext cx="2195754" cy="300605"/>
              </a:xfrm>
              <a:prstGeom prst="line">
                <a:avLst/>
              </a:prstGeom>
              <a:noFill/>
              <a:ln w="19050">
                <a:solidFill>
                  <a:schemeClr val="hlink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Line 12"/>
              <p:cNvSpPr>
                <a:spLocks noChangeShapeType="1"/>
              </p:cNvSpPr>
              <p:nvPr/>
            </p:nvSpPr>
            <p:spPr bwMode="auto">
              <a:xfrm flipV="1">
                <a:off x="5237480" y="6012403"/>
                <a:ext cx="2197489" cy="300605"/>
              </a:xfrm>
              <a:prstGeom prst="line">
                <a:avLst/>
              </a:prstGeom>
              <a:noFill/>
              <a:ln w="28575">
                <a:solidFill>
                  <a:srgbClr val="6600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" name="Line 13"/>
              <p:cNvSpPr>
                <a:spLocks noChangeShapeType="1"/>
              </p:cNvSpPr>
              <p:nvPr/>
            </p:nvSpPr>
            <p:spPr bwMode="auto">
              <a:xfrm>
                <a:off x="5997149" y="5186341"/>
                <a:ext cx="1437820" cy="826062"/>
              </a:xfrm>
              <a:prstGeom prst="line">
                <a:avLst/>
              </a:prstGeom>
              <a:noFill/>
              <a:ln w="19050">
                <a:solidFill>
                  <a:schemeClr val="hlink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" name="Line 14"/>
              <p:cNvSpPr>
                <a:spLocks noChangeShapeType="1"/>
              </p:cNvSpPr>
              <p:nvPr/>
            </p:nvSpPr>
            <p:spPr bwMode="auto">
              <a:xfrm flipH="1">
                <a:off x="5237480" y="3684519"/>
                <a:ext cx="423194" cy="2628489"/>
              </a:xfrm>
              <a:prstGeom prst="line">
                <a:avLst/>
              </a:prstGeom>
              <a:noFill/>
              <a:ln w="28575">
                <a:solidFill>
                  <a:srgbClr val="6600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" name="Line 15"/>
              <p:cNvSpPr>
                <a:spLocks noChangeShapeType="1"/>
              </p:cNvSpPr>
              <p:nvPr/>
            </p:nvSpPr>
            <p:spPr bwMode="auto">
              <a:xfrm flipH="1">
                <a:off x="3801394" y="3684519"/>
                <a:ext cx="1859280" cy="1802427"/>
              </a:xfrm>
              <a:prstGeom prst="line">
                <a:avLst/>
              </a:prstGeom>
              <a:noFill/>
              <a:ln w="28575">
                <a:solidFill>
                  <a:srgbClr val="6600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" name="Line 16"/>
              <p:cNvSpPr>
                <a:spLocks noChangeShapeType="1"/>
              </p:cNvSpPr>
              <p:nvPr/>
            </p:nvSpPr>
            <p:spPr bwMode="auto">
              <a:xfrm>
                <a:off x="5660674" y="3684519"/>
                <a:ext cx="336474" cy="1501822"/>
              </a:xfrm>
              <a:prstGeom prst="line">
                <a:avLst/>
              </a:prstGeom>
              <a:noFill/>
              <a:ln w="22225">
                <a:solidFill>
                  <a:schemeClr val="hlink"/>
                </a:solidFill>
                <a:prstDash val="lg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" name="Line 17"/>
              <p:cNvSpPr>
                <a:spLocks noChangeShapeType="1"/>
              </p:cNvSpPr>
              <p:nvPr/>
            </p:nvSpPr>
            <p:spPr bwMode="auto">
              <a:xfrm>
                <a:off x="5660674" y="3684519"/>
                <a:ext cx="1774294" cy="2327884"/>
              </a:xfrm>
              <a:prstGeom prst="line">
                <a:avLst/>
              </a:prstGeom>
              <a:noFill/>
              <a:ln w="28575">
                <a:solidFill>
                  <a:srgbClr val="6600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" name="Text Box 21"/>
              <p:cNvSpPr txBox="1">
                <a:spLocks noChangeArrowheads="1"/>
              </p:cNvSpPr>
              <p:nvPr/>
            </p:nvSpPr>
            <p:spPr bwMode="auto">
              <a:xfrm>
                <a:off x="3378200" y="5336643"/>
                <a:ext cx="591431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b="1">
                    <a:solidFill>
                      <a:schemeClr val="bg1"/>
                    </a:solidFill>
                  </a:rPr>
                  <a:t>A</a:t>
                </a:r>
              </a:p>
            </p:txBody>
          </p:sp>
          <p:sp>
            <p:nvSpPr>
              <p:cNvPr id="37" name="Text Box 22"/>
              <p:cNvSpPr txBox="1">
                <a:spLocks noChangeArrowheads="1"/>
              </p:cNvSpPr>
              <p:nvPr/>
            </p:nvSpPr>
            <p:spPr bwMode="auto">
              <a:xfrm>
                <a:off x="5005070" y="6293769"/>
                <a:ext cx="591431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b="1">
                    <a:solidFill>
                      <a:schemeClr val="bg1"/>
                    </a:solidFill>
                  </a:rPr>
                  <a:t>B</a:t>
                </a:r>
              </a:p>
            </p:txBody>
          </p:sp>
          <p:sp>
            <p:nvSpPr>
              <p:cNvPr id="38" name="Text Box 23"/>
              <p:cNvSpPr txBox="1">
                <a:spLocks noChangeArrowheads="1"/>
              </p:cNvSpPr>
              <p:nvPr/>
            </p:nvSpPr>
            <p:spPr bwMode="auto">
              <a:xfrm>
                <a:off x="7434969" y="5936651"/>
                <a:ext cx="591431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b="1">
                    <a:solidFill>
                      <a:schemeClr val="bg1"/>
                    </a:solidFill>
                  </a:rPr>
                  <a:t>C</a:t>
                </a:r>
              </a:p>
            </p:txBody>
          </p:sp>
          <p:sp>
            <p:nvSpPr>
              <p:cNvPr id="39" name="Text Box 24"/>
              <p:cNvSpPr txBox="1">
                <a:spLocks noChangeArrowheads="1"/>
              </p:cNvSpPr>
              <p:nvPr/>
            </p:nvSpPr>
            <p:spPr bwMode="auto">
              <a:xfrm>
                <a:off x="6019696" y="4960286"/>
                <a:ext cx="591431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b="1">
                    <a:solidFill>
                      <a:schemeClr val="bg1"/>
                    </a:solidFill>
                  </a:rPr>
                  <a:t>D</a:t>
                </a:r>
              </a:p>
            </p:txBody>
          </p:sp>
          <p:sp>
            <p:nvSpPr>
              <p:cNvPr id="40" name="Text Box 25"/>
              <p:cNvSpPr txBox="1">
                <a:spLocks noChangeArrowheads="1"/>
              </p:cNvSpPr>
              <p:nvPr/>
            </p:nvSpPr>
            <p:spPr bwMode="auto">
              <a:xfrm>
                <a:off x="5448300" y="3327400"/>
                <a:ext cx="592138" cy="3667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b="1" dirty="0">
                    <a:solidFill>
                      <a:srgbClr val="FF0000"/>
                    </a:solidFill>
                  </a:rPr>
                  <a:t>S</a:t>
                </a:r>
              </a:p>
            </p:txBody>
          </p:sp>
          <p:sp>
            <p:nvSpPr>
              <p:cNvPr id="44" name="Text Box 33"/>
              <p:cNvSpPr txBox="1">
                <a:spLocks noChangeArrowheads="1"/>
              </p:cNvSpPr>
              <p:nvPr/>
            </p:nvSpPr>
            <p:spPr bwMode="auto">
              <a:xfrm rot="19103578">
                <a:off x="4184660" y="4001253"/>
                <a:ext cx="1520825" cy="3667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b="1" dirty="0">
                    <a:solidFill>
                      <a:srgbClr val="FF0000"/>
                    </a:solidFill>
                  </a:rPr>
                  <a:t>Cạnh bên</a:t>
                </a:r>
              </a:p>
            </p:txBody>
          </p:sp>
          <p:sp>
            <p:nvSpPr>
              <p:cNvPr id="45" name="Text Box 34"/>
              <p:cNvSpPr txBox="1">
                <a:spLocks noChangeArrowheads="1"/>
              </p:cNvSpPr>
              <p:nvPr/>
            </p:nvSpPr>
            <p:spPr bwMode="auto">
              <a:xfrm>
                <a:off x="5955950" y="3463121"/>
                <a:ext cx="1035050" cy="3667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b="1" dirty="0">
                    <a:solidFill>
                      <a:srgbClr val="FF0000"/>
                    </a:solidFill>
                  </a:rPr>
                  <a:t>Đỉnh</a:t>
                </a:r>
              </a:p>
            </p:txBody>
          </p:sp>
          <p:sp>
            <p:nvSpPr>
              <p:cNvPr id="46" name="Line 35"/>
              <p:cNvSpPr>
                <a:spLocks noChangeShapeType="1"/>
              </p:cNvSpPr>
              <p:nvPr/>
            </p:nvSpPr>
            <p:spPr bwMode="auto">
              <a:xfrm>
                <a:off x="4139511" y="4071655"/>
                <a:ext cx="846259" cy="263319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" name="Line 36"/>
              <p:cNvSpPr>
                <a:spLocks noChangeShapeType="1"/>
              </p:cNvSpPr>
              <p:nvPr/>
            </p:nvSpPr>
            <p:spPr bwMode="auto">
              <a:xfrm flipH="1" flipV="1">
                <a:off x="5669020" y="3678478"/>
                <a:ext cx="328128" cy="705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" name="Text Box 37"/>
              <p:cNvSpPr txBox="1">
                <a:spLocks noChangeArrowheads="1"/>
              </p:cNvSpPr>
              <p:nvPr/>
            </p:nvSpPr>
            <p:spPr bwMode="auto">
              <a:xfrm>
                <a:off x="6519863" y="6303910"/>
                <a:ext cx="1520825" cy="3667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b="1" dirty="0">
                    <a:solidFill>
                      <a:srgbClr val="FF0000"/>
                    </a:solidFill>
                  </a:rPr>
                  <a:t>Mặt đáy</a:t>
                </a:r>
              </a:p>
            </p:txBody>
          </p:sp>
          <p:sp>
            <p:nvSpPr>
              <p:cNvPr id="52" name="Text Box 41"/>
              <p:cNvSpPr txBox="1">
                <a:spLocks noChangeArrowheads="1"/>
              </p:cNvSpPr>
              <p:nvPr/>
            </p:nvSpPr>
            <p:spPr bwMode="auto">
              <a:xfrm>
                <a:off x="6168447" y="4878325"/>
                <a:ext cx="1182688" cy="3667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b="1" dirty="0">
                    <a:solidFill>
                      <a:srgbClr val="FF0000"/>
                    </a:solidFill>
                  </a:rPr>
                  <a:t>mặt</a:t>
                </a:r>
                <a:r>
                  <a:rPr lang="en-US" b="1" dirty="0">
                    <a:solidFill>
                      <a:schemeClr val="bg1"/>
                    </a:solidFill>
                  </a:rPr>
                  <a:t> </a:t>
                </a:r>
                <a:r>
                  <a:rPr lang="en-US" b="1" dirty="0">
                    <a:solidFill>
                      <a:srgbClr val="FF0000"/>
                    </a:solidFill>
                  </a:rPr>
                  <a:t>bên</a:t>
                </a:r>
              </a:p>
            </p:txBody>
          </p:sp>
          <p:sp>
            <p:nvSpPr>
              <p:cNvPr id="53" name="Line 42"/>
              <p:cNvSpPr>
                <a:spLocks noChangeShapeType="1"/>
              </p:cNvSpPr>
              <p:nvPr/>
            </p:nvSpPr>
            <p:spPr bwMode="auto">
              <a:xfrm flipH="1" flipV="1">
                <a:off x="5915267" y="5912486"/>
                <a:ext cx="844524" cy="449687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78" name="Text Box 25"/>
            <p:cNvSpPr txBox="1">
              <a:spLocks noChangeArrowheads="1"/>
            </p:cNvSpPr>
            <p:nvPr/>
          </p:nvSpPr>
          <p:spPr bwMode="auto">
            <a:xfrm>
              <a:off x="4112733" y="5016509"/>
              <a:ext cx="592138" cy="36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b="1" dirty="0">
                  <a:solidFill>
                    <a:srgbClr val="FF0000"/>
                  </a:solidFill>
                </a:rPr>
                <a:t>C</a:t>
              </a:r>
            </a:p>
          </p:txBody>
        </p:sp>
        <p:sp>
          <p:nvSpPr>
            <p:cNvPr id="79" name="Text Box 25"/>
            <p:cNvSpPr txBox="1">
              <a:spLocks noChangeArrowheads="1"/>
            </p:cNvSpPr>
            <p:nvPr/>
          </p:nvSpPr>
          <p:spPr bwMode="auto">
            <a:xfrm>
              <a:off x="1904532" y="5344131"/>
              <a:ext cx="592138" cy="36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b="1" dirty="0">
                  <a:solidFill>
                    <a:srgbClr val="FF0000"/>
                  </a:solidFill>
                </a:rPr>
                <a:t>B</a:t>
              </a:r>
            </a:p>
          </p:txBody>
        </p:sp>
        <p:sp>
          <p:nvSpPr>
            <p:cNvPr id="80" name="Text Box 25"/>
            <p:cNvSpPr txBox="1">
              <a:spLocks noChangeArrowheads="1"/>
            </p:cNvSpPr>
            <p:nvPr/>
          </p:nvSpPr>
          <p:spPr bwMode="auto">
            <a:xfrm>
              <a:off x="376031" y="4488921"/>
              <a:ext cx="592138" cy="36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b="1" dirty="0">
                  <a:solidFill>
                    <a:srgbClr val="FF0000"/>
                  </a:solidFill>
                </a:rPr>
                <a:t>A</a:t>
              </a:r>
            </a:p>
          </p:txBody>
        </p:sp>
        <p:sp>
          <p:nvSpPr>
            <p:cNvPr id="81" name="Text Box 25"/>
            <p:cNvSpPr txBox="1">
              <a:spLocks noChangeArrowheads="1"/>
            </p:cNvSpPr>
            <p:nvPr/>
          </p:nvSpPr>
          <p:spPr bwMode="auto">
            <a:xfrm>
              <a:off x="2428593" y="3920158"/>
              <a:ext cx="592138" cy="36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b="1" dirty="0">
                  <a:solidFill>
                    <a:srgbClr val="FF0000"/>
                  </a:solidFill>
                </a:rPr>
                <a:t>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615712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000"/>
                            </p:stCondLst>
                            <p:childTnLst>
                              <p:par>
                                <p:cTn id="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0"/>
                            </p:stCondLst>
                            <p:childTnLst>
                              <p:par>
                                <p:cTn id="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9000"/>
                            </p:stCondLst>
                            <p:childTnLst>
                              <p:par>
                                <p:cTn id="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0"/>
                            </p:stCondLst>
                            <p:childTnLst>
                              <p:par>
                                <p:cTn id="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73" grpId="0" animBg="1"/>
      <p:bldP spid="74" grpId="0" animBg="1"/>
      <p:bldP spid="75" grpId="0" animBg="1"/>
      <p:bldP spid="7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6158" y="129719"/>
            <a:ext cx="9520829" cy="1129478"/>
          </a:xfrm>
          <a:prstGeom prst="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2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 công thức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a.</a:t>
            </a:r>
          </a:p>
          <a:p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Kết quả hình ảnh cho icon đáp á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37" b="1892"/>
          <a:stretch/>
        </p:blipFill>
        <p:spPr bwMode="auto">
          <a:xfrm>
            <a:off x="829596" y="1202237"/>
            <a:ext cx="2152030" cy="627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ounded Rectangle 9"/>
          <p:cNvSpPr/>
          <p:nvPr/>
        </p:nvSpPr>
        <p:spPr>
          <a:xfrm>
            <a:off x="10434077" y="1153072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prstClr val="white"/>
                </a:solidFill>
              </a:rPr>
              <a:t>00:10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0434077" y="1167857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prstClr val="white"/>
                </a:solidFill>
              </a:rPr>
              <a:t>00:09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10434077" y="1177820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prstClr val="white"/>
                </a:solidFill>
              </a:rPr>
              <a:t>00:08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0434077" y="1168176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prstClr val="white"/>
                </a:solidFill>
              </a:rPr>
              <a:t>00:07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10434077" y="1153072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prstClr val="white"/>
                </a:solidFill>
              </a:rPr>
              <a:t>00:06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10434077" y="1172998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prstClr val="white"/>
                </a:solidFill>
              </a:rPr>
              <a:t>00:05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10434077" y="1163035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prstClr val="white"/>
                </a:solidFill>
              </a:rPr>
              <a:t>00:04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10434077" y="1153072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prstClr val="white"/>
                </a:solidFill>
              </a:rPr>
              <a:t>00:03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10434077" y="1133146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prstClr val="white"/>
                </a:solidFill>
              </a:rPr>
              <a:t>00:02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10434077" y="1143109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prstClr val="white"/>
                </a:solidFill>
              </a:rPr>
              <a:t>00:01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0434077" y="1143109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prstClr val="white"/>
                </a:solidFill>
              </a:rPr>
              <a:t>00:00</a:t>
            </a:r>
          </a:p>
        </p:txBody>
      </p:sp>
      <p:pic>
        <p:nvPicPr>
          <p:cNvPr id="21" name="Picture 2" descr="Káº¿t quáº£ hÃ¬nh áº£nh cho icon Äá»ng há»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2512" y="372140"/>
            <a:ext cx="780874" cy="790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0750" y="6030709"/>
            <a:ext cx="1044980" cy="1044980"/>
          </a:xfrm>
          <a:prstGeom prst="rect">
            <a:avLst/>
          </a:prstGeom>
        </p:spPr>
      </p:pic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7120625" y="407823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4" name="Text Box 22"/>
          <p:cNvSpPr txBox="1">
            <a:spLocks noChangeArrowheads="1"/>
          </p:cNvSpPr>
          <p:nvPr/>
        </p:nvSpPr>
        <p:spPr bwMode="auto">
          <a:xfrm>
            <a:off x="76527" y="2422423"/>
            <a:ext cx="1034791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* Công thức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6" name="Text Box 22"/>
          <p:cNvSpPr txBox="1">
            <a:spLocks noChangeArrowheads="1"/>
          </p:cNvSpPr>
          <p:nvPr/>
        </p:nvSpPr>
        <p:spPr bwMode="auto">
          <a:xfrm>
            <a:off x="33476" y="3681002"/>
            <a:ext cx="1034791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* Công thức tính diện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4665987"/>
              </p:ext>
            </p:extLst>
          </p:nvPr>
        </p:nvGraphicFramePr>
        <p:xfrm>
          <a:off x="2051792" y="2902076"/>
          <a:ext cx="1540743" cy="553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495000" imgH="177480" progId="Equation.DSMT4">
                  <p:embed/>
                </p:oleObj>
              </mc:Choice>
              <mc:Fallback>
                <p:oleObj name="Equation" r:id="rId7" imgW="49500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051792" y="2902076"/>
                        <a:ext cx="1540743" cy="5530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25803680"/>
              </p:ext>
            </p:extLst>
          </p:nvPr>
        </p:nvGraphicFramePr>
        <p:xfrm>
          <a:off x="2051793" y="4204223"/>
          <a:ext cx="1268924" cy="6152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419040" imgH="203040" progId="Equation.DSMT4">
                  <p:embed/>
                </p:oleObj>
              </mc:Choice>
              <mc:Fallback>
                <p:oleObj name="Equation" r:id="rId9" imgW="41904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051793" y="4204223"/>
                        <a:ext cx="1268924" cy="6152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868250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0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7000"/>
                            </p:stCondLst>
                            <p:childTnLst>
                              <p:par>
                                <p:cTn id="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8000"/>
                            </p:stCondLst>
                            <p:childTnLst>
                              <p:par>
                                <p:cTn id="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9000"/>
                            </p:stCondLst>
                            <p:childTnLst>
                              <p:par>
                                <p:cTn id="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0"/>
                            </p:stCondLst>
                            <p:childTnLst>
                              <p:par>
                                <p:cTn id="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4" grpId="0"/>
      <p:bldP spid="2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TẠM BIỆT"/>
  <p:tag name="GENSWF_ADVANCE_TIME" val="7.87"/>
  <p:tag name="ISPRING_SLIDE_INDENT_LEVEL" val="0"/>
  <p:tag name="ISPRING_SLIDE_ID_2" val="{BCEEE977-E8D3-45BE-9B57-5515D97226B4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3.xml><?xml version="1.0" encoding="utf-8"?>
<a:theme xmlns:a="http://schemas.openxmlformats.org/drawingml/2006/main" name="Basis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1720</TotalTime>
  <Words>1890</Words>
  <Application>Microsoft Office PowerPoint</Application>
  <PresentationFormat>Widescreen</PresentationFormat>
  <Paragraphs>275</Paragraphs>
  <Slides>33</Slides>
  <Notes>20</Notes>
  <HiddenSlides>0</HiddenSlides>
  <MMClips>4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50" baseType="lpstr">
      <vt:lpstr>.VnTime</vt:lpstr>
      <vt:lpstr>Agency FB</vt:lpstr>
      <vt:lpstr>Arial</vt:lpstr>
      <vt:lpstr>Calibri</vt:lpstr>
      <vt:lpstr>Calibri Light</vt:lpstr>
      <vt:lpstr>Corbel</vt:lpstr>
      <vt:lpstr>Times New Roman</vt:lpstr>
      <vt:lpstr>Trebuchet MS</vt:lpstr>
      <vt:lpstr>Tw Cen MT</vt:lpstr>
      <vt:lpstr>Verdana</vt:lpstr>
      <vt:lpstr>Wingdings 3</vt:lpstr>
      <vt:lpstr>字魂59号-创粗黑</vt:lpstr>
      <vt:lpstr>思源黑体 Heavy</vt:lpstr>
      <vt:lpstr>Office Theme</vt:lpstr>
      <vt:lpstr>Facet</vt:lpstr>
      <vt:lpstr>Basis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pc</dc:creator>
  <dc:description>9Slide.vn</dc:description>
  <cp:lastModifiedBy>Administrator</cp:lastModifiedBy>
  <cp:revision>268</cp:revision>
  <dcterms:created xsi:type="dcterms:W3CDTF">2021-11-03T13:47:26Z</dcterms:created>
  <dcterms:modified xsi:type="dcterms:W3CDTF">2024-11-28T10:57:32Z</dcterms:modified>
  <cp:category>9Slide.vn</cp:category>
</cp:coreProperties>
</file>