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4"/>
  </p:sldMasterIdLst>
  <p:notesMasterIdLst>
    <p:notesMasterId r:id="rId24"/>
  </p:notesMasterIdLst>
  <p:handoutMasterIdLst>
    <p:handoutMasterId r:id="rId25"/>
  </p:handoutMasterIdLst>
  <p:sldIdLst>
    <p:sldId id="1882" r:id="rId5"/>
    <p:sldId id="1864" r:id="rId6"/>
    <p:sldId id="1875" r:id="rId7"/>
    <p:sldId id="1883" r:id="rId8"/>
    <p:sldId id="1867" r:id="rId9"/>
    <p:sldId id="1884" r:id="rId10"/>
    <p:sldId id="1846" r:id="rId11"/>
    <p:sldId id="1873" r:id="rId12"/>
    <p:sldId id="1869" r:id="rId13"/>
    <p:sldId id="1886" r:id="rId14"/>
    <p:sldId id="1876" r:id="rId15"/>
    <p:sldId id="1877" r:id="rId16"/>
    <p:sldId id="1878" r:id="rId17"/>
    <p:sldId id="1852" r:id="rId18"/>
    <p:sldId id="1879" r:id="rId19"/>
    <p:sldId id="1880" r:id="rId20"/>
    <p:sldId id="1881" r:id="rId21"/>
    <p:sldId id="1885" r:id="rId22"/>
    <p:sldId id="1859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nks" id="{4CCBE145-9F3B-43C3-8EAE-1EE4FE803BE6}">
          <p14:sldIdLst>
            <p14:sldId id="1882"/>
            <p14:sldId id="1864"/>
            <p14:sldId id="1875"/>
            <p14:sldId id="1883"/>
            <p14:sldId id="1867"/>
            <p14:sldId id="1884"/>
            <p14:sldId id="1846"/>
            <p14:sldId id="1873"/>
            <p14:sldId id="1869"/>
            <p14:sldId id="1886"/>
            <p14:sldId id="1876"/>
            <p14:sldId id="1877"/>
            <p14:sldId id="1878"/>
            <p14:sldId id="1852"/>
            <p14:sldId id="1879"/>
            <p14:sldId id="1880"/>
            <p14:sldId id="1881"/>
            <p14:sldId id="1885"/>
            <p14:sldId id="1859"/>
          </p14:sldIdLst>
        </p14:section>
      </p14:sectionLst>
    </p:ext>
    <p:ext uri="{EFAFB233-063F-42B5-8137-9DF3F51BA10A}">
      <p15:sldGuideLst xmlns:p15="http://schemas.microsoft.com/office/powerpoint/2012/main">
        <p15:guide id="2" pos="129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7B9"/>
    <a:srgbClr val="C56B3B"/>
    <a:srgbClr val="2A7F87"/>
    <a:srgbClr val="BFA2DB"/>
    <a:srgbClr val="7F7C82"/>
    <a:srgbClr val="FFEDDA"/>
    <a:srgbClr val="FFB831"/>
    <a:srgbClr val="3EB2FF"/>
    <a:srgbClr val="FF2543"/>
    <a:srgbClr val="4B4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84840" autoAdjust="0"/>
  </p:normalViewPr>
  <p:slideViewPr>
    <p:cSldViewPr snapToGrid="0">
      <p:cViewPr varScale="1">
        <p:scale>
          <a:sx n="77" d="100"/>
          <a:sy n="77" d="100"/>
        </p:scale>
        <p:origin x="1080" y="96"/>
      </p:cViewPr>
      <p:guideLst>
        <p:guide pos="129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268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AFC1F-15E8-4659-B445-2DCE56C6E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89ACF-620B-4973-826D-C81B497FD2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D4961-0791-4140-A452-41CFA6EC0553}" type="datetimeFigureOut">
              <a:rPr lang="en-US" smtClean="0"/>
              <a:t>25/11/2024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44D2E-37ED-41C4-A335-2B6C8751E2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48BB0-5B2C-4ACA-BD70-CC3E971502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954D-AA1D-47B5-9106-5D9358A61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4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38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2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711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97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81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160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160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31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31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435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93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390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390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70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5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22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57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958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12192000" cy="703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47"/>
          <p:cNvSpPr/>
          <p:nvPr userDrawn="1"/>
        </p:nvSpPr>
        <p:spPr>
          <a:xfrm rot="2700000">
            <a:off x="650920" y="506082"/>
            <a:ext cx="288939" cy="28893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7"/>
          <p:cNvSpPr/>
          <p:nvPr userDrawn="1"/>
        </p:nvSpPr>
        <p:spPr>
          <a:xfrm rot="2700000">
            <a:off x="625700" y="950355"/>
            <a:ext cx="144469" cy="14446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7"/>
          <p:cNvSpPr/>
          <p:nvPr userDrawn="1"/>
        </p:nvSpPr>
        <p:spPr>
          <a:xfrm rot="18900000" flipV="1">
            <a:off x="176354" y="517344"/>
            <a:ext cx="397559" cy="39755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7"/>
          <p:cNvSpPr/>
          <p:nvPr userDrawn="1"/>
        </p:nvSpPr>
        <p:spPr>
          <a:xfrm rot="2700000">
            <a:off x="387441" y="803105"/>
            <a:ext cx="181827" cy="181827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886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45152" y="1837944"/>
            <a:ext cx="6967728" cy="2624328"/>
          </a:xfrm>
        </p:spPr>
        <p:txBody>
          <a:bodyPr anchor="ctr">
            <a:normAutofit fontScale="90000"/>
          </a:bodyPr>
          <a:lstStyle>
            <a:lvl1pPr algn="ctr">
              <a:defRPr sz="4400" b="0">
                <a:solidFill>
                  <a:schemeClr val="accent3"/>
                </a:solidFill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  <a:endParaRPr lang="en-US" altLang="en-US" sz="6600" b="1" dirty="0">
              <a:latin typeface="+mn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A0F3C9-3AB5-4E08-8531-AA11FB733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9525"/>
            <a:ext cx="417195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5"/>
            <a:ext cx="4572000" cy="465482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87C0253-70CA-4E5C-AE9D-1B0C8D381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65"/>
          <a:stretch/>
        </p:blipFill>
        <p:spPr>
          <a:xfrm>
            <a:off x="44450" y="5638800"/>
            <a:ext cx="12147551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6C0B2-9A48-4C93-B61B-29BAD5AA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FAC9D2-EFFD-400B-A27D-15491636E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3876" y="266700"/>
            <a:ext cx="4048125" cy="59245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61FF1D-90EC-45F2-A73E-1903E6F9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15961"/>
            <a:ext cx="6476999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A865C00-02F4-49EE-A361-F7D34853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84A5CD-78E4-4FA4-A69A-69BA623D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8" y="3260707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2" y="1995469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A11B1F-F0BD-4D89-BF5D-45A119981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65"/>
          <a:stretch/>
        </p:blipFill>
        <p:spPr>
          <a:xfrm>
            <a:off x="44450" y="5638800"/>
            <a:ext cx="1214755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8201" y="1905000"/>
            <a:ext cx="696070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419FA93-726C-46DF-AA6F-7936E0017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026" y="242889"/>
            <a:ext cx="3629025" cy="63722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C916A3-2B6E-4719-959B-4D40B52E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1" y="715961"/>
            <a:ext cx="6960704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2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2" y="1995469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5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8" y="3260707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1B4C460-6DD9-4215-A553-BF8A2E91D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038" y="6086477"/>
            <a:ext cx="5953125" cy="7715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FEB78B1-70BF-4543-BF64-761AB55C1B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"/>
            <a:ext cx="6715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1033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2" y="1995469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8" y="3260707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DB5AF3-A5ED-4D17-BD3C-81D11C4F9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2151" y="6086477"/>
            <a:ext cx="5953125" cy="771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420EFF2-8173-4E25-ADF3-8100FA16D4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"/>
            <a:ext cx="6715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FED17F-41F1-4615-A696-AF6F85A6A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A834B-FAC3-4C97-AEAE-75A4B8BA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9144000" cy="64633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40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88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591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40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508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25/11/2024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8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02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681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25/11/2024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2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01" r:id="rId18"/>
    <p:sldLayoutId id="2147483700" r:id="rId19"/>
    <p:sldLayoutId id="2147483703" r:id="rId20"/>
    <p:sldLayoutId id="2147483704" r:id="rId21"/>
    <p:sldLayoutId id="2147483691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802" y="7701"/>
            <a:ext cx="3541989" cy="78482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300" b="1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uoi-sac-tiet-voi-nhung-pha-nan-banh-troi-ba-dao-cua-cac-chi-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35" y="1639552"/>
            <a:ext cx="5075767" cy="2146301"/>
          </a:xfrm>
          <a:prstGeom prst="rect">
            <a:avLst/>
          </a:prstGeom>
        </p:spPr>
      </p:pic>
      <p:pic>
        <p:nvPicPr>
          <p:cNvPr id="63490" name="Picture 2" descr="Viết về tác phẩm Chinh phụ ngâm khúc (Đặng Trần Côn) có ý kiến cho rằng: Chinh  phụ ngâm khúc phản ánh một vấn để nóng hổi của thời đại của n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39553"/>
            <a:ext cx="4673600" cy="21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Kim – Kiều gặp gỡ - Tác giả tác phẩm (mới 2024) | Ngữ văn lớp 9 Kết nối tri 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820711"/>
            <a:ext cx="497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4" name="Picture 16" descr="Chuyện người phụ nữ đức hạnh đất Nam X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36" y="3820714"/>
            <a:ext cx="5075765" cy="30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0376" y="620185"/>
            <a:ext cx="11990024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2700">
                <a:latin typeface="Times New Roman" pitchFamily="18" charset="0"/>
                <a:cs typeface="Times New Roman" pitchFamily="18" charset="0"/>
              </a:rPr>
              <a:t>Nhìn 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những hình ảnh sau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kết hợp với hiểu biết của bản thân, 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tên các tác phẩm văn học em biết viết về hình ảnh người phụ nữ. Nêu cảm nhận của em về họ?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3F072F-17B1-47F9-9B42-9E82F3F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19" y="132434"/>
            <a:ext cx="3878364" cy="53319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83787-3107-4AE4-9CD5-B72F6DE0A25B}"/>
              </a:ext>
            </a:extLst>
          </p:cNvPr>
          <p:cNvSpPr txBox="1"/>
          <p:nvPr/>
        </p:nvSpPr>
        <p:spPr>
          <a:xfrm>
            <a:off x="557188" y="647436"/>
            <a:ext cx="214682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b="1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câu đề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4E1B6-551C-4C1A-B73A-26EBBAAD84B0}"/>
              </a:ext>
            </a:extLst>
          </p:cNvPr>
          <p:cNvSpPr txBox="1"/>
          <p:nvPr/>
        </p:nvSpPr>
        <p:spPr>
          <a:xfrm>
            <a:off x="5095970" y="867131"/>
            <a:ext cx="6137556" cy="104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chòm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AFC6CB-18B3-40F5-B509-676B23CFE275}"/>
              </a:ext>
            </a:extLst>
          </p:cNvPr>
          <p:cNvSpPr txBox="1"/>
          <p:nvPr/>
        </p:nvSpPr>
        <p:spPr>
          <a:xfrm>
            <a:off x="946543" y="4470536"/>
            <a:ext cx="1092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tĩnh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góp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sz="2400" b="1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ợi</a:t>
            </a: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không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vắng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vẻ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tĩnh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lặng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dồn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dập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→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Tâm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đau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xót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, u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oán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hận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bao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trùm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7546" y="1843158"/>
            <a:ext cx="4035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- Thời gian: đêm khuya </a:t>
            </a: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7546" y="2431263"/>
            <a:ext cx="5592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- Âm </a:t>
            </a:r>
            <a:r>
              <a:rPr lang="en-US" sz="2400" spc="300">
                <a:latin typeface="Times New Roman" pitchFamily="18" charset="0"/>
                <a:cs typeface="Times New Roman" panose="02020603050405020304" pitchFamily="18" charset="0"/>
              </a:rPr>
              <a:t>thanh</a:t>
            </a:r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Tiếng gà gáy </a:t>
            </a:r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“văng vẳng</a:t>
            </a:r>
            <a:r>
              <a:rPr lang="en-US" sz="24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 </a:t>
            </a:r>
            <a:endParaRPr lang="en-US" sz="2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0606" y="3165966"/>
            <a:ext cx="4940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Tâm </a:t>
            </a:r>
            <a:r>
              <a:rPr lang="en-US" sz="2400" spc="300">
                <a:latin typeface="Times New Roman" pitchFamily="18" charset="0"/>
                <a:cs typeface="Times New Roman" panose="02020603050405020304" pitchFamily="18" charset="0"/>
              </a:rPr>
              <a:t>trạng nhân vật: 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oán 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hận</a:t>
            </a:r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8096" y="2015764"/>
            <a:ext cx="4233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-&gt; </a:t>
            </a:r>
            <a:r>
              <a:rPr lang="en-US" sz="24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 gian rộng lớn, yên tĩnh -&gt; 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gợi nỗi buồn cô 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đơn</a:t>
            </a:r>
            <a:endParaRPr lang="en-US" sz="2400"/>
          </a:p>
        </p:txBody>
      </p:sp>
      <p:sp>
        <p:nvSpPr>
          <p:cNvPr id="25" name="Rectangle 24"/>
          <p:cNvSpPr/>
          <p:nvPr/>
        </p:nvSpPr>
        <p:spPr>
          <a:xfrm>
            <a:off x="1317546" y="3846232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Hành động: 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trông ra</a:t>
            </a: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75566" y="3599944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nl-NL" sz="2400">
                <a:latin typeface="Times New Roman" pitchFamily="18" charset="0"/>
                <a:cs typeface="Times New Roman" pitchFamily="18" charset="0"/>
              </a:rPr>
              <a:t>-&gt; Chất chứa nỗi niềm suy tư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8" grpId="0"/>
      <p:bldP spid="2" grpId="0"/>
      <p:bldP spid="4" grpId="0"/>
      <p:bldP spid="8" grpId="0"/>
      <p:bldP spid="9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483787-3107-4AE4-9CD5-B72F6DE0A25B}"/>
              </a:ext>
            </a:extLst>
          </p:cNvPr>
          <p:cNvSpPr txBox="1"/>
          <p:nvPr/>
        </p:nvSpPr>
        <p:spPr>
          <a:xfrm>
            <a:off x="400433" y="85295"/>
            <a:ext cx="11434295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defRPr/>
            </a:pPr>
            <a:r>
              <a:rPr lang="en-US" sz="2800" b="1" smtClean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Hai </a:t>
            </a:r>
            <a:r>
              <a:rPr lang="en-US" sz="2800" b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thực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4E1B6-551C-4C1A-B73A-26EBBAAD84B0}"/>
              </a:ext>
            </a:extLst>
          </p:cNvPr>
          <p:cNvSpPr txBox="1"/>
          <p:nvPr/>
        </p:nvSpPr>
        <p:spPr>
          <a:xfrm>
            <a:off x="4275622" y="175213"/>
            <a:ext cx="6137556" cy="118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khua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endParaRPr kumimoji="0" lang="en-US" sz="2800" b="1" i="1" u="none" strike="noStrike" kern="1200" cap="none" spc="0" normalizeH="0" noProof="0" dirty="0">
              <a:ln>
                <a:noFill/>
              </a:ln>
              <a:solidFill>
                <a:srgbClr val="1D1B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baseline="0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cớ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om?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AFC6CB-18B3-40F5-B509-676B23CFE275}"/>
              </a:ext>
            </a:extLst>
          </p:cNvPr>
          <p:cNvSpPr txBox="1"/>
          <p:nvPr/>
        </p:nvSpPr>
        <p:spPr>
          <a:xfrm>
            <a:off x="740068" y="2483953"/>
            <a:ext cx="10514039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113030" algn="l"/>
              </a:tabLst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80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 thanh cũng chất chứa tâm sự, cảm xúc ai oán, thê lương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 thanh vang vọng từ không gian bên ngoài cũng chính là tiếng lòng tê tái, não nề của con người.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9AB5D-72B8-4663-BA9B-6C267C2CC7CC}"/>
              </a:ext>
            </a:extLst>
          </p:cNvPr>
          <p:cNvSpPr txBox="1"/>
          <p:nvPr/>
        </p:nvSpPr>
        <p:spPr>
          <a:xfrm>
            <a:off x="740068" y="1361179"/>
            <a:ext cx="5908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354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483787-3107-4AE4-9CD5-B72F6DE0A25B}"/>
              </a:ext>
            </a:extLst>
          </p:cNvPr>
          <p:cNvSpPr txBox="1"/>
          <p:nvPr/>
        </p:nvSpPr>
        <p:spPr>
          <a:xfrm>
            <a:off x="557187" y="647436"/>
            <a:ext cx="1143429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câu luận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4E1B6-551C-4C1A-B73A-26EBBAAD84B0}"/>
              </a:ext>
            </a:extLst>
          </p:cNvPr>
          <p:cNvSpPr txBox="1"/>
          <p:nvPr/>
        </p:nvSpPr>
        <p:spPr>
          <a:xfrm>
            <a:off x="4523816" y="645716"/>
            <a:ext cx="6137556" cy="118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rĩ</a:t>
            </a:r>
            <a:endParaRPr kumimoji="0" lang="en-US" sz="2800" b="1" i="1" u="none" strike="noStrike" kern="1200" cap="none" spc="0" normalizeH="0" noProof="0" dirty="0">
              <a:ln>
                <a:noFill/>
              </a:ln>
              <a:solidFill>
                <a:srgbClr val="1D1B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baseline="0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9AB5D-72B8-4663-BA9B-6C267C2CC7CC}"/>
              </a:ext>
            </a:extLst>
          </p:cNvPr>
          <p:cNvSpPr txBox="1"/>
          <p:nvPr/>
        </p:nvSpPr>
        <p:spPr>
          <a:xfrm>
            <a:off x="403347" y="1853190"/>
            <a:ext cx="5715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 giận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nguyên: vì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mòm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láy: </a:t>
            </a:r>
            <a:r>
              <a:rPr lang="en-US" sz="2800" b="1" i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rầu rĩ, mõm </a:t>
            </a:r>
            <a:r>
              <a:rPr lang="en-US" sz="2800" b="1" i="1" smtClean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mòm</a:t>
            </a:r>
            <a:endParaRPr lang="en-US" sz="2800" b="1" i="1">
              <a:solidFill>
                <a:srgbClr val="1D1B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5BE0F-1872-4F7B-BE80-BB6E875C24BD}"/>
              </a:ext>
            </a:extLst>
          </p:cNvPr>
          <p:cNvSpPr txBox="1"/>
          <p:nvPr/>
        </p:nvSpPr>
        <p:spPr>
          <a:xfrm>
            <a:off x="403347" y="4714236"/>
            <a:ext cx="11431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Sáu câu thơ đầu khắc họa tâm trạng cô đơn, sầu tủi, căm giận của người phụ nữ khi duyên phận lỡ làng. Qua đó, 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347" y="3262533"/>
            <a:ext cx="11167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âm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oán hận vì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phận hẩm hiu, duyên tình lỡ làng, tuổi trẻ phai tàn.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E4E1B6-551C-4C1A-B73A-26EBBAAD84B0}"/>
              </a:ext>
            </a:extLst>
          </p:cNvPr>
          <p:cNvSpPr txBox="1"/>
          <p:nvPr/>
        </p:nvSpPr>
        <p:spPr>
          <a:xfrm>
            <a:off x="3729711" y="145648"/>
            <a:ext cx="6137556" cy="118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endParaRPr kumimoji="0" lang="en-US" sz="2800" b="1" i="1" u="none" strike="noStrike" kern="1200" cap="none" spc="0" normalizeH="0" noProof="0" dirty="0">
              <a:ln>
                <a:noFill/>
              </a:ln>
              <a:solidFill>
                <a:srgbClr val="1D1B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baseline="0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tom.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5FA2CC-D87B-415B-BAE5-ED640E80D0A1}"/>
              </a:ext>
            </a:extLst>
          </p:cNvPr>
          <p:cNvSpPr txBox="1"/>
          <p:nvPr/>
        </p:nvSpPr>
        <p:spPr>
          <a:xfrm>
            <a:off x="200520" y="29143"/>
            <a:ext cx="2984211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Hai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9AB5D-72B8-4663-BA9B-6C267C2CC7CC}"/>
              </a:ext>
            </a:extLst>
          </p:cNvPr>
          <p:cNvSpPr txBox="1"/>
          <p:nvPr/>
        </p:nvSpPr>
        <p:spPr>
          <a:xfrm>
            <a:off x="342882" y="1501431"/>
            <a:ext cx="11649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tom”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thơ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nụ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trung, tinh nghịch, thách đố lại với định mệnh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oan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842" y="4240848"/>
            <a:ext cx="11649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việc khẳng định bản lĩnh và khát khao hạnh phúc, HXH bộc lộ thái độ trân trọng, ngợi ca bản lĩnh, ý thức về quyền sống và khát vọng hạnh phúc của ng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phụ nữ trong XHPK x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570" y="3255757"/>
            <a:ext cx="11412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Hai câu 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</a:t>
            </a:r>
            <a:r>
              <a:rPr lang="vi-VN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bản lĩnh và khao khát mãnh liệt của người phụ nữ.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1836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F7BDDB8-934D-4162-93B7-E23020E404A7}"/>
              </a:ext>
            </a:extLst>
          </p:cNvPr>
          <p:cNvSpPr txBox="1"/>
          <p:nvPr/>
        </p:nvSpPr>
        <p:spPr>
          <a:xfrm>
            <a:off x="318500" y="591347"/>
            <a:ext cx="11671443" cy="257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r>
              <a:rPr lang="en-US" sz="2400" b="1" dirty="0">
                <a:solidFill>
                  <a:srgbClr val="FFB8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B8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mỉa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uất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éo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Clr>
                <a:srgbClr val="231F20"/>
              </a:buClr>
              <a:buSzPts val="1200"/>
              <a:tabLst>
                <a:tab pos="125095" algn="l"/>
              </a:tabLst>
            </a:pPr>
            <a:r>
              <a:rPr lang="en-US" sz="2400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79D815-5683-436D-B1B3-7E949D856055}"/>
              </a:ext>
            </a:extLst>
          </p:cNvPr>
          <p:cNvSpPr txBox="1"/>
          <p:nvPr/>
        </p:nvSpPr>
        <p:spPr>
          <a:xfrm>
            <a:off x="202059" y="2633497"/>
            <a:ext cx="11787884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>
                <a:solidFill>
                  <a:srgbClr val="BFA2D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vẳng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),...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Clr>
                <a:srgbClr val="231F20"/>
              </a:buClr>
              <a:buSzPts val="1200"/>
              <a:tabLst>
                <a:tab pos="113030" algn="l"/>
              </a:tabLst>
            </a:pPr>
            <a:r>
              <a:rPr lang="en-US" sz="240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Clr>
                <a:srgbClr val="231F20"/>
              </a:buClr>
              <a:buSzPts val="1200"/>
              <a:tabLst>
                <a:tab pos="140335" algn="l"/>
              </a:tabLst>
            </a:pPr>
            <a:r>
              <a:rPr lang="en-US" sz="240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Giọng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nghễ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cợt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Clr>
                <a:srgbClr val="231F20"/>
              </a:buClr>
              <a:buSzPts val="1200"/>
              <a:tabLst>
                <a:tab pos="128270" algn="l"/>
              </a:tabLst>
            </a:pP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),...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5FED8F0B-5956-4FB5-959D-5E43D4B7BDF9}"/>
              </a:ext>
            </a:extLst>
          </p:cNvPr>
          <p:cNvSpPr txBox="1">
            <a:spLocks/>
          </p:cNvSpPr>
          <p:nvPr/>
        </p:nvSpPr>
        <p:spPr>
          <a:xfrm>
            <a:off x="-94805" y="99249"/>
            <a:ext cx="3423481" cy="533195"/>
          </a:xfrm>
          <a:prstGeom prst="flowChartTerminator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3F072F-17B1-47F9-9B42-9E82F3F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17" y="132434"/>
            <a:ext cx="2949083" cy="53319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41F5ED-61FA-4792-B6ED-908C784054B7}"/>
              </a:ext>
            </a:extLst>
          </p:cNvPr>
          <p:cNvSpPr/>
          <p:nvPr/>
        </p:nvSpPr>
        <p:spPr>
          <a:xfrm>
            <a:off x="349321" y="775686"/>
            <a:ext cx="11589251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án nào dưới đây nêu đúng thể loại và chữ viết của bài thơ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 tình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 ngôn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lục ngôn, chữ Nôm </a:t>
            </a:r>
            <a:endParaRPr lang="en-US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 ngôn bát cú Đường luật, chữ Nôm</a:t>
            </a:r>
            <a:endParaRPr lang="en-US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 ngôn bát cú Đường luật, chữ Hán </a:t>
            </a:r>
            <a:endParaRPr lang="en-US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 ngôn bát cú Đường luật, chữ quốc ngữ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096F91-280E-417E-B0D0-21FE88AF879C}"/>
              </a:ext>
            </a:extLst>
          </p:cNvPr>
          <p:cNvSpPr/>
          <p:nvPr/>
        </p:nvSpPr>
        <p:spPr>
          <a:xfrm>
            <a:off x="386992" y="3256218"/>
            <a:ext cx="1155157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Duyên phận lỡ làng, tình cảnh trớ trêu của người phụ nữ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thơ được thể hiện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thơ nào?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Aft>
                <a:spcPts val="0"/>
              </a:spcAft>
              <a:buAutoNum type="alphaUcPeriod"/>
            </a:pP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Oán hận trông 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 mọi chòm </a:t>
            </a:r>
            <a:endParaRPr lang="en-US" sz="2800" i="1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 sầu chẳng đánh cớ </a:t>
            </a:r>
            <a:r>
              <a:rPr lang="en-US" sz="2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giận vì duyên để mõm mòm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này đâu đã chịu già 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321" y="1724481"/>
            <a:ext cx="6255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 ngôn bát cú Đường luật, chữ Nôm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377" y="5345795"/>
            <a:ext cx="5168403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8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giận vì duyên để mõm mòm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41F5ED-61FA-4792-B6ED-908C784054B7}"/>
              </a:ext>
            </a:extLst>
          </p:cNvPr>
          <p:cNvSpPr/>
          <p:nvPr/>
        </p:nvSpPr>
        <p:spPr>
          <a:xfrm>
            <a:off x="349321" y="238669"/>
            <a:ext cx="11589251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 thái cảm xúc nào của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KHÔNG được thể hiện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thơ?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 đớn, xót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 bã, phẫn uất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khao, hi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 tắc, tuyệt vọng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096F91-280E-417E-B0D0-21FE88AF879C}"/>
              </a:ext>
            </a:extLst>
          </p:cNvPr>
          <p:cNvSpPr/>
          <p:nvPr/>
        </p:nvSpPr>
        <p:spPr>
          <a:xfrm>
            <a:off x="82194" y="2719200"/>
            <a:ext cx="121098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 pháp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nhân hoá được sử dụng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thơ “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 thảm không </a:t>
            </a:r>
            <a:r>
              <a:rPr lang="en-US" sz="2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khua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cũng cốc,/ Chuông sầu chẳng đánh cớ </a:t>
            </a:r>
            <a:r>
              <a:rPr lang="en-US" sz="2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om?”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tác dụng gì? </a:t>
            </a:r>
            <a:endParaRPr lang="en-US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 mạnh sự tương phản giữa cảnh vật thiên nhiên và nỗi lòng của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 trạng hoá thiên nhiên, khiến âm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 cảnh trở thành tiếng lòng của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 phỏng âm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 nhiên, làm nổi bật sự mênh mông, tĩnh lặng của cảnh vật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liên tưởng đến số phận éo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le,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trắc trở, tình duyên lận đận của người phụ nữ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321" y="2308591"/>
            <a:ext cx="3231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 tắc, tuyệt vọng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117" y="4004857"/>
            <a:ext cx="12075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 trạng hoá thiên nhiên, khiến âm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 cảnh trở thành tiếng lòng của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41F5ED-61FA-4792-B6ED-908C784054B7}"/>
              </a:ext>
            </a:extLst>
          </p:cNvPr>
          <p:cNvSpPr/>
          <p:nvPr/>
        </p:nvSpPr>
        <p:spPr>
          <a:xfrm>
            <a:off x="349321" y="775685"/>
            <a:ext cx="11589251" cy="257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chủ đề bài thơ là đúng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 tình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phản ánh số phận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 của người phụ nữ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 hội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kiến, đồng thời thể hiện khát vọng tình yêu, hạnh phúc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thiết, mãnh liệt”</a:t>
            </a:r>
            <a:endParaRPr lang="en-US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9000"/>
              </a:lnSpc>
              <a:spcAft>
                <a:spcPts val="0"/>
              </a:spcAft>
            </a:pP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Sai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321" y="2299821"/>
            <a:ext cx="1533818" cy="56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9000"/>
              </a:lnSpc>
              <a:spcAft>
                <a:spcPts val="0"/>
              </a:spcAft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3F072F-17B1-47F9-9B42-9E82F3F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17" y="132434"/>
            <a:ext cx="6282475" cy="53319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*Củng cố, hướng dẫn về nhà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096F91-280E-417E-B0D0-21FE88AF879C}"/>
              </a:ext>
            </a:extLst>
          </p:cNvPr>
          <p:cNvSpPr/>
          <p:nvPr/>
        </p:nvSpPr>
        <p:spPr>
          <a:xfrm>
            <a:off x="503108" y="1213618"/>
            <a:ext cx="11340549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Học thuộc bài thơ.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GV yêu cầu HS tìm và giới thiệu ngắn gọn một tác phẩm văn học viết bằng chữ Nôm viết về thân phận người phụ nữ (làm ở nhà).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Học bài cũ, soạn bài mới</a:t>
            </a:r>
          </a:p>
        </p:txBody>
      </p:sp>
    </p:spTree>
    <p:extLst>
      <p:ext uri="{BB962C8B-B14F-4D97-AF65-F5344CB8AC3E}">
        <p14:creationId xmlns:p14="http://schemas.microsoft.com/office/powerpoint/2010/main" val="19168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0A5975-57C9-42C6-899A-D04042F1B9F6}"/>
              </a:ext>
            </a:extLst>
          </p:cNvPr>
          <p:cNvSpPr txBox="1"/>
          <p:nvPr/>
        </p:nvSpPr>
        <p:spPr>
          <a:xfrm>
            <a:off x="2867026" y="939285"/>
            <a:ext cx="749617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6600" b="0" i="0" dirty="0">
                <a:solidFill>
                  <a:srgbClr val="C56B3B"/>
                </a:solidFill>
                <a:effectLst/>
                <a:latin typeface="Road Rage" pitchFamily="50" charset="0"/>
              </a:rPr>
              <a:t>thank you</a:t>
            </a:r>
            <a:endParaRPr lang="en-US" altLang="en-US" sz="16600" dirty="0">
              <a:solidFill>
                <a:srgbClr val="C56B3B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827494" y="496389"/>
            <a:ext cx="6427695" cy="479406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8800" b="1">
                <a:ln/>
                <a:solidFill>
                  <a:srgbClr val="88413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VN Dung Dan" pitchFamily="66" charset="0"/>
              </a:rPr>
              <a:t>Tự  </a:t>
            </a:r>
            <a:r>
              <a:rPr lang="en-US" altLang="en-US" sz="8800" b="1" smtClean="0">
                <a:ln/>
                <a:solidFill>
                  <a:srgbClr val="88413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VN Dung Dan" pitchFamily="66" charset="0"/>
              </a:rPr>
              <a:t>Tình</a:t>
            </a:r>
            <a:br>
              <a:rPr lang="en-US" altLang="en-US" sz="8800" b="1" smtClean="0">
                <a:ln/>
                <a:solidFill>
                  <a:srgbClr val="88413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VN Dung Dan" pitchFamily="66" charset="0"/>
              </a:rPr>
            </a:br>
            <a:r>
              <a:rPr lang="en-US" altLang="en-US" sz="8800" b="1" smtClean="0">
                <a:ln/>
                <a:solidFill>
                  <a:srgbClr val="88413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VN Dung Dan" pitchFamily="66" charset="0"/>
              </a:rPr>
              <a:t>(Bài II)</a:t>
            </a:r>
            <a:r>
              <a:rPr lang="en-US" altLang="en-US" sz="8800" b="1" dirty="0">
                <a:ln/>
                <a:solidFill>
                  <a:srgbClr val="884130"/>
                </a:solidFill>
                <a:latin typeface="UVN Dung Dan" pitchFamily="66" charset="0"/>
              </a:rPr>
              <a:t/>
            </a:r>
            <a:br>
              <a:rPr lang="en-US" altLang="en-US" sz="8800" b="1" dirty="0">
                <a:ln/>
                <a:solidFill>
                  <a:srgbClr val="884130"/>
                </a:solidFill>
                <a:latin typeface="UVN Dung Dan" pitchFamily="66" charset="0"/>
              </a:rPr>
            </a:br>
            <a:r>
              <a:rPr lang="en-US" altLang="en-US" sz="8800" b="1" dirty="0">
                <a:ln/>
                <a:solidFill>
                  <a:srgbClr val="884130"/>
                </a:solidFill>
                <a:latin typeface="UVN Dung Dan" pitchFamily="66" charset="0"/>
              </a:rPr>
              <a:t>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3330" y="5526741"/>
            <a:ext cx="6790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accent3">
                    <a:lumMod val="75000"/>
                  </a:schemeClr>
                </a:solidFill>
                <a:latin typeface="UVN Thu Tu" pitchFamily="66" charset="0"/>
              </a:rPr>
              <a:t>Hồ Xuân Hương</a:t>
            </a: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18706C-9B3E-4753-AD92-A58AF050F0D3}"/>
              </a:ext>
            </a:extLst>
          </p:cNvPr>
          <p:cNvSpPr txBox="1"/>
          <p:nvPr/>
        </p:nvSpPr>
        <p:spPr>
          <a:xfrm>
            <a:off x="370735" y="1496095"/>
            <a:ext cx="5638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tình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(Bài I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Tiếng gà văng vẳng gáy trên bom,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Oán hận trông ra khắp mọi chòm.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Mõ thảm không khua mà cũng cốc,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Chuông sầu chẳng đánh cớ sao om.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Trước nghe những tiếng thêm rầu r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Sau giận vì duyên để mõm mòm.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Tài tử văn nhân ai đó tá?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Thân này đâu đã chịu già tom!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4BC65E-FC42-428A-85E6-0388035526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6481" y="122666"/>
            <a:ext cx="3164073" cy="111830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Đọc văn 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Hướng dẫn đọc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eBook Hồ Xuân Hương Thơ Và Đời - Lữ Huy Nguyên full prc pdf epub azw3 [Tiểu  S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135089"/>
            <a:ext cx="5168603" cy="64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18706C-9B3E-4753-AD92-A58AF050F0D3}"/>
              </a:ext>
            </a:extLst>
          </p:cNvPr>
          <p:cNvSpPr txBox="1"/>
          <p:nvPr/>
        </p:nvSpPr>
        <p:spPr>
          <a:xfrm>
            <a:off x="305421" y="1156553"/>
            <a:ext cx="5638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tình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(Bài I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Tiếng gà văng vẳng gáy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vi-VN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Oán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hận trông ra khắp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mọi 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chòm.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Mõ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thảm không khua mà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cũng </a:t>
            </a:r>
            <a:r>
              <a:rPr lang="vi-VN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Chuông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sầu chẳng đánh cớ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vi-VN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nghe những tiếng thêm rầu r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giận vì duyên để </a:t>
            </a: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mõm </a:t>
            </a:r>
            <a:r>
              <a:rPr lang="vi-VN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mòm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 văn nhân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tá?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này đâu đã chịu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 tom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4BC65E-FC42-428A-85E6-0388035526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421" y="344735"/>
            <a:ext cx="4119579" cy="595791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2. Tìm hiểu chú thích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D44F8C-D337-4A08-80C5-0C0EF2F2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000"/>
            <a:ext cx="3505200" cy="719547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Tác giả, tác phẩm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38063"/>
              </p:ext>
            </p:extLst>
          </p:nvPr>
        </p:nvGraphicFramePr>
        <p:xfrm>
          <a:off x="627018" y="1603057"/>
          <a:ext cx="10071462" cy="4611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9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1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giả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(Hồ Xuân Hương)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phẩm 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(Tự tình (Bài 2))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Tiểu sử: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Xuất xứ: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Các tác phẩm tiêu biểu: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Thể </a:t>
                      </a:r>
                      <a:r>
                        <a:rPr lang="nl-NL" sz="2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Bố cục: 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Phong cách sáng tác: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Đề tài: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Chủ đề: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84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Þ"/>
                        <a:tabLst>
                          <a:tab pos="2430780" algn="l"/>
                        </a:tabLst>
                      </a:pPr>
                      <a:r>
                        <a:rPr lang="nl-NL" sz="2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</a:t>
                      </a: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nl-NL" sz="2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None/>
                        <a:tabLst>
                          <a:tab pos="2430780" algn="l"/>
                        </a:tabLst>
                      </a:pP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Nhận xét: 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98185" y="982171"/>
            <a:ext cx="3324821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PHIẾU HỌC TẬP SỐ 1</a:t>
            </a:r>
            <a:endParaRPr lang="nl-NL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05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71BBCC-C59D-4A96-84E7-31DD8438C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304" y="855758"/>
            <a:ext cx="7666353" cy="20833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</a:t>
            </a:r>
            <a:r>
              <a:rPr lang="en-US" sz="2400" b="1" u="sng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2400" b="1" u="sng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Cuộc</a:t>
            </a:r>
            <a:r>
              <a:rPr lang="en-US" sz="2400" b="1" i="1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đời</a:t>
            </a:r>
            <a:r>
              <a:rPr lang="en-US" sz="2400" b="1" i="1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en-US" sz="2400" i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Hồ</a:t>
            </a:r>
            <a:r>
              <a:rPr lang="en-US" sz="2400" i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Xuân</a:t>
            </a:r>
            <a:r>
              <a:rPr lang="en-US" sz="2400" i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Hương</a:t>
            </a:r>
            <a:r>
              <a:rPr lang="en-US" sz="2400" i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(?-?)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2400" b="0" dirty="0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Quê</a:t>
            </a:r>
            <a:r>
              <a:rPr lang="en-US" sz="2400" b="0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2400" b="0" dirty="0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Nghệ</a:t>
            </a:r>
            <a:r>
              <a:rPr lang="en-US" sz="2400" b="0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An,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thiên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tài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kì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nữ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nhưng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cuộc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đời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gặp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bất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hạnh</a:t>
            </a:r>
            <a:r>
              <a:rPr lang="en-US" sz="2400" b="0" smtClean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b="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D44F8C-D337-4A08-80C5-0C0EF2F2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000"/>
            <a:ext cx="3505200" cy="719547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Tác giả, tác phẩm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985" y="2965268"/>
            <a:ext cx="8656323" cy="257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i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Sự nghiệp sáng tác</a:t>
            </a:r>
            <a:endParaRPr lang="en-US" sz="2400" b="1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Sáng </a:t>
            </a:r>
            <a:r>
              <a:rPr lang="en-US" sz="240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 cả chữ Hán và chữ Nôm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Các tập thơ: Lưu hương kí, Hương đình cổ nguyệt thi tập,…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Phong cách thơ vừa thanh vừa tục.</a:t>
            </a:r>
            <a:endParaRPr lang="en-US" sz="2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→ Được mệnh danh là “ </a:t>
            </a:r>
            <a:r>
              <a:rPr lang="en-US" sz="2400" b="1" i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 chúa thơ Nôm”</a:t>
            </a:r>
            <a:r>
              <a:rPr lang="en-US" sz="2400" b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b="1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" name="Picture Placeholder 8" descr="A picture containing text, tree, sky, outdoor&#10;&#10;Description automatically generated">
            <a:extLst>
              <a:ext uri="{FF2B5EF4-FFF2-40B4-BE49-F238E27FC236}">
                <a16:creationId xmlns:a16="http://schemas.microsoft.com/office/drawing/2014/main" id="{AB70006E-CFC5-4C2D-A049-B4A3B5EAD2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592" r="19592"/>
          <a:stretch>
            <a:fillRect/>
          </a:stretch>
        </p:blipFill>
        <p:spPr>
          <a:xfrm>
            <a:off x="8216537" y="106044"/>
            <a:ext cx="3975463" cy="4962345"/>
          </a:xfrm>
        </p:spPr>
      </p:pic>
      <p:sp>
        <p:nvSpPr>
          <p:cNvPr id="4" name="Rectangle 3"/>
          <p:cNvSpPr/>
          <p:nvPr/>
        </p:nvSpPr>
        <p:spPr>
          <a:xfrm>
            <a:off x="8033657" y="5120729"/>
            <a:ext cx="4271554" cy="830997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Tượng nữ sĩ </a:t>
            </a:r>
            <a:r>
              <a:rPr lang="vi-VN" sz="2400" b="1" smtClean="0">
                <a:latin typeface="+mj-lt"/>
              </a:rPr>
              <a:t>Hồ </a:t>
            </a:r>
            <a:r>
              <a:rPr lang="vi-VN" sz="2400" b="1">
                <a:latin typeface="+mj-lt"/>
              </a:rPr>
              <a:t>Xuân Hương </a:t>
            </a:r>
            <a:r>
              <a:rPr lang="vi-VN" sz="2400" b="1" smtClean="0">
                <a:latin typeface="+mj-lt"/>
              </a:rPr>
              <a:t>tại </a:t>
            </a:r>
            <a:r>
              <a:rPr lang="vi-VN" sz="2400" b="1">
                <a:latin typeface="+mj-lt"/>
              </a:rPr>
              <a:t>làng Quỳnh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068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40000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40000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8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accel="40000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7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7" grpId="0" animBg="1"/>
          <p:bldP spid="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8" name="Freeform: Shape 6267">
            <a:extLst>
              <a:ext uri="{FF2B5EF4-FFF2-40B4-BE49-F238E27FC236}">
                <a16:creationId xmlns:a16="http://schemas.microsoft.com/office/drawing/2014/main" id="{C28043B1-F81E-44CE-93CA-DC37000F30BB}"/>
              </a:ext>
            </a:extLst>
          </p:cNvPr>
          <p:cNvSpPr/>
          <p:nvPr/>
        </p:nvSpPr>
        <p:spPr>
          <a:xfrm>
            <a:off x="73438" y="1171081"/>
            <a:ext cx="1847948" cy="673200"/>
          </a:xfrm>
          <a:custGeom>
            <a:avLst/>
            <a:gdLst>
              <a:gd name="connsiteX0" fmla="*/ 0 w 1512528"/>
              <a:gd name="connsiteY0" fmla="*/ 0 h 673200"/>
              <a:gd name="connsiteX1" fmla="*/ 1512528 w 1512528"/>
              <a:gd name="connsiteY1" fmla="*/ 0 h 673200"/>
              <a:gd name="connsiteX2" fmla="*/ 1512528 w 1512528"/>
              <a:gd name="connsiteY2" fmla="*/ 673200 h 673200"/>
              <a:gd name="connsiteX3" fmla="*/ 0 w 1512528"/>
              <a:gd name="connsiteY3" fmla="*/ 673200 h 673200"/>
              <a:gd name="connsiteX4" fmla="*/ 0 w 151252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528" h="673200">
                <a:moveTo>
                  <a:pt x="0" y="0"/>
                </a:moveTo>
                <a:lnTo>
                  <a:pt x="1512528" y="0"/>
                </a:lnTo>
                <a:lnTo>
                  <a:pt x="151252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73660" rIns="206248" bIns="7366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endPara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69" name="Left Brace 6268">
            <a:extLst>
              <a:ext uri="{FF2B5EF4-FFF2-40B4-BE49-F238E27FC236}">
                <a16:creationId xmlns:a16="http://schemas.microsoft.com/office/drawing/2014/main" id="{CC15129E-5A30-4422-842C-CC2BCC78A267}"/>
              </a:ext>
            </a:extLst>
          </p:cNvPr>
          <p:cNvSpPr/>
          <p:nvPr/>
        </p:nvSpPr>
        <p:spPr>
          <a:xfrm>
            <a:off x="1770134" y="1171081"/>
            <a:ext cx="302505" cy="67320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70" name="Freeform: Shape 6269">
            <a:hlinkClick r:id="rId3" action="ppaction://hlinksldjump"/>
            <a:extLst>
              <a:ext uri="{FF2B5EF4-FFF2-40B4-BE49-F238E27FC236}">
                <a16:creationId xmlns:a16="http://schemas.microsoft.com/office/drawing/2014/main" id="{1B946A7D-1CCD-4F6D-BD81-B913D04F3DC3}"/>
              </a:ext>
            </a:extLst>
          </p:cNvPr>
          <p:cNvSpPr/>
          <p:nvPr/>
        </p:nvSpPr>
        <p:spPr>
          <a:xfrm>
            <a:off x="2227641" y="1171081"/>
            <a:ext cx="4947340" cy="673200"/>
          </a:xfrm>
          <a:custGeom>
            <a:avLst/>
            <a:gdLst>
              <a:gd name="connsiteX0" fmla="*/ 0 w 4114078"/>
              <a:gd name="connsiteY0" fmla="*/ 0 h 673200"/>
              <a:gd name="connsiteX1" fmla="*/ 4114078 w 4114078"/>
              <a:gd name="connsiteY1" fmla="*/ 0 h 673200"/>
              <a:gd name="connsiteX2" fmla="*/ 4114078 w 4114078"/>
              <a:gd name="connsiteY2" fmla="*/ 673200 h 673200"/>
              <a:gd name="connsiteX3" fmla="*/ 0 w 4114078"/>
              <a:gd name="connsiteY3" fmla="*/ 673200 h 673200"/>
              <a:gd name="connsiteX4" fmla="*/ 0 w 411407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078" h="673200">
                <a:moveTo>
                  <a:pt x="0" y="0"/>
                </a:moveTo>
                <a:lnTo>
                  <a:pt x="4114078" y="0"/>
                </a:lnTo>
                <a:lnTo>
                  <a:pt x="411407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1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71" name="Freeform: Shape 6270">
            <a:extLst>
              <a:ext uri="{FF2B5EF4-FFF2-40B4-BE49-F238E27FC236}">
                <a16:creationId xmlns:a16="http://schemas.microsoft.com/office/drawing/2014/main" id="{48AB3453-ECD8-4A8B-B327-2E4FE40AFCD4}"/>
              </a:ext>
            </a:extLst>
          </p:cNvPr>
          <p:cNvSpPr/>
          <p:nvPr/>
        </p:nvSpPr>
        <p:spPr>
          <a:xfrm>
            <a:off x="143031" y="1985083"/>
            <a:ext cx="1512528" cy="673200"/>
          </a:xfrm>
          <a:custGeom>
            <a:avLst/>
            <a:gdLst>
              <a:gd name="connsiteX0" fmla="*/ 0 w 1512528"/>
              <a:gd name="connsiteY0" fmla="*/ 0 h 673200"/>
              <a:gd name="connsiteX1" fmla="*/ 1512528 w 1512528"/>
              <a:gd name="connsiteY1" fmla="*/ 0 h 673200"/>
              <a:gd name="connsiteX2" fmla="*/ 1512528 w 1512528"/>
              <a:gd name="connsiteY2" fmla="*/ 673200 h 673200"/>
              <a:gd name="connsiteX3" fmla="*/ 0 w 1512528"/>
              <a:gd name="connsiteY3" fmla="*/ 673200 h 673200"/>
              <a:gd name="connsiteX4" fmla="*/ 0 w 151252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528" h="673200">
                <a:moveTo>
                  <a:pt x="0" y="0"/>
                </a:moveTo>
                <a:lnTo>
                  <a:pt x="1512528" y="0"/>
                </a:lnTo>
                <a:lnTo>
                  <a:pt x="151252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73660" rIns="206248" bIns="73660" numCol="1" spcCol="1270" anchor="ctr" anchorCtr="0">
            <a:noAutofit/>
          </a:bodyPr>
          <a:lstStyle/>
          <a:p>
            <a:pPr marL="0" lvl="0" indent="0" algn="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6" name="Left Brace 3135">
            <a:extLst>
              <a:ext uri="{FF2B5EF4-FFF2-40B4-BE49-F238E27FC236}">
                <a16:creationId xmlns:a16="http://schemas.microsoft.com/office/drawing/2014/main" id="{04780BA3-858E-4908-BB1C-0DD46FE84184}"/>
              </a:ext>
            </a:extLst>
          </p:cNvPr>
          <p:cNvSpPr/>
          <p:nvPr/>
        </p:nvSpPr>
        <p:spPr>
          <a:xfrm>
            <a:off x="1727878" y="2267570"/>
            <a:ext cx="254861" cy="1109555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37" name="Freeform: Shape 3136">
            <a:extLst>
              <a:ext uri="{FF2B5EF4-FFF2-40B4-BE49-F238E27FC236}">
                <a16:creationId xmlns:a16="http://schemas.microsoft.com/office/drawing/2014/main" id="{6D21E33D-7522-4ACE-AE2B-AFB17EBDE738}"/>
              </a:ext>
            </a:extLst>
          </p:cNvPr>
          <p:cNvSpPr/>
          <p:nvPr/>
        </p:nvSpPr>
        <p:spPr>
          <a:xfrm>
            <a:off x="2231390" y="2068522"/>
            <a:ext cx="4947340" cy="1406198"/>
          </a:xfrm>
          <a:custGeom>
            <a:avLst/>
            <a:gdLst>
              <a:gd name="connsiteX0" fmla="*/ 0 w 4114078"/>
              <a:gd name="connsiteY0" fmla="*/ 0 h 673200"/>
              <a:gd name="connsiteX1" fmla="*/ 4114078 w 4114078"/>
              <a:gd name="connsiteY1" fmla="*/ 0 h 673200"/>
              <a:gd name="connsiteX2" fmla="*/ 4114078 w 4114078"/>
              <a:gd name="connsiteY2" fmla="*/ 673200 h 673200"/>
              <a:gd name="connsiteX3" fmla="*/ 0 w 4114078"/>
              <a:gd name="connsiteY3" fmla="*/ 673200 h 673200"/>
              <a:gd name="connsiteX4" fmla="*/ 0 w 411407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078" h="673200">
                <a:moveTo>
                  <a:pt x="0" y="0"/>
                </a:moveTo>
                <a:lnTo>
                  <a:pt x="4114078" y="0"/>
                </a:lnTo>
                <a:lnTo>
                  <a:pt x="411407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R="57150" lvl="0" algn="just">
              <a:lnSpc>
                <a:spcPct val="115000"/>
              </a:lnSpc>
              <a:spcAft>
                <a:spcPts val="0"/>
              </a:spcAft>
              <a:tabLst>
                <a:tab pos="57150" algn="l"/>
                <a:tab pos="152400" algn="l"/>
              </a:tabLst>
            </a:pPr>
            <a:r>
              <a:rPr lang="en-US" sz="2400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Thơ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Nôm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luật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thất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cú</a:t>
            </a:r>
            <a:r>
              <a:rPr lang="en-US" sz="2400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R="57150" algn="just">
              <a:lnSpc>
                <a:spcPct val="115000"/>
              </a:lnSpc>
              <a:spcAft>
                <a:spcPts val="0"/>
              </a:spcAft>
              <a:tabLst>
                <a:tab pos="57150" algn="l"/>
                <a:tab pos="152400" algn="l"/>
              </a:tabLst>
            </a:pPr>
            <a:r>
              <a:rPr lang="nl-NL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Bố cục: 4 phần: Đề, thực, luận, </a:t>
            </a:r>
            <a:r>
              <a:rPr lang="nl-NL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0" name="TextBox 3189">
            <a:extLst>
              <a:ext uri="{FF2B5EF4-FFF2-40B4-BE49-F238E27FC236}">
                <a16:creationId xmlns:a16="http://schemas.microsoft.com/office/drawing/2014/main" id="{30F8B87D-DB6F-47DD-AC3F-AA5B70A9C2A9}"/>
              </a:ext>
            </a:extLst>
          </p:cNvPr>
          <p:cNvSpPr txBox="1"/>
          <p:nvPr/>
        </p:nvSpPr>
        <p:spPr>
          <a:xfrm>
            <a:off x="259271" y="212114"/>
            <a:ext cx="444204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Tác phẩm </a:t>
            </a:r>
            <a:r>
              <a:rPr lang="en-US" sz="2400" b="1" i="1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tình </a:t>
            </a:r>
            <a:r>
              <a:rPr lang="en-US" sz="2400" b="1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(Bài II)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191" name="Freeform: Shape 3190">
            <a:extLst>
              <a:ext uri="{FF2B5EF4-FFF2-40B4-BE49-F238E27FC236}">
                <a16:creationId xmlns:a16="http://schemas.microsoft.com/office/drawing/2014/main" id="{2B450B8E-0C35-44EA-B760-43A52C1AAC95}"/>
              </a:ext>
            </a:extLst>
          </p:cNvPr>
          <p:cNvSpPr/>
          <p:nvPr/>
        </p:nvSpPr>
        <p:spPr>
          <a:xfrm>
            <a:off x="73438" y="2398619"/>
            <a:ext cx="1813368" cy="673200"/>
          </a:xfrm>
          <a:custGeom>
            <a:avLst/>
            <a:gdLst>
              <a:gd name="connsiteX0" fmla="*/ 0 w 1512528"/>
              <a:gd name="connsiteY0" fmla="*/ 0 h 673200"/>
              <a:gd name="connsiteX1" fmla="*/ 1512528 w 1512528"/>
              <a:gd name="connsiteY1" fmla="*/ 0 h 673200"/>
              <a:gd name="connsiteX2" fmla="*/ 1512528 w 1512528"/>
              <a:gd name="connsiteY2" fmla="*/ 673200 h 673200"/>
              <a:gd name="connsiteX3" fmla="*/ 0 w 1512528"/>
              <a:gd name="connsiteY3" fmla="*/ 673200 h 673200"/>
              <a:gd name="connsiteX4" fmla="*/ 0 w 151252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528" h="673200">
                <a:moveTo>
                  <a:pt x="0" y="0"/>
                </a:moveTo>
                <a:lnTo>
                  <a:pt x="1512528" y="0"/>
                </a:lnTo>
                <a:lnTo>
                  <a:pt x="151252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73660" rIns="206248" bIns="7366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thơ, bố cục</a:t>
            </a:r>
            <a:endPara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2" name="Left Brace 3191">
            <a:extLst>
              <a:ext uri="{FF2B5EF4-FFF2-40B4-BE49-F238E27FC236}">
                <a16:creationId xmlns:a16="http://schemas.microsoft.com/office/drawing/2014/main" id="{E447BFA3-FC8B-4001-8B64-63994E4737E2}"/>
              </a:ext>
            </a:extLst>
          </p:cNvPr>
          <p:cNvSpPr/>
          <p:nvPr/>
        </p:nvSpPr>
        <p:spPr>
          <a:xfrm>
            <a:off x="1812784" y="5391061"/>
            <a:ext cx="302505" cy="1040723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93" name="Freeform: Shape 3192">
            <a:extLst>
              <a:ext uri="{FF2B5EF4-FFF2-40B4-BE49-F238E27FC236}">
                <a16:creationId xmlns:a16="http://schemas.microsoft.com/office/drawing/2014/main" id="{1312288E-C979-4C18-BA8D-CFFE7024A1D0}"/>
              </a:ext>
            </a:extLst>
          </p:cNvPr>
          <p:cNvSpPr/>
          <p:nvPr/>
        </p:nvSpPr>
        <p:spPr>
          <a:xfrm>
            <a:off x="2216047" y="5343983"/>
            <a:ext cx="5055659" cy="1087800"/>
          </a:xfrm>
          <a:custGeom>
            <a:avLst/>
            <a:gdLst>
              <a:gd name="connsiteX0" fmla="*/ 0 w 4114078"/>
              <a:gd name="connsiteY0" fmla="*/ 0 h 673200"/>
              <a:gd name="connsiteX1" fmla="*/ 4114078 w 4114078"/>
              <a:gd name="connsiteY1" fmla="*/ 0 h 673200"/>
              <a:gd name="connsiteX2" fmla="*/ 4114078 w 4114078"/>
              <a:gd name="connsiteY2" fmla="*/ 673200 h 673200"/>
              <a:gd name="connsiteX3" fmla="*/ 0 w 4114078"/>
              <a:gd name="connsiteY3" fmla="*/ 673200 h 673200"/>
              <a:gd name="connsiteX4" fmla="*/ 0 w 411407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078" h="673200">
                <a:moveTo>
                  <a:pt x="0" y="0"/>
                </a:moveTo>
                <a:lnTo>
                  <a:pt x="4114078" y="0"/>
                </a:lnTo>
                <a:lnTo>
                  <a:pt x="411407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”: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194" name="Freeform: Shape 3193">
            <a:extLst>
              <a:ext uri="{FF2B5EF4-FFF2-40B4-BE49-F238E27FC236}">
                <a16:creationId xmlns:a16="http://schemas.microsoft.com/office/drawing/2014/main" id="{41480730-B68D-4EE6-8399-63D00DC35D04}"/>
              </a:ext>
            </a:extLst>
          </p:cNvPr>
          <p:cNvSpPr/>
          <p:nvPr/>
        </p:nvSpPr>
        <p:spPr>
          <a:xfrm>
            <a:off x="1" y="5695102"/>
            <a:ext cx="1958063" cy="673200"/>
          </a:xfrm>
          <a:custGeom>
            <a:avLst/>
            <a:gdLst>
              <a:gd name="connsiteX0" fmla="*/ 0 w 1512528"/>
              <a:gd name="connsiteY0" fmla="*/ 0 h 673200"/>
              <a:gd name="connsiteX1" fmla="*/ 1512528 w 1512528"/>
              <a:gd name="connsiteY1" fmla="*/ 0 h 673200"/>
              <a:gd name="connsiteX2" fmla="*/ 1512528 w 1512528"/>
              <a:gd name="connsiteY2" fmla="*/ 673200 h 673200"/>
              <a:gd name="connsiteX3" fmla="*/ 0 w 1512528"/>
              <a:gd name="connsiteY3" fmla="*/ 673200 h 673200"/>
              <a:gd name="connsiteX4" fmla="*/ 0 w 151252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528" h="673200">
                <a:moveTo>
                  <a:pt x="0" y="0"/>
                </a:moveTo>
                <a:lnTo>
                  <a:pt x="1512528" y="0"/>
                </a:lnTo>
                <a:lnTo>
                  <a:pt x="151252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73660" rIns="206248" bIns="7366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eBook Hồ Xuân Hương Thơ Và Đời - Lữ Huy Nguyên full prc pdf epub azw3 [Tiểu  Sử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1" y="135089"/>
            <a:ext cx="4228076" cy="64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E447BFA3-FC8B-4001-8B64-63994E4737E2}"/>
              </a:ext>
            </a:extLst>
          </p:cNvPr>
          <p:cNvSpPr/>
          <p:nvPr/>
        </p:nvSpPr>
        <p:spPr>
          <a:xfrm>
            <a:off x="1831487" y="3866650"/>
            <a:ext cx="302505" cy="1040723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3192">
            <a:extLst>
              <a:ext uri="{FF2B5EF4-FFF2-40B4-BE49-F238E27FC236}">
                <a16:creationId xmlns:a16="http://schemas.microsoft.com/office/drawing/2014/main" id="{1312288E-C979-4C18-BA8D-CFFE7024A1D0}"/>
              </a:ext>
            </a:extLst>
          </p:cNvPr>
          <p:cNvSpPr/>
          <p:nvPr/>
        </p:nvSpPr>
        <p:spPr>
          <a:xfrm>
            <a:off x="2290069" y="3819573"/>
            <a:ext cx="5055659" cy="1087800"/>
          </a:xfrm>
          <a:custGeom>
            <a:avLst/>
            <a:gdLst>
              <a:gd name="connsiteX0" fmla="*/ 0 w 4114078"/>
              <a:gd name="connsiteY0" fmla="*/ 0 h 673200"/>
              <a:gd name="connsiteX1" fmla="*/ 4114078 w 4114078"/>
              <a:gd name="connsiteY1" fmla="*/ 0 h 673200"/>
              <a:gd name="connsiteX2" fmla="*/ 4114078 w 4114078"/>
              <a:gd name="connsiteY2" fmla="*/ 673200 h 673200"/>
              <a:gd name="connsiteX3" fmla="*/ 0 w 4114078"/>
              <a:gd name="connsiteY3" fmla="*/ 673200 h 673200"/>
              <a:gd name="connsiteX4" fmla="*/ 0 w 411407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078" h="673200">
                <a:moveTo>
                  <a:pt x="0" y="0"/>
                </a:moveTo>
                <a:lnTo>
                  <a:pt x="4114078" y="0"/>
                </a:lnTo>
                <a:lnTo>
                  <a:pt x="411407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algn="just"/>
            <a:r>
              <a:rPr lang="nl-NL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Đề tài: Người phụ nữ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Chủ </a:t>
            </a:r>
            <a:r>
              <a:rPr lang="nl-NL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đề: số phận người phụ nữ.</a:t>
            </a:r>
            <a:endParaRPr lang="en-US" sz="2400" dirty="0"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Freeform: Shape 3193">
            <a:extLst>
              <a:ext uri="{FF2B5EF4-FFF2-40B4-BE49-F238E27FC236}">
                <a16:creationId xmlns:a16="http://schemas.microsoft.com/office/drawing/2014/main" id="{41480730-B68D-4EE6-8399-63D00DC35D04}"/>
              </a:ext>
            </a:extLst>
          </p:cNvPr>
          <p:cNvSpPr/>
          <p:nvPr/>
        </p:nvSpPr>
        <p:spPr>
          <a:xfrm>
            <a:off x="1" y="4050411"/>
            <a:ext cx="1629198" cy="673200"/>
          </a:xfrm>
          <a:custGeom>
            <a:avLst/>
            <a:gdLst>
              <a:gd name="connsiteX0" fmla="*/ 0 w 1512528"/>
              <a:gd name="connsiteY0" fmla="*/ 0 h 673200"/>
              <a:gd name="connsiteX1" fmla="*/ 1512528 w 1512528"/>
              <a:gd name="connsiteY1" fmla="*/ 0 h 673200"/>
              <a:gd name="connsiteX2" fmla="*/ 1512528 w 1512528"/>
              <a:gd name="connsiteY2" fmla="*/ 673200 h 673200"/>
              <a:gd name="connsiteX3" fmla="*/ 0 w 1512528"/>
              <a:gd name="connsiteY3" fmla="*/ 673200 h 673200"/>
              <a:gd name="connsiteX4" fmla="*/ 0 w 151252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528" h="673200">
                <a:moveTo>
                  <a:pt x="0" y="0"/>
                </a:moveTo>
                <a:lnTo>
                  <a:pt x="1512528" y="0"/>
                </a:lnTo>
                <a:lnTo>
                  <a:pt x="151252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73660" rIns="206248" bIns="7366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smtClean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Đề tài, chủ đề</a:t>
            </a:r>
            <a:endPara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8" grpId="0"/>
      <p:bldP spid="6270" grpId="0" animBg="1"/>
      <p:bldP spid="3137" grpId="0" animBg="1"/>
      <p:bldP spid="3190" grpId="0"/>
      <p:bldP spid="3191" grpId="0"/>
      <p:bldP spid="3193" grpId="0" animBg="1"/>
      <p:bldP spid="3194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5558" y="1025059"/>
            <a:ext cx="39864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vi-VN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 </a:t>
            </a:r>
            <a:r>
              <a:rPr lang="vi-VN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 gà văng vẳng gáy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bom,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Oán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hận trông ra khắp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chòm.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Mõ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thảm không khua mà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cũng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cốc,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Chuông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sầu chẳng đánh cớ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om.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nghe những tiếng thêm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rầu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rỉ,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giận vì duyên để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mõm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mòm.</a:t>
            </a:r>
            <a:endParaRPr lang="en-US" sz="20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 văn nhân ai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tá?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 đâu đã chịu già tom!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25059"/>
            <a:ext cx="43629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vi-VN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 I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Đêm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khuya văng vẳng trống canh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dồn,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Trơ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 hồng nhan với nước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non.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Chén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rượu hương đưa say lại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tỉnh,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Vầng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trăng bóng xế khuyết chưa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tròn,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Xiên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 mặt đất, rêu từng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đám.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Đâm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toạc chân mây, đá mấy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hòn.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Ngán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nỗi xuân đi xuân lại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lại,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Mảnh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 san sẻ tí con con!</a:t>
            </a:r>
            <a:endParaRPr lang="en-US" sz="2000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7530" y="1025059"/>
            <a:ext cx="43629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 Tình </a:t>
            </a:r>
            <a:r>
              <a:rPr lang="vi-VN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0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Chiếc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bánh buồn vì phận nổi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nênh,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Giữa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dòng ngao ngán nỗi lêng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đênh.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khoang tình nghĩa dường lai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láng,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Nửa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 phong ba luống bập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bềnh.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lái mặc ai lăm đỗ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bến,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Giong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lèo thây kẻ rắp xuôi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ghềnh.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Ấy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thăm ván cam lòng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vậy,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Ngán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nỗi ôm đàn những tấp tênh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742" y="161367"/>
            <a:ext cx="1043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2E47B9"/>
                </a:solidFill>
                <a:latin typeface="UVN Dung Dan" pitchFamily="66" charset="0"/>
              </a:rPr>
              <a:t>Chùm </a:t>
            </a:r>
            <a:r>
              <a:rPr lang="en-US" sz="2400">
                <a:solidFill>
                  <a:srgbClr val="2E47B9"/>
                </a:solidFill>
                <a:latin typeface="UVN Dung Dan" pitchFamily="66" charset="0"/>
              </a:rPr>
              <a:t>thơ </a:t>
            </a:r>
            <a:r>
              <a:rPr lang="en-US" sz="2400" i="1">
                <a:solidFill>
                  <a:srgbClr val="2E47B9"/>
                </a:solidFill>
                <a:latin typeface="UVN Dung Dan" pitchFamily="66" charset="0"/>
              </a:rPr>
              <a:t>Tự tình </a:t>
            </a:r>
            <a:r>
              <a:rPr lang="en-US" sz="2400">
                <a:solidFill>
                  <a:srgbClr val="2E47B9"/>
                </a:solidFill>
                <a:latin typeface="UVN Dung Dan" pitchFamily="66" charset="0"/>
              </a:rPr>
              <a:t>(Hồ Xuân Hương)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25558" y="1698171"/>
            <a:ext cx="0" cy="3344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07530" y="1707503"/>
            <a:ext cx="0" cy="3344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3F072F-17B1-47F9-9B42-9E82F3F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20" y="0"/>
            <a:ext cx="3878364" cy="53319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715" y="977314"/>
            <a:ext cx="6096000" cy="1569660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Mỗi bàn 2 HS đã được đánh số lần lượt là 1,2,3,4 thực hiện lần lượt nhiệm vụ theo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bố cục văn bản đề,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thực,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luận, kết. </a:t>
            </a:r>
            <a:endParaRPr lang="nl-NL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Thời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gian làm việc của nhóm bàn là 5 phút.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744" y="2791047"/>
            <a:ext cx="6096000" cy="1569660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just"/>
            <a:r>
              <a:rPr lang="nl-NL" sz="2400">
                <a:latin typeface="Times New Roman" pitchFamily="18" charset="0"/>
                <a:cs typeface="Times New Roman" pitchFamily="18" charset="0"/>
              </a:rPr>
              <a:t>+ 4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bàn theo thứ tự 1,2,3,4 của mỗi dãy gộp lại thành nhóm lớn lần lượt trao đổi về kết quả của nhóm mình để hoàn thiện cả bài thơ. </a:t>
            </a:r>
            <a:endParaRPr lang="nl-NL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Trao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đổi nhóm lớn là 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phút.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744" y="4694535"/>
            <a:ext cx="6096000" cy="193899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just"/>
            <a:r>
              <a:rPr lang="nl-NL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Báo cáo kết quả theo bố cục văn bản. 1 nhóm bàn đại diện trình bày.</a:t>
            </a:r>
          </a:p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 Thời gian báo cáo mỗi phần là 1 phút. </a:t>
            </a:r>
          </a:p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Thời gian trao đổi cho mỗi phần là 2 phút.</a:t>
            </a:r>
          </a:p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Sau mỗi phần GV nhận xét, đánh giá.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3259" y="515649"/>
            <a:ext cx="1253869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b="1">
                <a:latin typeface="Times New Roman" pitchFamily="18" charset="0"/>
                <a:cs typeface="Times New Roman" pitchFamily="18" charset="0"/>
              </a:rPr>
              <a:t>Yêu cầu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8380" y="1524108"/>
            <a:ext cx="338554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nl-NL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0154" y="3273048"/>
            <a:ext cx="338554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nl-NL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4154" y="5539340"/>
            <a:ext cx="338555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01994"/>
              </p:ext>
            </p:extLst>
          </p:nvPr>
        </p:nvGraphicFramePr>
        <p:xfrm>
          <a:off x="7304681" y="974181"/>
          <a:ext cx="4742176" cy="5793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1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Hai câu đề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Thời gian: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Âm thanh: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Tâm trạng: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Hành động: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Nghệ thuật: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0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Hai câu thực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BPTT: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0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6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Hai câu luận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Tâm trạng: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Căn nguyên: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Từ láy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0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3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Hai câu kết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Đối tượng hướng tới: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nl-NL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“Thân này đâu đã chịu già tom”: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0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8623929" y="483331"/>
            <a:ext cx="2802819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nl-NL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7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AAEAA2-4CF8-449D-8745-25872C8482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1E5987-7DAE-478C-B57E-B58680B87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5BB57-19EB-4557-B5D2-B6E7784AF408}">
  <ds:schemaRefs>
    <ds:schemaRef ds:uri="http://schemas.microsoft.com/office/2006/documentManagement/types"/>
    <ds:schemaRef ds:uri="http://schemas.microsoft.com/sharepoint/v3"/>
    <ds:schemaRef ds:uri="230e9df3-be65-4c73-a93b-d1236ebd677e"/>
    <ds:schemaRef ds:uri="http://purl.org/dc/elements/1.1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</TotalTime>
  <Words>2075</Words>
  <Application>Microsoft Office PowerPoint</Application>
  <PresentationFormat>Widescreen</PresentationFormat>
  <Paragraphs>210</Paragraphs>
  <Slides>19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宋体</vt:lpstr>
      <vt:lpstr>Arial</vt:lpstr>
      <vt:lpstr>Calibri</vt:lpstr>
      <vt:lpstr>Road Rage</vt:lpstr>
      <vt:lpstr>Segoe UI</vt:lpstr>
      <vt:lpstr>Symbol</vt:lpstr>
      <vt:lpstr>Times New Roman</vt:lpstr>
      <vt:lpstr>UVN Dung Dan</vt:lpstr>
      <vt:lpstr>UVN Thu Tu</vt:lpstr>
      <vt:lpstr>Wingdings</vt:lpstr>
      <vt:lpstr>Office Theme</vt:lpstr>
      <vt:lpstr>PowerPoint Presentation</vt:lpstr>
      <vt:lpstr>Tự  Tình (Bài II)         </vt:lpstr>
      <vt:lpstr>PowerPoint Presentation</vt:lpstr>
      <vt:lpstr>PowerPoint Presentation</vt:lpstr>
      <vt:lpstr>3. Tác giả, tác phẩm</vt:lpstr>
      <vt:lpstr>3. Tác giả, tác phẩm</vt:lpstr>
      <vt:lpstr>PowerPoint Presentation</vt:lpstr>
      <vt:lpstr>PowerPoint Presentation</vt:lpstr>
      <vt:lpstr>II. Khám phá văn bản</vt:lpstr>
      <vt:lpstr>II. Khám phá văn bản</vt:lpstr>
      <vt:lpstr>PowerPoint Presentation</vt:lpstr>
      <vt:lpstr>PowerPoint Presentation</vt:lpstr>
      <vt:lpstr>PowerPoint Presentation</vt:lpstr>
      <vt:lpstr>PowerPoint Presentation</vt:lpstr>
      <vt:lpstr>III. Luyện tập</vt:lpstr>
      <vt:lpstr>PowerPoint Presentation</vt:lpstr>
      <vt:lpstr>PowerPoint Presentation</vt:lpstr>
      <vt:lpstr>*Củng cố, 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Tình</dc:title>
  <dc:creator>Pham Thi Phuong</dc:creator>
  <cp:lastModifiedBy>Admin</cp:lastModifiedBy>
  <cp:revision>215</cp:revision>
  <dcterms:created xsi:type="dcterms:W3CDTF">2021-09-12T03:07:14Z</dcterms:created>
  <dcterms:modified xsi:type="dcterms:W3CDTF">2024-11-25T03:31:42Z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