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Red Hat Text"/>
      <p:regular r:id="rId15"/>
    </p:embeddedFont>
    <p:embeddedFont>
      <p:font typeface="Red Hat Text"/>
      <p:regular r:id="rId16"/>
    </p:embeddedFont>
    <p:embeddedFont>
      <p:font typeface="Red Hat Text"/>
      <p:regular r:id="rId17"/>
    </p:embeddedFont>
    <p:embeddedFont>
      <p:font typeface="Red Hat Text"/>
      <p:regular r:id="rId18"/>
    </p:embeddedFont>
    <p:embeddedFont>
      <p:font typeface="Roboto"/>
      <p:regular r:id="rId19"/>
    </p:embeddedFont>
    <p:embeddedFont>
      <p:font typeface="Roboto"/>
      <p:regular r:id="rId20"/>
    </p:embeddedFont>
    <p:embeddedFont>
      <p:font typeface="Roboto"/>
      <p:regular r:id="rId21"/>
    </p:embeddedFont>
    <p:embeddedFont>
      <p:font typeface="Roboto"/>
      <p:regular r:id="rId22"/>
    </p:embeddedFont>
    <p:embeddedFont>
      <p:font typeface="Roboto"/>
      <p:regular r:id="rId23"/>
    </p:embeddedFont>
    <p:embeddedFont>
      <p:font typeface="Roboto"/>
      <p:regular r:id="rId24"/>
    </p:embeddedFont>
    <p:embeddedFont>
      <p:font typeface="Roboto"/>
      <p:regular r:id="rId25"/>
    </p:embeddedFont>
    <p:embeddedFont>
      <p:font typeface="Roboto"/>
      <p:regular r:id="rId26"/>
    </p:embeddedFont>
    <p:embeddedFont>
      <p:font typeface="Roboto"/>
      <p:regular r:id="rId27"/>
    </p:embeddedFont>
    <p:embeddedFont>
      <p:font typeface="Roboto"/>
      <p:regular r:id="rId28"/>
    </p:embeddedFont>
    <p:embeddedFont>
      <p:font typeface="Roboto"/>
      <p:regular r:id="rId29"/>
    </p:embeddedFont>
    <p:embeddedFont>
      <p:font typeface="Roboto"/>
      <p:regular r:id="rId30"/>
    </p:embeddedFont>
    <p:embeddedFont>
      <p:font typeface="Roboto"/>
      <p:regular r:id="rId31"/>
    </p:embeddedFont>
    <p:embeddedFont>
      <p:font typeface="Roboto"/>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 Id="rId23" Type="http://schemas.openxmlformats.org/officeDocument/2006/relationships/font" Target="fonts/font9.fntdata"/><Relationship Id="rId24" Type="http://schemas.openxmlformats.org/officeDocument/2006/relationships/font" Target="fonts/font10.fntdata"/><Relationship Id="rId25" Type="http://schemas.openxmlformats.org/officeDocument/2006/relationships/font" Target="fonts/font11.fntdata"/><Relationship Id="rId26" Type="http://schemas.openxmlformats.org/officeDocument/2006/relationships/font" Target="fonts/font12.fntdata"/><Relationship Id="rId27" Type="http://schemas.openxmlformats.org/officeDocument/2006/relationships/font" Target="fonts/font13.fntdata"/><Relationship Id="rId28" Type="http://schemas.openxmlformats.org/officeDocument/2006/relationships/font" Target="fonts/font14.fntdata"/><Relationship Id="rId29" Type="http://schemas.openxmlformats.org/officeDocument/2006/relationships/font" Target="fonts/font15.fntdata"/><Relationship Id="rId30" Type="http://schemas.openxmlformats.org/officeDocument/2006/relationships/font" Target="fonts/font16.fntdata"/><Relationship Id="rId31" Type="http://schemas.openxmlformats.org/officeDocument/2006/relationships/font" Target="fonts/font17.fntdata"/><Relationship Id="rId32" Type="http://schemas.openxmlformats.org/officeDocument/2006/relationships/font" Target="fonts/font1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655129"/>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931831"/>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782723"/>
            <a:ext cx="7415927" cy="2004060"/>
          </a:xfrm>
          <a:prstGeom prst="rect">
            <a:avLst/>
          </a:prstGeom>
          <a:noFill/>
          <a:ln/>
        </p:spPr>
        <p:txBody>
          <a:bodyPr wrap="square" lIns="0" tIns="0" rIns="0" bIns="0" rtlCol="0" anchor="t"/>
          <a:lstStyle/>
          <a:p>
            <a:pPr indent="0" marL="0">
              <a:lnSpc>
                <a:spcPts val="7850"/>
              </a:lnSpc>
              <a:buNone/>
            </a:pPr>
            <a:r>
              <a:rPr lang="en-US" sz="6300" dirty="0">
                <a:solidFill>
                  <a:srgbClr val="1F1E1E"/>
                </a:solidFill>
                <a:latin typeface="Red Hat Text" pitchFamily="34" charset="0"/>
                <a:ea typeface="Red Hat Text" pitchFamily="34" charset="-122"/>
                <a:cs typeface="Red Hat Text" pitchFamily="34" charset="-120"/>
              </a:rPr>
              <a:t>Giới thiệu về trò chơi dân gian</a:t>
            </a:r>
            <a:endParaRPr lang="en-US" sz="6300" dirty="0"/>
          </a:p>
        </p:txBody>
      </p:sp>
      <p:sp>
        <p:nvSpPr>
          <p:cNvPr id="4" name="Text 1"/>
          <p:cNvSpPr/>
          <p:nvPr/>
        </p:nvSpPr>
        <p:spPr>
          <a:xfrm>
            <a:off x="6350437" y="4157067"/>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pitchFamily="34" charset="0"/>
                <a:ea typeface="Roboto" pitchFamily="34" charset="-122"/>
                <a:cs typeface="Roboto" pitchFamily="34" charset="-120"/>
              </a:rPr>
              <a:t>Trò chơi dân gian là một phần không thể thiếu trong văn hóa nghệ thuật dân gian của Việt Nam. Những trò chơi này không chỉ giúp giữ gìn và phát triển di sản văn hóa mà còn góp phần tạo ra sự đa dạng trong mỹ thuật dân gian.</a:t>
            </a:r>
            <a:endParaRPr lang="en-US" sz="1900" dirty="0"/>
          </a:p>
        </p:txBody>
      </p:sp>
      <p:sp>
        <p:nvSpPr>
          <p:cNvPr id="5" name="Shape 2"/>
          <p:cNvSpPr/>
          <p:nvPr/>
        </p:nvSpPr>
        <p:spPr>
          <a:xfrm>
            <a:off x="6350437" y="6033373"/>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58057" y="6040993"/>
            <a:ext cx="379690" cy="379690"/>
          </a:xfrm>
          <a:prstGeom prst="rect">
            <a:avLst/>
          </a:prstGeom>
        </p:spPr>
      </p:pic>
      <p:sp>
        <p:nvSpPr>
          <p:cNvPr id="7" name="Text 3"/>
          <p:cNvSpPr/>
          <p:nvPr/>
        </p:nvSpPr>
        <p:spPr>
          <a:xfrm>
            <a:off x="6868716" y="6014918"/>
            <a:ext cx="1437680" cy="431959"/>
          </a:xfrm>
          <a:prstGeom prst="rect">
            <a:avLst/>
          </a:prstGeom>
          <a:noFill/>
          <a:ln/>
        </p:spPr>
        <p:txBody>
          <a:bodyPr wrap="none" lIns="0" tIns="0" rIns="0" bIns="0" rtlCol="0" anchor="t"/>
          <a:lstStyle/>
          <a:p>
            <a:pPr algn="l" indent="0" marL="0">
              <a:lnSpc>
                <a:spcPts val="3400"/>
              </a:lnSpc>
              <a:buNone/>
            </a:pPr>
            <a:r>
              <a:rPr lang="en-US" sz="2400" b="1" dirty="0">
                <a:solidFill>
                  <a:srgbClr val="3B3535"/>
                </a:solidFill>
                <a:latin typeface="Roboto" pitchFamily="34" charset="0"/>
                <a:ea typeface="Roboto" pitchFamily="34" charset="-122"/>
                <a:cs typeface="Roboto" pitchFamily="34" charset="-120"/>
              </a:rPr>
              <a:t>by Lan Bùi</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521637" y="1106091"/>
            <a:ext cx="9244727" cy="1452086"/>
          </a:xfrm>
          <a:prstGeom prst="rect">
            <a:avLst/>
          </a:prstGeom>
          <a:noFill/>
          <a:ln/>
        </p:spPr>
        <p:txBody>
          <a:bodyPr wrap="squar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Tầm quan trọng của trò chơi dân gian trong sáng tạo mỹ thuật</a:t>
            </a:r>
            <a:endParaRPr lang="en-US" sz="4550" dirty="0"/>
          </a:p>
        </p:txBody>
      </p:sp>
      <p:sp>
        <p:nvSpPr>
          <p:cNvPr id="4" name="Shape 1"/>
          <p:cNvSpPr/>
          <p:nvPr/>
        </p:nvSpPr>
        <p:spPr>
          <a:xfrm>
            <a:off x="4521637" y="3206115"/>
            <a:ext cx="555427" cy="555427"/>
          </a:xfrm>
          <a:prstGeom prst="roundRect">
            <a:avLst>
              <a:gd name="adj" fmla="val 6668"/>
            </a:avLst>
          </a:prstGeom>
          <a:solidFill>
            <a:srgbClr val="F3E8E8"/>
          </a:solidFill>
          <a:ln/>
        </p:spPr>
      </p:sp>
      <p:sp>
        <p:nvSpPr>
          <p:cNvPr id="5" name="Text 2"/>
          <p:cNvSpPr/>
          <p:nvPr/>
        </p:nvSpPr>
        <p:spPr>
          <a:xfrm>
            <a:off x="4745831" y="3309580"/>
            <a:ext cx="107037"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1</a:t>
            </a:r>
            <a:endParaRPr lang="en-US" sz="2700" dirty="0"/>
          </a:p>
        </p:txBody>
      </p:sp>
      <p:sp>
        <p:nvSpPr>
          <p:cNvPr id="6" name="Text 3"/>
          <p:cNvSpPr/>
          <p:nvPr/>
        </p:nvSpPr>
        <p:spPr>
          <a:xfrm>
            <a:off x="5323880" y="3206115"/>
            <a:ext cx="2904530" cy="363141"/>
          </a:xfrm>
          <a:prstGeom prst="rect">
            <a:avLst/>
          </a:prstGeom>
          <a:noFill/>
          <a:ln/>
        </p:spPr>
        <p:txBody>
          <a:bodyPr wrap="none" lIns="0" tIns="0" rIns="0" bIns="0" rtlCol="0" anchor="t"/>
          <a:lstStyle/>
          <a:p>
            <a:pPr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Promote Creativity</a:t>
            </a:r>
            <a:endParaRPr lang="en-US" sz="2250" dirty="0"/>
          </a:p>
        </p:txBody>
      </p:sp>
      <p:sp>
        <p:nvSpPr>
          <p:cNvPr id="7" name="Text 4"/>
          <p:cNvSpPr/>
          <p:nvPr/>
        </p:nvSpPr>
        <p:spPr>
          <a:xfrm>
            <a:off x="5323880" y="3717369"/>
            <a:ext cx="3696772"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pitchFamily="34" charset="0"/>
                <a:ea typeface="Roboto" pitchFamily="34" charset="-122"/>
                <a:cs typeface="Roboto" pitchFamily="34" charset="-120"/>
              </a:rPr>
              <a:t>Trò chơi dân gian là nguồn cảm hứng vô tận cho nghệ sĩ và nhà thiết kế, từ các trò chơi này, họ rút ra nhiều ý tưởng sáng tạo.</a:t>
            </a:r>
            <a:endParaRPr lang="en-US" sz="1900" dirty="0"/>
          </a:p>
        </p:txBody>
      </p:sp>
      <p:sp>
        <p:nvSpPr>
          <p:cNvPr id="8" name="Shape 5"/>
          <p:cNvSpPr/>
          <p:nvPr/>
        </p:nvSpPr>
        <p:spPr>
          <a:xfrm>
            <a:off x="9267468" y="3206115"/>
            <a:ext cx="555427" cy="555427"/>
          </a:xfrm>
          <a:prstGeom prst="roundRect">
            <a:avLst>
              <a:gd name="adj" fmla="val 6668"/>
            </a:avLst>
          </a:prstGeom>
          <a:solidFill>
            <a:srgbClr val="F3E8E8"/>
          </a:solidFill>
          <a:ln/>
        </p:spPr>
      </p:sp>
      <p:sp>
        <p:nvSpPr>
          <p:cNvPr id="9" name="Text 6"/>
          <p:cNvSpPr/>
          <p:nvPr/>
        </p:nvSpPr>
        <p:spPr>
          <a:xfrm>
            <a:off x="9449633" y="3309580"/>
            <a:ext cx="190976"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2</a:t>
            </a:r>
            <a:endParaRPr lang="en-US" sz="2700" dirty="0"/>
          </a:p>
        </p:txBody>
      </p:sp>
      <p:sp>
        <p:nvSpPr>
          <p:cNvPr id="10" name="Text 7"/>
          <p:cNvSpPr/>
          <p:nvPr/>
        </p:nvSpPr>
        <p:spPr>
          <a:xfrm>
            <a:off x="10069711" y="3206115"/>
            <a:ext cx="2904530" cy="363141"/>
          </a:xfrm>
          <a:prstGeom prst="rect">
            <a:avLst/>
          </a:prstGeom>
          <a:noFill/>
          <a:ln/>
        </p:spPr>
        <p:txBody>
          <a:bodyPr wrap="none" lIns="0" tIns="0" rIns="0" bIns="0" rtlCol="0" anchor="t"/>
          <a:lstStyle/>
          <a:p>
            <a:pPr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Preserve Culture</a:t>
            </a:r>
            <a:endParaRPr lang="en-US" sz="2250" dirty="0"/>
          </a:p>
        </p:txBody>
      </p:sp>
      <p:sp>
        <p:nvSpPr>
          <p:cNvPr id="11" name="Text 8"/>
          <p:cNvSpPr/>
          <p:nvPr/>
        </p:nvSpPr>
        <p:spPr>
          <a:xfrm>
            <a:off x="10069711" y="3717369"/>
            <a:ext cx="3696772"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pitchFamily="34" charset="0"/>
                <a:ea typeface="Roboto" pitchFamily="34" charset="-122"/>
                <a:cs typeface="Roboto" pitchFamily="34" charset="-120"/>
              </a:rPr>
              <a:t>Các trò chơi dân gian là cách tuyệt vời để giữ gìn, kế thừa và phát triển nghệ thuật dân gian, giúp duy trì bản sắc văn hóa.</a:t>
            </a:r>
            <a:endParaRPr lang="en-US" sz="1900" dirty="0"/>
          </a:p>
        </p:txBody>
      </p:sp>
      <p:sp>
        <p:nvSpPr>
          <p:cNvPr id="12" name="Shape 9"/>
          <p:cNvSpPr/>
          <p:nvPr/>
        </p:nvSpPr>
        <p:spPr>
          <a:xfrm>
            <a:off x="4521637" y="5822037"/>
            <a:ext cx="555427" cy="555427"/>
          </a:xfrm>
          <a:prstGeom prst="roundRect">
            <a:avLst>
              <a:gd name="adj" fmla="val 6668"/>
            </a:avLst>
          </a:prstGeom>
          <a:solidFill>
            <a:srgbClr val="F3E8E8"/>
          </a:solidFill>
          <a:ln/>
        </p:spPr>
      </p:sp>
      <p:sp>
        <p:nvSpPr>
          <p:cNvPr id="13" name="Text 10"/>
          <p:cNvSpPr/>
          <p:nvPr/>
        </p:nvSpPr>
        <p:spPr>
          <a:xfrm>
            <a:off x="4697135" y="5925502"/>
            <a:ext cx="204311"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3</a:t>
            </a:r>
            <a:endParaRPr lang="en-US" sz="2700" dirty="0"/>
          </a:p>
        </p:txBody>
      </p:sp>
      <p:sp>
        <p:nvSpPr>
          <p:cNvPr id="14" name="Text 11"/>
          <p:cNvSpPr/>
          <p:nvPr/>
        </p:nvSpPr>
        <p:spPr>
          <a:xfrm>
            <a:off x="5323880" y="5822037"/>
            <a:ext cx="2904530" cy="363141"/>
          </a:xfrm>
          <a:prstGeom prst="rect">
            <a:avLst/>
          </a:prstGeom>
          <a:noFill/>
          <a:ln/>
        </p:spPr>
        <p:txBody>
          <a:bodyPr wrap="none" lIns="0" tIns="0" rIns="0" bIns="0" rtlCol="0" anchor="t"/>
          <a:lstStyle/>
          <a:p>
            <a:pPr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Enhance Aesthetics</a:t>
            </a:r>
            <a:endParaRPr lang="en-US" sz="2250" dirty="0"/>
          </a:p>
        </p:txBody>
      </p:sp>
      <p:sp>
        <p:nvSpPr>
          <p:cNvPr id="15" name="Text 12"/>
          <p:cNvSpPr/>
          <p:nvPr/>
        </p:nvSpPr>
        <p:spPr>
          <a:xfrm>
            <a:off x="5323880" y="6333292"/>
            <a:ext cx="8442484" cy="790099"/>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pitchFamily="34" charset="0"/>
                <a:ea typeface="Roboto" pitchFamily="34" charset="-122"/>
                <a:cs typeface="Roboto" pitchFamily="34" charset="-120"/>
              </a:rPr>
              <a:t>Sự đa dạng và tính cách mạng trong trò chơi dân gian giúp làm phong phú thêm các tác phẩm nghệ thuật.</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547330"/>
            <a:ext cx="9550241" cy="585311"/>
          </a:xfrm>
          <a:prstGeom prst="rect">
            <a:avLst/>
          </a:prstGeom>
          <a:noFill/>
          <a:ln/>
        </p:spPr>
        <p:txBody>
          <a:bodyPr wrap="none" lIns="0" tIns="0" rIns="0" bIns="0" rtlCol="0" anchor="t"/>
          <a:lstStyle/>
          <a:p>
            <a:pPr indent="0" marL="0">
              <a:lnSpc>
                <a:spcPts val="4600"/>
              </a:lnSpc>
              <a:buNone/>
            </a:pPr>
            <a:r>
              <a:rPr lang="en-US" sz="3650" dirty="0">
                <a:solidFill>
                  <a:srgbClr val="1F1E1E"/>
                </a:solidFill>
                <a:latin typeface="Red Hat Text" pitchFamily="34" charset="0"/>
                <a:ea typeface="Red Hat Text" pitchFamily="34" charset="-122"/>
                <a:cs typeface="Red Hat Text" pitchFamily="34" charset="-120"/>
              </a:rPr>
              <a:t>Các trò chơi dân gian phổ biến trong mỹ thuật</a:t>
            </a:r>
            <a:endParaRPr lang="en-US" sz="3650" dirty="0"/>
          </a:p>
        </p:txBody>
      </p:sp>
      <p:pic>
        <p:nvPicPr>
          <p:cNvPr id="3" name="Image 0" descr="preencoded.png">    </p:cNvPr>
          <p:cNvPicPr>
            <a:picLocks noChangeAspect="1"/>
          </p:cNvPicPr>
          <p:nvPr/>
        </p:nvPicPr>
        <p:blipFill>
          <a:blip r:embed="rId1"/>
          <a:stretch>
            <a:fillRect/>
          </a:stretch>
        </p:blipFill>
        <p:spPr>
          <a:xfrm>
            <a:off x="968693" y="1530668"/>
            <a:ext cx="497562" cy="497562"/>
          </a:xfrm>
          <a:prstGeom prst="rect">
            <a:avLst/>
          </a:prstGeom>
        </p:spPr>
      </p:pic>
      <p:sp>
        <p:nvSpPr>
          <p:cNvPr id="4" name="Text 1"/>
          <p:cNvSpPr/>
          <p:nvPr/>
        </p:nvSpPr>
        <p:spPr>
          <a:xfrm>
            <a:off x="968693" y="2227183"/>
            <a:ext cx="2341483" cy="292656"/>
          </a:xfrm>
          <a:prstGeom prst="rect">
            <a:avLst/>
          </a:prstGeom>
          <a:noFill/>
          <a:ln/>
        </p:spPr>
        <p:txBody>
          <a:bodyPr wrap="none" lIns="0" tIns="0" rIns="0" bIns="0" rtlCol="0" anchor="t"/>
          <a:lstStyle/>
          <a:p>
            <a:pPr algn="l" indent="0" marL="0">
              <a:lnSpc>
                <a:spcPts val="2300"/>
              </a:lnSpc>
              <a:buNone/>
            </a:pPr>
            <a:r>
              <a:rPr lang="en-US" sz="1800" dirty="0">
                <a:solidFill>
                  <a:srgbClr val="3B3535"/>
                </a:solidFill>
                <a:latin typeface="Red Hat Text" pitchFamily="34" charset="0"/>
                <a:ea typeface="Red Hat Text" pitchFamily="34" charset="-122"/>
                <a:cs typeface="Red Hat Text" pitchFamily="34" charset="-120"/>
              </a:rPr>
              <a:t>Ô ăn quan</a:t>
            </a:r>
            <a:endParaRPr lang="en-US" sz="1800" dirty="0"/>
          </a:p>
        </p:txBody>
      </p:sp>
      <p:sp>
        <p:nvSpPr>
          <p:cNvPr id="5" name="Text 2"/>
          <p:cNvSpPr/>
          <p:nvPr/>
        </p:nvSpPr>
        <p:spPr>
          <a:xfrm>
            <a:off x="968693" y="2639139"/>
            <a:ext cx="4031933" cy="636984"/>
          </a:xfrm>
          <a:prstGeom prst="rect">
            <a:avLst/>
          </a:prstGeom>
          <a:noFill/>
          <a:ln/>
        </p:spPr>
        <p:txBody>
          <a:bodyPr wrap="square" lIns="0" tIns="0" rIns="0" bIns="0" rtlCol="0" anchor="t"/>
          <a:lstStyle/>
          <a:p>
            <a:pPr algn="l" indent="0" marL="0">
              <a:lnSpc>
                <a:spcPts val="2500"/>
              </a:lnSpc>
              <a:buNone/>
            </a:pPr>
            <a:r>
              <a:rPr lang="en-US" sz="1550" dirty="0">
                <a:solidFill>
                  <a:srgbClr val="3B3535"/>
                </a:solidFill>
                <a:latin typeface="Roboto" pitchFamily="34" charset="0"/>
                <a:ea typeface="Roboto" pitchFamily="34" charset="-122"/>
                <a:cs typeface="Roboto" pitchFamily="34" charset="-120"/>
              </a:rPr>
              <a:t>Trò chơi trí tuệ dân gian, thường được thể hiện qua hội họa, điêu khắc.</a:t>
            </a:r>
            <a:endParaRPr lang="en-US" sz="1550" dirty="0"/>
          </a:p>
        </p:txBody>
      </p:sp>
      <p:pic>
        <p:nvPicPr>
          <p:cNvPr id="6" name="Image 1" descr="preencoded.png">    </p:cNvPr>
          <p:cNvPicPr>
            <a:picLocks noChangeAspect="1"/>
          </p:cNvPicPr>
          <p:nvPr/>
        </p:nvPicPr>
        <p:blipFill>
          <a:blip r:embed="rId2"/>
          <a:stretch>
            <a:fillRect/>
          </a:stretch>
        </p:blipFill>
        <p:spPr>
          <a:xfrm>
            <a:off x="968693" y="3499961"/>
            <a:ext cx="4031933" cy="4607838"/>
          </a:xfrm>
          <a:prstGeom prst="rect">
            <a:avLst/>
          </a:prstGeom>
        </p:spPr>
      </p:pic>
      <p:pic>
        <p:nvPicPr>
          <p:cNvPr id="7" name="Image 2" descr="preencoded.png">    </p:cNvPr>
          <p:cNvPicPr>
            <a:picLocks noChangeAspect="1"/>
          </p:cNvPicPr>
          <p:nvPr/>
        </p:nvPicPr>
        <p:blipFill>
          <a:blip r:embed="rId3"/>
          <a:stretch>
            <a:fillRect/>
          </a:stretch>
        </p:blipFill>
        <p:spPr>
          <a:xfrm>
            <a:off x="5299115" y="1530668"/>
            <a:ext cx="497562" cy="497562"/>
          </a:xfrm>
          <a:prstGeom prst="rect">
            <a:avLst/>
          </a:prstGeom>
        </p:spPr>
      </p:pic>
      <p:sp>
        <p:nvSpPr>
          <p:cNvPr id="8" name="Text 3"/>
          <p:cNvSpPr/>
          <p:nvPr/>
        </p:nvSpPr>
        <p:spPr>
          <a:xfrm>
            <a:off x="5299115" y="2227183"/>
            <a:ext cx="2341483" cy="292656"/>
          </a:xfrm>
          <a:prstGeom prst="rect">
            <a:avLst/>
          </a:prstGeom>
          <a:noFill/>
          <a:ln/>
        </p:spPr>
        <p:txBody>
          <a:bodyPr wrap="none" lIns="0" tIns="0" rIns="0" bIns="0" rtlCol="0" anchor="t"/>
          <a:lstStyle/>
          <a:p>
            <a:pPr algn="l" indent="0" marL="0">
              <a:lnSpc>
                <a:spcPts val="2300"/>
              </a:lnSpc>
              <a:buNone/>
            </a:pPr>
            <a:r>
              <a:rPr lang="en-US" sz="1800" dirty="0">
                <a:solidFill>
                  <a:srgbClr val="3B3535"/>
                </a:solidFill>
                <a:latin typeface="Red Hat Text" pitchFamily="34" charset="0"/>
                <a:ea typeface="Red Hat Text" pitchFamily="34" charset="-122"/>
                <a:cs typeface="Red Hat Text" pitchFamily="34" charset="-120"/>
              </a:rPr>
              <a:t>Tứ sắc</a:t>
            </a:r>
            <a:endParaRPr lang="en-US" sz="1800" dirty="0"/>
          </a:p>
        </p:txBody>
      </p:sp>
      <p:sp>
        <p:nvSpPr>
          <p:cNvPr id="9" name="Text 4"/>
          <p:cNvSpPr/>
          <p:nvPr/>
        </p:nvSpPr>
        <p:spPr>
          <a:xfrm>
            <a:off x="5299115" y="2639139"/>
            <a:ext cx="4031933" cy="636984"/>
          </a:xfrm>
          <a:prstGeom prst="rect">
            <a:avLst/>
          </a:prstGeom>
          <a:noFill/>
          <a:ln/>
        </p:spPr>
        <p:txBody>
          <a:bodyPr wrap="square" lIns="0" tIns="0" rIns="0" bIns="0" rtlCol="0" anchor="t"/>
          <a:lstStyle/>
          <a:p>
            <a:pPr algn="l" indent="0" marL="0">
              <a:lnSpc>
                <a:spcPts val="2500"/>
              </a:lnSpc>
              <a:buNone/>
            </a:pPr>
            <a:r>
              <a:rPr lang="en-US" sz="1550" dirty="0">
                <a:solidFill>
                  <a:srgbClr val="3B3535"/>
                </a:solidFill>
                <a:latin typeface="Roboto" pitchFamily="34" charset="0"/>
                <a:ea typeface="Roboto" pitchFamily="34" charset="-122"/>
                <a:cs typeface="Roboto" pitchFamily="34" charset="-120"/>
              </a:rPr>
              <a:t>Được minh họa trong các bức tranh, đồ gốm, và kiến trúc.</a:t>
            </a:r>
            <a:endParaRPr lang="en-US" sz="1550" dirty="0"/>
          </a:p>
        </p:txBody>
      </p:sp>
      <p:pic>
        <p:nvPicPr>
          <p:cNvPr id="10" name="Image 3" descr="preencoded.png">    </p:cNvPr>
          <p:cNvPicPr>
            <a:picLocks noChangeAspect="1"/>
          </p:cNvPicPr>
          <p:nvPr/>
        </p:nvPicPr>
        <p:blipFill>
          <a:blip r:embed="rId4"/>
          <a:stretch>
            <a:fillRect/>
          </a:stretch>
        </p:blipFill>
        <p:spPr>
          <a:xfrm>
            <a:off x="5299115" y="3499961"/>
            <a:ext cx="4031933" cy="4607838"/>
          </a:xfrm>
          <a:prstGeom prst="rect">
            <a:avLst/>
          </a:prstGeom>
        </p:spPr>
      </p:pic>
      <p:pic>
        <p:nvPicPr>
          <p:cNvPr id="11" name="Image 4" descr="preencoded.png">    </p:cNvPr>
          <p:cNvPicPr>
            <a:picLocks noChangeAspect="1"/>
          </p:cNvPicPr>
          <p:nvPr/>
        </p:nvPicPr>
        <p:blipFill>
          <a:blip r:embed="rId5"/>
          <a:stretch>
            <a:fillRect/>
          </a:stretch>
        </p:blipFill>
        <p:spPr>
          <a:xfrm>
            <a:off x="9629537" y="1530668"/>
            <a:ext cx="497562" cy="497562"/>
          </a:xfrm>
          <a:prstGeom prst="rect">
            <a:avLst/>
          </a:prstGeom>
        </p:spPr>
      </p:pic>
      <p:sp>
        <p:nvSpPr>
          <p:cNvPr id="12" name="Text 5"/>
          <p:cNvSpPr/>
          <p:nvPr/>
        </p:nvSpPr>
        <p:spPr>
          <a:xfrm>
            <a:off x="9629537" y="2227183"/>
            <a:ext cx="2341483" cy="292656"/>
          </a:xfrm>
          <a:prstGeom prst="rect">
            <a:avLst/>
          </a:prstGeom>
          <a:noFill/>
          <a:ln/>
        </p:spPr>
        <p:txBody>
          <a:bodyPr wrap="none" lIns="0" tIns="0" rIns="0" bIns="0" rtlCol="0" anchor="t"/>
          <a:lstStyle/>
          <a:p>
            <a:pPr algn="l" indent="0" marL="0">
              <a:lnSpc>
                <a:spcPts val="2300"/>
              </a:lnSpc>
              <a:buNone/>
            </a:pPr>
            <a:r>
              <a:rPr lang="en-US" sz="1800" dirty="0">
                <a:solidFill>
                  <a:srgbClr val="3B3535"/>
                </a:solidFill>
                <a:latin typeface="Red Hat Text" pitchFamily="34" charset="0"/>
                <a:ea typeface="Red Hat Text" pitchFamily="34" charset="-122"/>
                <a:cs typeface="Red Hat Text" pitchFamily="34" charset="-120"/>
              </a:rPr>
              <a:t>Bầu cua cá cọp</a:t>
            </a:r>
            <a:endParaRPr lang="en-US" sz="1800" dirty="0"/>
          </a:p>
        </p:txBody>
      </p:sp>
      <p:sp>
        <p:nvSpPr>
          <p:cNvPr id="13" name="Text 6"/>
          <p:cNvSpPr/>
          <p:nvPr/>
        </p:nvSpPr>
        <p:spPr>
          <a:xfrm>
            <a:off x="9629537" y="2639139"/>
            <a:ext cx="4032052" cy="636984"/>
          </a:xfrm>
          <a:prstGeom prst="rect">
            <a:avLst/>
          </a:prstGeom>
          <a:noFill/>
          <a:ln/>
        </p:spPr>
        <p:txBody>
          <a:bodyPr wrap="square" lIns="0" tIns="0" rIns="0" bIns="0" rtlCol="0" anchor="t"/>
          <a:lstStyle/>
          <a:p>
            <a:pPr algn="l" indent="0" marL="0">
              <a:lnSpc>
                <a:spcPts val="2500"/>
              </a:lnSpc>
              <a:buNone/>
            </a:pPr>
            <a:r>
              <a:rPr lang="en-US" sz="1550" dirty="0">
                <a:solidFill>
                  <a:srgbClr val="3B3535"/>
                </a:solidFill>
                <a:latin typeface="Roboto" pitchFamily="34" charset="0"/>
                <a:ea typeface="Roboto" pitchFamily="34" charset="-122"/>
                <a:cs typeface="Roboto" pitchFamily="34" charset="-120"/>
              </a:rPr>
              <a:t>Thường có sự xuất hiện trong các tác phẩm điêu khắc và các bức vẽ dân gian.</a:t>
            </a:r>
            <a:endParaRPr lang="en-US" sz="1550" dirty="0"/>
          </a:p>
        </p:txBody>
      </p:sp>
      <p:pic>
        <p:nvPicPr>
          <p:cNvPr id="14" name="Image 5" descr="preencoded.png">    </p:cNvPr>
          <p:cNvPicPr>
            <a:picLocks noChangeAspect="1"/>
          </p:cNvPicPr>
          <p:nvPr/>
        </p:nvPicPr>
        <p:blipFill>
          <a:blip r:embed="rId6"/>
          <a:stretch>
            <a:fillRect/>
          </a:stretch>
        </p:blipFill>
        <p:spPr>
          <a:xfrm>
            <a:off x="9629537" y="3499961"/>
            <a:ext cx="4032052" cy="40320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80931" y="613648"/>
            <a:ext cx="9410938" cy="1312545"/>
          </a:xfrm>
          <a:prstGeom prst="rect">
            <a:avLst/>
          </a:prstGeom>
          <a:noFill/>
          <a:ln/>
        </p:spPr>
        <p:txBody>
          <a:bodyPr wrap="square" lIns="0" tIns="0" rIns="0" bIns="0" rtlCol="0" anchor="t"/>
          <a:lstStyle/>
          <a:p>
            <a:pPr indent="0" marL="0">
              <a:lnSpc>
                <a:spcPts val="5150"/>
              </a:lnSpc>
              <a:buNone/>
            </a:pPr>
            <a:r>
              <a:rPr lang="en-US" sz="4100" dirty="0">
                <a:solidFill>
                  <a:srgbClr val="1F1E1E"/>
                </a:solidFill>
                <a:latin typeface="Red Hat Text" pitchFamily="34" charset="0"/>
                <a:ea typeface="Red Hat Text" pitchFamily="34" charset="-122"/>
                <a:cs typeface="Red Hat Text" pitchFamily="34" charset="-120"/>
              </a:rPr>
              <a:t>Cách sử dụng trò chơi dân gian để thúc đẩy sáng tạo</a:t>
            </a:r>
            <a:endParaRPr lang="en-US" sz="4100" dirty="0"/>
          </a:p>
        </p:txBody>
      </p:sp>
      <p:pic>
        <p:nvPicPr>
          <p:cNvPr id="4" name="Image 1" descr="preencoded.png">    </p:cNvPr>
          <p:cNvPicPr>
            <a:picLocks noChangeAspect="1"/>
          </p:cNvPicPr>
          <p:nvPr/>
        </p:nvPicPr>
        <p:blipFill>
          <a:blip r:embed="rId2"/>
          <a:stretch>
            <a:fillRect/>
          </a:stretch>
        </p:blipFill>
        <p:spPr>
          <a:xfrm>
            <a:off x="780931" y="2260878"/>
            <a:ext cx="1115616" cy="1784985"/>
          </a:xfrm>
          <a:prstGeom prst="rect">
            <a:avLst/>
          </a:prstGeom>
        </p:spPr>
      </p:pic>
      <p:sp>
        <p:nvSpPr>
          <p:cNvPr id="5" name="Text 1"/>
          <p:cNvSpPr/>
          <p:nvPr/>
        </p:nvSpPr>
        <p:spPr>
          <a:xfrm>
            <a:off x="2231231" y="2484001"/>
            <a:ext cx="2624971" cy="328136"/>
          </a:xfrm>
          <a:prstGeom prst="rect">
            <a:avLst/>
          </a:prstGeom>
          <a:noFill/>
          <a:ln/>
        </p:spPr>
        <p:txBody>
          <a:bodyPr wrap="none" lIns="0" tIns="0" rIns="0" bIns="0" rtlCol="0" anchor="t"/>
          <a:lstStyle/>
          <a:p>
            <a:pPr algn="l"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Stimulate Imagination</a:t>
            </a:r>
            <a:endParaRPr lang="en-US" sz="2050" dirty="0"/>
          </a:p>
        </p:txBody>
      </p:sp>
      <p:sp>
        <p:nvSpPr>
          <p:cNvPr id="6" name="Text 2"/>
          <p:cNvSpPr/>
          <p:nvPr/>
        </p:nvSpPr>
        <p:spPr>
          <a:xfrm>
            <a:off x="2231231" y="2945963"/>
            <a:ext cx="7960638" cy="713899"/>
          </a:xfrm>
          <a:prstGeom prst="rect">
            <a:avLst/>
          </a:prstGeom>
          <a:noFill/>
          <a:ln/>
        </p:spPr>
        <p:txBody>
          <a:bodyPr wrap="square" lIns="0" tIns="0" rIns="0" bIns="0" rtlCol="0" anchor="t"/>
          <a:lstStyle/>
          <a:p>
            <a:pPr algn="l" indent="0" marL="0">
              <a:lnSpc>
                <a:spcPts val="2800"/>
              </a:lnSpc>
              <a:buNone/>
            </a:pPr>
            <a:r>
              <a:rPr lang="en-US" sz="1750" dirty="0">
                <a:solidFill>
                  <a:srgbClr val="3B3535"/>
                </a:solidFill>
                <a:latin typeface="Roboto" pitchFamily="34" charset="0"/>
                <a:ea typeface="Roboto" pitchFamily="34" charset="-122"/>
                <a:cs typeface="Roboto" pitchFamily="34" charset="-120"/>
              </a:rPr>
              <a:t>Trò chơi dân gian kích thích tư duy sáng tạo và khẳng định tính cách mạng trong nghệ thuật.</a:t>
            </a:r>
            <a:endParaRPr lang="en-US" sz="1750" dirty="0"/>
          </a:p>
        </p:txBody>
      </p:sp>
      <p:pic>
        <p:nvPicPr>
          <p:cNvPr id="7" name="Image 2" descr="preencoded.png">    </p:cNvPr>
          <p:cNvPicPr>
            <a:picLocks noChangeAspect="1"/>
          </p:cNvPicPr>
          <p:nvPr/>
        </p:nvPicPr>
        <p:blipFill>
          <a:blip r:embed="rId3"/>
          <a:stretch>
            <a:fillRect/>
          </a:stretch>
        </p:blipFill>
        <p:spPr>
          <a:xfrm>
            <a:off x="780931" y="4045863"/>
            <a:ext cx="1115616" cy="1784985"/>
          </a:xfrm>
          <a:prstGeom prst="rect">
            <a:avLst/>
          </a:prstGeom>
        </p:spPr>
      </p:pic>
      <p:sp>
        <p:nvSpPr>
          <p:cNvPr id="8" name="Text 3"/>
          <p:cNvSpPr/>
          <p:nvPr/>
        </p:nvSpPr>
        <p:spPr>
          <a:xfrm>
            <a:off x="2231231" y="4268986"/>
            <a:ext cx="3255764" cy="328136"/>
          </a:xfrm>
          <a:prstGeom prst="rect">
            <a:avLst/>
          </a:prstGeom>
          <a:noFill/>
          <a:ln/>
        </p:spPr>
        <p:txBody>
          <a:bodyPr wrap="none" lIns="0" tIns="0" rIns="0" bIns="0" rtlCol="0" anchor="t"/>
          <a:lstStyle/>
          <a:p>
            <a:pPr algn="l"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Encourage Experimentation</a:t>
            </a:r>
            <a:endParaRPr lang="en-US" sz="2050" dirty="0"/>
          </a:p>
        </p:txBody>
      </p:sp>
      <p:sp>
        <p:nvSpPr>
          <p:cNvPr id="9" name="Text 4"/>
          <p:cNvSpPr/>
          <p:nvPr/>
        </p:nvSpPr>
        <p:spPr>
          <a:xfrm>
            <a:off x="2231231" y="4730948"/>
            <a:ext cx="7960638" cy="713899"/>
          </a:xfrm>
          <a:prstGeom prst="rect">
            <a:avLst/>
          </a:prstGeom>
          <a:noFill/>
          <a:ln/>
        </p:spPr>
        <p:txBody>
          <a:bodyPr wrap="square" lIns="0" tIns="0" rIns="0" bIns="0" rtlCol="0" anchor="t"/>
          <a:lstStyle/>
          <a:p>
            <a:pPr algn="l" indent="0" marL="0">
              <a:lnSpc>
                <a:spcPts val="2800"/>
              </a:lnSpc>
              <a:buNone/>
            </a:pPr>
            <a:r>
              <a:rPr lang="en-US" sz="1750" dirty="0">
                <a:solidFill>
                  <a:srgbClr val="3B3535"/>
                </a:solidFill>
                <a:latin typeface="Roboto" pitchFamily="34" charset="0"/>
                <a:ea typeface="Roboto" pitchFamily="34" charset="-122"/>
                <a:cs typeface="Roboto" pitchFamily="34" charset="-120"/>
              </a:rPr>
              <a:t>Nó mở rộng tầm nhìn sáng tạo và khuyến khích thử nghiệm với các loại hình nghệ thuật mới mẻ.</a:t>
            </a:r>
            <a:endParaRPr lang="en-US" sz="1750" dirty="0"/>
          </a:p>
        </p:txBody>
      </p:sp>
      <p:pic>
        <p:nvPicPr>
          <p:cNvPr id="10" name="Image 3" descr="preencoded.png">    </p:cNvPr>
          <p:cNvPicPr>
            <a:picLocks noChangeAspect="1"/>
          </p:cNvPicPr>
          <p:nvPr/>
        </p:nvPicPr>
        <p:blipFill>
          <a:blip r:embed="rId4"/>
          <a:stretch>
            <a:fillRect/>
          </a:stretch>
        </p:blipFill>
        <p:spPr>
          <a:xfrm>
            <a:off x="780931" y="5830848"/>
            <a:ext cx="1115616" cy="1784985"/>
          </a:xfrm>
          <a:prstGeom prst="rect">
            <a:avLst/>
          </a:prstGeom>
        </p:spPr>
      </p:pic>
      <p:sp>
        <p:nvSpPr>
          <p:cNvPr id="11" name="Text 5"/>
          <p:cNvSpPr/>
          <p:nvPr/>
        </p:nvSpPr>
        <p:spPr>
          <a:xfrm>
            <a:off x="2231231" y="6053971"/>
            <a:ext cx="2651760" cy="328136"/>
          </a:xfrm>
          <a:prstGeom prst="rect">
            <a:avLst/>
          </a:prstGeom>
          <a:noFill/>
          <a:ln/>
        </p:spPr>
        <p:txBody>
          <a:bodyPr wrap="none" lIns="0" tIns="0" rIns="0" bIns="0" rtlCol="0" anchor="t"/>
          <a:lstStyle/>
          <a:p>
            <a:pPr algn="l"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Promote Collaboration</a:t>
            </a:r>
            <a:endParaRPr lang="en-US" sz="2050" dirty="0"/>
          </a:p>
        </p:txBody>
      </p:sp>
      <p:sp>
        <p:nvSpPr>
          <p:cNvPr id="12" name="Text 6"/>
          <p:cNvSpPr/>
          <p:nvPr/>
        </p:nvSpPr>
        <p:spPr>
          <a:xfrm>
            <a:off x="2231231" y="6515933"/>
            <a:ext cx="7960638" cy="356949"/>
          </a:xfrm>
          <a:prstGeom prst="rect">
            <a:avLst/>
          </a:prstGeom>
          <a:noFill/>
          <a:ln/>
        </p:spPr>
        <p:txBody>
          <a:bodyPr wrap="none" lIns="0" tIns="0" rIns="0" bIns="0" rtlCol="0" anchor="t"/>
          <a:lstStyle/>
          <a:p>
            <a:pPr algn="l" indent="0" marL="0">
              <a:lnSpc>
                <a:spcPts val="2800"/>
              </a:lnSpc>
              <a:buNone/>
            </a:pPr>
            <a:r>
              <a:rPr lang="en-US" sz="1750" dirty="0">
                <a:solidFill>
                  <a:srgbClr val="3B3535"/>
                </a:solidFill>
                <a:latin typeface="Roboto" pitchFamily="34" charset="0"/>
                <a:ea typeface="Roboto" pitchFamily="34" charset="-122"/>
                <a:cs typeface="Roboto" pitchFamily="34" charset="-120"/>
              </a:rPr>
              <a:t>Giúp khuyến khích sự hợp tác, giao lưu giữa các nghệ sĩ và người chơi.</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521637" y="856893"/>
            <a:ext cx="9244727" cy="1452086"/>
          </a:xfrm>
          <a:prstGeom prst="rect">
            <a:avLst/>
          </a:prstGeom>
          <a:noFill/>
          <a:ln/>
        </p:spPr>
        <p:txBody>
          <a:bodyPr wrap="squar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Các bước để tích hợp trò chơi dân gian vào quá trình sáng tạo</a:t>
            </a:r>
            <a:endParaRPr lang="en-US" sz="4550" dirty="0"/>
          </a:p>
        </p:txBody>
      </p:sp>
      <p:sp>
        <p:nvSpPr>
          <p:cNvPr id="4" name="Shape 1"/>
          <p:cNvSpPr/>
          <p:nvPr/>
        </p:nvSpPr>
        <p:spPr>
          <a:xfrm>
            <a:off x="4876681" y="2679263"/>
            <a:ext cx="30480" cy="4693444"/>
          </a:xfrm>
          <a:prstGeom prst="roundRect">
            <a:avLst>
              <a:gd name="adj" fmla="val 121500"/>
            </a:avLst>
          </a:prstGeom>
          <a:solidFill>
            <a:srgbClr val="D9CECE"/>
          </a:solidFill>
          <a:ln/>
        </p:spPr>
      </p:sp>
      <p:sp>
        <p:nvSpPr>
          <p:cNvPr id="5" name="Shape 2"/>
          <p:cNvSpPr/>
          <p:nvPr/>
        </p:nvSpPr>
        <p:spPr>
          <a:xfrm>
            <a:off x="5139154" y="3219331"/>
            <a:ext cx="864037" cy="30480"/>
          </a:xfrm>
          <a:prstGeom prst="roundRect">
            <a:avLst>
              <a:gd name="adj" fmla="val 121500"/>
            </a:avLst>
          </a:prstGeom>
          <a:solidFill>
            <a:srgbClr val="D9CECE"/>
          </a:solidFill>
          <a:ln/>
        </p:spPr>
      </p:sp>
      <p:sp>
        <p:nvSpPr>
          <p:cNvPr id="6" name="Shape 3"/>
          <p:cNvSpPr/>
          <p:nvPr/>
        </p:nvSpPr>
        <p:spPr>
          <a:xfrm>
            <a:off x="4614208" y="2956917"/>
            <a:ext cx="555427" cy="555427"/>
          </a:xfrm>
          <a:prstGeom prst="roundRect">
            <a:avLst>
              <a:gd name="adj" fmla="val 6668"/>
            </a:avLst>
          </a:prstGeom>
          <a:solidFill>
            <a:srgbClr val="F3E8E8"/>
          </a:solidFill>
          <a:ln/>
        </p:spPr>
      </p:sp>
      <p:sp>
        <p:nvSpPr>
          <p:cNvPr id="7" name="Text 4"/>
          <p:cNvSpPr/>
          <p:nvPr/>
        </p:nvSpPr>
        <p:spPr>
          <a:xfrm>
            <a:off x="4838402" y="3060383"/>
            <a:ext cx="107037"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1</a:t>
            </a:r>
            <a:endParaRPr lang="en-US" sz="2700" dirty="0"/>
          </a:p>
        </p:txBody>
      </p:sp>
      <p:sp>
        <p:nvSpPr>
          <p:cNvPr id="8" name="Text 5"/>
          <p:cNvSpPr/>
          <p:nvPr/>
        </p:nvSpPr>
        <p:spPr>
          <a:xfrm>
            <a:off x="6249710" y="292608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Nghiên cứu trò chơi</a:t>
            </a:r>
            <a:endParaRPr lang="en-US" sz="2250" dirty="0"/>
          </a:p>
        </p:txBody>
      </p:sp>
      <p:sp>
        <p:nvSpPr>
          <p:cNvPr id="9" name="Text 6"/>
          <p:cNvSpPr/>
          <p:nvPr/>
        </p:nvSpPr>
        <p:spPr>
          <a:xfrm>
            <a:off x="6249710" y="3437334"/>
            <a:ext cx="7516654" cy="395049"/>
          </a:xfrm>
          <a:prstGeom prst="rect">
            <a:avLst/>
          </a:prstGeom>
          <a:noFill/>
          <a:ln/>
        </p:spPr>
        <p:txBody>
          <a:bodyPr wrap="none" lIns="0" tIns="0" rIns="0" bIns="0" rtlCol="0" anchor="t"/>
          <a:lstStyle/>
          <a:p>
            <a:pPr algn="l" indent="0" marL="0">
              <a:lnSpc>
                <a:spcPts val="3100"/>
              </a:lnSpc>
              <a:buNone/>
            </a:pPr>
            <a:r>
              <a:rPr lang="en-US" sz="1900" dirty="0">
                <a:solidFill>
                  <a:srgbClr val="3B3535"/>
                </a:solidFill>
                <a:latin typeface="Roboto" pitchFamily="34" charset="0"/>
                <a:ea typeface="Roboto" pitchFamily="34" charset="-122"/>
                <a:cs typeface="Roboto" pitchFamily="34" charset="-120"/>
              </a:rPr>
              <a:t>Hiểu rõ về quy tắc và các yếu tố của trò chơi.</a:t>
            </a:r>
            <a:endParaRPr lang="en-US" sz="1900" dirty="0"/>
          </a:p>
        </p:txBody>
      </p:sp>
      <p:sp>
        <p:nvSpPr>
          <p:cNvPr id="10" name="Shape 7"/>
          <p:cNvSpPr/>
          <p:nvPr/>
        </p:nvSpPr>
        <p:spPr>
          <a:xfrm>
            <a:off x="5139154" y="4866084"/>
            <a:ext cx="864037" cy="30480"/>
          </a:xfrm>
          <a:prstGeom prst="roundRect">
            <a:avLst>
              <a:gd name="adj" fmla="val 121500"/>
            </a:avLst>
          </a:prstGeom>
          <a:solidFill>
            <a:srgbClr val="D9CECE"/>
          </a:solidFill>
          <a:ln/>
        </p:spPr>
      </p:sp>
      <p:sp>
        <p:nvSpPr>
          <p:cNvPr id="11" name="Shape 8"/>
          <p:cNvSpPr/>
          <p:nvPr/>
        </p:nvSpPr>
        <p:spPr>
          <a:xfrm>
            <a:off x="4614208" y="4603671"/>
            <a:ext cx="555427" cy="555427"/>
          </a:xfrm>
          <a:prstGeom prst="roundRect">
            <a:avLst>
              <a:gd name="adj" fmla="val 6668"/>
            </a:avLst>
          </a:prstGeom>
          <a:solidFill>
            <a:srgbClr val="F3E8E8"/>
          </a:solidFill>
          <a:ln/>
        </p:spPr>
      </p:sp>
      <p:sp>
        <p:nvSpPr>
          <p:cNvPr id="12" name="Text 9"/>
          <p:cNvSpPr/>
          <p:nvPr/>
        </p:nvSpPr>
        <p:spPr>
          <a:xfrm>
            <a:off x="4796373" y="4707136"/>
            <a:ext cx="190976"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2</a:t>
            </a:r>
            <a:endParaRPr lang="en-US" sz="2700" dirty="0"/>
          </a:p>
        </p:txBody>
      </p:sp>
      <p:sp>
        <p:nvSpPr>
          <p:cNvPr id="13" name="Text 10"/>
          <p:cNvSpPr/>
          <p:nvPr/>
        </p:nvSpPr>
        <p:spPr>
          <a:xfrm>
            <a:off x="6249710" y="4572833"/>
            <a:ext cx="3177897" cy="363141"/>
          </a:xfrm>
          <a:prstGeom prst="rect">
            <a:avLst/>
          </a:prstGeom>
          <a:noFill/>
          <a:ln/>
        </p:spPr>
        <p:txBody>
          <a:bodyPr wrap="non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Vận dụng và thử nghiệm</a:t>
            </a:r>
            <a:endParaRPr lang="en-US" sz="2250" dirty="0"/>
          </a:p>
        </p:txBody>
      </p:sp>
      <p:sp>
        <p:nvSpPr>
          <p:cNvPr id="14" name="Text 11"/>
          <p:cNvSpPr/>
          <p:nvPr/>
        </p:nvSpPr>
        <p:spPr>
          <a:xfrm>
            <a:off x="6249710" y="5084088"/>
            <a:ext cx="7516654" cy="395049"/>
          </a:xfrm>
          <a:prstGeom prst="rect">
            <a:avLst/>
          </a:prstGeom>
          <a:noFill/>
          <a:ln/>
        </p:spPr>
        <p:txBody>
          <a:bodyPr wrap="none" lIns="0" tIns="0" rIns="0" bIns="0" rtlCol="0" anchor="t"/>
          <a:lstStyle/>
          <a:p>
            <a:pPr algn="l" indent="0" marL="0">
              <a:lnSpc>
                <a:spcPts val="3100"/>
              </a:lnSpc>
              <a:buNone/>
            </a:pPr>
            <a:r>
              <a:rPr lang="en-US" sz="1900" dirty="0">
                <a:solidFill>
                  <a:srgbClr val="3B3535"/>
                </a:solidFill>
                <a:latin typeface="Roboto" pitchFamily="34" charset="0"/>
                <a:ea typeface="Roboto" pitchFamily="34" charset="-122"/>
                <a:cs typeface="Roboto" pitchFamily="34" charset="-120"/>
              </a:rPr>
              <a:t>Áp dụng những ý tưởng từ trò chơi vào các tác phẩm.</a:t>
            </a:r>
            <a:endParaRPr lang="en-US" sz="1900" dirty="0"/>
          </a:p>
        </p:txBody>
      </p:sp>
      <p:sp>
        <p:nvSpPr>
          <p:cNvPr id="15" name="Shape 12"/>
          <p:cNvSpPr/>
          <p:nvPr/>
        </p:nvSpPr>
        <p:spPr>
          <a:xfrm>
            <a:off x="5139154" y="6512838"/>
            <a:ext cx="864037" cy="30480"/>
          </a:xfrm>
          <a:prstGeom prst="roundRect">
            <a:avLst>
              <a:gd name="adj" fmla="val 121500"/>
            </a:avLst>
          </a:prstGeom>
          <a:solidFill>
            <a:srgbClr val="D9CECE"/>
          </a:solidFill>
          <a:ln/>
        </p:spPr>
      </p:sp>
      <p:sp>
        <p:nvSpPr>
          <p:cNvPr id="16" name="Shape 13"/>
          <p:cNvSpPr/>
          <p:nvPr/>
        </p:nvSpPr>
        <p:spPr>
          <a:xfrm>
            <a:off x="4614208" y="6250424"/>
            <a:ext cx="555427" cy="555427"/>
          </a:xfrm>
          <a:prstGeom prst="roundRect">
            <a:avLst>
              <a:gd name="adj" fmla="val 6668"/>
            </a:avLst>
          </a:prstGeom>
          <a:solidFill>
            <a:srgbClr val="F3E8E8"/>
          </a:solidFill>
          <a:ln/>
        </p:spPr>
      </p:sp>
      <p:sp>
        <p:nvSpPr>
          <p:cNvPr id="17" name="Text 14"/>
          <p:cNvSpPr/>
          <p:nvPr/>
        </p:nvSpPr>
        <p:spPr>
          <a:xfrm>
            <a:off x="4789706" y="6353889"/>
            <a:ext cx="204311" cy="348496"/>
          </a:xfrm>
          <a:prstGeom prst="rect">
            <a:avLst/>
          </a:prstGeom>
          <a:noFill/>
          <a:ln/>
        </p:spPr>
        <p:txBody>
          <a:bodyPr wrap="none" lIns="0" tIns="0" rIns="0" bIns="0" rtlCol="0" anchor="t"/>
          <a:lstStyle/>
          <a:p>
            <a:pPr algn="ctr" indent="0" marL="0">
              <a:lnSpc>
                <a:spcPts val="2700"/>
              </a:lnSpc>
              <a:buNone/>
            </a:pPr>
            <a:r>
              <a:rPr lang="en-US" sz="2700" dirty="0">
                <a:solidFill>
                  <a:srgbClr val="3B3535"/>
                </a:solidFill>
                <a:latin typeface="Red Hat Text" pitchFamily="34" charset="0"/>
                <a:ea typeface="Red Hat Text" pitchFamily="34" charset="-122"/>
                <a:cs typeface="Red Hat Text" pitchFamily="34" charset="-120"/>
              </a:rPr>
              <a:t>3</a:t>
            </a:r>
            <a:endParaRPr lang="en-US" sz="2700" dirty="0"/>
          </a:p>
        </p:txBody>
      </p:sp>
      <p:sp>
        <p:nvSpPr>
          <p:cNvPr id="18" name="Text 15"/>
          <p:cNvSpPr/>
          <p:nvPr/>
        </p:nvSpPr>
        <p:spPr>
          <a:xfrm>
            <a:off x="6249710" y="6219587"/>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Chia sẻ và phản biện</a:t>
            </a:r>
            <a:endParaRPr lang="en-US" sz="2250" dirty="0"/>
          </a:p>
        </p:txBody>
      </p:sp>
      <p:sp>
        <p:nvSpPr>
          <p:cNvPr id="19" name="Text 16"/>
          <p:cNvSpPr/>
          <p:nvPr/>
        </p:nvSpPr>
        <p:spPr>
          <a:xfrm>
            <a:off x="6249710" y="6730841"/>
            <a:ext cx="7516654" cy="395049"/>
          </a:xfrm>
          <a:prstGeom prst="rect">
            <a:avLst/>
          </a:prstGeom>
          <a:noFill/>
          <a:ln/>
        </p:spPr>
        <p:txBody>
          <a:bodyPr wrap="none" lIns="0" tIns="0" rIns="0" bIns="0" rtlCol="0" anchor="t"/>
          <a:lstStyle/>
          <a:p>
            <a:pPr algn="l" indent="0" marL="0">
              <a:lnSpc>
                <a:spcPts val="3100"/>
              </a:lnSpc>
              <a:buNone/>
            </a:pPr>
            <a:r>
              <a:rPr lang="en-US" sz="1900" dirty="0">
                <a:solidFill>
                  <a:srgbClr val="3B3535"/>
                </a:solidFill>
                <a:latin typeface="Roboto" pitchFamily="34" charset="0"/>
                <a:ea typeface="Roboto" pitchFamily="34" charset="-122"/>
                <a:cs typeface="Roboto" pitchFamily="34" charset="-120"/>
              </a:rPr>
              <a:t>Đánh giá và chia sẻ kết quả với cộng đồng nghệ sĩ khác.</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503753"/>
            <a:ext cx="12692896" cy="1077754"/>
          </a:xfrm>
          <a:prstGeom prst="rect">
            <a:avLst/>
          </a:prstGeom>
          <a:noFill/>
          <a:ln/>
        </p:spPr>
        <p:txBody>
          <a:bodyPr wrap="square" lIns="0" tIns="0" rIns="0" bIns="0" rtlCol="0" anchor="t"/>
          <a:lstStyle/>
          <a:p>
            <a:pPr indent="0" marL="0">
              <a:lnSpc>
                <a:spcPts val="4200"/>
              </a:lnSpc>
              <a:buNone/>
            </a:pPr>
            <a:r>
              <a:rPr lang="en-US" sz="3350" dirty="0">
                <a:solidFill>
                  <a:srgbClr val="1F1E1E"/>
                </a:solidFill>
                <a:latin typeface="Red Hat Text" pitchFamily="34" charset="0"/>
                <a:ea typeface="Red Hat Text" pitchFamily="34" charset="-122"/>
                <a:cs typeface="Red Hat Text" pitchFamily="34" charset="-120"/>
              </a:rPr>
              <a:t>Các ví dụ về việc sử dụng trò chơi dân gian trong sáng tạo mỹ thuật</a:t>
            </a:r>
            <a:endParaRPr lang="en-US" sz="3350" dirty="0"/>
          </a:p>
        </p:txBody>
      </p:sp>
      <p:sp>
        <p:nvSpPr>
          <p:cNvPr id="3" name="Text 1"/>
          <p:cNvSpPr/>
          <p:nvPr/>
        </p:nvSpPr>
        <p:spPr>
          <a:xfrm>
            <a:off x="968693" y="2039422"/>
            <a:ext cx="2155388" cy="269319"/>
          </a:xfrm>
          <a:prstGeom prst="rect">
            <a:avLst/>
          </a:prstGeom>
          <a:noFill/>
          <a:ln/>
        </p:spPr>
        <p:txBody>
          <a:bodyPr wrap="none" lIns="0" tIns="0" rIns="0" bIns="0" rtlCol="0" anchor="t"/>
          <a:lstStyle/>
          <a:p>
            <a:pPr indent="0" marL="0">
              <a:lnSpc>
                <a:spcPts val="2100"/>
              </a:lnSpc>
              <a:buNone/>
            </a:pPr>
            <a:r>
              <a:rPr lang="en-US" sz="1650" dirty="0">
                <a:solidFill>
                  <a:srgbClr val="1F1E1E"/>
                </a:solidFill>
                <a:latin typeface="Red Hat Text" pitchFamily="34" charset="0"/>
                <a:ea typeface="Red Hat Text" pitchFamily="34" charset="-122"/>
                <a:cs typeface="Red Hat Text" pitchFamily="34" charset="-120"/>
              </a:rPr>
              <a:t>Tranh dân gian</a:t>
            </a:r>
            <a:endParaRPr lang="en-US" sz="1650" dirty="0"/>
          </a:p>
        </p:txBody>
      </p:sp>
      <p:sp>
        <p:nvSpPr>
          <p:cNvPr id="4" name="Text 2"/>
          <p:cNvSpPr/>
          <p:nvPr/>
        </p:nvSpPr>
        <p:spPr>
          <a:xfrm>
            <a:off x="968693" y="2491859"/>
            <a:ext cx="3932515" cy="293132"/>
          </a:xfrm>
          <a:prstGeom prst="rect">
            <a:avLst/>
          </a:prstGeom>
          <a:noFill/>
          <a:ln/>
        </p:spPr>
        <p:txBody>
          <a:bodyPr wrap="none" lIns="0" tIns="0" rIns="0" bIns="0" rtlCol="0" anchor="t"/>
          <a:lstStyle/>
          <a:p>
            <a:pPr indent="0" marL="0">
              <a:lnSpc>
                <a:spcPts val="2300"/>
              </a:lnSpc>
              <a:buNone/>
            </a:pPr>
            <a:r>
              <a:rPr lang="en-US" sz="1400" dirty="0">
                <a:solidFill>
                  <a:srgbClr val="3B3535"/>
                </a:solidFill>
                <a:latin typeface="Roboto" pitchFamily="34" charset="0"/>
                <a:ea typeface="Roboto" pitchFamily="34" charset="-122"/>
                <a:cs typeface="Roboto" pitchFamily="34" charset="-120"/>
              </a:rPr>
              <a:t>Các tác phẩm hội họa vẽ về trò chơi dân gian.</a:t>
            </a:r>
            <a:endParaRPr lang="en-US" sz="1400" dirty="0"/>
          </a:p>
        </p:txBody>
      </p:sp>
      <p:pic>
        <p:nvPicPr>
          <p:cNvPr id="5" name="Image 0" descr="preencoded.png">    </p:cNvPr>
          <p:cNvPicPr>
            <a:picLocks noChangeAspect="1"/>
          </p:cNvPicPr>
          <p:nvPr/>
        </p:nvPicPr>
        <p:blipFill>
          <a:blip r:embed="rId1"/>
          <a:stretch>
            <a:fillRect/>
          </a:stretch>
        </p:blipFill>
        <p:spPr>
          <a:xfrm>
            <a:off x="968693" y="2991088"/>
            <a:ext cx="3932515" cy="2457807"/>
          </a:xfrm>
          <a:prstGeom prst="rect">
            <a:avLst/>
          </a:prstGeom>
        </p:spPr>
      </p:pic>
      <p:sp>
        <p:nvSpPr>
          <p:cNvPr id="6" name="Text 3"/>
          <p:cNvSpPr/>
          <p:nvPr/>
        </p:nvSpPr>
        <p:spPr>
          <a:xfrm>
            <a:off x="5355788" y="2039422"/>
            <a:ext cx="2155388" cy="269319"/>
          </a:xfrm>
          <a:prstGeom prst="rect">
            <a:avLst/>
          </a:prstGeom>
          <a:noFill/>
          <a:ln/>
        </p:spPr>
        <p:txBody>
          <a:bodyPr wrap="none" lIns="0" tIns="0" rIns="0" bIns="0" rtlCol="0" anchor="t"/>
          <a:lstStyle/>
          <a:p>
            <a:pPr indent="0" marL="0">
              <a:lnSpc>
                <a:spcPts val="2100"/>
              </a:lnSpc>
              <a:buNone/>
            </a:pPr>
            <a:r>
              <a:rPr lang="en-US" sz="1650" dirty="0">
                <a:solidFill>
                  <a:srgbClr val="1F1E1E"/>
                </a:solidFill>
                <a:latin typeface="Red Hat Text" pitchFamily="34" charset="0"/>
                <a:ea typeface="Red Hat Text" pitchFamily="34" charset="-122"/>
                <a:cs typeface="Red Hat Text" pitchFamily="34" charset="-120"/>
              </a:rPr>
              <a:t>Điêu khắc</a:t>
            </a:r>
            <a:endParaRPr lang="en-US" sz="1650" dirty="0"/>
          </a:p>
        </p:txBody>
      </p:sp>
      <p:sp>
        <p:nvSpPr>
          <p:cNvPr id="7" name="Text 4"/>
          <p:cNvSpPr/>
          <p:nvPr/>
        </p:nvSpPr>
        <p:spPr>
          <a:xfrm>
            <a:off x="5355788" y="2491859"/>
            <a:ext cx="3932515" cy="586264"/>
          </a:xfrm>
          <a:prstGeom prst="rect">
            <a:avLst/>
          </a:prstGeom>
          <a:noFill/>
          <a:ln/>
        </p:spPr>
        <p:txBody>
          <a:bodyPr wrap="square" lIns="0" tIns="0" rIns="0" bIns="0" rtlCol="0" anchor="t"/>
          <a:lstStyle/>
          <a:p>
            <a:pPr indent="0" marL="0">
              <a:lnSpc>
                <a:spcPts val="2300"/>
              </a:lnSpc>
              <a:buNone/>
            </a:pPr>
            <a:r>
              <a:rPr lang="en-US" sz="1400" dirty="0">
                <a:solidFill>
                  <a:srgbClr val="3B3535"/>
                </a:solidFill>
                <a:latin typeface="Roboto" pitchFamily="34" charset="0"/>
                <a:ea typeface="Roboto" pitchFamily="34" charset="-122"/>
                <a:cs typeface="Roboto" pitchFamily="34" charset="-120"/>
              </a:rPr>
              <a:t>Nhiều tác phẩm điêu khắc lấy cảm hứng từ trò chơi dân gian.</a:t>
            </a:r>
            <a:endParaRPr lang="en-US" sz="1400" dirty="0"/>
          </a:p>
        </p:txBody>
      </p:sp>
      <p:pic>
        <p:nvPicPr>
          <p:cNvPr id="8" name="Image 1" descr="preencoded.png">    </p:cNvPr>
          <p:cNvPicPr>
            <a:picLocks noChangeAspect="1"/>
          </p:cNvPicPr>
          <p:nvPr/>
        </p:nvPicPr>
        <p:blipFill>
          <a:blip r:embed="rId2"/>
          <a:stretch>
            <a:fillRect/>
          </a:stretch>
        </p:blipFill>
        <p:spPr>
          <a:xfrm>
            <a:off x="5355788" y="3284220"/>
            <a:ext cx="3932515" cy="4937760"/>
          </a:xfrm>
          <a:prstGeom prst="rect">
            <a:avLst/>
          </a:prstGeom>
        </p:spPr>
      </p:pic>
      <p:sp>
        <p:nvSpPr>
          <p:cNvPr id="9" name="Text 5"/>
          <p:cNvSpPr/>
          <p:nvPr/>
        </p:nvSpPr>
        <p:spPr>
          <a:xfrm>
            <a:off x="9742884" y="2039422"/>
            <a:ext cx="2155388" cy="269319"/>
          </a:xfrm>
          <a:prstGeom prst="rect">
            <a:avLst/>
          </a:prstGeom>
          <a:noFill/>
          <a:ln/>
        </p:spPr>
        <p:txBody>
          <a:bodyPr wrap="none" lIns="0" tIns="0" rIns="0" bIns="0" rtlCol="0" anchor="t"/>
          <a:lstStyle/>
          <a:p>
            <a:pPr indent="0" marL="0">
              <a:lnSpc>
                <a:spcPts val="2100"/>
              </a:lnSpc>
              <a:buNone/>
            </a:pPr>
            <a:r>
              <a:rPr lang="en-US" sz="1650" dirty="0">
                <a:solidFill>
                  <a:srgbClr val="1F1E1E"/>
                </a:solidFill>
                <a:latin typeface="Red Hat Text" pitchFamily="34" charset="0"/>
                <a:ea typeface="Red Hat Text" pitchFamily="34" charset="-122"/>
                <a:cs typeface="Red Hat Text" pitchFamily="34" charset="-120"/>
              </a:rPr>
              <a:t>Ấn phẩm văn hóa</a:t>
            </a:r>
            <a:endParaRPr lang="en-US" sz="1650" dirty="0"/>
          </a:p>
        </p:txBody>
      </p:sp>
      <p:sp>
        <p:nvSpPr>
          <p:cNvPr id="10" name="Text 6"/>
          <p:cNvSpPr/>
          <p:nvPr/>
        </p:nvSpPr>
        <p:spPr>
          <a:xfrm>
            <a:off x="9742884" y="2491859"/>
            <a:ext cx="3932515" cy="586264"/>
          </a:xfrm>
          <a:prstGeom prst="rect">
            <a:avLst/>
          </a:prstGeom>
          <a:noFill/>
          <a:ln/>
        </p:spPr>
        <p:txBody>
          <a:bodyPr wrap="square" lIns="0" tIns="0" rIns="0" bIns="0" rtlCol="0" anchor="t"/>
          <a:lstStyle/>
          <a:p>
            <a:pPr indent="0" marL="0">
              <a:lnSpc>
                <a:spcPts val="2300"/>
              </a:lnSpc>
              <a:buNone/>
            </a:pPr>
            <a:r>
              <a:rPr lang="en-US" sz="1400" dirty="0">
                <a:solidFill>
                  <a:srgbClr val="3B3535"/>
                </a:solidFill>
                <a:latin typeface="Roboto" pitchFamily="34" charset="0"/>
                <a:ea typeface="Roboto" pitchFamily="34" charset="-122"/>
                <a:cs typeface="Roboto" pitchFamily="34" charset="-120"/>
              </a:rPr>
              <a:t>Sách in và các tác phẩm quảng cáo thường sử dụng trò chơi dân gian.</a:t>
            </a:r>
            <a:endParaRPr lang="en-US" sz="1400" dirty="0"/>
          </a:p>
        </p:txBody>
      </p:sp>
      <p:pic>
        <p:nvPicPr>
          <p:cNvPr id="11" name="Image 2" descr="preencoded.png">    </p:cNvPr>
          <p:cNvPicPr>
            <a:picLocks noChangeAspect="1"/>
          </p:cNvPicPr>
          <p:nvPr/>
        </p:nvPicPr>
        <p:blipFill>
          <a:blip r:embed="rId3"/>
          <a:stretch>
            <a:fillRect/>
          </a:stretch>
        </p:blipFill>
        <p:spPr>
          <a:xfrm>
            <a:off x="9742884" y="3284220"/>
            <a:ext cx="3932515" cy="26661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2321123"/>
            <a:ext cx="12692896" cy="1452086"/>
          </a:xfrm>
          <a:prstGeom prst="rect">
            <a:avLst/>
          </a:prstGeom>
          <a:noFill/>
          <a:ln/>
        </p:spPr>
        <p:txBody>
          <a:bodyPr wrap="squar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Lợi ích của việc sử dụng trò chơi dân gian trong sáng tạo mỹ thuật</a:t>
            </a:r>
            <a:endParaRPr lang="en-US" sz="4550" dirty="0"/>
          </a:p>
        </p:txBody>
      </p:sp>
      <p:sp>
        <p:nvSpPr>
          <p:cNvPr id="3" name="Text 1"/>
          <p:cNvSpPr/>
          <p:nvPr/>
        </p:nvSpPr>
        <p:spPr>
          <a:xfrm>
            <a:off x="968693" y="4390311"/>
            <a:ext cx="3984069" cy="814626"/>
          </a:xfrm>
          <a:prstGeom prst="rect">
            <a:avLst/>
          </a:prstGeom>
          <a:noFill/>
          <a:ln/>
        </p:spPr>
        <p:txBody>
          <a:bodyPr wrap="none" lIns="0" tIns="0" rIns="0" bIns="0" rtlCol="0" anchor="t"/>
          <a:lstStyle/>
          <a:p>
            <a:pPr algn="ctr" indent="0" marL="0">
              <a:lnSpc>
                <a:spcPts val="6400"/>
              </a:lnSpc>
              <a:buNone/>
            </a:pPr>
            <a:r>
              <a:rPr lang="en-US" sz="6400" dirty="0">
                <a:solidFill>
                  <a:srgbClr val="3B3535"/>
                </a:solidFill>
                <a:latin typeface="Red Hat Text" pitchFamily="34" charset="0"/>
                <a:ea typeface="Red Hat Text" pitchFamily="34" charset="-122"/>
                <a:cs typeface="Red Hat Text" pitchFamily="34" charset="-120"/>
              </a:rPr>
              <a:t>1</a:t>
            </a:r>
            <a:endParaRPr lang="en-US" sz="6400" dirty="0"/>
          </a:p>
        </p:txBody>
      </p:sp>
      <p:sp>
        <p:nvSpPr>
          <p:cNvPr id="4" name="Text 2"/>
          <p:cNvSpPr/>
          <p:nvPr/>
        </p:nvSpPr>
        <p:spPr>
          <a:xfrm>
            <a:off x="968693" y="5513427"/>
            <a:ext cx="3984069" cy="395049"/>
          </a:xfrm>
          <a:prstGeom prst="rect">
            <a:avLst/>
          </a:prstGeom>
          <a:noFill/>
          <a:ln/>
        </p:spPr>
        <p:txBody>
          <a:bodyPr wrap="none" lIns="0" tIns="0" rIns="0" bIns="0" rtlCol="0" anchor="t"/>
          <a:lstStyle/>
          <a:p>
            <a:pPr algn="ctr" indent="0" marL="0">
              <a:lnSpc>
                <a:spcPts val="3100"/>
              </a:lnSpc>
              <a:buNone/>
            </a:pPr>
            <a:r>
              <a:rPr lang="en-US" sz="1900" dirty="0">
                <a:solidFill>
                  <a:srgbClr val="3B3535"/>
                </a:solidFill>
                <a:latin typeface="Roboto" pitchFamily="34" charset="0"/>
                <a:ea typeface="Roboto" pitchFamily="34" charset="-122"/>
                <a:cs typeface="Roboto" pitchFamily="34" charset="-120"/>
              </a:rPr>
              <a:t>Tính Tương Tác</a:t>
            </a:r>
            <a:endParaRPr lang="en-US" sz="1900" dirty="0"/>
          </a:p>
        </p:txBody>
      </p:sp>
      <p:sp>
        <p:nvSpPr>
          <p:cNvPr id="5" name="Text 3"/>
          <p:cNvSpPr/>
          <p:nvPr/>
        </p:nvSpPr>
        <p:spPr>
          <a:xfrm>
            <a:off x="5323046" y="4390311"/>
            <a:ext cx="3984069" cy="814626"/>
          </a:xfrm>
          <a:prstGeom prst="rect">
            <a:avLst/>
          </a:prstGeom>
          <a:noFill/>
          <a:ln/>
        </p:spPr>
        <p:txBody>
          <a:bodyPr wrap="none" lIns="0" tIns="0" rIns="0" bIns="0" rtlCol="0" anchor="t"/>
          <a:lstStyle/>
          <a:p>
            <a:pPr algn="ctr" indent="0" marL="0">
              <a:lnSpc>
                <a:spcPts val="6400"/>
              </a:lnSpc>
              <a:buNone/>
            </a:pPr>
            <a:r>
              <a:rPr lang="en-US" sz="6400" dirty="0">
                <a:solidFill>
                  <a:srgbClr val="3B3535"/>
                </a:solidFill>
                <a:latin typeface="Red Hat Text" pitchFamily="34" charset="0"/>
                <a:ea typeface="Red Hat Text" pitchFamily="34" charset="-122"/>
                <a:cs typeface="Red Hat Text" pitchFamily="34" charset="-120"/>
              </a:rPr>
              <a:t>2</a:t>
            </a:r>
            <a:endParaRPr lang="en-US" sz="6400" dirty="0"/>
          </a:p>
        </p:txBody>
      </p:sp>
      <p:sp>
        <p:nvSpPr>
          <p:cNvPr id="6" name="Text 4"/>
          <p:cNvSpPr/>
          <p:nvPr/>
        </p:nvSpPr>
        <p:spPr>
          <a:xfrm>
            <a:off x="5323046" y="5513427"/>
            <a:ext cx="3984069" cy="395049"/>
          </a:xfrm>
          <a:prstGeom prst="rect">
            <a:avLst/>
          </a:prstGeom>
          <a:noFill/>
          <a:ln/>
        </p:spPr>
        <p:txBody>
          <a:bodyPr wrap="none" lIns="0" tIns="0" rIns="0" bIns="0" rtlCol="0" anchor="t"/>
          <a:lstStyle/>
          <a:p>
            <a:pPr algn="ctr" indent="0" marL="0">
              <a:lnSpc>
                <a:spcPts val="3100"/>
              </a:lnSpc>
              <a:buNone/>
            </a:pPr>
            <a:r>
              <a:rPr lang="en-US" sz="1900" dirty="0">
                <a:solidFill>
                  <a:srgbClr val="3B3535"/>
                </a:solidFill>
                <a:latin typeface="Roboto" pitchFamily="34" charset="0"/>
                <a:ea typeface="Roboto" pitchFamily="34" charset="-122"/>
                <a:cs typeface="Roboto" pitchFamily="34" charset="-120"/>
              </a:rPr>
              <a:t>Bảo Tồn Di Sản</a:t>
            </a:r>
            <a:endParaRPr lang="en-US" sz="1900" dirty="0"/>
          </a:p>
        </p:txBody>
      </p:sp>
      <p:sp>
        <p:nvSpPr>
          <p:cNvPr id="7" name="Text 5"/>
          <p:cNvSpPr/>
          <p:nvPr/>
        </p:nvSpPr>
        <p:spPr>
          <a:xfrm>
            <a:off x="9677400" y="4390311"/>
            <a:ext cx="3984188" cy="814626"/>
          </a:xfrm>
          <a:prstGeom prst="rect">
            <a:avLst/>
          </a:prstGeom>
          <a:noFill/>
          <a:ln/>
        </p:spPr>
        <p:txBody>
          <a:bodyPr wrap="none" lIns="0" tIns="0" rIns="0" bIns="0" rtlCol="0" anchor="t"/>
          <a:lstStyle/>
          <a:p>
            <a:pPr algn="ctr" indent="0" marL="0">
              <a:lnSpc>
                <a:spcPts val="6400"/>
              </a:lnSpc>
              <a:buNone/>
            </a:pPr>
            <a:r>
              <a:rPr lang="en-US" sz="6400" dirty="0">
                <a:solidFill>
                  <a:srgbClr val="3B3535"/>
                </a:solidFill>
                <a:latin typeface="Red Hat Text" pitchFamily="34" charset="0"/>
                <a:ea typeface="Red Hat Text" pitchFamily="34" charset="-122"/>
                <a:cs typeface="Red Hat Text" pitchFamily="34" charset="-120"/>
              </a:rPr>
              <a:t>3</a:t>
            </a:r>
            <a:endParaRPr lang="en-US" sz="6400" dirty="0"/>
          </a:p>
        </p:txBody>
      </p:sp>
      <p:sp>
        <p:nvSpPr>
          <p:cNvPr id="8" name="Text 6"/>
          <p:cNvSpPr/>
          <p:nvPr/>
        </p:nvSpPr>
        <p:spPr>
          <a:xfrm>
            <a:off x="9677400" y="5513427"/>
            <a:ext cx="3984188" cy="395049"/>
          </a:xfrm>
          <a:prstGeom prst="rect">
            <a:avLst/>
          </a:prstGeom>
          <a:noFill/>
          <a:ln/>
        </p:spPr>
        <p:txBody>
          <a:bodyPr wrap="none" lIns="0" tIns="0" rIns="0" bIns="0" rtlCol="0" anchor="t"/>
          <a:lstStyle/>
          <a:p>
            <a:pPr algn="ctr" indent="0" marL="0">
              <a:lnSpc>
                <a:spcPts val="3100"/>
              </a:lnSpc>
              <a:buNone/>
            </a:pPr>
            <a:r>
              <a:rPr lang="en-US" sz="1900" dirty="0">
                <a:solidFill>
                  <a:srgbClr val="3B3535"/>
                </a:solidFill>
                <a:latin typeface="Roboto" pitchFamily="34" charset="0"/>
                <a:ea typeface="Roboto" pitchFamily="34" charset="-122"/>
                <a:cs typeface="Roboto" pitchFamily="34" charset="-120"/>
              </a:rPr>
              <a:t>Kích Thích Sáng Tạo</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96302"/>
          </a:xfrm>
          <a:prstGeom prst="rect">
            <a:avLst/>
          </a:prstGeom>
        </p:spPr>
      </p:pic>
      <p:sp>
        <p:nvSpPr>
          <p:cNvPr id="3" name="Text 0"/>
          <p:cNvSpPr/>
          <p:nvPr/>
        </p:nvSpPr>
        <p:spPr>
          <a:xfrm>
            <a:off x="968693" y="3695224"/>
            <a:ext cx="12692896" cy="1315879"/>
          </a:xfrm>
          <a:prstGeom prst="rect">
            <a:avLst/>
          </a:prstGeom>
          <a:noFill/>
          <a:ln/>
        </p:spPr>
        <p:txBody>
          <a:bodyPr wrap="square" lIns="0" tIns="0" rIns="0" bIns="0" rtlCol="0" anchor="t"/>
          <a:lstStyle/>
          <a:p>
            <a:pPr indent="0" marL="0">
              <a:lnSpc>
                <a:spcPts val="5150"/>
              </a:lnSpc>
              <a:buNone/>
            </a:pPr>
            <a:r>
              <a:rPr lang="en-US" sz="4100" dirty="0">
                <a:solidFill>
                  <a:srgbClr val="1F1E1E"/>
                </a:solidFill>
                <a:latin typeface="Red Hat Text" pitchFamily="34" charset="0"/>
                <a:ea typeface="Red Hat Text" pitchFamily="34" charset="-122"/>
                <a:cs typeface="Red Hat Text" pitchFamily="34" charset="-120"/>
              </a:rPr>
              <a:t>Kết luận và những lời khuyên cho những người muốn sử dụng trò chơi dân gian trong sáng tạo mỹ thuật</a:t>
            </a:r>
            <a:endParaRPr lang="en-US" sz="4100" dirty="0"/>
          </a:p>
        </p:txBody>
      </p:sp>
      <p:sp>
        <p:nvSpPr>
          <p:cNvPr id="4" name="Shape 1"/>
          <p:cNvSpPr/>
          <p:nvPr/>
        </p:nvSpPr>
        <p:spPr>
          <a:xfrm>
            <a:off x="968693" y="5346621"/>
            <a:ext cx="4081939" cy="1984058"/>
          </a:xfrm>
          <a:prstGeom prst="roundRect">
            <a:avLst>
              <a:gd name="adj" fmla="val 1691"/>
            </a:avLst>
          </a:prstGeom>
          <a:solidFill>
            <a:srgbClr val="F3E8E8"/>
          </a:solidFill>
          <a:ln/>
        </p:spPr>
      </p:sp>
      <p:sp>
        <p:nvSpPr>
          <p:cNvPr id="5" name="Text 2"/>
          <p:cNvSpPr/>
          <p:nvPr/>
        </p:nvSpPr>
        <p:spPr>
          <a:xfrm>
            <a:off x="1192292" y="5570220"/>
            <a:ext cx="2906792" cy="32897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Khuyến Khích Tương Tác</a:t>
            </a:r>
            <a:endParaRPr lang="en-US" sz="2050" dirty="0"/>
          </a:p>
        </p:txBody>
      </p:sp>
      <p:sp>
        <p:nvSpPr>
          <p:cNvPr id="6" name="Text 3"/>
          <p:cNvSpPr/>
          <p:nvPr/>
        </p:nvSpPr>
        <p:spPr>
          <a:xfrm>
            <a:off x="1192292" y="6033373"/>
            <a:ext cx="3634740" cy="1073706"/>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pitchFamily="34" charset="0"/>
                <a:ea typeface="Roboto" pitchFamily="34" charset="-122"/>
                <a:cs typeface="Roboto" pitchFamily="34" charset="-120"/>
              </a:rPr>
              <a:t>Hãy khuyến khích mọi người tham gia và tận hưởng trò chơi dân gian để mở rộng tầm nhìn sáng tạo.</a:t>
            </a:r>
            <a:endParaRPr lang="en-US" sz="1750" dirty="0"/>
          </a:p>
        </p:txBody>
      </p:sp>
      <p:sp>
        <p:nvSpPr>
          <p:cNvPr id="7" name="Shape 4"/>
          <p:cNvSpPr/>
          <p:nvPr/>
        </p:nvSpPr>
        <p:spPr>
          <a:xfrm>
            <a:off x="5274231" y="5346621"/>
            <a:ext cx="4081939" cy="1984058"/>
          </a:xfrm>
          <a:prstGeom prst="roundRect">
            <a:avLst>
              <a:gd name="adj" fmla="val 1691"/>
            </a:avLst>
          </a:prstGeom>
          <a:solidFill>
            <a:srgbClr val="F3E8E8"/>
          </a:solidFill>
          <a:ln/>
        </p:spPr>
      </p:sp>
      <p:sp>
        <p:nvSpPr>
          <p:cNvPr id="8" name="Text 5"/>
          <p:cNvSpPr/>
          <p:nvPr/>
        </p:nvSpPr>
        <p:spPr>
          <a:xfrm>
            <a:off x="5497830" y="5570220"/>
            <a:ext cx="2631877" cy="32897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Trân Trọng Di Sản</a:t>
            </a:r>
            <a:endParaRPr lang="en-US" sz="2050" dirty="0"/>
          </a:p>
        </p:txBody>
      </p:sp>
      <p:sp>
        <p:nvSpPr>
          <p:cNvPr id="9" name="Text 6"/>
          <p:cNvSpPr/>
          <p:nvPr/>
        </p:nvSpPr>
        <p:spPr>
          <a:xfrm>
            <a:off x="5497830" y="6033373"/>
            <a:ext cx="3634740" cy="715804"/>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pitchFamily="34" charset="0"/>
                <a:ea typeface="Roboto" pitchFamily="34" charset="-122"/>
                <a:cs typeface="Roboto" pitchFamily="34" charset="-120"/>
              </a:rPr>
              <a:t>Giữ gìn và phát triển những giá trị văn hóa trong mọi tác phẩm nghệ thuật.</a:t>
            </a:r>
            <a:endParaRPr lang="en-US" sz="1750" dirty="0"/>
          </a:p>
        </p:txBody>
      </p:sp>
      <p:sp>
        <p:nvSpPr>
          <p:cNvPr id="10" name="Shape 7"/>
          <p:cNvSpPr/>
          <p:nvPr/>
        </p:nvSpPr>
        <p:spPr>
          <a:xfrm>
            <a:off x="9579769" y="5346621"/>
            <a:ext cx="4081939" cy="1984058"/>
          </a:xfrm>
          <a:prstGeom prst="roundRect">
            <a:avLst>
              <a:gd name="adj" fmla="val 1691"/>
            </a:avLst>
          </a:prstGeom>
          <a:solidFill>
            <a:srgbClr val="F3E8E8"/>
          </a:solidFill>
          <a:ln/>
        </p:spPr>
      </p:sp>
      <p:sp>
        <p:nvSpPr>
          <p:cNvPr id="11" name="Text 8"/>
          <p:cNvSpPr/>
          <p:nvPr/>
        </p:nvSpPr>
        <p:spPr>
          <a:xfrm>
            <a:off x="9803368" y="5570220"/>
            <a:ext cx="2631877" cy="32897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Thấu Hiểu Văn Hóa</a:t>
            </a:r>
            <a:endParaRPr lang="en-US" sz="2050" dirty="0"/>
          </a:p>
        </p:txBody>
      </p:sp>
      <p:sp>
        <p:nvSpPr>
          <p:cNvPr id="12" name="Text 9"/>
          <p:cNvSpPr/>
          <p:nvPr/>
        </p:nvSpPr>
        <p:spPr>
          <a:xfrm>
            <a:off x="9803368" y="6033373"/>
            <a:ext cx="3634740" cy="1073706"/>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pitchFamily="34" charset="0"/>
                <a:ea typeface="Roboto" pitchFamily="34" charset="-122"/>
                <a:cs typeface="Roboto" pitchFamily="34" charset="-120"/>
              </a:rPr>
              <a:t>Hiểu sâu về trò chơi dân gian để thấu hiểu và áp dụng tốt trong sáng tạo mỹ thuật.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2024-08-31T01:38:16Z</dcterms:created>
  <dcterms:modified xsi:type="dcterms:W3CDTF">2024-08-31T01:38:16Z</dcterms:modified>
</cp:coreProperties>
</file>