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77" r:id="rId2"/>
    <p:sldId id="278" r:id="rId3"/>
    <p:sldId id="279" r:id="rId4"/>
    <p:sldId id="280" r:id="rId5"/>
    <p:sldId id="281" r:id="rId6"/>
    <p:sldId id="282" r:id="rId7"/>
    <p:sldId id="283" r:id="rId8"/>
    <p:sldId id="284" r:id="rId9"/>
    <p:sldId id="298" r:id="rId10"/>
    <p:sldId id="256" r:id="rId11"/>
    <p:sldId id="257" r:id="rId12"/>
    <p:sldId id="258" r:id="rId13"/>
    <p:sldId id="290" r:id="rId14"/>
    <p:sldId id="259" r:id="rId15"/>
    <p:sldId id="260" r:id="rId16"/>
    <p:sldId id="264" r:id="rId17"/>
    <p:sldId id="297" r:id="rId18"/>
    <p:sldId id="291" r:id="rId19"/>
    <p:sldId id="292" r:id="rId20"/>
    <p:sldId id="270" r:id="rId21"/>
    <p:sldId id="271" r:id="rId22"/>
    <p:sldId id="286" r:id="rId23"/>
    <p:sldId id="299" r:id="rId24"/>
    <p:sldId id="287" r:id="rId25"/>
    <p:sldId id="288" r:id="rId26"/>
    <p:sldId id="293" r:id="rId27"/>
    <p:sldId id="300" r:id="rId28"/>
    <p:sldId id="301" r:id="rId29"/>
    <p:sldId id="302" r:id="rId30"/>
    <p:sldId id="294" r:id="rId31"/>
    <p:sldId id="295" r:id="rId32"/>
    <p:sldId id="296" r:id="rId33"/>
    <p:sldId id="303" r:id="rId34"/>
    <p:sldId id="275" r:id="rId35"/>
  </p:sldIdLst>
  <p:sldSz cx="13004800" cy="7315200"/>
  <p:notesSz cx="6858000" cy="9144000"/>
  <p:embeddedFontLst>
    <p:embeddedFont>
      <p:font typeface="Bubblebody Neue" panose="020B0604020202020204" charset="0"/>
      <p:regular r:id="rId37"/>
    </p:embeddedFont>
    <p:embeddedFont>
      <p:font typeface="Calibri" panose="020F0502020204030204" pitchFamily="34" charset="0"/>
      <p:regular r:id="rId38"/>
      <p:bold r:id="rId39"/>
      <p:italic r:id="rId40"/>
      <p:boldItalic r:id="rId41"/>
    </p:embeddedFont>
    <p:embeddedFont>
      <p:font typeface="Cambria Math" panose="02040503050406030204" pitchFamily="18" charset="0"/>
      <p:regular r:id="rId42"/>
    </p:embeddedFont>
    <p:embeddedFont>
      <p:font typeface="Nunito Sans Regular" panose="020B0604020202020204" charset="0"/>
      <p:regular r:id="rId43"/>
    </p:embeddedFont>
    <p:embeddedFont>
      <p:font typeface="Nunito Sans Regular Bold" panose="020B0604020202020204" charset="0"/>
      <p:regular r:id="rId44"/>
    </p:embeddedFont>
    <p:embeddedFont>
      <p:font typeface="Open Sans" panose="020B0606030504020204" pitchFamily="34" charset="0"/>
      <p:regular r:id="rId45"/>
    </p:embeddedFont>
    <p:embeddedFont>
      <p:font typeface="Public Sans Bold"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2" autoAdjust="0"/>
  </p:normalViewPr>
  <p:slideViewPr>
    <p:cSldViewPr>
      <p:cViewPr varScale="1">
        <p:scale>
          <a:sx n="102" d="100"/>
          <a:sy n="102" d="100"/>
        </p:scale>
        <p:origin x="140"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CAF76F-6F28-4D2D-AEB0-CA7EC9BADE2A}" type="datetimeFigureOut">
              <a:rPr lang="en-US" smtClean="0"/>
              <a:t>12/22/2023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096BE-158A-4DF1-A72E-8884D037BFEF}" type="slidenum">
              <a:rPr lang="en-US" smtClean="0"/>
              <a:t>‹#›</a:t>
            </a:fld>
            <a:endParaRPr lang="en-US"/>
          </a:p>
        </p:txBody>
      </p:sp>
    </p:spTree>
    <p:extLst>
      <p:ext uri="{BB962C8B-B14F-4D97-AF65-F5344CB8AC3E}">
        <p14:creationId xmlns:p14="http://schemas.microsoft.com/office/powerpoint/2010/main" val="2189893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096BE-158A-4DF1-A72E-8884D037BFEF}" type="slidenum">
              <a:rPr lang="en-US" smtClean="0"/>
              <a:t>4</a:t>
            </a:fld>
            <a:endParaRPr lang="en-US"/>
          </a:p>
        </p:txBody>
      </p:sp>
    </p:spTree>
    <p:extLst>
      <p:ext uri="{BB962C8B-B14F-4D97-AF65-F5344CB8AC3E}">
        <p14:creationId xmlns:p14="http://schemas.microsoft.com/office/powerpoint/2010/main" val="947109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41.png"/><Relationship Id="rId3" Type="http://schemas.openxmlformats.org/officeDocument/2006/relationships/image" Target="../media/image69.svg"/><Relationship Id="rId7" Type="http://schemas.openxmlformats.org/officeDocument/2006/relationships/image" Target="../media/image71.svg"/><Relationship Id="rId12" Type="http://schemas.openxmlformats.org/officeDocument/2006/relationships/image" Target="../media/image74.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svg"/><Relationship Id="rId5" Type="http://schemas.openxmlformats.org/officeDocument/2006/relationships/image" Target="../media/image45.svg"/><Relationship Id="rId10" Type="http://schemas.openxmlformats.org/officeDocument/2006/relationships/image" Target="../media/image72.png"/><Relationship Id="rId4" Type="http://schemas.openxmlformats.org/officeDocument/2006/relationships/image" Target="../media/image44.png"/><Relationship Id="rId9" Type="http://schemas.openxmlformats.org/officeDocument/2006/relationships/image" Target="../media/image57.svg"/></Relationships>
</file>

<file path=ppt/slides/_rels/slide1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76.svg"/><Relationship Id="rId7" Type="http://schemas.openxmlformats.org/officeDocument/2006/relationships/image" Target="../media/image48.png"/><Relationship Id="rId12" Type="http://schemas.openxmlformats.org/officeDocument/2006/relationships/image" Target="../media/image81.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80.png"/><Relationship Id="rId5" Type="http://schemas.openxmlformats.org/officeDocument/2006/relationships/image" Target="../media/image56.png"/><Relationship Id="rId10" Type="http://schemas.openxmlformats.org/officeDocument/2006/relationships/image" Target="../media/image79.svg"/><Relationship Id="rId4" Type="http://schemas.openxmlformats.org/officeDocument/2006/relationships/image" Target="../media/image77.png"/><Relationship Id="rId9"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56.png"/><Relationship Id="rId7"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86.png"/><Relationship Id="rId4" Type="http://schemas.openxmlformats.org/officeDocument/2006/relationships/image" Target="../media/image57.svg"/><Relationship Id="rId9"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slide" Target="slide3.xml"/><Relationship Id="rId17"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slide" Target="slide4.xml"/><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slide" Target="slide8.xml"/><Relationship Id="rId9" Type="http://schemas.openxmlformats.org/officeDocument/2006/relationships/slide" Target="slide5.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10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45.sv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51.svg"/><Relationship Id="rId7" Type="http://schemas.openxmlformats.org/officeDocument/2006/relationships/image" Target="../media/image79.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66.svg"/><Relationship Id="rId10" Type="http://schemas.openxmlformats.org/officeDocument/2006/relationships/image" Target="../media/image107.png"/><Relationship Id="rId4" Type="http://schemas.openxmlformats.org/officeDocument/2006/relationships/image" Target="../media/image65.png"/><Relationship Id="rId9" Type="http://schemas.openxmlformats.org/officeDocument/2006/relationships/image" Target="../media/image106.png"/></Relationships>
</file>

<file path=ppt/slides/_rels/slide2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51.svg"/><Relationship Id="rId7" Type="http://schemas.openxmlformats.org/officeDocument/2006/relationships/image" Target="../media/image79.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109.png"/></Relationships>
</file>

<file path=ppt/slides/_rels/slide25.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59.sv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59.sv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59.sv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59.sv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59.sv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1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15.png"/><Relationship Id="rId12" Type="http://schemas.microsoft.com/office/2007/relationships/hdphoto" Target="../media/hdphoto1.wdp"/><Relationship Id="rId17" Type="http://schemas.openxmlformats.org/officeDocument/2006/relationships/image" Target="../media/image21.png"/><Relationship Id="rId2" Type="http://schemas.openxmlformats.org/officeDocument/2006/relationships/audio" Target="../media/audio1.wav"/><Relationship Id="rId16"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audio" Target="../media/audio3.wav"/><Relationship Id="rId9" Type="http://schemas.openxmlformats.org/officeDocument/2006/relationships/slide" Target="slide2.xml"/><Relationship Id="rId1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8.png"/><Relationship Id="rId5" Type="http://schemas.openxmlformats.org/officeDocument/2006/relationships/image" Target="../media/image13.png"/><Relationship Id="rId10" Type="http://schemas.openxmlformats.org/officeDocument/2006/relationships/image" Target="../media/image117.png"/><Relationship Id="rId4" Type="http://schemas.openxmlformats.org/officeDocument/2006/relationships/image" Target="../media/image15.png"/><Relationship Id="rId9" Type="http://schemas.openxmlformats.org/officeDocument/2006/relationships/image" Target="../media/image116.png"/><Relationship Id="rId14"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59.svg"/><Relationship Id="rId7" Type="http://schemas.openxmlformats.org/officeDocument/2006/relationships/image" Target="../media/image120.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19.png"/><Relationship Id="rId4" Type="http://schemas.openxmlformats.org/officeDocument/2006/relationships/image" Target="../media/image84.png"/><Relationship Id="rId9" Type="http://schemas.openxmlformats.org/officeDocument/2006/relationships/image" Target="../media/image122.png"/></Relationships>
</file>

<file path=ppt/slides/_rels/slide3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71.svg"/><Relationship Id="rId3" Type="http://schemas.openxmlformats.org/officeDocument/2006/relationships/image" Target="../media/image124.svg"/><Relationship Id="rId7" Type="http://schemas.openxmlformats.org/officeDocument/2006/relationships/image" Target="../media/image25.svg"/><Relationship Id="rId12" Type="http://schemas.openxmlformats.org/officeDocument/2006/relationships/image" Target="../media/image70.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7.svg"/><Relationship Id="rId5" Type="http://schemas.openxmlformats.org/officeDocument/2006/relationships/image" Target="../media/image126.svg"/><Relationship Id="rId15" Type="http://schemas.openxmlformats.org/officeDocument/2006/relationships/image" Target="../media/image59.svg"/><Relationship Id="rId10" Type="http://schemas.openxmlformats.org/officeDocument/2006/relationships/image" Target="../media/image46.png"/><Relationship Id="rId4" Type="http://schemas.openxmlformats.org/officeDocument/2006/relationships/image" Target="../media/image125.png"/><Relationship Id="rId9" Type="http://schemas.openxmlformats.org/officeDocument/2006/relationships/image" Target="../media/image29.svg"/><Relationship Id="rId1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audio" Target="../media/audio3.wav"/><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1 Duong Linh"/>
          <p:cNvPicPr>
            <a:picLocks noChangeAspect="1"/>
          </p:cNvPicPr>
          <p:nvPr/>
        </p:nvPicPr>
        <p:blipFill>
          <a:blip r:embed="rId2" cstate="print"/>
          <a:stretch>
            <a:fillRect/>
          </a:stretch>
        </p:blipFill>
        <p:spPr>
          <a:xfrm>
            <a:off x="3495040" y="975360"/>
            <a:ext cx="6664960" cy="6664960"/>
          </a:xfrm>
          <a:prstGeom prst="rect">
            <a:avLst/>
          </a:prstGeom>
        </p:spPr>
      </p:pic>
      <p:sp>
        <p:nvSpPr>
          <p:cNvPr id="6" name="Rectangle 5" descr="21 Duong Linh">
            <a:hlinkClick r:id="rId3" action="ppaction://hlinksldjump"/>
          </p:cNvPr>
          <p:cNvSpPr/>
          <p:nvPr/>
        </p:nvSpPr>
        <p:spPr>
          <a:xfrm>
            <a:off x="3169920" y="2438402"/>
            <a:ext cx="6014720" cy="1411797"/>
          </a:xfrm>
          <a:prstGeom prst="rect">
            <a:avLst/>
          </a:prstGeom>
          <a:noFill/>
        </p:spPr>
        <p:txBody>
          <a:bodyPr wrap="square" lIns="97536" tIns="48768" rIns="97536" bIns="48768">
            <a:spAutoFit/>
          </a:bodyPr>
          <a:lstStyle/>
          <a:p>
            <a:pPr algn="ctr"/>
            <a:r>
              <a:rPr lang="en-US" sz="8534"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cs typeface="Times New Roman" pitchFamily="18" charset="0"/>
              </a:rPr>
              <a:t>PLAY</a:t>
            </a:r>
            <a:endParaRPr lang="en-US" sz="8534"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4233855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7370"/>
          <a:stretch/>
        </p:blipFill>
        <p:spPr>
          <a:xfrm rot="204765">
            <a:off x="7797667" y="-164392"/>
            <a:ext cx="4527055" cy="1838110"/>
          </a:xfrm>
          <a:prstGeom prst="rect">
            <a:avLst/>
          </a:prstGeom>
        </p:spPr>
      </p:pic>
      <p:pic>
        <p:nvPicPr>
          <p:cNvPr id="3" name="Picture 3" descr="21 Duong Linh"/>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6077" flipH="1">
            <a:off x="-307284" y="1153647"/>
            <a:ext cx="4884839" cy="6767410"/>
          </a:xfrm>
          <a:prstGeom prst="rect">
            <a:avLst/>
          </a:prstGeom>
        </p:spPr>
      </p:pic>
      <p:pic>
        <p:nvPicPr>
          <p:cNvPr id="4" name="Picture 4" descr="21 Duong Linh"/>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39545">
            <a:off x="6846811" y="-262940"/>
            <a:ext cx="2440452" cy="709950"/>
          </a:xfrm>
          <a:prstGeom prst="rect">
            <a:avLst/>
          </a:prstGeom>
        </p:spPr>
      </p:pic>
      <p:sp>
        <p:nvSpPr>
          <p:cNvPr id="5" name="AutoShape 5" descr="21 Duong Linh"/>
          <p:cNvSpPr/>
          <p:nvPr/>
        </p:nvSpPr>
        <p:spPr>
          <a:xfrm rot="-78937">
            <a:off x="2165418" y="1456776"/>
            <a:ext cx="8796380" cy="3783827"/>
          </a:xfrm>
          <a:prstGeom prst="rect">
            <a:avLst/>
          </a:prstGeom>
          <a:solidFill>
            <a:srgbClr val="468B91"/>
          </a:solidFill>
        </p:spPr>
        <p:txBody>
          <a:bodyPr/>
          <a:lstStyle/>
          <a:p>
            <a:endParaRPr lang="en-US"/>
          </a:p>
        </p:txBody>
      </p:sp>
      <p:sp>
        <p:nvSpPr>
          <p:cNvPr id="6" name="AutoShape 6" descr="21 Duong Linh"/>
          <p:cNvSpPr/>
          <p:nvPr/>
        </p:nvSpPr>
        <p:spPr>
          <a:xfrm>
            <a:off x="2379300" y="1653299"/>
            <a:ext cx="8386261" cy="4597921"/>
          </a:xfrm>
          <a:prstGeom prst="rect">
            <a:avLst/>
          </a:prstGeom>
          <a:solidFill>
            <a:srgbClr val="F6F6E9"/>
          </a:solidFill>
        </p:spPr>
        <p:txBody>
          <a:bodyPr/>
          <a:lstStyle/>
          <a:p>
            <a:endParaRPr lang="en-US"/>
          </a:p>
        </p:txBody>
      </p:sp>
      <p:pic>
        <p:nvPicPr>
          <p:cNvPr id="7" name="Picture 7" descr="21 Duong Linh"/>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55419">
            <a:off x="1789212" y="1517545"/>
            <a:ext cx="1553335" cy="440582"/>
          </a:xfrm>
          <a:prstGeom prst="rect">
            <a:avLst/>
          </a:prstGeom>
        </p:spPr>
      </p:pic>
      <p:pic>
        <p:nvPicPr>
          <p:cNvPr id="8" name="Picture 8" descr="21 Duong Linh"/>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39772">
            <a:off x="9733578" y="5811606"/>
            <a:ext cx="1616717" cy="458560"/>
          </a:xfrm>
          <a:prstGeom prst="rect">
            <a:avLst/>
          </a:prstGeom>
        </p:spPr>
      </p:pic>
      <p:pic>
        <p:nvPicPr>
          <p:cNvPr id="9" name="Picture 9" descr="21 Duong Linh"/>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895279">
            <a:off x="7494189" y="6062856"/>
            <a:ext cx="1208294" cy="1127009"/>
          </a:xfrm>
          <a:prstGeom prst="rect">
            <a:avLst/>
          </a:prstGeom>
        </p:spPr>
      </p:pic>
      <p:pic>
        <p:nvPicPr>
          <p:cNvPr id="10" name="Picture 10" descr="21 Duong Linh"/>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905813" y="4537353"/>
            <a:ext cx="1320133" cy="2206909"/>
          </a:xfrm>
          <a:prstGeom prst="rect">
            <a:avLst/>
          </a:prstGeom>
        </p:spPr>
      </p:pic>
      <p:sp>
        <p:nvSpPr>
          <p:cNvPr id="11" name="TextBox 11" descr="21 Duong Linh"/>
          <p:cNvSpPr txBox="1"/>
          <p:nvPr/>
        </p:nvSpPr>
        <p:spPr>
          <a:xfrm>
            <a:off x="2026652" y="2083769"/>
            <a:ext cx="8738909" cy="1264920"/>
          </a:xfrm>
          <a:prstGeom prst="rect">
            <a:avLst/>
          </a:prstGeom>
        </p:spPr>
        <p:txBody>
          <a:bodyPr lIns="0" tIns="0" rIns="0" bIns="0" rtlCol="0" anchor="t">
            <a:spAutoFit/>
          </a:bodyPr>
          <a:lstStyle/>
          <a:p>
            <a:pPr algn="ctr">
              <a:lnSpc>
                <a:spcPts val="4800"/>
              </a:lnSpc>
            </a:pPr>
            <a:r>
              <a:rPr lang="en-US" sz="4800" dirty="0">
                <a:solidFill>
                  <a:srgbClr val="291B25"/>
                </a:solidFill>
                <a:latin typeface="Public Sans Bold"/>
              </a:rPr>
              <a:t>CHỦ ĐỀ : </a:t>
            </a:r>
          </a:p>
          <a:p>
            <a:pPr algn="ctr">
              <a:lnSpc>
                <a:spcPts val="4800"/>
              </a:lnSpc>
            </a:pPr>
            <a:r>
              <a:rPr lang="en-US" sz="4800" dirty="0">
                <a:solidFill>
                  <a:srgbClr val="291B25"/>
                </a:solidFill>
                <a:latin typeface="Public Sans Bold"/>
              </a:rPr>
              <a:t>ĐIỆN TRƯỜNG</a:t>
            </a:r>
          </a:p>
        </p:txBody>
      </p:sp>
      <p:sp>
        <p:nvSpPr>
          <p:cNvPr id="12" name="TextBox 12" descr="21 Duong Linh"/>
          <p:cNvSpPr txBox="1"/>
          <p:nvPr/>
        </p:nvSpPr>
        <p:spPr>
          <a:xfrm>
            <a:off x="2950578" y="3563087"/>
            <a:ext cx="7243703" cy="2128788"/>
          </a:xfrm>
          <a:prstGeom prst="rect">
            <a:avLst/>
          </a:prstGeom>
        </p:spPr>
        <p:txBody>
          <a:bodyPr lIns="0" tIns="0" rIns="0" bIns="0" rtlCol="0" anchor="t">
            <a:spAutoFit/>
          </a:bodyPr>
          <a:lstStyle/>
          <a:p>
            <a:pPr algn="ctr">
              <a:lnSpc>
                <a:spcPts val="5599"/>
              </a:lnSpc>
            </a:pPr>
            <a:r>
              <a:rPr lang="en-US" sz="3999" dirty="0">
                <a:solidFill>
                  <a:srgbClr val="291B25"/>
                </a:solidFill>
                <a:latin typeface="Nunito Sans Regular Bold"/>
              </a:rPr>
              <a:t>BÀI 18: </a:t>
            </a:r>
          </a:p>
          <a:p>
            <a:pPr algn="ctr">
              <a:lnSpc>
                <a:spcPts val="5599"/>
              </a:lnSpc>
            </a:pPr>
            <a:r>
              <a:rPr lang="en-US" sz="3999" dirty="0">
                <a:solidFill>
                  <a:srgbClr val="291B25"/>
                </a:solidFill>
                <a:latin typeface="Nunito Sans Regular Bold"/>
              </a:rPr>
              <a:t>ĐIỆN TRƯỜNG ĐỀU</a:t>
            </a:r>
          </a:p>
          <a:p>
            <a:pPr algn="ctr">
              <a:lnSpc>
                <a:spcPts val="5599"/>
              </a:lnSpc>
            </a:pPr>
            <a:endParaRPr lang="en-US" sz="3999" dirty="0">
              <a:solidFill>
                <a:srgbClr val="291B25"/>
              </a:solidFill>
              <a:latin typeface="Nunito Sans Regular Bold"/>
            </a:endParaRPr>
          </a:p>
        </p:txBody>
      </p:sp>
      <p:pic>
        <p:nvPicPr>
          <p:cNvPr id="13" name="Picture 13" descr="21 Duong Linh"/>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46928" y="2201952"/>
            <a:ext cx="837265" cy="85119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descr="21 Duong Linh"/>
          <p:cNvSpPr/>
          <p:nvPr/>
        </p:nvSpPr>
        <p:spPr>
          <a:xfrm rot="-5400000">
            <a:off x="5273077" y="-1552541"/>
            <a:ext cx="6270970" cy="9192481"/>
          </a:xfrm>
          <a:prstGeom prst="rect">
            <a:avLst/>
          </a:prstGeom>
          <a:solidFill>
            <a:srgbClr val="FFFFFF"/>
          </a:solidFill>
        </p:spPr>
        <p:txBody>
          <a:bodyPr/>
          <a:lstStyle/>
          <a:p>
            <a:endParaRPr lang="en-US"/>
          </a:p>
        </p:txBody>
      </p:sp>
      <p:pic>
        <p:nvPicPr>
          <p:cNvPr id="3" name="Picture 3"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265" r="24422"/>
          <a:stretch/>
        </p:blipFill>
        <p:spPr>
          <a:xfrm>
            <a:off x="4179172" y="-91784"/>
            <a:ext cx="8825628" cy="6419778"/>
          </a:xfrm>
          <a:prstGeom prst="rect">
            <a:avLst/>
          </a:prstGeom>
        </p:spPr>
      </p:pic>
      <p:pic>
        <p:nvPicPr>
          <p:cNvPr id="4" name="Picture 4" descr="21 Duong Linh"/>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2869"/>
          <a:stretch/>
        </p:blipFill>
        <p:spPr>
          <a:xfrm rot="-5400000" flipV="1">
            <a:off x="3377605" y="-1496786"/>
            <a:ext cx="6179186" cy="11444785"/>
          </a:xfrm>
          <a:prstGeom prst="rect">
            <a:avLst/>
          </a:prstGeom>
        </p:spPr>
      </p:pic>
      <p:sp>
        <p:nvSpPr>
          <p:cNvPr id="5" name="AutoShape 5" descr="21 Duong Linh"/>
          <p:cNvSpPr/>
          <p:nvPr/>
        </p:nvSpPr>
        <p:spPr>
          <a:xfrm>
            <a:off x="5892800" y="2415347"/>
            <a:ext cx="5943600" cy="938838"/>
          </a:xfrm>
          <a:prstGeom prst="rect">
            <a:avLst/>
          </a:prstGeom>
          <a:solidFill>
            <a:srgbClr val="FFCE6D"/>
          </a:solidFill>
        </p:spPr>
        <p:txBody>
          <a:bodyPr/>
          <a:lstStyle/>
          <a:p>
            <a:endParaRPr lang="en-US"/>
          </a:p>
        </p:txBody>
      </p:sp>
      <p:pic>
        <p:nvPicPr>
          <p:cNvPr id="6" name="Picture 6" descr="21 Duong Linh"/>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17156" y="804516"/>
            <a:ext cx="3138076" cy="748944"/>
          </a:xfrm>
          <a:prstGeom prst="rect">
            <a:avLst/>
          </a:prstGeom>
        </p:spPr>
      </p:pic>
      <p:sp>
        <p:nvSpPr>
          <p:cNvPr id="7" name="AutoShape 7" descr="21 Duong Linh"/>
          <p:cNvSpPr/>
          <p:nvPr/>
        </p:nvSpPr>
        <p:spPr>
          <a:xfrm>
            <a:off x="5905681" y="3500292"/>
            <a:ext cx="5930715" cy="1723513"/>
          </a:xfrm>
          <a:prstGeom prst="rect">
            <a:avLst/>
          </a:prstGeom>
          <a:solidFill>
            <a:srgbClr val="FFCE6D"/>
          </a:solidFill>
        </p:spPr>
        <p:txBody>
          <a:bodyPr/>
          <a:lstStyle/>
          <a:p>
            <a:endParaRPr lang="en-US"/>
          </a:p>
        </p:txBody>
      </p:sp>
      <p:sp>
        <p:nvSpPr>
          <p:cNvPr id="8" name="AutoShape 8" descr="21 Duong Linh"/>
          <p:cNvSpPr/>
          <p:nvPr/>
        </p:nvSpPr>
        <p:spPr>
          <a:xfrm>
            <a:off x="5905679" y="5369912"/>
            <a:ext cx="5854521" cy="1580861"/>
          </a:xfrm>
          <a:prstGeom prst="rect">
            <a:avLst/>
          </a:prstGeom>
          <a:solidFill>
            <a:srgbClr val="FFCE6D"/>
          </a:solidFill>
        </p:spPr>
        <p:txBody>
          <a:bodyPr/>
          <a:lstStyle/>
          <a:p>
            <a:endParaRPr lang="en-US"/>
          </a:p>
        </p:txBody>
      </p:sp>
      <p:pic>
        <p:nvPicPr>
          <p:cNvPr id="9" name="Picture 9" descr="21 Duong Linh"/>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38379">
            <a:off x="2757438" y="4498335"/>
            <a:ext cx="1135607" cy="2131685"/>
          </a:xfrm>
          <a:prstGeom prst="rect">
            <a:avLst/>
          </a:prstGeom>
        </p:spPr>
      </p:pic>
      <p:pic>
        <p:nvPicPr>
          <p:cNvPr id="10" name="Picture 10" descr="21 Duong Linh"/>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4689" flipH="1">
            <a:off x="3750163" y="5139414"/>
            <a:ext cx="679427" cy="1448391"/>
          </a:xfrm>
          <a:prstGeom prst="rect">
            <a:avLst/>
          </a:prstGeom>
        </p:spPr>
      </p:pic>
      <p:sp>
        <p:nvSpPr>
          <p:cNvPr id="11" name="TextBox 11" descr="21 Duong Linh"/>
          <p:cNvSpPr txBox="1"/>
          <p:nvPr/>
        </p:nvSpPr>
        <p:spPr>
          <a:xfrm>
            <a:off x="1720446" y="1810941"/>
            <a:ext cx="4431037" cy="1231106"/>
          </a:xfrm>
          <a:prstGeom prst="rect">
            <a:avLst/>
          </a:prstGeom>
        </p:spPr>
        <p:txBody>
          <a:bodyPr wrap="square" lIns="0" tIns="0" rIns="0" bIns="0" rtlCol="0" anchor="t">
            <a:spAutoFit/>
          </a:bodyPr>
          <a:lstStyle/>
          <a:p>
            <a:pPr>
              <a:lnSpc>
                <a:spcPts val="4799"/>
              </a:lnSpc>
            </a:pPr>
            <a:r>
              <a:rPr lang="en-US" sz="4800" dirty="0">
                <a:solidFill>
                  <a:srgbClr val="291B25"/>
                </a:solidFill>
                <a:latin typeface="Public Sans Bold"/>
              </a:rPr>
              <a:t>ĐIỆN TR</a:t>
            </a:r>
            <a:r>
              <a:rPr lang="vi-VN" sz="4800" dirty="0">
                <a:solidFill>
                  <a:srgbClr val="291B25"/>
                </a:solidFill>
                <a:latin typeface="Public Sans Bold"/>
              </a:rPr>
              <a:t>Ư</a:t>
            </a:r>
            <a:r>
              <a:rPr lang="en-US" sz="4800" dirty="0">
                <a:solidFill>
                  <a:srgbClr val="291B25"/>
                </a:solidFill>
                <a:latin typeface="Public Sans Bold"/>
              </a:rPr>
              <a:t>ỜNG ĐỀU</a:t>
            </a:r>
          </a:p>
        </p:txBody>
      </p:sp>
      <p:sp>
        <p:nvSpPr>
          <p:cNvPr id="12" name="TextBox 12" descr="21 Duong Linh"/>
          <p:cNvSpPr txBox="1"/>
          <p:nvPr/>
        </p:nvSpPr>
        <p:spPr>
          <a:xfrm>
            <a:off x="5905679" y="2514600"/>
            <a:ext cx="5930717" cy="513602"/>
          </a:xfrm>
          <a:prstGeom prst="rect">
            <a:avLst/>
          </a:prstGeom>
        </p:spPr>
        <p:txBody>
          <a:bodyPr wrap="square" lIns="0" tIns="0" rIns="0" bIns="0" rtlCol="0" anchor="t">
            <a:spAutoFit/>
          </a:bodyPr>
          <a:lstStyle/>
          <a:p>
            <a:pPr>
              <a:lnSpc>
                <a:spcPts val="3919"/>
              </a:lnSpc>
              <a:spcBef>
                <a:spcPct val="0"/>
              </a:spcBef>
            </a:pPr>
            <a:r>
              <a:rPr lang="en-US" sz="3600" dirty="0">
                <a:solidFill>
                  <a:srgbClr val="291B25"/>
                </a:solidFill>
                <a:latin typeface="Nunito Sans Regular Bold"/>
              </a:rPr>
              <a:t>I. </a:t>
            </a:r>
            <a:r>
              <a:rPr lang="en-US" sz="3600" dirty="0" err="1">
                <a:solidFill>
                  <a:srgbClr val="291B25"/>
                </a:solidFill>
                <a:latin typeface="Nunito Sans Regular Bold"/>
              </a:rPr>
              <a:t>Khái</a:t>
            </a:r>
            <a:r>
              <a:rPr lang="en-US" sz="3600" dirty="0">
                <a:solidFill>
                  <a:srgbClr val="291B25"/>
                </a:solidFill>
                <a:latin typeface="Nunito Sans Regular Bold"/>
              </a:rPr>
              <a:t> </a:t>
            </a:r>
            <a:r>
              <a:rPr lang="en-US" sz="3600" dirty="0" err="1">
                <a:solidFill>
                  <a:srgbClr val="291B25"/>
                </a:solidFill>
                <a:latin typeface="Nunito Sans Regular Bold"/>
              </a:rPr>
              <a:t>niệm</a:t>
            </a:r>
            <a:r>
              <a:rPr lang="en-US" sz="3600" dirty="0">
                <a:solidFill>
                  <a:srgbClr val="291B25"/>
                </a:solidFill>
                <a:latin typeface="Nunito Sans Regular Bold"/>
              </a:rPr>
              <a:t> </a:t>
            </a:r>
            <a:r>
              <a:rPr lang="en-US" sz="3600" dirty="0" err="1">
                <a:solidFill>
                  <a:srgbClr val="291B25"/>
                </a:solidFill>
                <a:latin typeface="Nunito Sans Regular Bold"/>
              </a:rPr>
              <a:t>điện</a:t>
            </a:r>
            <a:r>
              <a:rPr lang="en-US" sz="3600" dirty="0">
                <a:solidFill>
                  <a:srgbClr val="291B25"/>
                </a:solidFill>
                <a:latin typeface="Nunito Sans Regular Bold"/>
              </a:rPr>
              <a:t> </a:t>
            </a:r>
            <a:r>
              <a:rPr lang="en-US" sz="3600" dirty="0" err="1">
                <a:solidFill>
                  <a:srgbClr val="291B25"/>
                </a:solidFill>
                <a:latin typeface="Nunito Sans Regular Bold"/>
              </a:rPr>
              <a:t>trường</a:t>
            </a:r>
            <a:r>
              <a:rPr lang="en-US" sz="3600" dirty="0">
                <a:solidFill>
                  <a:srgbClr val="291B25"/>
                </a:solidFill>
                <a:latin typeface="Nunito Sans Regular Bold"/>
              </a:rPr>
              <a:t> </a:t>
            </a:r>
            <a:r>
              <a:rPr lang="en-US" sz="3600" dirty="0" err="1">
                <a:solidFill>
                  <a:srgbClr val="291B25"/>
                </a:solidFill>
                <a:latin typeface="Nunito Sans Regular Bold"/>
              </a:rPr>
              <a:t>đều</a:t>
            </a:r>
            <a:endParaRPr lang="en-US" sz="3600" dirty="0">
              <a:solidFill>
                <a:srgbClr val="291B25"/>
              </a:solidFill>
              <a:latin typeface="Nunito Sans Regular Bold"/>
            </a:endParaRPr>
          </a:p>
        </p:txBody>
      </p:sp>
      <p:sp>
        <p:nvSpPr>
          <p:cNvPr id="13" name="TextBox 13" descr="21 Duong Linh"/>
          <p:cNvSpPr txBox="1"/>
          <p:nvPr/>
        </p:nvSpPr>
        <p:spPr>
          <a:xfrm>
            <a:off x="5905678" y="3581400"/>
            <a:ext cx="5930715" cy="1513876"/>
          </a:xfrm>
          <a:prstGeom prst="rect">
            <a:avLst/>
          </a:prstGeom>
        </p:spPr>
        <p:txBody>
          <a:bodyPr wrap="square" lIns="0" tIns="0" rIns="0" bIns="0" rtlCol="0" anchor="t">
            <a:spAutoFit/>
          </a:bodyPr>
          <a:lstStyle/>
          <a:p>
            <a:pPr>
              <a:lnSpc>
                <a:spcPts val="3919"/>
              </a:lnSpc>
            </a:pPr>
            <a:r>
              <a:rPr lang="en-US" sz="3600" dirty="0">
                <a:solidFill>
                  <a:srgbClr val="291B25"/>
                </a:solidFill>
                <a:latin typeface="Nunito Sans Regular Bold"/>
              </a:rPr>
              <a:t>II. </a:t>
            </a:r>
            <a:r>
              <a:rPr lang="en-US" sz="3600" dirty="0" err="1">
                <a:solidFill>
                  <a:srgbClr val="291B25"/>
                </a:solidFill>
                <a:latin typeface="Nunito Sans Regular Bold"/>
              </a:rPr>
              <a:t>Điện</a:t>
            </a:r>
            <a:r>
              <a:rPr lang="en-US" sz="3600" dirty="0">
                <a:solidFill>
                  <a:srgbClr val="291B25"/>
                </a:solidFill>
                <a:latin typeface="Nunito Sans Regular Bold"/>
              </a:rPr>
              <a:t> </a:t>
            </a:r>
            <a:r>
              <a:rPr lang="en-US" sz="3600" dirty="0" err="1">
                <a:solidFill>
                  <a:srgbClr val="291B25"/>
                </a:solidFill>
                <a:latin typeface="Nunito Sans Regular Bold"/>
              </a:rPr>
              <a:t>trường</a:t>
            </a:r>
            <a:r>
              <a:rPr lang="en-US" sz="3600" dirty="0">
                <a:solidFill>
                  <a:srgbClr val="291B25"/>
                </a:solidFill>
                <a:latin typeface="Nunito Sans Regular Bold"/>
              </a:rPr>
              <a:t> </a:t>
            </a:r>
            <a:r>
              <a:rPr lang="en-US" sz="3600" dirty="0" err="1">
                <a:solidFill>
                  <a:srgbClr val="291B25"/>
                </a:solidFill>
                <a:latin typeface="Nunito Sans Regular Bold"/>
              </a:rPr>
              <a:t>đều</a:t>
            </a:r>
            <a:r>
              <a:rPr lang="en-US" sz="3600" dirty="0">
                <a:solidFill>
                  <a:srgbClr val="291B25"/>
                </a:solidFill>
                <a:latin typeface="Nunito Sans Regular Bold"/>
              </a:rPr>
              <a:t> </a:t>
            </a:r>
            <a:r>
              <a:rPr lang="en-US" sz="3600" dirty="0" err="1">
                <a:solidFill>
                  <a:srgbClr val="291B25"/>
                </a:solidFill>
                <a:latin typeface="Nunito Sans Regular Bold"/>
              </a:rPr>
              <a:t>giữa</a:t>
            </a:r>
            <a:r>
              <a:rPr lang="en-US" sz="3600" dirty="0">
                <a:solidFill>
                  <a:srgbClr val="291B25"/>
                </a:solidFill>
                <a:latin typeface="Nunito Sans Regular Bold"/>
              </a:rPr>
              <a:t> </a:t>
            </a:r>
            <a:r>
              <a:rPr lang="en-US" sz="3600" dirty="0" err="1">
                <a:solidFill>
                  <a:srgbClr val="291B25"/>
                </a:solidFill>
                <a:latin typeface="Nunito Sans Regular Bold"/>
              </a:rPr>
              <a:t>hai</a:t>
            </a:r>
            <a:r>
              <a:rPr lang="en-US" sz="3600" dirty="0">
                <a:solidFill>
                  <a:srgbClr val="291B25"/>
                </a:solidFill>
                <a:latin typeface="Nunito Sans Regular Bold"/>
              </a:rPr>
              <a:t> </a:t>
            </a:r>
            <a:r>
              <a:rPr lang="en-US" sz="3600" dirty="0" err="1">
                <a:solidFill>
                  <a:srgbClr val="291B25"/>
                </a:solidFill>
                <a:latin typeface="Nunito Sans Regular Bold"/>
              </a:rPr>
              <a:t>bản</a:t>
            </a:r>
            <a:r>
              <a:rPr lang="en-US" sz="3600" dirty="0">
                <a:solidFill>
                  <a:srgbClr val="291B25"/>
                </a:solidFill>
                <a:latin typeface="Nunito Sans Regular Bold"/>
              </a:rPr>
              <a:t> </a:t>
            </a:r>
            <a:r>
              <a:rPr lang="en-US" sz="3600" dirty="0" err="1">
                <a:solidFill>
                  <a:srgbClr val="291B25"/>
                </a:solidFill>
                <a:latin typeface="Nunito Sans Regular Bold"/>
              </a:rPr>
              <a:t>phẳng</a:t>
            </a:r>
            <a:r>
              <a:rPr lang="en-US" sz="3600" dirty="0">
                <a:solidFill>
                  <a:srgbClr val="291B25"/>
                </a:solidFill>
                <a:latin typeface="Nunito Sans Regular Bold"/>
              </a:rPr>
              <a:t> </a:t>
            </a:r>
            <a:r>
              <a:rPr lang="en-US" sz="3600" dirty="0" err="1">
                <a:solidFill>
                  <a:srgbClr val="291B25"/>
                </a:solidFill>
                <a:latin typeface="Nunito Sans Regular Bold"/>
              </a:rPr>
              <a:t>nhiễm</a:t>
            </a:r>
            <a:r>
              <a:rPr lang="en-US" sz="3600" dirty="0">
                <a:solidFill>
                  <a:srgbClr val="291B25"/>
                </a:solidFill>
                <a:latin typeface="Nunito Sans Regular Bold"/>
              </a:rPr>
              <a:t> </a:t>
            </a:r>
            <a:r>
              <a:rPr lang="en-US" sz="3600" dirty="0" err="1">
                <a:solidFill>
                  <a:srgbClr val="291B25"/>
                </a:solidFill>
                <a:latin typeface="Nunito Sans Regular Bold"/>
              </a:rPr>
              <a:t>điện</a:t>
            </a:r>
            <a:r>
              <a:rPr lang="en-US" sz="3600" dirty="0">
                <a:solidFill>
                  <a:srgbClr val="291B25"/>
                </a:solidFill>
                <a:latin typeface="Nunito Sans Regular Bold"/>
              </a:rPr>
              <a:t> </a:t>
            </a:r>
            <a:r>
              <a:rPr lang="en-US" sz="3600" dirty="0" err="1">
                <a:solidFill>
                  <a:srgbClr val="291B25"/>
                </a:solidFill>
                <a:latin typeface="Nunito Sans Regular Bold"/>
              </a:rPr>
              <a:t>đặt</a:t>
            </a:r>
            <a:r>
              <a:rPr lang="en-US" sz="3600" dirty="0">
                <a:solidFill>
                  <a:srgbClr val="291B25"/>
                </a:solidFill>
                <a:latin typeface="Nunito Sans Regular Bold"/>
              </a:rPr>
              <a:t> song </a:t>
            </a:r>
            <a:r>
              <a:rPr lang="en-US" sz="3600" dirty="0" err="1">
                <a:solidFill>
                  <a:srgbClr val="291B25"/>
                </a:solidFill>
                <a:latin typeface="Nunito Sans Regular Bold"/>
              </a:rPr>
              <a:t>song</a:t>
            </a:r>
            <a:endParaRPr lang="en-US" sz="3600" dirty="0">
              <a:solidFill>
                <a:srgbClr val="291B25"/>
              </a:solidFill>
              <a:latin typeface="Nunito Sans Regular Bold"/>
            </a:endParaRPr>
          </a:p>
        </p:txBody>
      </p:sp>
      <p:sp>
        <p:nvSpPr>
          <p:cNvPr id="14" name="TextBox 14" descr="21 Duong Linh"/>
          <p:cNvSpPr txBox="1"/>
          <p:nvPr/>
        </p:nvSpPr>
        <p:spPr>
          <a:xfrm>
            <a:off x="5892801" y="5420324"/>
            <a:ext cx="5854522" cy="1513876"/>
          </a:xfrm>
          <a:prstGeom prst="rect">
            <a:avLst/>
          </a:prstGeom>
        </p:spPr>
        <p:txBody>
          <a:bodyPr wrap="square" lIns="0" tIns="0" rIns="0" bIns="0" rtlCol="0" anchor="t">
            <a:spAutoFit/>
          </a:bodyPr>
          <a:lstStyle/>
          <a:p>
            <a:pPr>
              <a:lnSpc>
                <a:spcPts val="3919"/>
              </a:lnSpc>
              <a:spcBef>
                <a:spcPct val="0"/>
              </a:spcBef>
            </a:pPr>
            <a:r>
              <a:rPr lang="en-US" sz="3600" dirty="0">
                <a:solidFill>
                  <a:srgbClr val="291B25"/>
                </a:solidFill>
                <a:latin typeface="Nunito Sans Regular Bold"/>
              </a:rPr>
              <a:t>III. </a:t>
            </a:r>
            <a:r>
              <a:rPr lang="en-US" sz="3600" dirty="0" err="1">
                <a:solidFill>
                  <a:srgbClr val="291B25"/>
                </a:solidFill>
                <a:latin typeface="Nunito Sans Regular Bold"/>
              </a:rPr>
              <a:t>Tác</a:t>
            </a:r>
            <a:r>
              <a:rPr lang="en-US" sz="3600" dirty="0">
                <a:solidFill>
                  <a:srgbClr val="291B25"/>
                </a:solidFill>
                <a:latin typeface="Nunito Sans Regular Bold"/>
              </a:rPr>
              <a:t> </a:t>
            </a:r>
            <a:r>
              <a:rPr lang="en-US" sz="3600" dirty="0" err="1">
                <a:solidFill>
                  <a:srgbClr val="291B25"/>
                </a:solidFill>
                <a:latin typeface="Nunito Sans Regular Bold"/>
              </a:rPr>
              <a:t>dụng</a:t>
            </a:r>
            <a:r>
              <a:rPr lang="en-US" sz="3600" dirty="0">
                <a:solidFill>
                  <a:srgbClr val="291B25"/>
                </a:solidFill>
                <a:latin typeface="Nunito Sans Regular Bold"/>
              </a:rPr>
              <a:t> </a:t>
            </a:r>
            <a:r>
              <a:rPr lang="en-US" sz="3600" dirty="0" err="1">
                <a:solidFill>
                  <a:srgbClr val="291B25"/>
                </a:solidFill>
                <a:latin typeface="Nunito Sans Regular Bold"/>
              </a:rPr>
              <a:t>của</a:t>
            </a:r>
            <a:r>
              <a:rPr lang="en-US" sz="3600" dirty="0">
                <a:solidFill>
                  <a:srgbClr val="291B25"/>
                </a:solidFill>
                <a:latin typeface="Nunito Sans Regular Bold"/>
              </a:rPr>
              <a:t> </a:t>
            </a:r>
            <a:r>
              <a:rPr lang="en-US" sz="3600" dirty="0" err="1">
                <a:solidFill>
                  <a:srgbClr val="291B25"/>
                </a:solidFill>
                <a:latin typeface="Nunito Sans Regular Bold"/>
              </a:rPr>
              <a:t>điện</a:t>
            </a:r>
            <a:r>
              <a:rPr lang="en-US" sz="3600" dirty="0">
                <a:solidFill>
                  <a:srgbClr val="291B25"/>
                </a:solidFill>
                <a:latin typeface="Nunito Sans Regular Bold"/>
              </a:rPr>
              <a:t> </a:t>
            </a:r>
            <a:r>
              <a:rPr lang="en-US" sz="3600" dirty="0" err="1">
                <a:solidFill>
                  <a:srgbClr val="291B25"/>
                </a:solidFill>
                <a:latin typeface="Nunito Sans Regular Bold"/>
              </a:rPr>
              <a:t>trường</a:t>
            </a:r>
            <a:r>
              <a:rPr lang="en-US" sz="3600" dirty="0">
                <a:solidFill>
                  <a:srgbClr val="291B25"/>
                </a:solidFill>
                <a:latin typeface="Nunito Sans Regular Bold"/>
              </a:rPr>
              <a:t> </a:t>
            </a:r>
            <a:r>
              <a:rPr lang="en-US" sz="3600" dirty="0" err="1">
                <a:solidFill>
                  <a:srgbClr val="291B25"/>
                </a:solidFill>
                <a:latin typeface="Nunito Sans Regular Bold"/>
              </a:rPr>
              <a:t>đều</a:t>
            </a:r>
            <a:r>
              <a:rPr lang="en-US" sz="3600" dirty="0">
                <a:solidFill>
                  <a:srgbClr val="291B25"/>
                </a:solidFill>
                <a:latin typeface="Nunito Sans Regular Bold"/>
              </a:rPr>
              <a:t> </a:t>
            </a:r>
            <a:r>
              <a:rPr lang="en-US" sz="3600" dirty="0" err="1">
                <a:solidFill>
                  <a:srgbClr val="291B25"/>
                </a:solidFill>
                <a:latin typeface="Nunito Sans Regular Bold"/>
              </a:rPr>
              <a:t>đối</a:t>
            </a:r>
            <a:r>
              <a:rPr lang="en-US" sz="3600" dirty="0">
                <a:solidFill>
                  <a:srgbClr val="291B25"/>
                </a:solidFill>
                <a:latin typeface="Nunito Sans Regular Bold"/>
              </a:rPr>
              <a:t> </a:t>
            </a:r>
            <a:r>
              <a:rPr lang="en-US" sz="3600" dirty="0" err="1">
                <a:solidFill>
                  <a:srgbClr val="291B25"/>
                </a:solidFill>
                <a:latin typeface="Nunito Sans Regular Bold"/>
              </a:rPr>
              <a:t>với</a:t>
            </a:r>
            <a:r>
              <a:rPr lang="en-US" sz="3600" dirty="0">
                <a:solidFill>
                  <a:srgbClr val="291B25"/>
                </a:solidFill>
                <a:latin typeface="Nunito Sans Regular Bold"/>
              </a:rPr>
              <a:t> </a:t>
            </a:r>
            <a:r>
              <a:rPr lang="en-US" sz="3600" dirty="0" err="1">
                <a:solidFill>
                  <a:srgbClr val="291B25"/>
                </a:solidFill>
                <a:latin typeface="Nunito Sans Regular Bold"/>
              </a:rPr>
              <a:t>chuyển</a:t>
            </a:r>
            <a:r>
              <a:rPr lang="en-US" sz="3600" dirty="0">
                <a:solidFill>
                  <a:srgbClr val="291B25"/>
                </a:solidFill>
                <a:latin typeface="Nunito Sans Regular Bold"/>
              </a:rPr>
              <a:t> </a:t>
            </a:r>
            <a:r>
              <a:rPr lang="en-US" sz="3600" dirty="0" err="1">
                <a:solidFill>
                  <a:srgbClr val="291B25"/>
                </a:solidFill>
                <a:latin typeface="Nunito Sans Regular Bold"/>
              </a:rPr>
              <a:t>động</a:t>
            </a:r>
            <a:r>
              <a:rPr lang="en-US" sz="3600" dirty="0">
                <a:solidFill>
                  <a:srgbClr val="291B25"/>
                </a:solidFill>
                <a:latin typeface="Nunito Sans Regular Bold"/>
              </a:rPr>
              <a:t> </a:t>
            </a:r>
            <a:r>
              <a:rPr lang="en-US" sz="3600" dirty="0" err="1">
                <a:solidFill>
                  <a:srgbClr val="291B25"/>
                </a:solidFill>
                <a:latin typeface="Nunito Sans Regular Bold"/>
              </a:rPr>
              <a:t>của</a:t>
            </a:r>
            <a:r>
              <a:rPr lang="en-US" sz="3600" dirty="0">
                <a:solidFill>
                  <a:srgbClr val="291B25"/>
                </a:solidFill>
                <a:latin typeface="Nunito Sans Regular Bold"/>
              </a:rPr>
              <a:t> </a:t>
            </a:r>
            <a:r>
              <a:rPr lang="en-US" sz="3600" dirty="0" err="1">
                <a:solidFill>
                  <a:srgbClr val="291B25"/>
                </a:solidFill>
                <a:latin typeface="Nunito Sans Regular Bold"/>
              </a:rPr>
              <a:t>một</a:t>
            </a:r>
            <a:r>
              <a:rPr lang="en-US" sz="3600" dirty="0">
                <a:solidFill>
                  <a:srgbClr val="291B25"/>
                </a:solidFill>
                <a:latin typeface="Nunito Sans Regular Bold"/>
              </a:rPr>
              <a:t> </a:t>
            </a:r>
            <a:r>
              <a:rPr lang="en-US" sz="3600" dirty="0" err="1">
                <a:solidFill>
                  <a:srgbClr val="291B25"/>
                </a:solidFill>
                <a:latin typeface="Nunito Sans Regular Bold"/>
              </a:rPr>
              <a:t>điện</a:t>
            </a:r>
            <a:r>
              <a:rPr lang="en-US" sz="3600" dirty="0">
                <a:solidFill>
                  <a:srgbClr val="291B25"/>
                </a:solidFill>
                <a:latin typeface="Nunito Sans Regular Bold"/>
              </a:rPr>
              <a:t> </a:t>
            </a:r>
            <a:r>
              <a:rPr lang="en-US" sz="3600" dirty="0" err="1">
                <a:solidFill>
                  <a:srgbClr val="291B25"/>
                </a:solidFill>
                <a:latin typeface="Nunito Sans Regular Bold"/>
              </a:rPr>
              <a:t>tích</a:t>
            </a:r>
            <a:endParaRPr lang="en-US" sz="3600" dirty="0">
              <a:solidFill>
                <a:srgbClr val="291B25"/>
              </a:solidFill>
              <a:latin typeface="Nunito Sans Regular Bold"/>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descr="21 Duong Linh"/>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7828633" y="-571804"/>
            <a:ext cx="4468422" cy="1542591"/>
          </a:xfrm>
          <a:prstGeom prst="rect">
            <a:avLst/>
          </a:prstGeom>
        </p:spPr>
      </p:pic>
      <p:sp>
        <p:nvSpPr>
          <p:cNvPr id="4" name="AutoShape 4" descr="21 Duong Linh"/>
          <p:cNvSpPr/>
          <p:nvPr/>
        </p:nvSpPr>
        <p:spPr>
          <a:xfrm>
            <a:off x="5816601" y="2846080"/>
            <a:ext cx="6535556" cy="1996272"/>
          </a:xfrm>
          <a:prstGeom prst="rect">
            <a:avLst/>
          </a:prstGeom>
          <a:solidFill>
            <a:srgbClr val="61A6AB"/>
          </a:solidFill>
        </p:spPr>
        <p:txBody>
          <a:bodyPr/>
          <a:lstStyle/>
          <a:p>
            <a:r>
              <a:rPr lang="vi-VN" sz="2800" dirty="0"/>
              <a:t>2.</a:t>
            </a:r>
            <a:r>
              <a:rPr lang="vi-VN" dirty="0"/>
              <a:t>	</a:t>
            </a:r>
            <a:r>
              <a:rPr lang="vi-VN" sz="2800" dirty="0"/>
              <a:t>Có thể tạo ra điện trường đều bằng cách nào? Làm thế nào để chứng minh được đó là điện trường đều (mô tả thí nghiệm, ví dụ…)</a:t>
            </a:r>
            <a:endParaRPr lang="en-US" sz="2800" dirty="0"/>
          </a:p>
        </p:txBody>
      </p:sp>
      <p:pic>
        <p:nvPicPr>
          <p:cNvPr id="5" name="Picture 5" descr="21 Duong Linh"/>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54324"/>
          <a:stretch/>
        </p:blipFill>
        <p:spPr>
          <a:xfrm>
            <a:off x="1625601" y="0"/>
            <a:ext cx="4532089" cy="2168658"/>
          </a:xfrm>
          <a:prstGeom prst="rect">
            <a:avLst/>
          </a:prstGeom>
        </p:spPr>
      </p:pic>
      <p:sp>
        <p:nvSpPr>
          <p:cNvPr id="6" name="AutoShape 6" descr="21 Duong Linh"/>
          <p:cNvSpPr/>
          <p:nvPr/>
        </p:nvSpPr>
        <p:spPr>
          <a:xfrm>
            <a:off x="5839580" y="1541376"/>
            <a:ext cx="6512577" cy="1254565"/>
          </a:xfrm>
          <a:prstGeom prst="rect">
            <a:avLst/>
          </a:prstGeom>
          <a:solidFill>
            <a:srgbClr val="FFCE6D"/>
          </a:solidFill>
        </p:spPr>
        <p:txBody>
          <a:bodyPr/>
          <a:lstStyle/>
          <a:p>
            <a:endParaRPr lang="en-US"/>
          </a:p>
        </p:txBody>
      </p:sp>
      <p:sp>
        <p:nvSpPr>
          <p:cNvPr id="7" name="TextBox 7" descr="21 Duong Linh"/>
          <p:cNvSpPr txBox="1"/>
          <p:nvPr/>
        </p:nvSpPr>
        <p:spPr>
          <a:xfrm>
            <a:off x="5892800" y="1674603"/>
            <a:ext cx="5606122" cy="982961"/>
          </a:xfrm>
          <a:prstGeom prst="rect">
            <a:avLst/>
          </a:prstGeom>
        </p:spPr>
        <p:txBody>
          <a:bodyPr wrap="square" lIns="0" tIns="0" rIns="0" bIns="0" rtlCol="0" anchor="t">
            <a:spAutoFit/>
          </a:bodyPr>
          <a:lstStyle/>
          <a:p>
            <a:pPr algn="just">
              <a:lnSpc>
                <a:spcPts val="3853"/>
              </a:lnSpc>
            </a:pPr>
            <a:r>
              <a:rPr lang="en-US" sz="2800" b="1" dirty="0">
                <a:solidFill>
                  <a:srgbClr val="291B25"/>
                </a:solidFill>
                <a:latin typeface="Nunito Sans Regular Bold"/>
              </a:rPr>
              <a:t>1. </a:t>
            </a:r>
            <a:r>
              <a:rPr lang="vi-VN" sz="2800" dirty="0">
                <a:solidFill>
                  <a:srgbClr val="291B25"/>
                </a:solidFill>
                <a:latin typeface="Nunito Sans Regular Bold"/>
              </a:rPr>
              <a:t>	Nêu khái niệm điện trường đều</a:t>
            </a:r>
            <a:r>
              <a:rPr lang="en-US" sz="2800" dirty="0">
                <a:solidFill>
                  <a:srgbClr val="291B25"/>
                </a:solidFill>
                <a:latin typeface="Nunito Sans Regular Bold"/>
              </a:rPr>
              <a:t>?</a:t>
            </a:r>
          </a:p>
        </p:txBody>
      </p:sp>
      <p:pic>
        <p:nvPicPr>
          <p:cNvPr id="9" name="Picture 9" descr="21 Duong Linh"/>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382" flipH="1">
            <a:off x="12158057" y="5713729"/>
            <a:ext cx="712868" cy="1519680"/>
          </a:xfrm>
          <a:prstGeom prst="rect">
            <a:avLst/>
          </a:prstGeom>
        </p:spPr>
      </p:pic>
      <p:pic>
        <p:nvPicPr>
          <p:cNvPr id="10" name="Picture 10" descr="21 Duong Linh"/>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86687" y="1002178"/>
            <a:ext cx="681790" cy="693132"/>
          </a:xfrm>
          <a:prstGeom prst="rect">
            <a:avLst/>
          </a:prstGeom>
        </p:spPr>
      </p:pic>
      <p:pic>
        <p:nvPicPr>
          <p:cNvPr id="11" name="Picture 11" descr="21 Duong Linh"/>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338087">
            <a:off x="1810122" y="6257307"/>
            <a:ext cx="1149219" cy="432524"/>
          </a:xfrm>
          <a:prstGeom prst="rect">
            <a:avLst/>
          </a:prstGeom>
        </p:spPr>
      </p:pic>
      <p:grpSp>
        <p:nvGrpSpPr>
          <p:cNvPr id="12" name="Group 12" descr="21 Duong Linh"/>
          <p:cNvGrpSpPr/>
          <p:nvPr/>
        </p:nvGrpSpPr>
        <p:grpSpPr>
          <a:xfrm>
            <a:off x="-50800" y="7070454"/>
            <a:ext cx="13075920" cy="548640"/>
            <a:chOff x="0" y="0"/>
            <a:chExt cx="6954256" cy="310464"/>
          </a:xfrm>
        </p:grpSpPr>
        <p:sp>
          <p:nvSpPr>
            <p:cNvPr id="13" name="Freeform 13"/>
            <p:cNvSpPr/>
            <p:nvPr/>
          </p:nvSpPr>
          <p:spPr>
            <a:xfrm>
              <a:off x="0" y="0"/>
              <a:ext cx="6954255" cy="310464"/>
            </a:xfrm>
            <a:custGeom>
              <a:avLst/>
              <a:gdLst/>
              <a:ahLst/>
              <a:cxnLst/>
              <a:rect l="l" t="t" r="r" b="b"/>
              <a:pathLst>
                <a:path w="6954255" h="310464">
                  <a:moveTo>
                    <a:pt x="0" y="0"/>
                  </a:moveTo>
                  <a:lnTo>
                    <a:pt x="6954255" y="0"/>
                  </a:lnTo>
                  <a:lnTo>
                    <a:pt x="6954255" y="310464"/>
                  </a:lnTo>
                  <a:lnTo>
                    <a:pt x="0" y="310464"/>
                  </a:lnTo>
                  <a:close/>
                </a:path>
              </a:pathLst>
            </a:custGeom>
            <a:solidFill>
              <a:srgbClr val="FFCE6D"/>
            </a:solidFill>
          </p:spPr>
          <p:txBody>
            <a:bodyPr/>
            <a:lstStyle/>
            <a:p>
              <a:endParaRPr lang="en-US"/>
            </a:p>
          </p:txBody>
        </p:sp>
      </p:grpSp>
      <p:sp>
        <p:nvSpPr>
          <p:cNvPr id="15" name="TextBox 15" descr="21 Duong Linh"/>
          <p:cNvSpPr txBox="1"/>
          <p:nvPr/>
        </p:nvSpPr>
        <p:spPr>
          <a:xfrm>
            <a:off x="1761429" y="381696"/>
            <a:ext cx="3117699" cy="1179810"/>
          </a:xfrm>
          <a:prstGeom prst="rect">
            <a:avLst/>
          </a:prstGeom>
        </p:spPr>
        <p:txBody>
          <a:bodyPr lIns="0" tIns="0" rIns="0" bIns="0" rtlCol="0" anchor="t">
            <a:spAutoFit/>
          </a:bodyPr>
          <a:lstStyle/>
          <a:p>
            <a:pPr algn="ctr">
              <a:lnSpc>
                <a:spcPts val="4554"/>
              </a:lnSpc>
            </a:pPr>
            <a:r>
              <a:rPr lang="en-US" sz="4000">
                <a:solidFill>
                  <a:srgbClr val="291B25"/>
                </a:solidFill>
                <a:latin typeface="Public Sans Bold"/>
              </a:rPr>
              <a:t>Phiếu học tập số 1</a:t>
            </a:r>
          </a:p>
        </p:txBody>
      </p:sp>
      <p:grpSp>
        <p:nvGrpSpPr>
          <p:cNvPr id="18" name="Group 11">
            <a:extLst>
              <a:ext uri="{FF2B5EF4-FFF2-40B4-BE49-F238E27FC236}">
                <a16:creationId xmlns:a16="http://schemas.microsoft.com/office/drawing/2014/main" id="{6D0F9487-C41A-4F9B-ABF7-D8CF9456EE4A}"/>
              </a:ext>
            </a:extLst>
          </p:cNvPr>
          <p:cNvGrpSpPr>
            <a:grpSpLocks/>
          </p:cNvGrpSpPr>
          <p:nvPr/>
        </p:nvGrpSpPr>
        <p:grpSpPr bwMode="auto">
          <a:xfrm>
            <a:off x="1168400" y="2971800"/>
            <a:ext cx="3886200" cy="2349926"/>
            <a:chOff x="864" y="2457"/>
            <a:chExt cx="2160" cy="951"/>
          </a:xfrm>
        </p:grpSpPr>
        <p:sp>
          <p:nvSpPr>
            <p:cNvPr id="19" name="Rectangle 12">
              <a:extLst>
                <a:ext uri="{FF2B5EF4-FFF2-40B4-BE49-F238E27FC236}">
                  <a16:creationId xmlns:a16="http://schemas.microsoft.com/office/drawing/2014/main" id="{98F13F1D-D3B1-41F6-B591-A03408C535B6}"/>
                </a:ext>
              </a:extLst>
            </p:cNvPr>
            <p:cNvSpPr>
              <a:spLocks noChangeArrowheads="1"/>
            </p:cNvSpPr>
            <p:nvPr/>
          </p:nvSpPr>
          <p:spPr bwMode="auto">
            <a:xfrm>
              <a:off x="1056" y="2544"/>
              <a:ext cx="1776"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 name="Rectangle 13">
              <a:extLst>
                <a:ext uri="{FF2B5EF4-FFF2-40B4-BE49-F238E27FC236}">
                  <a16:creationId xmlns:a16="http://schemas.microsoft.com/office/drawing/2014/main" id="{D0E31B54-F748-42D3-80FF-84DCE7EC8433}"/>
                </a:ext>
              </a:extLst>
            </p:cNvPr>
            <p:cNvSpPr>
              <a:spLocks noChangeArrowheads="1"/>
            </p:cNvSpPr>
            <p:nvPr/>
          </p:nvSpPr>
          <p:spPr bwMode="auto">
            <a:xfrm>
              <a:off x="1056" y="3216"/>
              <a:ext cx="1776"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21" name="Group 14">
              <a:extLst>
                <a:ext uri="{FF2B5EF4-FFF2-40B4-BE49-F238E27FC236}">
                  <a16:creationId xmlns:a16="http://schemas.microsoft.com/office/drawing/2014/main" id="{84DBFA2A-3719-4AFD-9085-3CC3B69EF64F}"/>
                </a:ext>
              </a:extLst>
            </p:cNvPr>
            <p:cNvGrpSpPr>
              <a:grpSpLocks/>
            </p:cNvGrpSpPr>
            <p:nvPr/>
          </p:nvGrpSpPr>
          <p:grpSpPr bwMode="auto">
            <a:xfrm>
              <a:off x="1104" y="2640"/>
              <a:ext cx="48" cy="576"/>
              <a:chOff x="3504" y="2544"/>
              <a:chExt cx="0" cy="624"/>
            </a:xfrm>
          </p:grpSpPr>
          <p:sp>
            <p:nvSpPr>
              <p:cNvPr id="65" name="Line 15">
                <a:extLst>
                  <a:ext uri="{FF2B5EF4-FFF2-40B4-BE49-F238E27FC236}">
                    <a16:creationId xmlns:a16="http://schemas.microsoft.com/office/drawing/2014/main" id="{8645184C-BE87-4F80-83B3-CC96E1989B86}"/>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Line 16">
                <a:extLst>
                  <a:ext uri="{FF2B5EF4-FFF2-40B4-BE49-F238E27FC236}">
                    <a16:creationId xmlns:a16="http://schemas.microsoft.com/office/drawing/2014/main" id="{8A1E2A5F-B430-46C0-8690-F0A78D5218D2}"/>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 name="Text Box 17">
              <a:extLst>
                <a:ext uri="{FF2B5EF4-FFF2-40B4-BE49-F238E27FC236}">
                  <a16:creationId xmlns:a16="http://schemas.microsoft.com/office/drawing/2014/main" id="{9AAA9AD8-0DD5-42A5-8A3C-E12A81860736}"/>
                </a:ext>
              </a:extLst>
            </p:cNvPr>
            <p:cNvSpPr txBox="1">
              <a:spLocks noChangeArrowheads="1"/>
            </p:cNvSpPr>
            <p:nvPr/>
          </p:nvSpPr>
          <p:spPr bwMode="auto">
            <a:xfrm>
              <a:off x="100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23" name="Text Box 18">
              <a:extLst>
                <a:ext uri="{FF2B5EF4-FFF2-40B4-BE49-F238E27FC236}">
                  <a16:creationId xmlns:a16="http://schemas.microsoft.com/office/drawing/2014/main" id="{558C3AE7-FE62-475E-A396-16602B7999FF}"/>
                </a:ext>
              </a:extLst>
            </p:cNvPr>
            <p:cNvSpPr txBox="1">
              <a:spLocks noChangeArrowheads="1"/>
            </p:cNvSpPr>
            <p:nvPr/>
          </p:nvSpPr>
          <p:spPr bwMode="auto">
            <a:xfrm>
              <a:off x="100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24" name="Text Box 19">
              <a:extLst>
                <a:ext uri="{FF2B5EF4-FFF2-40B4-BE49-F238E27FC236}">
                  <a16:creationId xmlns:a16="http://schemas.microsoft.com/office/drawing/2014/main" id="{EB62618E-AF12-4CD7-8182-F112B9B2F54B}"/>
                </a:ext>
              </a:extLst>
            </p:cNvPr>
            <p:cNvSpPr txBox="1">
              <a:spLocks noChangeArrowheads="1"/>
            </p:cNvSpPr>
            <p:nvPr/>
          </p:nvSpPr>
          <p:spPr bwMode="auto">
            <a:xfrm>
              <a:off x="124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25" name="Text Box 20">
              <a:extLst>
                <a:ext uri="{FF2B5EF4-FFF2-40B4-BE49-F238E27FC236}">
                  <a16:creationId xmlns:a16="http://schemas.microsoft.com/office/drawing/2014/main" id="{2BD3871C-E942-435F-B897-885D77384B0E}"/>
                </a:ext>
              </a:extLst>
            </p:cNvPr>
            <p:cNvSpPr txBox="1">
              <a:spLocks noChangeArrowheads="1"/>
            </p:cNvSpPr>
            <p:nvPr/>
          </p:nvSpPr>
          <p:spPr bwMode="auto">
            <a:xfrm>
              <a:off x="148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26" name="Text Box 21">
              <a:extLst>
                <a:ext uri="{FF2B5EF4-FFF2-40B4-BE49-F238E27FC236}">
                  <a16:creationId xmlns:a16="http://schemas.microsoft.com/office/drawing/2014/main" id="{EF6E0EFF-61AE-43E1-949A-86620C4AD81B}"/>
                </a:ext>
              </a:extLst>
            </p:cNvPr>
            <p:cNvSpPr txBox="1">
              <a:spLocks noChangeArrowheads="1"/>
            </p:cNvSpPr>
            <p:nvPr/>
          </p:nvSpPr>
          <p:spPr bwMode="auto">
            <a:xfrm>
              <a:off x="172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27" name="Text Box 22">
              <a:extLst>
                <a:ext uri="{FF2B5EF4-FFF2-40B4-BE49-F238E27FC236}">
                  <a16:creationId xmlns:a16="http://schemas.microsoft.com/office/drawing/2014/main" id="{51FF3CCC-3041-4948-BE10-EF5B8D42303D}"/>
                </a:ext>
              </a:extLst>
            </p:cNvPr>
            <p:cNvSpPr txBox="1">
              <a:spLocks noChangeArrowheads="1"/>
            </p:cNvSpPr>
            <p:nvPr/>
          </p:nvSpPr>
          <p:spPr bwMode="auto">
            <a:xfrm>
              <a:off x="196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28" name="Text Box 23">
              <a:extLst>
                <a:ext uri="{FF2B5EF4-FFF2-40B4-BE49-F238E27FC236}">
                  <a16:creationId xmlns:a16="http://schemas.microsoft.com/office/drawing/2014/main" id="{43AC3B53-C9DF-482C-8D7F-49CD703086A6}"/>
                </a:ext>
              </a:extLst>
            </p:cNvPr>
            <p:cNvSpPr txBox="1">
              <a:spLocks noChangeArrowheads="1"/>
            </p:cNvSpPr>
            <p:nvPr/>
          </p:nvSpPr>
          <p:spPr bwMode="auto">
            <a:xfrm>
              <a:off x="220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29" name="Text Box 24">
              <a:extLst>
                <a:ext uri="{FF2B5EF4-FFF2-40B4-BE49-F238E27FC236}">
                  <a16:creationId xmlns:a16="http://schemas.microsoft.com/office/drawing/2014/main" id="{F2CAD803-AA10-48DC-9784-29858B798DF9}"/>
                </a:ext>
              </a:extLst>
            </p:cNvPr>
            <p:cNvSpPr txBox="1">
              <a:spLocks noChangeArrowheads="1"/>
            </p:cNvSpPr>
            <p:nvPr/>
          </p:nvSpPr>
          <p:spPr bwMode="auto">
            <a:xfrm>
              <a:off x="244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30" name="Text Box 25">
              <a:extLst>
                <a:ext uri="{FF2B5EF4-FFF2-40B4-BE49-F238E27FC236}">
                  <a16:creationId xmlns:a16="http://schemas.microsoft.com/office/drawing/2014/main" id="{D4C0A336-106E-4DCA-A759-2968DEC2BF30}"/>
                </a:ext>
              </a:extLst>
            </p:cNvPr>
            <p:cNvSpPr txBox="1">
              <a:spLocks noChangeArrowheads="1"/>
            </p:cNvSpPr>
            <p:nvPr/>
          </p:nvSpPr>
          <p:spPr bwMode="auto">
            <a:xfrm>
              <a:off x="268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31" name="Text Box 26">
              <a:extLst>
                <a:ext uri="{FF2B5EF4-FFF2-40B4-BE49-F238E27FC236}">
                  <a16:creationId xmlns:a16="http://schemas.microsoft.com/office/drawing/2014/main" id="{A3E5FD1F-0840-454F-BC20-DBC4E35DA2D4}"/>
                </a:ext>
              </a:extLst>
            </p:cNvPr>
            <p:cNvSpPr txBox="1">
              <a:spLocks noChangeArrowheads="1"/>
            </p:cNvSpPr>
            <p:nvPr/>
          </p:nvSpPr>
          <p:spPr bwMode="auto">
            <a:xfrm>
              <a:off x="124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32" name="Text Box 27">
              <a:extLst>
                <a:ext uri="{FF2B5EF4-FFF2-40B4-BE49-F238E27FC236}">
                  <a16:creationId xmlns:a16="http://schemas.microsoft.com/office/drawing/2014/main" id="{6C200577-1564-414C-9152-9CC58C90BFC8}"/>
                </a:ext>
              </a:extLst>
            </p:cNvPr>
            <p:cNvSpPr txBox="1">
              <a:spLocks noChangeArrowheads="1"/>
            </p:cNvSpPr>
            <p:nvPr/>
          </p:nvSpPr>
          <p:spPr bwMode="auto">
            <a:xfrm>
              <a:off x="148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33" name="Text Box 28">
              <a:extLst>
                <a:ext uri="{FF2B5EF4-FFF2-40B4-BE49-F238E27FC236}">
                  <a16:creationId xmlns:a16="http://schemas.microsoft.com/office/drawing/2014/main" id="{E15D098F-C39A-46D0-9D7C-03B7EF6F8269}"/>
                </a:ext>
              </a:extLst>
            </p:cNvPr>
            <p:cNvSpPr txBox="1">
              <a:spLocks noChangeArrowheads="1"/>
            </p:cNvSpPr>
            <p:nvPr/>
          </p:nvSpPr>
          <p:spPr bwMode="auto">
            <a:xfrm>
              <a:off x="172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34" name="Text Box 29">
              <a:extLst>
                <a:ext uri="{FF2B5EF4-FFF2-40B4-BE49-F238E27FC236}">
                  <a16:creationId xmlns:a16="http://schemas.microsoft.com/office/drawing/2014/main" id="{ED3D7F40-7250-49BA-B518-B24189179B63}"/>
                </a:ext>
              </a:extLst>
            </p:cNvPr>
            <p:cNvSpPr txBox="1">
              <a:spLocks noChangeArrowheads="1"/>
            </p:cNvSpPr>
            <p:nvPr/>
          </p:nvSpPr>
          <p:spPr bwMode="auto">
            <a:xfrm>
              <a:off x="196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35" name="Text Box 30">
              <a:extLst>
                <a:ext uri="{FF2B5EF4-FFF2-40B4-BE49-F238E27FC236}">
                  <a16:creationId xmlns:a16="http://schemas.microsoft.com/office/drawing/2014/main" id="{4BEB1C8E-46BA-4DD6-8633-A8C8DF87A17A}"/>
                </a:ext>
              </a:extLst>
            </p:cNvPr>
            <p:cNvSpPr txBox="1">
              <a:spLocks noChangeArrowheads="1"/>
            </p:cNvSpPr>
            <p:nvPr/>
          </p:nvSpPr>
          <p:spPr bwMode="auto">
            <a:xfrm>
              <a:off x="220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36" name="Text Box 31">
              <a:extLst>
                <a:ext uri="{FF2B5EF4-FFF2-40B4-BE49-F238E27FC236}">
                  <a16:creationId xmlns:a16="http://schemas.microsoft.com/office/drawing/2014/main" id="{A74CC124-B283-45F7-A0F8-F324FDC5846F}"/>
                </a:ext>
              </a:extLst>
            </p:cNvPr>
            <p:cNvSpPr txBox="1">
              <a:spLocks noChangeArrowheads="1"/>
            </p:cNvSpPr>
            <p:nvPr/>
          </p:nvSpPr>
          <p:spPr bwMode="auto">
            <a:xfrm>
              <a:off x="244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grpSp>
          <p:nvGrpSpPr>
            <p:cNvPr id="37" name="Group 32">
              <a:extLst>
                <a:ext uri="{FF2B5EF4-FFF2-40B4-BE49-F238E27FC236}">
                  <a16:creationId xmlns:a16="http://schemas.microsoft.com/office/drawing/2014/main" id="{432CFBF7-3868-4F97-992B-27C8E299E5D9}"/>
                </a:ext>
              </a:extLst>
            </p:cNvPr>
            <p:cNvGrpSpPr>
              <a:grpSpLocks/>
            </p:cNvGrpSpPr>
            <p:nvPr/>
          </p:nvGrpSpPr>
          <p:grpSpPr bwMode="auto">
            <a:xfrm>
              <a:off x="1344" y="2640"/>
              <a:ext cx="48" cy="576"/>
              <a:chOff x="3504" y="2544"/>
              <a:chExt cx="0" cy="624"/>
            </a:xfrm>
          </p:grpSpPr>
          <p:sp>
            <p:nvSpPr>
              <p:cNvPr id="63" name="Line 33">
                <a:extLst>
                  <a:ext uri="{FF2B5EF4-FFF2-40B4-BE49-F238E27FC236}">
                    <a16:creationId xmlns:a16="http://schemas.microsoft.com/office/drawing/2014/main" id="{0548CC01-B66C-4969-91EE-37FCEEB67A4D}"/>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Line 34">
                <a:extLst>
                  <a:ext uri="{FF2B5EF4-FFF2-40B4-BE49-F238E27FC236}">
                    <a16:creationId xmlns:a16="http://schemas.microsoft.com/office/drawing/2014/main" id="{4EBC6BA4-317B-475C-B71A-E0095D17DFA3}"/>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 name="Group 35">
              <a:extLst>
                <a:ext uri="{FF2B5EF4-FFF2-40B4-BE49-F238E27FC236}">
                  <a16:creationId xmlns:a16="http://schemas.microsoft.com/office/drawing/2014/main" id="{FBFE9A75-469A-42B2-AD0A-59A95D2AA286}"/>
                </a:ext>
              </a:extLst>
            </p:cNvPr>
            <p:cNvGrpSpPr>
              <a:grpSpLocks/>
            </p:cNvGrpSpPr>
            <p:nvPr/>
          </p:nvGrpSpPr>
          <p:grpSpPr bwMode="auto">
            <a:xfrm>
              <a:off x="1584" y="2640"/>
              <a:ext cx="48" cy="576"/>
              <a:chOff x="3504" y="2544"/>
              <a:chExt cx="0" cy="624"/>
            </a:xfrm>
          </p:grpSpPr>
          <p:sp>
            <p:nvSpPr>
              <p:cNvPr id="61" name="Line 36">
                <a:extLst>
                  <a:ext uri="{FF2B5EF4-FFF2-40B4-BE49-F238E27FC236}">
                    <a16:creationId xmlns:a16="http://schemas.microsoft.com/office/drawing/2014/main" id="{4EDB7024-3E9E-4121-99F7-EFF5D1C18E62}"/>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Line 37">
                <a:extLst>
                  <a:ext uri="{FF2B5EF4-FFF2-40B4-BE49-F238E27FC236}">
                    <a16:creationId xmlns:a16="http://schemas.microsoft.com/office/drawing/2014/main" id="{059C35F8-4064-4B3B-BFF7-E83288254034}"/>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 name="Group 38">
              <a:extLst>
                <a:ext uri="{FF2B5EF4-FFF2-40B4-BE49-F238E27FC236}">
                  <a16:creationId xmlns:a16="http://schemas.microsoft.com/office/drawing/2014/main" id="{8649AB8D-F253-4E27-BD09-16C30B876591}"/>
                </a:ext>
              </a:extLst>
            </p:cNvPr>
            <p:cNvGrpSpPr>
              <a:grpSpLocks/>
            </p:cNvGrpSpPr>
            <p:nvPr/>
          </p:nvGrpSpPr>
          <p:grpSpPr bwMode="auto">
            <a:xfrm>
              <a:off x="1824" y="2640"/>
              <a:ext cx="48" cy="576"/>
              <a:chOff x="3504" y="2544"/>
              <a:chExt cx="0" cy="624"/>
            </a:xfrm>
          </p:grpSpPr>
          <p:sp>
            <p:nvSpPr>
              <p:cNvPr id="59" name="Line 39">
                <a:extLst>
                  <a:ext uri="{FF2B5EF4-FFF2-40B4-BE49-F238E27FC236}">
                    <a16:creationId xmlns:a16="http://schemas.microsoft.com/office/drawing/2014/main" id="{125A7873-BD4C-4B69-89C7-9B5A22D72BDA}"/>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Line 40">
                <a:extLst>
                  <a:ext uri="{FF2B5EF4-FFF2-40B4-BE49-F238E27FC236}">
                    <a16:creationId xmlns:a16="http://schemas.microsoft.com/office/drawing/2014/main" id="{C714A298-E313-4FCD-80B0-7EB112F5EBFF}"/>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 name="Group 41">
              <a:extLst>
                <a:ext uri="{FF2B5EF4-FFF2-40B4-BE49-F238E27FC236}">
                  <a16:creationId xmlns:a16="http://schemas.microsoft.com/office/drawing/2014/main" id="{7D51FD75-FFE7-4D42-8150-59CB9394EAA8}"/>
                </a:ext>
              </a:extLst>
            </p:cNvPr>
            <p:cNvGrpSpPr>
              <a:grpSpLocks/>
            </p:cNvGrpSpPr>
            <p:nvPr/>
          </p:nvGrpSpPr>
          <p:grpSpPr bwMode="auto">
            <a:xfrm>
              <a:off x="2064" y="2640"/>
              <a:ext cx="48" cy="576"/>
              <a:chOff x="3504" y="2544"/>
              <a:chExt cx="0" cy="624"/>
            </a:xfrm>
          </p:grpSpPr>
          <p:sp>
            <p:nvSpPr>
              <p:cNvPr id="57" name="Line 42">
                <a:extLst>
                  <a:ext uri="{FF2B5EF4-FFF2-40B4-BE49-F238E27FC236}">
                    <a16:creationId xmlns:a16="http://schemas.microsoft.com/office/drawing/2014/main" id="{BEBD4DD5-4A4E-4BC6-BF9B-91385DE0E074}"/>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43">
                <a:extLst>
                  <a:ext uri="{FF2B5EF4-FFF2-40B4-BE49-F238E27FC236}">
                    <a16:creationId xmlns:a16="http://schemas.microsoft.com/office/drawing/2014/main" id="{E46A270D-93C1-42CE-A969-DE27C9ED8CD2}"/>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 name="Group 44">
              <a:extLst>
                <a:ext uri="{FF2B5EF4-FFF2-40B4-BE49-F238E27FC236}">
                  <a16:creationId xmlns:a16="http://schemas.microsoft.com/office/drawing/2014/main" id="{7B47CA9D-0D8F-4678-8965-10CFECC31FC2}"/>
                </a:ext>
              </a:extLst>
            </p:cNvPr>
            <p:cNvGrpSpPr>
              <a:grpSpLocks/>
            </p:cNvGrpSpPr>
            <p:nvPr/>
          </p:nvGrpSpPr>
          <p:grpSpPr bwMode="auto">
            <a:xfrm>
              <a:off x="2304" y="2640"/>
              <a:ext cx="48" cy="576"/>
              <a:chOff x="3504" y="2544"/>
              <a:chExt cx="0" cy="624"/>
            </a:xfrm>
          </p:grpSpPr>
          <p:sp>
            <p:nvSpPr>
              <p:cNvPr id="55" name="Line 45">
                <a:extLst>
                  <a:ext uri="{FF2B5EF4-FFF2-40B4-BE49-F238E27FC236}">
                    <a16:creationId xmlns:a16="http://schemas.microsoft.com/office/drawing/2014/main" id="{3FE7ADA2-C899-47CA-8498-2C28D0D7489C}"/>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Line 46">
                <a:extLst>
                  <a:ext uri="{FF2B5EF4-FFF2-40B4-BE49-F238E27FC236}">
                    <a16:creationId xmlns:a16="http://schemas.microsoft.com/office/drawing/2014/main" id="{72322680-A18A-4C4D-83AA-1DDCB3595720}"/>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 name="Group 47">
              <a:extLst>
                <a:ext uri="{FF2B5EF4-FFF2-40B4-BE49-F238E27FC236}">
                  <a16:creationId xmlns:a16="http://schemas.microsoft.com/office/drawing/2014/main" id="{4629DF17-D93D-4ECB-A665-117BD25A8AE7}"/>
                </a:ext>
              </a:extLst>
            </p:cNvPr>
            <p:cNvGrpSpPr>
              <a:grpSpLocks/>
            </p:cNvGrpSpPr>
            <p:nvPr/>
          </p:nvGrpSpPr>
          <p:grpSpPr bwMode="auto">
            <a:xfrm>
              <a:off x="2544" y="2640"/>
              <a:ext cx="48" cy="576"/>
              <a:chOff x="3504" y="2544"/>
              <a:chExt cx="0" cy="624"/>
            </a:xfrm>
          </p:grpSpPr>
          <p:sp>
            <p:nvSpPr>
              <p:cNvPr id="53" name="Line 48">
                <a:extLst>
                  <a:ext uri="{FF2B5EF4-FFF2-40B4-BE49-F238E27FC236}">
                    <a16:creationId xmlns:a16="http://schemas.microsoft.com/office/drawing/2014/main" id="{2AC480D0-5C1E-4DA4-AB1B-E4279EFA8F1A}"/>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Line 49">
                <a:extLst>
                  <a:ext uri="{FF2B5EF4-FFF2-40B4-BE49-F238E27FC236}">
                    <a16:creationId xmlns:a16="http://schemas.microsoft.com/office/drawing/2014/main" id="{E04907F0-0AC5-49E6-91FE-1D3436AAE53D}"/>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 name="Group 50">
              <a:extLst>
                <a:ext uri="{FF2B5EF4-FFF2-40B4-BE49-F238E27FC236}">
                  <a16:creationId xmlns:a16="http://schemas.microsoft.com/office/drawing/2014/main" id="{95485B75-F0D0-480D-B804-B6B2D7E613E5}"/>
                </a:ext>
              </a:extLst>
            </p:cNvPr>
            <p:cNvGrpSpPr>
              <a:grpSpLocks/>
            </p:cNvGrpSpPr>
            <p:nvPr/>
          </p:nvGrpSpPr>
          <p:grpSpPr bwMode="auto">
            <a:xfrm>
              <a:off x="2784" y="2640"/>
              <a:ext cx="48" cy="576"/>
              <a:chOff x="3504" y="2544"/>
              <a:chExt cx="0" cy="624"/>
            </a:xfrm>
          </p:grpSpPr>
          <p:sp>
            <p:nvSpPr>
              <p:cNvPr id="51" name="Line 51">
                <a:extLst>
                  <a:ext uri="{FF2B5EF4-FFF2-40B4-BE49-F238E27FC236}">
                    <a16:creationId xmlns:a16="http://schemas.microsoft.com/office/drawing/2014/main" id="{5A5A0E8C-0878-4DC8-851B-989E147E86A5}"/>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Line 52">
                <a:extLst>
                  <a:ext uri="{FF2B5EF4-FFF2-40B4-BE49-F238E27FC236}">
                    <a16:creationId xmlns:a16="http://schemas.microsoft.com/office/drawing/2014/main" id="{2F4D345F-F979-4FDC-B2B0-DFB76B612390}"/>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4" name="Text Box 53">
              <a:extLst>
                <a:ext uri="{FF2B5EF4-FFF2-40B4-BE49-F238E27FC236}">
                  <a16:creationId xmlns:a16="http://schemas.microsoft.com/office/drawing/2014/main" id="{48C97A0B-8545-4B06-8D46-AECD64FE8726}"/>
                </a:ext>
              </a:extLst>
            </p:cNvPr>
            <p:cNvSpPr txBox="1">
              <a:spLocks noChangeArrowheads="1"/>
            </p:cNvSpPr>
            <p:nvPr/>
          </p:nvSpPr>
          <p:spPr bwMode="auto">
            <a:xfrm>
              <a:off x="268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45" name="Arc 54">
              <a:extLst>
                <a:ext uri="{FF2B5EF4-FFF2-40B4-BE49-F238E27FC236}">
                  <a16:creationId xmlns:a16="http://schemas.microsoft.com/office/drawing/2014/main" id="{88024410-7EFA-4639-8EA4-04B5F56B94DD}"/>
                </a:ext>
              </a:extLst>
            </p:cNvPr>
            <p:cNvSpPr>
              <a:spLocks/>
            </p:cNvSpPr>
            <p:nvPr/>
          </p:nvSpPr>
          <p:spPr bwMode="auto">
            <a:xfrm>
              <a:off x="2544" y="2592"/>
              <a:ext cx="480" cy="622"/>
            </a:xfrm>
            <a:custGeom>
              <a:avLst/>
              <a:gdLst>
                <a:gd name="T0" fmla="*/ 0 w 21600"/>
                <a:gd name="T1" fmla="*/ 0 h 34993"/>
                <a:gd name="T2" fmla="*/ 0 w 21600"/>
                <a:gd name="T3" fmla="*/ 0 h 34993"/>
                <a:gd name="T4" fmla="*/ 0 w 21600"/>
                <a:gd name="T5" fmla="*/ 0 h 34993"/>
                <a:gd name="T6" fmla="*/ 0 60000 65536"/>
                <a:gd name="T7" fmla="*/ 0 60000 65536"/>
                <a:gd name="T8" fmla="*/ 0 60000 65536"/>
              </a:gdLst>
              <a:ahLst/>
              <a:cxnLst>
                <a:cxn ang="T6">
                  <a:pos x="T0" y="T1"/>
                </a:cxn>
                <a:cxn ang="T7">
                  <a:pos x="T2" y="T3"/>
                </a:cxn>
                <a:cxn ang="T8">
                  <a:pos x="T4" y="T5"/>
                </a:cxn>
              </a:cxnLst>
              <a:rect l="0" t="0" r="r" b="b"/>
              <a:pathLst>
                <a:path w="21600" h="34993" fill="none" extrusionOk="0">
                  <a:moveTo>
                    <a:pt x="12639" y="-1"/>
                  </a:moveTo>
                  <a:cubicBezTo>
                    <a:pt x="18266" y="4060"/>
                    <a:pt x="21600" y="10576"/>
                    <a:pt x="21600" y="17516"/>
                  </a:cubicBezTo>
                  <a:cubicBezTo>
                    <a:pt x="21600" y="24431"/>
                    <a:pt x="18288" y="30929"/>
                    <a:pt x="12693" y="34993"/>
                  </a:cubicBezTo>
                </a:path>
                <a:path w="21600" h="34993" stroke="0" extrusionOk="0">
                  <a:moveTo>
                    <a:pt x="12639" y="-1"/>
                  </a:moveTo>
                  <a:cubicBezTo>
                    <a:pt x="18266" y="4060"/>
                    <a:pt x="21600" y="10576"/>
                    <a:pt x="21600" y="17516"/>
                  </a:cubicBezTo>
                  <a:cubicBezTo>
                    <a:pt x="21600" y="24431"/>
                    <a:pt x="18288" y="30929"/>
                    <a:pt x="12693" y="34993"/>
                  </a:cubicBezTo>
                  <a:lnTo>
                    <a:pt x="0" y="17516"/>
                  </a:lnTo>
                  <a:lnTo>
                    <a:pt x="12639" y="-1"/>
                  </a:lnTo>
                  <a:close/>
                </a:path>
              </a:pathLst>
            </a:custGeom>
            <a:noFill/>
            <a:ln w="381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Arc 55">
              <a:extLst>
                <a:ext uri="{FF2B5EF4-FFF2-40B4-BE49-F238E27FC236}">
                  <a16:creationId xmlns:a16="http://schemas.microsoft.com/office/drawing/2014/main" id="{A845E35D-4961-46A5-98C0-B8A56C1F6166}"/>
                </a:ext>
              </a:extLst>
            </p:cNvPr>
            <p:cNvSpPr>
              <a:spLocks/>
            </p:cNvSpPr>
            <p:nvPr/>
          </p:nvSpPr>
          <p:spPr bwMode="auto">
            <a:xfrm flipH="1">
              <a:off x="864" y="2592"/>
              <a:ext cx="432" cy="622"/>
            </a:xfrm>
            <a:custGeom>
              <a:avLst/>
              <a:gdLst>
                <a:gd name="T0" fmla="*/ 0 w 21600"/>
                <a:gd name="T1" fmla="*/ 0 h 34993"/>
                <a:gd name="T2" fmla="*/ 0 w 21600"/>
                <a:gd name="T3" fmla="*/ 0 h 34993"/>
                <a:gd name="T4" fmla="*/ 0 w 21600"/>
                <a:gd name="T5" fmla="*/ 0 h 34993"/>
                <a:gd name="T6" fmla="*/ 0 60000 65536"/>
                <a:gd name="T7" fmla="*/ 0 60000 65536"/>
                <a:gd name="T8" fmla="*/ 0 60000 65536"/>
              </a:gdLst>
              <a:ahLst/>
              <a:cxnLst>
                <a:cxn ang="T6">
                  <a:pos x="T0" y="T1"/>
                </a:cxn>
                <a:cxn ang="T7">
                  <a:pos x="T2" y="T3"/>
                </a:cxn>
                <a:cxn ang="T8">
                  <a:pos x="T4" y="T5"/>
                </a:cxn>
              </a:cxnLst>
              <a:rect l="0" t="0" r="r" b="b"/>
              <a:pathLst>
                <a:path w="21600" h="34993" fill="none" extrusionOk="0">
                  <a:moveTo>
                    <a:pt x="12639" y="-1"/>
                  </a:moveTo>
                  <a:cubicBezTo>
                    <a:pt x="18266" y="4060"/>
                    <a:pt x="21600" y="10576"/>
                    <a:pt x="21600" y="17516"/>
                  </a:cubicBezTo>
                  <a:cubicBezTo>
                    <a:pt x="21600" y="24431"/>
                    <a:pt x="18288" y="30929"/>
                    <a:pt x="12693" y="34993"/>
                  </a:cubicBezTo>
                </a:path>
                <a:path w="21600" h="34993" stroke="0" extrusionOk="0">
                  <a:moveTo>
                    <a:pt x="12639" y="-1"/>
                  </a:moveTo>
                  <a:cubicBezTo>
                    <a:pt x="18266" y="4060"/>
                    <a:pt x="21600" y="10576"/>
                    <a:pt x="21600" y="17516"/>
                  </a:cubicBezTo>
                  <a:cubicBezTo>
                    <a:pt x="21600" y="24431"/>
                    <a:pt x="18288" y="30929"/>
                    <a:pt x="12693" y="34993"/>
                  </a:cubicBezTo>
                  <a:lnTo>
                    <a:pt x="0" y="17516"/>
                  </a:lnTo>
                  <a:lnTo>
                    <a:pt x="12639" y="-1"/>
                  </a:lnTo>
                  <a:close/>
                </a:path>
              </a:pathLst>
            </a:custGeom>
            <a:noFill/>
            <a:ln w="381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Line 56">
              <a:extLst>
                <a:ext uri="{FF2B5EF4-FFF2-40B4-BE49-F238E27FC236}">
                  <a16:creationId xmlns:a16="http://schemas.microsoft.com/office/drawing/2014/main" id="{E08B72D2-EFDB-432E-8944-EEE623C5AF46}"/>
                </a:ext>
              </a:extLst>
            </p:cNvPr>
            <p:cNvSpPr>
              <a:spLocks noChangeShapeType="1"/>
            </p:cNvSpPr>
            <p:nvPr/>
          </p:nvSpPr>
          <p:spPr bwMode="auto">
            <a:xfrm>
              <a:off x="2976" y="2736"/>
              <a:ext cx="48" cy="144"/>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Line 57">
              <a:extLst>
                <a:ext uri="{FF2B5EF4-FFF2-40B4-BE49-F238E27FC236}">
                  <a16:creationId xmlns:a16="http://schemas.microsoft.com/office/drawing/2014/main" id="{B2EB1644-0223-4859-B61A-DE8C1D94F977}"/>
                </a:ext>
              </a:extLst>
            </p:cNvPr>
            <p:cNvSpPr>
              <a:spLocks noChangeShapeType="1"/>
            </p:cNvSpPr>
            <p:nvPr/>
          </p:nvSpPr>
          <p:spPr bwMode="auto">
            <a:xfrm flipH="1">
              <a:off x="864" y="2736"/>
              <a:ext cx="48" cy="144"/>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Text Box 58">
              <a:extLst>
                <a:ext uri="{FF2B5EF4-FFF2-40B4-BE49-F238E27FC236}">
                  <a16:creationId xmlns:a16="http://schemas.microsoft.com/office/drawing/2014/main" id="{31D92389-B38F-49AA-8306-127B702373FC}"/>
                </a:ext>
              </a:extLst>
            </p:cNvPr>
            <p:cNvSpPr txBox="1">
              <a:spLocks noChangeArrowheads="1"/>
            </p:cNvSpPr>
            <p:nvPr/>
          </p:nvSpPr>
          <p:spPr bwMode="auto">
            <a:xfrm>
              <a:off x="2352" y="2928"/>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E</a:t>
              </a:r>
            </a:p>
          </p:txBody>
        </p:sp>
        <p:sp>
          <p:nvSpPr>
            <p:cNvPr id="50" name="Line 59">
              <a:extLst>
                <a:ext uri="{FF2B5EF4-FFF2-40B4-BE49-F238E27FC236}">
                  <a16:creationId xmlns:a16="http://schemas.microsoft.com/office/drawing/2014/main" id="{F9FCDE0A-0D62-4B3A-AA93-8D35D8CB38D5}"/>
                </a:ext>
              </a:extLst>
            </p:cNvPr>
            <p:cNvSpPr>
              <a:spLocks noChangeShapeType="1"/>
            </p:cNvSpPr>
            <p:nvPr/>
          </p:nvSpPr>
          <p:spPr bwMode="auto">
            <a:xfrm>
              <a:off x="2400" y="2928"/>
              <a:ext cx="144" cy="0"/>
            </a:xfrm>
            <a:prstGeom prst="line">
              <a:avLst/>
            </a:prstGeom>
            <a:noFill/>
            <a:ln w="38100">
              <a:solidFill>
                <a:srgbClr val="00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7" name="AutoShape 6" descr="21 Duong Linh">
            <a:extLst>
              <a:ext uri="{FF2B5EF4-FFF2-40B4-BE49-F238E27FC236}">
                <a16:creationId xmlns:a16="http://schemas.microsoft.com/office/drawing/2014/main" id="{5C68B7AE-A4DF-4F93-92D4-06F3540151F4}"/>
              </a:ext>
            </a:extLst>
          </p:cNvPr>
          <p:cNvSpPr/>
          <p:nvPr/>
        </p:nvSpPr>
        <p:spPr>
          <a:xfrm>
            <a:off x="5740400" y="4933912"/>
            <a:ext cx="6611757" cy="1362733"/>
          </a:xfrm>
          <a:prstGeom prst="rect">
            <a:avLst/>
          </a:prstGeom>
          <a:solidFill>
            <a:srgbClr val="FFCE6D"/>
          </a:solidFill>
        </p:spPr>
        <p:txBody>
          <a:bodyPr/>
          <a:lstStyle/>
          <a:p>
            <a:r>
              <a:rPr lang="en-US" sz="2800" dirty="0"/>
              <a:t>3. </a:t>
            </a:r>
            <a:r>
              <a:rPr lang="en-US" sz="2800" dirty="0" err="1"/>
              <a:t>Cường</a:t>
            </a:r>
            <a:r>
              <a:rPr lang="en-US" sz="2800" dirty="0"/>
              <a:t> </a:t>
            </a:r>
            <a:r>
              <a:rPr lang="en-US" sz="2800" dirty="0" err="1"/>
              <a:t>độ</a:t>
            </a:r>
            <a:r>
              <a:rPr lang="en-US" sz="2800" dirty="0"/>
              <a:t> </a:t>
            </a:r>
            <a:r>
              <a:rPr lang="en-US" sz="2800" dirty="0" err="1"/>
              <a:t>điện</a:t>
            </a:r>
            <a:r>
              <a:rPr lang="en-US" sz="2800" dirty="0"/>
              <a:t> </a:t>
            </a:r>
            <a:r>
              <a:rPr lang="en-US" sz="2800" dirty="0" err="1"/>
              <a:t>trường</a:t>
            </a:r>
            <a:r>
              <a:rPr lang="en-US" sz="2800" dirty="0"/>
              <a:t> </a:t>
            </a:r>
            <a:r>
              <a:rPr lang="en-US" sz="2800" dirty="0" err="1"/>
              <a:t>khi</a:t>
            </a:r>
            <a:r>
              <a:rPr lang="en-US" sz="2800" dirty="0"/>
              <a:t> </a:t>
            </a:r>
            <a:r>
              <a:rPr lang="en-US" sz="2800" dirty="0" err="1"/>
              <a:t>đó</a:t>
            </a:r>
            <a:r>
              <a:rPr lang="en-US" sz="2800" dirty="0"/>
              <a:t> </a:t>
            </a:r>
            <a:r>
              <a:rPr lang="en-US" sz="2800" dirty="0" err="1"/>
              <a:t>được</a:t>
            </a:r>
            <a:r>
              <a:rPr lang="en-US" sz="2800" dirty="0"/>
              <a:t> </a:t>
            </a:r>
            <a:r>
              <a:rPr lang="en-US" sz="2800" dirty="0" err="1"/>
              <a:t>xác</a:t>
            </a:r>
            <a:r>
              <a:rPr lang="en-US" sz="2800" dirty="0"/>
              <a:t> </a:t>
            </a:r>
            <a:r>
              <a:rPr lang="en-US" sz="2800" dirty="0" err="1"/>
              <a:t>định</a:t>
            </a:r>
            <a:r>
              <a:rPr lang="en-US" sz="2800" dirty="0"/>
              <a:t> </a:t>
            </a:r>
            <a:r>
              <a:rPr lang="en-US" sz="2800" dirty="0" err="1"/>
              <a:t>bằng</a:t>
            </a:r>
            <a:r>
              <a:rPr lang="en-US" sz="2800" dirty="0"/>
              <a:t> </a:t>
            </a:r>
            <a:r>
              <a:rPr lang="en-US" sz="2800" dirty="0" err="1"/>
              <a:t>công</a:t>
            </a:r>
            <a:r>
              <a:rPr lang="en-US" sz="2800" dirty="0"/>
              <a:t> </a:t>
            </a:r>
            <a:r>
              <a:rPr lang="en-US" sz="2800" dirty="0" err="1"/>
              <a:t>thức</a:t>
            </a:r>
            <a:r>
              <a:rPr lang="en-US" sz="2800" dirty="0"/>
              <a:t> </a:t>
            </a:r>
            <a:r>
              <a:rPr lang="en-US" sz="2800" dirty="0" err="1"/>
              <a:t>gì</a:t>
            </a:r>
            <a:r>
              <a:rPr lang="en-US" sz="2800" dirty="0"/>
              <a:t>? </a:t>
            </a:r>
            <a:r>
              <a:rPr lang="en-US" sz="2800" dirty="0" err="1"/>
              <a:t>Giải</a:t>
            </a:r>
            <a:r>
              <a:rPr lang="en-US" sz="2800" dirty="0"/>
              <a:t> </a:t>
            </a:r>
            <a:r>
              <a:rPr lang="en-US" sz="2800" dirty="0" err="1"/>
              <a:t>thích</a:t>
            </a:r>
            <a:r>
              <a:rPr lang="en-US" sz="2800" dirty="0"/>
              <a:t> </a:t>
            </a:r>
            <a:r>
              <a:rPr lang="en-US" sz="2800" dirty="0" err="1"/>
              <a:t>các</a:t>
            </a:r>
            <a:r>
              <a:rPr lang="en-US" sz="2800" dirty="0"/>
              <a:t> </a:t>
            </a:r>
            <a:r>
              <a:rPr lang="en-US" sz="2800" dirty="0" err="1"/>
              <a:t>đại</a:t>
            </a:r>
            <a:r>
              <a:rPr lang="en-US" sz="2800" dirty="0"/>
              <a:t> </a:t>
            </a:r>
            <a:r>
              <a:rPr lang="en-US" sz="2800" dirty="0" err="1"/>
              <a:t>lượng</a:t>
            </a:r>
            <a:r>
              <a:rPr lang="en-US" sz="2800" dirty="0"/>
              <a:t> </a:t>
            </a:r>
            <a:r>
              <a:rPr lang="en-US" sz="2800" dirty="0" err="1"/>
              <a:t>trong</a:t>
            </a:r>
            <a:r>
              <a:rPr lang="en-US" sz="2800" dirty="0"/>
              <a:t> </a:t>
            </a:r>
            <a:r>
              <a:rPr lang="en-US" sz="2800" dirty="0" err="1"/>
              <a:t>công</a:t>
            </a:r>
            <a:r>
              <a:rPr lang="en-US" sz="2800" dirty="0"/>
              <a:t> </a:t>
            </a:r>
            <a:r>
              <a:rPr lang="en-US" sz="2800" dirty="0" err="1"/>
              <a:t>thức</a:t>
            </a:r>
            <a:r>
              <a:rPr lang="en-US" sz="2800" dirty="0"/>
              <a:t>?</a:t>
            </a:r>
          </a:p>
          <a:p>
            <a:endParaRPr lang="en-US" sz="280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ox(in)">
                                      <p:cBhvr>
                                        <p:cTn id="41" dur="500"/>
                                        <p:tgtEl>
                                          <p:spTgt spid="18"/>
                                        </p:tgtEl>
                                      </p:cBhvr>
                                    </p:animEffect>
                                  </p:childTnLst>
                                </p:cTn>
                              </p:par>
                              <p:par>
                                <p:cTn id="42" presetID="26" presetClass="entr" presetSubtype="0" fill="hold"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down)">
                                      <p:cBhvr>
                                        <p:cTn id="44" dur="580">
                                          <p:stCondLst>
                                            <p:cond delay="0"/>
                                          </p:stCondLst>
                                        </p:cTn>
                                        <p:tgtEl>
                                          <p:spTgt spid="67"/>
                                        </p:tgtEl>
                                      </p:cBhvr>
                                    </p:animEffect>
                                    <p:anim calcmode="lin" valueType="num">
                                      <p:cBhvr>
                                        <p:cTn id="45"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50" dur="26">
                                          <p:stCondLst>
                                            <p:cond delay="650"/>
                                          </p:stCondLst>
                                        </p:cTn>
                                        <p:tgtEl>
                                          <p:spTgt spid="67"/>
                                        </p:tgtEl>
                                      </p:cBhvr>
                                      <p:to x="100000" y="60000"/>
                                    </p:animScale>
                                    <p:animScale>
                                      <p:cBhvr>
                                        <p:cTn id="51" dur="166" decel="50000">
                                          <p:stCondLst>
                                            <p:cond delay="676"/>
                                          </p:stCondLst>
                                        </p:cTn>
                                        <p:tgtEl>
                                          <p:spTgt spid="67"/>
                                        </p:tgtEl>
                                      </p:cBhvr>
                                      <p:to x="100000" y="100000"/>
                                    </p:animScale>
                                    <p:animScale>
                                      <p:cBhvr>
                                        <p:cTn id="52" dur="26">
                                          <p:stCondLst>
                                            <p:cond delay="1312"/>
                                          </p:stCondLst>
                                        </p:cTn>
                                        <p:tgtEl>
                                          <p:spTgt spid="67"/>
                                        </p:tgtEl>
                                      </p:cBhvr>
                                      <p:to x="100000" y="80000"/>
                                    </p:animScale>
                                    <p:animScale>
                                      <p:cBhvr>
                                        <p:cTn id="53" dur="166" decel="50000">
                                          <p:stCondLst>
                                            <p:cond delay="1338"/>
                                          </p:stCondLst>
                                        </p:cTn>
                                        <p:tgtEl>
                                          <p:spTgt spid="67"/>
                                        </p:tgtEl>
                                      </p:cBhvr>
                                      <p:to x="100000" y="100000"/>
                                    </p:animScale>
                                    <p:animScale>
                                      <p:cBhvr>
                                        <p:cTn id="54" dur="26">
                                          <p:stCondLst>
                                            <p:cond delay="1642"/>
                                          </p:stCondLst>
                                        </p:cTn>
                                        <p:tgtEl>
                                          <p:spTgt spid="67"/>
                                        </p:tgtEl>
                                      </p:cBhvr>
                                      <p:to x="100000" y="90000"/>
                                    </p:animScale>
                                    <p:animScale>
                                      <p:cBhvr>
                                        <p:cTn id="55" dur="166" decel="50000">
                                          <p:stCondLst>
                                            <p:cond delay="1668"/>
                                          </p:stCondLst>
                                        </p:cTn>
                                        <p:tgtEl>
                                          <p:spTgt spid="67"/>
                                        </p:tgtEl>
                                      </p:cBhvr>
                                      <p:to x="100000" y="100000"/>
                                    </p:animScale>
                                    <p:animScale>
                                      <p:cBhvr>
                                        <p:cTn id="56" dur="26">
                                          <p:stCondLst>
                                            <p:cond delay="1808"/>
                                          </p:stCondLst>
                                        </p:cTn>
                                        <p:tgtEl>
                                          <p:spTgt spid="67"/>
                                        </p:tgtEl>
                                      </p:cBhvr>
                                      <p:to x="100000" y="95000"/>
                                    </p:animScale>
                                    <p:animScale>
                                      <p:cBhvr>
                                        <p:cTn id="57" dur="166" decel="50000">
                                          <p:stCondLst>
                                            <p:cond delay="1834"/>
                                          </p:stCondLst>
                                        </p:cTn>
                                        <p:tgtEl>
                                          <p:spTgt spid="6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7800" y="0"/>
            <a:ext cx="12420600" cy="7315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sz="1920"/>
          </a:p>
        </p:txBody>
      </p:sp>
      <p:pic>
        <p:nvPicPr>
          <p:cNvPr id="4" name="Electric field pattern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78000" y="1219200"/>
            <a:ext cx="9601473" cy="5482892"/>
          </a:xfrm>
        </p:spPr>
      </p:pic>
    </p:spTree>
    <p:extLst>
      <p:ext uri="{BB962C8B-B14F-4D97-AF65-F5344CB8AC3E}">
        <p14:creationId xmlns:p14="http://schemas.microsoft.com/office/powerpoint/2010/main" val="3176990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descr="21 Duong Linh"/>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476">
            <a:off x="7695687" y="529399"/>
            <a:ext cx="5177519" cy="6244816"/>
          </a:xfrm>
          <a:prstGeom prst="rect">
            <a:avLst/>
          </a:prstGeom>
        </p:spPr>
      </p:pic>
      <p:sp>
        <p:nvSpPr>
          <p:cNvPr id="3" name="AutoShape 3" descr="21 Duong Linh"/>
          <p:cNvSpPr/>
          <p:nvPr/>
        </p:nvSpPr>
        <p:spPr>
          <a:xfrm>
            <a:off x="7442200" y="1066573"/>
            <a:ext cx="4536563" cy="5182053"/>
          </a:xfrm>
          <a:prstGeom prst="rect">
            <a:avLst/>
          </a:prstGeom>
          <a:solidFill>
            <a:srgbClr val="F6F6E9"/>
          </a:solidFill>
        </p:spPr>
        <p:txBody>
          <a:bodyPr/>
          <a:lstStyle/>
          <a:p>
            <a:endParaRPr lang="en-US"/>
          </a:p>
        </p:txBody>
      </p:sp>
      <p:pic>
        <p:nvPicPr>
          <p:cNvPr id="5" name="Picture 5" descr="21 Duong Linh"/>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92556" y="5232438"/>
            <a:ext cx="849233" cy="899958"/>
          </a:xfrm>
          <a:prstGeom prst="rect">
            <a:avLst/>
          </a:prstGeom>
        </p:spPr>
      </p:pic>
      <p:sp>
        <p:nvSpPr>
          <p:cNvPr id="8" name="TextBox 8" descr="21 Duong Linh"/>
          <p:cNvSpPr txBox="1"/>
          <p:nvPr/>
        </p:nvSpPr>
        <p:spPr>
          <a:xfrm>
            <a:off x="7583641" y="1593793"/>
            <a:ext cx="4239761" cy="1169551"/>
          </a:xfrm>
          <a:prstGeom prst="rect">
            <a:avLst/>
          </a:prstGeom>
        </p:spPr>
        <p:txBody>
          <a:bodyPr wrap="square" lIns="0" tIns="0" rIns="0" bIns="0" rtlCol="0" anchor="t">
            <a:spAutoFit/>
          </a:bodyPr>
          <a:lstStyle/>
          <a:p>
            <a:pPr algn="just"/>
            <a:r>
              <a:rPr lang="en-US" sz="3200" b="1" dirty="0" err="1">
                <a:solidFill>
                  <a:srgbClr val="291B25"/>
                </a:solidFill>
                <a:latin typeface="Arial" panose="020B0604020202020204" pitchFamily="34" charset="0"/>
                <a:cs typeface="Arial" panose="020B0604020202020204" pitchFamily="34" charset="0"/>
              </a:rPr>
              <a:t>I.Điện</a:t>
            </a:r>
            <a:r>
              <a:rPr lang="en-US" sz="3200" b="1" dirty="0">
                <a:solidFill>
                  <a:srgbClr val="291B25"/>
                </a:solidFill>
                <a:latin typeface="Arial" panose="020B0604020202020204" pitchFamily="34" charset="0"/>
                <a:cs typeface="Arial" panose="020B0604020202020204" pitchFamily="34" charset="0"/>
              </a:rPr>
              <a:t> tr</a:t>
            </a:r>
            <a:r>
              <a:rPr lang="vi-VN" sz="3200" b="1" dirty="0">
                <a:solidFill>
                  <a:srgbClr val="291B25"/>
                </a:solidFill>
                <a:latin typeface="Arial" panose="020B0604020202020204" pitchFamily="34" charset="0"/>
                <a:cs typeface="Arial" panose="020B0604020202020204" pitchFamily="34" charset="0"/>
              </a:rPr>
              <a:t>ư</a:t>
            </a:r>
            <a:r>
              <a:rPr lang="en-US" sz="3200" b="1" dirty="0" err="1">
                <a:solidFill>
                  <a:srgbClr val="291B25"/>
                </a:solidFill>
                <a:latin typeface="Arial" panose="020B0604020202020204" pitchFamily="34" charset="0"/>
                <a:cs typeface="Arial" panose="020B0604020202020204" pitchFamily="34" charset="0"/>
              </a:rPr>
              <a:t>ờng</a:t>
            </a:r>
            <a:r>
              <a:rPr lang="en-US" sz="3200" b="1" dirty="0">
                <a:solidFill>
                  <a:srgbClr val="291B25"/>
                </a:solidFill>
                <a:latin typeface="Arial" panose="020B0604020202020204" pitchFamily="34" charset="0"/>
                <a:cs typeface="Arial" panose="020B0604020202020204" pitchFamily="34" charset="0"/>
              </a:rPr>
              <a:t> </a:t>
            </a:r>
            <a:r>
              <a:rPr lang="en-US" sz="3200" b="1" dirty="0" err="1">
                <a:solidFill>
                  <a:srgbClr val="291B25"/>
                </a:solidFill>
                <a:latin typeface="Arial" panose="020B0604020202020204" pitchFamily="34" charset="0"/>
                <a:cs typeface="Arial" panose="020B0604020202020204" pitchFamily="34" charset="0"/>
              </a:rPr>
              <a:t>đều</a:t>
            </a:r>
            <a:r>
              <a:rPr lang="en-US" sz="3200" dirty="0">
                <a:solidFill>
                  <a:srgbClr val="291B25"/>
                </a:solidFill>
                <a:latin typeface="Arial" panose="020B0604020202020204" pitchFamily="34" charset="0"/>
                <a:cs typeface="Arial" panose="020B0604020202020204" pitchFamily="34" charset="0"/>
              </a:rPr>
              <a:t>.</a:t>
            </a:r>
            <a:r>
              <a:rPr lang="en-US" dirty="0"/>
              <a:t> </a:t>
            </a:r>
          </a:p>
          <a:p>
            <a:pPr algn="just"/>
            <a:endParaRPr lang="en-US" sz="4400" dirty="0">
              <a:solidFill>
                <a:srgbClr val="291B25"/>
              </a:solidFill>
              <a:latin typeface="Nunito Sans Regular"/>
            </a:endParaRPr>
          </a:p>
        </p:txBody>
      </p:sp>
      <p:pic>
        <p:nvPicPr>
          <p:cNvPr id="6" name="Picture 6" descr="21 Duong Linh"/>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56128" y="4757348"/>
            <a:ext cx="1408272" cy="2354254"/>
          </a:xfrm>
          <a:prstGeom prst="rect">
            <a:avLst/>
          </a:prstGeom>
        </p:spPr>
      </p:pic>
      <p:sp>
        <p:nvSpPr>
          <p:cNvPr id="10" name="Rectangle 9">
            <a:extLst>
              <a:ext uri="{FF2B5EF4-FFF2-40B4-BE49-F238E27FC236}">
                <a16:creationId xmlns:a16="http://schemas.microsoft.com/office/drawing/2014/main" id="{AE47D28B-8046-4FC2-9CD3-CCC4EB1B7380}"/>
              </a:ext>
            </a:extLst>
          </p:cNvPr>
          <p:cNvSpPr/>
          <p:nvPr/>
        </p:nvSpPr>
        <p:spPr>
          <a:xfrm>
            <a:off x="7416800" y="2228671"/>
            <a:ext cx="4536562" cy="2677656"/>
          </a:xfrm>
          <a:prstGeom prst="rect">
            <a:avLst/>
          </a:prstGeom>
        </p:spPr>
        <p:txBody>
          <a:bodyPr wrap="square">
            <a:spAutoFit/>
          </a:bodyPr>
          <a:lstStyle/>
          <a:p>
            <a:r>
              <a:rPr lang="vi-VN" sz="2800" dirty="0"/>
              <a:t>Điện trường đều là điện trường mà cường độ điện trường tại mỗi điểm có giá trị bằng nhau về độ lớn, giống nhau về phương và chiều</a:t>
            </a:r>
            <a:r>
              <a:rPr lang="vi-VN" dirty="0"/>
              <a:t>.</a:t>
            </a:r>
          </a:p>
        </p:txBody>
      </p:sp>
      <p:pic>
        <p:nvPicPr>
          <p:cNvPr id="4" name="Picture 3">
            <a:extLst>
              <a:ext uri="{FF2B5EF4-FFF2-40B4-BE49-F238E27FC236}">
                <a16:creationId xmlns:a16="http://schemas.microsoft.com/office/drawing/2014/main" id="{B55CAD56-971C-4277-AD76-83CB812ACC02}"/>
              </a:ext>
            </a:extLst>
          </p:cNvPr>
          <p:cNvPicPr>
            <a:picLocks noChangeAspect="1"/>
          </p:cNvPicPr>
          <p:nvPr/>
        </p:nvPicPr>
        <p:blipFill>
          <a:blip r:embed="rId8"/>
          <a:stretch>
            <a:fillRect/>
          </a:stretch>
        </p:blipFill>
        <p:spPr>
          <a:xfrm>
            <a:off x="1473200" y="1295400"/>
            <a:ext cx="3999453" cy="451220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688"/>
          <a:stretch/>
        </p:blipFill>
        <p:spPr>
          <a:xfrm rot="143919">
            <a:off x="10344973" y="-348448"/>
            <a:ext cx="2834195" cy="8206737"/>
          </a:xfrm>
          <a:prstGeom prst="rect">
            <a:avLst/>
          </a:prstGeom>
        </p:spPr>
      </p:pic>
      <p:pic>
        <p:nvPicPr>
          <p:cNvPr id="5" name="Picture 5" descr="21 Duong Linh"/>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6755">
            <a:off x="9105117" y="853984"/>
            <a:ext cx="1178278" cy="281212"/>
          </a:xfrm>
          <a:prstGeom prst="rect">
            <a:avLst/>
          </a:prstGeom>
        </p:spPr>
      </p:pic>
      <p:pic>
        <p:nvPicPr>
          <p:cNvPr id="6" name="Picture 6" descr="21 Duong Linh"/>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79285" y="6080265"/>
            <a:ext cx="889723" cy="992592"/>
          </a:xfrm>
          <a:prstGeom prst="rect">
            <a:avLst/>
          </a:prstGeom>
        </p:spPr>
      </p:pic>
      <p:pic>
        <p:nvPicPr>
          <p:cNvPr id="7" name="Picture 7" descr="21 Duong Linh"/>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40800" y="228600"/>
            <a:ext cx="753456" cy="765990"/>
          </a:xfrm>
          <a:prstGeom prst="rect">
            <a:avLst/>
          </a:prstGeom>
        </p:spPr>
      </p:pic>
      <p:pic>
        <p:nvPicPr>
          <p:cNvPr id="8" name="Picture 8" descr="21 Duong Linh"/>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595840">
            <a:off x="196127" y="6123617"/>
            <a:ext cx="1107432" cy="1032932"/>
          </a:xfrm>
          <a:prstGeom prst="rect">
            <a:avLst/>
          </a:prstGeom>
        </p:spPr>
      </p:pic>
      <p:sp>
        <p:nvSpPr>
          <p:cNvPr id="13" name="TextBox 13" descr="21 Duong Linh"/>
          <p:cNvSpPr txBox="1"/>
          <p:nvPr/>
        </p:nvSpPr>
        <p:spPr>
          <a:xfrm>
            <a:off x="635000" y="304800"/>
            <a:ext cx="8559307" cy="1231106"/>
          </a:xfrm>
          <a:prstGeom prst="rect">
            <a:avLst/>
          </a:prstGeom>
        </p:spPr>
        <p:txBody>
          <a:bodyPr wrap="square" lIns="0" tIns="0" rIns="0" bIns="0" rtlCol="0" anchor="t">
            <a:spAutoFit/>
          </a:bodyPr>
          <a:lstStyle/>
          <a:p>
            <a:pPr>
              <a:lnSpc>
                <a:spcPts val="4800"/>
              </a:lnSpc>
            </a:pPr>
            <a:r>
              <a:rPr lang="en-US" sz="4000" b="1" dirty="0">
                <a:solidFill>
                  <a:srgbClr val="291B25"/>
                </a:solidFill>
                <a:latin typeface="Arial" panose="020B0604020202020204" pitchFamily="34" charset="0"/>
                <a:cs typeface="Arial" panose="020B0604020202020204" pitchFamily="34" charset="0"/>
              </a:rPr>
              <a:t>II .</a:t>
            </a:r>
            <a:r>
              <a:rPr lang="en-US" sz="4000" b="1" dirty="0" err="1">
                <a:solidFill>
                  <a:srgbClr val="291B25"/>
                </a:solidFill>
                <a:latin typeface="Arial" panose="020B0604020202020204" pitchFamily="34" charset="0"/>
                <a:cs typeface="Arial" panose="020B0604020202020204" pitchFamily="34" charset="0"/>
              </a:rPr>
              <a:t>Điện</a:t>
            </a:r>
            <a:r>
              <a:rPr lang="en-US" sz="4000" b="1" dirty="0">
                <a:solidFill>
                  <a:srgbClr val="291B25"/>
                </a:solidFill>
                <a:latin typeface="Arial" panose="020B0604020202020204" pitchFamily="34" charset="0"/>
                <a:cs typeface="Arial" panose="020B0604020202020204" pitchFamily="34" charset="0"/>
              </a:rPr>
              <a:t> tr</a:t>
            </a:r>
            <a:r>
              <a:rPr lang="vi-VN" sz="4000" b="1" dirty="0">
                <a:solidFill>
                  <a:srgbClr val="291B25"/>
                </a:solidFill>
                <a:cs typeface="Arial" panose="020B0604020202020204" pitchFamily="34" charset="0"/>
              </a:rPr>
              <a:t>ư</a:t>
            </a:r>
            <a:r>
              <a:rPr lang="en-US" sz="4000" b="1" dirty="0" err="1">
                <a:solidFill>
                  <a:srgbClr val="291B25"/>
                </a:solidFill>
                <a:latin typeface="Arial" panose="020B0604020202020204" pitchFamily="34" charset="0"/>
                <a:cs typeface="Arial" panose="020B0604020202020204" pitchFamily="34" charset="0"/>
              </a:rPr>
              <a:t>ờng</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đều</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giữa</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hai</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bản</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phẳng</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nhiễm</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điện</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đặt</a:t>
            </a:r>
            <a:r>
              <a:rPr lang="en-US" sz="4000" b="1" dirty="0">
                <a:solidFill>
                  <a:srgbClr val="291B25"/>
                </a:solidFill>
                <a:latin typeface="Arial" panose="020B0604020202020204" pitchFamily="34" charset="0"/>
                <a:cs typeface="Arial" panose="020B0604020202020204" pitchFamily="34" charset="0"/>
              </a:rPr>
              <a:t> song </a:t>
            </a:r>
            <a:r>
              <a:rPr lang="en-US" sz="4000" b="1" dirty="0" err="1">
                <a:solidFill>
                  <a:srgbClr val="291B25"/>
                </a:solidFill>
                <a:latin typeface="Arial" panose="020B0604020202020204" pitchFamily="34" charset="0"/>
                <a:cs typeface="Arial" panose="020B0604020202020204" pitchFamily="34" charset="0"/>
              </a:rPr>
              <a:t>song</a:t>
            </a:r>
            <a:r>
              <a:rPr lang="en-US" sz="4000" dirty="0">
                <a:solidFill>
                  <a:srgbClr val="291B25"/>
                </a:solidFill>
                <a:latin typeface="Arial" panose="020B0604020202020204" pitchFamily="34" charset="0"/>
                <a:cs typeface="Arial" panose="020B0604020202020204" pitchFamily="34" charset="0"/>
              </a:rPr>
              <a:t>.</a:t>
            </a:r>
            <a:r>
              <a:rPr lang="en-US" sz="4000" dirty="0"/>
              <a:t> </a:t>
            </a:r>
          </a:p>
        </p:txBody>
      </p:sp>
      <p:pic>
        <p:nvPicPr>
          <p:cNvPr id="14" name="Picture 14" descr="21 Duong Linh"/>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6755">
            <a:off x="9295617" y="1044484"/>
            <a:ext cx="1178278" cy="281212"/>
          </a:xfrm>
          <a:prstGeom prst="rect">
            <a:avLst/>
          </a:prstGeom>
        </p:spPr>
      </p:pic>
      <p:sp>
        <p:nvSpPr>
          <p:cNvPr id="3" name="Rectangle 2">
            <a:extLst>
              <a:ext uri="{FF2B5EF4-FFF2-40B4-BE49-F238E27FC236}">
                <a16:creationId xmlns:a16="http://schemas.microsoft.com/office/drawing/2014/main" id="{D0B413EC-ACC5-401E-9193-A6946C723943}"/>
              </a:ext>
            </a:extLst>
          </p:cNvPr>
          <p:cNvSpPr/>
          <p:nvPr/>
        </p:nvSpPr>
        <p:spPr>
          <a:xfrm>
            <a:off x="4445000" y="1981200"/>
            <a:ext cx="6038022" cy="1815882"/>
          </a:xfrm>
          <a:prstGeom prst="rect">
            <a:avLst/>
          </a:prstGeom>
        </p:spPr>
        <p:txBody>
          <a:bodyPr wrap="square">
            <a:spAutoFit/>
          </a:bodyPr>
          <a:lstStyle/>
          <a:p>
            <a:r>
              <a:rPr lang="vi-VN" sz="2800" dirty="0"/>
              <a:t>Điện trường đều có thể tạo ra bằng cách sử dụng hai bản kim loại được đặt song song và cách nhau một khoảng d.</a:t>
            </a:r>
            <a:endParaRPr lang="en-US" sz="2800" dirty="0"/>
          </a:p>
        </p:txBody>
      </p:sp>
      <p:pic>
        <p:nvPicPr>
          <p:cNvPr id="4" name="Picture 3">
            <a:extLst>
              <a:ext uri="{FF2B5EF4-FFF2-40B4-BE49-F238E27FC236}">
                <a16:creationId xmlns:a16="http://schemas.microsoft.com/office/drawing/2014/main" id="{70687606-415E-4579-9C1F-3F196500774A}"/>
              </a:ext>
            </a:extLst>
          </p:cNvPr>
          <p:cNvPicPr>
            <a:picLocks noChangeAspect="1"/>
          </p:cNvPicPr>
          <p:nvPr/>
        </p:nvPicPr>
        <p:blipFill>
          <a:blip r:embed="rId12"/>
          <a:stretch>
            <a:fillRect/>
          </a:stretch>
        </p:blipFill>
        <p:spPr>
          <a:xfrm>
            <a:off x="505320" y="2043758"/>
            <a:ext cx="3537002" cy="2581353"/>
          </a:xfrm>
          <a:prstGeom prst="rect">
            <a:avLst/>
          </a:prstGeom>
        </p:spPr>
      </p:pic>
      <p:sp>
        <p:nvSpPr>
          <p:cNvPr id="9" name="Rectangle 8">
            <a:extLst>
              <a:ext uri="{FF2B5EF4-FFF2-40B4-BE49-F238E27FC236}">
                <a16:creationId xmlns:a16="http://schemas.microsoft.com/office/drawing/2014/main" id="{6DB71224-1BB2-49CB-B1F5-7BFD640427C4}"/>
              </a:ext>
            </a:extLst>
          </p:cNvPr>
          <p:cNvSpPr/>
          <p:nvPr/>
        </p:nvSpPr>
        <p:spPr>
          <a:xfrm>
            <a:off x="4522544" y="3697069"/>
            <a:ext cx="5769978" cy="954107"/>
          </a:xfrm>
          <a:prstGeom prst="rect">
            <a:avLst/>
          </a:prstGeom>
        </p:spPr>
        <p:txBody>
          <a:bodyPr wrap="square">
            <a:spAutoFit/>
          </a:bodyPr>
          <a:lstStyle/>
          <a:p>
            <a:r>
              <a:rPr lang="en-US" sz="2800" dirty="0" err="1"/>
              <a:t>Tích</a:t>
            </a:r>
            <a:r>
              <a:rPr lang="en-US" sz="2800" dirty="0"/>
              <a:t> </a:t>
            </a:r>
            <a:r>
              <a:rPr lang="en-US" sz="2800" dirty="0" err="1"/>
              <a:t>điện</a:t>
            </a:r>
            <a:r>
              <a:rPr lang="en-US" sz="2800" dirty="0"/>
              <a:t> </a:t>
            </a:r>
            <a:r>
              <a:rPr lang="en-US" sz="2800" dirty="0" err="1"/>
              <a:t>trái</a:t>
            </a:r>
            <a:r>
              <a:rPr lang="en-US" sz="2800" dirty="0"/>
              <a:t> </a:t>
            </a:r>
            <a:r>
              <a:rPr lang="en-US" sz="2800" dirty="0" err="1"/>
              <a:t>dấu</a:t>
            </a:r>
            <a:r>
              <a:rPr lang="en-US" sz="2800" dirty="0"/>
              <a:t> </a:t>
            </a:r>
            <a:r>
              <a:rPr lang="en-US" sz="2800" dirty="0" err="1"/>
              <a:t>cho</a:t>
            </a:r>
            <a:r>
              <a:rPr lang="en-US" sz="2800" dirty="0"/>
              <a:t> </a:t>
            </a:r>
            <a:r>
              <a:rPr lang="en-US" sz="2800" dirty="0" err="1"/>
              <a:t>hai</a:t>
            </a:r>
            <a:r>
              <a:rPr lang="en-US" sz="2800" dirty="0"/>
              <a:t> </a:t>
            </a:r>
            <a:r>
              <a:rPr lang="en-US" sz="2800" dirty="0" err="1"/>
              <a:t>bản</a:t>
            </a:r>
            <a:r>
              <a:rPr lang="en-US" sz="2800" dirty="0"/>
              <a:t> </a:t>
            </a:r>
            <a:r>
              <a:rPr lang="en-US" sz="2800" dirty="0" err="1"/>
              <a:t>kim</a:t>
            </a:r>
            <a:r>
              <a:rPr lang="en-US" sz="2800" dirty="0"/>
              <a:t> </a:t>
            </a:r>
            <a:r>
              <a:rPr lang="en-US" sz="2800" dirty="0" err="1"/>
              <a:t>loại</a:t>
            </a:r>
            <a:r>
              <a:rPr lang="en-US" sz="2800" dirty="0"/>
              <a:t>, </a:t>
            </a:r>
            <a:r>
              <a:rPr lang="en-US" sz="2800" dirty="0" err="1"/>
              <a:t>khi</a:t>
            </a:r>
            <a:r>
              <a:rPr lang="en-US" sz="2800" dirty="0"/>
              <a:t> </a:t>
            </a:r>
            <a:r>
              <a:rPr lang="en-US" sz="2800" dirty="0" err="1"/>
              <a:t>đó</a:t>
            </a:r>
            <a:r>
              <a:rPr lang="en-US" sz="2800" dirty="0"/>
              <a:t> </a:t>
            </a:r>
            <a:r>
              <a:rPr lang="en-US" sz="2800" dirty="0" err="1"/>
              <a:t>hiệu</a:t>
            </a:r>
            <a:r>
              <a:rPr lang="en-US" sz="2800" dirty="0"/>
              <a:t> </a:t>
            </a:r>
            <a:r>
              <a:rPr lang="en-US" sz="2800" dirty="0" err="1"/>
              <a:t>điện</a:t>
            </a:r>
            <a:r>
              <a:rPr lang="en-US" sz="2800" dirty="0"/>
              <a:t> </a:t>
            </a:r>
            <a:r>
              <a:rPr lang="en-US" sz="2800" dirty="0" err="1"/>
              <a:t>thế</a:t>
            </a:r>
            <a:r>
              <a:rPr lang="en-US" sz="2800" dirty="0"/>
              <a:t> </a:t>
            </a:r>
            <a:r>
              <a:rPr lang="en-US" sz="2800" dirty="0" err="1"/>
              <a:t>giữa</a:t>
            </a:r>
            <a:r>
              <a:rPr lang="en-US" sz="2800" dirty="0"/>
              <a:t> </a:t>
            </a:r>
            <a:r>
              <a:rPr lang="en-US" sz="2800" dirty="0" err="1"/>
              <a:t>hai</a:t>
            </a:r>
            <a:r>
              <a:rPr lang="en-US" sz="2800" dirty="0"/>
              <a:t> </a:t>
            </a:r>
            <a:r>
              <a:rPr lang="en-US" sz="2800" dirty="0" err="1"/>
              <a:t>bản</a:t>
            </a:r>
            <a:r>
              <a:rPr lang="en-US" sz="2800" dirty="0"/>
              <a:t> </a:t>
            </a:r>
            <a:r>
              <a:rPr lang="en-US" sz="2800" dirty="0" err="1"/>
              <a:t>là</a:t>
            </a:r>
            <a:r>
              <a:rPr lang="en-US" sz="2800" dirty="0"/>
              <a:t> U</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E501B1AB-2CDF-45C6-996B-0187C958C98F}"/>
                  </a:ext>
                </a:extLst>
              </p:cNvPr>
              <p:cNvSpPr/>
              <p:nvPr/>
            </p:nvSpPr>
            <p:spPr>
              <a:xfrm>
                <a:off x="1092200" y="4800600"/>
                <a:ext cx="9390822" cy="1143518"/>
              </a:xfrm>
              <a:prstGeom prst="rect">
                <a:avLst/>
              </a:prstGeom>
            </p:spPr>
            <p:txBody>
              <a:bodyPr wrap="square">
                <a:spAutoFit/>
              </a:bodyPr>
              <a:lstStyle/>
              <a:p>
                <a:r>
                  <a:rPr lang="vi-VN" sz="2800" dirty="0"/>
                  <a:t>Cường độ điện trường giữa hai bản phẳng nhiễm điện trái dấu: </a:t>
                </a:r>
                <a14:m>
                  <m:oMath xmlns:m="http://schemas.openxmlformats.org/officeDocument/2006/math">
                    <m:r>
                      <a:rPr lang="vi-VN" sz="2800" i="1">
                        <a:latin typeface="Cambria Math" panose="02040503050406030204" pitchFamily="18" charset="0"/>
                      </a:rPr>
                      <m:t>𝐸</m:t>
                    </m:r>
                    <m:r>
                      <a:rPr lang="vi-VN" sz="2800" i="1">
                        <a:latin typeface="Cambria Math" panose="02040503050406030204" pitchFamily="18" charset="0"/>
                      </a:rPr>
                      <m:t>=</m:t>
                    </m:r>
                    <m:f>
                      <m:fPr>
                        <m:ctrlPr>
                          <a:rPr lang="en-US" sz="2800" i="1">
                            <a:latin typeface="Cambria Math" panose="02040503050406030204" pitchFamily="18" charset="0"/>
                          </a:rPr>
                        </m:ctrlPr>
                      </m:fPr>
                      <m:num>
                        <m:r>
                          <a:rPr lang="vi-VN" sz="2800" i="1">
                            <a:latin typeface="Cambria Math" panose="02040503050406030204" pitchFamily="18" charset="0"/>
                          </a:rPr>
                          <m:t>𝑈</m:t>
                        </m:r>
                      </m:num>
                      <m:den>
                        <m:r>
                          <a:rPr lang="vi-VN" sz="2800" i="1">
                            <a:latin typeface="Cambria Math" panose="02040503050406030204" pitchFamily="18" charset="0"/>
                          </a:rPr>
                          <m:t>𝑑</m:t>
                        </m:r>
                      </m:den>
                    </m:f>
                  </m:oMath>
                </a14:m>
                <a:endParaRPr lang="en-US" sz="2800" dirty="0"/>
              </a:p>
            </p:txBody>
          </p:sp>
        </mc:Choice>
        <mc:Fallback xmlns="">
          <p:sp>
            <p:nvSpPr>
              <p:cNvPr id="10" name="Rectangle 9">
                <a:extLst>
                  <a:ext uri="{FF2B5EF4-FFF2-40B4-BE49-F238E27FC236}">
                    <a16:creationId xmlns:a16="http://schemas.microsoft.com/office/drawing/2014/main" id="{E501B1AB-2CDF-45C6-996B-0187C958C98F}"/>
                  </a:ext>
                </a:extLst>
              </p:cNvPr>
              <p:cNvSpPr>
                <a:spLocks noRot="1" noChangeAspect="1" noMove="1" noResize="1" noEditPoints="1" noAdjustHandles="1" noChangeArrowheads="1" noChangeShapeType="1" noTextEdit="1"/>
              </p:cNvSpPr>
              <p:nvPr/>
            </p:nvSpPr>
            <p:spPr>
              <a:xfrm>
                <a:off x="1092200" y="4800600"/>
                <a:ext cx="9390822" cy="1143518"/>
              </a:xfrm>
              <a:prstGeom prst="rect">
                <a:avLst/>
              </a:prstGeom>
              <a:blipFill>
                <a:blip r:embed="rId13"/>
                <a:stretch>
                  <a:fillRect l="-1298" t="-5882" r="-2141" b="-4813"/>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B80DE9CC-44B9-48B5-853D-79436CD60E25}"/>
              </a:ext>
            </a:extLst>
          </p:cNvPr>
          <p:cNvSpPr/>
          <p:nvPr/>
        </p:nvSpPr>
        <p:spPr>
          <a:xfrm>
            <a:off x="3028749" y="5433608"/>
            <a:ext cx="7534563" cy="1569660"/>
          </a:xfrm>
          <a:prstGeom prst="rect">
            <a:avLst/>
          </a:prstGeom>
        </p:spPr>
        <p:txBody>
          <a:bodyPr wrap="square">
            <a:spAutoFit/>
          </a:bodyPr>
          <a:lstStyle/>
          <a:p>
            <a:r>
              <a:rPr lang="vi-VN" sz="2400" dirty="0"/>
              <a:t>Trong đó: </a:t>
            </a:r>
            <a:endParaRPr lang="en-US" sz="2400" dirty="0"/>
          </a:p>
          <a:p>
            <a:r>
              <a:rPr lang="vi-VN" sz="2400" dirty="0"/>
              <a:t>U là hiệu điện thế giữa hai bản phẳng (V</a:t>
            </a:r>
            <a:r>
              <a:rPr lang="en-US" sz="2400" dirty="0"/>
              <a:t>)</a:t>
            </a:r>
          </a:p>
          <a:p>
            <a:r>
              <a:rPr lang="vi-VN" sz="2400" dirty="0"/>
              <a:t>d là khoảng cách giữa hai bản phẳng (m)</a:t>
            </a:r>
          </a:p>
          <a:p>
            <a:r>
              <a:rPr lang="vi-VN" sz="2400" dirty="0"/>
              <a:t>E là cường độ điện trường giữa hai bản phẳng (V/m)</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21 Duong Linh"/>
          <p:cNvGrpSpPr/>
          <p:nvPr/>
        </p:nvGrpSpPr>
        <p:grpSpPr>
          <a:xfrm rot="-128926">
            <a:off x="6111384" y="372556"/>
            <a:ext cx="6411887" cy="4127724"/>
            <a:chOff x="0" y="0"/>
            <a:chExt cx="2799171" cy="2340117"/>
          </a:xfrm>
        </p:grpSpPr>
        <p:sp>
          <p:nvSpPr>
            <p:cNvPr id="3" name="Freeform 3"/>
            <p:cNvSpPr/>
            <p:nvPr/>
          </p:nvSpPr>
          <p:spPr>
            <a:xfrm>
              <a:off x="0" y="0"/>
              <a:ext cx="2799170" cy="2340117"/>
            </a:xfrm>
            <a:custGeom>
              <a:avLst/>
              <a:gdLst/>
              <a:ahLst/>
              <a:cxnLst/>
              <a:rect l="l" t="t" r="r" b="b"/>
              <a:pathLst>
                <a:path w="2799170" h="2340117">
                  <a:moveTo>
                    <a:pt x="0" y="0"/>
                  </a:moveTo>
                  <a:lnTo>
                    <a:pt x="2799170" y="0"/>
                  </a:lnTo>
                  <a:lnTo>
                    <a:pt x="2799170" y="2340117"/>
                  </a:lnTo>
                  <a:lnTo>
                    <a:pt x="0" y="2340117"/>
                  </a:lnTo>
                  <a:close/>
                </a:path>
              </a:pathLst>
            </a:custGeom>
            <a:solidFill>
              <a:srgbClr val="61A6AB"/>
            </a:solidFill>
          </p:spPr>
          <p:txBody>
            <a:bodyPr/>
            <a:lstStyle/>
            <a:p>
              <a:endParaRPr lang="en-US"/>
            </a:p>
          </p:txBody>
        </p:sp>
      </p:grpSp>
      <p:grpSp>
        <p:nvGrpSpPr>
          <p:cNvPr id="4" name="Group 4" descr="21 Duong Linh"/>
          <p:cNvGrpSpPr/>
          <p:nvPr/>
        </p:nvGrpSpPr>
        <p:grpSpPr>
          <a:xfrm rot="-128926">
            <a:off x="6385856" y="4989212"/>
            <a:ext cx="6242567" cy="1863474"/>
            <a:chOff x="43307" y="-14149"/>
            <a:chExt cx="2180191" cy="853859"/>
          </a:xfrm>
        </p:grpSpPr>
        <p:sp>
          <p:nvSpPr>
            <p:cNvPr id="5" name="Freeform 5"/>
            <p:cNvSpPr/>
            <p:nvPr/>
          </p:nvSpPr>
          <p:spPr>
            <a:xfrm>
              <a:off x="43307" y="-14149"/>
              <a:ext cx="2180191" cy="853859"/>
            </a:xfrm>
            <a:custGeom>
              <a:avLst/>
              <a:gdLst/>
              <a:ahLst/>
              <a:cxnLst/>
              <a:rect l="l" t="t" r="r" b="b"/>
              <a:pathLst>
                <a:path w="2180191" h="853859">
                  <a:moveTo>
                    <a:pt x="0" y="0"/>
                  </a:moveTo>
                  <a:lnTo>
                    <a:pt x="2180191" y="0"/>
                  </a:lnTo>
                  <a:lnTo>
                    <a:pt x="2180191" y="853859"/>
                  </a:lnTo>
                  <a:lnTo>
                    <a:pt x="0" y="853859"/>
                  </a:lnTo>
                  <a:close/>
                </a:path>
              </a:pathLst>
            </a:custGeom>
            <a:solidFill>
              <a:srgbClr val="61A6AB"/>
            </a:solidFill>
          </p:spPr>
          <p:txBody>
            <a:bodyPr/>
            <a:lstStyle/>
            <a:p>
              <a:endParaRPr lang="en-US"/>
            </a:p>
          </p:txBody>
        </p:sp>
      </p:grpSp>
      <p:pic>
        <p:nvPicPr>
          <p:cNvPr id="6" name="Picture 6" descr="21 Duong Linh"/>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128" y="7913"/>
            <a:ext cx="4724669" cy="7870622"/>
          </a:xfrm>
          <a:prstGeom prst="rect">
            <a:avLst/>
          </a:prstGeom>
        </p:spPr>
      </p:pic>
      <mc:AlternateContent xmlns:mc="http://schemas.openxmlformats.org/markup-compatibility/2006" xmlns:a14="http://schemas.microsoft.com/office/drawing/2010/main">
        <mc:Choice Requires="a14">
          <p:sp>
            <p:nvSpPr>
              <p:cNvPr id="7" name="TextBox 7" descr="21 Duong Linh"/>
              <p:cNvSpPr txBox="1"/>
              <p:nvPr/>
            </p:nvSpPr>
            <p:spPr>
              <a:xfrm rot="21436183">
                <a:off x="6477408" y="1024424"/>
                <a:ext cx="5813950" cy="2598404"/>
              </a:xfrm>
              <a:prstGeom prst="rect">
                <a:avLst/>
              </a:prstGeom>
            </p:spPr>
            <p:txBody>
              <a:bodyPr wrap="square" lIns="0" tIns="0" rIns="0" bIns="0" rtlCol="0" anchor="t">
                <a:spAutoFit/>
              </a:bodyPr>
              <a:lstStyle/>
              <a:p>
                <a:pPr algn="just">
                  <a:spcBef>
                    <a:spcPts val="600"/>
                  </a:spcBef>
                </a:pPr>
                <a:r>
                  <a:rPr lang="en-US" sz="2799" dirty="0">
                    <a:solidFill>
                      <a:srgbClr val="FFFFFF"/>
                    </a:solidFill>
                    <a:latin typeface="Nunito Sans Regular Bold"/>
                  </a:rPr>
                  <a:t>-  </a:t>
                </a:r>
                <a:r>
                  <a:rPr lang="en-US" sz="2799" dirty="0" err="1">
                    <a:solidFill>
                      <a:srgbClr val="FFFFFF"/>
                    </a:solidFill>
                    <a:latin typeface="Nunito Sans Regular Bold"/>
                  </a:rPr>
                  <a:t>Độ</a:t>
                </a:r>
                <a:r>
                  <a:rPr lang="en-US" sz="2799" dirty="0">
                    <a:solidFill>
                      <a:srgbClr val="FFFFFF"/>
                    </a:solidFill>
                    <a:latin typeface="Nunito Sans Regular Bold"/>
                  </a:rPr>
                  <a:t> </a:t>
                </a:r>
                <a:r>
                  <a:rPr lang="en-US" sz="2799" dirty="0" err="1">
                    <a:solidFill>
                      <a:srgbClr val="FFFFFF"/>
                    </a:solidFill>
                    <a:latin typeface="Nunito Sans Regular Bold"/>
                  </a:rPr>
                  <a:t>lớn</a:t>
                </a:r>
                <a:r>
                  <a:rPr lang="en-US" sz="2799" dirty="0">
                    <a:solidFill>
                      <a:srgbClr val="FFFFFF"/>
                    </a:solidFill>
                    <a:latin typeface="Nunito Sans Regular Bold"/>
                  </a:rPr>
                  <a:t>:  </a:t>
                </a:r>
                <a:r>
                  <a:rPr lang="en-US" sz="2799" b="0" dirty="0">
                    <a:solidFill>
                      <a:srgbClr val="FFFFFF"/>
                    </a:solidFill>
                    <a:ea typeface="Cambria Math" panose="02040503050406030204" pitchFamily="18" charset="0"/>
                  </a:rPr>
                  <a:t>E</a:t>
                </a:r>
                <a14:m>
                  <m:oMath xmlns:m="http://schemas.openxmlformats.org/officeDocument/2006/math">
                    <m:r>
                      <a:rPr lang="en-US" sz="2799" b="0" i="1" smtClean="0">
                        <a:solidFill>
                          <a:srgbClr val="FFFFFF"/>
                        </a:solidFill>
                        <a:latin typeface="Cambria Math" panose="02040503050406030204" pitchFamily="18" charset="0"/>
                        <a:ea typeface="Cambria Math" panose="02040503050406030204" pitchFamily="18" charset="0"/>
                      </a:rPr>
                      <m:t>=</m:t>
                    </m:r>
                    <m:f>
                      <m:fPr>
                        <m:ctrlPr>
                          <a:rPr lang="en-US" sz="2799" b="0" i="1" smtClean="0">
                            <a:solidFill>
                              <a:srgbClr val="FFFFFF"/>
                            </a:solidFill>
                            <a:latin typeface="Cambria Math" panose="02040503050406030204" pitchFamily="18" charset="0"/>
                            <a:ea typeface="Cambria Math" panose="02040503050406030204" pitchFamily="18" charset="0"/>
                          </a:rPr>
                        </m:ctrlPr>
                      </m:fPr>
                      <m:num>
                        <m:r>
                          <a:rPr lang="en-US" sz="2799" b="0" i="1" smtClean="0">
                            <a:solidFill>
                              <a:srgbClr val="FFFFFF"/>
                            </a:solidFill>
                            <a:latin typeface="Cambria Math" panose="02040503050406030204" pitchFamily="18" charset="0"/>
                            <a:ea typeface="Cambria Math" panose="02040503050406030204" pitchFamily="18" charset="0"/>
                          </a:rPr>
                          <m:t>𝑈</m:t>
                        </m:r>
                      </m:num>
                      <m:den>
                        <m:r>
                          <a:rPr lang="en-US" sz="2799" b="0" i="1" smtClean="0">
                            <a:solidFill>
                              <a:srgbClr val="FFFFFF"/>
                            </a:solidFill>
                            <a:latin typeface="Cambria Math" panose="02040503050406030204" pitchFamily="18" charset="0"/>
                            <a:ea typeface="Cambria Math" panose="02040503050406030204" pitchFamily="18" charset="0"/>
                          </a:rPr>
                          <m:t>𝑑</m:t>
                        </m:r>
                      </m:den>
                    </m:f>
                  </m:oMath>
                </a14:m>
                <a:r>
                  <a:rPr lang="en-US" sz="2799" dirty="0">
                    <a:solidFill>
                      <a:srgbClr val="FFFFFF"/>
                    </a:solidFill>
                    <a:latin typeface="Nunito Sans Regular Bold"/>
                  </a:rPr>
                  <a:t>=</a:t>
                </a:r>
                <a:r>
                  <a:rPr lang="en-US" sz="2799" dirty="0">
                    <a:solidFill>
                      <a:srgbClr val="FFFFFF"/>
                    </a:solidFill>
                    <a:ea typeface="Cambria Math" panose="02040503050406030204" pitchFamily="18" charset="0"/>
                  </a:rPr>
                  <a:t> </a:t>
                </a:r>
                <a14:m>
                  <m:oMath xmlns:m="http://schemas.openxmlformats.org/officeDocument/2006/math">
                    <m:f>
                      <m:fPr>
                        <m:ctrlPr>
                          <a:rPr lang="en-US" sz="2799" i="1">
                            <a:solidFill>
                              <a:srgbClr val="FFFFFF"/>
                            </a:solidFill>
                            <a:latin typeface="Cambria Math" panose="02040503050406030204" pitchFamily="18" charset="0"/>
                            <a:ea typeface="Cambria Math" panose="02040503050406030204" pitchFamily="18" charset="0"/>
                          </a:rPr>
                        </m:ctrlPr>
                      </m:fPr>
                      <m:num>
                        <m:r>
                          <a:rPr lang="en-US" sz="2799" b="0" i="1" smtClean="0">
                            <a:solidFill>
                              <a:srgbClr val="FFFFFF"/>
                            </a:solidFill>
                            <a:latin typeface="Cambria Math" panose="02040503050406030204" pitchFamily="18" charset="0"/>
                            <a:ea typeface="Cambria Math" panose="02040503050406030204" pitchFamily="18" charset="0"/>
                          </a:rPr>
                          <m:t>1000</m:t>
                        </m:r>
                      </m:num>
                      <m:den>
                        <m:r>
                          <a:rPr lang="en-US" sz="2799" b="0" i="1" smtClean="0">
                            <a:solidFill>
                              <a:srgbClr val="FFFFFF"/>
                            </a:solidFill>
                            <a:latin typeface="Cambria Math" panose="02040503050406030204" pitchFamily="18" charset="0"/>
                            <a:ea typeface="Cambria Math" panose="02040503050406030204" pitchFamily="18" charset="0"/>
                          </a:rPr>
                          <m:t>0,2</m:t>
                        </m:r>
                      </m:den>
                    </m:f>
                  </m:oMath>
                </a14:m>
                <a:r>
                  <a:rPr lang="en-US" sz="2799" dirty="0">
                    <a:solidFill>
                      <a:srgbClr val="FFFFFF"/>
                    </a:solidFill>
                    <a:latin typeface="Nunito Sans Regular Bold"/>
                  </a:rPr>
                  <a:t>=5000 (v/m)</a:t>
                </a:r>
              </a:p>
              <a:p>
                <a:pPr marL="457200" indent="-457200" algn="just">
                  <a:spcBef>
                    <a:spcPts val="600"/>
                  </a:spcBef>
                  <a:buFontTx/>
                  <a:buChar char="-"/>
                </a:pPr>
                <a:r>
                  <a:rPr lang="en-US" sz="2799" dirty="0" err="1">
                    <a:solidFill>
                      <a:srgbClr val="FFFFFF"/>
                    </a:solidFill>
                    <a:latin typeface="Nunito Sans Regular Bold"/>
                  </a:rPr>
                  <a:t>Vecto</a:t>
                </a:r>
                <a:r>
                  <a:rPr lang="en-US" sz="2799" dirty="0">
                    <a:solidFill>
                      <a:srgbClr val="FFFFFF"/>
                    </a:solidFill>
                    <a:latin typeface="Nunito Sans Regular Bold"/>
                  </a:rPr>
                  <a:t> </a:t>
                </a:r>
                <a:r>
                  <a:rPr lang="en-US" sz="2799" dirty="0" err="1">
                    <a:solidFill>
                      <a:srgbClr val="FFFFFF"/>
                    </a:solidFill>
                    <a:latin typeface="Nunito Sans Regular Bold"/>
                  </a:rPr>
                  <a:t>cường</a:t>
                </a:r>
                <a:r>
                  <a:rPr lang="en-US" sz="2799" dirty="0">
                    <a:solidFill>
                      <a:srgbClr val="FFFFFF"/>
                    </a:solidFill>
                    <a:latin typeface="Nunito Sans Regular Bold"/>
                  </a:rPr>
                  <a:t> </a:t>
                </a:r>
                <a:r>
                  <a:rPr lang="en-US" sz="2799" dirty="0" err="1">
                    <a:solidFill>
                      <a:srgbClr val="FFFFFF"/>
                    </a:solidFill>
                    <a:latin typeface="Nunito Sans Regular Bold"/>
                  </a:rPr>
                  <a:t>độ</a:t>
                </a:r>
                <a:r>
                  <a:rPr lang="en-US" sz="2799" dirty="0">
                    <a:solidFill>
                      <a:srgbClr val="FFFFFF"/>
                    </a:solidFill>
                    <a:latin typeface="Nunito Sans Regular Bold"/>
                  </a:rPr>
                  <a:t> </a:t>
                </a:r>
                <a:r>
                  <a:rPr lang="en-US" sz="2799" dirty="0" err="1">
                    <a:solidFill>
                      <a:srgbClr val="FFFFFF"/>
                    </a:solidFill>
                    <a:latin typeface="Nunito Sans Regular Bold"/>
                  </a:rPr>
                  <a:t>điện</a:t>
                </a:r>
                <a:r>
                  <a:rPr lang="en-US" sz="2799" dirty="0">
                    <a:solidFill>
                      <a:srgbClr val="FFFFFF"/>
                    </a:solidFill>
                    <a:latin typeface="Nunito Sans Regular Bold"/>
                  </a:rPr>
                  <a:t> </a:t>
                </a:r>
                <a:r>
                  <a:rPr lang="en-US" sz="2799" dirty="0" err="1">
                    <a:solidFill>
                      <a:srgbClr val="FFFFFF"/>
                    </a:solidFill>
                    <a:latin typeface="Nunito Sans Regular Bold"/>
                  </a:rPr>
                  <a:t>trường</a:t>
                </a:r>
                <a:r>
                  <a:rPr lang="en-US" sz="2799" dirty="0">
                    <a:solidFill>
                      <a:srgbClr val="FFFFFF"/>
                    </a:solidFill>
                    <a:latin typeface="Nunito Sans Regular Bold"/>
                  </a:rPr>
                  <a:t>:</a:t>
                </a:r>
              </a:p>
              <a:p>
                <a:pPr algn="just">
                  <a:spcBef>
                    <a:spcPts val="600"/>
                  </a:spcBef>
                </a:pPr>
                <a:r>
                  <a:rPr lang="en-US" sz="2799" dirty="0">
                    <a:solidFill>
                      <a:srgbClr val="FFFFFF"/>
                    </a:solidFill>
                    <a:latin typeface="Nunito Sans Regular Bold"/>
                  </a:rPr>
                  <a:t>+</a:t>
                </a:r>
                <a:r>
                  <a:rPr lang="en-US" sz="2799" dirty="0" err="1">
                    <a:solidFill>
                      <a:srgbClr val="FFFFFF"/>
                    </a:solidFill>
                    <a:latin typeface="Nunito Sans Regular Bold"/>
                  </a:rPr>
                  <a:t>Vuông</a:t>
                </a:r>
                <a:r>
                  <a:rPr lang="en-US" sz="2799" dirty="0">
                    <a:solidFill>
                      <a:srgbClr val="FFFFFF"/>
                    </a:solidFill>
                    <a:latin typeface="Nunito Sans Regular Bold"/>
                  </a:rPr>
                  <a:t> </a:t>
                </a:r>
                <a:r>
                  <a:rPr lang="en-US" sz="2799" dirty="0" err="1">
                    <a:solidFill>
                      <a:srgbClr val="FFFFFF"/>
                    </a:solidFill>
                    <a:latin typeface="Nunito Sans Regular Bold"/>
                  </a:rPr>
                  <a:t>góc</a:t>
                </a:r>
                <a:r>
                  <a:rPr lang="en-US" sz="2799" dirty="0">
                    <a:solidFill>
                      <a:srgbClr val="FFFFFF"/>
                    </a:solidFill>
                    <a:latin typeface="Nunito Sans Regular Bold"/>
                  </a:rPr>
                  <a:t> </a:t>
                </a:r>
                <a:r>
                  <a:rPr lang="en-US" sz="2799" dirty="0" err="1">
                    <a:solidFill>
                      <a:srgbClr val="FFFFFF"/>
                    </a:solidFill>
                    <a:latin typeface="Nunito Sans Regular Bold"/>
                  </a:rPr>
                  <a:t>với</a:t>
                </a:r>
                <a:r>
                  <a:rPr lang="en-US" sz="2799" dirty="0">
                    <a:solidFill>
                      <a:srgbClr val="FFFFFF"/>
                    </a:solidFill>
                    <a:latin typeface="Nunito Sans Regular Bold"/>
                  </a:rPr>
                  <a:t> </a:t>
                </a:r>
                <a:r>
                  <a:rPr lang="en-US" sz="2799" dirty="0" err="1">
                    <a:solidFill>
                      <a:srgbClr val="FFFFFF"/>
                    </a:solidFill>
                    <a:latin typeface="Nunito Sans Regular Bold"/>
                  </a:rPr>
                  <a:t>hai</a:t>
                </a:r>
                <a:r>
                  <a:rPr lang="en-US" sz="2799" dirty="0">
                    <a:solidFill>
                      <a:srgbClr val="FFFFFF"/>
                    </a:solidFill>
                    <a:latin typeface="Nunito Sans Regular Bold"/>
                  </a:rPr>
                  <a:t> </a:t>
                </a:r>
                <a:r>
                  <a:rPr lang="en-US" sz="2799" dirty="0" err="1">
                    <a:solidFill>
                      <a:srgbClr val="FFFFFF"/>
                    </a:solidFill>
                    <a:latin typeface="Nunito Sans Regular Bold"/>
                  </a:rPr>
                  <a:t>bản</a:t>
                </a:r>
                <a:r>
                  <a:rPr lang="en-US" sz="2799" dirty="0">
                    <a:solidFill>
                      <a:srgbClr val="FFFFFF"/>
                    </a:solidFill>
                    <a:latin typeface="Nunito Sans Regular Bold"/>
                  </a:rPr>
                  <a:t> </a:t>
                </a:r>
                <a:r>
                  <a:rPr lang="en-US" sz="2799" dirty="0" err="1">
                    <a:solidFill>
                      <a:srgbClr val="FFFFFF"/>
                    </a:solidFill>
                    <a:latin typeface="Nunito Sans Regular Bold"/>
                  </a:rPr>
                  <a:t>phẳng</a:t>
                </a:r>
                <a:endParaRPr lang="en-US" sz="2799" dirty="0">
                  <a:solidFill>
                    <a:srgbClr val="FFFFFF"/>
                  </a:solidFill>
                  <a:latin typeface="Nunito Sans Regular Bold"/>
                </a:endParaRPr>
              </a:p>
              <a:p>
                <a:pPr algn="just">
                  <a:spcBef>
                    <a:spcPts val="600"/>
                  </a:spcBef>
                </a:pPr>
                <a:r>
                  <a:rPr lang="en-US" sz="2799" dirty="0">
                    <a:solidFill>
                      <a:srgbClr val="FFFFFF"/>
                    </a:solidFill>
                    <a:latin typeface="Nunito Sans Regular Bold"/>
                  </a:rPr>
                  <a:t>+</a:t>
                </a:r>
                <a:r>
                  <a:rPr lang="en-US" sz="2799" dirty="0" err="1">
                    <a:solidFill>
                      <a:srgbClr val="FFFFFF"/>
                    </a:solidFill>
                    <a:latin typeface="Nunito Sans Regular Bold"/>
                  </a:rPr>
                  <a:t>Chiều</a:t>
                </a:r>
                <a:r>
                  <a:rPr lang="en-US" sz="2799" dirty="0">
                    <a:solidFill>
                      <a:srgbClr val="FFFFFF"/>
                    </a:solidFill>
                    <a:latin typeface="Nunito Sans Regular Bold"/>
                  </a:rPr>
                  <a:t> </a:t>
                </a:r>
                <a:r>
                  <a:rPr lang="en-US" sz="2799" dirty="0" err="1">
                    <a:solidFill>
                      <a:srgbClr val="FFFFFF"/>
                    </a:solidFill>
                    <a:latin typeface="Nunito Sans Regular Bold"/>
                  </a:rPr>
                  <a:t>hướng</a:t>
                </a:r>
                <a:r>
                  <a:rPr lang="en-US" sz="2799" dirty="0">
                    <a:solidFill>
                      <a:srgbClr val="FFFFFF"/>
                    </a:solidFill>
                    <a:latin typeface="Nunito Sans Regular Bold"/>
                  </a:rPr>
                  <a:t> </a:t>
                </a:r>
                <a:r>
                  <a:rPr lang="en-US" sz="2799" dirty="0" err="1">
                    <a:solidFill>
                      <a:srgbClr val="FFFFFF"/>
                    </a:solidFill>
                    <a:latin typeface="Nunito Sans Regular Bold"/>
                  </a:rPr>
                  <a:t>từ</a:t>
                </a:r>
                <a:r>
                  <a:rPr lang="en-US" sz="2799" dirty="0">
                    <a:solidFill>
                      <a:srgbClr val="FFFFFF"/>
                    </a:solidFill>
                    <a:latin typeface="Nunito Sans Regular Bold"/>
                  </a:rPr>
                  <a:t> </a:t>
                </a:r>
                <a:r>
                  <a:rPr lang="en-US" sz="2799" dirty="0" err="1">
                    <a:solidFill>
                      <a:srgbClr val="FFFFFF"/>
                    </a:solidFill>
                    <a:latin typeface="Nunito Sans Regular Bold"/>
                  </a:rPr>
                  <a:t>bản</a:t>
                </a:r>
                <a:r>
                  <a:rPr lang="en-US" sz="2799" dirty="0">
                    <a:solidFill>
                      <a:srgbClr val="FFFFFF"/>
                    </a:solidFill>
                    <a:latin typeface="Nunito Sans Regular Bold"/>
                  </a:rPr>
                  <a:t> </a:t>
                </a:r>
                <a:r>
                  <a:rPr lang="en-US" sz="2799" dirty="0" err="1">
                    <a:solidFill>
                      <a:srgbClr val="FFFFFF"/>
                    </a:solidFill>
                    <a:latin typeface="Nunito Sans Regular Bold"/>
                  </a:rPr>
                  <a:t>điện</a:t>
                </a:r>
                <a:r>
                  <a:rPr lang="en-US" sz="2799" dirty="0">
                    <a:solidFill>
                      <a:srgbClr val="FFFFFF"/>
                    </a:solidFill>
                    <a:latin typeface="Nunito Sans Regular Bold"/>
                  </a:rPr>
                  <a:t> </a:t>
                </a:r>
                <a:r>
                  <a:rPr lang="en-US" sz="2799" dirty="0" err="1">
                    <a:solidFill>
                      <a:srgbClr val="FFFFFF"/>
                    </a:solidFill>
                    <a:latin typeface="Nunito Sans Regular Bold"/>
                  </a:rPr>
                  <a:t>tích</a:t>
                </a:r>
                <a:r>
                  <a:rPr lang="en-US" sz="2799" dirty="0">
                    <a:solidFill>
                      <a:srgbClr val="FFFFFF"/>
                    </a:solidFill>
                    <a:latin typeface="Nunito Sans Regular Bold"/>
                  </a:rPr>
                  <a:t> </a:t>
                </a:r>
                <a:r>
                  <a:rPr lang="en-US" sz="2799" dirty="0" err="1">
                    <a:solidFill>
                      <a:srgbClr val="FFFFFF"/>
                    </a:solidFill>
                    <a:latin typeface="Nunito Sans Regular Bold"/>
                  </a:rPr>
                  <a:t>dương</a:t>
                </a:r>
                <a:r>
                  <a:rPr lang="en-US" sz="2799" dirty="0">
                    <a:solidFill>
                      <a:srgbClr val="FFFFFF"/>
                    </a:solidFill>
                    <a:latin typeface="Nunito Sans Regular Bold"/>
                  </a:rPr>
                  <a:t> sang </a:t>
                </a:r>
                <a:r>
                  <a:rPr lang="en-US" sz="2799" dirty="0" err="1">
                    <a:solidFill>
                      <a:srgbClr val="FFFFFF"/>
                    </a:solidFill>
                    <a:latin typeface="Nunito Sans Regular Bold"/>
                  </a:rPr>
                  <a:t>bản</a:t>
                </a:r>
                <a:r>
                  <a:rPr lang="en-US" sz="2799" dirty="0">
                    <a:solidFill>
                      <a:srgbClr val="FFFFFF"/>
                    </a:solidFill>
                    <a:latin typeface="Nunito Sans Regular Bold"/>
                  </a:rPr>
                  <a:t> </a:t>
                </a:r>
                <a:r>
                  <a:rPr lang="en-US" sz="2799" dirty="0" err="1">
                    <a:solidFill>
                      <a:srgbClr val="FFFFFF"/>
                    </a:solidFill>
                    <a:latin typeface="Nunito Sans Regular Bold"/>
                  </a:rPr>
                  <a:t>điện</a:t>
                </a:r>
                <a:r>
                  <a:rPr lang="en-US" sz="2799" dirty="0">
                    <a:solidFill>
                      <a:srgbClr val="FFFFFF"/>
                    </a:solidFill>
                    <a:latin typeface="Nunito Sans Regular Bold"/>
                  </a:rPr>
                  <a:t> </a:t>
                </a:r>
                <a:r>
                  <a:rPr lang="en-US" sz="2799" dirty="0" err="1">
                    <a:solidFill>
                      <a:srgbClr val="FFFFFF"/>
                    </a:solidFill>
                    <a:latin typeface="Nunito Sans Regular Bold"/>
                  </a:rPr>
                  <a:t>tích</a:t>
                </a:r>
                <a:r>
                  <a:rPr lang="en-US" sz="2799" dirty="0">
                    <a:solidFill>
                      <a:srgbClr val="FFFFFF"/>
                    </a:solidFill>
                    <a:latin typeface="Nunito Sans Regular Bold"/>
                  </a:rPr>
                  <a:t> </a:t>
                </a:r>
                <a:r>
                  <a:rPr lang="en-US" sz="2799" dirty="0" err="1">
                    <a:solidFill>
                      <a:srgbClr val="FFFFFF"/>
                    </a:solidFill>
                    <a:latin typeface="Nunito Sans Regular Bold"/>
                  </a:rPr>
                  <a:t>âm</a:t>
                </a:r>
                <a:r>
                  <a:rPr lang="en-US" sz="2799" dirty="0">
                    <a:solidFill>
                      <a:srgbClr val="FFFFFF"/>
                    </a:solidFill>
                    <a:latin typeface="Nunito Sans Regular Bold"/>
                  </a:rPr>
                  <a:t>.</a:t>
                </a:r>
              </a:p>
            </p:txBody>
          </p:sp>
        </mc:Choice>
        <mc:Fallback xmlns="">
          <p:sp>
            <p:nvSpPr>
              <p:cNvPr id="7" name="TextBox 7" descr="21 Duong Linh"/>
              <p:cNvSpPr txBox="1">
                <a:spLocks noRot="1" noChangeAspect="1" noMove="1" noResize="1" noEditPoints="1" noAdjustHandles="1" noChangeArrowheads="1" noChangeShapeType="1" noTextEdit="1"/>
              </p:cNvSpPr>
              <p:nvPr/>
            </p:nvSpPr>
            <p:spPr>
              <a:xfrm rot="21436183">
                <a:off x="6477408" y="1024424"/>
                <a:ext cx="5813950" cy="2598404"/>
              </a:xfrm>
              <a:prstGeom prst="rect">
                <a:avLst/>
              </a:prstGeom>
              <a:blipFill>
                <a:blip r:embed="rId4"/>
                <a:stretch>
                  <a:fillRect l="-3593" r="-3491" b="-6992"/>
                </a:stretch>
              </a:blipFill>
            </p:spPr>
            <p:txBody>
              <a:bodyPr/>
              <a:lstStyle/>
              <a:p>
                <a:r>
                  <a:rPr lang="en-US">
                    <a:noFill/>
                  </a:rPr>
                  <a:t> </a:t>
                </a:r>
              </a:p>
            </p:txBody>
          </p:sp>
        </mc:Fallback>
      </mc:AlternateContent>
      <p:sp>
        <p:nvSpPr>
          <p:cNvPr id="8" name="TextBox 8" descr="21 Duong Linh"/>
          <p:cNvSpPr txBox="1"/>
          <p:nvPr/>
        </p:nvSpPr>
        <p:spPr>
          <a:xfrm rot="21429331">
            <a:off x="6415255" y="5040164"/>
            <a:ext cx="6032424" cy="982961"/>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FFFFF"/>
                </a:solidFill>
                <a:latin typeface="Nunito Sans Regular Bold"/>
              </a:rPr>
              <a:t>q&gt;0 </a:t>
            </a:r>
            <a:r>
              <a:rPr lang="en-US" sz="2799" dirty="0" err="1">
                <a:solidFill>
                  <a:srgbClr val="FFFFFF"/>
                </a:solidFill>
                <a:latin typeface="Nunito Sans Regular Bold"/>
              </a:rPr>
              <a:t>nên</a:t>
            </a:r>
            <a:r>
              <a:rPr lang="en-US" sz="2799" dirty="0">
                <a:solidFill>
                  <a:srgbClr val="FFFFFF"/>
                </a:solidFill>
                <a:latin typeface="Nunito Sans Regular Bold"/>
              </a:rPr>
              <a:t> </a:t>
            </a:r>
            <a:r>
              <a:rPr lang="en-US" sz="2799" dirty="0" err="1">
                <a:solidFill>
                  <a:srgbClr val="FFFFFF"/>
                </a:solidFill>
                <a:latin typeface="Nunito Sans Regular Bold"/>
              </a:rPr>
              <a:t>lực</a:t>
            </a:r>
            <a:r>
              <a:rPr lang="en-US" sz="2799" dirty="0">
                <a:solidFill>
                  <a:srgbClr val="FFFFFF"/>
                </a:solidFill>
                <a:latin typeface="Nunito Sans Regular Bold"/>
              </a:rPr>
              <a:t> </a:t>
            </a:r>
            <a:r>
              <a:rPr lang="en-US" sz="2799" dirty="0" err="1">
                <a:solidFill>
                  <a:srgbClr val="FFFFFF"/>
                </a:solidFill>
                <a:latin typeface="Nunito Sans Regular Bold"/>
              </a:rPr>
              <a:t>điện</a:t>
            </a:r>
            <a:r>
              <a:rPr lang="en-US" sz="2799" dirty="0">
                <a:solidFill>
                  <a:srgbClr val="FFFFFF"/>
                </a:solidFill>
                <a:latin typeface="Nunito Sans Regular Bold"/>
              </a:rPr>
              <a:t> </a:t>
            </a:r>
            <a:r>
              <a:rPr lang="en-US" sz="2799" dirty="0" err="1">
                <a:solidFill>
                  <a:srgbClr val="FFFFFF"/>
                </a:solidFill>
                <a:latin typeface="Nunito Sans Regular Bold"/>
              </a:rPr>
              <a:t>cùng</a:t>
            </a:r>
            <a:r>
              <a:rPr lang="en-US" sz="2799" dirty="0">
                <a:solidFill>
                  <a:srgbClr val="FFFFFF"/>
                </a:solidFill>
                <a:latin typeface="Nunito Sans Regular Bold"/>
              </a:rPr>
              <a:t> </a:t>
            </a:r>
            <a:r>
              <a:rPr lang="en-US" sz="2799" dirty="0" err="1">
                <a:solidFill>
                  <a:srgbClr val="FFFFFF"/>
                </a:solidFill>
                <a:latin typeface="Nunito Sans Regular Bold"/>
              </a:rPr>
              <a:t>phương</a:t>
            </a:r>
            <a:r>
              <a:rPr lang="en-US" sz="2799" dirty="0">
                <a:solidFill>
                  <a:srgbClr val="FFFFFF"/>
                </a:solidFill>
                <a:latin typeface="Nunito Sans Regular Bold"/>
              </a:rPr>
              <a:t>, </a:t>
            </a:r>
            <a:r>
              <a:rPr lang="en-US" sz="2799" dirty="0" err="1">
                <a:solidFill>
                  <a:srgbClr val="FFFFFF"/>
                </a:solidFill>
                <a:latin typeface="Nunito Sans Regular Bold"/>
              </a:rPr>
              <a:t>cùng</a:t>
            </a:r>
            <a:r>
              <a:rPr lang="en-US" sz="2799" dirty="0">
                <a:solidFill>
                  <a:srgbClr val="FFFFFF"/>
                </a:solidFill>
                <a:latin typeface="Nunito Sans Regular Bold"/>
              </a:rPr>
              <a:t> </a:t>
            </a:r>
            <a:r>
              <a:rPr lang="en-US" sz="2799" dirty="0" err="1">
                <a:solidFill>
                  <a:srgbClr val="FFFFFF"/>
                </a:solidFill>
                <a:latin typeface="Nunito Sans Regular Bold"/>
              </a:rPr>
              <a:t>chiều</a:t>
            </a:r>
            <a:r>
              <a:rPr lang="en-US" sz="2799" dirty="0">
                <a:solidFill>
                  <a:srgbClr val="FFFFFF"/>
                </a:solidFill>
                <a:latin typeface="Nunito Sans Regular Bold"/>
              </a:rPr>
              <a:t> </a:t>
            </a:r>
            <a:r>
              <a:rPr lang="en-US" sz="2799" dirty="0" err="1">
                <a:solidFill>
                  <a:srgbClr val="FFFFFF"/>
                </a:solidFill>
                <a:latin typeface="Nunito Sans Regular Bold"/>
              </a:rPr>
              <a:t>với</a:t>
            </a:r>
            <a:r>
              <a:rPr lang="en-US" sz="2799" dirty="0">
                <a:solidFill>
                  <a:srgbClr val="FFFFFF"/>
                </a:solidFill>
                <a:latin typeface="Nunito Sans Regular Bold"/>
              </a:rPr>
              <a:t> </a:t>
            </a:r>
            <a:r>
              <a:rPr lang="en-US" sz="2799" dirty="0" err="1">
                <a:solidFill>
                  <a:srgbClr val="FFFFFF"/>
                </a:solidFill>
                <a:latin typeface="Nunito Sans Regular Bold"/>
              </a:rPr>
              <a:t>vecto</a:t>
            </a:r>
            <a:r>
              <a:rPr lang="en-US" sz="2799" dirty="0">
                <a:solidFill>
                  <a:srgbClr val="FFFFFF"/>
                </a:solidFill>
                <a:latin typeface="Nunito Sans Regular Bold"/>
              </a:rPr>
              <a:t> </a:t>
            </a:r>
            <a:r>
              <a:rPr lang="en-US" sz="2799" dirty="0" err="1">
                <a:solidFill>
                  <a:srgbClr val="FFFFFF"/>
                </a:solidFill>
                <a:latin typeface="Nunito Sans Regular Bold"/>
              </a:rPr>
              <a:t>cường</a:t>
            </a:r>
            <a:r>
              <a:rPr lang="en-US" sz="2799" dirty="0">
                <a:solidFill>
                  <a:srgbClr val="FFFFFF"/>
                </a:solidFill>
                <a:latin typeface="Nunito Sans Regular Bold"/>
              </a:rPr>
              <a:t> </a:t>
            </a:r>
            <a:r>
              <a:rPr lang="en-US" sz="2799" dirty="0" err="1">
                <a:solidFill>
                  <a:srgbClr val="FFFFFF"/>
                </a:solidFill>
                <a:latin typeface="Nunito Sans Regular Bold"/>
              </a:rPr>
              <a:t>độ</a:t>
            </a:r>
            <a:r>
              <a:rPr lang="en-US" sz="2799" dirty="0">
                <a:solidFill>
                  <a:srgbClr val="FFFFFF"/>
                </a:solidFill>
                <a:latin typeface="Nunito Sans Regular Bold"/>
              </a:rPr>
              <a:t> </a:t>
            </a:r>
            <a:r>
              <a:rPr lang="en-US" sz="2799" dirty="0" err="1">
                <a:solidFill>
                  <a:srgbClr val="FFFFFF"/>
                </a:solidFill>
                <a:latin typeface="Nunito Sans Regular Bold"/>
              </a:rPr>
              <a:t>điện</a:t>
            </a:r>
            <a:r>
              <a:rPr lang="en-US" sz="2799" dirty="0">
                <a:solidFill>
                  <a:srgbClr val="FFFFFF"/>
                </a:solidFill>
                <a:latin typeface="Nunito Sans Regular Bold"/>
              </a:rPr>
              <a:t> </a:t>
            </a:r>
            <a:r>
              <a:rPr lang="en-US" sz="2799" dirty="0" err="1">
                <a:solidFill>
                  <a:srgbClr val="FFFFFF"/>
                </a:solidFill>
                <a:latin typeface="Nunito Sans Regular Bold"/>
              </a:rPr>
              <a:t>trường</a:t>
            </a:r>
            <a:r>
              <a:rPr lang="en-US" sz="2799" dirty="0">
                <a:solidFill>
                  <a:srgbClr val="FFFFFF"/>
                </a:solidFill>
                <a:latin typeface="Nunito Sans Regular Bold"/>
              </a:rPr>
              <a:t> </a:t>
            </a:r>
          </a:p>
        </p:txBody>
      </p:sp>
      <p:pic>
        <p:nvPicPr>
          <p:cNvPr id="9" name="Picture 9" descr="21 Duong Linh"/>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84079" y="4609832"/>
            <a:ext cx="695712" cy="707286"/>
          </a:xfrm>
          <a:prstGeom prst="rect">
            <a:avLst/>
          </a:prstGeom>
        </p:spPr>
      </p:pic>
      <p:pic>
        <p:nvPicPr>
          <p:cNvPr id="10" name="Picture 10" descr="21 Duong Linh"/>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4689" flipH="1">
            <a:off x="11901499" y="5523281"/>
            <a:ext cx="994848" cy="2120801"/>
          </a:xfrm>
          <a:prstGeom prst="rect">
            <a:avLst/>
          </a:prstGeom>
        </p:spPr>
      </p:pic>
      <p:pic>
        <p:nvPicPr>
          <p:cNvPr id="11" name="Picture 11" descr="21 Duong Linh"/>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31699">
            <a:off x="11781074" y="185371"/>
            <a:ext cx="872579" cy="406146"/>
          </a:xfrm>
          <a:prstGeom prst="rect">
            <a:avLst/>
          </a:prstGeom>
        </p:spPr>
      </p:pic>
      <p:sp>
        <p:nvSpPr>
          <p:cNvPr id="13" name="TextBox 13" descr="21 Duong Linh"/>
          <p:cNvSpPr txBox="1"/>
          <p:nvPr/>
        </p:nvSpPr>
        <p:spPr>
          <a:xfrm>
            <a:off x="1016000" y="228600"/>
            <a:ext cx="3621233" cy="1344471"/>
          </a:xfrm>
          <a:prstGeom prst="rect">
            <a:avLst/>
          </a:prstGeom>
        </p:spPr>
        <p:txBody>
          <a:bodyPr lIns="0" tIns="0" rIns="0" bIns="0" rtlCol="0" anchor="t">
            <a:spAutoFit/>
          </a:bodyPr>
          <a:lstStyle/>
          <a:p>
            <a:pPr algn="ctr">
              <a:lnSpc>
                <a:spcPts val="5399"/>
              </a:lnSpc>
              <a:spcBef>
                <a:spcPct val="0"/>
              </a:spcBef>
            </a:pPr>
            <a:r>
              <a:rPr lang="en-US" sz="4499" dirty="0" err="1">
                <a:solidFill>
                  <a:srgbClr val="291B25"/>
                </a:solidFill>
                <a:latin typeface="Public Sans Bold"/>
              </a:rPr>
              <a:t>Bài</a:t>
            </a:r>
            <a:r>
              <a:rPr lang="en-US" sz="4499" dirty="0">
                <a:solidFill>
                  <a:srgbClr val="291B25"/>
                </a:solidFill>
                <a:latin typeface="Public Sans Bold"/>
              </a:rPr>
              <a:t> </a:t>
            </a:r>
            <a:r>
              <a:rPr lang="en-US" sz="4499" dirty="0" err="1">
                <a:solidFill>
                  <a:srgbClr val="291B25"/>
                </a:solidFill>
                <a:latin typeface="Public Sans Bold"/>
              </a:rPr>
              <a:t>tập</a:t>
            </a:r>
            <a:r>
              <a:rPr lang="en-US" sz="4499" dirty="0">
                <a:solidFill>
                  <a:srgbClr val="291B25"/>
                </a:solidFill>
                <a:latin typeface="Public Sans Bold"/>
              </a:rPr>
              <a:t> </a:t>
            </a:r>
            <a:r>
              <a:rPr lang="en-US" sz="4499" dirty="0" err="1">
                <a:solidFill>
                  <a:srgbClr val="291B25"/>
                </a:solidFill>
                <a:latin typeface="Public Sans Bold"/>
              </a:rPr>
              <a:t>ví</a:t>
            </a:r>
            <a:r>
              <a:rPr lang="en-US" sz="4499" dirty="0">
                <a:solidFill>
                  <a:srgbClr val="291B25"/>
                </a:solidFill>
                <a:latin typeface="Public Sans Bold"/>
              </a:rPr>
              <a:t> </a:t>
            </a:r>
            <a:r>
              <a:rPr lang="en-US" sz="4499" dirty="0" err="1">
                <a:solidFill>
                  <a:srgbClr val="291B25"/>
                </a:solidFill>
                <a:latin typeface="Public Sans Bold"/>
              </a:rPr>
              <a:t>dụ</a:t>
            </a:r>
            <a:endParaRPr lang="en-US" sz="4499" dirty="0">
              <a:solidFill>
                <a:srgbClr val="291B25"/>
              </a:solidFill>
              <a:latin typeface="Public Sans Bold"/>
            </a:endParaRPr>
          </a:p>
          <a:p>
            <a:pPr algn="ctr">
              <a:lnSpc>
                <a:spcPts val="5399"/>
              </a:lnSpc>
              <a:spcBef>
                <a:spcPct val="0"/>
              </a:spcBef>
            </a:pPr>
            <a:r>
              <a:rPr lang="en-US" sz="4499" dirty="0">
                <a:solidFill>
                  <a:srgbClr val="291B25"/>
                </a:solidFill>
                <a:latin typeface="Public Sans Bold"/>
              </a:rPr>
              <a:t>Trang 71</a:t>
            </a:r>
          </a:p>
        </p:txBody>
      </p:sp>
      <mc:AlternateContent xmlns:mc="http://schemas.openxmlformats.org/markup-compatibility/2006" xmlns:a14="http://schemas.microsoft.com/office/drawing/2010/main">
        <mc:Choice Requires="a14">
          <p:sp>
            <p:nvSpPr>
              <p:cNvPr id="14" name="Object 13" descr="21 Duong Linh"/>
              <p:cNvSpPr txBox="1"/>
              <p:nvPr/>
            </p:nvSpPr>
            <p:spPr>
              <a:xfrm rot="21439742">
                <a:off x="6571753" y="6097303"/>
                <a:ext cx="5641110" cy="653423"/>
              </a:xfrm>
              <a:prstGeom prst="rect">
                <a:avLst/>
              </a:prstGeom>
              <a:ln w="28575">
                <a:solidFill>
                  <a:srgbClr val="FFFF00"/>
                </a:solidFill>
              </a:ln>
            </p:spPr>
            <p:txBody>
              <a:bodyPr>
                <a:noAutofit/>
              </a:bodyPr>
              <a:lstStyle/>
              <a:p>
                <a:r>
                  <a:rPr lang="en-US" sz="2800" dirty="0">
                    <a:solidFill>
                      <a:schemeClr val="bg1"/>
                    </a:solidFill>
                  </a:rPr>
                  <a:t>F</a:t>
                </a:r>
                <a14:m>
                  <m:oMath xmlns:m="http://schemas.openxmlformats.org/officeDocument/2006/math">
                    <m:r>
                      <m:rPr>
                        <m:nor/>
                      </m:rPr>
                      <a:rPr lang="en-US" sz="2800" i="0">
                        <a:solidFill>
                          <a:schemeClr val="bg1"/>
                        </a:solidFill>
                        <a:latin typeface="Cambria Math" panose="02040503050406030204" pitchFamily="18" charset="0"/>
                      </a:rPr>
                      <m:t>=</m:t>
                    </m:r>
                    <m:r>
                      <m:rPr>
                        <m:nor/>
                      </m:rPr>
                      <a:rPr lang="en-US" sz="2800" b="0" i="0" smtClean="0">
                        <a:solidFill>
                          <a:schemeClr val="bg1"/>
                        </a:solidFill>
                        <a:latin typeface="Cambria Math" panose="02040503050406030204" pitchFamily="18" charset="0"/>
                      </a:rPr>
                      <m:t>q</m:t>
                    </m:r>
                    <m:r>
                      <m:rPr>
                        <m:nor/>
                      </m:rPr>
                      <a:rPr lang="en-US" sz="2800" b="0" i="0" smtClean="0">
                        <a:solidFill>
                          <a:schemeClr val="bg1"/>
                        </a:solidFill>
                        <a:latin typeface="Cambria Math" panose="02040503050406030204" pitchFamily="18" charset="0"/>
                      </a:rPr>
                      <m:t>.</m:t>
                    </m:r>
                    <m:r>
                      <m:rPr>
                        <m:nor/>
                      </m:rPr>
                      <a:rPr lang="en-US" sz="2800" b="0" i="0" smtClean="0">
                        <a:solidFill>
                          <a:schemeClr val="bg1"/>
                        </a:solidFill>
                        <a:latin typeface="Cambria Math" panose="02040503050406030204" pitchFamily="18" charset="0"/>
                      </a:rPr>
                      <m:t>E</m:t>
                    </m:r>
                    <m:r>
                      <m:rPr>
                        <m:nor/>
                      </m:rPr>
                      <a:rPr lang="en-US" sz="2800" b="0" i="0" smtClean="0">
                        <a:solidFill>
                          <a:schemeClr val="bg1"/>
                        </a:solidFill>
                        <a:latin typeface="Cambria Math" panose="02040503050406030204" pitchFamily="18" charset="0"/>
                      </a:rPr>
                      <m:t>=</m:t>
                    </m:r>
                    <m:r>
                      <m:rPr>
                        <m:nor/>
                      </m:rPr>
                      <a:rPr lang="en-US" sz="2800" dirty="0" smtClean="0">
                        <a:solidFill>
                          <a:schemeClr val="bg1"/>
                        </a:solidFill>
                      </a:rPr>
                      <m:t>16. </m:t>
                    </m:r>
                    <m:r>
                      <m:rPr>
                        <m:nor/>
                      </m:rPr>
                      <a:rPr lang="en-US" sz="2800" dirty="0" smtClean="0">
                        <a:solidFill>
                          <a:schemeClr val="bg1"/>
                        </a:solidFill>
                        <a:latin typeface="Cambria Math" panose="02040503050406030204" pitchFamily="18" charset="0"/>
                      </a:rPr>
                      <m:t>1</m:t>
                    </m:r>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Cambria Math" panose="02040503050406030204" pitchFamily="18" charset="0"/>
                          </a:rPr>
                          <m:t>0</m:t>
                        </m:r>
                      </m:e>
                      <m:sup>
                        <m:r>
                          <a:rPr lang="en-US" sz="2800" i="1">
                            <a:solidFill>
                              <a:schemeClr val="bg1"/>
                            </a:solidFill>
                            <a:latin typeface="Cambria Math" panose="02040503050406030204" pitchFamily="18" charset="0"/>
                          </a:rPr>
                          <m:t>−19</m:t>
                        </m:r>
                      </m:sup>
                    </m:sSup>
                    <m:r>
                      <a:rPr lang="en-US" sz="2800" b="0" i="1" smtClean="0">
                        <a:solidFill>
                          <a:schemeClr val="bg1"/>
                        </a:solidFill>
                        <a:latin typeface="Cambria Math" panose="02040503050406030204" pitchFamily="18" charset="0"/>
                      </a:rPr>
                      <m:t>.5000</m:t>
                    </m:r>
                  </m:oMath>
                </a14:m>
                <a:r>
                  <a:rPr lang="en-US" sz="2800" dirty="0">
                    <a:solidFill>
                      <a:schemeClr val="bg1"/>
                    </a:solidFill>
                  </a:rPr>
                  <a:t>= 8. </a:t>
                </a:r>
                <a14:m>
                  <m:oMath xmlns:m="http://schemas.openxmlformats.org/officeDocument/2006/math">
                    <m:r>
                      <m:rPr>
                        <m:nor/>
                      </m:rPr>
                      <a:rPr lang="en-US" sz="2800" dirty="0">
                        <a:solidFill>
                          <a:schemeClr val="bg1"/>
                        </a:solidFill>
                        <a:latin typeface="Cambria Math" panose="02040503050406030204" pitchFamily="18" charset="0"/>
                      </a:rPr>
                      <m:t>1</m:t>
                    </m:r>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Cambria Math" panose="02040503050406030204" pitchFamily="18" charset="0"/>
                          </a:rPr>
                          <m:t>0</m:t>
                        </m:r>
                      </m:e>
                      <m:sup>
                        <m:r>
                          <a:rPr lang="en-US" sz="2800" i="1">
                            <a:solidFill>
                              <a:schemeClr val="bg1"/>
                            </a:solidFill>
                            <a:latin typeface="Cambria Math" panose="02040503050406030204" pitchFamily="18" charset="0"/>
                          </a:rPr>
                          <m:t>−1</m:t>
                        </m:r>
                        <m:r>
                          <a:rPr lang="en-US" sz="2800" b="0" i="1" smtClean="0">
                            <a:solidFill>
                              <a:schemeClr val="bg1"/>
                            </a:solidFill>
                            <a:latin typeface="Cambria Math" panose="02040503050406030204" pitchFamily="18" charset="0"/>
                          </a:rPr>
                          <m:t>5</m:t>
                        </m:r>
                      </m:sup>
                    </m:sSup>
                    <m:r>
                      <a:rPr lang="en-US" sz="2800" b="0" i="1" smtClean="0">
                        <a:solidFill>
                          <a:schemeClr val="bg1"/>
                        </a:solidFill>
                        <a:latin typeface="Cambria Math" panose="02040503050406030204" pitchFamily="18" charset="0"/>
                      </a:rPr>
                      <m:t>𝑁</m:t>
                    </m:r>
                  </m:oMath>
                </a14:m>
                <a:endParaRPr lang="en-US" sz="2800" dirty="0">
                  <a:solidFill>
                    <a:schemeClr val="bg1"/>
                  </a:solidFill>
                </a:endParaRPr>
              </a:p>
            </p:txBody>
          </p:sp>
        </mc:Choice>
        <mc:Fallback xmlns="">
          <p:sp>
            <p:nvSpPr>
              <p:cNvPr id="14" name="Object 13" descr="21 Duong Linh"/>
              <p:cNvSpPr txBox="1">
                <a:spLocks noRot="1" noChangeAspect="1" noMove="1" noResize="1" noEditPoints="1" noAdjustHandles="1" noChangeArrowheads="1" noChangeShapeType="1" noTextEdit="1"/>
              </p:cNvSpPr>
              <p:nvPr/>
            </p:nvSpPr>
            <p:spPr>
              <a:xfrm rot="21439742">
                <a:off x="6571753" y="6097303"/>
                <a:ext cx="5641110" cy="653423"/>
              </a:xfrm>
              <a:prstGeom prst="rect">
                <a:avLst/>
              </a:prstGeom>
              <a:blipFill>
                <a:blip r:embed="rId11"/>
                <a:stretch>
                  <a:fillRect l="-1925" b="-3846"/>
                </a:stretch>
              </a:blipFill>
              <a:ln w="28575">
                <a:solidFill>
                  <a:srgbClr val="FFFF00"/>
                </a:solidFill>
              </a:ln>
            </p:spPr>
            <p:txBody>
              <a:bodyPr/>
              <a:lstStyle/>
              <a:p>
                <a:r>
                  <a:rPr lang="en-US">
                    <a:noFill/>
                  </a:rPr>
                  <a:t> </a:t>
                </a:r>
              </a:p>
            </p:txBody>
          </p:sp>
        </mc:Fallback>
      </mc:AlternateContent>
      <p:sp>
        <p:nvSpPr>
          <p:cNvPr id="15" name="Rectangle 14">
            <a:extLst>
              <a:ext uri="{FF2B5EF4-FFF2-40B4-BE49-F238E27FC236}">
                <a16:creationId xmlns:a16="http://schemas.microsoft.com/office/drawing/2014/main" id="{2F149782-BE22-4CED-A09F-6693AC5387BB}"/>
              </a:ext>
            </a:extLst>
          </p:cNvPr>
          <p:cNvSpPr/>
          <p:nvPr/>
        </p:nvSpPr>
        <p:spPr>
          <a:xfrm>
            <a:off x="1244600" y="1676400"/>
            <a:ext cx="2057399" cy="523220"/>
          </a:xfrm>
          <a:prstGeom prst="rect">
            <a:avLst/>
          </a:prstGeom>
        </p:spPr>
        <p:txBody>
          <a:bodyPr wrap="square">
            <a:spAutoFit/>
          </a:bodyPr>
          <a:lstStyle/>
          <a:p>
            <a:r>
              <a:rPr lang="en-US" sz="2800"/>
              <a:t>d = 20 cm</a:t>
            </a:r>
            <a:endParaRPr lang="en-US" sz="2800" dirty="0"/>
          </a:p>
        </p:txBody>
      </p:sp>
      <p:sp>
        <p:nvSpPr>
          <p:cNvPr id="17" name="Rectangle 16">
            <a:extLst>
              <a:ext uri="{FF2B5EF4-FFF2-40B4-BE49-F238E27FC236}">
                <a16:creationId xmlns:a16="http://schemas.microsoft.com/office/drawing/2014/main" id="{7DFA9CF4-C099-4CD5-93F2-B0FCB4F1F44F}"/>
              </a:ext>
            </a:extLst>
          </p:cNvPr>
          <p:cNvSpPr/>
          <p:nvPr/>
        </p:nvSpPr>
        <p:spPr>
          <a:xfrm>
            <a:off x="1244600" y="2143780"/>
            <a:ext cx="2057399" cy="523220"/>
          </a:xfrm>
          <a:prstGeom prst="rect">
            <a:avLst/>
          </a:prstGeom>
        </p:spPr>
        <p:txBody>
          <a:bodyPr wrap="square">
            <a:spAutoFit/>
          </a:bodyPr>
          <a:lstStyle/>
          <a:p>
            <a:r>
              <a:rPr lang="en-US" sz="2800" dirty="0"/>
              <a:t>U = 1000 v</a:t>
            </a: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6C36F6EA-E1A1-46AD-855C-415198B1332D}"/>
                  </a:ext>
                </a:extLst>
              </p:cNvPr>
              <p:cNvSpPr/>
              <p:nvPr/>
            </p:nvSpPr>
            <p:spPr>
              <a:xfrm>
                <a:off x="1244600" y="2609447"/>
                <a:ext cx="2438400" cy="523220"/>
              </a:xfrm>
              <a:prstGeom prst="rect">
                <a:avLst/>
              </a:prstGeom>
            </p:spPr>
            <p:txBody>
              <a:bodyPr wrap="square">
                <a:spAutoFit/>
              </a:bodyPr>
              <a:lstStyle/>
              <a:p>
                <a:r>
                  <a:rPr lang="en-US" sz="2800" dirty="0"/>
                  <a:t>q=16.</a:t>
                </a:r>
                <a:r>
                  <a:rPr lang="en-US" sz="2800" dirty="0">
                    <a:solidFill>
                      <a:srgbClr val="000000"/>
                    </a:solidFill>
                  </a:rPr>
                  <a:t> </a:t>
                </a:r>
                <a14:m>
                  <m:oMath xmlns:m="http://schemas.openxmlformats.org/officeDocument/2006/math">
                    <m:r>
                      <m:rPr>
                        <m:nor/>
                      </m:rPr>
                      <a:rPr lang="en-US" sz="2800" dirty="0">
                        <a:solidFill>
                          <a:srgbClr val="000000"/>
                        </a:solidFill>
                        <a:latin typeface="Cambria Math" panose="02040503050406030204" pitchFamily="18" charset="0"/>
                      </a:rPr>
                      <m:t>1</m:t>
                    </m:r>
                    <m:sSup>
                      <m:sSupPr>
                        <m:ctrlPr>
                          <a:rPr lang="en-US" sz="2800" i="1">
                            <a:solidFill>
                              <a:srgbClr val="000000"/>
                            </a:solidFill>
                            <a:latin typeface="Cambria Math" panose="02040503050406030204" pitchFamily="18" charset="0"/>
                          </a:rPr>
                        </m:ctrlPr>
                      </m:sSupPr>
                      <m:e>
                        <m:r>
                          <m:rPr>
                            <m:nor/>
                          </m:rPr>
                          <a:rPr lang="en-US" sz="2800">
                            <a:solidFill>
                              <a:srgbClr val="000000"/>
                            </a:solidFill>
                            <a:latin typeface="Cambria Math" panose="02040503050406030204" pitchFamily="18" charset="0"/>
                          </a:rPr>
                          <m:t>0</m:t>
                        </m:r>
                      </m:e>
                      <m:sup>
                        <m:r>
                          <a:rPr lang="en-US" sz="2800" b="0" i="1" smtClean="0">
                            <a:solidFill>
                              <a:srgbClr val="000000"/>
                            </a:solidFill>
                            <a:latin typeface="Cambria Math" panose="02040503050406030204" pitchFamily="18" charset="0"/>
                          </a:rPr>
                          <m:t>−19</m:t>
                        </m:r>
                      </m:sup>
                    </m:sSup>
                  </m:oMath>
                </a14:m>
                <a:r>
                  <a:rPr lang="en-US" sz="2800" dirty="0"/>
                  <a:t> C</a:t>
                </a:r>
              </a:p>
            </p:txBody>
          </p:sp>
        </mc:Choice>
        <mc:Fallback xmlns="">
          <p:sp>
            <p:nvSpPr>
              <p:cNvPr id="18" name="Rectangle 17">
                <a:extLst>
                  <a:ext uri="{FF2B5EF4-FFF2-40B4-BE49-F238E27FC236}">
                    <a16:creationId xmlns:a16="http://schemas.microsoft.com/office/drawing/2014/main" id="{6C36F6EA-E1A1-46AD-855C-415198B1332D}"/>
                  </a:ext>
                </a:extLst>
              </p:cNvPr>
              <p:cNvSpPr>
                <a:spLocks noRot="1" noChangeAspect="1" noMove="1" noResize="1" noEditPoints="1" noAdjustHandles="1" noChangeArrowheads="1" noChangeShapeType="1" noTextEdit="1"/>
              </p:cNvSpPr>
              <p:nvPr/>
            </p:nvSpPr>
            <p:spPr>
              <a:xfrm>
                <a:off x="1244600" y="2609447"/>
                <a:ext cx="2438400" cy="523220"/>
              </a:xfrm>
              <a:prstGeom prst="rect">
                <a:avLst/>
              </a:prstGeom>
              <a:blipFill>
                <a:blip r:embed="rId12"/>
                <a:stretch>
                  <a:fillRect l="-5000" t="-10465" b="-32558"/>
                </a:stretch>
              </a:blipFill>
            </p:spPr>
            <p:txBody>
              <a:bodyPr/>
              <a:lstStyle/>
              <a:p>
                <a:r>
                  <a:rPr lang="en-US">
                    <a:noFill/>
                  </a:rPr>
                  <a:t> </a:t>
                </a:r>
              </a:p>
            </p:txBody>
          </p:sp>
        </mc:Fallback>
      </mc:AlternateContent>
      <p:sp>
        <p:nvSpPr>
          <p:cNvPr id="20" name="TextBox 13" descr="21 Duong Linh">
            <a:extLst>
              <a:ext uri="{FF2B5EF4-FFF2-40B4-BE49-F238E27FC236}">
                <a16:creationId xmlns:a16="http://schemas.microsoft.com/office/drawing/2014/main" id="{0D924D27-CA6B-4081-BCDF-EE4372E7A6E4}"/>
              </a:ext>
            </a:extLst>
          </p:cNvPr>
          <p:cNvSpPr txBox="1"/>
          <p:nvPr/>
        </p:nvSpPr>
        <p:spPr>
          <a:xfrm>
            <a:off x="939800" y="3238574"/>
            <a:ext cx="3621233" cy="1986121"/>
          </a:xfrm>
          <a:prstGeom prst="rect">
            <a:avLst/>
          </a:prstGeom>
        </p:spPr>
        <p:txBody>
          <a:bodyPr lIns="0" tIns="0" rIns="0" bIns="0" rtlCol="0" anchor="t">
            <a:spAutoFit/>
          </a:bodyPr>
          <a:lstStyle/>
          <a:p>
            <a:pPr algn="ctr">
              <a:lnSpc>
                <a:spcPts val="5399"/>
              </a:lnSpc>
              <a:spcBef>
                <a:spcPct val="0"/>
              </a:spcBef>
            </a:pPr>
            <a:r>
              <a:rPr lang="en-US" sz="2800" dirty="0" err="1">
                <a:solidFill>
                  <a:srgbClr val="291B25"/>
                </a:solidFill>
                <a:latin typeface="Arial" panose="020B0604020202020204" pitchFamily="34" charset="0"/>
                <a:cs typeface="Arial" panose="020B0604020202020204" pitchFamily="34" charset="0"/>
              </a:rPr>
              <a:t>Xác</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định</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ph</a:t>
            </a:r>
            <a:r>
              <a:rPr lang="vi-VN" sz="2800" dirty="0">
                <a:solidFill>
                  <a:srgbClr val="291B25"/>
                </a:solidFill>
                <a:latin typeface="Arial" panose="020B0604020202020204" pitchFamily="34" charset="0"/>
                <a:cs typeface="Arial" panose="020B0604020202020204" pitchFamily="34" charset="0"/>
              </a:rPr>
              <a:t>ư</a:t>
            </a:r>
            <a:r>
              <a:rPr lang="en-US" sz="2800" dirty="0" err="1">
                <a:solidFill>
                  <a:srgbClr val="291B25"/>
                </a:solidFill>
                <a:latin typeface="Arial" panose="020B0604020202020204" pitchFamily="34" charset="0"/>
                <a:cs typeface="Arial" panose="020B0604020202020204" pitchFamily="34" charset="0"/>
              </a:rPr>
              <a:t>ơng</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chiều</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độ</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lớn</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lực</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điện</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tác</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dụng</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lên</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hạt</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bụi</a:t>
            </a:r>
            <a:r>
              <a:rPr lang="en-US" sz="2800" dirty="0">
                <a:solidFill>
                  <a:srgbClr val="291B25"/>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13623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21 Duong Linh"/>
          <p:cNvGrpSpPr/>
          <p:nvPr/>
        </p:nvGrpSpPr>
        <p:grpSpPr>
          <a:xfrm>
            <a:off x="330200" y="4800600"/>
            <a:ext cx="5597115" cy="2414612"/>
            <a:chOff x="0" y="0"/>
            <a:chExt cx="2799171" cy="2340117"/>
          </a:xfrm>
        </p:grpSpPr>
        <p:sp>
          <p:nvSpPr>
            <p:cNvPr id="3" name="Freeform 3"/>
            <p:cNvSpPr/>
            <p:nvPr/>
          </p:nvSpPr>
          <p:spPr>
            <a:xfrm>
              <a:off x="0" y="0"/>
              <a:ext cx="2799170" cy="2340117"/>
            </a:xfrm>
            <a:custGeom>
              <a:avLst/>
              <a:gdLst/>
              <a:ahLst/>
              <a:cxnLst/>
              <a:rect l="l" t="t" r="r" b="b"/>
              <a:pathLst>
                <a:path w="2799170" h="2340117">
                  <a:moveTo>
                    <a:pt x="0" y="0"/>
                  </a:moveTo>
                  <a:lnTo>
                    <a:pt x="2799170" y="0"/>
                  </a:lnTo>
                  <a:lnTo>
                    <a:pt x="2799170" y="2340117"/>
                  </a:lnTo>
                  <a:lnTo>
                    <a:pt x="0" y="2340117"/>
                  </a:lnTo>
                  <a:close/>
                </a:path>
              </a:pathLst>
            </a:custGeom>
            <a:solidFill>
              <a:srgbClr val="61A6AB"/>
            </a:solidFill>
          </p:spPr>
          <p:txBody>
            <a:bodyPr/>
            <a:lstStyle/>
            <a:p>
              <a:endParaRPr lang="en-US"/>
            </a:p>
          </p:txBody>
        </p:sp>
      </p:grpSp>
      <p:grpSp>
        <p:nvGrpSpPr>
          <p:cNvPr id="4" name="Group 4" descr="21 Duong Linh"/>
          <p:cNvGrpSpPr/>
          <p:nvPr/>
        </p:nvGrpSpPr>
        <p:grpSpPr>
          <a:xfrm>
            <a:off x="5996824" y="4800601"/>
            <a:ext cx="6242567" cy="2414612"/>
            <a:chOff x="43307" y="-14149"/>
            <a:chExt cx="2180191" cy="853859"/>
          </a:xfrm>
        </p:grpSpPr>
        <p:sp>
          <p:nvSpPr>
            <p:cNvPr id="5" name="Freeform 5"/>
            <p:cNvSpPr/>
            <p:nvPr/>
          </p:nvSpPr>
          <p:spPr>
            <a:xfrm>
              <a:off x="43307" y="-14149"/>
              <a:ext cx="2180191" cy="853859"/>
            </a:xfrm>
            <a:custGeom>
              <a:avLst/>
              <a:gdLst/>
              <a:ahLst/>
              <a:cxnLst/>
              <a:rect l="l" t="t" r="r" b="b"/>
              <a:pathLst>
                <a:path w="2180191" h="853859">
                  <a:moveTo>
                    <a:pt x="0" y="0"/>
                  </a:moveTo>
                  <a:lnTo>
                    <a:pt x="2180191" y="0"/>
                  </a:lnTo>
                  <a:lnTo>
                    <a:pt x="2180191" y="853859"/>
                  </a:lnTo>
                  <a:lnTo>
                    <a:pt x="0" y="853859"/>
                  </a:lnTo>
                  <a:close/>
                </a:path>
              </a:pathLst>
            </a:custGeom>
            <a:solidFill>
              <a:srgbClr val="61A6AB"/>
            </a:solidFill>
          </p:spPr>
          <p:txBody>
            <a:bodyPr/>
            <a:lstStyle/>
            <a:p>
              <a:endParaRPr lang="en-US"/>
            </a:p>
          </p:txBody>
        </p:sp>
      </p:grpSp>
      <mc:AlternateContent xmlns:mc="http://schemas.openxmlformats.org/markup-compatibility/2006" xmlns:a14="http://schemas.microsoft.com/office/drawing/2010/main">
        <mc:Choice Requires="a14">
          <p:sp>
            <p:nvSpPr>
              <p:cNvPr id="7" name="TextBox 7" descr="21 Duong Linh"/>
              <p:cNvSpPr txBox="1"/>
              <p:nvPr/>
            </p:nvSpPr>
            <p:spPr>
              <a:xfrm>
                <a:off x="732474" y="5232819"/>
                <a:ext cx="5813950" cy="1152239"/>
              </a:xfrm>
              <a:prstGeom prst="rect">
                <a:avLst/>
              </a:prstGeom>
            </p:spPr>
            <p:txBody>
              <a:bodyPr wrap="square" lIns="0" tIns="0" rIns="0" bIns="0" rtlCol="0" anchor="t">
                <a:spAutoFit/>
              </a:bodyPr>
              <a:lstStyle/>
              <a:p>
                <a:pPr marL="457200" indent="-457200" algn="just">
                  <a:spcBef>
                    <a:spcPts val="600"/>
                  </a:spcBef>
                  <a:buFontTx/>
                  <a:buChar char="-"/>
                </a:pPr>
                <a:r>
                  <a:rPr lang="en-US" sz="2799" dirty="0">
                    <a:solidFill>
                      <a:srgbClr val="FFFFFF"/>
                    </a:solidFill>
                    <a:latin typeface="Nunito Sans Regular Bold"/>
                  </a:rPr>
                  <a:t>Cường </a:t>
                </a:r>
                <a:r>
                  <a:rPr lang="en-US" sz="2799" dirty="0" err="1">
                    <a:solidFill>
                      <a:srgbClr val="FFFFFF"/>
                    </a:solidFill>
                    <a:latin typeface="Nunito Sans Regular Bold"/>
                  </a:rPr>
                  <a:t>độ</a:t>
                </a:r>
                <a:r>
                  <a:rPr lang="en-US" sz="2799" dirty="0">
                    <a:solidFill>
                      <a:srgbClr val="FFFFFF"/>
                    </a:solidFill>
                    <a:latin typeface="Nunito Sans Regular Bold"/>
                  </a:rPr>
                  <a:t> </a:t>
                </a:r>
                <a:r>
                  <a:rPr lang="en-US" sz="2799" dirty="0" err="1">
                    <a:solidFill>
                      <a:srgbClr val="FFFFFF"/>
                    </a:solidFill>
                    <a:latin typeface="Nunito Sans Regular Bold"/>
                  </a:rPr>
                  <a:t>điện</a:t>
                </a:r>
                <a:r>
                  <a:rPr lang="en-US" sz="2799" dirty="0">
                    <a:solidFill>
                      <a:srgbClr val="FFFFFF"/>
                    </a:solidFill>
                    <a:latin typeface="Nunito Sans Regular Bold"/>
                  </a:rPr>
                  <a:t> </a:t>
                </a:r>
                <a:r>
                  <a:rPr lang="en-US" sz="2799" dirty="0" err="1">
                    <a:solidFill>
                      <a:srgbClr val="FFFFFF"/>
                    </a:solidFill>
                    <a:latin typeface="Nunito Sans Regular Bold"/>
                  </a:rPr>
                  <a:t>trường</a:t>
                </a:r>
                <a:r>
                  <a:rPr lang="en-US" sz="2799" dirty="0">
                    <a:solidFill>
                      <a:srgbClr val="FFFFFF"/>
                    </a:solidFill>
                    <a:latin typeface="Nunito Sans Regular Bold"/>
                  </a:rPr>
                  <a:t>:  </a:t>
                </a:r>
              </a:p>
              <a:p>
                <a:pPr algn="just">
                  <a:spcBef>
                    <a:spcPts val="600"/>
                  </a:spcBef>
                </a:pPr>
                <a:r>
                  <a:rPr lang="en-US" sz="2799" b="0" dirty="0">
                    <a:solidFill>
                      <a:srgbClr val="FFFFFF"/>
                    </a:solidFill>
                    <a:ea typeface="Cambria Math" panose="02040503050406030204" pitchFamily="18" charset="0"/>
                  </a:rPr>
                  <a:t>  E</a:t>
                </a:r>
                <a14:m>
                  <m:oMath xmlns:m="http://schemas.openxmlformats.org/officeDocument/2006/math">
                    <m:r>
                      <a:rPr lang="en-US" sz="2799" b="0" i="1" smtClean="0">
                        <a:solidFill>
                          <a:srgbClr val="FFFFFF"/>
                        </a:solidFill>
                        <a:latin typeface="Cambria Math" panose="02040503050406030204" pitchFamily="18" charset="0"/>
                        <a:ea typeface="Cambria Math" panose="02040503050406030204" pitchFamily="18" charset="0"/>
                      </a:rPr>
                      <m:t>=</m:t>
                    </m:r>
                    <m:f>
                      <m:fPr>
                        <m:ctrlPr>
                          <a:rPr lang="en-US" sz="2799" b="0" i="1" smtClean="0">
                            <a:solidFill>
                              <a:srgbClr val="FFFFFF"/>
                            </a:solidFill>
                            <a:latin typeface="Cambria Math" panose="02040503050406030204" pitchFamily="18" charset="0"/>
                            <a:ea typeface="Cambria Math" panose="02040503050406030204" pitchFamily="18" charset="0"/>
                          </a:rPr>
                        </m:ctrlPr>
                      </m:fPr>
                      <m:num>
                        <m:r>
                          <a:rPr lang="en-US" sz="2799" b="0" i="1" smtClean="0">
                            <a:solidFill>
                              <a:srgbClr val="FFFFFF"/>
                            </a:solidFill>
                            <a:latin typeface="Cambria Math" panose="02040503050406030204" pitchFamily="18" charset="0"/>
                            <a:ea typeface="Cambria Math" panose="02040503050406030204" pitchFamily="18" charset="0"/>
                          </a:rPr>
                          <m:t>𝑈</m:t>
                        </m:r>
                      </m:num>
                      <m:den>
                        <m:r>
                          <a:rPr lang="en-US" sz="2799" b="0" i="1" smtClean="0">
                            <a:solidFill>
                              <a:srgbClr val="FFFFFF"/>
                            </a:solidFill>
                            <a:latin typeface="Cambria Math" panose="02040503050406030204" pitchFamily="18" charset="0"/>
                            <a:ea typeface="Cambria Math" panose="02040503050406030204" pitchFamily="18" charset="0"/>
                          </a:rPr>
                          <m:t>𝑑</m:t>
                        </m:r>
                      </m:den>
                    </m:f>
                  </m:oMath>
                </a14:m>
                <a:r>
                  <a:rPr lang="en-US" sz="2799" dirty="0">
                    <a:solidFill>
                      <a:srgbClr val="FFFFFF"/>
                    </a:solidFill>
                    <a:latin typeface="Nunito Sans Regular Bold"/>
                  </a:rPr>
                  <a:t>=</a:t>
                </a:r>
                <a:r>
                  <a:rPr lang="en-US" sz="2799" dirty="0">
                    <a:solidFill>
                      <a:srgbClr val="FFFFFF"/>
                    </a:solidFill>
                    <a:ea typeface="Cambria Math" panose="02040503050406030204" pitchFamily="18" charset="0"/>
                  </a:rPr>
                  <a:t> </a:t>
                </a:r>
                <a14:m>
                  <m:oMath xmlns:m="http://schemas.openxmlformats.org/officeDocument/2006/math">
                    <m:f>
                      <m:fPr>
                        <m:ctrlPr>
                          <a:rPr lang="en-US" sz="2799" i="1">
                            <a:solidFill>
                              <a:srgbClr val="FFFFFF"/>
                            </a:solidFill>
                            <a:latin typeface="Cambria Math" panose="02040503050406030204" pitchFamily="18" charset="0"/>
                            <a:ea typeface="Cambria Math" panose="02040503050406030204" pitchFamily="18" charset="0"/>
                          </a:rPr>
                        </m:ctrlPr>
                      </m:fPr>
                      <m:num>
                        <m:r>
                          <a:rPr lang="en-US" sz="2799" b="0" i="1" smtClean="0">
                            <a:solidFill>
                              <a:srgbClr val="FFFFFF"/>
                            </a:solidFill>
                            <a:latin typeface="Cambria Math" panose="02040503050406030204" pitchFamily="18" charset="0"/>
                            <a:ea typeface="Cambria Math" panose="02040503050406030204" pitchFamily="18" charset="0"/>
                          </a:rPr>
                          <m:t>120000</m:t>
                        </m:r>
                      </m:num>
                      <m:den>
                        <m:r>
                          <a:rPr lang="en-US" sz="2799" b="0" i="1" smtClean="0">
                            <a:solidFill>
                              <a:srgbClr val="FFFFFF"/>
                            </a:solidFill>
                            <a:latin typeface="Cambria Math" panose="02040503050406030204" pitchFamily="18" charset="0"/>
                            <a:ea typeface="Cambria Math" panose="02040503050406030204" pitchFamily="18" charset="0"/>
                          </a:rPr>
                          <m:t>0,02</m:t>
                        </m:r>
                      </m:den>
                    </m:f>
                  </m:oMath>
                </a14:m>
                <a:r>
                  <a:rPr lang="en-US" sz="2799" dirty="0">
                    <a:solidFill>
                      <a:srgbClr val="FFFFFF"/>
                    </a:solidFill>
                    <a:latin typeface="Nunito Sans Regular Bold"/>
                  </a:rPr>
                  <a:t>=6.</a:t>
                </a:r>
                <a:r>
                  <a:rPr lang="en-US" sz="2800" dirty="0">
                    <a:solidFill>
                      <a:schemeClr val="bg1"/>
                    </a:solidFill>
                  </a:rPr>
                  <a:t> </a:t>
                </a:r>
                <a14:m>
                  <m:oMath xmlns:m="http://schemas.openxmlformats.org/officeDocument/2006/math">
                    <m:r>
                      <m:rPr>
                        <m:nor/>
                      </m:rPr>
                      <a:rPr lang="en-US" sz="2800" dirty="0">
                        <a:solidFill>
                          <a:schemeClr val="bg1"/>
                        </a:solidFill>
                        <a:latin typeface="Cambria Math" panose="02040503050406030204" pitchFamily="18" charset="0"/>
                      </a:rPr>
                      <m:t>1</m:t>
                    </m:r>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Cambria Math" panose="02040503050406030204" pitchFamily="18" charset="0"/>
                          </a:rPr>
                          <m:t>0</m:t>
                        </m:r>
                      </m:e>
                      <m:sup>
                        <m:r>
                          <a:rPr lang="en-US" sz="2800" b="0" i="1" smtClean="0">
                            <a:solidFill>
                              <a:schemeClr val="bg1"/>
                            </a:solidFill>
                            <a:latin typeface="Cambria Math" panose="02040503050406030204" pitchFamily="18" charset="0"/>
                          </a:rPr>
                          <m:t>6</m:t>
                        </m:r>
                      </m:sup>
                    </m:sSup>
                  </m:oMath>
                </a14:m>
                <a:r>
                  <a:rPr lang="en-US" sz="2799" dirty="0">
                    <a:solidFill>
                      <a:srgbClr val="FFFFFF"/>
                    </a:solidFill>
                    <a:latin typeface="Nunito Sans Regular Bold"/>
                  </a:rPr>
                  <a:t> (v/m)</a:t>
                </a:r>
              </a:p>
            </p:txBody>
          </p:sp>
        </mc:Choice>
        <mc:Fallback xmlns="">
          <p:sp>
            <p:nvSpPr>
              <p:cNvPr id="7" name="TextBox 7" descr="21 Duong Linh"/>
              <p:cNvSpPr txBox="1">
                <a:spLocks noRot="1" noChangeAspect="1" noMove="1" noResize="1" noEditPoints="1" noAdjustHandles="1" noChangeArrowheads="1" noChangeShapeType="1" noTextEdit="1"/>
              </p:cNvSpPr>
              <p:nvPr/>
            </p:nvSpPr>
            <p:spPr>
              <a:xfrm>
                <a:off x="732474" y="5232819"/>
                <a:ext cx="5813950" cy="1152239"/>
              </a:xfrm>
              <a:prstGeom prst="rect">
                <a:avLst/>
              </a:prstGeom>
              <a:blipFill>
                <a:blip r:embed="rId2"/>
                <a:stretch>
                  <a:fillRect l="-4193" t="-14286" b="-8995"/>
                </a:stretch>
              </a:blipFill>
            </p:spPr>
            <p:txBody>
              <a:bodyPr/>
              <a:lstStyle/>
              <a:p>
                <a:r>
                  <a:rPr lang="en-US">
                    <a:noFill/>
                  </a:rPr>
                  <a:t> </a:t>
                </a:r>
              </a:p>
            </p:txBody>
          </p:sp>
        </mc:Fallback>
      </mc:AlternateContent>
      <p:sp>
        <p:nvSpPr>
          <p:cNvPr id="8" name="TextBox 8" descr="21 Duong Linh"/>
          <p:cNvSpPr txBox="1"/>
          <p:nvPr/>
        </p:nvSpPr>
        <p:spPr>
          <a:xfrm>
            <a:off x="6026223" y="4919051"/>
            <a:ext cx="6032424" cy="979564"/>
          </a:xfrm>
          <a:prstGeom prst="rect">
            <a:avLst/>
          </a:prstGeom>
        </p:spPr>
        <p:txBody>
          <a:bodyPr wrap="square" lIns="0" tIns="0" rIns="0" bIns="0" rtlCol="0" anchor="t">
            <a:spAutoFit/>
          </a:bodyPr>
          <a:lstStyle/>
          <a:p>
            <a:pPr algn="ctr">
              <a:lnSpc>
                <a:spcPts val="3919"/>
              </a:lnSpc>
              <a:spcBef>
                <a:spcPct val="0"/>
              </a:spcBef>
            </a:pPr>
            <a:r>
              <a:rPr lang="vi-VN" sz="2800" dirty="0">
                <a:solidFill>
                  <a:schemeClr val="bg1"/>
                </a:solidFill>
              </a:rPr>
              <a:t>Lực điện trường tác dụng lên electron có độ lớn:</a:t>
            </a:r>
            <a:endParaRPr lang="en-US" sz="2800" dirty="0">
              <a:solidFill>
                <a:schemeClr val="bg1"/>
              </a:solidFill>
              <a:latin typeface="Nunito Sans Regular Bold"/>
            </a:endParaRPr>
          </a:p>
        </p:txBody>
      </p:sp>
      <p:pic>
        <p:nvPicPr>
          <p:cNvPr id="9" name="Picture 9" descr="21 Duong Linh"/>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03344" y="4800600"/>
            <a:ext cx="695712" cy="707286"/>
          </a:xfrm>
          <a:prstGeom prst="rect">
            <a:avLst/>
          </a:prstGeom>
        </p:spPr>
      </p:pic>
      <p:pic>
        <p:nvPicPr>
          <p:cNvPr id="10" name="Picture 10" descr="21 Duong Linh"/>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4689" flipH="1">
            <a:off x="12241524" y="5260668"/>
            <a:ext cx="994848" cy="2120801"/>
          </a:xfrm>
          <a:prstGeom prst="rect">
            <a:avLst/>
          </a:prstGeom>
        </p:spPr>
      </p:pic>
      <mc:AlternateContent xmlns:mc="http://schemas.openxmlformats.org/markup-compatibility/2006" xmlns:a14="http://schemas.microsoft.com/office/drawing/2010/main">
        <mc:Choice Requires="a14">
          <p:sp>
            <p:nvSpPr>
              <p:cNvPr id="14" name="Object 13" descr="21 Duong Linh"/>
              <p:cNvSpPr txBox="1"/>
              <p:nvPr/>
            </p:nvSpPr>
            <p:spPr>
              <a:xfrm>
                <a:off x="6026223" y="6161800"/>
                <a:ext cx="6032424" cy="970793"/>
              </a:xfrm>
              <a:prstGeom prst="rect">
                <a:avLst/>
              </a:prstGeom>
              <a:ln w="28575">
                <a:solidFill>
                  <a:srgbClr val="FFFF00"/>
                </a:solidFill>
              </a:ln>
            </p:spPr>
            <p:txBody>
              <a:bodyPr>
                <a:noAutofit/>
              </a:bodyPr>
              <a:lstStyle/>
              <a:p>
                <a:r>
                  <a:rPr lang="en-US" sz="2800" dirty="0">
                    <a:solidFill>
                      <a:schemeClr val="bg1"/>
                    </a:solidFill>
                  </a:rPr>
                  <a:t>F</a:t>
                </a:r>
                <a14:m>
                  <m:oMath xmlns:m="http://schemas.openxmlformats.org/officeDocument/2006/math">
                    <m:r>
                      <m:rPr>
                        <m:nor/>
                      </m:rPr>
                      <a:rPr lang="en-US" sz="2800" i="0">
                        <a:solidFill>
                          <a:schemeClr val="bg1"/>
                        </a:solidFill>
                        <a:latin typeface="Cambria Math" panose="02040503050406030204" pitchFamily="18" charset="0"/>
                      </a:rPr>
                      <m:t>=</m:t>
                    </m:r>
                    <m:r>
                      <m:rPr>
                        <m:nor/>
                      </m:rPr>
                      <a:rPr lang="en-US" sz="2800" b="0" i="0" smtClean="0">
                        <a:solidFill>
                          <a:schemeClr val="bg1"/>
                        </a:solidFill>
                        <a:latin typeface="Cambria Math" panose="02040503050406030204" pitchFamily="18" charset="0"/>
                      </a:rPr>
                      <m:t>q</m:t>
                    </m:r>
                    <m:r>
                      <m:rPr>
                        <m:nor/>
                      </m:rPr>
                      <a:rPr lang="en-US" sz="2800" b="0" i="0" smtClean="0">
                        <a:solidFill>
                          <a:schemeClr val="bg1"/>
                        </a:solidFill>
                        <a:latin typeface="Cambria Math" panose="02040503050406030204" pitchFamily="18" charset="0"/>
                      </a:rPr>
                      <m:t>.</m:t>
                    </m:r>
                    <m:r>
                      <m:rPr>
                        <m:nor/>
                      </m:rPr>
                      <a:rPr lang="en-US" sz="2800" b="0" i="0" smtClean="0">
                        <a:solidFill>
                          <a:schemeClr val="bg1"/>
                        </a:solidFill>
                        <a:latin typeface="Cambria Math" panose="02040503050406030204" pitchFamily="18" charset="0"/>
                      </a:rPr>
                      <m:t>E</m:t>
                    </m:r>
                    <m:r>
                      <m:rPr>
                        <m:nor/>
                      </m:rPr>
                      <a:rPr lang="en-US" sz="2800" b="0" i="0" smtClean="0">
                        <a:solidFill>
                          <a:schemeClr val="bg1"/>
                        </a:solidFill>
                        <a:latin typeface="Cambria Math" panose="02040503050406030204" pitchFamily="18" charset="0"/>
                      </a:rPr>
                      <m:t>=</m:t>
                    </m:r>
                    <m:r>
                      <m:rPr>
                        <m:nor/>
                      </m:rPr>
                      <a:rPr lang="en-US" sz="2800" dirty="0" smtClean="0">
                        <a:solidFill>
                          <a:schemeClr val="bg1"/>
                        </a:solidFill>
                      </a:rPr>
                      <m:t>16. </m:t>
                    </m:r>
                    <m:r>
                      <m:rPr>
                        <m:nor/>
                      </m:rPr>
                      <a:rPr lang="en-US" sz="2800" dirty="0" smtClean="0">
                        <a:solidFill>
                          <a:schemeClr val="bg1"/>
                        </a:solidFill>
                        <a:latin typeface="Cambria Math" panose="02040503050406030204" pitchFamily="18" charset="0"/>
                      </a:rPr>
                      <m:t>1</m:t>
                    </m:r>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Cambria Math" panose="02040503050406030204" pitchFamily="18" charset="0"/>
                          </a:rPr>
                          <m:t>0</m:t>
                        </m:r>
                      </m:e>
                      <m:sup>
                        <m:r>
                          <a:rPr lang="en-US" sz="2800" i="1">
                            <a:solidFill>
                              <a:schemeClr val="bg1"/>
                            </a:solidFill>
                            <a:latin typeface="Cambria Math" panose="02040503050406030204" pitchFamily="18" charset="0"/>
                          </a:rPr>
                          <m:t>−19</m:t>
                        </m:r>
                      </m:sup>
                    </m:sSup>
                    <m:r>
                      <a:rPr lang="en-US" sz="2800" b="0" i="1" smtClean="0">
                        <a:solidFill>
                          <a:schemeClr val="bg1"/>
                        </a:solidFill>
                        <a:latin typeface="Cambria Math" panose="02040503050406030204" pitchFamily="18" charset="0"/>
                      </a:rPr>
                      <m:t>.</m:t>
                    </m:r>
                    <m:r>
                      <m:rPr>
                        <m:nor/>
                      </m:rPr>
                      <a:rPr lang="en-US" sz="2799" dirty="0">
                        <a:solidFill>
                          <a:srgbClr val="FFFFFF"/>
                        </a:solidFill>
                        <a:latin typeface="Nunito Sans Regular Bold"/>
                      </a:rPr>
                      <m:t>6.</m:t>
                    </m:r>
                    <m:r>
                      <m:rPr>
                        <m:nor/>
                      </m:rPr>
                      <a:rPr lang="en-US" sz="2800" dirty="0">
                        <a:solidFill>
                          <a:schemeClr val="bg1"/>
                        </a:solidFill>
                      </a:rPr>
                      <m:t> </m:t>
                    </m:r>
                    <m:r>
                      <m:rPr>
                        <m:nor/>
                      </m:rPr>
                      <a:rPr lang="en-US" sz="2800" dirty="0">
                        <a:solidFill>
                          <a:schemeClr val="bg1"/>
                        </a:solidFill>
                        <a:latin typeface="Cambria Math" panose="02040503050406030204" pitchFamily="18" charset="0"/>
                      </a:rPr>
                      <m:t>1</m:t>
                    </m:r>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Cambria Math" panose="02040503050406030204" pitchFamily="18" charset="0"/>
                          </a:rPr>
                          <m:t>0</m:t>
                        </m:r>
                      </m:e>
                      <m:sup>
                        <m:r>
                          <a:rPr lang="en-US" sz="2800" i="1">
                            <a:solidFill>
                              <a:schemeClr val="bg1"/>
                            </a:solidFill>
                            <a:latin typeface="Cambria Math" panose="02040503050406030204" pitchFamily="18" charset="0"/>
                          </a:rPr>
                          <m:t>6</m:t>
                        </m:r>
                      </m:sup>
                    </m:sSup>
                  </m:oMath>
                </a14:m>
                <a:r>
                  <a:rPr lang="en-US" sz="2800" dirty="0">
                    <a:solidFill>
                      <a:schemeClr val="bg1"/>
                    </a:solidFill>
                  </a:rPr>
                  <a:t>= 9,6. </a:t>
                </a:r>
                <a14:m>
                  <m:oMath xmlns:m="http://schemas.openxmlformats.org/officeDocument/2006/math">
                    <m:r>
                      <m:rPr>
                        <m:nor/>
                      </m:rPr>
                      <a:rPr lang="en-US" sz="2800" dirty="0">
                        <a:solidFill>
                          <a:schemeClr val="bg1"/>
                        </a:solidFill>
                        <a:latin typeface="Cambria Math" panose="02040503050406030204" pitchFamily="18" charset="0"/>
                      </a:rPr>
                      <m:t>1</m:t>
                    </m:r>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Cambria Math" panose="02040503050406030204" pitchFamily="18" charset="0"/>
                          </a:rPr>
                          <m:t>0</m:t>
                        </m:r>
                      </m:e>
                      <m:sup>
                        <m:r>
                          <a:rPr lang="en-US" sz="2800" i="1">
                            <a:solidFill>
                              <a:schemeClr val="bg1"/>
                            </a:solidFill>
                            <a:latin typeface="Cambria Math" panose="02040503050406030204" pitchFamily="18" charset="0"/>
                          </a:rPr>
                          <m:t>−1</m:t>
                        </m:r>
                        <m:r>
                          <a:rPr lang="en-US" sz="2800" b="0" i="1" smtClean="0">
                            <a:solidFill>
                              <a:schemeClr val="bg1"/>
                            </a:solidFill>
                            <a:latin typeface="Cambria Math" panose="02040503050406030204" pitchFamily="18" charset="0"/>
                          </a:rPr>
                          <m:t>3</m:t>
                        </m:r>
                      </m:sup>
                    </m:sSup>
                    <m:r>
                      <a:rPr lang="en-US" sz="2800" b="0" i="1" smtClean="0">
                        <a:solidFill>
                          <a:schemeClr val="bg1"/>
                        </a:solidFill>
                        <a:latin typeface="Cambria Math" panose="02040503050406030204" pitchFamily="18" charset="0"/>
                      </a:rPr>
                      <m:t>𝑁</m:t>
                    </m:r>
                  </m:oMath>
                </a14:m>
                <a:endParaRPr lang="en-US" sz="2800" dirty="0">
                  <a:solidFill>
                    <a:schemeClr val="bg1"/>
                  </a:solidFill>
                </a:endParaRPr>
              </a:p>
            </p:txBody>
          </p:sp>
        </mc:Choice>
        <mc:Fallback xmlns="">
          <p:sp>
            <p:nvSpPr>
              <p:cNvPr id="14" name="Object 13" descr="21 Duong Linh"/>
              <p:cNvSpPr txBox="1">
                <a:spLocks noRot="1" noChangeAspect="1" noMove="1" noResize="1" noEditPoints="1" noAdjustHandles="1" noChangeArrowheads="1" noChangeShapeType="1" noTextEdit="1"/>
              </p:cNvSpPr>
              <p:nvPr/>
            </p:nvSpPr>
            <p:spPr>
              <a:xfrm>
                <a:off x="6026223" y="6161800"/>
                <a:ext cx="6032424" cy="970793"/>
              </a:xfrm>
              <a:prstGeom prst="rect">
                <a:avLst/>
              </a:prstGeom>
              <a:blipFill>
                <a:blip r:embed="rId7"/>
                <a:stretch>
                  <a:fillRect l="-1911" t="-4878"/>
                </a:stretch>
              </a:blipFill>
              <a:ln w="28575">
                <a:solidFill>
                  <a:srgbClr val="FFFF00"/>
                </a:solidFill>
              </a:ln>
            </p:spPr>
            <p:txBody>
              <a:bodyPr/>
              <a:lstStyle/>
              <a:p>
                <a:r>
                  <a:rPr lang="en-US">
                    <a:noFill/>
                  </a:rPr>
                  <a:t> </a:t>
                </a:r>
              </a:p>
            </p:txBody>
          </p:sp>
        </mc:Fallback>
      </mc:AlternateContent>
      <p:pic>
        <p:nvPicPr>
          <p:cNvPr id="19" name="Picture 18">
            <a:extLst>
              <a:ext uri="{FF2B5EF4-FFF2-40B4-BE49-F238E27FC236}">
                <a16:creationId xmlns:a16="http://schemas.microsoft.com/office/drawing/2014/main" id="{790CCFD3-76F0-49E3-BC36-55A3FF95FF0F}"/>
              </a:ext>
            </a:extLst>
          </p:cNvPr>
          <p:cNvPicPr>
            <a:picLocks noChangeAspect="1"/>
          </p:cNvPicPr>
          <p:nvPr/>
        </p:nvPicPr>
        <p:blipFill>
          <a:blip r:embed="rId8"/>
          <a:stretch>
            <a:fillRect/>
          </a:stretch>
        </p:blipFill>
        <p:spPr>
          <a:xfrm>
            <a:off x="137529" y="45612"/>
            <a:ext cx="12429452" cy="4504995"/>
          </a:xfrm>
          <a:prstGeom prst="rect">
            <a:avLst/>
          </a:prstGeom>
        </p:spPr>
      </p:pic>
      <p:pic>
        <p:nvPicPr>
          <p:cNvPr id="21" name="Picture 20">
            <a:extLst>
              <a:ext uri="{FF2B5EF4-FFF2-40B4-BE49-F238E27FC236}">
                <a16:creationId xmlns:a16="http://schemas.microsoft.com/office/drawing/2014/main" id="{4499F577-78F3-4919-AF94-6BD711198A9C}"/>
              </a:ext>
            </a:extLst>
          </p:cNvPr>
          <p:cNvPicPr>
            <a:picLocks noChangeAspect="1"/>
          </p:cNvPicPr>
          <p:nvPr/>
        </p:nvPicPr>
        <p:blipFill>
          <a:blip r:embed="rId9"/>
          <a:stretch>
            <a:fillRect/>
          </a:stretch>
        </p:blipFill>
        <p:spPr>
          <a:xfrm>
            <a:off x="732474" y="981211"/>
            <a:ext cx="11484926" cy="2828789"/>
          </a:xfrm>
          <a:prstGeom prst="rect">
            <a:avLst/>
          </a:prstGeom>
        </p:spPr>
      </p:pic>
      <p:pic>
        <p:nvPicPr>
          <p:cNvPr id="22" name="Picture 21">
            <a:extLst>
              <a:ext uri="{FF2B5EF4-FFF2-40B4-BE49-F238E27FC236}">
                <a16:creationId xmlns:a16="http://schemas.microsoft.com/office/drawing/2014/main" id="{82957A5B-1EA2-46B9-8EC4-26888AB5625B}"/>
              </a:ext>
            </a:extLst>
          </p:cNvPr>
          <p:cNvPicPr>
            <a:picLocks noChangeAspect="1"/>
          </p:cNvPicPr>
          <p:nvPr/>
        </p:nvPicPr>
        <p:blipFill>
          <a:blip r:embed="rId10"/>
          <a:stretch>
            <a:fillRect/>
          </a:stretch>
        </p:blipFill>
        <p:spPr>
          <a:xfrm>
            <a:off x="404774" y="23674"/>
            <a:ext cx="2516226" cy="1119326"/>
          </a:xfrm>
          <a:prstGeom prst="rect">
            <a:avLst/>
          </a:prstGeom>
        </p:spPr>
      </p:pic>
    </p:spTree>
    <p:extLst>
      <p:ext uri="{BB962C8B-B14F-4D97-AF65-F5344CB8AC3E}">
        <p14:creationId xmlns:p14="http://schemas.microsoft.com/office/powerpoint/2010/main" val="30276939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6"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1320800" y="1417321"/>
                <a:ext cx="4450080" cy="3342640"/>
              </a:xfrm>
            </p:spPr>
            <p:txBody>
              <a:bodyPr>
                <a:normAutofit/>
              </a:bodyPr>
              <a:lstStyle/>
              <a:p>
                <a:r>
                  <a:rPr lang="en-US" dirty="0"/>
                  <a:t>Điện tích dương sẽ di chuyển theo hướng nào trong điện trường?</a:t>
                </a:r>
              </a:p>
              <a:p>
                <a:r>
                  <a:rPr lang="en-US" dirty="0">
                    <a:solidFill>
                      <a:srgbClr val="FF0000"/>
                    </a:solidFill>
                  </a:rPr>
                  <a:t>Cùng chiều </a:t>
                </a:r>
                <a14:m>
                  <m:oMath xmlns:m="http://schemas.openxmlformats.org/officeDocument/2006/math">
                    <m:acc>
                      <m:accPr>
                        <m:chr m:val="⃗"/>
                        <m:ctrlPr>
                          <a:rPr lang="en-US" i="1" smtClean="0">
                            <a:solidFill>
                              <a:srgbClr val="FF0000"/>
                            </a:solidFill>
                            <a:latin typeface="Cambria Math" panose="02040503050406030204" pitchFamily="18" charset="0"/>
                          </a:rPr>
                        </m:ctrlPr>
                      </m:accPr>
                      <m:e>
                        <m:r>
                          <a:rPr lang="en-US" b="0" i="1" smtClean="0">
                            <a:solidFill>
                              <a:srgbClr val="FF0000"/>
                            </a:solidFill>
                            <a:latin typeface="Cambria Math"/>
                          </a:rPr>
                          <m:t>𝐸</m:t>
                        </m:r>
                      </m:e>
                    </m:acc>
                  </m:oMath>
                </a14:m>
                <a:endParaRPr lang="vi-VN"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1320800" y="1417321"/>
                <a:ext cx="4450080" cy="3342640"/>
              </a:xfrm>
              <a:blipFill>
                <a:blip r:embed="rId2"/>
                <a:stretch>
                  <a:fillRect l="-3151" t="-2372" r="-2329"/>
                </a:stretch>
              </a:blipFill>
            </p:spPr>
            <p:txBody>
              <a:bodyPr/>
              <a:lstStyle/>
              <a:p>
                <a:r>
                  <a:rPr lang="en-US">
                    <a:noFill/>
                  </a:rPr>
                  <a:t> </a:t>
                </a:r>
              </a:p>
            </p:txBody>
          </p:sp>
        </mc:Fallback>
      </mc:AlternateContent>
      <p:sp>
        <p:nvSpPr>
          <p:cNvPr id="3" name="Title 2"/>
          <p:cNvSpPr>
            <a:spLocks noGrp="1"/>
          </p:cNvSpPr>
          <p:nvPr>
            <p:ph type="title"/>
          </p:nvPr>
        </p:nvSpPr>
        <p:spPr>
          <a:xfrm>
            <a:off x="609600" y="274638"/>
            <a:ext cx="3149600" cy="1143000"/>
          </a:xfrm>
        </p:spPr>
        <p:txBody>
          <a:bodyPr/>
          <a:lstStyle/>
          <a:p>
            <a:r>
              <a:rPr lang="en-US" dirty="0"/>
              <a:t>Câu hỏi</a:t>
            </a:r>
            <a:endParaRPr lang="vi-VN"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282" r="5519"/>
          <a:stretch/>
        </p:blipFill>
        <p:spPr bwMode="auto">
          <a:xfrm>
            <a:off x="6096000" y="-19619"/>
            <a:ext cx="5128889" cy="7321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8355644" y="2926081"/>
            <a:ext cx="609600" cy="617541"/>
            <a:chOff x="495300" y="2895600"/>
            <a:chExt cx="571500" cy="578945"/>
          </a:xfrm>
        </p:grpSpPr>
        <p:sp>
          <p:nvSpPr>
            <p:cNvPr id="5" name="Oval 4"/>
            <p:cNvSpPr/>
            <p:nvPr/>
          </p:nvSpPr>
          <p:spPr>
            <a:xfrm>
              <a:off x="609600" y="30480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920"/>
            </a:p>
          </p:txBody>
        </p:sp>
        <p:sp>
          <p:nvSpPr>
            <p:cNvPr id="6" name="TextBox 5"/>
            <p:cNvSpPr txBox="1"/>
            <p:nvPr/>
          </p:nvSpPr>
          <p:spPr>
            <a:xfrm>
              <a:off x="495300" y="2895600"/>
              <a:ext cx="571500" cy="578945"/>
            </a:xfrm>
            <a:prstGeom prst="rect">
              <a:avLst/>
            </a:prstGeom>
            <a:noFill/>
            <a:ln>
              <a:noFill/>
            </a:ln>
          </p:spPr>
          <p:txBody>
            <a:bodyPr wrap="square" rtlCol="0">
              <a:spAutoFit/>
            </a:bodyPr>
            <a:lstStyle/>
            <a:p>
              <a:pPr algn="ctr"/>
              <a:r>
                <a:rPr lang="en-US" sz="3413" b="1" dirty="0"/>
                <a:t>+</a:t>
              </a:r>
              <a:endParaRPr lang="vi-VN" sz="3413" b="1" dirty="0"/>
            </a:p>
          </p:txBody>
        </p:sp>
      </p:grpSp>
    </p:spTree>
    <p:extLst>
      <p:ext uri="{BB962C8B-B14F-4D97-AF65-F5344CB8AC3E}">
        <p14:creationId xmlns:p14="http://schemas.microsoft.com/office/powerpoint/2010/main" val="160785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1.48148E-6 L 0.17674 0.00092 " pathEditMode="relative" rAng="0" ptsTypes="AA">
                                      <p:cBhvr>
                                        <p:cTn id="6" dur="2000" fill="hold"/>
                                        <p:tgtEl>
                                          <p:spTgt spid="7"/>
                                        </p:tgtEl>
                                        <p:attrNameLst>
                                          <p:attrName>ppt_x</p:attrName>
                                          <p:attrName>ppt_y</p:attrName>
                                        </p:attrNameLst>
                                      </p:cBhvr>
                                      <p:rCtr x="8837" y="46"/>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anim calcmode="lin" valueType="num">
                                      <p:cBhvr>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2032000" y="1381760"/>
                <a:ext cx="3738880" cy="5527040"/>
              </a:xfrm>
            </p:spPr>
            <p:txBody>
              <a:bodyPr>
                <a:normAutofit/>
              </a:bodyPr>
              <a:lstStyle/>
              <a:p>
                <a:r>
                  <a:rPr lang="en-US" dirty="0"/>
                  <a:t>Điện tích âm sẽ di chuyển theo hướng nào trong điện trường?</a:t>
                </a:r>
              </a:p>
              <a:p>
                <a:r>
                  <a:rPr lang="en-US" dirty="0">
                    <a:solidFill>
                      <a:srgbClr val="FF0000"/>
                    </a:solidFill>
                  </a:rPr>
                  <a:t>Ngược chiều </a:t>
                </a:r>
                <a14:m>
                  <m:oMath xmlns:m="http://schemas.openxmlformats.org/officeDocument/2006/math">
                    <m:acc>
                      <m:accPr>
                        <m:chr m:val="⃗"/>
                        <m:ctrlPr>
                          <a:rPr lang="en-US" i="1" smtClean="0">
                            <a:solidFill>
                              <a:srgbClr val="FF0000"/>
                            </a:solidFill>
                            <a:latin typeface="Cambria Math" panose="02040503050406030204" pitchFamily="18" charset="0"/>
                          </a:rPr>
                        </m:ctrlPr>
                      </m:accPr>
                      <m:e>
                        <m:r>
                          <a:rPr lang="en-US" b="0" i="1" smtClean="0">
                            <a:solidFill>
                              <a:srgbClr val="FF0000"/>
                            </a:solidFill>
                            <a:latin typeface="Cambria Math"/>
                          </a:rPr>
                          <m:t>𝐸</m:t>
                        </m:r>
                      </m:e>
                    </m:acc>
                  </m:oMath>
                </a14:m>
                <a:endParaRPr lang="vi-VN"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2032000" y="1381760"/>
                <a:ext cx="3738880" cy="5527040"/>
              </a:xfrm>
              <a:blipFill>
                <a:blip r:embed="rId2"/>
                <a:stretch>
                  <a:fillRect l="-3746" t="-1435"/>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Câu hỏi</a:t>
            </a:r>
            <a:endParaRPr lang="vi-VN"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282" r="5519"/>
          <a:stretch/>
        </p:blipFill>
        <p:spPr bwMode="auto">
          <a:xfrm>
            <a:off x="6096000" y="-19619"/>
            <a:ext cx="5128889" cy="7321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8355644" y="3169921"/>
            <a:ext cx="609600" cy="676720"/>
            <a:chOff x="2742543" y="5181600"/>
            <a:chExt cx="571500" cy="634425"/>
          </a:xfrm>
        </p:grpSpPr>
        <p:sp>
          <p:nvSpPr>
            <p:cNvPr id="5" name="Oval 4"/>
            <p:cNvSpPr/>
            <p:nvPr/>
          </p:nvSpPr>
          <p:spPr>
            <a:xfrm>
              <a:off x="2875893" y="5511225"/>
              <a:ext cx="304800" cy="3048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920"/>
            </a:p>
          </p:txBody>
        </p:sp>
        <p:sp>
          <p:nvSpPr>
            <p:cNvPr id="6" name="TextBox 5"/>
            <p:cNvSpPr txBox="1"/>
            <p:nvPr/>
          </p:nvSpPr>
          <p:spPr>
            <a:xfrm>
              <a:off x="2742543" y="5181600"/>
              <a:ext cx="571500" cy="578945"/>
            </a:xfrm>
            <a:prstGeom prst="rect">
              <a:avLst/>
            </a:prstGeom>
            <a:noFill/>
            <a:ln>
              <a:noFill/>
            </a:ln>
          </p:spPr>
          <p:txBody>
            <a:bodyPr wrap="square" rtlCol="0">
              <a:spAutoFit/>
            </a:bodyPr>
            <a:lstStyle/>
            <a:p>
              <a:pPr algn="ctr"/>
              <a:r>
                <a:rPr lang="en-US" sz="3413" b="1" dirty="0"/>
                <a:t>_</a:t>
              </a:r>
              <a:endParaRPr lang="vi-VN" sz="3413" b="1" dirty="0"/>
            </a:p>
          </p:txBody>
        </p:sp>
      </p:grpSp>
    </p:spTree>
    <p:extLst>
      <p:ext uri="{BB962C8B-B14F-4D97-AF65-F5344CB8AC3E}">
        <p14:creationId xmlns:p14="http://schemas.microsoft.com/office/powerpoint/2010/main" val="369664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3.7037E-7 L -0.17118 -0.00185 " pathEditMode="relative" rAng="0" ptsTypes="AA">
                                      <p:cBhvr>
                                        <p:cTn id="6" dur="2000" fill="hold"/>
                                        <p:tgtEl>
                                          <p:spTgt spid="8"/>
                                        </p:tgtEl>
                                        <p:attrNameLst>
                                          <p:attrName>ppt_x</p:attrName>
                                          <p:attrName>ppt_y</p:attrName>
                                        </p:attrNameLst>
                                      </p:cBhvr>
                                      <p:rCtr x="-8559" y="-9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anim calcmode="lin" valueType="num">
                                      <p:cBhvr>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21 Duong Linh"/>
          <p:cNvPicPr>
            <a:picLocks noChangeAspect="1"/>
          </p:cNvPicPr>
          <p:nvPr/>
        </p:nvPicPr>
        <p:blipFill>
          <a:blip r:embed="rId2" cstate="print"/>
          <a:stretch>
            <a:fillRect/>
          </a:stretch>
        </p:blipFill>
        <p:spPr>
          <a:xfrm>
            <a:off x="1381760" y="406400"/>
            <a:ext cx="9997440" cy="3017356"/>
          </a:xfrm>
          <a:prstGeom prst="rect">
            <a:avLst/>
          </a:prstGeom>
        </p:spPr>
      </p:pic>
      <p:pic>
        <p:nvPicPr>
          <p:cNvPr id="15" name="Picture 14" descr="21 Duong Linh"/>
          <p:cNvPicPr>
            <a:picLocks noChangeAspect="1"/>
          </p:cNvPicPr>
          <p:nvPr/>
        </p:nvPicPr>
        <p:blipFill>
          <a:blip r:embed="rId3" cstate="print"/>
          <a:stretch>
            <a:fillRect/>
          </a:stretch>
        </p:blipFill>
        <p:spPr>
          <a:xfrm>
            <a:off x="1625600" y="4145280"/>
            <a:ext cx="9916160" cy="3464894"/>
          </a:xfrm>
          <a:prstGeom prst="rect">
            <a:avLst/>
          </a:prstGeom>
        </p:spPr>
      </p:pic>
      <p:pic>
        <p:nvPicPr>
          <p:cNvPr id="21" name="Picture 20" descr="21 Duong Linh">
            <a:hlinkClick r:id="rId4" action="ppaction://hlinksldjump"/>
          </p:cNvPr>
          <p:cNvPicPr>
            <a:picLocks noChangeAspect="1"/>
          </p:cNvPicPr>
          <p:nvPr/>
        </p:nvPicPr>
        <p:blipFill>
          <a:blip r:embed="rId5" cstate="print"/>
          <a:stretch>
            <a:fillRect/>
          </a:stretch>
        </p:blipFill>
        <p:spPr>
          <a:xfrm>
            <a:off x="9753600" y="5201920"/>
            <a:ext cx="1790020" cy="1891070"/>
          </a:xfrm>
          <a:prstGeom prst="rect">
            <a:avLst/>
          </a:prstGeom>
        </p:spPr>
      </p:pic>
      <p:pic>
        <p:nvPicPr>
          <p:cNvPr id="22" name="Picture 21" descr="21 Duong Linh">
            <a:hlinkClick r:id="rId6" action="ppaction://hlinksldjump"/>
          </p:cNvPr>
          <p:cNvPicPr>
            <a:picLocks noChangeAspect="1"/>
          </p:cNvPicPr>
          <p:nvPr/>
        </p:nvPicPr>
        <p:blipFill>
          <a:blip r:embed="rId7" cstate="print"/>
          <a:stretch>
            <a:fillRect/>
          </a:stretch>
        </p:blipFill>
        <p:spPr>
          <a:xfrm>
            <a:off x="6096000" y="5131784"/>
            <a:ext cx="1869440" cy="1974973"/>
          </a:xfrm>
          <a:prstGeom prst="rect">
            <a:avLst/>
          </a:prstGeom>
        </p:spPr>
      </p:pic>
      <p:pic>
        <p:nvPicPr>
          <p:cNvPr id="23" name="Picture 22" descr="21 Duong Linh">
            <a:hlinkClick r:id="rId8" action="ppaction://hlinksldjump"/>
          </p:cNvPr>
          <p:cNvPicPr>
            <a:picLocks noChangeAspect="1"/>
          </p:cNvPicPr>
          <p:nvPr/>
        </p:nvPicPr>
        <p:blipFill>
          <a:blip r:embed="rId7" cstate="print"/>
          <a:stretch>
            <a:fillRect/>
          </a:stretch>
        </p:blipFill>
        <p:spPr>
          <a:xfrm>
            <a:off x="3169920" y="5131784"/>
            <a:ext cx="1869440" cy="1974973"/>
          </a:xfrm>
          <a:prstGeom prst="rect">
            <a:avLst/>
          </a:prstGeom>
        </p:spPr>
      </p:pic>
      <p:pic>
        <p:nvPicPr>
          <p:cNvPr id="24" name="Picture 23" descr="21 Duong Linh">
            <a:hlinkClick r:id="rId9" action="ppaction://hlinksldjump"/>
          </p:cNvPr>
          <p:cNvPicPr>
            <a:picLocks noChangeAspect="1"/>
          </p:cNvPicPr>
          <p:nvPr/>
        </p:nvPicPr>
        <p:blipFill>
          <a:blip r:embed="rId10" cstate="print"/>
          <a:stretch>
            <a:fillRect/>
          </a:stretch>
        </p:blipFill>
        <p:spPr>
          <a:xfrm>
            <a:off x="9907474" y="1219201"/>
            <a:ext cx="1715567" cy="1812413"/>
          </a:xfrm>
          <a:prstGeom prst="rect">
            <a:avLst/>
          </a:prstGeom>
        </p:spPr>
      </p:pic>
      <p:pic>
        <p:nvPicPr>
          <p:cNvPr id="25" name="Picture 24" descr="21 Duong Linh">
            <a:hlinkClick r:id="rId11" action="ppaction://hlinksldjump"/>
          </p:cNvPr>
          <p:cNvPicPr>
            <a:picLocks noChangeAspect="1"/>
          </p:cNvPicPr>
          <p:nvPr/>
        </p:nvPicPr>
        <p:blipFill>
          <a:blip r:embed="rId10" cstate="print"/>
          <a:stretch>
            <a:fillRect/>
          </a:stretch>
        </p:blipFill>
        <p:spPr>
          <a:xfrm>
            <a:off x="6660618" y="1219201"/>
            <a:ext cx="1715567" cy="1812413"/>
          </a:xfrm>
          <a:prstGeom prst="rect">
            <a:avLst/>
          </a:prstGeom>
        </p:spPr>
      </p:pic>
      <p:pic>
        <p:nvPicPr>
          <p:cNvPr id="26" name="Picture 25" descr="21 Duong Linh">
            <a:hlinkClick r:id="rId12" action="ppaction://hlinksldjump"/>
          </p:cNvPr>
          <p:cNvPicPr>
            <a:picLocks noChangeAspect="1"/>
          </p:cNvPicPr>
          <p:nvPr/>
        </p:nvPicPr>
        <p:blipFill>
          <a:blip r:embed="rId10" cstate="print"/>
          <a:stretch>
            <a:fillRect/>
          </a:stretch>
        </p:blipFill>
        <p:spPr>
          <a:xfrm>
            <a:off x="3495041" y="1219201"/>
            <a:ext cx="1715567" cy="1812413"/>
          </a:xfrm>
          <a:prstGeom prst="rect">
            <a:avLst/>
          </a:prstGeom>
        </p:spPr>
      </p:pic>
      <p:sp>
        <p:nvSpPr>
          <p:cNvPr id="33" name="Oval 32" descr="21 Duong Linh"/>
          <p:cNvSpPr/>
          <p:nvPr/>
        </p:nvSpPr>
        <p:spPr>
          <a:xfrm>
            <a:off x="3738880" y="83030"/>
            <a:ext cx="1381760" cy="89408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920"/>
          </a:p>
        </p:txBody>
      </p:sp>
      <p:pic>
        <p:nvPicPr>
          <p:cNvPr id="27" name="Picture 26" descr="21 Duong Linh"/>
          <p:cNvPicPr>
            <a:picLocks noChangeAspect="1"/>
          </p:cNvPicPr>
          <p:nvPr/>
        </p:nvPicPr>
        <p:blipFill>
          <a:blip r:embed="rId13" cstate="print"/>
          <a:stretch>
            <a:fillRect/>
          </a:stretch>
        </p:blipFill>
        <p:spPr>
          <a:xfrm>
            <a:off x="3901440" y="83031"/>
            <a:ext cx="1056640" cy="983769"/>
          </a:xfrm>
          <a:prstGeom prst="rect">
            <a:avLst/>
          </a:prstGeom>
        </p:spPr>
      </p:pic>
      <p:sp>
        <p:nvSpPr>
          <p:cNvPr id="34" name="Oval 33" descr="21 Duong Linh"/>
          <p:cNvSpPr/>
          <p:nvPr/>
        </p:nvSpPr>
        <p:spPr>
          <a:xfrm>
            <a:off x="6827520" y="83030"/>
            <a:ext cx="1381760" cy="8128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920"/>
          </a:p>
        </p:txBody>
      </p:sp>
      <p:pic>
        <p:nvPicPr>
          <p:cNvPr id="28" name="Picture 27" descr="21 Duong Linh"/>
          <p:cNvPicPr>
            <a:picLocks noChangeAspect="1"/>
          </p:cNvPicPr>
          <p:nvPr/>
        </p:nvPicPr>
        <p:blipFill>
          <a:blip r:embed="rId14" cstate="print"/>
          <a:stretch>
            <a:fillRect/>
          </a:stretch>
        </p:blipFill>
        <p:spPr>
          <a:xfrm flipH="1">
            <a:off x="7152641" y="83031"/>
            <a:ext cx="871319" cy="799797"/>
          </a:xfrm>
          <a:prstGeom prst="rect">
            <a:avLst/>
          </a:prstGeom>
        </p:spPr>
      </p:pic>
      <p:sp>
        <p:nvSpPr>
          <p:cNvPr id="35" name="Oval 34" descr="21 Duong Linh"/>
          <p:cNvSpPr/>
          <p:nvPr/>
        </p:nvSpPr>
        <p:spPr>
          <a:xfrm>
            <a:off x="10078720" y="83030"/>
            <a:ext cx="1300480" cy="8128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920"/>
          </a:p>
        </p:txBody>
      </p:sp>
      <p:pic>
        <p:nvPicPr>
          <p:cNvPr id="32" name="Picture 31" descr="21 Duong Linh"/>
          <p:cNvPicPr>
            <a:picLocks noChangeAspect="1"/>
          </p:cNvPicPr>
          <p:nvPr/>
        </p:nvPicPr>
        <p:blipFill>
          <a:blip r:embed="rId15" cstate="print"/>
          <a:stretch>
            <a:fillRect/>
          </a:stretch>
        </p:blipFill>
        <p:spPr>
          <a:xfrm flipH="1">
            <a:off x="10078720" y="83031"/>
            <a:ext cx="1056640" cy="905977"/>
          </a:xfrm>
          <a:prstGeom prst="rect">
            <a:avLst/>
          </a:prstGeom>
        </p:spPr>
      </p:pic>
      <p:sp>
        <p:nvSpPr>
          <p:cNvPr id="36" name="Oval 35" descr="21 Duong Linh"/>
          <p:cNvSpPr/>
          <p:nvPr/>
        </p:nvSpPr>
        <p:spPr>
          <a:xfrm>
            <a:off x="3576320" y="3003646"/>
            <a:ext cx="1381760" cy="97536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920"/>
          </a:p>
        </p:txBody>
      </p:sp>
      <p:sp>
        <p:nvSpPr>
          <p:cNvPr id="37" name="Oval 36" descr="21 Duong Linh"/>
          <p:cNvSpPr/>
          <p:nvPr/>
        </p:nvSpPr>
        <p:spPr>
          <a:xfrm>
            <a:off x="6502400" y="3003646"/>
            <a:ext cx="1381760" cy="97536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920"/>
          </a:p>
        </p:txBody>
      </p:sp>
      <p:sp>
        <p:nvSpPr>
          <p:cNvPr id="38" name="Oval 37" descr="21 Duong Linh"/>
          <p:cNvSpPr/>
          <p:nvPr/>
        </p:nvSpPr>
        <p:spPr>
          <a:xfrm>
            <a:off x="9997440" y="3003646"/>
            <a:ext cx="1381760" cy="97536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920"/>
          </a:p>
        </p:txBody>
      </p:sp>
      <p:pic>
        <p:nvPicPr>
          <p:cNvPr id="30" name="Picture 29" descr="21 Duong Linh"/>
          <p:cNvPicPr>
            <a:picLocks noChangeAspect="1"/>
          </p:cNvPicPr>
          <p:nvPr/>
        </p:nvPicPr>
        <p:blipFill>
          <a:blip r:embed="rId16" cstate="print"/>
          <a:stretch>
            <a:fillRect/>
          </a:stretch>
        </p:blipFill>
        <p:spPr>
          <a:xfrm>
            <a:off x="3820160" y="2922366"/>
            <a:ext cx="975360" cy="1062892"/>
          </a:xfrm>
          <a:prstGeom prst="rect">
            <a:avLst/>
          </a:prstGeom>
        </p:spPr>
      </p:pic>
      <p:pic>
        <p:nvPicPr>
          <p:cNvPr id="29" name="Picture 28" descr="21 Duong Linh"/>
          <p:cNvPicPr>
            <a:picLocks noChangeAspect="1"/>
          </p:cNvPicPr>
          <p:nvPr/>
        </p:nvPicPr>
        <p:blipFill>
          <a:blip r:embed="rId17" cstate="print"/>
          <a:stretch>
            <a:fillRect/>
          </a:stretch>
        </p:blipFill>
        <p:spPr>
          <a:xfrm>
            <a:off x="6664961" y="3084927"/>
            <a:ext cx="1064886" cy="734773"/>
          </a:xfrm>
          <a:prstGeom prst="rect">
            <a:avLst/>
          </a:prstGeom>
        </p:spPr>
      </p:pic>
      <p:pic>
        <p:nvPicPr>
          <p:cNvPr id="31" name="Picture 30" descr="21 Duong Linh"/>
          <p:cNvPicPr>
            <a:picLocks noChangeAspect="1"/>
          </p:cNvPicPr>
          <p:nvPr/>
        </p:nvPicPr>
        <p:blipFill>
          <a:blip r:embed="rId18" cstate="print"/>
          <a:stretch>
            <a:fillRect/>
          </a:stretch>
        </p:blipFill>
        <p:spPr>
          <a:xfrm flipH="1">
            <a:off x="10078720" y="3003647"/>
            <a:ext cx="1137920" cy="1034953"/>
          </a:xfrm>
          <a:prstGeom prst="rect">
            <a:avLst/>
          </a:prstGeom>
        </p:spPr>
      </p:pic>
    </p:spTree>
    <p:extLst>
      <p:ext uri="{BB962C8B-B14F-4D97-AF65-F5344CB8AC3E}">
        <p14:creationId xmlns:p14="http://schemas.microsoft.com/office/powerpoint/2010/main" val="4083278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2813E-6 9.72222E-7 L -0.00415 0.24392 " pathEditMode="relative" rAng="0" ptsTypes="AA">
                                      <p:cBhvr>
                                        <p:cTn id="6" dur="2000" fill="hold"/>
                                        <p:tgtEl>
                                          <p:spTgt spid="27"/>
                                        </p:tgtEl>
                                        <p:attrNameLst>
                                          <p:attrName>ppt_x</p:attrName>
                                          <p:attrName>ppt_y</p:attrName>
                                        </p:attrNameLst>
                                      </p:cBhvr>
                                      <p:rCtr x="-208" y="12196"/>
                                    </p:animMotion>
                                  </p:childTnLst>
                                </p:cTn>
                              </p:par>
                              <p:par>
                                <p:cTn id="7" presetID="47" presetClass="exit" presetSubtype="0" fill="hold" grpId="0" nodeType="withEffect">
                                  <p:stCondLst>
                                    <p:cond delay="0"/>
                                  </p:stCondLst>
                                  <p:childTnLst>
                                    <p:animEffect transition="out" filter="fade">
                                      <p:cBhvr>
                                        <p:cTn id="8" dur="1000"/>
                                        <p:tgtEl>
                                          <p:spTgt spid="33"/>
                                        </p:tgtEl>
                                      </p:cBhvr>
                                    </p:animEffect>
                                    <p:anim calcmode="lin" valueType="num">
                                      <p:cBhvr>
                                        <p:cTn id="9" dur="1000"/>
                                        <p:tgtEl>
                                          <p:spTgt spid="33"/>
                                        </p:tgtEl>
                                        <p:attrNameLst>
                                          <p:attrName>ppt_x</p:attrName>
                                        </p:attrNameLst>
                                      </p:cBhvr>
                                      <p:tavLst>
                                        <p:tav tm="0">
                                          <p:val>
                                            <p:strVal val="ppt_x"/>
                                          </p:val>
                                        </p:tav>
                                        <p:tav tm="100000">
                                          <p:val>
                                            <p:strVal val="ppt_x"/>
                                          </p:val>
                                        </p:tav>
                                      </p:tavLst>
                                    </p:anim>
                                    <p:anim calcmode="lin" valueType="num">
                                      <p:cBhvr>
                                        <p:cTn id="10" dur="1000"/>
                                        <p:tgtEl>
                                          <p:spTgt spid="33"/>
                                        </p:tgtEl>
                                        <p:attrNameLst>
                                          <p:attrName>ppt_y</p:attrName>
                                        </p:attrNameLst>
                                      </p:cBhvr>
                                      <p:tavLst>
                                        <p:tav tm="0">
                                          <p:val>
                                            <p:strVal val="ppt_y"/>
                                          </p:val>
                                        </p:tav>
                                        <p:tav tm="100000">
                                          <p:val>
                                            <p:strVal val="ppt_y-.1"/>
                                          </p:val>
                                        </p:tav>
                                      </p:tavLst>
                                    </p:anim>
                                    <p:set>
                                      <p:cBhvr>
                                        <p:cTn id="1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90625E-6 -2.22222E-6 L -0.00293 0.25651 " pathEditMode="relative" rAng="0" ptsTypes="AA">
                                      <p:cBhvr>
                                        <p:cTn id="16" dur="2000" fill="hold"/>
                                        <p:tgtEl>
                                          <p:spTgt spid="28"/>
                                        </p:tgtEl>
                                        <p:attrNameLst>
                                          <p:attrName>ppt_x</p:attrName>
                                          <p:attrName>ppt_y</p:attrName>
                                        </p:attrNameLst>
                                      </p:cBhvr>
                                      <p:rCtr x="-146" y="12826"/>
                                    </p:animMotion>
                                  </p:childTnLst>
                                </p:cTn>
                              </p:par>
                              <p:par>
                                <p:cTn id="17" presetID="47" presetClass="exit" presetSubtype="0" fill="hold" grpId="0" nodeType="withEffect">
                                  <p:stCondLst>
                                    <p:cond delay="0"/>
                                  </p:stCondLst>
                                  <p:childTnLst>
                                    <p:animEffect transition="out" filter="fade">
                                      <p:cBhvr>
                                        <p:cTn id="18" dur="1000"/>
                                        <p:tgtEl>
                                          <p:spTgt spid="34"/>
                                        </p:tgtEl>
                                      </p:cBhvr>
                                    </p:animEffect>
                                    <p:anim calcmode="lin" valueType="num">
                                      <p:cBhvr>
                                        <p:cTn id="19" dur="1000"/>
                                        <p:tgtEl>
                                          <p:spTgt spid="34"/>
                                        </p:tgtEl>
                                        <p:attrNameLst>
                                          <p:attrName>ppt_x</p:attrName>
                                        </p:attrNameLst>
                                      </p:cBhvr>
                                      <p:tavLst>
                                        <p:tav tm="0">
                                          <p:val>
                                            <p:strVal val="ppt_x"/>
                                          </p:val>
                                        </p:tav>
                                        <p:tav tm="100000">
                                          <p:val>
                                            <p:strVal val="ppt_x"/>
                                          </p:val>
                                        </p:tav>
                                      </p:tavLst>
                                    </p:anim>
                                    <p:anim calcmode="lin" valueType="num">
                                      <p:cBhvr>
                                        <p:cTn id="20" dur="1000"/>
                                        <p:tgtEl>
                                          <p:spTgt spid="34"/>
                                        </p:tgtEl>
                                        <p:attrNameLst>
                                          <p:attrName>ppt_y</p:attrName>
                                        </p:attrNameLst>
                                      </p:cBhvr>
                                      <p:tavLst>
                                        <p:tav tm="0">
                                          <p:val>
                                            <p:strVal val="ppt_y"/>
                                          </p:val>
                                        </p:tav>
                                        <p:tav tm="100000">
                                          <p:val>
                                            <p:strVal val="ppt_y-.1"/>
                                          </p:val>
                                        </p:tav>
                                      </p:tavLst>
                                    </p:anim>
                                    <p:set>
                                      <p:cBhvr>
                                        <p:cTn id="21"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75781E-6 -3.68056E-6 L 0.01245 0.24935 " pathEditMode="relative" rAng="0" ptsTypes="AA">
                                      <p:cBhvr>
                                        <p:cTn id="26" dur="2000" fill="hold"/>
                                        <p:tgtEl>
                                          <p:spTgt spid="32"/>
                                        </p:tgtEl>
                                        <p:attrNameLst>
                                          <p:attrName>ppt_x</p:attrName>
                                          <p:attrName>ppt_y</p:attrName>
                                        </p:attrNameLst>
                                      </p:cBhvr>
                                      <p:rCtr x="623" y="12457"/>
                                    </p:animMotion>
                                  </p:childTnLst>
                                </p:cTn>
                              </p:par>
                              <p:par>
                                <p:cTn id="27" presetID="47" presetClass="exit" presetSubtype="0" fill="hold" grpId="0" nodeType="withEffect">
                                  <p:stCondLst>
                                    <p:cond delay="0"/>
                                  </p:stCondLst>
                                  <p:childTnLst>
                                    <p:animEffect transition="out" filter="fade">
                                      <p:cBhvr>
                                        <p:cTn id="28" dur="1000"/>
                                        <p:tgtEl>
                                          <p:spTgt spid="35"/>
                                        </p:tgtEl>
                                      </p:cBhvr>
                                    </p:animEffect>
                                    <p:anim calcmode="lin" valueType="num">
                                      <p:cBhvr>
                                        <p:cTn id="29" dur="1000"/>
                                        <p:tgtEl>
                                          <p:spTgt spid="35"/>
                                        </p:tgtEl>
                                        <p:attrNameLst>
                                          <p:attrName>ppt_x</p:attrName>
                                        </p:attrNameLst>
                                      </p:cBhvr>
                                      <p:tavLst>
                                        <p:tav tm="0">
                                          <p:val>
                                            <p:strVal val="ppt_x"/>
                                          </p:val>
                                        </p:tav>
                                        <p:tav tm="100000">
                                          <p:val>
                                            <p:strVal val="ppt_x"/>
                                          </p:val>
                                        </p:tav>
                                      </p:tavLst>
                                    </p:anim>
                                    <p:anim calcmode="lin" valueType="num">
                                      <p:cBhvr>
                                        <p:cTn id="30" dur="1000"/>
                                        <p:tgtEl>
                                          <p:spTgt spid="35"/>
                                        </p:tgtEl>
                                        <p:attrNameLst>
                                          <p:attrName>ppt_y</p:attrName>
                                        </p:attrNameLst>
                                      </p:cBhvr>
                                      <p:tavLst>
                                        <p:tav tm="0">
                                          <p:val>
                                            <p:strVal val="ppt_y"/>
                                          </p:val>
                                        </p:tav>
                                        <p:tav tm="100000">
                                          <p:val>
                                            <p:strVal val="ppt_y-.1"/>
                                          </p:val>
                                        </p:tav>
                                      </p:tavLst>
                                    </p:anim>
                                    <p:set>
                                      <p:cBhvr>
                                        <p:cTn id="31"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24219E-6 4.79167E-6 L -0.01673 0.39388 " pathEditMode="relative" rAng="0" ptsTypes="AA">
                                      <p:cBhvr>
                                        <p:cTn id="36" dur="2000" fill="hold"/>
                                        <p:tgtEl>
                                          <p:spTgt spid="30"/>
                                        </p:tgtEl>
                                        <p:attrNameLst>
                                          <p:attrName>ppt_x</p:attrName>
                                          <p:attrName>ppt_y</p:attrName>
                                        </p:attrNameLst>
                                      </p:cBhvr>
                                      <p:rCtr x="-842" y="19683"/>
                                    </p:animMotion>
                                  </p:childTnLst>
                                </p:cTn>
                              </p:par>
                              <p:par>
                                <p:cTn id="37" presetID="47" presetClass="exit" presetSubtype="0" fill="hold" grpId="0" nodeType="withEffect">
                                  <p:stCondLst>
                                    <p:cond delay="0"/>
                                  </p:stCondLst>
                                  <p:childTnLst>
                                    <p:animEffect transition="out" filter="fade">
                                      <p:cBhvr>
                                        <p:cTn id="38" dur="1000"/>
                                        <p:tgtEl>
                                          <p:spTgt spid="36"/>
                                        </p:tgtEl>
                                      </p:cBhvr>
                                    </p:animEffect>
                                    <p:anim calcmode="lin" valueType="num">
                                      <p:cBhvr>
                                        <p:cTn id="39" dur="1000"/>
                                        <p:tgtEl>
                                          <p:spTgt spid="36"/>
                                        </p:tgtEl>
                                        <p:attrNameLst>
                                          <p:attrName>ppt_x</p:attrName>
                                        </p:attrNameLst>
                                      </p:cBhvr>
                                      <p:tavLst>
                                        <p:tav tm="0">
                                          <p:val>
                                            <p:strVal val="ppt_x"/>
                                          </p:val>
                                        </p:tav>
                                        <p:tav tm="100000">
                                          <p:val>
                                            <p:strVal val="ppt_x"/>
                                          </p:val>
                                        </p:tav>
                                      </p:tavLst>
                                    </p:anim>
                                    <p:anim calcmode="lin" valueType="num">
                                      <p:cBhvr>
                                        <p:cTn id="40" dur="1000"/>
                                        <p:tgtEl>
                                          <p:spTgt spid="36"/>
                                        </p:tgtEl>
                                        <p:attrNameLst>
                                          <p:attrName>ppt_y</p:attrName>
                                        </p:attrNameLst>
                                      </p:cBhvr>
                                      <p:tavLst>
                                        <p:tav tm="0">
                                          <p:val>
                                            <p:strVal val="ppt_y"/>
                                          </p:val>
                                        </p:tav>
                                        <p:tav tm="100000">
                                          <p:val>
                                            <p:strVal val="ppt_y-.1"/>
                                          </p:val>
                                        </p:tav>
                                      </p:tavLst>
                                    </p:anim>
                                    <p:set>
                                      <p:cBhvr>
                                        <p:cTn id="41"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29"/>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72656E-6 1.80556E-6 L -0.00451 0.38303 " pathEditMode="relative" rAng="0" ptsTypes="AA">
                                      <p:cBhvr>
                                        <p:cTn id="46" dur="2000" fill="hold"/>
                                        <p:tgtEl>
                                          <p:spTgt spid="29"/>
                                        </p:tgtEl>
                                        <p:attrNameLst>
                                          <p:attrName>ppt_x</p:attrName>
                                          <p:attrName>ppt_y</p:attrName>
                                        </p:attrNameLst>
                                      </p:cBhvr>
                                      <p:rCtr x="-232" y="19141"/>
                                    </p:animMotion>
                                  </p:childTnLst>
                                </p:cTn>
                              </p:par>
                              <p:par>
                                <p:cTn id="47" presetID="47" presetClass="exit" presetSubtype="0" fill="hold" grpId="0" nodeType="withEffect">
                                  <p:stCondLst>
                                    <p:cond delay="0"/>
                                  </p:stCondLst>
                                  <p:childTnLst>
                                    <p:animEffect transition="out" filter="fade">
                                      <p:cBhvr>
                                        <p:cTn id="48" dur="1000"/>
                                        <p:tgtEl>
                                          <p:spTgt spid="37"/>
                                        </p:tgtEl>
                                      </p:cBhvr>
                                    </p:animEffect>
                                    <p:anim calcmode="lin" valueType="num">
                                      <p:cBhvr>
                                        <p:cTn id="49" dur="1000"/>
                                        <p:tgtEl>
                                          <p:spTgt spid="37"/>
                                        </p:tgtEl>
                                        <p:attrNameLst>
                                          <p:attrName>ppt_x</p:attrName>
                                        </p:attrNameLst>
                                      </p:cBhvr>
                                      <p:tavLst>
                                        <p:tav tm="0">
                                          <p:val>
                                            <p:strVal val="ppt_x"/>
                                          </p:val>
                                        </p:tav>
                                        <p:tav tm="100000">
                                          <p:val>
                                            <p:strVal val="ppt_x"/>
                                          </p:val>
                                        </p:tav>
                                      </p:tavLst>
                                    </p:anim>
                                    <p:anim calcmode="lin" valueType="num">
                                      <p:cBhvr>
                                        <p:cTn id="50" dur="1000"/>
                                        <p:tgtEl>
                                          <p:spTgt spid="37"/>
                                        </p:tgtEl>
                                        <p:attrNameLst>
                                          <p:attrName>ppt_y</p:attrName>
                                        </p:attrNameLst>
                                      </p:cBhvr>
                                      <p:tavLst>
                                        <p:tav tm="0">
                                          <p:val>
                                            <p:strVal val="ppt_y"/>
                                          </p:val>
                                        </p:tav>
                                        <p:tav tm="100000">
                                          <p:val>
                                            <p:strVal val="ppt_y-.1"/>
                                          </p:val>
                                        </p:tav>
                                      </p:tavLst>
                                    </p:anim>
                                    <p:set>
                                      <p:cBhvr>
                                        <p:cTn id="51"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41406E-6 3.19444E-6 L 4.41406E-6 0.38498 " pathEditMode="relative" rAng="0" ptsTypes="AA">
                                      <p:cBhvr>
                                        <p:cTn id="56" dur="2000" fill="hold"/>
                                        <p:tgtEl>
                                          <p:spTgt spid="31"/>
                                        </p:tgtEl>
                                        <p:attrNameLst>
                                          <p:attrName>ppt_x</p:attrName>
                                          <p:attrName>ppt_y</p:attrName>
                                        </p:attrNameLst>
                                      </p:cBhvr>
                                      <p:rCtr x="0" y="19249"/>
                                    </p:animMotion>
                                  </p:childTnLst>
                                </p:cTn>
                              </p:par>
                              <p:par>
                                <p:cTn id="57" presetID="47" presetClass="exit" presetSubtype="0" fill="hold" grpId="0" nodeType="withEffect">
                                  <p:stCondLst>
                                    <p:cond delay="0"/>
                                  </p:stCondLst>
                                  <p:childTnLst>
                                    <p:animEffect transition="out" filter="fade">
                                      <p:cBhvr>
                                        <p:cTn id="58" dur="1000"/>
                                        <p:tgtEl>
                                          <p:spTgt spid="38"/>
                                        </p:tgtEl>
                                      </p:cBhvr>
                                    </p:animEffect>
                                    <p:anim calcmode="lin" valueType="num">
                                      <p:cBhvr>
                                        <p:cTn id="59" dur="1000"/>
                                        <p:tgtEl>
                                          <p:spTgt spid="38"/>
                                        </p:tgtEl>
                                        <p:attrNameLst>
                                          <p:attrName>ppt_x</p:attrName>
                                        </p:attrNameLst>
                                      </p:cBhvr>
                                      <p:tavLst>
                                        <p:tav tm="0">
                                          <p:val>
                                            <p:strVal val="ppt_x"/>
                                          </p:val>
                                        </p:tav>
                                        <p:tav tm="100000">
                                          <p:val>
                                            <p:strVal val="ppt_x"/>
                                          </p:val>
                                        </p:tav>
                                      </p:tavLst>
                                    </p:anim>
                                    <p:anim calcmode="lin" valueType="num">
                                      <p:cBhvr>
                                        <p:cTn id="60" dur="1000"/>
                                        <p:tgtEl>
                                          <p:spTgt spid="38"/>
                                        </p:tgtEl>
                                        <p:attrNameLst>
                                          <p:attrName>ppt_y</p:attrName>
                                        </p:attrNameLst>
                                      </p:cBhvr>
                                      <p:tavLst>
                                        <p:tav tm="0">
                                          <p:val>
                                            <p:strVal val="ppt_y"/>
                                          </p:val>
                                        </p:tav>
                                        <p:tav tm="100000">
                                          <p:val>
                                            <p:strVal val="ppt_y-.1"/>
                                          </p:val>
                                        </p:tav>
                                      </p:tavLst>
                                    </p:anim>
                                    <p:set>
                                      <p:cBhvr>
                                        <p:cTn id="61"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3" grpId="0" animBg="1"/>
      <p:bldP spid="34" grpId="0" animBg="1"/>
      <p:bldP spid="35" grpId="0" animBg="1"/>
      <p:bldP spid="36" grpId="0" animBg="1"/>
      <p:bldP spid="37" grpId="0" animBg="1"/>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1 Duong Linh"/>
          <p:cNvPicPr>
            <a:picLocks noChangeAspect="1"/>
          </p:cNvPicPr>
          <p:nvPr/>
        </p:nvPicPr>
        <p:blipFill>
          <a:blip r:embed="rId2"/>
          <a:srcRect l="2036" t="20564" r="1997" b="24314"/>
          <a:stretch>
            <a:fillRect/>
          </a:stretch>
        </p:blipFill>
        <p:spPr>
          <a:xfrm>
            <a:off x="0" y="0"/>
            <a:ext cx="13004800" cy="7315200"/>
          </a:xfrm>
          <a:prstGeom prst="rect">
            <a:avLst/>
          </a:prstGeom>
        </p:spPr>
      </p:pic>
      <p:pic>
        <p:nvPicPr>
          <p:cNvPr id="3" name="Picture 3" descr="21 Duong Linh"/>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189766">
            <a:off x="8187618" y="-1105143"/>
            <a:ext cx="4905887" cy="4040667"/>
          </a:xfrm>
          <a:prstGeom prst="rect">
            <a:avLst/>
          </a:prstGeom>
        </p:spPr>
      </p:pic>
      <p:pic>
        <p:nvPicPr>
          <p:cNvPr id="4" name="Picture 4" descr="21 Duong Linh"/>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69748" flipH="1">
            <a:off x="-248857" y="4685387"/>
            <a:ext cx="4905887" cy="4040667"/>
          </a:xfrm>
          <a:prstGeom prst="rect">
            <a:avLst/>
          </a:prstGeom>
        </p:spPr>
      </p:pic>
      <p:grpSp>
        <p:nvGrpSpPr>
          <p:cNvPr id="5" name="Group 5" descr="21 Duong Linh"/>
          <p:cNvGrpSpPr/>
          <p:nvPr/>
        </p:nvGrpSpPr>
        <p:grpSpPr>
          <a:xfrm rot="-5400000">
            <a:off x="2304074" y="904254"/>
            <a:ext cx="4118196" cy="7229530"/>
            <a:chOff x="0" y="0"/>
            <a:chExt cx="2968381" cy="5393257"/>
          </a:xfrm>
        </p:grpSpPr>
        <p:sp>
          <p:nvSpPr>
            <p:cNvPr id="6" name="Freeform 6"/>
            <p:cNvSpPr/>
            <p:nvPr/>
          </p:nvSpPr>
          <p:spPr>
            <a:xfrm>
              <a:off x="-9098" y="-6509"/>
              <a:ext cx="2982712" cy="5425310"/>
            </a:xfrm>
            <a:custGeom>
              <a:avLst/>
              <a:gdLst/>
              <a:ahLst/>
              <a:cxnLst/>
              <a:rect l="l" t="t" r="r" b="b"/>
              <a:pathLst>
                <a:path w="2982712" h="5425310">
                  <a:moveTo>
                    <a:pt x="63030" y="4831757"/>
                  </a:moveTo>
                  <a:cubicBezTo>
                    <a:pt x="63030" y="4831757"/>
                    <a:pt x="0" y="4585193"/>
                    <a:pt x="10218" y="1214762"/>
                  </a:cubicBezTo>
                  <a:cubicBezTo>
                    <a:pt x="18651" y="990971"/>
                    <a:pt x="65033" y="645332"/>
                    <a:pt x="65033" y="645332"/>
                  </a:cubicBezTo>
                  <a:cubicBezTo>
                    <a:pt x="82233" y="502466"/>
                    <a:pt x="56685" y="337866"/>
                    <a:pt x="181385" y="223925"/>
                  </a:cubicBezTo>
                  <a:cubicBezTo>
                    <a:pt x="346794" y="72788"/>
                    <a:pt x="621643" y="0"/>
                    <a:pt x="2089639" y="6965"/>
                  </a:cubicBezTo>
                  <a:lnTo>
                    <a:pt x="2089640" y="6965"/>
                  </a:lnTo>
                  <a:cubicBezTo>
                    <a:pt x="2306387" y="16819"/>
                    <a:pt x="2510702" y="36481"/>
                    <a:pt x="2644890" y="101690"/>
                  </a:cubicBezTo>
                  <a:cubicBezTo>
                    <a:pt x="2900936" y="226120"/>
                    <a:pt x="2982712" y="459160"/>
                    <a:pt x="2977224" y="704684"/>
                  </a:cubicBezTo>
                  <a:cubicBezTo>
                    <a:pt x="2977224" y="704684"/>
                    <a:pt x="2933936" y="1013073"/>
                    <a:pt x="2941369" y="1248607"/>
                  </a:cubicBezTo>
                  <a:cubicBezTo>
                    <a:pt x="2948493" y="4573558"/>
                    <a:pt x="2955649" y="4769161"/>
                    <a:pt x="2955649" y="4769161"/>
                  </a:cubicBezTo>
                  <a:cubicBezTo>
                    <a:pt x="2938968" y="4984893"/>
                    <a:pt x="2824323" y="5195505"/>
                    <a:pt x="2627454" y="5307129"/>
                  </a:cubicBezTo>
                  <a:cubicBezTo>
                    <a:pt x="2477103" y="5392378"/>
                    <a:pt x="2279072" y="5407476"/>
                    <a:pt x="1803003" y="5396734"/>
                  </a:cubicBezTo>
                  <a:lnTo>
                    <a:pt x="1802987" y="5396734"/>
                  </a:lnTo>
                  <a:cubicBezTo>
                    <a:pt x="645952" y="5391457"/>
                    <a:pt x="384604" y="5425310"/>
                    <a:pt x="254278" y="5316153"/>
                  </a:cubicBezTo>
                  <a:cubicBezTo>
                    <a:pt x="145767" y="5225268"/>
                    <a:pt x="81795" y="5031956"/>
                    <a:pt x="63030" y="4831757"/>
                  </a:cubicBezTo>
                  <a:close/>
                </a:path>
              </a:pathLst>
            </a:custGeom>
            <a:solidFill>
              <a:srgbClr val="EEC51D"/>
            </a:solidFill>
          </p:spPr>
          <p:txBody>
            <a:bodyPr/>
            <a:lstStyle/>
            <a:p>
              <a:endParaRPr lang="en-US"/>
            </a:p>
          </p:txBody>
        </p:sp>
      </p:grpSp>
      <p:grpSp>
        <p:nvGrpSpPr>
          <p:cNvPr id="7" name="Group 7" descr="21 Duong Linh"/>
          <p:cNvGrpSpPr/>
          <p:nvPr/>
        </p:nvGrpSpPr>
        <p:grpSpPr>
          <a:xfrm rot="-5400000">
            <a:off x="5438331" y="-2560500"/>
            <a:ext cx="1553881" cy="8261421"/>
            <a:chOff x="0" y="0"/>
            <a:chExt cx="1712938" cy="9107071"/>
          </a:xfrm>
        </p:grpSpPr>
        <p:sp>
          <p:nvSpPr>
            <p:cNvPr id="8" name="Freeform 8"/>
            <p:cNvSpPr/>
            <p:nvPr/>
          </p:nvSpPr>
          <p:spPr>
            <a:xfrm>
              <a:off x="-9098" y="-6509"/>
              <a:ext cx="1727269" cy="9139125"/>
            </a:xfrm>
            <a:custGeom>
              <a:avLst/>
              <a:gdLst/>
              <a:ahLst/>
              <a:cxnLst/>
              <a:rect l="l" t="t" r="r" b="b"/>
              <a:pathLst>
                <a:path w="1727269" h="9139125">
                  <a:moveTo>
                    <a:pt x="63030" y="8545572"/>
                  </a:moveTo>
                  <a:cubicBezTo>
                    <a:pt x="63030" y="8545572"/>
                    <a:pt x="0" y="8299007"/>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8287373"/>
                    <a:pt x="1700206" y="8482975"/>
                    <a:pt x="1700206" y="8482975"/>
                  </a:cubicBezTo>
                  <a:cubicBezTo>
                    <a:pt x="1683524" y="8698708"/>
                    <a:pt x="1568880" y="8909320"/>
                    <a:pt x="1372011" y="9020944"/>
                  </a:cubicBezTo>
                  <a:cubicBezTo>
                    <a:pt x="1221660" y="9106192"/>
                    <a:pt x="1023629" y="9121291"/>
                    <a:pt x="803168" y="9110549"/>
                  </a:cubicBezTo>
                  <a:lnTo>
                    <a:pt x="803168" y="9110549"/>
                  </a:lnTo>
                  <a:cubicBezTo>
                    <a:pt x="645952" y="9105271"/>
                    <a:pt x="384604" y="9139125"/>
                    <a:pt x="254278" y="9029967"/>
                  </a:cubicBezTo>
                  <a:cubicBezTo>
                    <a:pt x="145767" y="8939082"/>
                    <a:pt x="81795" y="8745770"/>
                    <a:pt x="63030" y="8545572"/>
                  </a:cubicBezTo>
                  <a:close/>
                </a:path>
              </a:pathLst>
            </a:custGeom>
            <a:solidFill>
              <a:srgbClr val="FFFAEB"/>
            </a:solidFill>
          </p:spPr>
          <p:txBody>
            <a:bodyPr/>
            <a:lstStyle/>
            <a:p>
              <a:endParaRPr lang="en-US"/>
            </a:p>
          </p:txBody>
        </p:sp>
      </p:grpSp>
      <p:pic>
        <p:nvPicPr>
          <p:cNvPr id="9" name="Picture 9" descr="21 Duong Linh"/>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428986" y="1624486"/>
            <a:ext cx="1206659" cy="888540"/>
          </a:xfrm>
          <a:prstGeom prst="rect">
            <a:avLst/>
          </a:prstGeom>
        </p:spPr>
      </p:pic>
      <p:pic>
        <p:nvPicPr>
          <p:cNvPr id="10" name="Picture 10" descr="21 Duong Linh"/>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8758" flipH="1">
            <a:off x="9363753" y="763926"/>
            <a:ext cx="945567" cy="1076733"/>
          </a:xfrm>
          <a:prstGeom prst="rect">
            <a:avLst/>
          </a:prstGeom>
        </p:spPr>
      </p:pic>
      <p:pic>
        <p:nvPicPr>
          <p:cNvPr id="11" name="Picture 11" descr="21 Duong Linh"/>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788797" flipH="1">
            <a:off x="148041" y="5839939"/>
            <a:ext cx="1247847" cy="1218352"/>
          </a:xfrm>
          <a:prstGeom prst="rect">
            <a:avLst/>
          </a:prstGeom>
        </p:spPr>
      </p:pic>
      <p:sp>
        <p:nvSpPr>
          <p:cNvPr id="14" name="TextBox 14" descr="21 Duong Linh"/>
          <p:cNvSpPr txBox="1"/>
          <p:nvPr/>
        </p:nvSpPr>
        <p:spPr>
          <a:xfrm>
            <a:off x="2635645" y="914400"/>
            <a:ext cx="7200890" cy="1263038"/>
          </a:xfrm>
          <a:prstGeom prst="rect">
            <a:avLst/>
          </a:prstGeom>
        </p:spPr>
        <p:txBody>
          <a:bodyPr wrap="square" lIns="0" tIns="0" rIns="0" bIns="0" rtlCol="0" anchor="t">
            <a:spAutoFit/>
          </a:bodyPr>
          <a:lstStyle/>
          <a:p>
            <a:pPr algn="ctr">
              <a:lnSpc>
                <a:spcPts val="5059"/>
              </a:lnSpc>
            </a:pPr>
            <a:r>
              <a:rPr lang="en-US" sz="3600" dirty="0">
                <a:solidFill>
                  <a:srgbClr val="1D1D1B"/>
                </a:solidFill>
                <a:latin typeface="Public Sans Bold"/>
              </a:rPr>
              <a:t>III. </a:t>
            </a:r>
            <a:r>
              <a:rPr lang="en-US" sz="3600" b="1" dirty="0" err="1"/>
              <a:t>Tác</a:t>
            </a:r>
            <a:r>
              <a:rPr lang="en-US" sz="3600" b="1" dirty="0"/>
              <a:t> </a:t>
            </a:r>
            <a:r>
              <a:rPr lang="en-US" sz="3600" b="1" dirty="0" err="1"/>
              <a:t>dụng</a:t>
            </a:r>
            <a:r>
              <a:rPr lang="en-US" sz="3600" b="1" dirty="0"/>
              <a:t> </a:t>
            </a:r>
            <a:r>
              <a:rPr lang="en-US" sz="3600" b="1" dirty="0" err="1"/>
              <a:t>của</a:t>
            </a:r>
            <a:r>
              <a:rPr lang="en-US" sz="3600" b="1" dirty="0"/>
              <a:t> </a:t>
            </a:r>
            <a:r>
              <a:rPr lang="en-US" sz="3600" b="1" dirty="0" err="1"/>
              <a:t>điện</a:t>
            </a:r>
            <a:r>
              <a:rPr lang="en-US" sz="3600" b="1" dirty="0"/>
              <a:t> </a:t>
            </a:r>
            <a:r>
              <a:rPr lang="en-US" sz="3600" b="1" dirty="0" err="1"/>
              <a:t>trường</a:t>
            </a:r>
            <a:r>
              <a:rPr lang="en-US" sz="3600" b="1" dirty="0"/>
              <a:t> </a:t>
            </a:r>
            <a:r>
              <a:rPr lang="en-US" sz="3600" b="1" dirty="0" err="1"/>
              <a:t>đều</a:t>
            </a:r>
            <a:r>
              <a:rPr lang="en-US" sz="3600" b="1" dirty="0"/>
              <a:t> </a:t>
            </a:r>
            <a:r>
              <a:rPr lang="en-US" sz="3600" b="1" dirty="0" err="1"/>
              <a:t>đối</a:t>
            </a:r>
            <a:r>
              <a:rPr lang="en-US" sz="3600" b="1" dirty="0"/>
              <a:t> </a:t>
            </a:r>
            <a:r>
              <a:rPr lang="en-US" sz="3600" b="1" dirty="0" err="1"/>
              <a:t>với</a:t>
            </a:r>
            <a:r>
              <a:rPr lang="en-US" sz="3600" b="1" dirty="0"/>
              <a:t> </a:t>
            </a:r>
            <a:r>
              <a:rPr lang="en-US" sz="3600" b="1" dirty="0" err="1"/>
              <a:t>chuyển</a:t>
            </a:r>
            <a:r>
              <a:rPr lang="en-US" sz="3600" b="1" dirty="0"/>
              <a:t> </a:t>
            </a:r>
            <a:r>
              <a:rPr lang="en-US" sz="3600" b="1" dirty="0" err="1"/>
              <a:t>động</a:t>
            </a:r>
            <a:r>
              <a:rPr lang="en-US" sz="3600" b="1" dirty="0"/>
              <a:t> </a:t>
            </a:r>
            <a:r>
              <a:rPr lang="en-US" sz="3600" b="1" dirty="0" err="1"/>
              <a:t>của</a:t>
            </a:r>
            <a:r>
              <a:rPr lang="en-US" sz="3600" b="1" dirty="0"/>
              <a:t> </a:t>
            </a:r>
            <a:r>
              <a:rPr lang="en-US" sz="3600" b="1" dirty="0" err="1"/>
              <a:t>một</a:t>
            </a:r>
            <a:r>
              <a:rPr lang="en-US" sz="3600" b="1" dirty="0"/>
              <a:t> </a:t>
            </a:r>
            <a:r>
              <a:rPr lang="en-US" sz="3600" b="1" dirty="0" err="1"/>
              <a:t>điện</a:t>
            </a:r>
            <a:r>
              <a:rPr lang="en-US" sz="3600" b="1" dirty="0"/>
              <a:t> </a:t>
            </a:r>
            <a:r>
              <a:rPr lang="en-US" sz="3600" b="1" dirty="0" err="1"/>
              <a:t>tích</a:t>
            </a:r>
            <a:endParaRPr lang="en-US" sz="3600" dirty="0">
              <a:solidFill>
                <a:srgbClr val="1D1D1B"/>
              </a:solidFill>
              <a:latin typeface="Public Sans Bold"/>
            </a:endParaRPr>
          </a:p>
        </p:txBody>
      </p:sp>
      <p:pic>
        <p:nvPicPr>
          <p:cNvPr id="13" name="Picture 13" descr="21 Duong Linh"/>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71586">
            <a:off x="11690586" y="5933561"/>
            <a:ext cx="1161248" cy="1269755"/>
          </a:xfrm>
          <a:prstGeom prst="rect">
            <a:avLst/>
          </a:prstGeom>
        </p:spPr>
      </p:pic>
      <p:pic>
        <p:nvPicPr>
          <p:cNvPr id="12" name="Picture 11">
            <a:extLst>
              <a:ext uri="{FF2B5EF4-FFF2-40B4-BE49-F238E27FC236}">
                <a16:creationId xmlns:a16="http://schemas.microsoft.com/office/drawing/2014/main" id="{D61D059D-CD98-44EB-B3AE-36FB5ED3F8DE}"/>
              </a:ext>
            </a:extLst>
          </p:cNvPr>
          <p:cNvPicPr>
            <a:picLocks noChangeAspect="1"/>
          </p:cNvPicPr>
          <p:nvPr/>
        </p:nvPicPr>
        <p:blipFill>
          <a:blip r:embed="rId13"/>
          <a:stretch>
            <a:fillRect/>
          </a:stretch>
        </p:blipFill>
        <p:spPr>
          <a:xfrm>
            <a:off x="8786877" y="2778559"/>
            <a:ext cx="3355736" cy="3243410"/>
          </a:xfrm>
          <a:prstGeom prst="rect">
            <a:avLst/>
          </a:prstGeom>
        </p:spPr>
      </p:pic>
      <p:sp>
        <p:nvSpPr>
          <p:cNvPr id="20" name="Rectangle 19">
            <a:extLst>
              <a:ext uri="{FF2B5EF4-FFF2-40B4-BE49-F238E27FC236}">
                <a16:creationId xmlns:a16="http://schemas.microsoft.com/office/drawing/2014/main" id="{2008AE54-FAB5-43D6-BA86-29B0276E93F9}"/>
              </a:ext>
            </a:extLst>
          </p:cNvPr>
          <p:cNvSpPr/>
          <p:nvPr/>
        </p:nvSpPr>
        <p:spPr>
          <a:xfrm>
            <a:off x="1092200" y="2895600"/>
            <a:ext cx="6502400" cy="3108543"/>
          </a:xfrm>
          <a:prstGeom prst="rect">
            <a:avLst/>
          </a:prstGeom>
        </p:spPr>
        <p:txBody>
          <a:bodyPr wrap="square">
            <a:spAutoFit/>
          </a:bodyPr>
          <a:lstStyle/>
          <a:p>
            <a:r>
              <a:rPr lang="vi-VN" sz="2800" dirty="0"/>
              <a:t>Xét một điện tích q bất kì có khối lượng m bay vào điện trường đều có cường độ điện trường là E với vận tốc ban đầu  theo phương vuông góc với đường sức. Môi trường giữa hai bản cực là chân không, coi trọng lực rất nhỏ so với lực điện.</a:t>
            </a:r>
            <a:endParaRPr lang="en-US" sz="280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525"/>
          <a:stretch/>
        </p:blipFill>
        <p:spPr>
          <a:xfrm>
            <a:off x="0" y="0"/>
            <a:ext cx="13004800" cy="1267962"/>
          </a:xfrm>
          <a:prstGeom prst="rect">
            <a:avLst/>
          </a:prstGeom>
        </p:spPr>
      </p:pic>
      <p:sp>
        <p:nvSpPr>
          <p:cNvPr id="3" name="TextBox 3" descr="21 Duong Linh"/>
          <p:cNvSpPr txBox="1"/>
          <p:nvPr/>
        </p:nvSpPr>
        <p:spPr>
          <a:xfrm>
            <a:off x="2407572" y="286887"/>
            <a:ext cx="8240108" cy="552450"/>
          </a:xfrm>
          <a:prstGeom prst="rect">
            <a:avLst/>
          </a:prstGeom>
        </p:spPr>
        <p:txBody>
          <a:bodyPr lIns="0" tIns="0" rIns="0" bIns="0" rtlCol="0" anchor="t">
            <a:spAutoFit/>
          </a:bodyPr>
          <a:lstStyle/>
          <a:p>
            <a:pPr algn="ctr">
              <a:lnSpc>
                <a:spcPts val="4200"/>
              </a:lnSpc>
              <a:spcBef>
                <a:spcPct val="0"/>
              </a:spcBef>
            </a:pPr>
            <a:r>
              <a:rPr lang="en-US" sz="4000" dirty="0" err="1">
                <a:solidFill>
                  <a:srgbClr val="291B25"/>
                </a:solidFill>
                <a:latin typeface="Public Sans Bold"/>
              </a:rPr>
              <a:t>Phiếu</a:t>
            </a:r>
            <a:r>
              <a:rPr lang="en-US" sz="4000" dirty="0">
                <a:solidFill>
                  <a:srgbClr val="291B25"/>
                </a:solidFill>
                <a:latin typeface="Public Sans Bold"/>
              </a:rPr>
              <a:t> </a:t>
            </a:r>
            <a:r>
              <a:rPr lang="en-US" sz="4000" dirty="0" err="1">
                <a:solidFill>
                  <a:srgbClr val="291B25"/>
                </a:solidFill>
                <a:latin typeface="Public Sans Bold"/>
              </a:rPr>
              <a:t>học</a:t>
            </a:r>
            <a:r>
              <a:rPr lang="en-US" sz="4000" dirty="0">
                <a:solidFill>
                  <a:srgbClr val="291B25"/>
                </a:solidFill>
                <a:latin typeface="Public Sans Bold"/>
              </a:rPr>
              <a:t> </a:t>
            </a:r>
            <a:r>
              <a:rPr lang="en-US" sz="4000" dirty="0" err="1">
                <a:solidFill>
                  <a:srgbClr val="291B25"/>
                </a:solidFill>
                <a:latin typeface="Public Sans Bold"/>
              </a:rPr>
              <a:t>tập</a:t>
            </a:r>
            <a:r>
              <a:rPr lang="en-US" sz="4000" dirty="0">
                <a:solidFill>
                  <a:srgbClr val="291B25"/>
                </a:solidFill>
                <a:latin typeface="Public Sans Bold"/>
              </a:rPr>
              <a:t> </a:t>
            </a:r>
            <a:r>
              <a:rPr lang="en-US" sz="4000" dirty="0" err="1">
                <a:solidFill>
                  <a:srgbClr val="291B25"/>
                </a:solidFill>
                <a:latin typeface="Public Sans Bold"/>
              </a:rPr>
              <a:t>số</a:t>
            </a:r>
            <a:r>
              <a:rPr lang="en-US" sz="4000" dirty="0">
                <a:solidFill>
                  <a:srgbClr val="291B25"/>
                </a:solidFill>
                <a:latin typeface="Public Sans Bold"/>
              </a:rPr>
              <a:t> 2</a:t>
            </a:r>
          </a:p>
        </p:txBody>
      </p:sp>
      <p:sp>
        <p:nvSpPr>
          <p:cNvPr id="4" name="AutoShape 4" descr="21 Duong Linh"/>
          <p:cNvSpPr/>
          <p:nvPr/>
        </p:nvSpPr>
        <p:spPr>
          <a:xfrm>
            <a:off x="482600" y="1219200"/>
            <a:ext cx="5851215" cy="5704461"/>
          </a:xfrm>
          <a:prstGeom prst="rect">
            <a:avLst/>
          </a:prstGeom>
          <a:solidFill>
            <a:srgbClr val="FFCE6D"/>
          </a:solidFill>
        </p:spPr>
        <p:txBody>
          <a:bodyPr/>
          <a:lstStyle/>
          <a:p>
            <a:r>
              <a:rPr lang="en-US" dirty="0"/>
              <a:t>h</a:t>
            </a:r>
          </a:p>
        </p:txBody>
      </p:sp>
      <p:sp>
        <p:nvSpPr>
          <p:cNvPr id="5" name="TextBox 5" descr="21 Duong Linh"/>
          <p:cNvSpPr txBox="1"/>
          <p:nvPr/>
        </p:nvSpPr>
        <p:spPr>
          <a:xfrm>
            <a:off x="2657573" y="4094640"/>
            <a:ext cx="2759963" cy="254109"/>
          </a:xfrm>
          <a:prstGeom prst="rect">
            <a:avLst/>
          </a:prstGeom>
        </p:spPr>
        <p:txBody>
          <a:bodyPr lIns="0" tIns="0" rIns="0" bIns="0" rtlCol="0" anchor="t">
            <a:spAutoFit/>
          </a:bodyPr>
          <a:lstStyle/>
          <a:p>
            <a:pPr>
              <a:lnSpc>
                <a:spcPct val="114000"/>
              </a:lnSpc>
            </a:pPr>
            <a:r>
              <a:rPr lang="en-US" sz="1494">
                <a:solidFill>
                  <a:srgbClr val="291B25"/>
                </a:solidFill>
                <a:latin typeface="Nunito Sans Regular Bold"/>
              </a:rPr>
              <a:t>Physical Characteristics</a:t>
            </a:r>
          </a:p>
        </p:txBody>
      </p:sp>
      <p:sp>
        <p:nvSpPr>
          <p:cNvPr id="6" name="TextBox 6" descr="21 Duong Linh"/>
          <p:cNvSpPr txBox="1"/>
          <p:nvPr/>
        </p:nvSpPr>
        <p:spPr>
          <a:xfrm>
            <a:off x="554731" y="4445961"/>
            <a:ext cx="5620944" cy="1949829"/>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b. So </a:t>
            </a:r>
            <a:r>
              <a:rPr lang="en-US" sz="2800" b="1" dirty="0" err="1">
                <a:solidFill>
                  <a:srgbClr val="291B25"/>
                </a:solidFill>
                <a:latin typeface="Nunito Sans Regular Bold"/>
              </a:rPr>
              <a:t>sánh</a:t>
            </a:r>
            <a:r>
              <a:rPr lang="en-US" sz="2800" b="1" dirty="0">
                <a:solidFill>
                  <a:srgbClr val="291B25"/>
                </a:solidFill>
                <a:latin typeface="Nunito Sans Regular Bold"/>
              </a:rPr>
              <a:t> </a:t>
            </a:r>
            <a:r>
              <a:rPr lang="en-US" sz="2800" dirty="0" err="1">
                <a:solidFill>
                  <a:srgbClr val="291B25"/>
                </a:solidFill>
                <a:latin typeface="Nunito Sans Regular Bold"/>
              </a:rPr>
              <a:t>vecto</a:t>
            </a:r>
            <a:r>
              <a:rPr lang="en-US" sz="2800" dirty="0">
                <a:solidFill>
                  <a:srgbClr val="291B25"/>
                </a:solidFill>
                <a:latin typeface="Nunito Sans Regular Bold"/>
              </a:rPr>
              <a:t> </a:t>
            </a:r>
            <a:r>
              <a:rPr lang="en-US" sz="2800" dirty="0" err="1">
                <a:solidFill>
                  <a:srgbClr val="291B25"/>
                </a:solidFill>
                <a:latin typeface="Nunito Sans Regular Bold"/>
              </a:rPr>
              <a:t>lực</a:t>
            </a:r>
            <a:r>
              <a:rPr lang="en-US" sz="2800" dirty="0">
                <a:solidFill>
                  <a:srgbClr val="291B25"/>
                </a:solidFill>
                <a:latin typeface="Nunito Sans Regular Bold"/>
              </a:rPr>
              <a:t> </a:t>
            </a:r>
            <a:r>
              <a:rPr lang="en-US" sz="2800" dirty="0" err="1">
                <a:solidFill>
                  <a:srgbClr val="291B25"/>
                </a:solidFill>
                <a:latin typeface="Nunito Sans Regular Bold"/>
              </a:rPr>
              <a:t>điện</a:t>
            </a:r>
            <a:r>
              <a:rPr lang="en-US" sz="2800" dirty="0">
                <a:solidFill>
                  <a:srgbClr val="291B25"/>
                </a:solidFill>
                <a:latin typeface="Nunito Sans Regular Bold"/>
              </a:rPr>
              <a:t> </a:t>
            </a:r>
            <a:r>
              <a:rPr lang="en-US" sz="2800" dirty="0" err="1">
                <a:solidFill>
                  <a:srgbClr val="291B25"/>
                </a:solidFill>
                <a:latin typeface="Nunito Sans Regular Bold"/>
              </a:rPr>
              <a:t>tác</a:t>
            </a:r>
            <a:r>
              <a:rPr lang="en-US" sz="2800" dirty="0">
                <a:solidFill>
                  <a:srgbClr val="291B25"/>
                </a:solidFill>
                <a:latin typeface="Nunito Sans Regular Bold"/>
              </a:rPr>
              <a:t> </a:t>
            </a:r>
            <a:r>
              <a:rPr lang="en-US" sz="2800" dirty="0" err="1">
                <a:solidFill>
                  <a:srgbClr val="291B25"/>
                </a:solidFill>
                <a:latin typeface="Nunito Sans Regular Bold"/>
              </a:rPr>
              <a:t>dụng</a:t>
            </a:r>
            <a:r>
              <a:rPr lang="en-US" sz="2800" dirty="0">
                <a:solidFill>
                  <a:srgbClr val="291B25"/>
                </a:solidFill>
                <a:latin typeface="Nunito Sans Regular Bold"/>
              </a:rPr>
              <a:t> </a:t>
            </a:r>
            <a:r>
              <a:rPr lang="en-US" sz="2800" dirty="0" err="1">
                <a:solidFill>
                  <a:srgbClr val="291B25"/>
                </a:solidFill>
                <a:latin typeface="Nunito Sans Regular Bold"/>
              </a:rPr>
              <a:t>lên</a:t>
            </a:r>
            <a:r>
              <a:rPr lang="en-US" sz="2800" dirty="0">
                <a:solidFill>
                  <a:srgbClr val="291B25"/>
                </a:solidFill>
                <a:latin typeface="Nunito Sans Regular Bold"/>
              </a:rPr>
              <a:t> </a:t>
            </a:r>
            <a:r>
              <a:rPr lang="en-US" sz="2800" dirty="0" err="1">
                <a:solidFill>
                  <a:srgbClr val="291B25"/>
                </a:solidFill>
                <a:latin typeface="Nunito Sans Regular Bold"/>
              </a:rPr>
              <a:t>điện</a:t>
            </a:r>
            <a:r>
              <a:rPr lang="en-US" sz="2800" dirty="0">
                <a:solidFill>
                  <a:srgbClr val="291B25"/>
                </a:solidFill>
                <a:latin typeface="Nunito Sans Regular Bold"/>
              </a:rPr>
              <a:t> </a:t>
            </a:r>
            <a:r>
              <a:rPr lang="en-US" sz="2800" dirty="0" err="1">
                <a:solidFill>
                  <a:srgbClr val="291B25"/>
                </a:solidFill>
                <a:latin typeface="Nunito Sans Regular Bold"/>
              </a:rPr>
              <a:t>tích</a:t>
            </a:r>
            <a:r>
              <a:rPr lang="en-US" sz="2800" dirty="0">
                <a:solidFill>
                  <a:srgbClr val="291B25"/>
                </a:solidFill>
                <a:latin typeface="Nunito Sans Regular Bold"/>
              </a:rPr>
              <a:t> </a:t>
            </a:r>
            <a:r>
              <a:rPr lang="en-US" sz="2800" dirty="0" err="1">
                <a:solidFill>
                  <a:srgbClr val="291B25"/>
                </a:solidFill>
                <a:latin typeface="Nunito Sans Regular Bold"/>
              </a:rPr>
              <a:t>với</a:t>
            </a:r>
            <a:r>
              <a:rPr lang="en-US" sz="2800" dirty="0">
                <a:solidFill>
                  <a:srgbClr val="291B25"/>
                </a:solidFill>
                <a:latin typeface="Nunito Sans Regular Bold"/>
              </a:rPr>
              <a:t> </a:t>
            </a:r>
            <a:r>
              <a:rPr lang="en-US" sz="2800" dirty="0" err="1">
                <a:solidFill>
                  <a:srgbClr val="291B25"/>
                </a:solidFill>
                <a:latin typeface="Nunito Sans Regular Bold"/>
              </a:rPr>
              <a:t>vecto</a:t>
            </a:r>
            <a:r>
              <a:rPr lang="en-US" sz="2800" dirty="0">
                <a:solidFill>
                  <a:srgbClr val="291B25"/>
                </a:solidFill>
                <a:latin typeface="Nunito Sans Regular Bold"/>
              </a:rPr>
              <a:t> </a:t>
            </a:r>
            <a:r>
              <a:rPr lang="en-US" sz="2800" dirty="0" err="1">
                <a:solidFill>
                  <a:srgbClr val="291B25"/>
                </a:solidFill>
                <a:latin typeface="Nunito Sans Regular Bold"/>
              </a:rPr>
              <a:t>trọng</a:t>
            </a:r>
            <a:r>
              <a:rPr lang="en-US" sz="2800" dirty="0">
                <a:solidFill>
                  <a:srgbClr val="291B25"/>
                </a:solidFill>
                <a:latin typeface="Nunito Sans Regular Bold"/>
              </a:rPr>
              <a:t> </a:t>
            </a:r>
            <a:r>
              <a:rPr lang="en-US" sz="2800" dirty="0" err="1">
                <a:solidFill>
                  <a:srgbClr val="291B25"/>
                </a:solidFill>
                <a:latin typeface="Nunito Sans Regular Bold"/>
              </a:rPr>
              <a:t>lực</a:t>
            </a:r>
            <a:r>
              <a:rPr lang="en-US" sz="2800" dirty="0">
                <a:solidFill>
                  <a:srgbClr val="291B25"/>
                </a:solidFill>
                <a:latin typeface="Nunito Sans Regular Bold"/>
              </a:rPr>
              <a:t> </a:t>
            </a:r>
            <a:r>
              <a:rPr lang="en-US" sz="2800" dirty="0" err="1">
                <a:solidFill>
                  <a:srgbClr val="291B25"/>
                </a:solidFill>
                <a:latin typeface="Nunito Sans Regular Bold"/>
              </a:rPr>
              <a:t>tác</a:t>
            </a:r>
            <a:r>
              <a:rPr lang="en-US" sz="2800" dirty="0">
                <a:solidFill>
                  <a:srgbClr val="291B25"/>
                </a:solidFill>
                <a:latin typeface="Nunito Sans Regular Bold"/>
              </a:rPr>
              <a:t> </a:t>
            </a:r>
            <a:r>
              <a:rPr lang="en-US" sz="2800" dirty="0" err="1">
                <a:solidFill>
                  <a:srgbClr val="291B25"/>
                </a:solidFill>
                <a:latin typeface="Nunito Sans Regular Bold"/>
              </a:rPr>
              <a:t>dụng</a:t>
            </a:r>
            <a:r>
              <a:rPr lang="en-US" sz="2800" dirty="0">
                <a:solidFill>
                  <a:srgbClr val="291B25"/>
                </a:solidFill>
                <a:latin typeface="Nunito Sans Regular Bold"/>
              </a:rPr>
              <a:t> </a:t>
            </a:r>
            <a:r>
              <a:rPr lang="en-US" sz="2800" dirty="0" err="1">
                <a:solidFill>
                  <a:srgbClr val="291B25"/>
                </a:solidFill>
                <a:latin typeface="Nunito Sans Regular Bold"/>
              </a:rPr>
              <a:t>lên</a:t>
            </a:r>
            <a:r>
              <a:rPr lang="en-US" sz="2800" dirty="0">
                <a:solidFill>
                  <a:srgbClr val="291B25"/>
                </a:solidFill>
                <a:latin typeface="Nunito Sans Regular Bold"/>
              </a:rPr>
              <a:t> </a:t>
            </a:r>
            <a:r>
              <a:rPr lang="en-US" sz="2800" dirty="0" err="1">
                <a:solidFill>
                  <a:srgbClr val="291B25"/>
                </a:solidFill>
                <a:latin typeface="Nunito Sans Regular Bold"/>
              </a:rPr>
              <a:t>vật</a:t>
            </a:r>
            <a:r>
              <a:rPr lang="en-US" sz="2800" dirty="0">
                <a:solidFill>
                  <a:srgbClr val="291B25"/>
                </a:solidFill>
                <a:latin typeface="Nunito Sans Regular Bold"/>
              </a:rPr>
              <a:t> </a:t>
            </a:r>
            <a:r>
              <a:rPr lang="en-US" sz="2800" dirty="0" err="1">
                <a:solidFill>
                  <a:srgbClr val="291B25"/>
                </a:solidFill>
                <a:latin typeface="Nunito Sans Regular Bold"/>
              </a:rPr>
              <a:t>khối</a:t>
            </a:r>
            <a:r>
              <a:rPr lang="en-US" sz="2800" dirty="0">
                <a:solidFill>
                  <a:srgbClr val="291B25"/>
                </a:solidFill>
                <a:latin typeface="Nunito Sans Regular Bold"/>
              </a:rPr>
              <a:t> </a:t>
            </a:r>
            <a:r>
              <a:rPr lang="en-US" sz="2800" dirty="0" err="1">
                <a:solidFill>
                  <a:srgbClr val="291B25"/>
                </a:solidFill>
                <a:latin typeface="Nunito Sans Regular Bold"/>
              </a:rPr>
              <a:t>lượng</a:t>
            </a:r>
            <a:r>
              <a:rPr lang="en-US" sz="2800" dirty="0">
                <a:solidFill>
                  <a:srgbClr val="291B25"/>
                </a:solidFill>
                <a:latin typeface="Nunito Sans Regular Bold"/>
              </a:rPr>
              <a:t> m </a:t>
            </a:r>
            <a:r>
              <a:rPr lang="en-US" sz="2800" dirty="0" err="1">
                <a:solidFill>
                  <a:srgbClr val="291B25"/>
                </a:solidFill>
                <a:latin typeface="Nunito Sans Regular Bold"/>
              </a:rPr>
              <a:t>chuyển</a:t>
            </a:r>
            <a:r>
              <a:rPr lang="en-US" sz="2800" dirty="0">
                <a:solidFill>
                  <a:srgbClr val="291B25"/>
                </a:solidFill>
                <a:latin typeface="Nunito Sans Regular Bold"/>
              </a:rPr>
              <a:t> </a:t>
            </a:r>
            <a:r>
              <a:rPr lang="en-US" sz="2800" dirty="0" err="1">
                <a:solidFill>
                  <a:srgbClr val="291B25"/>
                </a:solidFill>
                <a:latin typeface="Nunito Sans Regular Bold"/>
              </a:rPr>
              <a:t>động</a:t>
            </a:r>
            <a:r>
              <a:rPr lang="en-US" sz="2800" dirty="0">
                <a:solidFill>
                  <a:srgbClr val="291B25"/>
                </a:solidFill>
                <a:latin typeface="Nunito Sans Regular Bold"/>
              </a:rPr>
              <a:t> </a:t>
            </a:r>
            <a:r>
              <a:rPr lang="en-US" sz="2800" dirty="0" err="1">
                <a:solidFill>
                  <a:srgbClr val="291B25"/>
                </a:solidFill>
                <a:latin typeface="Nunito Sans Regular Bold"/>
              </a:rPr>
              <a:t>ném</a:t>
            </a:r>
            <a:r>
              <a:rPr lang="en-US" sz="2800" dirty="0">
                <a:solidFill>
                  <a:srgbClr val="291B25"/>
                </a:solidFill>
                <a:latin typeface="Nunito Sans Regular Bold"/>
              </a:rPr>
              <a:t> </a:t>
            </a:r>
            <a:r>
              <a:rPr lang="en-US" sz="2800" dirty="0" err="1">
                <a:solidFill>
                  <a:srgbClr val="291B25"/>
                </a:solidFill>
                <a:latin typeface="Nunito Sans Regular Bold"/>
              </a:rPr>
              <a:t>ngang</a:t>
            </a:r>
            <a:r>
              <a:rPr lang="en-US" sz="2800" dirty="0">
                <a:solidFill>
                  <a:srgbClr val="291B25"/>
                </a:solidFill>
                <a:latin typeface="Nunito Sans Regular Bold"/>
              </a:rPr>
              <a:t>? </a:t>
            </a:r>
          </a:p>
        </p:txBody>
      </p:sp>
      <p:sp>
        <p:nvSpPr>
          <p:cNvPr id="7" name="AutoShape 7" descr="21 Duong Linh"/>
          <p:cNvSpPr/>
          <p:nvPr/>
        </p:nvSpPr>
        <p:spPr>
          <a:xfrm>
            <a:off x="482600" y="1267963"/>
            <a:ext cx="5620945" cy="3036202"/>
          </a:xfrm>
          <a:prstGeom prst="rect">
            <a:avLst/>
          </a:prstGeom>
          <a:solidFill>
            <a:srgbClr val="F6F6E9"/>
          </a:solidFill>
        </p:spPr>
        <p:txBody>
          <a:bodyPr/>
          <a:lstStyle/>
          <a:p>
            <a:endParaRPr lang="en-US"/>
          </a:p>
        </p:txBody>
      </p:sp>
      <p:pic>
        <p:nvPicPr>
          <p:cNvPr id="9" name="Picture 9" descr="21 Duong Linh"/>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524">
            <a:off x="2619244" y="1517329"/>
            <a:ext cx="1881054" cy="448939"/>
          </a:xfrm>
          <a:prstGeom prst="rect">
            <a:avLst/>
          </a:prstGeom>
        </p:spPr>
      </p:pic>
      <p:sp>
        <p:nvSpPr>
          <p:cNvPr id="10" name="AutoShape 10" descr="21 Duong Linh"/>
          <p:cNvSpPr/>
          <p:nvPr/>
        </p:nvSpPr>
        <p:spPr>
          <a:xfrm>
            <a:off x="6586047" y="1267962"/>
            <a:ext cx="5724634" cy="5655699"/>
          </a:xfrm>
          <a:prstGeom prst="rect">
            <a:avLst/>
          </a:prstGeom>
          <a:solidFill>
            <a:srgbClr val="FFCE6D"/>
          </a:solidFill>
        </p:spPr>
        <p:txBody>
          <a:bodyPr/>
          <a:lstStyle/>
          <a:p>
            <a:endParaRPr lang="en-US"/>
          </a:p>
        </p:txBody>
      </p:sp>
      <p:sp>
        <p:nvSpPr>
          <p:cNvPr id="11" name="TextBox 11" descr="21 Duong Linh"/>
          <p:cNvSpPr txBox="1"/>
          <p:nvPr/>
        </p:nvSpPr>
        <p:spPr>
          <a:xfrm>
            <a:off x="7369231" y="4094640"/>
            <a:ext cx="2759963" cy="254109"/>
          </a:xfrm>
          <a:prstGeom prst="rect">
            <a:avLst/>
          </a:prstGeom>
        </p:spPr>
        <p:txBody>
          <a:bodyPr lIns="0" tIns="0" rIns="0" bIns="0" rtlCol="0" anchor="t">
            <a:spAutoFit/>
          </a:bodyPr>
          <a:lstStyle/>
          <a:p>
            <a:pPr>
              <a:lnSpc>
                <a:spcPct val="114000"/>
              </a:lnSpc>
            </a:pPr>
            <a:r>
              <a:rPr lang="en-US" sz="1494">
                <a:solidFill>
                  <a:srgbClr val="291B25"/>
                </a:solidFill>
                <a:latin typeface="Nunito Sans Regular Bold"/>
              </a:rPr>
              <a:t>Physical Characteristics</a:t>
            </a:r>
          </a:p>
        </p:txBody>
      </p:sp>
      <p:sp>
        <p:nvSpPr>
          <p:cNvPr id="13" name="AutoShape 13" descr="21 Duong Linh"/>
          <p:cNvSpPr/>
          <p:nvPr/>
        </p:nvSpPr>
        <p:spPr>
          <a:xfrm>
            <a:off x="6686411" y="1267962"/>
            <a:ext cx="5302388" cy="3080787"/>
          </a:xfrm>
          <a:prstGeom prst="rect">
            <a:avLst/>
          </a:prstGeom>
          <a:solidFill>
            <a:srgbClr val="F6F6E9"/>
          </a:solidFill>
        </p:spPr>
        <p:txBody>
          <a:bodyPr/>
          <a:lstStyle/>
          <a:p>
            <a:endParaRPr lang="en-US"/>
          </a:p>
        </p:txBody>
      </p:sp>
      <p:sp>
        <p:nvSpPr>
          <p:cNvPr id="16" name="TextBox 16" descr="21 Duong Linh"/>
          <p:cNvSpPr txBox="1"/>
          <p:nvPr/>
        </p:nvSpPr>
        <p:spPr>
          <a:xfrm>
            <a:off x="1104492" y="4445961"/>
            <a:ext cx="4826055" cy="476156"/>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 </a:t>
            </a:r>
            <a:endParaRPr lang="en-US" sz="2800" dirty="0">
              <a:solidFill>
                <a:srgbClr val="291B25"/>
              </a:solidFill>
              <a:latin typeface="Nunito Sans Regular Bold"/>
            </a:endParaRPr>
          </a:p>
        </p:txBody>
      </p:sp>
      <p:sp>
        <p:nvSpPr>
          <p:cNvPr id="17" name="TextBox 17" descr="21 Duong Linh"/>
          <p:cNvSpPr txBox="1"/>
          <p:nvPr/>
        </p:nvSpPr>
        <p:spPr>
          <a:xfrm>
            <a:off x="6965036" y="4816278"/>
            <a:ext cx="4935272" cy="967381"/>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 a. </a:t>
            </a:r>
            <a:r>
              <a:rPr lang="en-US" sz="2800" dirty="0" err="1">
                <a:solidFill>
                  <a:srgbClr val="291B25"/>
                </a:solidFill>
                <a:latin typeface="Nunito Sans Regular Bold"/>
              </a:rPr>
              <a:t>Nêu</a:t>
            </a:r>
            <a:r>
              <a:rPr lang="en-US" sz="2800" dirty="0">
                <a:solidFill>
                  <a:srgbClr val="291B25"/>
                </a:solidFill>
                <a:latin typeface="Nunito Sans Regular Bold"/>
              </a:rPr>
              <a:t> </a:t>
            </a:r>
            <a:r>
              <a:rPr lang="en-US" sz="2800" dirty="0" err="1">
                <a:solidFill>
                  <a:srgbClr val="291B25"/>
                </a:solidFill>
                <a:latin typeface="Nunito Sans Regular Bold"/>
              </a:rPr>
              <a:t>đặc</a:t>
            </a:r>
            <a:r>
              <a:rPr lang="en-US" sz="2800" dirty="0">
                <a:solidFill>
                  <a:srgbClr val="291B25"/>
                </a:solidFill>
                <a:latin typeface="Nunito Sans Regular Bold"/>
              </a:rPr>
              <a:t> </a:t>
            </a:r>
            <a:r>
              <a:rPr lang="en-US" sz="2800" dirty="0" err="1">
                <a:solidFill>
                  <a:srgbClr val="291B25"/>
                </a:solidFill>
                <a:latin typeface="Nunito Sans Regular Bold"/>
              </a:rPr>
              <a:t>điểm</a:t>
            </a:r>
            <a:r>
              <a:rPr lang="en-US" sz="2800" dirty="0">
                <a:solidFill>
                  <a:srgbClr val="291B25"/>
                </a:solidFill>
                <a:latin typeface="Nunito Sans Regular Bold"/>
              </a:rPr>
              <a:t> </a:t>
            </a:r>
            <a:r>
              <a:rPr lang="en-US" sz="2800" dirty="0" err="1">
                <a:solidFill>
                  <a:srgbClr val="291B25"/>
                </a:solidFill>
                <a:latin typeface="Nunito Sans Regular Bold"/>
              </a:rPr>
              <a:t>của</a:t>
            </a:r>
            <a:r>
              <a:rPr lang="en-US" sz="2800" dirty="0">
                <a:solidFill>
                  <a:srgbClr val="291B25"/>
                </a:solidFill>
                <a:latin typeface="Nunito Sans Regular Bold"/>
              </a:rPr>
              <a:t> </a:t>
            </a:r>
            <a:r>
              <a:rPr lang="en-US" sz="2800" dirty="0" err="1">
                <a:solidFill>
                  <a:srgbClr val="291B25"/>
                </a:solidFill>
                <a:latin typeface="Nunito Sans Regular Bold"/>
              </a:rPr>
              <a:t>chuyển</a:t>
            </a:r>
            <a:r>
              <a:rPr lang="en-US" sz="2800" dirty="0">
                <a:solidFill>
                  <a:srgbClr val="291B25"/>
                </a:solidFill>
                <a:latin typeface="Nunito Sans Regular Bold"/>
              </a:rPr>
              <a:t> </a:t>
            </a:r>
            <a:r>
              <a:rPr lang="en-US" sz="2800" dirty="0" err="1">
                <a:solidFill>
                  <a:srgbClr val="291B25"/>
                </a:solidFill>
                <a:latin typeface="Nunito Sans Regular Bold"/>
              </a:rPr>
              <a:t>động</a:t>
            </a:r>
            <a:r>
              <a:rPr lang="en-US" sz="2800" dirty="0">
                <a:solidFill>
                  <a:srgbClr val="291B25"/>
                </a:solidFill>
                <a:latin typeface="Nunito Sans Regular Bold"/>
              </a:rPr>
              <a:t> </a:t>
            </a:r>
            <a:r>
              <a:rPr lang="en-US" sz="2800" dirty="0" err="1">
                <a:solidFill>
                  <a:srgbClr val="291B25"/>
                </a:solidFill>
                <a:latin typeface="Nunito Sans Regular Bold"/>
              </a:rPr>
              <a:t>ném</a:t>
            </a:r>
            <a:r>
              <a:rPr lang="en-US" sz="2800" dirty="0">
                <a:solidFill>
                  <a:srgbClr val="291B25"/>
                </a:solidFill>
                <a:latin typeface="Nunito Sans Regular Bold"/>
              </a:rPr>
              <a:t> </a:t>
            </a:r>
            <a:r>
              <a:rPr lang="en-US" sz="2800" dirty="0" err="1">
                <a:solidFill>
                  <a:srgbClr val="291B25"/>
                </a:solidFill>
                <a:latin typeface="Nunito Sans Regular Bold"/>
              </a:rPr>
              <a:t>ngang</a:t>
            </a:r>
            <a:r>
              <a:rPr lang="en-US" sz="2800" dirty="0">
                <a:solidFill>
                  <a:srgbClr val="291B25"/>
                </a:solidFill>
                <a:latin typeface="Nunito Sans Regular Bold"/>
              </a:rPr>
              <a:t>? </a:t>
            </a:r>
          </a:p>
        </p:txBody>
      </p:sp>
      <p:pic>
        <p:nvPicPr>
          <p:cNvPr id="12" name="Picture 11">
            <a:extLst>
              <a:ext uri="{FF2B5EF4-FFF2-40B4-BE49-F238E27FC236}">
                <a16:creationId xmlns:a16="http://schemas.microsoft.com/office/drawing/2014/main" id="{23B98981-3EE0-4E62-9E51-DBABF9C66AE1}"/>
              </a:ext>
            </a:extLst>
          </p:cNvPr>
          <p:cNvPicPr>
            <a:picLocks noChangeAspect="1"/>
          </p:cNvPicPr>
          <p:nvPr/>
        </p:nvPicPr>
        <p:blipFill>
          <a:blip r:embed="rId6"/>
          <a:stretch>
            <a:fillRect/>
          </a:stretch>
        </p:blipFill>
        <p:spPr>
          <a:xfrm>
            <a:off x="7377698" y="1306866"/>
            <a:ext cx="4050008" cy="2997299"/>
          </a:xfrm>
          <a:prstGeom prst="rect">
            <a:avLst/>
          </a:prstGeom>
        </p:spPr>
      </p:pic>
      <p:pic>
        <p:nvPicPr>
          <p:cNvPr id="19" name="Picture 18">
            <a:extLst>
              <a:ext uri="{FF2B5EF4-FFF2-40B4-BE49-F238E27FC236}">
                <a16:creationId xmlns:a16="http://schemas.microsoft.com/office/drawing/2014/main" id="{058E7B56-0A9B-4402-BBAF-E4F531175B43}"/>
              </a:ext>
            </a:extLst>
          </p:cNvPr>
          <p:cNvPicPr>
            <a:picLocks noChangeAspect="1"/>
          </p:cNvPicPr>
          <p:nvPr/>
        </p:nvPicPr>
        <p:blipFill>
          <a:blip r:embed="rId7"/>
          <a:stretch>
            <a:fillRect/>
          </a:stretch>
        </p:blipFill>
        <p:spPr>
          <a:xfrm>
            <a:off x="1937845" y="1202609"/>
            <a:ext cx="3192956" cy="3082854"/>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4" presetClass="entr" presetSubtype="10" fill="hold" grpId="1"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5" descr="21 Duong Linh">
            <a:extLst>
              <a:ext uri="{FF2B5EF4-FFF2-40B4-BE49-F238E27FC236}">
                <a16:creationId xmlns:a16="http://schemas.microsoft.com/office/drawing/2014/main" id="{C8A5EA2D-8A25-F88B-3D65-06FFCF447E44}"/>
              </a:ext>
            </a:extLst>
          </p:cNvPr>
          <p:cNvGrpSpPr/>
          <p:nvPr/>
        </p:nvGrpSpPr>
        <p:grpSpPr>
          <a:xfrm>
            <a:off x="-50800" y="7070455"/>
            <a:ext cx="13075920" cy="489491"/>
            <a:chOff x="0" y="0"/>
            <a:chExt cx="6481685" cy="310464"/>
          </a:xfrm>
        </p:grpSpPr>
        <p:sp>
          <p:nvSpPr>
            <p:cNvPr id="15" name="Freeform 6">
              <a:extLst>
                <a:ext uri="{FF2B5EF4-FFF2-40B4-BE49-F238E27FC236}">
                  <a16:creationId xmlns:a16="http://schemas.microsoft.com/office/drawing/2014/main" id="{BEA92819-7A3A-9396-973D-9619613AE553}"/>
                </a:ext>
              </a:extLst>
            </p:cNvPr>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txBody>
            <a:bodyPr/>
            <a:lstStyle/>
            <a:p>
              <a:endParaRPr lang="en-US"/>
            </a:p>
          </p:txBody>
        </p:sp>
      </p:grpSp>
      <p:pic>
        <p:nvPicPr>
          <p:cNvPr id="4" name="Picture 3">
            <a:extLst>
              <a:ext uri="{FF2B5EF4-FFF2-40B4-BE49-F238E27FC236}">
                <a16:creationId xmlns:a16="http://schemas.microsoft.com/office/drawing/2014/main" id="{A7643E70-0889-47D7-8D3A-B4BC48354987}"/>
              </a:ext>
            </a:extLst>
          </p:cNvPr>
          <p:cNvPicPr>
            <a:picLocks noChangeAspect="1"/>
          </p:cNvPicPr>
          <p:nvPr/>
        </p:nvPicPr>
        <p:blipFill>
          <a:blip r:embed="rId2"/>
          <a:stretch>
            <a:fillRect/>
          </a:stretch>
        </p:blipFill>
        <p:spPr>
          <a:xfrm>
            <a:off x="7129474" y="76200"/>
            <a:ext cx="5875326" cy="6994255"/>
          </a:xfrm>
          <a:prstGeom prst="rect">
            <a:avLst/>
          </a:prstGeom>
        </p:spPr>
      </p:pic>
      <p:sp>
        <p:nvSpPr>
          <p:cNvPr id="11" name="AutoShape 13" descr="21 Duong Linh">
            <a:extLst>
              <a:ext uri="{FF2B5EF4-FFF2-40B4-BE49-F238E27FC236}">
                <a16:creationId xmlns:a16="http://schemas.microsoft.com/office/drawing/2014/main" id="{62BBB286-D9AB-4790-87A1-0D7CF75C0174}"/>
              </a:ext>
            </a:extLst>
          </p:cNvPr>
          <p:cNvSpPr/>
          <p:nvPr/>
        </p:nvSpPr>
        <p:spPr>
          <a:xfrm>
            <a:off x="7336183" y="129293"/>
            <a:ext cx="5302388" cy="3080787"/>
          </a:xfrm>
          <a:prstGeom prst="rect">
            <a:avLst/>
          </a:prstGeom>
          <a:solidFill>
            <a:srgbClr val="F6F6E9"/>
          </a:solidFill>
        </p:spPr>
        <p:txBody>
          <a:bodyPr/>
          <a:lstStyle/>
          <a:p>
            <a:endParaRPr lang="en-US"/>
          </a:p>
        </p:txBody>
      </p:sp>
      <p:pic>
        <p:nvPicPr>
          <p:cNvPr id="12" name="Picture 11">
            <a:extLst>
              <a:ext uri="{FF2B5EF4-FFF2-40B4-BE49-F238E27FC236}">
                <a16:creationId xmlns:a16="http://schemas.microsoft.com/office/drawing/2014/main" id="{E70C3BCC-EFBF-4E34-8643-BF918BE3F732}"/>
              </a:ext>
            </a:extLst>
          </p:cNvPr>
          <p:cNvPicPr>
            <a:picLocks noChangeAspect="1"/>
          </p:cNvPicPr>
          <p:nvPr/>
        </p:nvPicPr>
        <p:blipFill>
          <a:blip r:embed="rId3"/>
          <a:stretch>
            <a:fillRect/>
          </a:stretch>
        </p:blipFill>
        <p:spPr>
          <a:xfrm>
            <a:off x="7966790" y="187924"/>
            <a:ext cx="4050008" cy="2997299"/>
          </a:xfrm>
          <a:prstGeom prst="rect">
            <a:avLst/>
          </a:prstGeom>
        </p:spPr>
      </p:pic>
      <p:sp>
        <p:nvSpPr>
          <p:cNvPr id="13" name="TextBox 18" descr="21 Duong Linh">
            <a:extLst>
              <a:ext uri="{FF2B5EF4-FFF2-40B4-BE49-F238E27FC236}">
                <a16:creationId xmlns:a16="http://schemas.microsoft.com/office/drawing/2014/main" id="{DA7CEDD9-106B-4A0A-9DC6-76B0212B2727}"/>
              </a:ext>
            </a:extLst>
          </p:cNvPr>
          <p:cNvSpPr txBox="1"/>
          <p:nvPr/>
        </p:nvSpPr>
        <p:spPr>
          <a:xfrm>
            <a:off x="7341360" y="3289300"/>
            <a:ext cx="5491114" cy="899349"/>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a. </a:t>
            </a:r>
            <a:r>
              <a:rPr lang="en-US" sz="2400" b="1" dirty="0" err="1">
                <a:solidFill>
                  <a:srgbClr val="291B25"/>
                </a:solidFill>
                <a:latin typeface="Nunito Sans Regular Bold"/>
              </a:rPr>
              <a:t>Trong</a:t>
            </a:r>
            <a:r>
              <a:rPr lang="en-US" sz="2400" b="1" dirty="0">
                <a:solidFill>
                  <a:srgbClr val="291B25"/>
                </a:solidFill>
                <a:latin typeface="Nunito Sans Regular Bold"/>
              </a:rPr>
              <a:t> </a:t>
            </a: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 </a:t>
            </a:r>
            <a:r>
              <a:rPr lang="en-US" sz="2400" b="1" dirty="0" err="1">
                <a:solidFill>
                  <a:srgbClr val="291B25"/>
                </a:solidFill>
                <a:latin typeface="Nunito Sans Regular Bold"/>
              </a:rPr>
              <a:t>ném</a:t>
            </a:r>
            <a:r>
              <a:rPr lang="en-US" sz="2400" b="1" dirty="0">
                <a:solidFill>
                  <a:srgbClr val="291B25"/>
                </a:solidFill>
                <a:latin typeface="Nunito Sans Regular Bold"/>
              </a:rPr>
              <a:t> </a:t>
            </a:r>
            <a:r>
              <a:rPr lang="en-US" sz="2400" b="1" dirty="0" err="1">
                <a:solidFill>
                  <a:srgbClr val="291B25"/>
                </a:solidFill>
                <a:latin typeface="Nunito Sans Regular Bold"/>
              </a:rPr>
              <a:t>ngang</a:t>
            </a:r>
            <a:r>
              <a:rPr lang="en-US" sz="2400" b="1" dirty="0">
                <a:solidFill>
                  <a:srgbClr val="291B25"/>
                </a:solidFill>
                <a:latin typeface="Nunito Sans Regular Bold"/>
              </a:rPr>
              <a:t> </a:t>
            </a:r>
            <a:r>
              <a:rPr lang="en-US" sz="2400" b="1" dirty="0" err="1">
                <a:solidFill>
                  <a:srgbClr val="291B25"/>
                </a:solidFill>
                <a:latin typeface="Nunito Sans Regular Bold"/>
              </a:rPr>
              <a:t>vật</a:t>
            </a:r>
            <a:r>
              <a:rPr lang="en-US" sz="2400" b="1" dirty="0">
                <a:solidFill>
                  <a:srgbClr val="291B25"/>
                </a:solidFill>
                <a:latin typeface="Nunito Sans Regular Bold"/>
              </a:rPr>
              <a:t>  </a:t>
            </a:r>
            <a:r>
              <a:rPr lang="en-US" sz="2400" b="1" dirty="0" err="1">
                <a:solidFill>
                  <a:srgbClr val="291B25"/>
                </a:solidFill>
                <a:latin typeface="Nunito Sans Regular Bold"/>
              </a:rPr>
              <a:t>tham</a:t>
            </a:r>
            <a:r>
              <a:rPr lang="en-US" sz="2400" b="1" dirty="0">
                <a:solidFill>
                  <a:srgbClr val="291B25"/>
                </a:solidFill>
                <a:latin typeface="Nunito Sans Regular Bold"/>
              </a:rPr>
              <a:t> </a:t>
            </a:r>
            <a:r>
              <a:rPr lang="en-US" sz="2400" b="1" dirty="0" err="1">
                <a:solidFill>
                  <a:srgbClr val="291B25"/>
                </a:solidFill>
                <a:latin typeface="Nunito Sans Regular Bold"/>
              </a:rPr>
              <a:t>gia</a:t>
            </a:r>
            <a:r>
              <a:rPr lang="en-US" sz="2400" b="1" dirty="0">
                <a:solidFill>
                  <a:srgbClr val="291B25"/>
                </a:solidFill>
                <a:latin typeface="Nunito Sans Regular Bold"/>
              </a:rPr>
              <a:t> </a:t>
            </a:r>
            <a:r>
              <a:rPr lang="en-US" sz="2400" b="1" dirty="0" err="1">
                <a:solidFill>
                  <a:srgbClr val="291B25"/>
                </a:solidFill>
                <a:latin typeface="Nunito Sans Regular Bold"/>
              </a:rPr>
              <a:t>đồng</a:t>
            </a:r>
            <a:r>
              <a:rPr lang="en-US" sz="2400" b="1" dirty="0">
                <a:solidFill>
                  <a:srgbClr val="291B25"/>
                </a:solidFill>
                <a:latin typeface="Nunito Sans Regular Bold"/>
              </a:rPr>
              <a:t> </a:t>
            </a:r>
            <a:r>
              <a:rPr lang="en-US" sz="2400" b="1" dirty="0" err="1">
                <a:solidFill>
                  <a:srgbClr val="291B25"/>
                </a:solidFill>
                <a:latin typeface="Nunito Sans Regular Bold"/>
              </a:rPr>
              <a:t>thời</a:t>
            </a:r>
            <a:r>
              <a:rPr lang="en-US" sz="2400" b="1" dirty="0">
                <a:solidFill>
                  <a:srgbClr val="291B25"/>
                </a:solidFill>
                <a:latin typeface="Nunito Sans Regular Bold"/>
              </a:rPr>
              <a:t> 2 </a:t>
            </a: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 </a:t>
            </a:r>
            <a:endParaRPr lang="en-US" sz="2400" dirty="0">
              <a:solidFill>
                <a:srgbClr val="291B25"/>
              </a:solidFill>
              <a:latin typeface="Nunito Sans Regular Bold"/>
            </a:endParaRPr>
          </a:p>
        </p:txBody>
      </p:sp>
      <p:sp>
        <p:nvSpPr>
          <p:cNvPr id="19" name="TextBox 18" descr="21 Duong Linh">
            <a:extLst>
              <a:ext uri="{FF2B5EF4-FFF2-40B4-BE49-F238E27FC236}">
                <a16:creationId xmlns:a16="http://schemas.microsoft.com/office/drawing/2014/main" id="{7787D444-CDA8-425A-B217-47D86EFB569D}"/>
              </a:ext>
            </a:extLst>
          </p:cNvPr>
          <p:cNvSpPr txBox="1"/>
          <p:nvPr/>
        </p:nvSpPr>
        <p:spPr>
          <a:xfrm>
            <a:off x="7321040" y="4343400"/>
            <a:ext cx="5511434" cy="2089226"/>
          </a:xfrm>
          <a:prstGeom prst="rect">
            <a:avLst/>
          </a:prstGeom>
        </p:spPr>
        <p:txBody>
          <a:bodyPr wrap="square" lIns="0" tIns="0" rIns="0" bIns="0" rtlCol="0" anchor="t">
            <a:spAutoFit/>
          </a:bodyPr>
          <a:lstStyle/>
          <a:p>
            <a:pPr algn="just">
              <a:lnSpc>
                <a:spcPct val="114000"/>
              </a:lnSpc>
            </a:pP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 </a:t>
            </a:r>
            <a:r>
              <a:rPr lang="en-US" sz="2400" b="1" dirty="0" err="1">
                <a:solidFill>
                  <a:srgbClr val="291B25"/>
                </a:solidFill>
                <a:latin typeface="Nunito Sans Regular Bold"/>
              </a:rPr>
              <a:t>thẳng</a:t>
            </a:r>
            <a:r>
              <a:rPr lang="en-US" sz="2400" b="1" dirty="0">
                <a:solidFill>
                  <a:srgbClr val="291B25"/>
                </a:solidFill>
                <a:latin typeface="Nunito Sans Regular Bold"/>
              </a:rPr>
              <a:t> </a:t>
            </a:r>
            <a:r>
              <a:rPr lang="en-US" sz="2400" b="1" dirty="0" err="1">
                <a:solidFill>
                  <a:srgbClr val="291B25"/>
                </a:solidFill>
                <a:latin typeface="Nunito Sans Regular Bold"/>
              </a:rPr>
              <a:t>đều</a:t>
            </a:r>
            <a:r>
              <a:rPr lang="en-US" sz="2400" b="1" dirty="0">
                <a:solidFill>
                  <a:srgbClr val="291B25"/>
                </a:solidFill>
                <a:latin typeface="Nunito Sans Regular Bold"/>
              </a:rPr>
              <a:t> </a:t>
            </a:r>
            <a:r>
              <a:rPr lang="en-US" sz="2400" b="1" dirty="0" err="1">
                <a:solidFill>
                  <a:srgbClr val="291B25"/>
                </a:solidFill>
                <a:latin typeface="Nunito Sans Regular Bold"/>
              </a:rPr>
              <a:t>theo</a:t>
            </a:r>
            <a:r>
              <a:rPr lang="en-US" sz="2400" b="1" dirty="0">
                <a:solidFill>
                  <a:srgbClr val="291B25"/>
                </a:solidFill>
                <a:latin typeface="Nunito Sans Regular Bold"/>
              </a:rPr>
              <a:t> </a:t>
            </a:r>
            <a:r>
              <a:rPr lang="en-US" sz="2400" b="1" dirty="0" err="1">
                <a:solidFill>
                  <a:srgbClr val="291B25"/>
                </a:solidFill>
                <a:latin typeface="Nunito Sans Regular Bold"/>
              </a:rPr>
              <a:t>phương</a:t>
            </a:r>
            <a:r>
              <a:rPr lang="en-US" sz="2400" b="1" dirty="0">
                <a:solidFill>
                  <a:srgbClr val="291B25"/>
                </a:solidFill>
                <a:latin typeface="Nunito Sans Regular Bold"/>
              </a:rPr>
              <a:t> </a:t>
            </a:r>
            <a:r>
              <a:rPr lang="en-US" sz="2400" b="1" dirty="0" err="1">
                <a:solidFill>
                  <a:srgbClr val="291B25"/>
                </a:solidFill>
                <a:latin typeface="Nunito Sans Regular Bold"/>
              </a:rPr>
              <a:t>ngang</a:t>
            </a:r>
            <a:r>
              <a:rPr lang="en-US" sz="2400" b="1" dirty="0">
                <a:solidFill>
                  <a:srgbClr val="291B25"/>
                </a:solidFill>
                <a:latin typeface="Nunito Sans Regular Bold"/>
              </a:rPr>
              <a:t> </a:t>
            </a:r>
            <a:r>
              <a:rPr lang="en-US" sz="2400" b="1" dirty="0" err="1">
                <a:solidFill>
                  <a:srgbClr val="291B25"/>
                </a:solidFill>
                <a:latin typeface="Nunito Sans Regular Bold"/>
              </a:rPr>
              <a:t>và</a:t>
            </a:r>
            <a:r>
              <a:rPr lang="en-US" sz="2400" b="1" dirty="0">
                <a:solidFill>
                  <a:srgbClr val="291B25"/>
                </a:solidFill>
                <a:latin typeface="Nunito Sans Regular Bold"/>
              </a:rPr>
              <a:t> </a:t>
            </a: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 </a:t>
            </a:r>
            <a:r>
              <a:rPr lang="en-US" sz="2400" b="1" dirty="0" err="1">
                <a:solidFill>
                  <a:srgbClr val="291B25"/>
                </a:solidFill>
                <a:latin typeface="Nunito Sans Regular Bold"/>
              </a:rPr>
              <a:t>thẳng</a:t>
            </a:r>
            <a:r>
              <a:rPr lang="en-US" sz="2400" b="1" dirty="0">
                <a:solidFill>
                  <a:srgbClr val="291B25"/>
                </a:solidFill>
                <a:latin typeface="Nunito Sans Regular Bold"/>
              </a:rPr>
              <a:t> </a:t>
            </a:r>
            <a:r>
              <a:rPr lang="en-US" sz="2400" b="1" dirty="0" err="1">
                <a:solidFill>
                  <a:srgbClr val="291B25"/>
                </a:solidFill>
                <a:latin typeface="Nunito Sans Regular Bold"/>
              </a:rPr>
              <a:t>nhanh</a:t>
            </a:r>
            <a:r>
              <a:rPr lang="en-US" sz="2400" b="1" dirty="0">
                <a:solidFill>
                  <a:srgbClr val="291B25"/>
                </a:solidFill>
                <a:latin typeface="Nunito Sans Regular Bold"/>
              </a:rPr>
              <a:t> </a:t>
            </a:r>
            <a:r>
              <a:rPr lang="en-US" sz="2400" b="1" dirty="0" err="1">
                <a:solidFill>
                  <a:srgbClr val="291B25"/>
                </a:solidFill>
                <a:latin typeface="Nunito Sans Regular Bold"/>
              </a:rPr>
              <a:t>dần</a:t>
            </a:r>
            <a:r>
              <a:rPr lang="en-US" sz="2400" b="1" dirty="0">
                <a:solidFill>
                  <a:srgbClr val="291B25"/>
                </a:solidFill>
                <a:latin typeface="Nunito Sans Regular Bold"/>
              </a:rPr>
              <a:t> </a:t>
            </a:r>
            <a:r>
              <a:rPr lang="en-US" sz="2400" b="1" dirty="0" err="1">
                <a:solidFill>
                  <a:srgbClr val="291B25"/>
                </a:solidFill>
                <a:latin typeface="Nunito Sans Regular Bold"/>
              </a:rPr>
              <a:t>đều</a:t>
            </a:r>
            <a:r>
              <a:rPr lang="en-US" sz="2400" b="1" dirty="0">
                <a:solidFill>
                  <a:srgbClr val="291B25"/>
                </a:solidFill>
                <a:latin typeface="Nunito Sans Regular Bold"/>
              </a:rPr>
              <a:t> </a:t>
            </a:r>
            <a:r>
              <a:rPr lang="en-US" sz="2400" b="1" dirty="0" err="1">
                <a:solidFill>
                  <a:srgbClr val="291B25"/>
                </a:solidFill>
                <a:latin typeface="Nunito Sans Regular Bold"/>
              </a:rPr>
              <a:t>theo</a:t>
            </a:r>
            <a:r>
              <a:rPr lang="en-US" sz="2400" b="1" dirty="0">
                <a:solidFill>
                  <a:srgbClr val="291B25"/>
                </a:solidFill>
                <a:latin typeface="Nunito Sans Regular Bold"/>
              </a:rPr>
              <a:t> </a:t>
            </a:r>
            <a:r>
              <a:rPr lang="en-US" sz="2400" b="1" dirty="0" err="1">
                <a:solidFill>
                  <a:srgbClr val="291B25"/>
                </a:solidFill>
                <a:latin typeface="Nunito Sans Regular Bold"/>
              </a:rPr>
              <a:t>phương</a:t>
            </a:r>
            <a:r>
              <a:rPr lang="en-US" sz="2400" b="1" dirty="0">
                <a:solidFill>
                  <a:srgbClr val="291B25"/>
                </a:solidFill>
                <a:latin typeface="Nunito Sans Regular Bold"/>
              </a:rPr>
              <a:t> </a:t>
            </a:r>
            <a:r>
              <a:rPr lang="en-US" sz="2400" b="1" dirty="0" err="1">
                <a:solidFill>
                  <a:srgbClr val="291B25"/>
                </a:solidFill>
                <a:latin typeface="Nunito Sans Regular Bold"/>
              </a:rPr>
              <a:t>thẳng</a:t>
            </a:r>
            <a:r>
              <a:rPr lang="en-US" sz="2400" b="1" dirty="0">
                <a:solidFill>
                  <a:srgbClr val="291B25"/>
                </a:solidFill>
                <a:latin typeface="Nunito Sans Regular Bold"/>
              </a:rPr>
              <a:t> </a:t>
            </a:r>
            <a:r>
              <a:rPr lang="en-US" sz="2400" b="1" dirty="0" err="1">
                <a:solidFill>
                  <a:srgbClr val="291B25"/>
                </a:solidFill>
                <a:latin typeface="Nunito Sans Regular Bold"/>
              </a:rPr>
              <a:t>đứng</a:t>
            </a:r>
            <a:r>
              <a:rPr lang="en-US" sz="2400" b="1" dirty="0">
                <a:solidFill>
                  <a:srgbClr val="291B25"/>
                </a:solidFill>
                <a:latin typeface="Nunito Sans Regular Bold"/>
              </a:rPr>
              <a:t>. </a:t>
            </a:r>
            <a:r>
              <a:rPr lang="en-US" sz="2400" b="1" dirty="0" err="1">
                <a:solidFill>
                  <a:srgbClr val="291B25"/>
                </a:solidFill>
                <a:latin typeface="Nunito Sans Regular Bold"/>
              </a:rPr>
              <a:t>Quỹ</a:t>
            </a:r>
            <a:r>
              <a:rPr lang="en-US" sz="2400" b="1" dirty="0">
                <a:solidFill>
                  <a:srgbClr val="291B25"/>
                </a:solidFill>
                <a:latin typeface="Nunito Sans Regular Bold"/>
              </a:rPr>
              <a:t> </a:t>
            </a:r>
            <a:r>
              <a:rPr lang="en-US" sz="2400" b="1" dirty="0" err="1">
                <a:solidFill>
                  <a:srgbClr val="291B25"/>
                </a:solidFill>
                <a:latin typeface="Nunito Sans Regular Bold"/>
              </a:rPr>
              <a:t>đạo</a:t>
            </a:r>
            <a:r>
              <a:rPr lang="en-US" sz="2400" b="1" dirty="0">
                <a:solidFill>
                  <a:srgbClr val="291B25"/>
                </a:solidFill>
                <a:latin typeface="Nunito Sans Regular Bold"/>
              </a:rPr>
              <a:t> </a:t>
            </a:r>
            <a:r>
              <a:rPr lang="en-US" sz="2400" b="1" dirty="0" err="1">
                <a:solidFill>
                  <a:srgbClr val="291B25"/>
                </a:solidFill>
                <a:latin typeface="Nunito Sans Regular Bold"/>
              </a:rPr>
              <a:t>là</a:t>
            </a:r>
            <a:r>
              <a:rPr lang="en-US" sz="2400" b="1" dirty="0">
                <a:solidFill>
                  <a:srgbClr val="291B25"/>
                </a:solidFill>
                <a:latin typeface="Nunito Sans Regular Bold"/>
              </a:rPr>
              <a:t> </a:t>
            </a:r>
            <a:r>
              <a:rPr lang="vi-VN" sz="2400" dirty="0"/>
              <a:t>có dạng là một nhánh của đường parabol</a:t>
            </a:r>
            <a:endParaRPr lang="en-US" sz="2400" dirty="0">
              <a:solidFill>
                <a:srgbClr val="291B25"/>
              </a:solidFill>
              <a:latin typeface="Nunito Sans Regular Bold"/>
            </a:endParaRPr>
          </a:p>
        </p:txBody>
      </p:sp>
      <p:sp>
        <p:nvSpPr>
          <p:cNvPr id="20" name="AutoShape 4" descr="21 Duong Linh">
            <a:extLst>
              <a:ext uri="{FF2B5EF4-FFF2-40B4-BE49-F238E27FC236}">
                <a16:creationId xmlns:a16="http://schemas.microsoft.com/office/drawing/2014/main" id="{B6FD2E2F-5951-4496-9FF3-DB11B6EC6F9D}"/>
              </a:ext>
            </a:extLst>
          </p:cNvPr>
          <p:cNvSpPr/>
          <p:nvPr/>
        </p:nvSpPr>
        <p:spPr>
          <a:xfrm>
            <a:off x="44227" y="-6052"/>
            <a:ext cx="6670183" cy="7076507"/>
          </a:xfrm>
          <a:prstGeom prst="rect">
            <a:avLst/>
          </a:prstGeom>
          <a:solidFill>
            <a:srgbClr val="FFCE6D"/>
          </a:solidFill>
        </p:spPr>
        <p:txBody>
          <a:bodyPr/>
          <a:lstStyle/>
          <a:p>
            <a:r>
              <a:rPr lang="en-US" dirty="0"/>
              <a:t>h</a:t>
            </a:r>
          </a:p>
        </p:txBody>
      </p:sp>
      <p:sp>
        <p:nvSpPr>
          <p:cNvPr id="21" name="AutoShape 7" descr="21 Duong Linh">
            <a:extLst>
              <a:ext uri="{FF2B5EF4-FFF2-40B4-BE49-F238E27FC236}">
                <a16:creationId xmlns:a16="http://schemas.microsoft.com/office/drawing/2014/main" id="{E03B0405-D91A-4FF4-AEB6-E20AF9881BC0}"/>
              </a:ext>
            </a:extLst>
          </p:cNvPr>
          <p:cNvSpPr/>
          <p:nvPr/>
        </p:nvSpPr>
        <p:spPr>
          <a:xfrm>
            <a:off x="25401" y="59301"/>
            <a:ext cx="6172200" cy="3125329"/>
          </a:xfrm>
          <a:prstGeom prst="rect">
            <a:avLst/>
          </a:prstGeom>
          <a:solidFill>
            <a:srgbClr val="F6F6E9"/>
          </a:solidFill>
        </p:spPr>
        <p:txBody>
          <a:bodyPr/>
          <a:lstStyle/>
          <a:p>
            <a:endParaRPr lang="en-US"/>
          </a:p>
        </p:txBody>
      </p:sp>
      <p:pic>
        <p:nvPicPr>
          <p:cNvPr id="22" name="Picture 21">
            <a:extLst>
              <a:ext uri="{FF2B5EF4-FFF2-40B4-BE49-F238E27FC236}">
                <a16:creationId xmlns:a16="http://schemas.microsoft.com/office/drawing/2014/main" id="{21B09302-84AD-46CF-B86E-93E76ECB5F0B}"/>
              </a:ext>
            </a:extLst>
          </p:cNvPr>
          <p:cNvPicPr>
            <a:picLocks noChangeAspect="1"/>
          </p:cNvPicPr>
          <p:nvPr/>
        </p:nvPicPr>
        <p:blipFill>
          <a:blip r:embed="rId4"/>
          <a:stretch>
            <a:fillRect/>
          </a:stretch>
        </p:blipFill>
        <p:spPr>
          <a:xfrm>
            <a:off x="1480645" y="-6052"/>
            <a:ext cx="3345356" cy="3229999"/>
          </a:xfrm>
          <a:prstGeom prst="rect">
            <a:avLst/>
          </a:prstGeom>
        </p:spPr>
      </p:pic>
      <mc:AlternateContent xmlns:mc="http://schemas.openxmlformats.org/markup-compatibility/2006" xmlns:a14="http://schemas.microsoft.com/office/drawing/2010/main">
        <mc:Choice Requires="a14">
          <p:sp>
            <p:nvSpPr>
              <p:cNvPr id="24" name="TextBox 6" descr="21 Duong Linh">
                <a:extLst>
                  <a:ext uri="{FF2B5EF4-FFF2-40B4-BE49-F238E27FC236}">
                    <a16:creationId xmlns:a16="http://schemas.microsoft.com/office/drawing/2014/main" id="{40ABFCB6-B9BB-4C85-820B-98C02F90893E}"/>
                  </a:ext>
                </a:extLst>
              </p:cNvPr>
              <p:cNvSpPr txBox="1"/>
              <p:nvPr/>
            </p:nvSpPr>
            <p:spPr>
              <a:xfrm>
                <a:off x="254000" y="3505200"/>
                <a:ext cx="6248400" cy="880177"/>
              </a:xfrm>
              <a:prstGeom prst="rect">
                <a:avLst/>
              </a:prstGeom>
            </p:spPr>
            <p:txBody>
              <a:bodyPr wrap="square" lIns="0" tIns="0" rIns="0" bIns="0" rtlCol="0" anchor="t">
                <a:spAutoFit/>
              </a:bodyPr>
              <a:lstStyle/>
              <a:p>
                <a:pPr algn="just">
                  <a:lnSpc>
                    <a:spcPct val="114000"/>
                  </a:lnSpc>
                </a:pPr>
                <a:r>
                  <a:rPr lang="en-US" sz="2400" b="1" dirty="0">
                    <a:solidFill>
                      <a:srgbClr val="291B25"/>
                    </a:solidFill>
                    <a:latin typeface="Nunito Sans Regular Bold"/>
                  </a:rPr>
                  <a:t>b. </a:t>
                </a:r>
                <a:r>
                  <a:rPr lang="vi-VN" sz="2400" dirty="0"/>
                  <a:t>Lực điện</a:t>
                </a:r>
                <a:r>
                  <a:rPr lang="en-US" sz="2400" dirty="0"/>
                  <a:t> </a:t>
                </a:r>
                <a14:m>
                  <m:oMath xmlns:m="http://schemas.openxmlformats.org/officeDocument/2006/math">
                    <m:acc>
                      <m:accPr>
                        <m:chr m:val="⃗"/>
                        <m:ctrlPr>
                          <a:rPr lang="vi-VN" sz="2400" i="1" dirty="0" smtClean="0">
                            <a:latin typeface="Cambria Math" panose="02040503050406030204" pitchFamily="18" charset="0"/>
                          </a:rPr>
                        </m:ctrlPr>
                      </m:accPr>
                      <m:e>
                        <m:r>
                          <a:rPr lang="vi-VN" sz="2400" i="1" dirty="0">
                            <a:latin typeface="Cambria Math" panose="02040503050406030204" pitchFamily="18" charset="0"/>
                          </a:rPr>
                          <m:t>𝐹</m:t>
                        </m:r>
                      </m:e>
                    </m:acc>
                  </m:oMath>
                </a14:m>
                <a:r>
                  <a:rPr lang="vi-VN" sz="2400" dirty="0"/>
                  <a:t> và trọng lực  </a:t>
                </a:r>
                <a14:m>
                  <m:oMath xmlns:m="http://schemas.openxmlformats.org/officeDocument/2006/math">
                    <m:acc>
                      <m:accPr>
                        <m:chr m:val="⃗"/>
                        <m:ctrlPr>
                          <a:rPr lang="vi-VN" sz="2400" i="1" dirty="0">
                            <a:latin typeface="Cambria Math" panose="02040503050406030204" pitchFamily="18" charset="0"/>
                          </a:rPr>
                        </m:ctrlPr>
                      </m:accPr>
                      <m:e>
                        <m:r>
                          <a:rPr lang="en-US" sz="2400" b="0" i="1" dirty="0" smtClean="0">
                            <a:latin typeface="Cambria Math" panose="02040503050406030204" pitchFamily="18" charset="0"/>
                          </a:rPr>
                          <m:t>𝑃</m:t>
                        </m:r>
                      </m:e>
                    </m:acc>
                    <m:r>
                      <a:rPr lang="vi-VN" sz="2400" i="1" dirty="0">
                        <a:latin typeface="Cambria Math" panose="02040503050406030204" pitchFamily="18" charset="0"/>
                      </a:rPr>
                      <m:t> </m:t>
                    </m:r>
                  </m:oMath>
                </a14:m>
                <a:r>
                  <a:rPr lang="vi-VN" sz="2400" dirty="0"/>
                  <a:t> tương tự nhau.</a:t>
                </a:r>
                <a:r>
                  <a:rPr lang="en-US" sz="2400" dirty="0"/>
                  <a:t> </a:t>
                </a:r>
                <a:r>
                  <a:rPr lang="en-US" sz="2400" dirty="0" err="1">
                    <a:solidFill>
                      <a:srgbClr val="291B25"/>
                    </a:solidFill>
                    <a:latin typeface="Nunito Sans Regular Bold"/>
                  </a:rPr>
                  <a:t>phương</a:t>
                </a:r>
                <a:r>
                  <a:rPr lang="en-US" sz="2400" dirty="0">
                    <a:solidFill>
                      <a:srgbClr val="291B25"/>
                    </a:solidFill>
                    <a:latin typeface="Nunito Sans Regular Bold"/>
                  </a:rPr>
                  <a:t> </a:t>
                </a:r>
                <a:r>
                  <a:rPr lang="en-US" sz="2400" dirty="0" err="1">
                    <a:solidFill>
                      <a:srgbClr val="291B25"/>
                    </a:solidFill>
                    <a:latin typeface="Nunito Sans Regular Bold"/>
                  </a:rPr>
                  <a:t>thẳng</a:t>
                </a:r>
                <a:r>
                  <a:rPr lang="en-US" sz="2400" dirty="0">
                    <a:solidFill>
                      <a:srgbClr val="291B25"/>
                    </a:solidFill>
                    <a:latin typeface="Nunito Sans Regular Bold"/>
                  </a:rPr>
                  <a:t> </a:t>
                </a:r>
                <a:r>
                  <a:rPr lang="en-US" sz="2400" dirty="0" err="1">
                    <a:solidFill>
                      <a:srgbClr val="291B25"/>
                    </a:solidFill>
                    <a:latin typeface="Nunito Sans Regular Bold"/>
                  </a:rPr>
                  <a:t>đứng</a:t>
                </a:r>
                <a:r>
                  <a:rPr lang="en-US" sz="2400" dirty="0">
                    <a:solidFill>
                      <a:srgbClr val="291B25"/>
                    </a:solidFill>
                    <a:latin typeface="Nunito Sans Regular Bold"/>
                  </a:rPr>
                  <a:t>, </a:t>
                </a:r>
                <a:r>
                  <a:rPr lang="en-US" sz="2400" dirty="0" err="1">
                    <a:solidFill>
                      <a:srgbClr val="291B25"/>
                    </a:solidFill>
                    <a:latin typeface="Nunito Sans Regular Bold"/>
                  </a:rPr>
                  <a:t>chiều</a:t>
                </a:r>
                <a:r>
                  <a:rPr lang="en-US" sz="2400" dirty="0">
                    <a:solidFill>
                      <a:srgbClr val="291B25"/>
                    </a:solidFill>
                    <a:latin typeface="Nunito Sans Regular Bold"/>
                  </a:rPr>
                  <a:t> </a:t>
                </a:r>
                <a:r>
                  <a:rPr lang="en-US" sz="2400" dirty="0" err="1">
                    <a:solidFill>
                      <a:srgbClr val="291B25"/>
                    </a:solidFill>
                    <a:latin typeface="Nunito Sans Regular Bold"/>
                  </a:rPr>
                  <a:t>đi</a:t>
                </a:r>
                <a:r>
                  <a:rPr lang="en-US" sz="2400" dirty="0">
                    <a:solidFill>
                      <a:srgbClr val="291B25"/>
                    </a:solidFill>
                    <a:latin typeface="Nunito Sans Regular Bold"/>
                  </a:rPr>
                  <a:t> </a:t>
                </a:r>
                <a:r>
                  <a:rPr lang="en-US" sz="2400" dirty="0" err="1">
                    <a:solidFill>
                      <a:srgbClr val="291B25"/>
                    </a:solidFill>
                    <a:latin typeface="Nunito Sans Regular Bold"/>
                  </a:rPr>
                  <a:t>xuống</a:t>
                </a:r>
                <a:r>
                  <a:rPr lang="en-US" sz="2400" dirty="0">
                    <a:solidFill>
                      <a:srgbClr val="291B25"/>
                    </a:solidFill>
                    <a:latin typeface="Nunito Sans Regular Bold"/>
                  </a:rPr>
                  <a:t>.</a:t>
                </a:r>
              </a:p>
            </p:txBody>
          </p:sp>
        </mc:Choice>
        <mc:Fallback xmlns="">
          <p:sp>
            <p:nvSpPr>
              <p:cNvPr id="24" name="TextBox 6" descr="21 Duong Linh">
                <a:extLst>
                  <a:ext uri="{FF2B5EF4-FFF2-40B4-BE49-F238E27FC236}">
                    <a16:creationId xmlns:a16="http://schemas.microsoft.com/office/drawing/2014/main" id="{40ABFCB6-B9BB-4C85-820B-98C02F90893E}"/>
                  </a:ext>
                </a:extLst>
              </p:cNvPr>
              <p:cNvSpPr txBox="1">
                <a:spLocks noRot="1" noChangeAspect="1" noMove="1" noResize="1" noEditPoints="1" noAdjustHandles="1" noChangeArrowheads="1" noChangeShapeType="1" noTextEdit="1"/>
              </p:cNvSpPr>
              <p:nvPr/>
            </p:nvSpPr>
            <p:spPr>
              <a:xfrm>
                <a:off x="254000" y="3505200"/>
                <a:ext cx="6248400" cy="880177"/>
              </a:xfrm>
              <a:prstGeom prst="rect">
                <a:avLst/>
              </a:prstGeom>
              <a:blipFill>
                <a:blip r:embed="rId5"/>
                <a:stretch>
                  <a:fillRect l="-3024" t="-3472" r="-2927" b="-20139"/>
                </a:stretch>
              </a:blipFill>
            </p:spPr>
            <p:txBody>
              <a:bodyPr/>
              <a:lstStyle/>
              <a:p>
                <a:r>
                  <a:rPr lang="en-US">
                    <a:noFill/>
                  </a:rPr>
                  <a:t> </a:t>
                </a:r>
              </a:p>
            </p:txBody>
          </p:sp>
        </mc:Fallback>
      </mc:AlternateContent>
      <p:sp>
        <p:nvSpPr>
          <p:cNvPr id="16" name="TextBox 6" descr="21 Duong Linh">
            <a:extLst>
              <a:ext uri="{FF2B5EF4-FFF2-40B4-BE49-F238E27FC236}">
                <a16:creationId xmlns:a16="http://schemas.microsoft.com/office/drawing/2014/main" id="{51EC7282-229C-4DA2-91BB-E34B537656BA}"/>
              </a:ext>
            </a:extLst>
          </p:cNvPr>
          <p:cNvSpPr txBox="1"/>
          <p:nvPr/>
        </p:nvSpPr>
        <p:spPr>
          <a:xfrm>
            <a:off x="101600" y="4495800"/>
            <a:ext cx="6248400" cy="963982"/>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 </a:t>
            </a:r>
            <a:r>
              <a:rPr lang="vi-VN" sz="2400" dirty="0"/>
              <a:t>Điện tích q và vật m tương tự nhau đều coi là chất điểm</a:t>
            </a:r>
            <a:r>
              <a:rPr lang="vi-VN" sz="2800" dirty="0"/>
              <a:t>.</a:t>
            </a:r>
            <a:endParaRPr lang="en-US" sz="2800" dirty="0">
              <a:solidFill>
                <a:srgbClr val="291B25"/>
              </a:solidFill>
              <a:latin typeface="Nunito Sans Regular Bold"/>
            </a:endParaRPr>
          </a:p>
        </p:txBody>
      </p:sp>
      <mc:AlternateContent xmlns:mc="http://schemas.openxmlformats.org/markup-compatibility/2006" xmlns:a14="http://schemas.microsoft.com/office/drawing/2010/main">
        <mc:Choice Requires="a14">
          <p:sp>
            <p:nvSpPr>
              <p:cNvPr id="17" name="TextBox 6" descr="21 Duong Linh">
                <a:extLst>
                  <a:ext uri="{FF2B5EF4-FFF2-40B4-BE49-F238E27FC236}">
                    <a16:creationId xmlns:a16="http://schemas.microsoft.com/office/drawing/2014/main" id="{C4C54032-B4E8-4D6E-9173-0A407880D249}"/>
                  </a:ext>
                </a:extLst>
              </p:cNvPr>
              <p:cNvSpPr txBox="1"/>
              <p:nvPr/>
            </p:nvSpPr>
            <p:spPr>
              <a:xfrm>
                <a:off x="101600" y="5486400"/>
                <a:ext cx="6248400" cy="896399"/>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 </a:t>
                </a:r>
                <a:r>
                  <a:rPr lang="vi-VN" sz="2400" dirty="0"/>
                  <a:t>Cường độ điện trường  </a:t>
                </a:r>
                <a14:m>
                  <m:oMath xmlns:m="http://schemas.openxmlformats.org/officeDocument/2006/math">
                    <m:acc>
                      <m:accPr>
                        <m:chr m:val="⃗"/>
                        <m:ctrlPr>
                          <a:rPr lang="vi-VN" sz="2400" i="1" dirty="0">
                            <a:latin typeface="Cambria Math" panose="02040503050406030204" pitchFamily="18" charset="0"/>
                          </a:rPr>
                        </m:ctrlPr>
                      </m:accPr>
                      <m:e>
                        <m:r>
                          <a:rPr lang="en-US" sz="2400" b="0" i="1" dirty="0" smtClean="0">
                            <a:latin typeface="Cambria Math" panose="02040503050406030204" pitchFamily="18" charset="0"/>
                          </a:rPr>
                          <m:t>𝐸</m:t>
                        </m:r>
                      </m:e>
                    </m:acc>
                    <m:r>
                      <a:rPr lang="vi-VN" sz="2400" i="1" dirty="0">
                        <a:latin typeface="Cambria Math" panose="02040503050406030204" pitchFamily="18" charset="0"/>
                      </a:rPr>
                      <m:t> </m:t>
                    </m:r>
                  </m:oMath>
                </a14:m>
                <a:r>
                  <a:rPr lang="vi-VN" sz="2400" dirty="0"/>
                  <a:t> và gia tốc</a:t>
                </a:r>
                <a:r>
                  <a:rPr lang="en-US" sz="2400" dirty="0"/>
                  <a:t> </a:t>
                </a:r>
                <a:r>
                  <a:rPr lang="vi-VN" sz="2400" dirty="0"/>
                  <a:t>trọng trường  </a:t>
                </a:r>
                <a14:m>
                  <m:oMath xmlns:m="http://schemas.openxmlformats.org/officeDocument/2006/math">
                    <m:acc>
                      <m:accPr>
                        <m:chr m:val="⃗"/>
                        <m:ctrlPr>
                          <a:rPr lang="vi-VN" sz="2400" i="1" dirty="0">
                            <a:latin typeface="Cambria Math" panose="02040503050406030204" pitchFamily="18" charset="0"/>
                          </a:rPr>
                        </m:ctrlPr>
                      </m:accPr>
                      <m:e>
                        <m:r>
                          <a:rPr lang="en-US" sz="2400" b="0" i="1" dirty="0" smtClean="0">
                            <a:latin typeface="Cambria Math" panose="02040503050406030204" pitchFamily="18" charset="0"/>
                          </a:rPr>
                          <m:t>𝑔</m:t>
                        </m:r>
                      </m:e>
                    </m:acc>
                    <m:r>
                      <a:rPr lang="vi-VN" sz="2400" i="1" dirty="0">
                        <a:latin typeface="Cambria Math" panose="02040503050406030204" pitchFamily="18" charset="0"/>
                      </a:rPr>
                      <m:t> </m:t>
                    </m:r>
                  </m:oMath>
                </a14:m>
                <a:r>
                  <a:rPr lang="vi-VN" sz="2400" dirty="0"/>
                  <a:t> tương tự nhau..</a:t>
                </a:r>
                <a:endParaRPr lang="en-US" sz="2400" dirty="0">
                  <a:solidFill>
                    <a:srgbClr val="291B25"/>
                  </a:solidFill>
                  <a:latin typeface="Nunito Sans Regular Bold"/>
                </a:endParaRPr>
              </a:p>
            </p:txBody>
          </p:sp>
        </mc:Choice>
        <mc:Fallback xmlns="">
          <p:sp>
            <p:nvSpPr>
              <p:cNvPr id="17" name="TextBox 6" descr="21 Duong Linh">
                <a:extLst>
                  <a:ext uri="{FF2B5EF4-FFF2-40B4-BE49-F238E27FC236}">
                    <a16:creationId xmlns:a16="http://schemas.microsoft.com/office/drawing/2014/main" id="{C4C54032-B4E8-4D6E-9173-0A407880D249}"/>
                  </a:ext>
                </a:extLst>
              </p:cNvPr>
              <p:cNvSpPr txBox="1">
                <a:spLocks noRot="1" noChangeAspect="1" noMove="1" noResize="1" noEditPoints="1" noAdjustHandles="1" noChangeArrowheads="1" noChangeShapeType="1" noTextEdit="1"/>
              </p:cNvSpPr>
              <p:nvPr/>
            </p:nvSpPr>
            <p:spPr>
              <a:xfrm>
                <a:off x="101600" y="5486400"/>
                <a:ext cx="6248400" cy="896399"/>
              </a:xfrm>
              <a:prstGeom prst="rect">
                <a:avLst/>
              </a:prstGeom>
              <a:blipFill>
                <a:blip r:embed="rId6"/>
                <a:stretch>
                  <a:fillRect l="-3024" t="-2041" r="-2927" b="-17687"/>
                </a:stretch>
              </a:blipFill>
            </p:spPr>
            <p:txBody>
              <a:bodyPr/>
              <a:lstStyle/>
              <a:p>
                <a:r>
                  <a:rPr lang="en-US">
                    <a:noFill/>
                  </a:rPr>
                  <a:t> </a:t>
                </a:r>
              </a:p>
            </p:txBody>
          </p:sp>
        </mc:Fallback>
      </mc:AlternateContent>
    </p:spTree>
    <p:extLst>
      <p:ext uri="{BB962C8B-B14F-4D97-AF65-F5344CB8AC3E}">
        <p14:creationId xmlns:p14="http://schemas.microsoft.com/office/powerpoint/2010/main" val="18310196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4" presetClass="entr" presetSubtype="1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randombar(horizontal)">
                                      <p:cBhvr>
                                        <p:cTn id="9" dur="500"/>
                                        <p:tgtEl>
                                          <p:spTgt spid="13"/>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4"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21 Duong Linh">
            <a:extLst>
              <a:ext uri="{FF2B5EF4-FFF2-40B4-BE49-F238E27FC236}">
                <a16:creationId xmlns:a16="http://schemas.microsoft.com/office/drawing/2014/main" id="{0A5DE97B-B74B-5C2C-6338-2AD6CC1877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9307441" y="-972985"/>
            <a:ext cx="4780989" cy="1650496"/>
          </a:xfrm>
          <a:prstGeom prst="rect">
            <a:avLst/>
          </a:prstGeom>
        </p:spPr>
      </p:pic>
      <p:grpSp>
        <p:nvGrpSpPr>
          <p:cNvPr id="14" name="Group 5" descr="21 Duong Linh">
            <a:extLst>
              <a:ext uri="{FF2B5EF4-FFF2-40B4-BE49-F238E27FC236}">
                <a16:creationId xmlns:a16="http://schemas.microsoft.com/office/drawing/2014/main" id="{C8A5EA2D-8A25-F88B-3D65-06FFCF447E44}"/>
              </a:ext>
            </a:extLst>
          </p:cNvPr>
          <p:cNvGrpSpPr/>
          <p:nvPr/>
        </p:nvGrpSpPr>
        <p:grpSpPr>
          <a:xfrm>
            <a:off x="-50800" y="7070455"/>
            <a:ext cx="13075920" cy="489491"/>
            <a:chOff x="0" y="0"/>
            <a:chExt cx="6481685" cy="310464"/>
          </a:xfrm>
        </p:grpSpPr>
        <p:sp>
          <p:nvSpPr>
            <p:cNvPr id="15" name="Freeform 6">
              <a:extLst>
                <a:ext uri="{FF2B5EF4-FFF2-40B4-BE49-F238E27FC236}">
                  <a16:creationId xmlns:a16="http://schemas.microsoft.com/office/drawing/2014/main" id="{BEA92819-7A3A-9396-973D-9619613AE553}"/>
                </a:ext>
              </a:extLst>
            </p:cNvPr>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txBody>
            <a:bodyPr/>
            <a:lstStyle/>
            <a:p>
              <a:endParaRPr lang="en-US"/>
            </a:p>
          </p:txBody>
        </p:sp>
      </p:grpSp>
      <p:pic>
        <p:nvPicPr>
          <p:cNvPr id="17" name="Picture 4" descr="21 Duong Linh">
            <a:extLst>
              <a:ext uri="{FF2B5EF4-FFF2-40B4-BE49-F238E27FC236}">
                <a16:creationId xmlns:a16="http://schemas.microsoft.com/office/drawing/2014/main" id="{CEC817F1-648D-847C-9BF5-DB59DA7B25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2239" y="4988779"/>
            <a:ext cx="1254154" cy="2096611"/>
          </a:xfrm>
          <a:prstGeom prst="rect">
            <a:avLst/>
          </a:prstGeom>
        </p:spPr>
      </p:pic>
      <p:pic>
        <p:nvPicPr>
          <p:cNvPr id="18" name="Picture 9" descr="21 Duong Linh">
            <a:extLst>
              <a:ext uri="{FF2B5EF4-FFF2-40B4-BE49-F238E27FC236}">
                <a16:creationId xmlns:a16="http://schemas.microsoft.com/office/drawing/2014/main" id="{CC695F81-5C72-9933-AF5A-81BADB4E78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68458">
            <a:off x="4002623" y="5309229"/>
            <a:ext cx="1130325" cy="526115"/>
          </a:xfrm>
          <a:prstGeom prst="rect">
            <a:avLst/>
          </a:prstGeom>
        </p:spPr>
      </p:pic>
      <p:sp>
        <p:nvSpPr>
          <p:cNvPr id="2" name="TextBox 12" descr="21 Duong Linh">
            <a:extLst>
              <a:ext uri="{FF2B5EF4-FFF2-40B4-BE49-F238E27FC236}">
                <a16:creationId xmlns:a16="http://schemas.microsoft.com/office/drawing/2014/main" id="{A6EB84D4-3FBF-7B5C-47D5-8CDC52C93147}"/>
              </a:ext>
            </a:extLst>
          </p:cNvPr>
          <p:cNvSpPr txBox="1"/>
          <p:nvPr/>
        </p:nvSpPr>
        <p:spPr>
          <a:xfrm>
            <a:off x="6318941" y="653974"/>
            <a:ext cx="6355659" cy="2089226"/>
          </a:xfrm>
          <a:prstGeom prst="rect">
            <a:avLst/>
          </a:prstGeom>
        </p:spPr>
        <p:txBody>
          <a:bodyPr wrap="square" lIns="0" tIns="0" rIns="0" bIns="0" rtlCol="0" anchor="t">
            <a:spAutoFit/>
          </a:bodyPr>
          <a:lstStyle/>
          <a:p>
            <a:pPr algn="just">
              <a:lnSpc>
                <a:spcPct val="114000"/>
              </a:lnSpc>
            </a:pPr>
            <a:r>
              <a:rPr lang="vi-VN" sz="2400" dirty="0"/>
              <a:t>Chuyển động của điện tích bay vào điện trường đều theo phương vuông góc với đường sức điện tương tự như chuyển động ném ngang của một vật khối lượng m trong trường trọng lực.</a:t>
            </a:r>
            <a:endParaRPr lang="en-US" sz="2400" b="1" dirty="0">
              <a:solidFill>
                <a:srgbClr val="291B25"/>
              </a:solidFill>
              <a:latin typeface="Nunito Sans Regular Bold"/>
            </a:endParaRPr>
          </a:p>
        </p:txBody>
      </p:sp>
      <p:sp>
        <p:nvSpPr>
          <p:cNvPr id="4" name="Rectangle 3">
            <a:extLst>
              <a:ext uri="{FF2B5EF4-FFF2-40B4-BE49-F238E27FC236}">
                <a16:creationId xmlns:a16="http://schemas.microsoft.com/office/drawing/2014/main" id="{2AC9ED57-0AA6-4549-9423-C907CB4536FF}"/>
              </a:ext>
            </a:extLst>
          </p:cNvPr>
          <p:cNvSpPr/>
          <p:nvPr/>
        </p:nvSpPr>
        <p:spPr>
          <a:xfrm>
            <a:off x="711200" y="533400"/>
            <a:ext cx="4607715" cy="3847207"/>
          </a:xfrm>
          <a:prstGeom prst="rect">
            <a:avLst/>
          </a:prstGeom>
        </p:spPr>
        <p:txBody>
          <a:bodyPr wrap="square">
            <a:spAutoFit/>
          </a:bodyPr>
          <a:lstStyle/>
          <a:p>
            <a:r>
              <a:rPr lang="vi-VN" sz="2800" b="1" dirty="0">
                <a:solidFill>
                  <a:srgbClr val="FF0000"/>
                </a:solidFill>
              </a:rPr>
              <a:t>Thảo luận </a:t>
            </a:r>
            <a:r>
              <a:rPr lang="en-US" sz="2800" b="1" dirty="0" err="1">
                <a:solidFill>
                  <a:srgbClr val="FF0000"/>
                </a:solidFill>
              </a:rPr>
              <a:t>nhóm</a:t>
            </a:r>
            <a:r>
              <a:rPr lang="en-US" sz="2800" b="1" dirty="0">
                <a:solidFill>
                  <a:srgbClr val="FF0000"/>
                </a:solidFill>
              </a:rPr>
              <a:t>: </a:t>
            </a:r>
          </a:p>
          <a:p>
            <a:r>
              <a:rPr lang="en-US" sz="2400" dirty="0"/>
              <a:t>T</a:t>
            </a:r>
            <a:r>
              <a:rPr lang="vi-VN" sz="2400" dirty="0"/>
              <a:t>ác dụng của điện trường đều lên chuyển động của điện tích bay vào điện trường đều theo phương vuông góc với đường sức</a:t>
            </a:r>
            <a:r>
              <a:rPr lang="en-US" sz="2400" dirty="0"/>
              <a:t>: </a:t>
            </a:r>
          </a:p>
          <a:p>
            <a:pPr marL="457200" indent="-457200">
              <a:buAutoNum type="arabicPeriod"/>
            </a:pPr>
            <a:r>
              <a:rPr lang="en-US" sz="2400" dirty="0" err="1"/>
              <a:t>Ảnh</a:t>
            </a:r>
            <a:r>
              <a:rPr lang="en-US" sz="2400" dirty="0"/>
              <a:t> </a:t>
            </a:r>
            <a:r>
              <a:rPr lang="en-US" sz="2400" dirty="0" err="1"/>
              <a:t>hưởng</a:t>
            </a:r>
            <a:r>
              <a:rPr lang="en-US" sz="2400" dirty="0"/>
              <a:t> </a:t>
            </a:r>
            <a:r>
              <a:rPr lang="en-US" sz="2400" dirty="0" err="1"/>
              <a:t>nh</a:t>
            </a:r>
            <a:r>
              <a:rPr lang="vi-VN" sz="2400" dirty="0"/>
              <a:t>ư</a:t>
            </a:r>
            <a:r>
              <a:rPr lang="en-US" sz="2400" dirty="0"/>
              <a:t> </a:t>
            </a:r>
            <a:r>
              <a:rPr lang="en-US" sz="2400" dirty="0" err="1"/>
              <a:t>thế</a:t>
            </a:r>
            <a:r>
              <a:rPr lang="en-US" sz="2400" dirty="0"/>
              <a:t> </a:t>
            </a:r>
            <a:r>
              <a:rPr lang="en-US" sz="2400" dirty="0" err="1"/>
              <a:t>nào</a:t>
            </a:r>
            <a:r>
              <a:rPr lang="en-US" sz="2400" dirty="0"/>
              <a:t> </a:t>
            </a:r>
            <a:r>
              <a:rPr lang="en-US" sz="2400" dirty="0" err="1"/>
              <a:t>đến</a:t>
            </a:r>
            <a:r>
              <a:rPr lang="en-US" sz="2400" dirty="0"/>
              <a:t> </a:t>
            </a:r>
            <a:r>
              <a:rPr lang="en-US" sz="2400" dirty="0" err="1"/>
              <a:t>vận</a:t>
            </a:r>
            <a:r>
              <a:rPr lang="en-US" sz="2400" dirty="0"/>
              <a:t> </a:t>
            </a:r>
            <a:r>
              <a:rPr lang="en-US" sz="2400" dirty="0" err="1"/>
              <a:t>tốc</a:t>
            </a:r>
            <a:r>
              <a:rPr lang="en-US" sz="2400" dirty="0"/>
              <a:t> </a:t>
            </a:r>
            <a:r>
              <a:rPr lang="en-US" sz="2400" dirty="0" err="1"/>
              <a:t>chuyển</a:t>
            </a:r>
            <a:r>
              <a:rPr lang="en-US" sz="2400" dirty="0"/>
              <a:t> </a:t>
            </a:r>
            <a:r>
              <a:rPr lang="en-US" sz="2400" dirty="0" err="1"/>
              <a:t>động</a:t>
            </a:r>
            <a:r>
              <a:rPr lang="vi-VN" sz="2400" dirty="0"/>
              <a:t>.</a:t>
            </a:r>
            <a:endParaRPr lang="en-US" sz="2400" dirty="0"/>
          </a:p>
          <a:p>
            <a:pPr marL="457200" indent="-457200">
              <a:buAutoNum type="arabicPeriod"/>
            </a:pPr>
            <a:r>
              <a:rPr lang="en-US" sz="2400" dirty="0" err="1"/>
              <a:t>Dự</a:t>
            </a:r>
            <a:r>
              <a:rPr lang="en-US" sz="2400" dirty="0"/>
              <a:t> </a:t>
            </a:r>
            <a:r>
              <a:rPr lang="en-US" sz="2400" dirty="0" err="1"/>
              <a:t>đoán</a:t>
            </a:r>
            <a:r>
              <a:rPr lang="en-US" sz="2400" dirty="0"/>
              <a:t> </a:t>
            </a:r>
            <a:r>
              <a:rPr lang="en-US" sz="2400" dirty="0" err="1"/>
              <a:t>dạng</a:t>
            </a:r>
            <a:r>
              <a:rPr lang="en-US" sz="2400" dirty="0"/>
              <a:t> </a:t>
            </a:r>
            <a:r>
              <a:rPr lang="en-US" sz="2400" dirty="0" err="1"/>
              <a:t>quỹ</a:t>
            </a:r>
            <a:r>
              <a:rPr lang="en-US" sz="2400" dirty="0"/>
              <a:t> </a:t>
            </a:r>
            <a:r>
              <a:rPr lang="en-US" sz="2400" dirty="0" err="1"/>
              <a:t>đạo</a:t>
            </a:r>
            <a:r>
              <a:rPr lang="en-US" sz="2400" dirty="0"/>
              <a:t> </a:t>
            </a:r>
            <a:r>
              <a:rPr lang="en-US" sz="2400" dirty="0" err="1"/>
              <a:t>chuyển</a:t>
            </a:r>
            <a:r>
              <a:rPr lang="en-US" sz="2400" dirty="0"/>
              <a:t> </a:t>
            </a:r>
            <a:r>
              <a:rPr lang="en-US" sz="2400" dirty="0" err="1"/>
              <a:t>động</a:t>
            </a:r>
            <a:r>
              <a:rPr lang="en-US" sz="2400" dirty="0"/>
              <a:t>.</a:t>
            </a:r>
          </a:p>
        </p:txBody>
      </p:sp>
      <p:sp>
        <p:nvSpPr>
          <p:cNvPr id="10" name="Rectangle 9">
            <a:extLst>
              <a:ext uri="{FF2B5EF4-FFF2-40B4-BE49-F238E27FC236}">
                <a16:creationId xmlns:a16="http://schemas.microsoft.com/office/drawing/2014/main" id="{363F2E4E-733C-450A-9B3B-C99558E26A13}"/>
              </a:ext>
            </a:extLst>
          </p:cNvPr>
          <p:cNvSpPr/>
          <p:nvPr/>
        </p:nvSpPr>
        <p:spPr>
          <a:xfrm>
            <a:off x="6121400" y="2831068"/>
            <a:ext cx="879408" cy="461665"/>
          </a:xfrm>
          <a:prstGeom prst="rect">
            <a:avLst/>
          </a:prstGeom>
        </p:spPr>
        <p:txBody>
          <a:bodyPr wrap="none">
            <a:spAutoFit/>
          </a:bodyPr>
          <a:lstStyle/>
          <a:p>
            <a:r>
              <a:rPr lang="en-US" sz="2400" dirty="0"/>
              <a:t>Ta </a:t>
            </a:r>
            <a:r>
              <a:rPr lang="en-US" sz="2400" dirty="0" err="1"/>
              <a:t>có</a:t>
            </a:r>
            <a:r>
              <a:rPr lang="en-US" dirty="0"/>
              <a:t>:</a:t>
            </a:r>
            <a:endParaRPr lang="en-US" sz="24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932E195-1D5B-4F39-B43E-42C13EC3B38F}"/>
                  </a:ext>
                </a:extLst>
              </p:cNvPr>
              <p:cNvSpPr txBox="1"/>
              <p:nvPr/>
            </p:nvSpPr>
            <p:spPr>
              <a:xfrm>
                <a:off x="7081431" y="2847201"/>
                <a:ext cx="2838406" cy="524503"/>
              </a:xfrm>
              <a:prstGeom prst="rect">
                <a:avLst/>
              </a:prstGeom>
              <a:noFill/>
            </p:spPr>
            <p:txBody>
              <a:bodyPr wrap="none" lIns="0" tIns="0" rIns="0" bIns="0" rtlCol="0">
                <a:spAutoFit/>
              </a:bodyPr>
              <a:lstStyle/>
              <a:p>
                <a:r>
                  <a:rPr lang="en-US" sz="2400" dirty="0"/>
                  <a:t>F</a:t>
                </a:r>
                <a14:m>
                  <m:oMath xmlns:m="http://schemas.openxmlformats.org/officeDocument/2006/math">
                    <m:r>
                      <a:rPr lang="en-US" sz="2400" b="0" i="1" smtClean="0">
                        <a:latin typeface="Cambria Math" panose="02040503050406030204" pitchFamily="18" charset="0"/>
                      </a:rPr>
                      <m:t>=</m:t>
                    </m:r>
                    <m:d>
                      <m:dPr>
                        <m:begChr m:val="|"/>
                        <m:endChr m:val="|"/>
                        <m:ctrlPr>
                          <a:rPr lang="en-US" sz="2400" i="1" dirty="0" smtClean="0">
                            <a:latin typeface="Cambria Math" panose="02040503050406030204" pitchFamily="18" charset="0"/>
                          </a:rPr>
                        </m:ctrlPr>
                      </m:dPr>
                      <m:e>
                        <m:r>
                          <a:rPr lang="en-US" sz="2400" i="1" dirty="0">
                            <a:latin typeface="Cambria Math" panose="02040503050406030204" pitchFamily="18" charset="0"/>
                          </a:rPr>
                          <m:t>𝑞</m:t>
                        </m:r>
                      </m:e>
                    </m:d>
                    <m:r>
                      <a:rPr lang="en-US" sz="2400" b="0" i="1" dirty="0" smtClean="0">
                        <a:latin typeface="Cambria Math" panose="02040503050406030204" pitchFamily="18" charset="0"/>
                      </a:rPr>
                      <m:t>𝐸</m:t>
                    </m:r>
                    <m:r>
                      <a:rPr lang="en-US" sz="2400" b="0" i="1" dirty="0" smtClean="0">
                        <a:latin typeface="Cambria Math" panose="02040503050406030204" pitchFamily="18" charset="0"/>
                      </a:rPr>
                      <m:t>=</m:t>
                    </m:r>
                  </m:oMath>
                </a14:m>
                <a:r>
                  <a:rPr lang="en-US" sz="2400" dirty="0"/>
                  <a:t> </a:t>
                </a:r>
                <a14:m>
                  <m:oMath xmlns:m="http://schemas.openxmlformats.org/officeDocument/2006/math">
                    <m:d>
                      <m:dPr>
                        <m:begChr m:val="|"/>
                        <m:endChr m:val="|"/>
                        <m:ctrlPr>
                          <a:rPr lang="en-US" sz="2400" i="1" dirty="0">
                            <a:latin typeface="Cambria Math" panose="02040503050406030204" pitchFamily="18" charset="0"/>
                          </a:rPr>
                        </m:ctrlPr>
                      </m:dPr>
                      <m:e>
                        <m:r>
                          <a:rPr lang="en-US" sz="2400" i="1" dirty="0">
                            <a:latin typeface="Cambria Math" panose="02040503050406030204" pitchFamily="18" charset="0"/>
                          </a:rPr>
                          <m:t>𝑞</m:t>
                        </m:r>
                      </m:e>
                    </m:d>
                    <m:f>
                      <m:fPr>
                        <m:ctrlPr>
                          <a:rPr lang="en-US" sz="2400" i="1" dirty="0" smtClean="0">
                            <a:latin typeface="Cambria Math" panose="02040503050406030204" pitchFamily="18" charset="0"/>
                          </a:rPr>
                        </m:ctrlPr>
                      </m:fPr>
                      <m:num>
                        <m:r>
                          <a:rPr lang="en-US" sz="2400" i="1" dirty="0">
                            <a:latin typeface="Cambria Math" panose="02040503050406030204" pitchFamily="18" charset="0"/>
                          </a:rPr>
                          <m:t>𝑈</m:t>
                        </m:r>
                      </m:num>
                      <m:den>
                        <m:r>
                          <a:rPr lang="en-US" sz="2400" i="1" dirty="0">
                            <a:latin typeface="Cambria Math" panose="02040503050406030204" pitchFamily="18" charset="0"/>
                          </a:rPr>
                          <m:t>𝑑</m:t>
                        </m:r>
                      </m:den>
                    </m:f>
                    <m:r>
                      <a:rPr lang="en-US" sz="2400" b="0" i="1" dirty="0" smtClean="0">
                        <a:latin typeface="Cambria Math" panose="02040503050406030204" pitchFamily="18" charset="0"/>
                      </a:rPr>
                      <m:t>=</m:t>
                    </m:r>
                    <m:r>
                      <a:rPr lang="en-US" sz="2400" b="0" i="1" dirty="0" smtClean="0">
                        <a:latin typeface="Cambria Math" panose="02040503050406030204" pitchFamily="18" charset="0"/>
                      </a:rPr>
                      <m:t>𝑚𝑎</m:t>
                    </m:r>
                  </m:oMath>
                </a14:m>
                <a:endParaRPr lang="en-US" sz="2400" dirty="0"/>
              </a:p>
            </p:txBody>
          </p:sp>
        </mc:Choice>
        <mc:Fallback xmlns="">
          <p:sp>
            <p:nvSpPr>
              <p:cNvPr id="6" name="TextBox 5">
                <a:extLst>
                  <a:ext uri="{FF2B5EF4-FFF2-40B4-BE49-F238E27FC236}">
                    <a16:creationId xmlns:a16="http://schemas.microsoft.com/office/drawing/2014/main" id="{8932E195-1D5B-4F39-B43E-42C13EC3B38F}"/>
                  </a:ext>
                </a:extLst>
              </p:cNvPr>
              <p:cNvSpPr txBox="1">
                <a:spLocks noRot="1" noChangeAspect="1" noMove="1" noResize="1" noEditPoints="1" noAdjustHandles="1" noChangeArrowheads="1" noChangeShapeType="1" noTextEdit="1"/>
              </p:cNvSpPr>
              <p:nvPr/>
            </p:nvSpPr>
            <p:spPr>
              <a:xfrm>
                <a:off x="7081431" y="2847201"/>
                <a:ext cx="2838406" cy="524503"/>
              </a:xfrm>
              <a:prstGeom prst="rect">
                <a:avLst/>
              </a:prstGeom>
              <a:blipFill>
                <a:blip r:embed="rId8"/>
                <a:stretch>
                  <a:fillRect l="-6667" t="-2326" b="-20930"/>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EFA277BE-0FB2-499A-989F-3870357058A5}"/>
              </a:ext>
            </a:extLst>
          </p:cNvPr>
          <p:cNvSpPr/>
          <p:nvPr/>
        </p:nvSpPr>
        <p:spPr>
          <a:xfrm>
            <a:off x="6045200" y="3440668"/>
            <a:ext cx="6629400" cy="830997"/>
          </a:xfrm>
          <a:prstGeom prst="rect">
            <a:avLst/>
          </a:prstGeom>
        </p:spPr>
        <p:txBody>
          <a:bodyPr wrap="square">
            <a:spAutoFit/>
          </a:bodyPr>
          <a:lstStyle/>
          <a:p>
            <a:r>
              <a:rPr lang="vi-VN" sz="2400" dirty="0"/>
              <a:t>Vận tốc của chuyển động cũng được phân tích làm 2 thành phần</a:t>
            </a:r>
            <a:r>
              <a:rPr lang="en-US" sz="2400" dirty="0"/>
              <a:t>:</a:t>
            </a:r>
          </a:p>
        </p:txBody>
      </p:sp>
      <p:pic>
        <p:nvPicPr>
          <p:cNvPr id="7" name="Picture 6">
            <a:extLst>
              <a:ext uri="{FF2B5EF4-FFF2-40B4-BE49-F238E27FC236}">
                <a16:creationId xmlns:a16="http://schemas.microsoft.com/office/drawing/2014/main" id="{AD71F861-EBF0-45F9-BB97-C63AB8F2995B}"/>
              </a:ext>
            </a:extLst>
          </p:cNvPr>
          <p:cNvPicPr>
            <a:picLocks noChangeAspect="1"/>
          </p:cNvPicPr>
          <p:nvPr/>
        </p:nvPicPr>
        <p:blipFill>
          <a:blip r:embed="rId9"/>
          <a:stretch>
            <a:fillRect/>
          </a:stretch>
        </p:blipFill>
        <p:spPr>
          <a:xfrm>
            <a:off x="6054035" y="4135057"/>
            <a:ext cx="2793568" cy="1060659"/>
          </a:xfrm>
          <a:prstGeom prst="rect">
            <a:avLst/>
          </a:prstGeom>
        </p:spPr>
      </p:pic>
      <p:pic>
        <p:nvPicPr>
          <p:cNvPr id="8" name="Picture 7">
            <a:extLst>
              <a:ext uri="{FF2B5EF4-FFF2-40B4-BE49-F238E27FC236}">
                <a16:creationId xmlns:a16="http://schemas.microsoft.com/office/drawing/2014/main" id="{71225E4C-393C-4BFA-A52C-6F7204B1C25D}"/>
              </a:ext>
            </a:extLst>
          </p:cNvPr>
          <p:cNvPicPr>
            <a:picLocks noChangeAspect="1"/>
          </p:cNvPicPr>
          <p:nvPr/>
        </p:nvPicPr>
        <p:blipFill>
          <a:blip r:embed="rId10"/>
          <a:stretch>
            <a:fillRect/>
          </a:stretch>
        </p:blipFill>
        <p:spPr>
          <a:xfrm>
            <a:off x="6102215" y="4876800"/>
            <a:ext cx="4810421" cy="830997"/>
          </a:xfrm>
          <a:prstGeom prst="rect">
            <a:avLst/>
          </a:prstGeom>
        </p:spPr>
      </p:pic>
      <p:sp>
        <p:nvSpPr>
          <p:cNvPr id="9" name="Rectangle 8">
            <a:extLst>
              <a:ext uri="{FF2B5EF4-FFF2-40B4-BE49-F238E27FC236}">
                <a16:creationId xmlns:a16="http://schemas.microsoft.com/office/drawing/2014/main" id="{EE449AA1-3153-47D3-970B-CFD38B4B45A6}"/>
              </a:ext>
            </a:extLst>
          </p:cNvPr>
          <p:cNvSpPr/>
          <p:nvPr/>
        </p:nvSpPr>
        <p:spPr>
          <a:xfrm>
            <a:off x="5811351" y="5802868"/>
            <a:ext cx="6863249" cy="830997"/>
          </a:xfrm>
          <a:prstGeom prst="rect">
            <a:avLst/>
          </a:prstGeom>
        </p:spPr>
        <p:txBody>
          <a:bodyPr wrap="square">
            <a:spAutoFit/>
          </a:bodyPr>
          <a:lstStyle/>
          <a:p>
            <a:r>
              <a:rPr lang="en-US" sz="2400" dirty="0"/>
              <a:t>b) </a:t>
            </a:r>
            <a:r>
              <a:rPr lang="en-US" sz="2400" dirty="0" err="1"/>
              <a:t>Dự</a:t>
            </a:r>
            <a:r>
              <a:rPr lang="en-US" sz="2400" dirty="0"/>
              <a:t> </a:t>
            </a:r>
            <a:r>
              <a:rPr lang="en-US" sz="2400" dirty="0" err="1"/>
              <a:t>đoán</a:t>
            </a:r>
            <a:r>
              <a:rPr lang="en-US" sz="2400" dirty="0"/>
              <a:t> </a:t>
            </a:r>
            <a:r>
              <a:rPr lang="en-US" sz="2400" dirty="0" err="1"/>
              <a:t>quỹ</a:t>
            </a:r>
            <a:r>
              <a:rPr lang="en-US" sz="2400" dirty="0"/>
              <a:t> </a:t>
            </a:r>
            <a:r>
              <a:rPr lang="en-US" sz="2400" dirty="0" err="1"/>
              <a:t>đạo</a:t>
            </a:r>
            <a:r>
              <a:rPr lang="en-US" sz="2400" dirty="0"/>
              <a:t> </a:t>
            </a:r>
            <a:r>
              <a:rPr lang="en-US" sz="2400" dirty="0" err="1"/>
              <a:t>chuyển</a:t>
            </a:r>
            <a:r>
              <a:rPr lang="en-US" sz="2400" dirty="0"/>
              <a:t> </a:t>
            </a:r>
            <a:r>
              <a:rPr lang="en-US" sz="2400" dirty="0" err="1"/>
              <a:t>động</a:t>
            </a:r>
            <a:r>
              <a:rPr lang="en-US" sz="2400" dirty="0"/>
              <a:t> </a:t>
            </a:r>
            <a:r>
              <a:rPr lang="en-US" sz="2400" dirty="0" err="1"/>
              <a:t>có</a:t>
            </a:r>
            <a:r>
              <a:rPr lang="en-US" sz="2400" dirty="0"/>
              <a:t> </a:t>
            </a:r>
            <a:r>
              <a:rPr lang="en-US" sz="2400" dirty="0" err="1"/>
              <a:t>dạng</a:t>
            </a:r>
            <a:r>
              <a:rPr lang="en-US" sz="2400" dirty="0"/>
              <a:t> </a:t>
            </a:r>
            <a:r>
              <a:rPr lang="en-US" sz="2400" dirty="0" err="1"/>
              <a:t>một</a:t>
            </a:r>
            <a:r>
              <a:rPr lang="en-US" sz="2400" dirty="0"/>
              <a:t> </a:t>
            </a:r>
            <a:r>
              <a:rPr lang="en-US" sz="2400" dirty="0" err="1"/>
              <a:t>nhánh</a:t>
            </a:r>
            <a:r>
              <a:rPr lang="en-US" sz="2400" dirty="0"/>
              <a:t> </a:t>
            </a:r>
            <a:r>
              <a:rPr lang="en-US" sz="2400" dirty="0" err="1"/>
              <a:t>của</a:t>
            </a:r>
            <a:r>
              <a:rPr lang="en-US" sz="2400" dirty="0"/>
              <a:t> </a:t>
            </a:r>
            <a:r>
              <a:rPr lang="en-US" sz="2400" dirty="0" err="1"/>
              <a:t>parabol</a:t>
            </a:r>
            <a:r>
              <a:rPr lang="en-US" sz="2400" dirty="0"/>
              <a:t>.</a:t>
            </a:r>
          </a:p>
        </p:txBody>
      </p:sp>
    </p:spTree>
    <p:extLst>
      <p:ext uri="{BB962C8B-B14F-4D97-AF65-F5344CB8AC3E}">
        <p14:creationId xmlns:p14="http://schemas.microsoft.com/office/powerpoint/2010/main" val="20252723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21 Duong Linh">
            <a:extLst>
              <a:ext uri="{FF2B5EF4-FFF2-40B4-BE49-F238E27FC236}">
                <a16:creationId xmlns:a16="http://schemas.microsoft.com/office/drawing/2014/main" id="{0A5DE97B-B74B-5C2C-6338-2AD6CC1877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9307441" y="-972985"/>
            <a:ext cx="4780989" cy="1650496"/>
          </a:xfrm>
          <a:prstGeom prst="rect">
            <a:avLst/>
          </a:prstGeom>
        </p:spPr>
      </p:pic>
      <p:grpSp>
        <p:nvGrpSpPr>
          <p:cNvPr id="14" name="Group 5" descr="21 Duong Linh">
            <a:extLst>
              <a:ext uri="{FF2B5EF4-FFF2-40B4-BE49-F238E27FC236}">
                <a16:creationId xmlns:a16="http://schemas.microsoft.com/office/drawing/2014/main" id="{C8A5EA2D-8A25-F88B-3D65-06FFCF447E44}"/>
              </a:ext>
            </a:extLst>
          </p:cNvPr>
          <p:cNvGrpSpPr/>
          <p:nvPr/>
        </p:nvGrpSpPr>
        <p:grpSpPr>
          <a:xfrm>
            <a:off x="-50800" y="7070455"/>
            <a:ext cx="13075920" cy="489491"/>
            <a:chOff x="0" y="0"/>
            <a:chExt cx="6481685" cy="310464"/>
          </a:xfrm>
        </p:grpSpPr>
        <p:sp>
          <p:nvSpPr>
            <p:cNvPr id="15" name="Freeform 6">
              <a:extLst>
                <a:ext uri="{FF2B5EF4-FFF2-40B4-BE49-F238E27FC236}">
                  <a16:creationId xmlns:a16="http://schemas.microsoft.com/office/drawing/2014/main" id="{BEA92819-7A3A-9396-973D-9619613AE553}"/>
                </a:ext>
              </a:extLst>
            </p:cNvPr>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txBody>
            <a:bodyPr/>
            <a:lstStyle/>
            <a:p>
              <a:endParaRPr lang="en-US"/>
            </a:p>
          </p:txBody>
        </p:sp>
      </p:grpSp>
      <p:pic>
        <p:nvPicPr>
          <p:cNvPr id="17" name="Picture 4" descr="21 Duong Linh">
            <a:extLst>
              <a:ext uri="{FF2B5EF4-FFF2-40B4-BE49-F238E27FC236}">
                <a16:creationId xmlns:a16="http://schemas.microsoft.com/office/drawing/2014/main" id="{CEC817F1-648D-847C-9BF5-DB59DA7B25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2239" y="4988779"/>
            <a:ext cx="1254154" cy="2096611"/>
          </a:xfrm>
          <a:prstGeom prst="rect">
            <a:avLst/>
          </a:prstGeom>
        </p:spPr>
      </p:pic>
      <p:pic>
        <p:nvPicPr>
          <p:cNvPr id="18" name="Picture 9" descr="21 Duong Linh">
            <a:extLst>
              <a:ext uri="{FF2B5EF4-FFF2-40B4-BE49-F238E27FC236}">
                <a16:creationId xmlns:a16="http://schemas.microsoft.com/office/drawing/2014/main" id="{CC695F81-5C72-9933-AF5A-81BADB4E78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68458">
            <a:off x="4002623" y="5309229"/>
            <a:ext cx="1130325" cy="526115"/>
          </a:xfrm>
          <a:prstGeom prst="rect">
            <a:avLst/>
          </a:prstGeom>
        </p:spPr>
      </p:pic>
      <p:sp>
        <p:nvSpPr>
          <p:cNvPr id="2" name="TextBox 12" descr="21 Duong Linh">
            <a:extLst>
              <a:ext uri="{FF2B5EF4-FFF2-40B4-BE49-F238E27FC236}">
                <a16:creationId xmlns:a16="http://schemas.microsoft.com/office/drawing/2014/main" id="{A6EB84D4-3FBF-7B5C-47D5-8CDC52C93147}"/>
              </a:ext>
            </a:extLst>
          </p:cNvPr>
          <p:cNvSpPr txBox="1"/>
          <p:nvPr/>
        </p:nvSpPr>
        <p:spPr>
          <a:xfrm>
            <a:off x="772239" y="1757837"/>
            <a:ext cx="8092361" cy="1671163"/>
          </a:xfrm>
          <a:prstGeom prst="rect">
            <a:avLst/>
          </a:prstGeom>
        </p:spPr>
        <p:txBody>
          <a:bodyPr wrap="square" lIns="0" tIns="0" rIns="0" bIns="0" rtlCol="0" anchor="t">
            <a:spAutoFit/>
          </a:bodyPr>
          <a:lstStyle/>
          <a:p>
            <a:pPr algn="just">
              <a:lnSpc>
                <a:spcPct val="114000"/>
              </a:lnSpc>
            </a:pPr>
            <a:r>
              <a:rPr lang="en-US" sz="2400" b="1" dirty="0" err="1">
                <a:solidFill>
                  <a:srgbClr val="291B25"/>
                </a:solidFill>
                <a:latin typeface="Nunito Sans Regular Bold"/>
              </a:rPr>
              <a:t>Dưới</a:t>
            </a:r>
            <a:r>
              <a:rPr lang="en-US" sz="2400" b="1" dirty="0">
                <a:solidFill>
                  <a:srgbClr val="291B25"/>
                </a:solidFill>
                <a:latin typeface="Nunito Sans Regular Bold"/>
              </a:rPr>
              <a:t> </a:t>
            </a:r>
            <a:r>
              <a:rPr lang="en-US" sz="2400" b="1" dirty="0" err="1">
                <a:solidFill>
                  <a:srgbClr val="291B25"/>
                </a:solidFill>
                <a:latin typeface="Nunito Sans Regular Bold"/>
              </a:rPr>
              <a:t>tác</a:t>
            </a:r>
            <a:r>
              <a:rPr lang="en-US" sz="2400" b="1" dirty="0">
                <a:solidFill>
                  <a:srgbClr val="291B25"/>
                </a:solidFill>
                <a:latin typeface="Nunito Sans Regular Bold"/>
              </a:rPr>
              <a:t> </a:t>
            </a:r>
            <a:r>
              <a:rPr lang="en-US" sz="2400" b="1" dirty="0" err="1">
                <a:solidFill>
                  <a:srgbClr val="291B25"/>
                </a:solidFill>
                <a:latin typeface="Nunito Sans Regular Bold"/>
              </a:rPr>
              <a:t>dụng</a:t>
            </a:r>
            <a:r>
              <a:rPr lang="en-US" sz="2400" b="1" dirty="0">
                <a:solidFill>
                  <a:srgbClr val="291B25"/>
                </a:solidFill>
                <a:latin typeface="Nunito Sans Regular Bold"/>
              </a:rPr>
              <a:t> </a:t>
            </a:r>
            <a:r>
              <a:rPr lang="en-US" sz="2400" b="1" dirty="0" err="1">
                <a:solidFill>
                  <a:srgbClr val="291B25"/>
                </a:solidFill>
                <a:latin typeface="Nunito Sans Regular Bold"/>
              </a:rPr>
              <a:t>của</a:t>
            </a:r>
            <a:r>
              <a:rPr lang="en-US" sz="2400" b="1" dirty="0">
                <a:solidFill>
                  <a:srgbClr val="291B25"/>
                </a:solidFill>
                <a:latin typeface="Nunito Sans Regular Bold"/>
              </a:rPr>
              <a:t> </a:t>
            </a:r>
            <a:r>
              <a:rPr lang="en-US" sz="2400" b="1" dirty="0" err="1">
                <a:solidFill>
                  <a:srgbClr val="291B25"/>
                </a:solidFill>
                <a:latin typeface="Nunito Sans Regular Bold"/>
              </a:rPr>
              <a:t>lực</a:t>
            </a:r>
            <a:r>
              <a:rPr lang="en-US" sz="2400" b="1" dirty="0">
                <a:solidFill>
                  <a:srgbClr val="291B25"/>
                </a:solidFill>
                <a:latin typeface="Nunito Sans Regular Bold"/>
              </a:rPr>
              <a:t> </a:t>
            </a:r>
            <a:r>
              <a:rPr lang="en-US" sz="2400" b="1" dirty="0" err="1">
                <a:solidFill>
                  <a:srgbClr val="291B25"/>
                </a:solidFill>
                <a:latin typeface="Nunito Sans Regular Bold"/>
              </a:rPr>
              <a:t>điện</a:t>
            </a:r>
            <a:r>
              <a:rPr lang="en-US" sz="2400" b="1" dirty="0">
                <a:solidFill>
                  <a:srgbClr val="291B25"/>
                </a:solidFill>
                <a:latin typeface="Nunito Sans Regular Bold"/>
              </a:rPr>
              <a:t> </a:t>
            </a:r>
            <a:r>
              <a:rPr lang="en-US" sz="2400" b="1" dirty="0" err="1">
                <a:solidFill>
                  <a:srgbClr val="291B25"/>
                </a:solidFill>
                <a:latin typeface="Nunito Sans Regular Bold"/>
              </a:rPr>
              <a:t>trường</a:t>
            </a:r>
            <a:r>
              <a:rPr lang="en-US" sz="2400" b="1" dirty="0">
                <a:solidFill>
                  <a:srgbClr val="291B25"/>
                </a:solidFill>
                <a:latin typeface="Nunito Sans Regular Bold"/>
              </a:rPr>
              <a:t> </a:t>
            </a:r>
            <a:r>
              <a:rPr lang="en-US" sz="2400" b="1" dirty="0" err="1">
                <a:solidFill>
                  <a:srgbClr val="291B25"/>
                </a:solidFill>
                <a:latin typeface="Nunito Sans Regular Bold"/>
              </a:rPr>
              <a:t>điện</a:t>
            </a:r>
            <a:r>
              <a:rPr lang="en-US" sz="2400" b="1" dirty="0">
                <a:solidFill>
                  <a:srgbClr val="291B25"/>
                </a:solidFill>
                <a:latin typeface="Nunito Sans Regular Bold"/>
              </a:rPr>
              <a:t> </a:t>
            </a:r>
            <a:r>
              <a:rPr lang="en-US" sz="2400" b="1" dirty="0" err="1">
                <a:solidFill>
                  <a:srgbClr val="291B25"/>
                </a:solidFill>
                <a:latin typeface="Nunito Sans Regular Bold"/>
              </a:rPr>
              <a:t>tích</a:t>
            </a:r>
            <a:r>
              <a:rPr lang="en-US" sz="2400" b="1" dirty="0">
                <a:solidFill>
                  <a:srgbClr val="291B25"/>
                </a:solidFill>
                <a:latin typeface="Nunito Sans Regular Bold"/>
              </a:rPr>
              <a:t> </a:t>
            </a:r>
            <a:r>
              <a:rPr lang="en-US" sz="2400" b="1" dirty="0" err="1">
                <a:solidFill>
                  <a:srgbClr val="291B25"/>
                </a:solidFill>
                <a:latin typeface="Nunito Sans Regular Bold"/>
              </a:rPr>
              <a:t>tham</a:t>
            </a:r>
            <a:r>
              <a:rPr lang="en-US" sz="2400" b="1" dirty="0">
                <a:solidFill>
                  <a:srgbClr val="291B25"/>
                </a:solidFill>
                <a:latin typeface="Nunito Sans Regular Bold"/>
              </a:rPr>
              <a:t> </a:t>
            </a:r>
            <a:r>
              <a:rPr lang="en-US" sz="2400" b="1" dirty="0" err="1">
                <a:solidFill>
                  <a:srgbClr val="291B25"/>
                </a:solidFill>
                <a:latin typeface="Nunito Sans Regular Bold"/>
              </a:rPr>
              <a:t>gia</a:t>
            </a:r>
            <a:r>
              <a:rPr lang="en-US" sz="2400" b="1" dirty="0">
                <a:solidFill>
                  <a:srgbClr val="291B25"/>
                </a:solidFill>
                <a:latin typeface="Nunito Sans Regular Bold"/>
              </a:rPr>
              <a:t> </a:t>
            </a:r>
            <a:r>
              <a:rPr lang="en-US" sz="2400" b="1" dirty="0" err="1">
                <a:solidFill>
                  <a:srgbClr val="291B25"/>
                </a:solidFill>
                <a:latin typeface="Nunito Sans Regular Bold"/>
              </a:rPr>
              <a:t>đồng</a:t>
            </a:r>
            <a:r>
              <a:rPr lang="en-US" sz="2400" b="1" dirty="0">
                <a:solidFill>
                  <a:srgbClr val="291B25"/>
                </a:solidFill>
                <a:latin typeface="Nunito Sans Regular Bold"/>
              </a:rPr>
              <a:t> </a:t>
            </a:r>
            <a:r>
              <a:rPr lang="en-US" sz="2400" b="1" dirty="0" err="1">
                <a:solidFill>
                  <a:srgbClr val="291B25"/>
                </a:solidFill>
                <a:latin typeface="Nunito Sans Regular Bold"/>
              </a:rPr>
              <a:t>thời</a:t>
            </a:r>
            <a:r>
              <a:rPr lang="en-US" sz="2400" b="1" dirty="0">
                <a:solidFill>
                  <a:srgbClr val="291B25"/>
                </a:solidFill>
                <a:latin typeface="Nunito Sans Regular Bold"/>
              </a:rPr>
              <a:t> </a:t>
            </a:r>
            <a:r>
              <a:rPr lang="en-US" sz="2400" b="1" dirty="0" err="1">
                <a:solidFill>
                  <a:srgbClr val="291B25"/>
                </a:solidFill>
                <a:latin typeface="Nunito Sans Regular Bold"/>
              </a:rPr>
              <a:t>hai</a:t>
            </a:r>
            <a:r>
              <a:rPr lang="en-US" sz="2400" b="1" dirty="0">
                <a:solidFill>
                  <a:srgbClr val="291B25"/>
                </a:solidFill>
                <a:latin typeface="Nunito Sans Regular Bold"/>
              </a:rPr>
              <a:t> </a:t>
            </a: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a:t>
            </a:r>
          </a:p>
          <a:p>
            <a:pPr algn="just">
              <a:lnSpc>
                <a:spcPct val="114000"/>
              </a:lnSpc>
            </a:pPr>
            <a:r>
              <a:rPr lang="en-US" sz="2400" b="1" dirty="0">
                <a:solidFill>
                  <a:srgbClr val="291B25"/>
                </a:solidFill>
                <a:latin typeface="Nunito Sans Regular Bold"/>
              </a:rPr>
              <a:t>+</a:t>
            </a: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 </a:t>
            </a:r>
            <a:r>
              <a:rPr lang="en-US" sz="2400" b="1" dirty="0" err="1">
                <a:solidFill>
                  <a:srgbClr val="291B25"/>
                </a:solidFill>
                <a:latin typeface="Nunito Sans Regular Bold"/>
              </a:rPr>
              <a:t>thẳng</a:t>
            </a:r>
            <a:r>
              <a:rPr lang="en-US" sz="2400" b="1" dirty="0">
                <a:solidFill>
                  <a:srgbClr val="291B25"/>
                </a:solidFill>
                <a:latin typeface="Nunito Sans Regular Bold"/>
              </a:rPr>
              <a:t> </a:t>
            </a:r>
            <a:r>
              <a:rPr lang="en-US" sz="2400" b="1" dirty="0" err="1">
                <a:solidFill>
                  <a:srgbClr val="291B25"/>
                </a:solidFill>
                <a:latin typeface="Nunito Sans Regular Bold"/>
              </a:rPr>
              <a:t>đều</a:t>
            </a:r>
            <a:r>
              <a:rPr lang="en-US" sz="2400" b="1" dirty="0">
                <a:solidFill>
                  <a:srgbClr val="291B25"/>
                </a:solidFill>
                <a:latin typeface="Nunito Sans Regular Bold"/>
              </a:rPr>
              <a:t> </a:t>
            </a:r>
            <a:r>
              <a:rPr lang="en-US" sz="2400" b="1" dirty="0" err="1">
                <a:solidFill>
                  <a:srgbClr val="291B25"/>
                </a:solidFill>
                <a:latin typeface="Nunito Sans Regular Bold"/>
              </a:rPr>
              <a:t>theo</a:t>
            </a:r>
            <a:r>
              <a:rPr lang="en-US" sz="2400" b="1" dirty="0">
                <a:solidFill>
                  <a:srgbClr val="291B25"/>
                </a:solidFill>
                <a:latin typeface="Nunito Sans Regular Bold"/>
              </a:rPr>
              <a:t> ox</a:t>
            </a:r>
          </a:p>
          <a:p>
            <a:pPr algn="just">
              <a:lnSpc>
                <a:spcPct val="114000"/>
              </a:lnSpc>
            </a:pPr>
            <a:r>
              <a:rPr lang="en-US" sz="2400" b="1" dirty="0">
                <a:solidFill>
                  <a:srgbClr val="291B25"/>
                </a:solidFill>
                <a:latin typeface="Nunito Sans Regular Bold"/>
              </a:rPr>
              <a:t>+</a:t>
            </a: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 </a:t>
            </a:r>
            <a:r>
              <a:rPr lang="en-US" sz="2400" b="1" dirty="0" err="1">
                <a:solidFill>
                  <a:srgbClr val="291B25"/>
                </a:solidFill>
                <a:latin typeface="Nunito Sans Regular Bold"/>
              </a:rPr>
              <a:t>nhanh</a:t>
            </a:r>
            <a:r>
              <a:rPr lang="en-US" sz="2400" b="1" dirty="0">
                <a:solidFill>
                  <a:srgbClr val="291B25"/>
                </a:solidFill>
                <a:latin typeface="Nunito Sans Regular Bold"/>
              </a:rPr>
              <a:t> </a:t>
            </a:r>
            <a:r>
              <a:rPr lang="en-US" sz="2400" b="1" dirty="0" err="1">
                <a:solidFill>
                  <a:srgbClr val="291B25"/>
                </a:solidFill>
                <a:latin typeface="Nunito Sans Regular Bold"/>
              </a:rPr>
              <a:t>dần</a:t>
            </a:r>
            <a:r>
              <a:rPr lang="en-US" sz="2400" b="1" dirty="0">
                <a:solidFill>
                  <a:srgbClr val="291B25"/>
                </a:solidFill>
                <a:latin typeface="Nunito Sans Regular Bold"/>
              </a:rPr>
              <a:t> </a:t>
            </a:r>
            <a:r>
              <a:rPr lang="en-US" sz="2400" b="1" dirty="0" err="1">
                <a:solidFill>
                  <a:srgbClr val="291B25"/>
                </a:solidFill>
                <a:latin typeface="Nunito Sans Regular Bold"/>
              </a:rPr>
              <a:t>đều</a:t>
            </a:r>
            <a:r>
              <a:rPr lang="en-US" sz="2400" b="1" dirty="0">
                <a:solidFill>
                  <a:srgbClr val="291B25"/>
                </a:solidFill>
                <a:latin typeface="Nunito Sans Regular Bold"/>
              </a:rPr>
              <a:t> </a:t>
            </a:r>
            <a:r>
              <a:rPr lang="en-US" sz="2400" b="1" dirty="0" err="1">
                <a:solidFill>
                  <a:srgbClr val="291B25"/>
                </a:solidFill>
                <a:latin typeface="Nunito Sans Regular Bold"/>
              </a:rPr>
              <a:t>theo</a:t>
            </a:r>
            <a:r>
              <a:rPr lang="en-US" sz="2400" b="1" dirty="0">
                <a:solidFill>
                  <a:srgbClr val="291B25"/>
                </a:solidFill>
                <a:latin typeface="Nunito Sans Regular Bold"/>
              </a:rPr>
              <a:t> oy</a:t>
            </a:r>
          </a:p>
        </p:txBody>
      </p:sp>
      <p:pic>
        <p:nvPicPr>
          <p:cNvPr id="5" name="Picture 4">
            <a:extLst>
              <a:ext uri="{FF2B5EF4-FFF2-40B4-BE49-F238E27FC236}">
                <a16:creationId xmlns:a16="http://schemas.microsoft.com/office/drawing/2014/main" id="{A9F67A97-FA93-4093-956F-B8ADA7F302DB}"/>
              </a:ext>
            </a:extLst>
          </p:cNvPr>
          <p:cNvPicPr>
            <a:picLocks noChangeAspect="1"/>
          </p:cNvPicPr>
          <p:nvPr/>
        </p:nvPicPr>
        <p:blipFill>
          <a:blip r:embed="rId8"/>
          <a:stretch>
            <a:fillRect/>
          </a:stretch>
        </p:blipFill>
        <p:spPr>
          <a:xfrm>
            <a:off x="8880061" y="417212"/>
            <a:ext cx="3892997" cy="3863834"/>
          </a:xfrm>
          <a:prstGeom prst="rect">
            <a:avLst/>
          </a:prstGeom>
        </p:spPr>
      </p:pic>
      <p:sp>
        <p:nvSpPr>
          <p:cNvPr id="10" name="Rectangle 9">
            <a:extLst>
              <a:ext uri="{FF2B5EF4-FFF2-40B4-BE49-F238E27FC236}">
                <a16:creationId xmlns:a16="http://schemas.microsoft.com/office/drawing/2014/main" id="{363F2E4E-733C-450A-9B3B-C99558E26A13}"/>
              </a:ext>
            </a:extLst>
          </p:cNvPr>
          <p:cNvSpPr/>
          <p:nvPr/>
        </p:nvSpPr>
        <p:spPr>
          <a:xfrm>
            <a:off x="787400" y="3505200"/>
            <a:ext cx="5036956" cy="461665"/>
          </a:xfrm>
          <a:prstGeom prst="rect">
            <a:avLst/>
          </a:prstGeom>
        </p:spPr>
        <p:txBody>
          <a:bodyPr wrap="square">
            <a:spAutoFit/>
          </a:bodyPr>
          <a:lstStyle/>
          <a:p>
            <a:r>
              <a:rPr lang="en-US" sz="2400" dirty="0" err="1">
                <a:latin typeface="Calibri" panose="020F0502020204030204" pitchFamily="34" charset="0"/>
                <a:ea typeface="Calibri" panose="020F0502020204030204" pitchFamily="34" charset="0"/>
              </a:rPr>
              <a:t>Phương</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trình</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quỹ</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đạo</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của</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điện</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tích</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là</a:t>
            </a:r>
            <a:r>
              <a:rPr lang="en-US" sz="2400" dirty="0">
                <a:latin typeface="Calibri" panose="020F0502020204030204" pitchFamily="34" charset="0"/>
                <a:ea typeface="Calibri" panose="020F0502020204030204" pitchFamily="34" charset="0"/>
              </a:rPr>
              <a:t>: </a:t>
            </a:r>
            <a:endParaRPr lang="en-US" sz="2400"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571E037-36E6-4A84-8388-EAEE49DDA1B6}"/>
                  </a:ext>
                </a:extLst>
              </p:cNvPr>
              <p:cNvSpPr txBox="1"/>
              <p:nvPr/>
            </p:nvSpPr>
            <p:spPr>
              <a:xfrm>
                <a:off x="6121400" y="3429000"/>
                <a:ext cx="2330510" cy="10754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vi-VN" sz="2400" i="1">
                          <a:latin typeface="Cambria Math" panose="02040503050406030204" pitchFamily="18" charset="0"/>
                        </a:rPr>
                        <m:t>𝑦</m:t>
                      </m:r>
                      <m:r>
                        <a:rPr lang="vi-VN" sz="2400" i="1">
                          <a:latin typeface="Cambria Math" panose="02040503050406030204" pitchFamily="18" charset="0"/>
                        </a:rPr>
                        <m:t>=±</m:t>
                      </m:r>
                      <m:f>
                        <m:fPr>
                          <m:ctrlPr>
                            <a:rPr lang="en-US" sz="2400" i="1">
                              <a:latin typeface="Cambria Math" panose="02040503050406030204" pitchFamily="18" charset="0"/>
                            </a:rPr>
                          </m:ctrlPr>
                        </m:fPr>
                        <m:num>
                          <m:r>
                            <a:rPr lang="vi-VN" sz="2400" i="1">
                              <a:latin typeface="Cambria Math" panose="02040503050406030204" pitchFamily="18" charset="0"/>
                            </a:rPr>
                            <m:t>1</m:t>
                          </m:r>
                        </m:num>
                        <m:den>
                          <m:r>
                            <a:rPr lang="vi-VN" sz="2400" i="1">
                              <a:latin typeface="Cambria Math" panose="02040503050406030204" pitchFamily="18" charset="0"/>
                            </a:rPr>
                            <m:t>2</m:t>
                          </m:r>
                        </m:den>
                      </m:f>
                      <m:f>
                        <m:fPr>
                          <m:ctrlPr>
                            <a:rPr lang="en-US" sz="2400" i="1">
                              <a:latin typeface="Cambria Math" panose="02040503050406030204" pitchFamily="18" charset="0"/>
                            </a:rPr>
                          </m:ctrlPr>
                        </m:fPr>
                        <m:num>
                          <m:r>
                            <a:rPr lang="vi-VN" sz="2400" i="1">
                              <a:latin typeface="Cambria Math" panose="02040503050406030204" pitchFamily="18" charset="0"/>
                            </a:rPr>
                            <m:t>𝑞𝑈</m:t>
                          </m:r>
                        </m:num>
                        <m:den>
                          <m:r>
                            <a:rPr lang="vi-VN" sz="2400" i="1">
                              <a:latin typeface="Cambria Math" panose="02040503050406030204" pitchFamily="18" charset="0"/>
                            </a:rPr>
                            <m:t>𝑚𝑑</m:t>
                          </m:r>
                          <m:sSubSup>
                            <m:sSubSupPr>
                              <m:ctrlPr>
                                <a:rPr lang="en-US" sz="2400" i="1">
                                  <a:latin typeface="Cambria Math" panose="02040503050406030204" pitchFamily="18" charset="0"/>
                                </a:rPr>
                              </m:ctrlPr>
                            </m:sSubSupPr>
                            <m:e>
                              <m:r>
                                <a:rPr lang="vi-VN" sz="2400" i="1">
                                  <a:latin typeface="Cambria Math" panose="02040503050406030204" pitchFamily="18" charset="0"/>
                                </a:rPr>
                                <m:t>𝑣</m:t>
                              </m:r>
                            </m:e>
                            <m:sub>
                              <m:r>
                                <a:rPr lang="vi-VN" sz="2400" i="1">
                                  <a:latin typeface="Cambria Math" panose="02040503050406030204" pitchFamily="18" charset="0"/>
                                </a:rPr>
                                <m:t>0</m:t>
                              </m:r>
                            </m:sub>
                            <m:sup>
                              <m:r>
                                <a:rPr lang="vi-VN" sz="2400" i="1">
                                  <a:latin typeface="Cambria Math" panose="02040503050406030204" pitchFamily="18" charset="0"/>
                                </a:rPr>
                                <m:t>2</m:t>
                              </m:r>
                            </m:sup>
                          </m:sSubSup>
                        </m:den>
                      </m:f>
                      <m:sSup>
                        <m:sSupPr>
                          <m:ctrlPr>
                            <a:rPr lang="en-US" sz="2400" i="1">
                              <a:latin typeface="Cambria Math" panose="02040503050406030204" pitchFamily="18" charset="0"/>
                            </a:rPr>
                          </m:ctrlPr>
                        </m:sSupPr>
                        <m:e>
                          <m:r>
                            <a:rPr lang="vi-VN" sz="2400" i="1">
                              <a:latin typeface="Cambria Math" panose="02040503050406030204" pitchFamily="18" charset="0"/>
                            </a:rPr>
                            <m:t>𝑥</m:t>
                          </m:r>
                        </m:e>
                        <m:sup>
                          <m:r>
                            <a:rPr lang="vi-VN" sz="2400" i="1">
                              <a:latin typeface="Cambria Math" panose="02040503050406030204" pitchFamily="18" charset="0"/>
                            </a:rPr>
                            <m:t>2</m:t>
                          </m:r>
                        </m:sup>
                      </m:sSup>
                    </m:oMath>
                  </m:oMathPara>
                </a14:m>
                <a:endParaRPr lang="en-US" sz="2400" dirty="0"/>
              </a:p>
              <a:p>
                <a:endParaRPr lang="en-US" dirty="0"/>
              </a:p>
            </p:txBody>
          </p:sp>
        </mc:Choice>
        <mc:Fallback xmlns="">
          <p:sp>
            <p:nvSpPr>
              <p:cNvPr id="11" name="TextBox 10">
                <a:extLst>
                  <a:ext uri="{FF2B5EF4-FFF2-40B4-BE49-F238E27FC236}">
                    <a16:creationId xmlns:a16="http://schemas.microsoft.com/office/drawing/2014/main" id="{7571E037-36E6-4A84-8388-EAEE49DDA1B6}"/>
                  </a:ext>
                </a:extLst>
              </p:cNvPr>
              <p:cNvSpPr txBox="1">
                <a:spLocks noRot="1" noChangeAspect="1" noMove="1" noResize="1" noEditPoints="1" noAdjustHandles="1" noChangeArrowheads="1" noChangeShapeType="1" noTextEdit="1"/>
              </p:cNvSpPr>
              <p:nvPr/>
            </p:nvSpPr>
            <p:spPr>
              <a:xfrm>
                <a:off x="6121400" y="3429000"/>
                <a:ext cx="2330510" cy="1075487"/>
              </a:xfrm>
              <a:prstGeom prst="rect">
                <a:avLst/>
              </a:prstGeom>
              <a:blipFill>
                <a:blip r:embed="rId9"/>
                <a:stretch>
                  <a:fillRect/>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A01A1BE9-5FA5-4528-A575-7A2F335DCA64}"/>
              </a:ext>
            </a:extLst>
          </p:cNvPr>
          <p:cNvSpPr/>
          <p:nvPr/>
        </p:nvSpPr>
        <p:spPr>
          <a:xfrm>
            <a:off x="5511800" y="4876800"/>
            <a:ext cx="6883400" cy="1569660"/>
          </a:xfrm>
          <a:prstGeom prst="rect">
            <a:avLst/>
          </a:prstGeom>
        </p:spPr>
        <p:txBody>
          <a:bodyPr wrap="square">
            <a:spAutoFit/>
          </a:bodyPr>
          <a:lstStyle/>
          <a:p>
            <a:r>
              <a:rPr lang="en-US" sz="2400" dirty="0"/>
              <a:t>Q</a:t>
            </a:r>
            <a:r>
              <a:rPr lang="vi-VN" sz="2400" dirty="0"/>
              <a:t>uỹ đạo chuyển động của điện tích trong điện trường đều là nhánh của parabol với bề lõm hướng vào bản phẳng nhiễm điện trái dấu với điện tích</a:t>
            </a:r>
            <a:endParaRPr lang="en-US" sz="2400" dirty="0"/>
          </a:p>
        </p:txBody>
      </p:sp>
      <p:grpSp>
        <p:nvGrpSpPr>
          <p:cNvPr id="13" name="Group 7" descr="21 Duong Linh">
            <a:extLst>
              <a:ext uri="{FF2B5EF4-FFF2-40B4-BE49-F238E27FC236}">
                <a16:creationId xmlns:a16="http://schemas.microsoft.com/office/drawing/2014/main" id="{F0205335-A689-4D05-8717-8AA426CE7626}"/>
              </a:ext>
            </a:extLst>
          </p:cNvPr>
          <p:cNvGrpSpPr/>
          <p:nvPr/>
        </p:nvGrpSpPr>
        <p:grpSpPr>
          <a:xfrm rot="-5400000">
            <a:off x="3732227" y="-3243262"/>
            <a:ext cx="1553881" cy="8261421"/>
            <a:chOff x="0" y="0"/>
            <a:chExt cx="1712938" cy="9107071"/>
          </a:xfrm>
        </p:grpSpPr>
        <p:sp>
          <p:nvSpPr>
            <p:cNvPr id="16" name="Freeform 8">
              <a:extLst>
                <a:ext uri="{FF2B5EF4-FFF2-40B4-BE49-F238E27FC236}">
                  <a16:creationId xmlns:a16="http://schemas.microsoft.com/office/drawing/2014/main" id="{5F4A8E76-A7BF-4461-A780-452C2C3CF3BD}"/>
                </a:ext>
              </a:extLst>
            </p:cNvPr>
            <p:cNvSpPr/>
            <p:nvPr/>
          </p:nvSpPr>
          <p:spPr>
            <a:xfrm>
              <a:off x="-9098" y="-6509"/>
              <a:ext cx="1727269" cy="9139125"/>
            </a:xfrm>
            <a:custGeom>
              <a:avLst/>
              <a:gdLst/>
              <a:ahLst/>
              <a:cxnLst/>
              <a:rect l="l" t="t" r="r" b="b"/>
              <a:pathLst>
                <a:path w="1727269" h="9139125">
                  <a:moveTo>
                    <a:pt x="63030" y="8545572"/>
                  </a:moveTo>
                  <a:cubicBezTo>
                    <a:pt x="63030" y="8545572"/>
                    <a:pt x="0" y="8299007"/>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8287373"/>
                    <a:pt x="1700206" y="8482975"/>
                    <a:pt x="1700206" y="8482975"/>
                  </a:cubicBezTo>
                  <a:cubicBezTo>
                    <a:pt x="1683524" y="8698708"/>
                    <a:pt x="1568880" y="8909320"/>
                    <a:pt x="1372011" y="9020944"/>
                  </a:cubicBezTo>
                  <a:cubicBezTo>
                    <a:pt x="1221660" y="9106192"/>
                    <a:pt x="1023629" y="9121291"/>
                    <a:pt x="803168" y="9110549"/>
                  </a:cubicBezTo>
                  <a:lnTo>
                    <a:pt x="803168" y="9110549"/>
                  </a:lnTo>
                  <a:cubicBezTo>
                    <a:pt x="645952" y="9105271"/>
                    <a:pt x="384604" y="9139125"/>
                    <a:pt x="254278" y="9029967"/>
                  </a:cubicBezTo>
                  <a:cubicBezTo>
                    <a:pt x="145767" y="8939082"/>
                    <a:pt x="81795" y="8745770"/>
                    <a:pt x="63030" y="8545572"/>
                  </a:cubicBezTo>
                  <a:close/>
                </a:path>
              </a:pathLst>
            </a:custGeom>
            <a:solidFill>
              <a:srgbClr val="FFFAEB"/>
            </a:solidFill>
          </p:spPr>
          <p:txBody>
            <a:bodyPr/>
            <a:lstStyle/>
            <a:p>
              <a:endParaRPr lang="en-US"/>
            </a:p>
          </p:txBody>
        </p:sp>
      </p:grpSp>
      <p:sp>
        <p:nvSpPr>
          <p:cNvPr id="19" name="TextBox 14" descr="21 Duong Linh">
            <a:extLst>
              <a:ext uri="{FF2B5EF4-FFF2-40B4-BE49-F238E27FC236}">
                <a16:creationId xmlns:a16="http://schemas.microsoft.com/office/drawing/2014/main" id="{23F3D5D4-3821-47E7-BCBA-59C09F02DFB1}"/>
              </a:ext>
            </a:extLst>
          </p:cNvPr>
          <p:cNvSpPr txBox="1"/>
          <p:nvPr/>
        </p:nvSpPr>
        <p:spPr>
          <a:xfrm>
            <a:off x="177800" y="228600"/>
            <a:ext cx="8820535" cy="1263038"/>
          </a:xfrm>
          <a:prstGeom prst="rect">
            <a:avLst/>
          </a:prstGeom>
        </p:spPr>
        <p:txBody>
          <a:bodyPr wrap="square" lIns="0" tIns="0" rIns="0" bIns="0" rtlCol="0" anchor="t">
            <a:spAutoFit/>
          </a:bodyPr>
          <a:lstStyle/>
          <a:p>
            <a:pPr algn="ctr">
              <a:lnSpc>
                <a:spcPts val="5059"/>
              </a:lnSpc>
            </a:pPr>
            <a:r>
              <a:rPr lang="en-US" sz="3600" dirty="0">
                <a:solidFill>
                  <a:srgbClr val="1D1D1B"/>
                </a:solidFill>
                <a:latin typeface="Public Sans Bold"/>
              </a:rPr>
              <a:t>III. </a:t>
            </a:r>
            <a:r>
              <a:rPr lang="en-US" sz="3600" b="1" dirty="0" err="1"/>
              <a:t>Tác</a:t>
            </a:r>
            <a:r>
              <a:rPr lang="en-US" sz="3600" b="1" dirty="0"/>
              <a:t> </a:t>
            </a:r>
            <a:r>
              <a:rPr lang="en-US" sz="3600" b="1" dirty="0" err="1"/>
              <a:t>dụng</a:t>
            </a:r>
            <a:r>
              <a:rPr lang="en-US" sz="3600" b="1" dirty="0"/>
              <a:t> </a:t>
            </a:r>
            <a:r>
              <a:rPr lang="en-US" sz="3600" b="1" dirty="0" err="1"/>
              <a:t>của</a:t>
            </a:r>
            <a:r>
              <a:rPr lang="en-US" sz="3600" b="1" dirty="0"/>
              <a:t> </a:t>
            </a:r>
            <a:r>
              <a:rPr lang="en-US" sz="3600" b="1" dirty="0" err="1"/>
              <a:t>điện</a:t>
            </a:r>
            <a:r>
              <a:rPr lang="en-US" sz="3600" b="1" dirty="0"/>
              <a:t> </a:t>
            </a:r>
            <a:r>
              <a:rPr lang="en-US" sz="3600" b="1" dirty="0" err="1"/>
              <a:t>trường</a:t>
            </a:r>
            <a:r>
              <a:rPr lang="en-US" sz="3600" b="1" dirty="0"/>
              <a:t> </a:t>
            </a:r>
            <a:r>
              <a:rPr lang="en-US" sz="3600" b="1" dirty="0" err="1"/>
              <a:t>đều</a:t>
            </a:r>
            <a:r>
              <a:rPr lang="en-US" sz="3600" b="1" dirty="0"/>
              <a:t> </a:t>
            </a:r>
            <a:r>
              <a:rPr lang="en-US" sz="3600" b="1" dirty="0" err="1"/>
              <a:t>đối</a:t>
            </a:r>
            <a:r>
              <a:rPr lang="en-US" sz="3600" b="1" dirty="0"/>
              <a:t> </a:t>
            </a:r>
            <a:r>
              <a:rPr lang="en-US" sz="3600" b="1" dirty="0" err="1"/>
              <a:t>với</a:t>
            </a:r>
            <a:r>
              <a:rPr lang="en-US" sz="3600" b="1" dirty="0"/>
              <a:t> </a:t>
            </a:r>
            <a:r>
              <a:rPr lang="en-US" sz="3600" b="1" dirty="0" err="1"/>
              <a:t>chuyển</a:t>
            </a:r>
            <a:r>
              <a:rPr lang="en-US" sz="3600" b="1" dirty="0"/>
              <a:t> </a:t>
            </a:r>
            <a:r>
              <a:rPr lang="en-US" sz="3600" b="1" dirty="0" err="1"/>
              <a:t>động</a:t>
            </a:r>
            <a:r>
              <a:rPr lang="en-US" sz="3600" b="1" dirty="0"/>
              <a:t> </a:t>
            </a:r>
            <a:r>
              <a:rPr lang="en-US" sz="3600" b="1" dirty="0" err="1"/>
              <a:t>của</a:t>
            </a:r>
            <a:r>
              <a:rPr lang="en-US" sz="3600" b="1" dirty="0"/>
              <a:t> </a:t>
            </a:r>
            <a:r>
              <a:rPr lang="en-US" sz="3600" b="1" dirty="0" err="1"/>
              <a:t>một</a:t>
            </a:r>
            <a:r>
              <a:rPr lang="en-US" sz="3600" b="1" dirty="0"/>
              <a:t> </a:t>
            </a:r>
            <a:r>
              <a:rPr lang="en-US" sz="3600" b="1" dirty="0" err="1"/>
              <a:t>điện</a:t>
            </a:r>
            <a:r>
              <a:rPr lang="en-US" sz="3600" b="1" dirty="0"/>
              <a:t> </a:t>
            </a:r>
            <a:r>
              <a:rPr lang="en-US" sz="3600" b="1" dirty="0" err="1"/>
              <a:t>tích</a:t>
            </a:r>
            <a:endParaRPr lang="en-US" sz="3600" dirty="0">
              <a:solidFill>
                <a:srgbClr val="1D1D1B"/>
              </a:solidFill>
              <a:latin typeface="Public Sans Bold"/>
            </a:endParaRPr>
          </a:p>
        </p:txBody>
      </p:sp>
    </p:spTree>
    <p:extLst>
      <p:ext uri="{BB962C8B-B14F-4D97-AF65-F5344CB8AC3E}">
        <p14:creationId xmlns:p14="http://schemas.microsoft.com/office/powerpoint/2010/main" val="30530419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21 Duong Linh">
            <a:extLst>
              <a:ext uri="{FF2B5EF4-FFF2-40B4-BE49-F238E27FC236}">
                <a16:creationId xmlns:a16="http://schemas.microsoft.com/office/drawing/2014/main" id="{507000C7-CC7A-4C35-4D9B-3AB30F7321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000" y="76200"/>
            <a:ext cx="3673304" cy="1295616"/>
          </a:xfrm>
          <a:prstGeom prst="rect">
            <a:avLst/>
          </a:prstGeom>
        </p:spPr>
      </p:pic>
      <p:sp>
        <p:nvSpPr>
          <p:cNvPr id="7" name="TextBox 8" descr="21 Duong Linh">
            <a:extLst>
              <a:ext uri="{FF2B5EF4-FFF2-40B4-BE49-F238E27FC236}">
                <a16:creationId xmlns:a16="http://schemas.microsoft.com/office/drawing/2014/main" id="{5B5508AC-EA65-DB09-5B8D-729A649A9C37}"/>
              </a:ext>
            </a:extLst>
          </p:cNvPr>
          <p:cNvSpPr txBox="1"/>
          <p:nvPr/>
        </p:nvSpPr>
        <p:spPr>
          <a:xfrm>
            <a:off x="235258" y="589596"/>
            <a:ext cx="3752058" cy="628377"/>
          </a:xfrm>
          <a:prstGeom prst="rect">
            <a:avLst/>
          </a:prstGeom>
        </p:spPr>
        <p:txBody>
          <a:bodyPr wrap="square" lIns="0" tIns="0" rIns="0" bIns="0" rtlCol="0" anchor="t">
            <a:spAutoFit/>
          </a:bodyPr>
          <a:lstStyle/>
          <a:p>
            <a:pPr algn="ctr">
              <a:lnSpc>
                <a:spcPts val="4919"/>
              </a:lnSpc>
            </a:pPr>
            <a:r>
              <a:rPr lang="en-US" sz="4099" dirty="0">
                <a:solidFill>
                  <a:srgbClr val="FFFFFF"/>
                </a:solidFill>
                <a:latin typeface="Public Sans Bold"/>
              </a:rPr>
              <a:t>ỨNG DỤNG</a:t>
            </a:r>
          </a:p>
        </p:txBody>
      </p:sp>
      <p:pic>
        <p:nvPicPr>
          <p:cNvPr id="20" name="Picture 13" descr="21 Duong Linh">
            <a:extLst>
              <a:ext uri="{FF2B5EF4-FFF2-40B4-BE49-F238E27FC236}">
                <a16:creationId xmlns:a16="http://schemas.microsoft.com/office/drawing/2014/main" id="{75F23B60-955D-FB81-F7F6-A2FE17F8B8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2063">
            <a:off x="12349294" y="6931982"/>
            <a:ext cx="803014" cy="302225"/>
          </a:xfrm>
          <a:prstGeom prst="rect">
            <a:avLst/>
          </a:prstGeom>
        </p:spPr>
      </p:pic>
      <p:pic>
        <p:nvPicPr>
          <p:cNvPr id="3" name="Picture 2">
            <a:extLst>
              <a:ext uri="{FF2B5EF4-FFF2-40B4-BE49-F238E27FC236}">
                <a16:creationId xmlns:a16="http://schemas.microsoft.com/office/drawing/2014/main" id="{0A792892-74BA-4D23-B23E-9AAC4EC9C39F}"/>
              </a:ext>
            </a:extLst>
          </p:cNvPr>
          <p:cNvPicPr>
            <a:picLocks noChangeAspect="1"/>
          </p:cNvPicPr>
          <p:nvPr/>
        </p:nvPicPr>
        <p:blipFill>
          <a:blip r:embed="rId6"/>
          <a:stretch>
            <a:fillRect/>
          </a:stretch>
        </p:blipFill>
        <p:spPr>
          <a:xfrm>
            <a:off x="3944334" y="108012"/>
            <a:ext cx="8598239" cy="3820396"/>
          </a:xfrm>
          <a:prstGeom prst="rect">
            <a:avLst/>
          </a:prstGeom>
        </p:spPr>
      </p:pic>
      <p:sp>
        <p:nvSpPr>
          <p:cNvPr id="4" name="Rectangle 3">
            <a:extLst>
              <a:ext uri="{FF2B5EF4-FFF2-40B4-BE49-F238E27FC236}">
                <a16:creationId xmlns:a16="http://schemas.microsoft.com/office/drawing/2014/main" id="{2AC14B75-E73B-48CE-A0D6-9CC2FAECD386}"/>
              </a:ext>
            </a:extLst>
          </p:cNvPr>
          <p:cNvSpPr/>
          <p:nvPr/>
        </p:nvSpPr>
        <p:spPr>
          <a:xfrm>
            <a:off x="462227" y="4114800"/>
            <a:ext cx="10916973" cy="461665"/>
          </a:xfrm>
          <a:prstGeom prst="rect">
            <a:avLst/>
          </a:prstGeom>
        </p:spPr>
        <p:txBody>
          <a:bodyPr wrap="square">
            <a:spAutoFit/>
          </a:bodyPr>
          <a:lstStyle/>
          <a:p>
            <a:r>
              <a:rPr lang="vi-VN" sz="2400" dirty="0"/>
              <a:t>Hệ thống lái tia gồm hai bản kim loại được nối với hai cực của nguồn điện.</a:t>
            </a:r>
            <a:endParaRPr lang="en-US" sz="2400" dirty="0"/>
          </a:p>
        </p:txBody>
      </p:sp>
      <p:sp>
        <p:nvSpPr>
          <p:cNvPr id="21" name="Rectangle 20">
            <a:extLst>
              <a:ext uri="{FF2B5EF4-FFF2-40B4-BE49-F238E27FC236}">
                <a16:creationId xmlns:a16="http://schemas.microsoft.com/office/drawing/2014/main" id="{6374B96B-514B-4C15-AEDE-4A3D49554498}"/>
              </a:ext>
            </a:extLst>
          </p:cNvPr>
          <p:cNvSpPr/>
          <p:nvPr/>
        </p:nvSpPr>
        <p:spPr>
          <a:xfrm>
            <a:off x="254000" y="1524000"/>
            <a:ext cx="3558307" cy="1569660"/>
          </a:xfrm>
          <a:prstGeom prst="rect">
            <a:avLst/>
          </a:prstGeom>
        </p:spPr>
        <p:txBody>
          <a:bodyPr wrap="square">
            <a:spAutoFit/>
          </a:bodyPr>
          <a:lstStyle/>
          <a:p>
            <a:r>
              <a:rPr lang="en-US" sz="2400" b="1" dirty="0" err="1">
                <a:solidFill>
                  <a:srgbClr val="FF0000"/>
                </a:solidFill>
              </a:rPr>
              <a:t>Hãy</a:t>
            </a:r>
            <a:r>
              <a:rPr lang="en-US" sz="2400" b="1" dirty="0">
                <a:solidFill>
                  <a:srgbClr val="FF0000"/>
                </a:solidFill>
              </a:rPr>
              <a:t> </a:t>
            </a:r>
            <a:r>
              <a:rPr lang="en-US" sz="2400" b="1" dirty="0" err="1">
                <a:solidFill>
                  <a:srgbClr val="FF0000"/>
                </a:solidFill>
              </a:rPr>
              <a:t>giải</a:t>
            </a:r>
            <a:r>
              <a:rPr lang="en-US" sz="2400" b="1" dirty="0">
                <a:solidFill>
                  <a:srgbClr val="FF0000"/>
                </a:solidFill>
              </a:rPr>
              <a:t> </a:t>
            </a:r>
            <a:r>
              <a:rPr lang="en-US" sz="2400" b="1" dirty="0" err="1">
                <a:solidFill>
                  <a:srgbClr val="FF0000"/>
                </a:solidFill>
              </a:rPr>
              <a:t>thích</a:t>
            </a:r>
            <a:r>
              <a:rPr lang="en-US" sz="2400" b="1" dirty="0">
                <a:solidFill>
                  <a:srgbClr val="FF0000"/>
                </a:solidFill>
              </a:rPr>
              <a:t> </a:t>
            </a:r>
            <a:r>
              <a:rPr lang="en-US" sz="2400" b="1" dirty="0" err="1">
                <a:solidFill>
                  <a:srgbClr val="FF0000"/>
                </a:solidFill>
              </a:rPr>
              <a:t>nguyên</a:t>
            </a:r>
            <a:r>
              <a:rPr lang="en-US" sz="2400" b="1" dirty="0">
                <a:solidFill>
                  <a:srgbClr val="FF0000"/>
                </a:solidFill>
              </a:rPr>
              <a:t> </a:t>
            </a:r>
            <a:r>
              <a:rPr lang="en-US" sz="2400" b="1" dirty="0" err="1">
                <a:solidFill>
                  <a:srgbClr val="FF0000"/>
                </a:solidFill>
              </a:rPr>
              <a:t>tắc</a:t>
            </a:r>
            <a:r>
              <a:rPr lang="en-US" sz="2400" b="1" dirty="0">
                <a:solidFill>
                  <a:srgbClr val="FF0000"/>
                </a:solidFill>
              </a:rPr>
              <a:t> </a:t>
            </a:r>
            <a:r>
              <a:rPr lang="en-US" sz="2400" b="1" dirty="0" err="1">
                <a:solidFill>
                  <a:srgbClr val="FF0000"/>
                </a:solidFill>
              </a:rPr>
              <a:t>hoạt</a:t>
            </a:r>
            <a:r>
              <a:rPr lang="en-US" sz="2400" b="1" dirty="0">
                <a:solidFill>
                  <a:srgbClr val="FF0000"/>
                </a:solidFill>
              </a:rPr>
              <a:t> </a:t>
            </a:r>
            <a:r>
              <a:rPr lang="en-US" sz="2400" b="1" dirty="0" err="1">
                <a:solidFill>
                  <a:srgbClr val="FF0000"/>
                </a:solidFill>
              </a:rPr>
              <a:t>động</a:t>
            </a:r>
            <a:r>
              <a:rPr lang="en-US" sz="2400" b="1" dirty="0">
                <a:solidFill>
                  <a:srgbClr val="FF0000"/>
                </a:solidFill>
              </a:rPr>
              <a:t> </a:t>
            </a:r>
            <a:r>
              <a:rPr lang="en-US" sz="2400" b="1" dirty="0" err="1">
                <a:solidFill>
                  <a:srgbClr val="FF0000"/>
                </a:solidFill>
              </a:rPr>
              <a:t>lái</a:t>
            </a:r>
            <a:r>
              <a:rPr lang="en-US" sz="2400" b="1" dirty="0">
                <a:solidFill>
                  <a:srgbClr val="FF0000"/>
                </a:solidFill>
              </a:rPr>
              <a:t> </a:t>
            </a:r>
            <a:r>
              <a:rPr lang="en-US" sz="2400" b="1" dirty="0" err="1">
                <a:solidFill>
                  <a:srgbClr val="FF0000"/>
                </a:solidFill>
              </a:rPr>
              <a:t>tia</a:t>
            </a:r>
            <a:r>
              <a:rPr lang="en-US" sz="2400" b="1" dirty="0">
                <a:solidFill>
                  <a:srgbClr val="FF0000"/>
                </a:solidFill>
              </a:rPr>
              <a:t> </a:t>
            </a:r>
            <a:r>
              <a:rPr lang="en-US" sz="2400" b="1" dirty="0" err="1">
                <a:solidFill>
                  <a:srgbClr val="FF0000"/>
                </a:solidFill>
              </a:rPr>
              <a:t>điện</a:t>
            </a:r>
            <a:r>
              <a:rPr lang="en-US" sz="2400" b="1" dirty="0">
                <a:solidFill>
                  <a:srgbClr val="FF0000"/>
                </a:solidFill>
              </a:rPr>
              <a:t> </a:t>
            </a:r>
            <a:r>
              <a:rPr lang="en-US" sz="2400" b="1" dirty="0" err="1">
                <a:solidFill>
                  <a:srgbClr val="FF0000"/>
                </a:solidFill>
              </a:rPr>
              <a:t>tử</a:t>
            </a:r>
            <a:r>
              <a:rPr lang="en-US" sz="2400" b="1" dirty="0">
                <a:solidFill>
                  <a:srgbClr val="FF0000"/>
                </a:solidFill>
              </a:rPr>
              <a:t> </a:t>
            </a:r>
            <a:r>
              <a:rPr lang="en-US" sz="2400" b="1" dirty="0" err="1">
                <a:solidFill>
                  <a:srgbClr val="FF0000"/>
                </a:solidFill>
              </a:rPr>
              <a:t>của</a:t>
            </a:r>
            <a:r>
              <a:rPr lang="en-US" sz="2400" b="1" dirty="0">
                <a:solidFill>
                  <a:srgbClr val="FF0000"/>
                </a:solidFill>
              </a:rPr>
              <a:t> </a:t>
            </a:r>
            <a:r>
              <a:rPr lang="en-US" sz="2400" b="1" dirty="0" err="1">
                <a:solidFill>
                  <a:srgbClr val="FF0000"/>
                </a:solidFill>
              </a:rPr>
              <a:t>các</a:t>
            </a:r>
            <a:r>
              <a:rPr lang="en-US" sz="2400" b="1" dirty="0">
                <a:solidFill>
                  <a:srgbClr val="FF0000"/>
                </a:solidFill>
              </a:rPr>
              <a:t> </a:t>
            </a:r>
            <a:r>
              <a:rPr lang="en-US" sz="2400" b="1" dirty="0" err="1">
                <a:solidFill>
                  <a:srgbClr val="FF0000"/>
                </a:solidFill>
              </a:rPr>
              <a:t>bản</a:t>
            </a:r>
            <a:r>
              <a:rPr lang="en-US" sz="2400" b="1" dirty="0">
                <a:solidFill>
                  <a:srgbClr val="FF0000"/>
                </a:solidFill>
              </a:rPr>
              <a:t> </a:t>
            </a:r>
            <a:r>
              <a:rPr lang="en-US" sz="2400" b="1" dirty="0" err="1">
                <a:solidFill>
                  <a:srgbClr val="FF0000"/>
                </a:solidFill>
              </a:rPr>
              <a:t>lái</a:t>
            </a:r>
            <a:r>
              <a:rPr lang="en-US" sz="2400" b="1" dirty="0">
                <a:solidFill>
                  <a:srgbClr val="FF0000"/>
                </a:solidFill>
              </a:rPr>
              <a:t> </a:t>
            </a:r>
            <a:r>
              <a:rPr lang="en-US" sz="2400" b="1" dirty="0" err="1">
                <a:solidFill>
                  <a:srgbClr val="FF0000"/>
                </a:solidFill>
              </a:rPr>
              <a:t>tia</a:t>
            </a:r>
            <a:r>
              <a:rPr lang="en-US" sz="2400" b="1" dirty="0">
                <a:solidFill>
                  <a:srgbClr val="FF0000"/>
                </a:solidFill>
              </a:rPr>
              <a:t> </a:t>
            </a:r>
            <a:r>
              <a:rPr lang="en-US" sz="2400" b="1" dirty="0" err="1">
                <a:solidFill>
                  <a:srgbClr val="FF0000"/>
                </a:solidFill>
              </a:rPr>
              <a:t>trong</a:t>
            </a:r>
            <a:r>
              <a:rPr lang="en-US" sz="2400" b="1" dirty="0">
                <a:solidFill>
                  <a:srgbClr val="FF0000"/>
                </a:solidFill>
              </a:rPr>
              <a:t> </a:t>
            </a:r>
            <a:r>
              <a:rPr lang="en-US" sz="2400" b="1" dirty="0" err="1">
                <a:solidFill>
                  <a:srgbClr val="FF0000"/>
                </a:solidFill>
              </a:rPr>
              <a:t>hình</a:t>
            </a:r>
            <a:r>
              <a:rPr lang="en-US" sz="2400" b="1" dirty="0">
                <a:solidFill>
                  <a:srgbClr val="FF0000"/>
                </a:solidFill>
              </a:rPr>
              <a:t> 18.6? </a:t>
            </a:r>
            <a:endParaRPr lang="en-US" sz="2400" b="1" dirty="0"/>
          </a:p>
        </p:txBody>
      </p:sp>
      <p:sp>
        <p:nvSpPr>
          <p:cNvPr id="6" name="Rectangle 5">
            <a:extLst>
              <a:ext uri="{FF2B5EF4-FFF2-40B4-BE49-F238E27FC236}">
                <a16:creationId xmlns:a16="http://schemas.microsoft.com/office/drawing/2014/main" id="{D5CD1791-CB06-41F6-B2E2-D44ECDDA932A}"/>
              </a:ext>
            </a:extLst>
          </p:cNvPr>
          <p:cNvSpPr/>
          <p:nvPr/>
        </p:nvSpPr>
        <p:spPr>
          <a:xfrm>
            <a:off x="386027" y="4648200"/>
            <a:ext cx="12232746" cy="1200329"/>
          </a:xfrm>
          <a:prstGeom prst="rect">
            <a:avLst/>
          </a:prstGeom>
        </p:spPr>
        <p:txBody>
          <a:bodyPr wrap="square">
            <a:spAutoFit/>
          </a:bodyPr>
          <a:lstStyle/>
          <a:p>
            <a:r>
              <a:rPr lang="vi-VN" dirty="0"/>
              <a:t>- </a:t>
            </a:r>
            <a:r>
              <a:rPr lang="vi-VN" sz="2400" dirty="0"/>
              <a:t>Khi electron đi qua bản lái tia theo phương y thì eletron bị hút về phía bản cực dương, sau khi đi ra khỏi bản lái tia theo phương y thì chùm tia electron này đã bị lệch theo phương y (so với phương ban đầu)</a:t>
            </a:r>
            <a:endParaRPr lang="en-US" sz="2400" dirty="0"/>
          </a:p>
        </p:txBody>
      </p:sp>
      <p:sp>
        <p:nvSpPr>
          <p:cNvPr id="8" name="Rectangle 7">
            <a:extLst>
              <a:ext uri="{FF2B5EF4-FFF2-40B4-BE49-F238E27FC236}">
                <a16:creationId xmlns:a16="http://schemas.microsoft.com/office/drawing/2014/main" id="{5E816F46-177E-40D3-97A4-CEA2EAA0A45F}"/>
              </a:ext>
            </a:extLst>
          </p:cNvPr>
          <p:cNvSpPr/>
          <p:nvPr/>
        </p:nvSpPr>
        <p:spPr>
          <a:xfrm>
            <a:off x="386027" y="5782270"/>
            <a:ext cx="12440973" cy="1200329"/>
          </a:xfrm>
          <a:prstGeom prst="rect">
            <a:avLst/>
          </a:prstGeom>
        </p:spPr>
        <p:txBody>
          <a:bodyPr wrap="square">
            <a:spAutoFit/>
          </a:bodyPr>
          <a:lstStyle/>
          <a:p>
            <a:r>
              <a:rPr lang="en-US" sz="2400" dirty="0"/>
              <a:t>- </a:t>
            </a:r>
            <a:r>
              <a:rPr lang="vi-VN" sz="2400" dirty="0"/>
              <a:t>Chùm electron tiếp tục đi vào bản lái tia theo phương x, electron bị hút về phía bản cực dương, sau khi đi ra khỏi bản lái tia theo phương x thì chùm tia đập vào màn huỳnh quang tạo ra mỗi điểm sáng.</a:t>
            </a:r>
            <a:endParaRPr lang="en-US" sz="2400" dirty="0"/>
          </a:p>
        </p:txBody>
      </p:sp>
    </p:spTree>
    <p:extLst>
      <p:ext uri="{BB962C8B-B14F-4D97-AF65-F5344CB8AC3E}">
        <p14:creationId xmlns:p14="http://schemas.microsoft.com/office/powerpoint/2010/main" val="14435764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21 Duong Linh">
            <a:extLst>
              <a:ext uri="{FF2B5EF4-FFF2-40B4-BE49-F238E27FC236}">
                <a16:creationId xmlns:a16="http://schemas.microsoft.com/office/drawing/2014/main" id="{507000C7-CC7A-4C35-4D9B-3AB30F7321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000" y="76200"/>
            <a:ext cx="3673304" cy="1295616"/>
          </a:xfrm>
          <a:prstGeom prst="rect">
            <a:avLst/>
          </a:prstGeom>
        </p:spPr>
      </p:pic>
      <p:sp>
        <p:nvSpPr>
          <p:cNvPr id="7" name="TextBox 8" descr="21 Duong Linh">
            <a:extLst>
              <a:ext uri="{FF2B5EF4-FFF2-40B4-BE49-F238E27FC236}">
                <a16:creationId xmlns:a16="http://schemas.microsoft.com/office/drawing/2014/main" id="{5B5508AC-EA65-DB09-5B8D-729A649A9C37}"/>
              </a:ext>
            </a:extLst>
          </p:cNvPr>
          <p:cNvSpPr txBox="1"/>
          <p:nvPr/>
        </p:nvSpPr>
        <p:spPr>
          <a:xfrm>
            <a:off x="235258" y="589596"/>
            <a:ext cx="3752058" cy="628377"/>
          </a:xfrm>
          <a:prstGeom prst="rect">
            <a:avLst/>
          </a:prstGeom>
        </p:spPr>
        <p:txBody>
          <a:bodyPr wrap="square" lIns="0" tIns="0" rIns="0" bIns="0" rtlCol="0" anchor="t">
            <a:spAutoFit/>
          </a:bodyPr>
          <a:lstStyle/>
          <a:p>
            <a:pPr algn="ctr">
              <a:lnSpc>
                <a:spcPts val="4919"/>
              </a:lnSpc>
            </a:pPr>
            <a:r>
              <a:rPr lang="en-US" sz="4099" dirty="0">
                <a:solidFill>
                  <a:srgbClr val="FFFFFF"/>
                </a:solidFill>
                <a:latin typeface="Public Sans Bold"/>
              </a:rPr>
              <a:t>ỨNG DỤNG</a:t>
            </a:r>
          </a:p>
        </p:txBody>
      </p:sp>
      <p:pic>
        <p:nvPicPr>
          <p:cNvPr id="20" name="Picture 13" descr="21 Duong Linh">
            <a:extLst>
              <a:ext uri="{FF2B5EF4-FFF2-40B4-BE49-F238E27FC236}">
                <a16:creationId xmlns:a16="http://schemas.microsoft.com/office/drawing/2014/main" id="{75F23B60-955D-FB81-F7F6-A2FE17F8B8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2063">
            <a:off x="12349294" y="6931982"/>
            <a:ext cx="803014" cy="302225"/>
          </a:xfrm>
          <a:prstGeom prst="rect">
            <a:avLst/>
          </a:prstGeom>
        </p:spPr>
      </p:pic>
      <p:pic>
        <p:nvPicPr>
          <p:cNvPr id="3" name="Picture 2">
            <a:extLst>
              <a:ext uri="{FF2B5EF4-FFF2-40B4-BE49-F238E27FC236}">
                <a16:creationId xmlns:a16="http://schemas.microsoft.com/office/drawing/2014/main" id="{0A792892-74BA-4D23-B23E-9AAC4EC9C39F}"/>
              </a:ext>
            </a:extLst>
          </p:cNvPr>
          <p:cNvPicPr>
            <a:picLocks noChangeAspect="1"/>
          </p:cNvPicPr>
          <p:nvPr/>
        </p:nvPicPr>
        <p:blipFill>
          <a:blip r:embed="rId6"/>
          <a:stretch>
            <a:fillRect/>
          </a:stretch>
        </p:blipFill>
        <p:spPr>
          <a:xfrm>
            <a:off x="5054600" y="108011"/>
            <a:ext cx="7487973" cy="3327079"/>
          </a:xfrm>
          <a:prstGeom prst="rect">
            <a:avLst/>
          </a:prstGeom>
        </p:spPr>
      </p:pic>
      <p:sp>
        <p:nvSpPr>
          <p:cNvPr id="5" name="Rectangle 4">
            <a:extLst>
              <a:ext uri="{FF2B5EF4-FFF2-40B4-BE49-F238E27FC236}">
                <a16:creationId xmlns:a16="http://schemas.microsoft.com/office/drawing/2014/main" id="{2BD34B3F-1CCE-4343-AAE5-6B3BB552072D}"/>
              </a:ext>
            </a:extLst>
          </p:cNvPr>
          <p:cNvSpPr/>
          <p:nvPr/>
        </p:nvSpPr>
        <p:spPr>
          <a:xfrm>
            <a:off x="292099" y="3657600"/>
            <a:ext cx="12420601" cy="1569660"/>
          </a:xfrm>
          <a:prstGeom prst="rect">
            <a:avLst/>
          </a:prstGeom>
        </p:spPr>
        <p:txBody>
          <a:bodyPr wrap="square">
            <a:spAutoFit/>
          </a:bodyPr>
          <a:lstStyle/>
          <a:p>
            <a:r>
              <a:rPr lang="vi-VN" sz="2400" dirty="0"/>
              <a:t>Khi đặt các hiệu điện thế thích hợp vào hai cặp bản đó, ta có thể điều khiển chùm electron đập vào vị trí xác định trên màn huỳnh quang. Các cực được cấu tạo, xếp đặt và có các điện thế sao cho chùm electron một mặt được tăng tốc, mặt khác được hội tụ lại để chỉ gây ra một điểm sáng nhỏ trên màn huỳnh quang</a:t>
            </a:r>
            <a:r>
              <a:rPr lang="en-US" sz="2400" dirty="0"/>
              <a:t>.</a:t>
            </a:r>
          </a:p>
        </p:txBody>
      </p:sp>
      <p:sp>
        <p:nvSpPr>
          <p:cNvPr id="2" name="Rectangle 1">
            <a:extLst>
              <a:ext uri="{FF2B5EF4-FFF2-40B4-BE49-F238E27FC236}">
                <a16:creationId xmlns:a16="http://schemas.microsoft.com/office/drawing/2014/main" id="{087948BB-300B-4CF1-BAE9-20AD07AC0936}"/>
              </a:ext>
            </a:extLst>
          </p:cNvPr>
          <p:cNvSpPr/>
          <p:nvPr/>
        </p:nvSpPr>
        <p:spPr>
          <a:xfrm>
            <a:off x="406399" y="5410200"/>
            <a:ext cx="12136173" cy="830997"/>
          </a:xfrm>
          <a:prstGeom prst="rect">
            <a:avLst/>
          </a:prstGeom>
        </p:spPr>
        <p:txBody>
          <a:bodyPr wrap="square">
            <a:spAutoFit/>
          </a:bodyPr>
          <a:lstStyle/>
          <a:p>
            <a:r>
              <a:rPr lang="en-US" sz="2400" dirty="0">
                <a:solidFill>
                  <a:srgbClr val="000000"/>
                </a:solidFill>
                <a:latin typeface="Open Sans"/>
              </a:rPr>
              <a:t>- </a:t>
            </a:r>
            <a:r>
              <a:rPr lang="en-US" sz="2400" dirty="0" err="1">
                <a:solidFill>
                  <a:srgbClr val="000000"/>
                </a:solidFill>
                <a:latin typeface="Open Sans"/>
              </a:rPr>
              <a:t>Nhiều</a:t>
            </a:r>
            <a:r>
              <a:rPr lang="en-US" sz="2400" dirty="0">
                <a:solidFill>
                  <a:srgbClr val="000000"/>
                </a:solidFill>
                <a:latin typeface="Open Sans"/>
              </a:rPr>
              <a:t> </a:t>
            </a:r>
            <a:r>
              <a:rPr lang="en-US" sz="2400" dirty="0" err="1">
                <a:solidFill>
                  <a:srgbClr val="000000"/>
                </a:solidFill>
                <a:latin typeface="Open Sans"/>
              </a:rPr>
              <a:t>chùm</a:t>
            </a:r>
            <a:r>
              <a:rPr lang="en-US" sz="2400" dirty="0">
                <a:solidFill>
                  <a:srgbClr val="000000"/>
                </a:solidFill>
                <a:latin typeface="Open Sans"/>
              </a:rPr>
              <a:t> </a:t>
            </a:r>
            <a:r>
              <a:rPr lang="en-US" sz="2400" dirty="0" err="1">
                <a:solidFill>
                  <a:srgbClr val="000000"/>
                </a:solidFill>
                <a:latin typeface="Open Sans"/>
              </a:rPr>
              <a:t>tia</a:t>
            </a:r>
            <a:r>
              <a:rPr lang="en-US" sz="2400" dirty="0">
                <a:solidFill>
                  <a:srgbClr val="000000"/>
                </a:solidFill>
                <a:latin typeface="Open Sans"/>
              </a:rPr>
              <a:t> </a:t>
            </a:r>
            <a:r>
              <a:rPr lang="en-US" sz="2400" dirty="0" err="1">
                <a:solidFill>
                  <a:srgbClr val="000000"/>
                </a:solidFill>
                <a:latin typeface="Open Sans"/>
              </a:rPr>
              <a:t>đi</a:t>
            </a:r>
            <a:r>
              <a:rPr lang="en-US" sz="2400" dirty="0">
                <a:solidFill>
                  <a:srgbClr val="000000"/>
                </a:solidFill>
                <a:latin typeface="Open Sans"/>
              </a:rPr>
              <a:t> qua </a:t>
            </a:r>
            <a:r>
              <a:rPr lang="en-US" sz="2400" dirty="0" err="1">
                <a:solidFill>
                  <a:srgbClr val="000000"/>
                </a:solidFill>
                <a:latin typeface="Open Sans"/>
              </a:rPr>
              <a:t>sẽ</a:t>
            </a:r>
            <a:r>
              <a:rPr lang="en-US" sz="2400" dirty="0">
                <a:solidFill>
                  <a:srgbClr val="000000"/>
                </a:solidFill>
                <a:latin typeface="Open Sans"/>
              </a:rPr>
              <a:t> </a:t>
            </a:r>
            <a:r>
              <a:rPr lang="en-US" sz="2400" dirty="0" err="1">
                <a:solidFill>
                  <a:srgbClr val="000000"/>
                </a:solidFill>
                <a:latin typeface="Open Sans"/>
              </a:rPr>
              <a:t>cho</a:t>
            </a:r>
            <a:r>
              <a:rPr lang="en-US" sz="2400" dirty="0">
                <a:solidFill>
                  <a:srgbClr val="000000"/>
                </a:solidFill>
                <a:latin typeface="Open Sans"/>
              </a:rPr>
              <a:t> </a:t>
            </a:r>
            <a:r>
              <a:rPr lang="en-US" sz="2400" dirty="0" err="1">
                <a:solidFill>
                  <a:srgbClr val="000000"/>
                </a:solidFill>
                <a:latin typeface="Open Sans"/>
              </a:rPr>
              <a:t>nhiều</a:t>
            </a:r>
            <a:r>
              <a:rPr lang="en-US" sz="2400" dirty="0">
                <a:solidFill>
                  <a:srgbClr val="000000"/>
                </a:solidFill>
                <a:latin typeface="Open Sans"/>
              </a:rPr>
              <a:t> </a:t>
            </a:r>
            <a:r>
              <a:rPr lang="en-US" sz="2400" dirty="0" err="1">
                <a:solidFill>
                  <a:srgbClr val="000000"/>
                </a:solidFill>
                <a:latin typeface="Open Sans"/>
              </a:rPr>
              <a:t>điểm</a:t>
            </a:r>
            <a:r>
              <a:rPr lang="en-US" sz="2400" dirty="0">
                <a:solidFill>
                  <a:srgbClr val="000000"/>
                </a:solidFill>
                <a:latin typeface="Open Sans"/>
              </a:rPr>
              <a:t> </a:t>
            </a:r>
            <a:r>
              <a:rPr lang="en-US" sz="2400" dirty="0" err="1">
                <a:solidFill>
                  <a:srgbClr val="000000"/>
                </a:solidFill>
                <a:latin typeface="Open Sans"/>
              </a:rPr>
              <a:t>sáng</a:t>
            </a:r>
            <a:r>
              <a:rPr lang="en-US" sz="2400" dirty="0">
                <a:solidFill>
                  <a:srgbClr val="000000"/>
                </a:solidFill>
                <a:latin typeface="Open Sans"/>
              </a:rPr>
              <a:t>, </a:t>
            </a:r>
            <a:r>
              <a:rPr lang="en-US" sz="2400" dirty="0" err="1">
                <a:solidFill>
                  <a:srgbClr val="000000"/>
                </a:solidFill>
                <a:latin typeface="Open Sans"/>
              </a:rPr>
              <a:t>tổng</a:t>
            </a:r>
            <a:r>
              <a:rPr lang="en-US" sz="2400" dirty="0">
                <a:solidFill>
                  <a:srgbClr val="000000"/>
                </a:solidFill>
                <a:latin typeface="Open Sans"/>
              </a:rPr>
              <a:t> </a:t>
            </a:r>
            <a:r>
              <a:rPr lang="en-US" sz="2400" dirty="0" err="1">
                <a:solidFill>
                  <a:srgbClr val="000000"/>
                </a:solidFill>
                <a:latin typeface="Open Sans"/>
              </a:rPr>
              <a:t>hợp</a:t>
            </a:r>
            <a:r>
              <a:rPr lang="en-US" sz="2400" dirty="0">
                <a:solidFill>
                  <a:srgbClr val="000000"/>
                </a:solidFill>
                <a:latin typeface="Open Sans"/>
              </a:rPr>
              <a:t> </a:t>
            </a:r>
            <a:r>
              <a:rPr lang="en-US" sz="2400" dirty="0" err="1">
                <a:solidFill>
                  <a:srgbClr val="000000"/>
                </a:solidFill>
                <a:latin typeface="Open Sans"/>
              </a:rPr>
              <a:t>các</a:t>
            </a:r>
            <a:r>
              <a:rPr lang="en-US" sz="2400" dirty="0">
                <a:solidFill>
                  <a:srgbClr val="000000"/>
                </a:solidFill>
                <a:latin typeface="Open Sans"/>
              </a:rPr>
              <a:t> </a:t>
            </a:r>
            <a:r>
              <a:rPr lang="en-US" sz="2400" dirty="0" err="1">
                <a:solidFill>
                  <a:srgbClr val="000000"/>
                </a:solidFill>
                <a:latin typeface="Open Sans"/>
              </a:rPr>
              <a:t>điểm</a:t>
            </a:r>
            <a:r>
              <a:rPr lang="en-US" sz="2400" dirty="0">
                <a:solidFill>
                  <a:srgbClr val="000000"/>
                </a:solidFill>
                <a:latin typeface="Open Sans"/>
              </a:rPr>
              <a:t> </a:t>
            </a:r>
            <a:r>
              <a:rPr lang="en-US" sz="2400" dirty="0" err="1">
                <a:solidFill>
                  <a:srgbClr val="000000"/>
                </a:solidFill>
                <a:latin typeface="Open Sans"/>
              </a:rPr>
              <a:t>sáng</a:t>
            </a:r>
            <a:r>
              <a:rPr lang="en-US" sz="2400" dirty="0">
                <a:solidFill>
                  <a:srgbClr val="000000"/>
                </a:solidFill>
                <a:latin typeface="Open Sans"/>
              </a:rPr>
              <a:t> </a:t>
            </a:r>
            <a:r>
              <a:rPr lang="en-US" sz="2400" dirty="0" err="1">
                <a:solidFill>
                  <a:srgbClr val="000000"/>
                </a:solidFill>
                <a:latin typeface="Open Sans"/>
              </a:rPr>
              <a:t>trên</a:t>
            </a:r>
            <a:r>
              <a:rPr lang="en-US" sz="2400" dirty="0">
                <a:solidFill>
                  <a:srgbClr val="000000"/>
                </a:solidFill>
                <a:latin typeface="Open Sans"/>
              </a:rPr>
              <a:t> </a:t>
            </a:r>
            <a:r>
              <a:rPr lang="en-US" sz="2400" dirty="0" err="1">
                <a:solidFill>
                  <a:srgbClr val="000000"/>
                </a:solidFill>
                <a:latin typeface="Open Sans"/>
              </a:rPr>
              <a:t>màn</a:t>
            </a:r>
            <a:r>
              <a:rPr lang="en-US" sz="2400" dirty="0">
                <a:solidFill>
                  <a:srgbClr val="000000"/>
                </a:solidFill>
                <a:latin typeface="Open Sans"/>
              </a:rPr>
              <a:t> </a:t>
            </a:r>
            <a:r>
              <a:rPr lang="en-US" sz="2400" dirty="0" err="1">
                <a:solidFill>
                  <a:srgbClr val="000000"/>
                </a:solidFill>
                <a:latin typeface="Open Sans"/>
              </a:rPr>
              <a:t>cho</a:t>
            </a:r>
            <a:r>
              <a:rPr lang="en-US" sz="2400" dirty="0">
                <a:solidFill>
                  <a:srgbClr val="000000"/>
                </a:solidFill>
                <a:latin typeface="Open Sans"/>
              </a:rPr>
              <a:t> ta </a:t>
            </a:r>
            <a:r>
              <a:rPr lang="en-US" sz="2400" dirty="0" err="1">
                <a:solidFill>
                  <a:srgbClr val="000000"/>
                </a:solidFill>
                <a:latin typeface="Open Sans"/>
              </a:rPr>
              <a:t>hình</a:t>
            </a:r>
            <a:r>
              <a:rPr lang="en-US" sz="2400" dirty="0">
                <a:solidFill>
                  <a:srgbClr val="000000"/>
                </a:solidFill>
                <a:latin typeface="Open Sans"/>
              </a:rPr>
              <a:t> </a:t>
            </a:r>
            <a:r>
              <a:rPr lang="en-US" sz="2400" dirty="0" err="1">
                <a:solidFill>
                  <a:srgbClr val="000000"/>
                </a:solidFill>
                <a:latin typeface="Open Sans"/>
              </a:rPr>
              <a:t>ảnh</a:t>
            </a:r>
            <a:r>
              <a:rPr lang="en-US" sz="2400" dirty="0">
                <a:solidFill>
                  <a:srgbClr val="000000"/>
                </a:solidFill>
                <a:latin typeface="Open Sans"/>
              </a:rPr>
              <a:t> </a:t>
            </a:r>
            <a:r>
              <a:rPr lang="en-US" sz="2400" dirty="0" err="1">
                <a:solidFill>
                  <a:srgbClr val="000000"/>
                </a:solidFill>
                <a:latin typeface="Open Sans"/>
              </a:rPr>
              <a:t>cần</a:t>
            </a:r>
            <a:r>
              <a:rPr lang="en-US" sz="2400" dirty="0">
                <a:solidFill>
                  <a:srgbClr val="000000"/>
                </a:solidFill>
                <a:latin typeface="Open Sans"/>
              </a:rPr>
              <a:t> </a:t>
            </a:r>
            <a:r>
              <a:rPr lang="en-US" sz="2400" dirty="0" err="1">
                <a:solidFill>
                  <a:srgbClr val="000000"/>
                </a:solidFill>
                <a:latin typeface="Open Sans"/>
              </a:rPr>
              <a:t>chiếu</a:t>
            </a:r>
            <a:endParaRPr lang="en-US" sz="2400" dirty="0"/>
          </a:p>
        </p:txBody>
      </p:sp>
    </p:spTree>
    <p:extLst>
      <p:ext uri="{BB962C8B-B14F-4D97-AF65-F5344CB8AC3E}">
        <p14:creationId xmlns:p14="http://schemas.microsoft.com/office/powerpoint/2010/main" val="18861508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21 Duong Linh">
            <a:extLst>
              <a:ext uri="{FF2B5EF4-FFF2-40B4-BE49-F238E27FC236}">
                <a16:creationId xmlns:a16="http://schemas.microsoft.com/office/drawing/2014/main" id="{507000C7-CC7A-4C35-4D9B-3AB30F7321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000" y="76200"/>
            <a:ext cx="3673304" cy="1295616"/>
          </a:xfrm>
          <a:prstGeom prst="rect">
            <a:avLst/>
          </a:prstGeom>
        </p:spPr>
      </p:pic>
      <p:sp>
        <p:nvSpPr>
          <p:cNvPr id="7" name="TextBox 8" descr="21 Duong Linh">
            <a:extLst>
              <a:ext uri="{FF2B5EF4-FFF2-40B4-BE49-F238E27FC236}">
                <a16:creationId xmlns:a16="http://schemas.microsoft.com/office/drawing/2014/main" id="{5B5508AC-EA65-DB09-5B8D-729A649A9C37}"/>
              </a:ext>
            </a:extLst>
          </p:cNvPr>
          <p:cNvSpPr txBox="1"/>
          <p:nvPr/>
        </p:nvSpPr>
        <p:spPr>
          <a:xfrm>
            <a:off x="235258" y="589596"/>
            <a:ext cx="3752058" cy="628377"/>
          </a:xfrm>
          <a:prstGeom prst="rect">
            <a:avLst/>
          </a:prstGeom>
        </p:spPr>
        <p:txBody>
          <a:bodyPr wrap="square" lIns="0" tIns="0" rIns="0" bIns="0" rtlCol="0" anchor="t">
            <a:spAutoFit/>
          </a:bodyPr>
          <a:lstStyle/>
          <a:p>
            <a:pPr algn="ctr">
              <a:lnSpc>
                <a:spcPts val="4919"/>
              </a:lnSpc>
            </a:pPr>
            <a:r>
              <a:rPr lang="en-US" sz="4099" dirty="0">
                <a:solidFill>
                  <a:srgbClr val="FFFFFF"/>
                </a:solidFill>
                <a:latin typeface="Public Sans Bold"/>
              </a:rPr>
              <a:t>ỨNG DỤNG</a:t>
            </a:r>
          </a:p>
        </p:txBody>
      </p:sp>
      <p:pic>
        <p:nvPicPr>
          <p:cNvPr id="20" name="Picture 13" descr="21 Duong Linh">
            <a:extLst>
              <a:ext uri="{FF2B5EF4-FFF2-40B4-BE49-F238E27FC236}">
                <a16:creationId xmlns:a16="http://schemas.microsoft.com/office/drawing/2014/main" id="{75F23B60-955D-FB81-F7F6-A2FE17F8B8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2063">
            <a:off x="12349294" y="6931982"/>
            <a:ext cx="803014" cy="302225"/>
          </a:xfrm>
          <a:prstGeom prst="rect">
            <a:avLst/>
          </a:prstGeom>
        </p:spPr>
      </p:pic>
      <p:sp>
        <p:nvSpPr>
          <p:cNvPr id="21" name="Rectangle 20">
            <a:extLst>
              <a:ext uri="{FF2B5EF4-FFF2-40B4-BE49-F238E27FC236}">
                <a16:creationId xmlns:a16="http://schemas.microsoft.com/office/drawing/2014/main" id="{6374B96B-514B-4C15-AEDE-4A3D49554498}"/>
              </a:ext>
            </a:extLst>
          </p:cNvPr>
          <p:cNvSpPr/>
          <p:nvPr/>
        </p:nvSpPr>
        <p:spPr>
          <a:xfrm>
            <a:off x="254000" y="1524000"/>
            <a:ext cx="7086600" cy="4832092"/>
          </a:xfrm>
          <a:prstGeom prst="rect">
            <a:avLst/>
          </a:prstGeom>
        </p:spPr>
        <p:txBody>
          <a:bodyPr wrap="square">
            <a:spAutoFit/>
          </a:bodyPr>
          <a:lstStyle/>
          <a:p>
            <a:r>
              <a:rPr lang="vi-VN" sz="2800" dirty="0"/>
              <a:t>Hãy tìm hiểu về công nghệ ion âm lọc không khí được sử dụng rất phổ biến hiện nay (để lọc không khí trong ô tô, trong gia đình, trong nhà xưởng....). Máy hút ẩm (Hình 18.7) có các ion âm được phát ra theo phương vuông góc với đường sức điện trường của Trái Đất. Hãy nêu tác dụng của điện trường đều của Trái Đất đối với chuyển động của chùm ion âm để giải thích cho khả năng lọc bụi trong không khí của chúng.</a:t>
            </a:r>
            <a:endParaRPr lang="en-US" sz="2800" b="1" dirty="0"/>
          </a:p>
        </p:txBody>
      </p:sp>
      <p:pic>
        <p:nvPicPr>
          <p:cNvPr id="2" name="Picture 1">
            <a:extLst>
              <a:ext uri="{FF2B5EF4-FFF2-40B4-BE49-F238E27FC236}">
                <a16:creationId xmlns:a16="http://schemas.microsoft.com/office/drawing/2014/main" id="{9C6D8526-9A8B-4157-9543-4C4588E608B1}"/>
              </a:ext>
            </a:extLst>
          </p:cNvPr>
          <p:cNvPicPr>
            <a:picLocks noChangeAspect="1"/>
          </p:cNvPicPr>
          <p:nvPr/>
        </p:nvPicPr>
        <p:blipFill>
          <a:blip r:embed="rId6"/>
          <a:stretch>
            <a:fillRect/>
          </a:stretch>
        </p:blipFill>
        <p:spPr>
          <a:xfrm>
            <a:off x="7569200" y="1513247"/>
            <a:ext cx="5114819" cy="3820753"/>
          </a:xfrm>
          <a:prstGeom prst="rect">
            <a:avLst/>
          </a:prstGeom>
        </p:spPr>
      </p:pic>
    </p:spTree>
    <p:extLst>
      <p:ext uri="{BB962C8B-B14F-4D97-AF65-F5344CB8AC3E}">
        <p14:creationId xmlns:p14="http://schemas.microsoft.com/office/powerpoint/2010/main" val="25573343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21 Duong Linh">
            <a:extLst>
              <a:ext uri="{FF2B5EF4-FFF2-40B4-BE49-F238E27FC236}">
                <a16:creationId xmlns:a16="http://schemas.microsoft.com/office/drawing/2014/main" id="{507000C7-CC7A-4C35-4D9B-3AB30F7321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000" y="76200"/>
            <a:ext cx="3673304" cy="1295616"/>
          </a:xfrm>
          <a:prstGeom prst="rect">
            <a:avLst/>
          </a:prstGeom>
        </p:spPr>
      </p:pic>
      <p:sp>
        <p:nvSpPr>
          <p:cNvPr id="7" name="TextBox 8" descr="21 Duong Linh">
            <a:extLst>
              <a:ext uri="{FF2B5EF4-FFF2-40B4-BE49-F238E27FC236}">
                <a16:creationId xmlns:a16="http://schemas.microsoft.com/office/drawing/2014/main" id="{5B5508AC-EA65-DB09-5B8D-729A649A9C37}"/>
              </a:ext>
            </a:extLst>
          </p:cNvPr>
          <p:cNvSpPr txBox="1"/>
          <p:nvPr/>
        </p:nvSpPr>
        <p:spPr>
          <a:xfrm>
            <a:off x="235258" y="589596"/>
            <a:ext cx="3752058" cy="628377"/>
          </a:xfrm>
          <a:prstGeom prst="rect">
            <a:avLst/>
          </a:prstGeom>
        </p:spPr>
        <p:txBody>
          <a:bodyPr wrap="square" lIns="0" tIns="0" rIns="0" bIns="0" rtlCol="0" anchor="t">
            <a:spAutoFit/>
          </a:bodyPr>
          <a:lstStyle/>
          <a:p>
            <a:pPr algn="ctr">
              <a:lnSpc>
                <a:spcPts val="4919"/>
              </a:lnSpc>
            </a:pPr>
            <a:r>
              <a:rPr lang="en-US" sz="4099" dirty="0">
                <a:solidFill>
                  <a:srgbClr val="FFFFFF"/>
                </a:solidFill>
                <a:latin typeface="Public Sans Bold"/>
              </a:rPr>
              <a:t>ỨNG DỤNG</a:t>
            </a:r>
          </a:p>
        </p:txBody>
      </p:sp>
      <p:pic>
        <p:nvPicPr>
          <p:cNvPr id="20" name="Picture 13" descr="21 Duong Linh">
            <a:extLst>
              <a:ext uri="{FF2B5EF4-FFF2-40B4-BE49-F238E27FC236}">
                <a16:creationId xmlns:a16="http://schemas.microsoft.com/office/drawing/2014/main" id="{75F23B60-955D-FB81-F7F6-A2FE17F8B8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2063">
            <a:off x="12349294" y="6931982"/>
            <a:ext cx="803014" cy="302225"/>
          </a:xfrm>
          <a:prstGeom prst="rect">
            <a:avLst/>
          </a:prstGeom>
        </p:spPr>
      </p:pic>
      <p:pic>
        <p:nvPicPr>
          <p:cNvPr id="2" name="Picture 1">
            <a:extLst>
              <a:ext uri="{FF2B5EF4-FFF2-40B4-BE49-F238E27FC236}">
                <a16:creationId xmlns:a16="http://schemas.microsoft.com/office/drawing/2014/main" id="{9C6D8526-9A8B-4157-9543-4C4588E608B1}"/>
              </a:ext>
            </a:extLst>
          </p:cNvPr>
          <p:cNvPicPr>
            <a:picLocks noChangeAspect="1"/>
          </p:cNvPicPr>
          <p:nvPr/>
        </p:nvPicPr>
        <p:blipFill>
          <a:blip r:embed="rId6"/>
          <a:stretch>
            <a:fillRect/>
          </a:stretch>
        </p:blipFill>
        <p:spPr>
          <a:xfrm>
            <a:off x="7493000" y="1563757"/>
            <a:ext cx="5114819" cy="3820753"/>
          </a:xfrm>
          <a:prstGeom prst="rect">
            <a:avLst/>
          </a:prstGeom>
        </p:spPr>
      </p:pic>
      <p:sp>
        <p:nvSpPr>
          <p:cNvPr id="3" name="Rectangle 2">
            <a:extLst>
              <a:ext uri="{FF2B5EF4-FFF2-40B4-BE49-F238E27FC236}">
                <a16:creationId xmlns:a16="http://schemas.microsoft.com/office/drawing/2014/main" id="{A689CCB2-CFF6-4E1B-9956-C47D7179E70A}"/>
              </a:ext>
            </a:extLst>
          </p:cNvPr>
          <p:cNvSpPr/>
          <p:nvPr/>
        </p:nvSpPr>
        <p:spPr>
          <a:xfrm>
            <a:off x="177800" y="1600200"/>
            <a:ext cx="7239000" cy="830997"/>
          </a:xfrm>
          <a:prstGeom prst="rect">
            <a:avLst/>
          </a:prstGeom>
        </p:spPr>
        <p:txBody>
          <a:bodyPr wrap="square">
            <a:spAutoFit/>
          </a:bodyPr>
          <a:lstStyle/>
          <a:p>
            <a:r>
              <a:rPr lang="vi-VN" dirty="0"/>
              <a:t> </a:t>
            </a:r>
            <a:r>
              <a:rPr lang="vi-VN" sz="2400" dirty="0"/>
              <a:t>Với trình độ khoa học kĩ thuật cao, con người có thể dễ dàng tạo ra ion âm bằng cách:</a:t>
            </a:r>
            <a:endParaRPr lang="en-US" sz="2400" dirty="0"/>
          </a:p>
        </p:txBody>
      </p:sp>
      <p:sp>
        <p:nvSpPr>
          <p:cNvPr id="4" name="Rectangle 3">
            <a:extLst>
              <a:ext uri="{FF2B5EF4-FFF2-40B4-BE49-F238E27FC236}">
                <a16:creationId xmlns:a16="http://schemas.microsoft.com/office/drawing/2014/main" id="{F0D93D25-5F80-4654-9743-E7A4F022801C}"/>
              </a:ext>
            </a:extLst>
          </p:cNvPr>
          <p:cNvSpPr/>
          <p:nvPr/>
        </p:nvSpPr>
        <p:spPr>
          <a:xfrm>
            <a:off x="177800" y="2514600"/>
            <a:ext cx="6629400" cy="830997"/>
          </a:xfrm>
          <a:prstGeom prst="rect">
            <a:avLst/>
          </a:prstGeom>
        </p:spPr>
        <p:txBody>
          <a:bodyPr wrap="square">
            <a:spAutoFit/>
          </a:bodyPr>
          <a:lstStyle/>
          <a:p>
            <a:r>
              <a:rPr lang="en-US" dirty="0">
                <a:solidFill>
                  <a:srgbClr val="3F3F3F"/>
                </a:solidFill>
                <a:latin typeface="Open Sans"/>
              </a:rPr>
              <a:t>+</a:t>
            </a:r>
            <a:r>
              <a:rPr lang="en-US" sz="2400" dirty="0">
                <a:solidFill>
                  <a:srgbClr val="3F3F3F"/>
                </a:solidFill>
                <a:latin typeface="Open Sans"/>
              </a:rPr>
              <a:t> </a:t>
            </a:r>
            <a:r>
              <a:rPr lang="en-US" sz="2400" dirty="0" err="1">
                <a:solidFill>
                  <a:srgbClr val="3F3F3F"/>
                </a:solidFill>
                <a:latin typeface="Open Sans"/>
              </a:rPr>
              <a:t>Sử</a:t>
            </a:r>
            <a:r>
              <a:rPr lang="en-US" sz="2400" dirty="0">
                <a:solidFill>
                  <a:srgbClr val="3F3F3F"/>
                </a:solidFill>
                <a:latin typeface="Open Sans"/>
              </a:rPr>
              <a:t> </a:t>
            </a:r>
            <a:r>
              <a:rPr lang="en-US" sz="2400" dirty="0" err="1">
                <a:solidFill>
                  <a:srgbClr val="3F3F3F"/>
                </a:solidFill>
                <a:latin typeface="Open Sans"/>
              </a:rPr>
              <a:t>dụng</a:t>
            </a:r>
            <a:r>
              <a:rPr lang="en-US" sz="2400" dirty="0">
                <a:solidFill>
                  <a:srgbClr val="3F3F3F"/>
                </a:solidFill>
                <a:latin typeface="Open Sans"/>
              </a:rPr>
              <a:t> </a:t>
            </a:r>
            <a:r>
              <a:rPr lang="en-US" sz="2400" dirty="0" err="1">
                <a:solidFill>
                  <a:srgbClr val="3F3F3F"/>
                </a:solidFill>
                <a:latin typeface="Open Sans"/>
              </a:rPr>
              <a:t>điện</a:t>
            </a:r>
            <a:r>
              <a:rPr lang="en-US" sz="2400" dirty="0">
                <a:solidFill>
                  <a:srgbClr val="3F3F3F"/>
                </a:solidFill>
                <a:latin typeface="Open Sans"/>
              </a:rPr>
              <a:t> </a:t>
            </a:r>
            <a:r>
              <a:rPr lang="en-US" sz="2400" dirty="0" err="1">
                <a:solidFill>
                  <a:srgbClr val="3F3F3F"/>
                </a:solidFill>
                <a:latin typeface="Open Sans"/>
              </a:rPr>
              <a:t>áp</a:t>
            </a:r>
            <a:r>
              <a:rPr lang="en-US" sz="2400" dirty="0">
                <a:solidFill>
                  <a:srgbClr val="3F3F3F"/>
                </a:solidFill>
                <a:latin typeface="Open Sans"/>
              </a:rPr>
              <a:t> </a:t>
            </a:r>
            <a:r>
              <a:rPr lang="en-US" sz="2400" dirty="0" err="1">
                <a:solidFill>
                  <a:srgbClr val="3F3F3F"/>
                </a:solidFill>
                <a:latin typeface="Open Sans"/>
              </a:rPr>
              <a:t>cao</a:t>
            </a:r>
            <a:r>
              <a:rPr lang="en-US" sz="2400" dirty="0">
                <a:solidFill>
                  <a:srgbClr val="3F3F3F"/>
                </a:solidFill>
                <a:latin typeface="Open Sans"/>
              </a:rPr>
              <a:t>, </a:t>
            </a:r>
            <a:r>
              <a:rPr lang="en-US" sz="2400" dirty="0" err="1">
                <a:solidFill>
                  <a:srgbClr val="3F3F3F"/>
                </a:solidFill>
                <a:latin typeface="Open Sans"/>
              </a:rPr>
              <a:t>điện</a:t>
            </a:r>
            <a:r>
              <a:rPr lang="en-US" sz="2400" dirty="0">
                <a:solidFill>
                  <a:srgbClr val="3F3F3F"/>
                </a:solidFill>
                <a:latin typeface="Open Sans"/>
              </a:rPr>
              <a:t> </a:t>
            </a:r>
            <a:r>
              <a:rPr lang="en-US" sz="2400" dirty="0" err="1">
                <a:solidFill>
                  <a:srgbClr val="3F3F3F"/>
                </a:solidFill>
                <a:latin typeface="Open Sans"/>
              </a:rPr>
              <a:t>ly</a:t>
            </a:r>
            <a:r>
              <a:rPr lang="en-US" sz="2400" dirty="0">
                <a:solidFill>
                  <a:srgbClr val="3F3F3F"/>
                </a:solidFill>
                <a:latin typeface="Open Sans"/>
              </a:rPr>
              <a:t> (ion </a:t>
            </a:r>
            <a:r>
              <a:rPr lang="en-US" sz="2400" dirty="0" err="1">
                <a:solidFill>
                  <a:srgbClr val="3F3F3F"/>
                </a:solidFill>
                <a:latin typeface="Open Sans"/>
              </a:rPr>
              <a:t>hóa</a:t>
            </a:r>
            <a:r>
              <a:rPr lang="en-US" sz="2400" dirty="0">
                <a:solidFill>
                  <a:srgbClr val="3F3F3F"/>
                </a:solidFill>
                <a:latin typeface="Open Sans"/>
              </a:rPr>
              <a:t>) </a:t>
            </a:r>
            <a:r>
              <a:rPr lang="en-US" sz="2400" dirty="0" err="1">
                <a:solidFill>
                  <a:srgbClr val="3F3F3F"/>
                </a:solidFill>
                <a:latin typeface="Open Sans"/>
              </a:rPr>
              <a:t>không</a:t>
            </a:r>
            <a:r>
              <a:rPr lang="en-US" sz="2400" dirty="0">
                <a:solidFill>
                  <a:srgbClr val="3F3F3F"/>
                </a:solidFill>
                <a:latin typeface="Open Sans"/>
              </a:rPr>
              <a:t> </a:t>
            </a:r>
            <a:r>
              <a:rPr lang="en-US" sz="2400" dirty="0" err="1">
                <a:solidFill>
                  <a:srgbClr val="3F3F3F"/>
                </a:solidFill>
                <a:latin typeface="Open Sans"/>
              </a:rPr>
              <a:t>khí</a:t>
            </a:r>
            <a:r>
              <a:rPr lang="en-US" sz="2400" dirty="0">
                <a:solidFill>
                  <a:srgbClr val="3F3F3F"/>
                </a:solidFill>
                <a:latin typeface="Open Sans"/>
              </a:rPr>
              <a:t> </a:t>
            </a:r>
            <a:r>
              <a:rPr lang="en-US" sz="2400" dirty="0" err="1">
                <a:solidFill>
                  <a:srgbClr val="3F3F3F"/>
                </a:solidFill>
                <a:latin typeface="Open Sans"/>
              </a:rPr>
              <a:t>để</a:t>
            </a:r>
            <a:r>
              <a:rPr lang="en-US" sz="2400" dirty="0">
                <a:solidFill>
                  <a:srgbClr val="3F3F3F"/>
                </a:solidFill>
                <a:latin typeface="Open Sans"/>
              </a:rPr>
              <a:t> </a:t>
            </a:r>
            <a:r>
              <a:rPr lang="en-US" sz="2400" dirty="0" err="1">
                <a:solidFill>
                  <a:srgbClr val="3F3F3F"/>
                </a:solidFill>
                <a:latin typeface="Open Sans"/>
              </a:rPr>
              <a:t>tạo</a:t>
            </a:r>
            <a:r>
              <a:rPr lang="en-US" sz="2400" dirty="0">
                <a:solidFill>
                  <a:srgbClr val="3F3F3F"/>
                </a:solidFill>
                <a:latin typeface="Open Sans"/>
              </a:rPr>
              <a:t> ra ion </a:t>
            </a:r>
            <a:r>
              <a:rPr lang="en-US" sz="2400" dirty="0" err="1">
                <a:solidFill>
                  <a:srgbClr val="3F3F3F"/>
                </a:solidFill>
                <a:latin typeface="Open Sans"/>
              </a:rPr>
              <a:t>âm</a:t>
            </a:r>
            <a:r>
              <a:rPr lang="en-US" dirty="0">
                <a:solidFill>
                  <a:srgbClr val="3F3F3F"/>
                </a:solidFill>
                <a:latin typeface="Open Sans"/>
              </a:rPr>
              <a:t>.</a:t>
            </a:r>
            <a:endParaRPr lang="en-US" dirty="0"/>
          </a:p>
        </p:txBody>
      </p:sp>
      <p:sp>
        <p:nvSpPr>
          <p:cNvPr id="5" name="Rectangle 4">
            <a:extLst>
              <a:ext uri="{FF2B5EF4-FFF2-40B4-BE49-F238E27FC236}">
                <a16:creationId xmlns:a16="http://schemas.microsoft.com/office/drawing/2014/main" id="{2E7AF1CE-2AD4-4D69-A545-DBA5EC3E0765}"/>
              </a:ext>
            </a:extLst>
          </p:cNvPr>
          <p:cNvSpPr/>
          <p:nvPr/>
        </p:nvSpPr>
        <p:spPr>
          <a:xfrm>
            <a:off x="254000" y="3352800"/>
            <a:ext cx="6629400" cy="3046988"/>
          </a:xfrm>
          <a:prstGeom prst="rect">
            <a:avLst/>
          </a:prstGeom>
        </p:spPr>
        <p:txBody>
          <a:bodyPr wrap="square">
            <a:spAutoFit/>
          </a:bodyPr>
          <a:lstStyle/>
          <a:p>
            <a:r>
              <a:rPr lang="vi-VN" sz="2400" dirty="0">
                <a:solidFill>
                  <a:srgbClr val="3F3F3F"/>
                </a:solidFill>
                <a:latin typeface="Open Sans"/>
              </a:rPr>
              <a:t>+ Hoặc là từ những nguyên liệu thiên nhiên như các loại khoáng thạch, đá thạch, nham thạch và rong biển có chứa anbumin,.. đều có khả năng phát xạ ra ion âm cao, các nhà khoa học đã tiến hành đưa các ứng dụng khoa học kỹ thuật và gia công chúng trở thành bột mịn. Các bột mịn này sẽ được kết hợp với các vật liệu cao phân tử để tạo thành ion âm nhân tạo</a:t>
            </a:r>
            <a:r>
              <a:rPr lang="vi-VN" dirty="0">
                <a:solidFill>
                  <a:srgbClr val="3F3F3F"/>
                </a:solidFill>
                <a:latin typeface="Open Sans"/>
              </a:rPr>
              <a:t>.</a:t>
            </a:r>
            <a:endParaRPr lang="en-US" dirty="0"/>
          </a:p>
        </p:txBody>
      </p:sp>
    </p:spTree>
    <p:extLst>
      <p:ext uri="{BB962C8B-B14F-4D97-AF65-F5344CB8AC3E}">
        <p14:creationId xmlns:p14="http://schemas.microsoft.com/office/powerpoint/2010/main" val="64315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21 Duong Linh">
            <a:extLst>
              <a:ext uri="{FF2B5EF4-FFF2-40B4-BE49-F238E27FC236}">
                <a16:creationId xmlns:a16="http://schemas.microsoft.com/office/drawing/2014/main" id="{507000C7-CC7A-4C35-4D9B-3AB30F7321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000" y="76200"/>
            <a:ext cx="3673304" cy="1295616"/>
          </a:xfrm>
          <a:prstGeom prst="rect">
            <a:avLst/>
          </a:prstGeom>
        </p:spPr>
      </p:pic>
      <p:sp>
        <p:nvSpPr>
          <p:cNvPr id="7" name="TextBox 8" descr="21 Duong Linh">
            <a:extLst>
              <a:ext uri="{FF2B5EF4-FFF2-40B4-BE49-F238E27FC236}">
                <a16:creationId xmlns:a16="http://schemas.microsoft.com/office/drawing/2014/main" id="{5B5508AC-EA65-DB09-5B8D-729A649A9C37}"/>
              </a:ext>
            </a:extLst>
          </p:cNvPr>
          <p:cNvSpPr txBox="1"/>
          <p:nvPr/>
        </p:nvSpPr>
        <p:spPr>
          <a:xfrm>
            <a:off x="235258" y="589596"/>
            <a:ext cx="3752058" cy="628377"/>
          </a:xfrm>
          <a:prstGeom prst="rect">
            <a:avLst/>
          </a:prstGeom>
        </p:spPr>
        <p:txBody>
          <a:bodyPr wrap="square" lIns="0" tIns="0" rIns="0" bIns="0" rtlCol="0" anchor="t">
            <a:spAutoFit/>
          </a:bodyPr>
          <a:lstStyle/>
          <a:p>
            <a:pPr algn="ctr">
              <a:lnSpc>
                <a:spcPts val="4919"/>
              </a:lnSpc>
            </a:pPr>
            <a:r>
              <a:rPr lang="en-US" sz="4099" dirty="0">
                <a:solidFill>
                  <a:srgbClr val="FFFFFF"/>
                </a:solidFill>
                <a:latin typeface="Public Sans Bold"/>
              </a:rPr>
              <a:t>ỨNG DỤNG</a:t>
            </a:r>
          </a:p>
        </p:txBody>
      </p:sp>
      <p:pic>
        <p:nvPicPr>
          <p:cNvPr id="20" name="Picture 13" descr="21 Duong Linh">
            <a:extLst>
              <a:ext uri="{FF2B5EF4-FFF2-40B4-BE49-F238E27FC236}">
                <a16:creationId xmlns:a16="http://schemas.microsoft.com/office/drawing/2014/main" id="{75F23B60-955D-FB81-F7F6-A2FE17F8B8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2063">
            <a:off x="12349294" y="6931982"/>
            <a:ext cx="803014" cy="302225"/>
          </a:xfrm>
          <a:prstGeom prst="rect">
            <a:avLst/>
          </a:prstGeom>
        </p:spPr>
      </p:pic>
      <p:pic>
        <p:nvPicPr>
          <p:cNvPr id="2" name="Picture 1">
            <a:extLst>
              <a:ext uri="{FF2B5EF4-FFF2-40B4-BE49-F238E27FC236}">
                <a16:creationId xmlns:a16="http://schemas.microsoft.com/office/drawing/2014/main" id="{9C6D8526-9A8B-4157-9543-4C4588E608B1}"/>
              </a:ext>
            </a:extLst>
          </p:cNvPr>
          <p:cNvPicPr>
            <a:picLocks noChangeAspect="1"/>
          </p:cNvPicPr>
          <p:nvPr/>
        </p:nvPicPr>
        <p:blipFill>
          <a:blip r:embed="rId6"/>
          <a:stretch>
            <a:fillRect/>
          </a:stretch>
        </p:blipFill>
        <p:spPr>
          <a:xfrm>
            <a:off x="7569200" y="228600"/>
            <a:ext cx="5114819" cy="3820753"/>
          </a:xfrm>
          <a:prstGeom prst="rect">
            <a:avLst/>
          </a:prstGeom>
        </p:spPr>
      </p:pic>
      <p:sp>
        <p:nvSpPr>
          <p:cNvPr id="6" name="Rectangle 5">
            <a:extLst>
              <a:ext uri="{FF2B5EF4-FFF2-40B4-BE49-F238E27FC236}">
                <a16:creationId xmlns:a16="http://schemas.microsoft.com/office/drawing/2014/main" id="{6E04CA02-0C59-46BD-A6C7-06A045019DA1}"/>
              </a:ext>
            </a:extLst>
          </p:cNvPr>
          <p:cNvSpPr/>
          <p:nvPr/>
        </p:nvSpPr>
        <p:spPr>
          <a:xfrm>
            <a:off x="152400" y="4244876"/>
            <a:ext cx="12674600" cy="2308324"/>
          </a:xfrm>
          <a:prstGeom prst="rect">
            <a:avLst/>
          </a:prstGeom>
        </p:spPr>
        <p:txBody>
          <a:bodyPr wrap="square">
            <a:spAutoFit/>
          </a:bodyPr>
          <a:lstStyle/>
          <a:p>
            <a:r>
              <a:rPr lang="vi-VN" sz="2400" dirty="0"/>
              <a:t> </a:t>
            </a:r>
            <a:r>
              <a:rPr lang="vi-VN" sz="2400" dirty="0">
                <a:solidFill>
                  <a:srgbClr val="FF0000"/>
                </a:solidFill>
              </a:rPr>
              <a:t>Tác dụng của điện trường đều của Trái Đất đối với chuyển động của chùm ion âm</a:t>
            </a:r>
            <a:r>
              <a:rPr lang="vi-VN" sz="2400" dirty="0"/>
              <a:t>: Vì ngay sát bề mặt của Trái Đất có điện trường theo phương thẳng đứng hướng từ trên xuống nên các chùm ion âm luôn bị đẩy và có thể lơ lửng trong không khí. Mà các chất gây ô nhiễm, khói bụi, vi khuẩn,... trong không khí đều mang điện tích dương, vì thế ion âm sẽ hút các ion dương này, trung hòa chúng khiến chúng rơi xuống đất, giúp không khí trở nên sạch sẽ và trong lành hơn.</a:t>
            </a:r>
            <a:endParaRPr lang="en-US" sz="2400" dirty="0"/>
          </a:p>
        </p:txBody>
      </p:sp>
    </p:spTree>
    <p:extLst>
      <p:ext uri="{BB962C8B-B14F-4D97-AF65-F5344CB8AC3E}">
        <p14:creationId xmlns:p14="http://schemas.microsoft.com/office/powerpoint/2010/main" val="1016809537"/>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1 Duong Linh"/>
          <p:cNvPicPr>
            <a:picLocks noChangeAspect="1"/>
          </p:cNvPicPr>
          <p:nvPr/>
        </p:nvPicPr>
        <p:blipFill>
          <a:blip r:embed="rId5" cstate="print"/>
          <a:stretch>
            <a:fillRect/>
          </a:stretch>
        </p:blipFill>
        <p:spPr>
          <a:xfrm>
            <a:off x="1381760" y="-325120"/>
            <a:ext cx="9997440" cy="4334933"/>
          </a:xfrm>
          <a:prstGeom prst="rect">
            <a:avLst/>
          </a:prstGeom>
        </p:spPr>
      </p:pic>
      <p:sp>
        <p:nvSpPr>
          <p:cNvPr id="5" name="TextBox 4" descr="21 Duong Linh"/>
          <p:cNvSpPr txBox="1"/>
          <p:nvPr/>
        </p:nvSpPr>
        <p:spPr>
          <a:xfrm>
            <a:off x="3169920" y="1381761"/>
            <a:ext cx="6746240" cy="954107"/>
          </a:xfrm>
          <a:prstGeom prst="rect">
            <a:avLst/>
          </a:prstGeom>
          <a:noFill/>
        </p:spPr>
        <p:txBody>
          <a:bodyPr wrap="square" rtlCol="0">
            <a:spAutoFit/>
          </a:bodyPr>
          <a:lstStyle/>
          <a:p>
            <a:r>
              <a:rPr lang="it-IT" sz="2800" dirty="0"/>
              <a:t>Cách biểu diễn lực tương tác giữa hai điện tích đứng yên nào sau đây là </a:t>
            </a:r>
            <a:r>
              <a:rPr lang="it-IT" sz="2800" b="1" i="1" dirty="0"/>
              <a:t>sai</a:t>
            </a:r>
            <a:endParaRPr lang="en-US" sz="2800" dirty="0">
              <a:latin typeface="Times New Roman" pitchFamily="18" charset="0"/>
              <a:cs typeface="Times New Roman" pitchFamily="18" charset="0"/>
            </a:endParaRPr>
          </a:p>
        </p:txBody>
      </p:sp>
      <p:pic>
        <p:nvPicPr>
          <p:cNvPr id="6" name="Picture 5" descr="21 Duong Linh"/>
          <p:cNvPicPr>
            <a:picLocks noChangeAspect="1"/>
          </p:cNvPicPr>
          <p:nvPr/>
        </p:nvPicPr>
        <p:blipFill>
          <a:blip r:embed="rId6" cstate="print"/>
          <a:stretch>
            <a:fillRect/>
          </a:stretch>
        </p:blipFill>
        <p:spPr>
          <a:xfrm>
            <a:off x="3251201" y="3495041"/>
            <a:ext cx="3747437" cy="613803"/>
          </a:xfrm>
          <a:prstGeom prst="rect">
            <a:avLst/>
          </a:prstGeom>
        </p:spPr>
      </p:pic>
      <p:sp>
        <p:nvSpPr>
          <p:cNvPr id="7" name="Oval 6" descr="21 Duong Linh"/>
          <p:cNvSpPr/>
          <p:nvPr/>
        </p:nvSpPr>
        <p:spPr>
          <a:xfrm>
            <a:off x="2275840" y="3413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6" cstate="print"/>
          <a:stretch>
            <a:fillRect/>
          </a:stretch>
        </p:blipFill>
        <p:spPr>
          <a:xfrm>
            <a:off x="3251201" y="4389121"/>
            <a:ext cx="3747437" cy="613803"/>
          </a:xfrm>
          <a:prstGeom prst="rect">
            <a:avLst/>
          </a:prstGeom>
        </p:spPr>
      </p:pic>
      <p:pic>
        <p:nvPicPr>
          <p:cNvPr id="9" name="Picture 8" descr="21 Duong Linh"/>
          <p:cNvPicPr>
            <a:picLocks noChangeAspect="1"/>
          </p:cNvPicPr>
          <p:nvPr/>
        </p:nvPicPr>
        <p:blipFill>
          <a:blip r:embed="rId6" cstate="print"/>
          <a:stretch>
            <a:fillRect/>
          </a:stretch>
        </p:blipFill>
        <p:spPr>
          <a:xfrm>
            <a:off x="3251201" y="5445761"/>
            <a:ext cx="3747437" cy="613803"/>
          </a:xfrm>
          <a:prstGeom prst="rect">
            <a:avLst/>
          </a:prstGeom>
        </p:spPr>
      </p:pic>
      <p:pic>
        <p:nvPicPr>
          <p:cNvPr id="10" name="Picture 9" descr="21 Duong Linh"/>
          <p:cNvPicPr>
            <a:picLocks noChangeAspect="1"/>
          </p:cNvPicPr>
          <p:nvPr/>
        </p:nvPicPr>
        <p:blipFill>
          <a:blip r:embed="rId6" cstate="print"/>
          <a:stretch>
            <a:fillRect/>
          </a:stretch>
        </p:blipFill>
        <p:spPr>
          <a:xfrm>
            <a:off x="3251201" y="6421121"/>
            <a:ext cx="3747437" cy="613803"/>
          </a:xfrm>
          <a:prstGeom prst="rect">
            <a:avLst/>
          </a:prstGeom>
        </p:spPr>
      </p:pic>
      <p:sp>
        <p:nvSpPr>
          <p:cNvPr id="11" name="Oval 10" descr="21 Duong Linh"/>
          <p:cNvSpPr/>
          <p:nvPr/>
        </p:nvSpPr>
        <p:spPr>
          <a:xfrm>
            <a:off x="2275840" y="53644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2275840" y="4307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2275840"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2357120" y="3495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5" name="TextBox 14" descr="21 Duong Linh"/>
          <p:cNvSpPr txBox="1"/>
          <p:nvPr/>
        </p:nvSpPr>
        <p:spPr>
          <a:xfrm>
            <a:off x="2357120"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6" name="TextBox 15" descr="21 Duong Linh"/>
          <p:cNvSpPr txBox="1"/>
          <p:nvPr/>
        </p:nvSpPr>
        <p:spPr>
          <a:xfrm>
            <a:off x="2357120" y="54457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7" name="TextBox 16" descr="21 Duong Linh"/>
          <p:cNvSpPr txBox="1"/>
          <p:nvPr/>
        </p:nvSpPr>
        <p:spPr>
          <a:xfrm>
            <a:off x="2357120" y="4389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pic>
        <p:nvPicPr>
          <p:cNvPr id="25" name="Picture 14" descr="21 Duong Linh"/>
          <p:cNvPicPr>
            <a:picLocks noChangeAspect="1" noChangeArrowheads="1"/>
          </p:cNvPicPr>
          <p:nvPr/>
        </p:nvPicPr>
        <p:blipFill>
          <a:blip r:embed="rId7" cstate="print"/>
          <a:srcRect/>
          <a:stretch>
            <a:fillRect/>
          </a:stretch>
        </p:blipFill>
        <p:spPr bwMode="auto">
          <a:xfrm>
            <a:off x="9606279" y="4470401"/>
            <a:ext cx="1219200" cy="1147483"/>
          </a:xfrm>
          <a:prstGeom prst="rect">
            <a:avLst/>
          </a:prstGeom>
          <a:noFill/>
          <a:ln w="9525">
            <a:noFill/>
            <a:miter lim="800000"/>
            <a:headEnd/>
            <a:tailEnd/>
          </a:ln>
        </p:spPr>
      </p:pic>
      <p:pic>
        <p:nvPicPr>
          <p:cNvPr id="22" name="Picture 21" descr="21 Duong Linh"/>
          <p:cNvPicPr>
            <a:picLocks noChangeAspect="1" noChangeArrowheads="1"/>
          </p:cNvPicPr>
          <p:nvPr/>
        </p:nvPicPr>
        <p:blipFill>
          <a:blip r:embed="rId8" cstate="print"/>
          <a:srcRect/>
          <a:stretch>
            <a:fillRect/>
          </a:stretch>
        </p:blipFill>
        <p:spPr bwMode="auto">
          <a:xfrm>
            <a:off x="9281159" y="3982720"/>
            <a:ext cx="1869440" cy="1886478"/>
          </a:xfrm>
          <a:prstGeom prst="rect">
            <a:avLst/>
          </a:prstGeom>
          <a:noFill/>
        </p:spPr>
      </p:pic>
      <p:sp>
        <p:nvSpPr>
          <p:cNvPr id="26" name="Cloud 25" descr="21 Duong Linh"/>
          <p:cNvSpPr/>
          <p:nvPr/>
        </p:nvSpPr>
        <p:spPr>
          <a:xfrm>
            <a:off x="105003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3" name="Picture 22" descr="21 Duong Linh">
            <a:hlinkClick r:id="rId9" action="ppaction://hlinksldjump"/>
          </p:cNvPr>
          <p:cNvPicPr>
            <a:picLocks noChangeAspect="1"/>
          </p:cNvPicPr>
          <p:nvPr/>
        </p:nvPicPr>
        <p:blipFill>
          <a:blip r:embed="rId10" cstate="print"/>
          <a:stretch>
            <a:fillRect/>
          </a:stretch>
        </p:blipFill>
        <p:spPr>
          <a:xfrm>
            <a:off x="10926264" y="5995210"/>
            <a:ext cx="1443536" cy="1319990"/>
          </a:xfrm>
          <a:prstGeom prst="rect">
            <a:avLst/>
          </a:prstGeom>
        </p:spPr>
      </p:pic>
      <p:pic>
        <p:nvPicPr>
          <p:cNvPr id="24" name="Picture 23">
            <a:extLst>
              <a:ext uri="{FF2B5EF4-FFF2-40B4-BE49-F238E27FC236}">
                <a16:creationId xmlns:a16="http://schemas.microsoft.com/office/drawing/2014/main" id="{A557DF2A-2883-4182-8CF7-D9A734315B97}"/>
              </a:ext>
            </a:extLst>
          </p:cNvPr>
          <p:cNvPicPr/>
          <p:nvPr/>
        </p:nvPicPr>
        <p:blipFill>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418840" y="4470402"/>
            <a:ext cx="3312160" cy="398870"/>
          </a:xfrm>
          <a:prstGeom prst="rect">
            <a:avLst/>
          </a:prstGeom>
          <a:noFill/>
          <a:ln>
            <a:noFill/>
          </a:ln>
        </p:spPr>
      </p:pic>
      <p:pic>
        <p:nvPicPr>
          <p:cNvPr id="27" name="Picture 26">
            <a:extLst>
              <a:ext uri="{FF2B5EF4-FFF2-40B4-BE49-F238E27FC236}">
                <a16:creationId xmlns:a16="http://schemas.microsoft.com/office/drawing/2014/main" id="{441DAEF9-D949-4FA8-905D-F3EAB4A1581C}"/>
              </a:ext>
            </a:extLst>
          </p:cNvPr>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407832" y="3657600"/>
            <a:ext cx="3323167" cy="288654"/>
          </a:xfrm>
          <a:prstGeom prst="rect">
            <a:avLst/>
          </a:prstGeom>
          <a:noFill/>
          <a:ln>
            <a:noFill/>
          </a:ln>
        </p:spPr>
      </p:pic>
      <p:pic>
        <p:nvPicPr>
          <p:cNvPr id="28" name="Picture 27">
            <a:extLst>
              <a:ext uri="{FF2B5EF4-FFF2-40B4-BE49-F238E27FC236}">
                <a16:creationId xmlns:a16="http://schemas.microsoft.com/office/drawing/2014/main" id="{2DDC7233-69D3-4B66-83E2-949ADEF82400}"/>
              </a:ext>
            </a:extLst>
          </p:cNvPr>
          <p:cNvPicPr/>
          <p:nvPr/>
        </p:nvPicPr>
        <p:blipFill>
          <a:blip r:embed="rId15">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flipV="1">
            <a:off x="3454400" y="5486400"/>
            <a:ext cx="3373120" cy="469220"/>
          </a:xfrm>
          <a:prstGeom prst="rect">
            <a:avLst/>
          </a:prstGeom>
          <a:noFill/>
          <a:ln>
            <a:noFill/>
          </a:ln>
        </p:spPr>
      </p:pic>
      <p:pic>
        <p:nvPicPr>
          <p:cNvPr id="29" name="Picture 28">
            <a:extLst>
              <a:ext uri="{FF2B5EF4-FFF2-40B4-BE49-F238E27FC236}">
                <a16:creationId xmlns:a16="http://schemas.microsoft.com/office/drawing/2014/main" id="{E7E9949B-1618-4B9F-B279-DF3C5F483092}"/>
              </a:ext>
            </a:extLst>
          </p:cNvPr>
          <p:cNvPicPr/>
          <p:nvPr/>
        </p:nvPicPr>
        <p:blipFill>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449320" y="6513720"/>
            <a:ext cx="3378200" cy="459412"/>
          </a:xfrm>
          <a:prstGeom prst="rect">
            <a:avLst/>
          </a:prstGeom>
          <a:noFill/>
          <a:ln>
            <a:noFill/>
          </a:ln>
        </p:spPr>
      </p:pic>
    </p:spTree>
    <p:extLst>
      <p:ext uri="{BB962C8B-B14F-4D97-AF65-F5344CB8AC3E}">
        <p14:creationId xmlns:p14="http://schemas.microsoft.com/office/powerpoint/2010/main" val="197275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4" cstate="print"/>
          <a:srcRect/>
          <a:stretch>
            <a:fillRect/>
          </a:stretch>
        </p:blipFill>
        <p:spPr bwMode="auto">
          <a:xfrm>
            <a:off x="10215879" y="4650415"/>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5" cstate="print"/>
          <a:stretch>
            <a:fillRect/>
          </a:stretch>
        </p:blipFill>
        <p:spPr>
          <a:xfrm>
            <a:off x="1380364" y="-544547"/>
            <a:ext cx="9997440" cy="4334933"/>
          </a:xfrm>
          <a:prstGeom prst="rect">
            <a:avLst/>
          </a:prstGeom>
        </p:spPr>
      </p:pic>
      <p:pic>
        <p:nvPicPr>
          <p:cNvPr id="6" name="Picture 5" descr="21 Duong Linh"/>
          <p:cNvPicPr>
            <a:picLocks noChangeAspect="1"/>
          </p:cNvPicPr>
          <p:nvPr/>
        </p:nvPicPr>
        <p:blipFill>
          <a:blip r:embed="rId6" cstate="print"/>
          <a:stretch>
            <a:fillRect/>
          </a:stretch>
        </p:blipFill>
        <p:spPr>
          <a:xfrm>
            <a:off x="2524758" y="3184359"/>
            <a:ext cx="6983605" cy="924485"/>
          </a:xfrm>
          <a:prstGeom prst="rect">
            <a:avLst/>
          </a:prstGeom>
        </p:spPr>
      </p:pic>
      <p:sp>
        <p:nvSpPr>
          <p:cNvPr id="7" name="Oval 6" descr="21 Duong Linh"/>
          <p:cNvSpPr/>
          <p:nvPr/>
        </p:nvSpPr>
        <p:spPr>
          <a:xfrm>
            <a:off x="1549400" y="438912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6" cstate="print"/>
          <a:stretch>
            <a:fillRect/>
          </a:stretch>
        </p:blipFill>
        <p:spPr>
          <a:xfrm>
            <a:off x="2520263" y="4328942"/>
            <a:ext cx="6988101" cy="990807"/>
          </a:xfrm>
          <a:prstGeom prst="rect">
            <a:avLst/>
          </a:prstGeom>
        </p:spPr>
      </p:pic>
      <p:pic>
        <p:nvPicPr>
          <p:cNvPr id="9" name="Picture 8" descr="21 Duong Linh"/>
          <p:cNvPicPr>
            <a:picLocks noChangeAspect="1"/>
          </p:cNvPicPr>
          <p:nvPr/>
        </p:nvPicPr>
        <p:blipFill>
          <a:blip r:embed="rId6" cstate="print"/>
          <a:stretch>
            <a:fillRect/>
          </a:stretch>
        </p:blipFill>
        <p:spPr>
          <a:xfrm>
            <a:off x="2520261" y="5445761"/>
            <a:ext cx="6983605" cy="861847"/>
          </a:xfrm>
          <a:prstGeom prst="rect">
            <a:avLst/>
          </a:prstGeom>
        </p:spPr>
      </p:pic>
      <p:pic>
        <p:nvPicPr>
          <p:cNvPr id="10" name="Picture 9" descr="21 Duong Linh"/>
          <p:cNvPicPr>
            <a:picLocks noChangeAspect="1"/>
          </p:cNvPicPr>
          <p:nvPr/>
        </p:nvPicPr>
        <p:blipFill>
          <a:blip r:embed="rId6" cstate="print"/>
          <a:stretch>
            <a:fillRect/>
          </a:stretch>
        </p:blipFill>
        <p:spPr>
          <a:xfrm>
            <a:off x="2520260" y="6400800"/>
            <a:ext cx="6983606" cy="861847"/>
          </a:xfrm>
          <a:prstGeom prst="rect">
            <a:avLst/>
          </a:prstGeom>
        </p:spPr>
      </p:pic>
      <p:sp>
        <p:nvSpPr>
          <p:cNvPr id="11" name="Oval 10" descr="21 Duong Linh"/>
          <p:cNvSpPr/>
          <p:nvPr/>
        </p:nvSpPr>
        <p:spPr>
          <a:xfrm>
            <a:off x="1549400" y="53644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1549400" y="3413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1549400"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1630680" y="447040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5" name="TextBox 14" descr="21 Duong Linh"/>
          <p:cNvSpPr txBox="1"/>
          <p:nvPr/>
        </p:nvSpPr>
        <p:spPr>
          <a:xfrm>
            <a:off x="1630680"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6" name="TextBox 15" descr="21 Duong Linh"/>
          <p:cNvSpPr txBox="1"/>
          <p:nvPr/>
        </p:nvSpPr>
        <p:spPr>
          <a:xfrm>
            <a:off x="1630680" y="54457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7" name="TextBox 16" descr="21 Duong Linh"/>
          <p:cNvSpPr txBox="1"/>
          <p:nvPr/>
        </p:nvSpPr>
        <p:spPr>
          <a:xfrm>
            <a:off x="1630680" y="3495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8" name="TextBox 17" descr="21 Duong Linh"/>
          <p:cNvSpPr txBox="1"/>
          <p:nvPr/>
        </p:nvSpPr>
        <p:spPr>
          <a:xfrm>
            <a:off x="2553789" y="3158780"/>
            <a:ext cx="6954574" cy="523220"/>
          </a:xfrm>
          <a:prstGeom prst="rect">
            <a:avLst/>
          </a:prstGeom>
          <a:noFill/>
        </p:spPr>
        <p:txBody>
          <a:bodyPr wrap="square" rtlCol="0">
            <a:spAutoFit/>
          </a:bodyPr>
          <a:lstStyle/>
          <a:p>
            <a:pPr algn="just"/>
            <a:r>
              <a:rPr lang="vi-VN" sz="2800" dirty="0"/>
              <a:t>7</a:t>
            </a:r>
            <a:r>
              <a:rPr lang="en-US" sz="2800" dirty="0"/>
              <a:t>5</a:t>
            </a:r>
            <a:r>
              <a:rPr lang="vi-VN" sz="2800" dirty="0"/>
              <a:t>0 V</a:t>
            </a:r>
            <a:r>
              <a:rPr lang="pt-BR" sz="2800" dirty="0"/>
              <a:t>.</a:t>
            </a:r>
            <a:endParaRPr lang="en-US" sz="2800" dirty="0">
              <a:solidFill>
                <a:srgbClr val="002060"/>
              </a:solidFill>
              <a:latin typeface="Times New Roman" pitchFamily="18" charset="0"/>
              <a:cs typeface="Times New Roman" pitchFamily="18" charset="0"/>
            </a:endParaRPr>
          </a:p>
        </p:txBody>
      </p:sp>
      <p:sp>
        <p:nvSpPr>
          <p:cNvPr id="19" name="TextBox 18" descr="21 Duong Linh"/>
          <p:cNvSpPr txBox="1"/>
          <p:nvPr/>
        </p:nvSpPr>
        <p:spPr>
          <a:xfrm>
            <a:off x="2539999" y="4329886"/>
            <a:ext cx="6968363" cy="523220"/>
          </a:xfrm>
          <a:prstGeom prst="rect">
            <a:avLst/>
          </a:prstGeom>
          <a:noFill/>
        </p:spPr>
        <p:txBody>
          <a:bodyPr wrap="square" rtlCol="0">
            <a:spAutoFit/>
          </a:bodyPr>
          <a:lstStyle/>
          <a:p>
            <a:pPr algn="just"/>
            <a:r>
              <a:rPr lang="pt-BR" sz="2800" dirty="0"/>
              <a:t>7500 V</a:t>
            </a:r>
            <a:endParaRPr lang="en-US" sz="2800" dirty="0">
              <a:solidFill>
                <a:srgbClr val="002060"/>
              </a:solidFill>
              <a:latin typeface="Times New Roman" pitchFamily="18" charset="0"/>
              <a:cs typeface="Times New Roman" pitchFamily="18" charset="0"/>
            </a:endParaRPr>
          </a:p>
        </p:txBody>
      </p:sp>
      <p:sp>
        <p:nvSpPr>
          <p:cNvPr id="20" name="TextBox 19" descr="21 Duong Linh"/>
          <p:cNvSpPr txBox="1"/>
          <p:nvPr/>
        </p:nvSpPr>
        <p:spPr>
          <a:xfrm>
            <a:off x="2520261" y="5410200"/>
            <a:ext cx="7045377" cy="523220"/>
          </a:xfrm>
          <a:prstGeom prst="rect">
            <a:avLst/>
          </a:prstGeom>
          <a:noFill/>
        </p:spPr>
        <p:txBody>
          <a:bodyPr wrap="square" rtlCol="0">
            <a:spAutoFit/>
          </a:bodyPr>
          <a:lstStyle/>
          <a:p>
            <a:pPr algn="just"/>
            <a:r>
              <a:rPr lang="pt-BR" sz="2800" dirty="0"/>
              <a:t>570 V.</a:t>
            </a:r>
            <a:endParaRPr lang="en-US" sz="2800" dirty="0">
              <a:solidFill>
                <a:srgbClr val="002060"/>
              </a:solidFill>
              <a:latin typeface="Times New Roman" pitchFamily="18" charset="0"/>
              <a:cs typeface="Times New Roman" pitchFamily="18" charset="0"/>
            </a:endParaRPr>
          </a:p>
        </p:txBody>
      </p:sp>
      <p:sp>
        <p:nvSpPr>
          <p:cNvPr id="21" name="TextBox 20" descr="21 Duong Linh"/>
          <p:cNvSpPr txBox="1"/>
          <p:nvPr/>
        </p:nvSpPr>
        <p:spPr>
          <a:xfrm>
            <a:off x="2553789" y="6487180"/>
            <a:ext cx="6950077" cy="523220"/>
          </a:xfrm>
          <a:prstGeom prst="rect">
            <a:avLst/>
          </a:prstGeom>
          <a:noFill/>
        </p:spPr>
        <p:txBody>
          <a:bodyPr wrap="square" rtlCol="0">
            <a:spAutoFit/>
          </a:bodyPr>
          <a:lstStyle/>
          <a:p>
            <a:pPr algn="just"/>
            <a:r>
              <a:rPr lang="pt-BR" sz="2800" dirty="0"/>
              <a:t>5700 V.</a:t>
            </a:r>
            <a:endParaRPr lang="en-US" sz="2800" dirty="0">
              <a:solidFill>
                <a:srgbClr val="002060"/>
              </a:solidFill>
              <a:latin typeface="Times New Roman" pitchFamily="18" charset="0"/>
              <a:cs typeface="Times New Roman" pitchFamily="18" charset="0"/>
            </a:endParaRPr>
          </a:p>
        </p:txBody>
      </p:sp>
      <p:pic>
        <p:nvPicPr>
          <p:cNvPr id="23" name="Picture 22" descr="21 Duong Linh"/>
          <p:cNvPicPr>
            <a:picLocks noChangeAspect="1" noChangeArrowheads="1"/>
          </p:cNvPicPr>
          <p:nvPr/>
        </p:nvPicPr>
        <p:blipFill>
          <a:blip r:embed="rId7" cstate="print"/>
          <a:srcRect/>
          <a:stretch>
            <a:fillRect/>
          </a:stretch>
        </p:blipFill>
        <p:spPr bwMode="auto">
          <a:xfrm>
            <a:off x="9910266" y="4113825"/>
            <a:ext cx="1869440" cy="1886478"/>
          </a:xfrm>
          <a:prstGeom prst="rect">
            <a:avLst/>
          </a:prstGeom>
          <a:noFill/>
        </p:spPr>
      </p:pic>
      <p:sp>
        <p:nvSpPr>
          <p:cNvPr id="24" name="Cloud 23" descr="21 Duong Linh"/>
          <p:cNvSpPr/>
          <p:nvPr/>
        </p:nvSpPr>
        <p:spPr>
          <a:xfrm>
            <a:off x="105003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8" action="ppaction://hlinksldjump"/>
          </p:cNvPr>
          <p:cNvPicPr>
            <a:picLocks noChangeAspect="1"/>
          </p:cNvPicPr>
          <p:nvPr/>
        </p:nvPicPr>
        <p:blipFill>
          <a:blip r:embed="rId9" cstate="print"/>
          <a:stretch>
            <a:fillRect/>
          </a:stretch>
        </p:blipFill>
        <p:spPr>
          <a:xfrm>
            <a:off x="10926264" y="5995210"/>
            <a:ext cx="1443536" cy="1319990"/>
          </a:xfrm>
          <a:prstGeom prst="rect">
            <a:avLst/>
          </a:prstGeom>
        </p:spPr>
      </p:pic>
      <p:sp>
        <p:nvSpPr>
          <p:cNvPr id="28" name="Rectangle 27">
            <a:extLst>
              <a:ext uri="{FF2B5EF4-FFF2-40B4-BE49-F238E27FC236}">
                <a16:creationId xmlns:a16="http://schemas.microsoft.com/office/drawing/2014/main" id="{36F19076-A396-4828-B8AA-89DFEA5E2FF3}"/>
              </a:ext>
            </a:extLst>
          </p:cNvPr>
          <p:cNvSpPr/>
          <p:nvPr/>
        </p:nvSpPr>
        <p:spPr>
          <a:xfrm>
            <a:off x="3251200" y="1066800"/>
            <a:ext cx="6502400" cy="1569660"/>
          </a:xfrm>
          <a:prstGeom prst="rect">
            <a:avLst/>
          </a:prstGeom>
        </p:spPr>
        <p:txBody>
          <a:bodyPr>
            <a:spAutoFit/>
          </a:bodyPr>
          <a:lstStyle/>
          <a:p>
            <a:r>
              <a:rPr lang="vi-VN" sz="2400" dirty="0"/>
              <a:t>Ở sát mặt đất, véc tơ cường độ điện trường hướng thẳng đứng xuống dưới và có độ lớn vào khoảng 150 V/m. Hiệu điện thế giữa một điểm ở độ cao 50 m so với mặt đất là</a:t>
            </a:r>
            <a:endParaRPr lang="en-US" sz="2400" dirty="0"/>
          </a:p>
        </p:txBody>
      </p:sp>
    </p:spTree>
    <p:extLst>
      <p:ext uri="{BB962C8B-B14F-4D97-AF65-F5344CB8AC3E}">
        <p14:creationId xmlns:p14="http://schemas.microsoft.com/office/powerpoint/2010/main" val="91615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5"/>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audio>
                                      <p:cMediaNode vol="70000">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7"/>
                                        </p:tgtEl>
                                        <p:attrNameLst>
                                          <p:attrName>fillcolor</p:attrName>
                                        </p:attrNameLst>
                                      </p:cBhvr>
                                      <p:to>
                                        <a:srgbClr val="3399FF"/>
                                      </p:to>
                                    </p:animClr>
                                    <p:set>
                                      <p:cBhvr>
                                        <p:cTn id="22" dur="2000" fill="hold"/>
                                        <p:tgtEl>
                                          <p:spTgt spid="7"/>
                                        </p:tgtEl>
                                        <p:attrNameLst>
                                          <p:attrName>fill.type</p:attrName>
                                        </p:attrNameLst>
                                      </p:cBhvr>
                                      <p:to>
                                        <p:strVal val="solid"/>
                                      </p:to>
                                    </p:set>
                                    <p:set>
                                      <p:cBhvr>
                                        <p:cTn id="23"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2"/>
                                        </p:tgtEl>
                                        <p:attrNameLst>
                                          <p:attrName>fillcolor</p:attrName>
                                        </p:attrNameLst>
                                      </p:cBhvr>
                                      <p:to>
                                        <a:schemeClr val="accent2"/>
                                      </p:to>
                                    </p:animClr>
                                    <p:set>
                                      <p:cBhvr>
                                        <p:cTn id="29" dur="2000" fill="hold"/>
                                        <p:tgtEl>
                                          <p:spTgt spid="12"/>
                                        </p:tgtEl>
                                        <p:attrNameLst>
                                          <p:attrName>fill.type</p:attrName>
                                        </p:attrNameLst>
                                      </p:cBhvr>
                                      <p:to>
                                        <p:strVal val="solid"/>
                                      </p:to>
                                    </p:set>
                                    <p:set>
                                      <p:cBhvr>
                                        <p:cTn id="30" dur="2000" fill="hold"/>
                                        <p:tgtEl>
                                          <p:spTgt spid="1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1"/>
                                        </p:tgtEl>
                                        <p:attrNameLst>
                                          <p:attrName>fillcolor</p:attrName>
                                        </p:attrNameLst>
                                      </p:cBhvr>
                                      <p:to>
                                        <a:schemeClr val="accent2"/>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3"/>
                                        </p:tgtEl>
                                        <p:attrNameLst>
                                          <p:attrName>fillcolor</p:attrName>
                                        </p:attrNameLst>
                                      </p:cBhvr>
                                      <p:to>
                                        <a:schemeClr val="accent2"/>
                                      </p:to>
                                    </p:animClr>
                                    <p:set>
                                      <p:cBhvr>
                                        <p:cTn id="43" dur="2000" fill="hold"/>
                                        <p:tgtEl>
                                          <p:spTgt spid="13"/>
                                        </p:tgtEl>
                                        <p:attrNameLst>
                                          <p:attrName>fill.type</p:attrName>
                                        </p:attrNameLst>
                                      </p:cBhvr>
                                      <p:to>
                                        <p:strVal val="solid"/>
                                      </p:to>
                                    </p:set>
                                    <p:set>
                                      <p:cBhvr>
                                        <p:cTn id="44" dur="2000" fill="hold"/>
                                        <p:tgtEl>
                                          <p:spTgt spid="13"/>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4" cstate="print"/>
          <a:srcRect/>
          <a:stretch>
            <a:fillRect/>
          </a:stretch>
        </p:blipFill>
        <p:spPr bwMode="auto">
          <a:xfrm>
            <a:off x="9377679" y="4470401"/>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5" cstate="print"/>
          <a:stretch>
            <a:fillRect/>
          </a:stretch>
        </p:blipFill>
        <p:spPr>
          <a:xfrm>
            <a:off x="1381760" y="-325120"/>
            <a:ext cx="9997440" cy="4334933"/>
          </a:xfrm>
          <a:prstGeom prst="rect">
            <a:avLst/>
          </a:prstGeom>
        </p:spPr>
      </p:pic>
      <mc:AlternateContent xmlns:mc="http://schemas.openxmlformats.org/markup-compatibility/2006" xmlns:a14="http://schemas.microsoft.com/office/drawing/2010/main">
        <mc:Choice Requires="a14">
          <p:sp>
            <p:nvSpPr>
              <p:cNvPr id="5" name="TextBox 4" descr="21 Duong Linh"/>
              <p:cNvSpPr txBox="1"/>
              <p:nvPr/>
            </p:nvSpPr>
            <p:spPr>
              <a:xfrm>
                <a:off x="3169920" y="1188184"/>
                <a:ext cx="6746240" cy="1631216"/>
              </a:xfrm>
              <a:prstGeom prst="rect">
                <a:avLst/>
              </a:prstGeom>
              <a:noFill/>
            </p:spPr>
            <p:txBody>
              <a:bodyPr wrap="square" rtlCol="0">
                <a:spAutoFit/>
              </a:bodyPr>
              <a:lstStyle/>
              <a:p>
                <a:r>
                  <a:rPr lang="it-IT" sz="2800" dirty="0"/>
                  <a:t> </a:t>
                </a:r>
                <a:r>
                  <a:rPr lang="vi-VN" sz="2400" dirty="0"/>
                  <a:t>Cho ba điểm M, N, P trong một điện trường đều có MN = 1 cm, NP = 3 cm,</a:t>
                </a:r>
                <a:r>
                  <a:rPr lang="en-US" sz="2400" dirty="0"/>
                  <a:t> </a:t>
                </a:r>
                <a14:m>
                  <m:oMath xmlns:m="http://schemas.openxmlformats.org/officeDocument/2006/math">
                    <m:sSub>
                      <m:sSubPr>
                        <m:ctrlPr>
                          <a:rPr lang="en-US" sz="2400" i="1">
                            <a:latin typeface="Cambria Math" panose="02040503050406030204" pitchFamily="18" charset="0"/>
                          </a:rPr>
                        </m:ctrlPr>
                      </m:sSubPr>
                      <m:e>
                        <m:r>
                          <a:rPr lang="vi-VN" sz="2400" i="1">
                            <a:latin typeface="Cambria Math" panose="02040503050406030204" pitchFamily="18" charset="0"/>
                          </a:rPr>
                          <m:t>𝑈</m:t>
                        </m:r>
                      </m:e>
                      <m:sub>
                        <m:r>
                          <a:rPr lang="vi-VN" sz="2400" i="1">
                            <a:latin typeface="Cambria Math" panose="02040503050406030204" pitchFamily="18" charset="0"/>
                          </a:rPr>
                          <m:t>𝑀𝑁</m:t>
                        </m:r>
                      </m:sub>
                    </m:sSub>
                    <m:r>
                      <a:rPr lang="vi-VN" sz="2400" i="1">
                        <a:latin typeface="Cambria Math" panose="02040503050406030204" pitchFamily="18" charset="0"/>
                      </a:rPr>
                      <m:t>=1</m:t>
                    </m:r>
                    <m:r>
                      <a:rPr lang="vi-VN" sz="2400" i="1">
                        <a:latin typeface="Cambria Math" panose="02040503050406030204" pitchFamily="18" charset="0"/>
                      </a:rPr>
                      <m:t>𝑉</m:t>
                    </m:r>
                    <m:r>
                      <a:rPr lang="vi-VN" sz="2400" i="1">
                        <a:latin typeface="Cambria Math" panose="02040503050406030204" pitchFamily="18" charset="0"/>
                      </a:rPr>
                      <m:t>,</m:t>
                    </m:r>
                    <m:sSub>
                      <m:sSubPr>
                        <m:ctrlPr>
                          <a:rPr lang="en-US" sz="2400" i="1">
                            <a:latin typeface="Cambria Math" panose="02040503050406030204" pitchFamily="18" charset="0"/>
                          </a:rPr>
                        </m:ctrlPr>
                      </m:sSubPr>
                      <m:e>
                        <m:r>
                          <a:rPr lang="vi-VN" sz="2400" i="1">
                            <a:latin typeface="Cambria Math" panose="02040503050406030204" pitchFamily="18" charset="0"/>
                          </a:rPr>
                          <m:t>𝑈</m:t>
                        </m:r>
                      </m:e>
                      <m:sub>
                        <m:r>
                          <a:rPr lang="vi-VN" sz="2400" i="1">
                            <a:latin typeface="Cambria Math" panose="02040503050406030204" pitchFamily="18" charset="0"/>
                          </a:rPr>
                          <m:t>𝑀𝑃</m:t>
                        </m:r>
                      </m:sub>
                    </m:sSub>
                    <m:r>
                      <a:rPr lang="vi-VN" sz="2400" i="1">
                        <a:latin typeface="Cambria Math" panose="02040503050406030204" pitchFamily="18" charset="0"/>
                      </a:rPr>
                      <m:t>=2</m:t>
                    </m:r>
                    <m:r>
                      <a:rPr lang="vi-VN" sz="2400" i="1">
                        <a:latin typeface="Cambria Math" panose="02040503050406030204" pitchFamily="18" charset="0"/>
                      </a:rPr>
                      <m:t>𝑉</m:t>
                    </m:r>
                    <m:r>
                      <a:rPr lang="en-US" sz="2400" b="0" i="0" smtClean="0">
                        <a:latin typeface="Cambria Math" panose="02040503050406030204" pitchFamily="18" charset="0"/>
                      </a:rPr>
                      <m:t>.</m:t>
                    </m:r>
                  </m:oMath>
                </a14:m>
                <a:r>
                  <a:rPr lang="en-US" sz="2400" dirty="0"/>
                  <a:t> </a:t>
                </a:r>
                <a:r>
                  <a:rPr lang="vi-VN" sz="2400" dirty="0"/>
                  <a:t>Gọi cường độ điện trường tại M, N, P lần lượt là  . Chọn phương án đú</a:t>
                </a:r>
                <a:r>
                  <a:rPr lang="en-US" sz="2400" dirty="0"/>
                  <a:t>ng</a:t>
                </a:r>
                <a:endParaRPr lang="en-US" sz="2400" dirty="0">
                  <a:solidFill>
                    <a:srgbClr val="FF0000"/>
                  </a:solidFill>
                  <a:latin typeface="Times New Roman" pitchFamily="18" charset="0"/>
                  <a:cs typeface="Times New Roman" pitchFamily="18" charset="0"/>
                </a:endParaRPr>
              </a:p>
            </p:txBody>
          </p:sp>
        </mc:Choice>
        <mc:Fallback xmlns="">
          <p:sp>
            <p:nvSpPr>
              <p:cNvPr id="5" name="TextBox 4" descr="21 Duong Linh"/>
              <p:cNvSpPr txBox="1">
                <a:spLocks noRot="1" noChangeAspect="1" noMove="1" noResize="1" noEditPoints="1" noAdjustHandles="1" noChangeArrowheads="1" noChangeShapeType="1" noTextEdit="1"/>
              </p:cNvSpPr>
              <p:nvPr/>
            </p:nvSpPr>
            <p:spPr>
              <a:xfrm>
                <a:off x="3169920" y="1188184"/>
                <a:ext cx="6746240" cy="1631216"/>
              </a:xfrm>
              <a:prstGeom prst="rect">
                <a:avLst/>
              </a:prstGeom>
              <a:blipFill>
                <a:blip r:embed="rId6"/>
                <a:stretch>
                  <a:fillRect l="-1355" t="-373" r="-3071" b="-7463"/>
                </a:stretch>
              </a:blipFill>
            </p:spPr>
            <p:txBody>
              <a:bodyPr/>
              <a:lstStyle/>
              <a:p>
                <a:r>
                  <a:rPr lang="en-US">
                    <a:noFill/>
                  </a:rPr>
                  <a:t> </a:t>
                </a:r>
              </a:p>
            </p:txBody>
          </p:sp>
        </mc:Fallback>
      </mc:AlternateContent>
      <p:pic>
        <p:nvPicPr>
          <p:cNvPr id="6" name="Picture 5" descr="21 Duong Linh"/>
          <p:cNvPicPr>
            <a:picLocks noChangeAspect="1"/>
          </p:cNvPicPr>
          <p:nvPr/>
        </p:nvPicPr>
        <p:blipFill>
          <a:blip r:embed="rId7" cstate="print"/>
          <a:stretch>
            <a:fillRect/>
          </a:stretch>
        </p:blipFill>
        <p:spPr>
          <a:xfrm>
            <a:off x="3251200" y="3283433"/>
            <a:ext cx="5344158" cy="825410"/>
          </a:xfrm>
          <a:prstGeom prst="rect">
            <a:avLst/>
          </a:prstGeom>
        </p:spPr>
      </p:pic>
      <p:sp>
        <p:nvSpPr>
          <p:cNvPr id="7" name="Oval 6" descr="21 Duong Linh"/>
          <p:cNvSpPr/>
          <p:nvPr/>
        </p:nvSpPr>
        <p:spPr>
          <a:xfrm>
            <a:off x="2275840" y="5445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7" cstate="print"/>
          <a:stretch>
            <a:fillRect/>
          </a:stretch>
        </p:blipFill>
        <p:spPr>
          <a:xfrm>
            <a:off x="3251200" y="4277563"/>
            <a:ext cx="5344158" cy="825410"/>
          </a:xfrm>
          <a:prstGeom prst="rect">
            <a:avLst/>
          </a:prstGeom>
        </p:spPr>
      </p:pic>
      <p:pic>
        <p:nvPicPr>
          <p:cNvPr id="9" name="Picture 8" descr="21 Duong Linh"/>
          <p:cNvPicPr>
            <a:picLocks noChangeAspect="1"/>
          </p:cNvPicPr>
          <p:nvPr/>
        </p:nvPicPr>
        <p:blipFill>
          <a:blip r:embed="rId7" cstate="print"/>
          <a:stretch>
            <a:fillRect/>
          </a:stretch>
        </p:blipFill>
        <p:spPr>
          <a:xfrm>
            <a:off x="3251200" y="5283200"/>
            <a:ext cx="5344158" cy="894080"/>
          </a:xfrm>
          <a:prstGeom prst="rect">
            <a:avLst/>
          </a:prstGeom>
        </p:spPr>
      </p:pic>
      <p:pic>
        <p:nvPicPr>
          <p:cNvPr id="10" name="Picture 9" descr="21 Duong Linh"/>
          <p:cNvPicPr>
            <a:picLocks noChangeAspect="1"/>
          </p:cNvPicPr>
          <p:nvPr/>
        </p:nvPicPr>
        <p:blipFill>
          <a:blip r:embed="rId7" cstate="print"/>
          <a:stretch>
            <a:fillRect/>
          </a:stretch>
        </p:blipFill>
        <p:spPr>
          <a:xfrm>
            <a:off x="3251199" y="6339841"/>
            <a:ext cx="5344157" cy="883053"/>
          </a:xfrm>
          <a:prstGeom prst="rect">
            <a:avLst/>
          </a:prstGeom>
        </p:spPr>
      </p:pic>
      <p:sp>
        <p:nvSpPr>
          <p:cNvPr id="11" name="Oval 10" descr="21 Duong Linh"/>
          <p:cNvSpPr/>
          <p:nvPr/>
        </p:nvSpPr>
        <p:spPr>
          <a:xfrm>
            <a:off x="2275840" y="438912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2275840" y="3413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2275840"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2357120" y="5527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5" name="TextBox 14" descr="21 Duong Linh"/>
          <p:cNvSpPr txBox="1"/>
          <p:nvPr/>
        </p:nvSpPr>
        <p:spPr>
          <a:xfrm>
            <a:off x="2357120"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6" name="TextBox 15" descr="21 Duong Linh"/>
          <p:cNvSpPr txBox="1"/>
          <p:nvPr/>
        </p:nvSpPr>
        <p:spPr>
          <a:xfrm>
            <a:off x="2357120" y="447040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7" name="TextBox 16" descr="21 Duong Linh"/>
          <p:cNvSpPr txBox="1"/>
          <p:nvPr/>
        </p:nvSpPr>
        <p:spPr>
          <a:xfrm>
            <a:off x="2357120" y="3495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mc:AlternateContent xmlns:mc="http://schemas.openxmlformats.org/markup-compatibility/2006" xmlns:a14="http://schemas.microsoft.com/office/drawing/2010/main">
        <mc:Choice Requires="a14">
          <p:sp>
            <p:nvSpPr>
              <p:cNvPr id="18" name="TextBox 17" descr="21 Duong Linh"/>
              <p:cNvSpPr txBox="1"/>
              <p:nvPr/>
            </p:nvSpPr>
            <p:spPr>
              <a:xfrm>
                <a:off x="3243109" y="3364468"/>
                <a:ext cx="5352247" cy="523220"/>
              </a:xfrm>
              <a:prstGeom prst="rect">
                <a:avLst/>
              </a:prstGeom>
              <a:noFill/>
            </p:spPr>
            <p:txBody>
              <a:bodyPr wrap="square" rtlCol="0">
                <a:spAutoFit/>
              </a:bodyPr>
              <a:lstStyle/>
              <a:p>
                <a:pPr algn="ctr"/>
                <a14:m>
                  <m:oMath xmlns:m="http://schemas.openxmlformats.org/officeDocument/2006/math">
                    <m:sSub>
                      <m:sSubPr>
                        <m:ctrlPr>
                          <a:rPr lang="en-US" sz="2800" i="1">
                            <a:latin typeface="Cambria Math" panose="02040503050406030204" pitchFamily="18" charset="0"/>
                          </a:rPr>
                        </m:ctrlPr>
                      </m:sSubPr>
                      <m:e>
                        <m:r>
                          <a:rPr lang="vi-VN" sz="2800" i="1">
                            <a:latin typeface="Cambria Math" panose="02040503050406030204" pitchFamily="18" charset="0"/>
                          </a:rPr>
                          <m:t>𝐸</m:t>
                        </m:r>
                      </m:e>
                      <m:sub>
                        <m:r>
                          <a:rPr lang="vi-VN" sz="2800" i="1">
                            <a:latin typeface="Cambria Math" panose="02040503050406030204" pitchFamily="18" charset="0"/>
                          </a:rPr>
                          <m:t>𝑃</m:t>
                        </m:r>
                      </m:sub>
                    </m:sSub>
                    <m:r>
                      <a:rPr lang="vi-VN" sz="2800" i="1">
                        <a:latin typeface="Cambria Math" panose="02040503050406030204" pitchFamily="18" charset="0"/>
                      </a:rPr>
                      <m:t>=2</m:t>
                    </m:r>
                    <m:sSub>
                      <m:sSubPr>
                        <m:ctrlPr>
                          <a:rPr lang="en-US" sz="2800" i="1">
                            <a:latin typeface="Cambria Math" panose="02040503050406030204" pitchFamily="18" charset="0"/>
                          </a:rPr>
                        </m:ctrlPr>
                      </m:sSubPr>
                      <m:e>
                        <m:r>
                          <a:rPr lang="vi-VN" sz="2800" i="1">
                            <a:latin typeface="Cambria Math" panose="02040503050406030204" pitchFamily="18" charset="0"/>
                          </a:rPr>
                          <m:t>𝐸</m:t>
                        </m:r>
                      </m:e>
                      <m:sub>
                        <m:r>
                          <a:rPr lang="vi-VN" sz="2800" i="1">
                            <a:latin typeface="Cambria Math" panose="02040503050406030204" pitchFamily="18" charset="0"/>
                          </a:rPr>
                          <m:t>𝑁</m:t>
                        </m:r>
                      </m:sub>
                    </m:sSub>
                  </m:oMath>
                </a14:m>
                <a:r>
                  <a:rPr lang="it-IT" sz="2800" dirty="0"/>
                  <a:t>. </a:t>
                </a:r>
                <a:endParaRPr lang="en-US" sz="2800" dirty="0">
                  <a:solidFill>
                    <a:srgbClr val="002060"/>
                  </a:solidFill>
                  <a:latin typeface="Times New Roman" pitchFamily="18" charset="0"/>
                  <a:cs typeface="Times New Roman" pitchFamily="18" charset="0"/>
                </a:endParaRPr>
              </a:p>
            </p:txBody>
          </p:sp>
        </mc:Choice>
        <mc:Fallback xmlns="">
          <p:sp>
            <p:nvSpPr>
              <p:cNvPr id="18" name="TextBox 17" descr="21 Duong Linh"/>
              <p:cNvSpPr txBox="1">
                <a:spLocks noRot="1" noChangeAspect="1" noMove="1" noResize="1" noEditPoints="1" noAdjustHandles="1" noChangeArrowheads="1" noChangeShapeType="1" noTextEdit="1"/>
              </p:cNvSpPr>
              <p:nvPr/>
            </p:nvSpPr>
            <p:spPr>
              <a:xfrm>
                <a:off x="3243109" y="3364468"/>
                <a:ext cx="5352247" cy="523220"/>
              </a:xfrm>
              <a:prstGeom prst="rect">
                <a:avLst/>
              </a:prstGeom>
              <a:blipFill>
                <a:blip r:embed="rId8"/>
                <a:stretch>
                  <a:fillRect t="-11628"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descr="21 Duong Linh"/>
              <p:cNvSpPr txBox="1"/>
              <p:nvPr/>
            </p:nvSpPr>
            <p:spPr>
              <a:xfrm>
                <a:off x="3251200" y="4431268"/>
                <a:ext cx="535224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vi-VN" sz="2800" i="1">
                              <a:latin typeface="Cambria Math" panose="02040503050406030204" pitchFamily="18" charset="0"/>
                            </a:rPr>
                            <m:t>𝐸</m:t>
                          </m:r>
                        </m:e>
                        <m:sub>
                          <m:r>
                            <a:rPr lang="vi-VN" sz="2800" i="1">
                              <a:latin typeface="Cambria Math" panose="02040503050406030204" pitchFamily="18" charset="0"/>
                            </a:rPr>
                            <m:t>𝑃</m:t>
                          </m:r>
                        </m:sub>
                      </m:sSub>
                      <m:r>
                        <a:rPr lang="vi-VN" sz="2800" i="1">
                          <a:latin typeface="Cambria Math" panose="02040503050406030204" pitchFamily="18" charset="0"/>
                        </a:rPr>
                        <m:t>=2</m:t>
                      </m:r>
                      <m:sSub>
                        <m:sSubPr>
                          <m:ctrlPr>
                            <a:rPr lang="en-US" sz="2800" i="1">
                              <a:latin typeface="Cambria Math" panose="02040503050406030204" pitchFamily="18" charset="0"/>
                            </a:rPr>
                          </m:ctrlPr>
                        </m:sSubPr>
                        <m:e>
                          <m:r>
                            <a:rPr lang="vi-VN" sz="2800" i="1">
                              <a:latin typeface="Cambria Math" panose="02040503050406030204" pitchFamily="18" charset="0"/>
                            </a:rPr>
                            <m:t>𝐸</m:t>
                          </m:r>
                        </m:e>
                        <m:sub>
                          <m:r>
                            <a:rPr lang="vi-VN" sz="2800" i="1">
                              <a:latin typeface="Cambria Math" panose="02040503050406030204" pitchFamily="18" charset="0"/>
                            </a:rPr>
                            <m:t>𝑁</m:t>
                          </m:r>
                        </m:sub>
                      </m:sSub>
                      <m:r>
                        <a:rPr lang="vi-VN" sz="2800" i="1">
                          <a:latin typeface="Cambria Math" panose="02040503050406030204" pitchFamily="18" charset="0"/>
                        </a:rPr>
                        <m:t>.</m:t>
                      </m:r>
                    </m:oMath>
                  </m:oMathPara>
                </a14:m>
                <a:endParaRPr lang="en-US" sz="2800" dirty="0">
                  <a:solidFill>
                    <a:srgbClr val="002060"/>
                  </a:solidFill>
                  <a:latin typeface="Times New Roman" pitchFamily="18" charset="0"/>
                  <a:cs typeface="Times New Roman" pitchFamily="18" charset="0"/>
                </a:endParaRPr>
              </a:p>
            </p:txBody>
          </p:sp>
        </mc:Choice>
        <mc:Fallback xmlns="">
          <p:sp>
            <p:nvSpPr>
              <p:cNvPr id="19" name="TextBox 18" descr="21 Duong Linh"/>
              <p:cNvSpPr txBox="1">
                <a:spLocks noRot="1" noChangeAspect="1" noMove="1" noResize="1" noEditPoints="1" noAdjustHandles="1" noChangeArrowheads="1" noChangeShapeType="1" noTextEdit="1"/>
              </p:cNvSpPr>
              <p:nvPr/>
            </p:nvSpPr>
            <p:spPr>
              <a:xfrm>
                <a:off x="3251200" y="4431268"/>
                <a:ext cx="5352247"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descr="21 Duong Linh"/>
              <p:cNvSpPr txBox="1"/>
              <p:nvPr/>
            </p:nvSpPr>
            <p:spPr>
              <a:xfrm>
                <a:off x="3243110" y="5344180"/>
                <a:ext cx="5360338"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vi-VN" sz="2800" i="1">
                              <a:latin typeface="Cambria Math" panose="02040503050406030204" pitchFamily="18" charset="0"/>
                            </a:rPr>
                            <m:t>𝐸</m:t>
                          </m:r>
                        </m:e>
                        <m:sub>
                          <m:r>
                            <a:rPr lang="vi-VN" sz="2800" i="1">
                              <a:latin typeface="Cambria Math" panose="02040503050406030204" pitchFamily="18" charset="0"/>
                            </a:rPr>
                            <m:t>𝑃</m:t>
                          </m:r>
                        </m:sub>
                      </m:sSub>
                      <m:r>
                        <a:rPr lang="vi-VN" sz="2800" i="1">
                          <a:latin typeface="Cambria Math" panose="02040503050406030204" pitchFamily="18" charset="0"/>
                        </a:rPr>
                        <m:t>=</m:t>
                      </m:r>
                      <m:sSub>
                        <m:sSubPr>
                          <m:ctrlPr>
                            <a:rPr lang="en-US" sz="2800" i="1">
                              <a:latin typeface="Cambria Math" panose="02040503050406030204" pitchFamily="18" charset="0"/>
                            </a:rPr>
                          </m:ctrlPr>
                        </m:sSubPr>
                        <m:e>
                          <m:r>
                            <a:rPr lang="vi-VN" sz="2800" i="1">
                              <a:latin typeface="Cambria Math" panose="02040503050406030204" pitchFamily="18" charset="0"/>
                            </a:rPr>
                            <m:t>𝐸</m:t>
                          </m:r>
                        </m:e>
                        <m:sub>
                          <m:r>
                            <a:rPr lang="vi-VN" sz="2800" i="1">
                              <a:latin typeface="Cambria Math" panose="02040503050406030204" pitchFamily="18" charset="0"/>
                            </a:rPr>
                            <m:t>𝑁</m:t>
                          </m:r>
                        </m:sub>
                      </m:sSub>
                      <m:r>
                        <a:rPr lang="vi-VN" sz="2800" i="1">
                          <a:latin typeface="Cambria Math" panose="02040503050406030204" pitchFamily="18" charset="0"/>
                        </a:rPr>
                        <m:t>.</m:t>
                      </m:r>
                    </m:oMath>
                  </m:oMathPara>
                </a14:m>
                <a:endParaRPr lang="en-US" sz="2800" dirty="0">
                  <a:solidFill>
                    <a:srgbClr val="002060"/>
                  </a:solidFill>
                  <a:latin typeface="Times New Roman" pitchFamily="18" charset="0"/>
                  <a:cs typeface="Times New Roman" pitchFamily="18" charset="0"/>
                </a:endParaRPr>
              </a:p>
            </p:txBody>
          </p:sp>
        </mc:Choice>
        <mc:Fallback xmlns="">
          <p:sp>
            <p:nvSpPr>
              <p:cNvPr id="20" name="TextBox 19" descr="21 Duong Linh"/>
              <p:cNvSpPr txBox="1">
                <a:spLocks noRot="1" noChangeAspect="1" noMove="1" noResize="1" noEditPoints="1" noAdjustHandles="1" noChangeArrowheads="1" noChangeShapeType="1" noTextEdit="1"/>
              </p:cNvSpPr>
              <p:nvPr/>
            </p:nvSpPr>
            <p:spPr>
              <a:xfrm>
                <a:off x="3243110" y="5344180"/>
                <a:ext cx="5360338"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descr="21 Duong Linh"/>
              <p:cNvSpPr txBox="1"/>
              <p:nvPr/>
            </p:nvSpPr>
            <p:spPr>
              <a:xfrm>
                <a:off x="3233890" y="6511221"/>
                <a:ext cx="5344157" cy="523220"/>
              </a:xfrm>
              <a:prstGeom prst="rect">
                <a:avLst/>
              </a:prstGeom>
              <a:noFill/>
            </p:spPr>
            <p:txBody>
              <a:bodyPr wrap="square" rtlCol="0">
                <a:spAutoFit/>
              </a:bodyPr>
              <a:lstStyle/>
              <a:p>
                <a:pPr algn="ctr"/>
                <a14:m>
                  <m:oMath xmlns:m="http://schemas.openxmlformats.org/officeDocument/2006/math">
                    <m:sSub>
                      <m:sSubPr>
                        <m:ctrlPr>
                          <a:rPr lang="en-US" sz="2800" i="1">
                            <a:latin typeface="Cambria Math" panose="02040503050406030204" pitchFamily="18" charset="0"/>
                          </a:rPr>
                        </m:ctrlPr>
                      </m:sSubPr>
                      <m:e>
                        <m:r>
                          <a:rPr lang="vi-VN" sz="2800" i="1">
                            <a:latin typeface="Cambria Math" panose="02040503050406030204" pitchFamily="18" charset="0"/>
                          </a:rPr>
                          <m:t>𝐸</m:t>
                        </m:r>
                      </m:e>
                      <m:sub>
                        <m:r>
                          <a:rPr lang="vi-VN" sz="2800" i="1">
                            <a:latin typeface="Cambria Math" panose="02040503050406030204" pitchFamily="18" charset="0"/>
                          </a:rPr>
                          <m:t>𝑁</m:t>
                        </m:r>
                      </m:sub>
                    </m:sSub>
                    <m:r>
                      <a:rPr lang="vi-VN" sz="2800" i="1">
                        <a:latin typeface="Cambria Math" panose="02040503050406030204" pitchFamily="18" charset="0"/>
                      </a:rPr>
                      <m:t>&gt;</m:t>
                    </m:r>
                    <m:sSub>
                      <m:sSubPr>
                        <m:ctrlPr>
                          <a:rPr lang="en-US" sz="2800" i="1">
                            <a:latin typeface="Cambria Math" panose="02040503050406030204" pitchFamily="18" charset="0"/>
                          </a:rPr>
                        </m:ctrlPr>
                      </m:sSubPr>
                      <m:e>
                        <m:r>
                          <a:rPr lang="vi-VN" sz="2800" i="1">
                            <a:latin typeface="Cambria Math" panose="02040503050406030204" pitchFamily="18" charset="0"/>
                          </a:rPr>
                          <m:t>𝐸</m:t>
                        </m:r>
                      </m:e>
                      <m:sub>
                        <m:r>
                          <a:rPr lang="vi-VN" sz="2800" i="1">
                            <a:latin typeface="Cambria Math" panose="02040503050406030204" pitchFamily="18" charset="0"/>
                          </a:rPr>
                          <m:t>𝑀</m:t>
                        </m:r>
                      </m:sub>
                    </m:sSub>
                  </m:oMath>
                </a14:m>
                <a:r>
                  <a:rPr lang="vi-VN" sz="2800" dirty="0"/>
                  <a:t>.</a:t>
                </a:r>
                <a:endParaRPr lang="en-US" sz="2800" dirty="0">
                  <a:solidFill>
                    <a:srgbClr val="002060"/>
                  </a:solidFill>
                  <a:latin typeface="Times New Roman" pitchFamily="18" charset="0"/>
                  <a:cs typeface="Times New Roman" pitchFamily="18" charset="0"/>
                </a:endParaRPr>
              </a:p>
            </p:txBody>
          </p:sp>
        </mc:Choice>
        <mc:Fallback xmlns="">
          <p:sp>
            <p:nvSpPr>
              <p:cNvPr id="21" name="TextBox 20" descr="21 Duong Linh"/>
              <p:cNvSpPr txBox="1">
                <a:spLocks noRot="1" noChangeAspect="1" noMove="1" noResize="1" noEditPoints="1" noAdjustHandles="1" noChangeArrowheads="1" noChangeShapeType="1" noTextEdit="1"/>
              </p:cNvSpPr>
              <p:nvPr/>
            </p:nvSpPr>
            <p:spPr>
              <a:xfrm>
                <a:off x="3233890" y="6511221"/>
                <a:ext cx="5344157" cy="523220"/>
              </a:xfrm>
              <a:prstGeom prst="rect">
                <a:avLst/>
              </a:prstGeom>
              <a:blipFill>
                <a:blip r:embed="rId11"/>
                <a:stretch>
                  <a:fillRect t="-12791" b="-30233"/>
                </a:stretch>
              </a:blipFill>
            </p:spPr>
            <p:txBody>
              <a:bodyPr/>
              <a:lstStyle/>
              <a:p>
                <a:r>
                  <a:rPr lang="en-US">
                    <a:noFill/>
                  </a:rPr>
                  <a:t> </a:t>
                </a:r>
              </a:p>
            </p:txBody>
          </p:sp>
        </mc:Fallback>
      </mc:AlternateContent>
      <p:pic>
        <p:nvPicPr>
          <p:cNvPr id="23" name="Picture 22" descr="21 Duong Linh"/>
          <p:cNvPicPr>
            <a:picLocks noChangeAspect="1" noChangeArrowheads="1"/>
          </p:cNvPicPr>
          <p:nvPr/>
        </p:nvPicPr>
        <p:blipFill>
          <a:blip r:embed="rId12" cstate="print"/>
          <a:srcRect/>
          <a:stretch>
            <a:fillRect/>
          </a:stretch>
        </p:blipFill>
        <p:spPr bwMode="auto">
          <a:xfrm>
            <a:off x="9052559" y="3982720"/>
            <a:ext cx="1869440" cy="1886478"/>
          </a:xfrm>
          <a:prstGeom prst="rect">
            <a:avLst/>
          </a:prstGeom>
          <a:noFill/>
        </p:spPr>
      </p:pic>
      <p:sp>
        <p:nvSpPr>
          <p:cNvPr id="24" name="Cloud 23" descr="21 Duong Linh"/>
          <p:cNvSpPr/>
          <p:nvPr/>
        </p:nvSpPr>
        <p:spPr>
          <a:xfrm>
            <a:off x="102717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13" action="ppaction://hlinksldjump"/>
          </p:cNvPr>
          <p:cNvPicPr>
            <a:picLocks noChangeAspect="1"/>
          </p:cNvPicPr>
          <p:nvPr/>
        </p:nvPicPr>
        <p:blipFill>
          <a:blip r:embed="rId14" cstate="print"/>
          <a:stretch>
            <a:fillRect/>
          </a:stretch>
        </p:blipFill>
        <p:spPr>
          <a:xfrm>
            <a:off x="10697664" y="5995210"/>
            <a:ext cx="1443536" cy="1319990"/>
          </a:xfrm>
          <a:prstGeom prst="rect">
            <a:avLst/>
          </a:prstGeom>
        </p:spPr>
      </p:pic>
    </p:spTree>
    <p:extLst>
      <p:ext uri="{BB962C8B-B14F-4D97-AF65-F5344CB8AC3E}">
        <p14:creationId xmlns:p14="http://schemas.microsoft.com/office/powerpoint/2010/main" val="358891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descr="21 Duong Linh">
            <a:extLst>
              <a:ext uri="{FF2B5EF4-FFF2-40B4-BE49-F238E27FC236}">
                <a16:creationId xmlns:a16="http://schemas.microsoft.com/office/drawing/2014/main" id="{5B5508AC-EA65-DB09-5B8D-729A649A9C37}"/>
              </a:ext>
            </a:extLst>
          </p:cNvPr>
          <p:cNvSpPr txBox="1"/>
          <p:nvPr/>
        </p:nvSpPr>
        <p:spPr>
          <a:xfrm>
            <a:off x="235258" y="589596"/>
            <a:ext cx="3752058" cy="628377"/>
          </a:xfrm>
          <a:prstGeom prst="rect">
            <a:avLst/>
          </a:prstGeom>
        </p:spPr>
        <p:txBody>
          <a:bodyPr wrap="square" lIns="0" tIns="0" rIns="0" bIns="0" rtlCol="0" anchor="t">
            <a:spAutoFit/>
          </a:bodyPr>
          <a:lstStyle/>
          <a:p>
            <a:pPr algn="ctr">
              <a:lnSpc>
                <a:spcPts val="4919"/>
              </a:lnSpc>
            </a:pPr>
            <a:r>
              <a:rPr lang="en-US" sz="4099" dirty="0">
                <a:solidFill>
                  <a:srgbClr val="FFFFFF"/>
                </a:solidFill>
                <a:latin typeface="Public Sans Bold"/>
              </a:rPr>
              <a:t>?</a:t>
            </a:r>
          </a:p>
        </p:txBody>
      </p:sp>
      <p:pic>
        <p:nvPicPr>
          <p:cNvPr id="20" name="Picture 13" descr="21 Duong Linh">
            <a:extLst>
              <a:ext uri="{FF2B5EF4-FFF2-40B4-BE49-F238E27FC236}">
                <a16:creationId xmlns:a16="http://schemas.microsoft.com/office/drawing/2014/main" id="{75F23B60-955D-FB81-F7F6-A2FE17F8B8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2063">
            <a:off x="12349294" y="6931982"/>
            <a:ext cx="803014" cy="302225"/>
          </a:xfrm>
          <a:prstGeom prst="rect">
            <a:avLst/>
          </a:prstGeom>
        </p:spPr>
      </p:pic>
      <p:pic>
        <p:nvPicPr>
          <p:cNvPr id="9" name="Picture 8">
            <a:extLst>
              <a:ext uri="{FF2B5EF4-FFF2-40B4-BE49-F238E27FC236}">
                <a16:creationId xmlns:a16="http://schemas.microsoft.com/office/drawing/2014/main" id="{C36B2E0E-DD04-4E53-A165-24644EB4E81C}"/>
              </a:ext>
            </a:extLst>
          </p:cNvPr>
          <p:cNvPicPr>
            <a:picLocks noChangeAspect="1"/>
          </p:cNvPicPr>
          <p:nvPr/>
        </p:nvPicPr>
        <p:blipFill>
          <a:blip r:embed="rId4"/>
          <a:stretch>
            <a:fillRect/>
          </a:stretch>
        </p:blipFill>
        <p:spPr>
          <a:xfrm>
            <a:off x="321348" y="76200"/>
            <a:ext cx="12429452" cy="2323617"/>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255CDC7B-7ECD-4398-B735-8EC25BD508C3}"/>
                  </a:ext>
                </a:extLst>
              </p:cNvPr>
              <p:cNvSpPr/>
              <p:nvPr/>
            </p:nvSpPr>
            <p:spPr>
              <a:xfrm>
                <a:off x="711200" y="381000"/>
                <a:ext cx="11506200" cy="1938992"/>
              </a:xfrm>
              <a:prstGeom prst="rect">
                <a:avLst/>
              </a:prstGeom>
            </p:spPr>
            <p:txBody>
              <a:bodyPr wrap="square">
                <a:spAutoFit/>
              </a:bodyPr>
              <a:lstStyle/>
              <a:p>
                <a:r>
                  <a:rPr lang="vi-VN" sz="2400" dirty="0"/>
                  <a:t>Máy lọc không khí tạo ra chùm các ion âm </a:t>
                </a:r>
                <a14:m>
                  <m:oMath xmlns:m="http://schemas.openxmlformats.org/officeDocument/2006/math">
                    <m:sSup>
                      <m:sSupPr>
                        <m:ctrlPr>
                          <a:rPr lang="en-US" sz="2400" i="1">
                            <a:solidFill>
                              <a:srgbClr val="000000"/>
                            </a:solidFill>
                            <a:latin typeface="Cambria Math" panose="02040503050406030204" pitchFamily="18" charset="0"/>
                          </a:rPr>
                        </m:ctrlPr>
                      </m:sSupPr>
                      <m:e>
                        <m:r>
                          <m:rPr>
                            <m:nor/>
                          </m:rPr>
                          <a:rPr lang="en-US" sz="2400">
                            <a:solidFill>
                              <a:srgbClr val="000000"/>
                            </a:solidFill>
                            <a:latin typeface="Cambria Math" panose="02040503050406030204" pitchFamily="18" charset="0"/>
                          </a:rPr>
                          <m:t>OH</m:t>
                        </m:r>
                      </m:e>
                      <m:sup>
                        <m:r>
                          <a:rPr lang="en-US" sz="2400" i="1">
                            <a:solidFill>
                              <a:srgbClr val="000000"/>
                            </a:solidFill>
                            <a:latin typeface="Cambria Math" panose="02040503050406030204" pitchFamily="18" charset="0"/>
                          </a:rPr>
                          <m:t>−</m:t>
                        </m:r>
                      </m:sup>
                    </m:sSup>
                  </m:oMath>
                </a14:m>
                <a:r>
                  <a:rPr lang="vi-VN" sz="2400" dirty="0"/>
                  <a:t> (mỗi ion </a:t>
                </a:r>
                <a14:m>
                  <m:oMath xmlns:m="http://schemas.openxmlformats.org/officeDocument/2006/math">
                    <m:sSup>
                      <m:sSupPr>
                        <m:ctrlPr>
                          <a:rPr lang="en-US" sz="2400" i="1">
                            <a:solidFill>
                              <a:srgbClr val="000000"/>
                            </a:solidFill>
                            <a:latin typeface="Cambria Math" panose="02040503050406030204" pitchFamily="18" charset="0"/>
                          </a:rPr>
                        </m:ctrlPr>
                      </m:sSupPr>
                      <m:e>
                        <m:r>
                          <m:rPr>
                            <m:nor/>
                          </m:rPr>
                          <a:rPr lang="en-US" sz="2400" b="0" i="0" smtClean="0">
                            <a:solidFill>
                              <a:srgbClr val="000000"/>
                            </a:solidFill>
                            <a:latin typeface="Cambria Math" panose="02040503050406030204" pitchFamily="18" charset="0"/>
                          </a:rPr>
                          <m:t>OH</m:t>
                        </m:r>
                      </m:e>
                      <m:sup>
                        <m:r>
                          <a:rPr lang="en-US" sz="2400" i="1">
                            <a:solidFill>
                              <a:srgbClr val="000000"/>
                            </a:solidFill>
                            <a:latin typeface="Cambria Math" panose="02040503050406030204" pitchFamily="18" charset="0"/>
                          </a:rPr>
                          <m:t>−</m:t>
                        </m:r>
                      </m:sup>
                    </m:sSup>
                  </m:oMath>
                </a14:m>
                <a:r>
                  <a:rPr lang="vi-VN" sz="2400" dirty="0"/>
                  <a:t> có khối lượng m = 2,833</a:t>
                </a:r>
                <a:r>
                  <a:rPr lang="en-US" sz="2400" dirty="0"/>
                  <a:t>.</a:t>
                </a:r>
                <a:r>
                  <a:rPr lang="en-US" sz="2400" dirty="0">
                    <a:solidFill>
                      <a:srgbClr val="000000"/>
                    </a:solidFill>
                  </a:rPr>
                  <a:t> </a:t>
                </a:r>
                <a14:m>
                  <m:oMath xmlns:m="http://schemas.openxmlformats.org/officeDocument/2006/math">
                    <m:r>
                      <m:rPr>
                        <m:nor/>
                      </m:rPr>
                      <a:rPr lang="en-US" sz="2400" dirty="0">
                        <a:solidFill>
                          <a:srgbClr val="000000"/>
                        </a:solidFill>
                        <a:latin typeface="Cambria Math" panose="02040503050406030204" pitchFamily="18" charset="0"/>
                      </a:rPr>
                      <m:t>1</m:t>
                    </m:r>
                    <m:sSup>
                      <m:sSupPr>
                        <m:ctrlPr>
                          <a:rPr lang="en-US" sz="2400" i="1">
                            <a:solidFill>
                              <a:srgbClr val="000000"/>
                            </a:solidFill>
                            <a:latin typeface="Cambria Math" panose="02040503050406030204" pitchFamily="18" charset="0"/>
                          </a:rPr>
                        </m:ctrlPr>
                      </m:sSupPr>
                      <m:e>
                        <m:r>
                          <m:rPr>
                            <m:nor/>
                          </m:rPr>
                          <a:rPr lang="en-US" sz="2400">
                            <a:solidFill>
                              <a:srgbClr val="000000"/>
                            </a:solidFill>
                            <a:latin typeface="Cambria Math" panose="02040503050406030204" pitchFamily="18" charset="0"/>
                          </a:rPr>
                          <m:t>0</m:t>
                        </m:r>
                      </m:e>
                      <m:sup>
                        <m:r>
                          <a:rPr lang="en-US" sz="2400" i="1">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26</m:t>
                        </m:r>
                      </m:sup>
                    </m:sSup>
                  </m:oMath>
                </a14:m>
                <a:r>
                  <a:rPr lang="vi-VN" sz="2400" dirty="0"/>
                  <a:t> kg, điện tích –1,6</a:t>
                </a:r>
                <a:r>
                  <a:rPr lang="en-US" sz="2400" dirty="0"/>
                  <a:t>.</a:t>
                </a:r>
                <a:r>
                  <a:rPr lang="en-US" sz="2400" dirty="0">
                    <a:solidFill>
                      <a:srgbClr val="000000"/>
                    </a:solidFill>
                  </a:rPr>
                  <a:t> </a:t>
                </a:r>
                <a14:m>
                  <m:oMath xmlns:m="http://schemas.openxmlformats.org/officeDocument/2006/math">
                    <m:r>
                      <m:rPr>
                        <m:nor/>
                      </m:rPr>
                      <a:rPr lang="en-US" sz="2400" dirty="0">
                        <a:solidFill>
                          <a:srgbClr val="000000"/>
                        </a:solidFill>
                        <a:latin typeface="Cambria Math" panose="02040503050406030204" pitchFamily="18" charset="0"/>
                      </a:rPr>
                      <m:t>1</m:t>
                    </m:r>
                    <m:sSup>
                      <m:sSupPr>
                        <m:ctrlPr>
                          <a:rPr lang="en-US" sz="2400" i="1">
                            <a:solidFill>
                              <a:srgbClr val="000000"/>
                            </a:solidFill>
                            <a:latin typeface="Cambria Math" panose="02040503050406030204" pitchFamily="18" charset="0"/>
                          </a:rPr>
                        </m:ctrlPr>
                      </m:sSupPr>
                      <m:e>
                        <m:r>
                          <m:rPr>
                            <m:nor/>
                          </m:rPr>
                          <a:rPr lang="en-US" sz="2400">
                            <a:solidFill>
                              <a:srgbClr val="000000"/>
                            </a:solidFill>
                            <a:latin typeface="Cambria Math" panose="02040503050406030204" pitchFamily="18" charset="0"/>
                          </a:rPr>
                          <m:t>0</m:t>
                        </m:r>
                      </m:e>
                      <m:sup>
                        <m:r>
                          <a:rPr lang="en-US" sz="2400" i="1">
                            <a:solidFill>
                              <a:srgbClr val="000000"/>
                            </a:solidFill>
                            <a:latin typeface="Cambria Math" panose="02040503050406030204" pitchFamily="18" charset="0"/>
                          </a:rPr>
                          <m:t>−19</m:t>
                        </m:r>
                      </m:sup>
                    </m:sSup>
                  </m:oMath>
                </a14:m>
                <a:r>
                  <a:rPr lang="en-US" sz="2400" dirty="0"/>
                  <a:t> </a:t>
                </a:r>
                <a:r>
                  <a:rPr lang="vi-VN" sz="2400" dirty="0"/>
                  <a:t>C) có vận tốc ban đầu từ 20 m/s đến 40 m/s theo phương song song với mặt đất và cách mặt đất 50 cm. Điện trường đều đo được ở bề mặt Trái Đất là 114 V/m. Bỏ qua trọng lực và các loại lực cản khác, hãy xác định quỹ đạo của chùm ion âm này.</a:t>
                </a:r>
                <a:endParaRPr lang="en-US" sz="2400" dirty="0"/>
              </a:p>
            </p:txBody>
          </p:sp>
        </mc:Choice>
        <mc:Fallback xmlns="">
          <p:sp>
            <p:nvSpPr>
              <p:cNvPr id="11" name="Rectangle 10">
                <a:extLst>
                  <a:ext uri="{FF2B5EF4-FFF2-40B4-BE49-F238E27FC236}">
                    <a16:creationId xmlns:a16="http://schemas.microsoft.com/office/drawing/2014/main" id="{255CDC7B-7ECD-4398-B735-8EC25BD508C3}"/>
                  </a:ext>
                </a:extLst>
              </p:cNvPr>
              <p:cNvSpPr>
                <a:spLocks noRot="1" noChangeAspect="1" noMove="1" noResize="1" noEditPoints="1" noAdjustHandles="1" noChangeArrowheads="1" noChangeShapeType="1" noTextEdit="1"/>
              </p:cNvSpPr>
              <p:nvPr/>
            </p:nvSpPr>
            <p:spPr>
              <a:xfrm>
                <a:off x="711200" y="381000"/>
                <a:ext cx="11506200" cy="1938992"/>
              </a:xfrm>
              <a:prstGeom prst="rect">
                <a:avLst/>
              </a:prstGeom>
              <a:blipFill>
                <a:blip r:embed="rId5"/>
                <a:stretch>
                  <a:fillRect l="-848" t="-2201" b="-5660"/>
                </a:stretch>
              </a:blipFill>
            </p:spPr>
            <p:txBody>
              <a:bodyPr/>
              <a:lstStyle/>
              <a:p>
                <a:r>
                  <a:rPr lang="en-US">
                    <a:noFill/>
                  </a:rPr>
                  <a:t> </a:t>
                </a:r>
              </a:p>
            </p:txBody>
          </p:sp>
        </mc:Fallback>
      </mc:AlternateContent>
      <p:sp>
        <p:nvSpPr>
          <p:cNvPr id="12" name="AutoShape 5" descr="21 Duong Linh">
            <a:extLst>
              <a:ext uri="{FF2B5EF4-FFF2-40B4-BE49-F238E27FC236}">
                <a16:creationId xmlns:a16="http://schemas.microsoft.com/office/drawing/2014/main" id="{08DB181F-A252-4A3B-98E2-95295AACACC5}"/>
              </a:ext>
            </a:extLst>
          </p:cNvPr>
          <p:cNvSpPr/>
          <p:nvPr/>
        </p:nvSpPr>
        <p:spPr>
          <a:xfrm>
            <a:off x="177800" y="2438400"/>
            <a:ext cx="8305800" cy="4495800"/>
          </a:xfrm>
          <a:prstGeom prst="rect">
            <a:avLst/>
          </a:prstGeom>
          <a:solidFill>
            <a:srgbClr val="F6F6E9"/>
          </a:solidFill>
        </p:spPr>
        <p:txBody>
          <a:bodyPr/>
          <a:lstStyle/>
          <a:p>
            <a:endParaRPr lang="en-US" dirty="0"/>
          </a:p>
        </p:txBody>
      </p:sp>
      <p:sp>
        <p:nvSpPr>
          <p:cNvPr id="13" name="Rectangle 12">
            <a:extLst>
              <a:ext uri="{FF2B5EF4-FFF2-40B4-BE49-F238E27FC236}">
                <a16:creationId xmlns:a16="http://schemas.microsoft.com/office/drawing/2014/main" id="{656C94DB-643B-4E3D-92CC-04E71BFBAE61}"/>
              </a:ext>
            </a:extLst>
          </p:cNvPr>
          <p:cNvSpPr/>
          <p:nvPr/>
        </p:nvSpPr>
        <p:spPr>
          <a:xfrm>
            <a:off x="321348" y="2590800"/>
            <a:ext cx="8162252" cy="1200329"/>
          </a:xfrm>
          <a:prstGeom prst="rect">
            <a:avLst/>
          </a:prstGeom>
        </p:spPr>
        <p:txBody>
          <a:bodyPr wrap="square">
            <a:spAutoFit/>
          </a:bodyPr>
          <a:lstStyle/>
          <a:p>
            <a:r>
              <a:rPr lang="vi-VN" sz="2400" dirty="0">
                <a:solidFill>
                  <a:srgbClr val="000000"/>
                </a:solidFill>
                <a:latin typeface="Open Sans"/>
              </a:rPr>
              <a:t>Đặt gốc toạ độ đúng tại điểm ion âm bắt đầu vào điện trường đều. Trục Ox có hướng trùng với vectơ vận tốc ban đầu, trục Oy hướng thẳng đứng lên trên.</a:t>
            </a:r>
            <a:endParaRPr lang="en-US" sz="2400" dirty="0"/>
          </a:p>
        </p:txBody>
      </p:sp>
      <p:pic>
        <p:nvPicPr>
          <p:cNvPr id="14" name="Picture 13">
            <a:extLst>
              <a:ext uri="{FF2B5EF4-FFF2-40B4-BE49-F238E27FC236}">
                <a16:creationId xmlns:a16="http://schemas.microsoft.com/office/drawing/2014/main" id="{23F5DADE-3497-482B-A211-DBE4D129822A}"/>
              </a:ext>
            </a:extLst>
          </p:cNvPr>
          <p:cNvPicPr>
            <a:picLocks noChangeAspect="1"/>
          </p:cNvPicPr>
          <p:nvPr/>
        </p:nvPicPr>
        <p:blipFill>
          <a:blip r:embed="rId6"/>
          <a:stretch>
            <a:fillRect/>
          </a:stretch>
        </p:blipFill>
        <p:spPr>
          <a:xfrm>
            <a:off x="8610215" y="2675467"/>
            <a:ext cx="3892997" cy="3863834"/>
          </a:xfrm>
          <a:prstGeom prst="rect">
            <a:avLst/>
          </a:prstGeom>
        </p:spPr>
      </p:pic>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2AA078F5-3A5B-41F1-BA20-81F12CB8EB0B}"/>
                  </a:ext>
                </a:extLst>
              </p:cNvPr>
              <p:cNvSpPr/>
              <p:nvPr/>
            </p:nvSpPr>
            <p:spPr>
              <a:xfrm>
                <a:off x="2072194" y="4572000"/>
                <a:ext cx="5725606" cy="461665"/>
              </a:xfrm>
              <a:prstGeom prst="rect">
                <a:avLst/>
              </a:prstGeom>
            </p:spPr>
            <p:txBody>
              <a:bodyPr wrap="none">
                <a:spAutoFit/>
              </a:bodyPr>
              <a:lstStyle/>
              <a:p>
                <a:r>
                  <a:rPr lang="en-US" sz="2400" dirty="0">
                    <a:solidFill>
                      <a:srgbClr val="FF0000"/>
                    </a:solidFill>
                  </a:rPr>
                  <a:t>F</a:t>
                </a:r>
                <a14:m>
                  <m:oMath xmlns:m="http://schemas.openxmlformats.org/officeDocument/2006/math">
                    <m:r>
                      <m:rPr>
                        <m:nor/>
                      </m:rPr>
                      <a:rPr lang="en-US" sz="2400">
                        <a:solidFill>
                          <a:srgbClr val="FF0000"/>
                        </a:solidFill>
                        <a:latin typeface="Cambria Math" panose="02040503050406030204" pitchFamily="18" charset="0"/>
                      </a:rPr>
                      <m:t>=</m:t>
                    </m:r>
                    <m:r>
                      <m:rPr>
                        <m:nor/>
                      </m:rPr>
                      <a:rPr lang="en-US" sz="2400" b="0" i="0" smtClean="0">
                        <a:solidFill>
                          <a:srgbClr val="FF0000"/>
                        </a:solidFill>
                        <a:latin typeface="Cambria Math" panose="02040503050406030204" pitchFamily="18" charset="0"/>
                      </a:rPr>
                      <m:t>− </m:t>
                    </m:r>
                    <m:r>
                      <m:rPr>
                        <m:nor/>
                      </m:rPr>
                      <a:rPr lang="en-US" sz="2400">
                        <a:solidFill>
                          <a:srgbClr val="FF0000"/>
                        </a:solidFill>
                        <a:latin typeface="Cambria Math" panose="02040503050406030204" pitchFamily="18" charset="0"/>
                      </a:rPr>
                      <m:t>q</m:t>
                    </m:r>
                    <m:r>
                      <m:rPr>
                        <m:nor/>
                      </m:rPr>
                      <a:rPr lang="en-US" sz="2400">
                        <a:solidFill>
                          <a:srgbClr val="FF0000"/>
                        </a:solidFill>
                        <a:latin typeface="Cambria Math" panose="02040503050406030204" pitchFamily="18" charset="0"/>
                      </a:rPr>
                      <m:t>.</m:t>
                    </m:r>
                    <m:r>
                      <m:rPr>
                        <m:nor/>
                      </m:rPr>
                      <a:rPr lang="en-US" sz="2400">
                        <a:solidFill>
                          <a:srgbClr val="FF0000"/>
                        </a:solidFill>
                        <a:latin typeface="Cambria Math" panose="02040503050406030204" pitchFamily="18" charset="0"/>
                      </a:rPr>
                      <m:t>E</m:t>
                    </m:r>
                    <m:r>
                      <m:rPr>
                        <m:nor/>
                      </m:rPr>
                      <a:rPr lang="en-US" sz="2400">
                        <a:solidFill>
                          <a:srgbClr val="FF0000"/>
                        </a:solidFill>
                        <a:latin typeface="Cambria Math" panose="02040503050406030204" pitchFamily="18" charset="0"/>
                      </a:rPr>
                      <m:t>=− (−</m:t>
                    </m:r>
                    <m:r>
                      <m:rPr>
                        <m:nor/>
                      </m:rPr>
                      <a:rPr lang="en-US" sz="2400" dirty="0">
                        <a:solidFill>
                          <a:srgbClr val="FF0000"/>
                        </a:solidFill>
                      </a:rPr>
                      <m:t>1</m:t>
                    </m:r>
                    <m:r>
                      <m:rPr>
                        <m:nor/>
                      </m:rPr>
                      <a:rPr lang="en-US" sz="2400" b="0" i="0" dirty="0" smtClean="0">
                        <a:solidFill>
                          <a:srgbClr val="FF0000"/>
                        </a:solidFill>
                      </a:rPr>
                      <m:t>,</m:t>
                    </m:r>
                    <m:r>
                      <m:rPr>
                        <m:nor/>
                      </m:rPr>
                      <a:rPr lang="en-US" sz="2400" dirty="0">
                        <a:solidFill>
                          <a:srgbClr val="FF0000"/>
                        </a:solidFill>
                      </a:rPr>
                      <m:t>6.</m:t>
                    </m:r>
                    <m:r>
                      <m:rPr>
                        <m:nor/>
                      </m:rPr>
                      <a:rPr lang="en-US" sz="2400" dirty="0">
                        <a:solidFill>
                          <a:srgbClr val="000000"/>
                        </a:solidFill>
                        <a:latin typeface="Cambria Math" panose="02040503050406030204" pitchFamily="18" charset="0"/>
                      </a:rPr>
                      <m:t>1</m:t>
                    </m:r>
                    <m:sSup>
                      <m:sSupPr>
                        <m:ctrlPr>
                          <a:rPr lang="en-US" sz="2400" i="1">
                            <a:solidFill>
                              <a:srgbClr val="000000"/>
                            </a:solidFill>
                            <a:latin typeface="Cambria Math" panose="02040503050406030204" pitchFamily="18" charset="0"/>
                          </a:rPr>
                        </m:ctrlPr>
                      </m:sSupPr>
                      <m:e>
                        <m:r>
                          <m:rPr>
                            <m:nor/>
                          </m:rPr>
                          <a:rPr lang="en-US" sz="2400">
                            <a:solidFill>
                              <a:srgbClr val="000000"/>
                            </a:solidFill>
                            <a:latin typeface="Cambria Math" panose="02040503050406030204" pitchFamily="18" charset="0"/>
                          </a:rPr>
                          <m:t>0</m:t>
                        </m:r>
                      </m:e>
                      <m:sup>
                        <m:r>
                          <a:rPr lang="en-US" sz="2400" i="1">
                            <a:solidFill>
                              <a:srgbClr val="000000"/>
                            </a:solidFill>
                            <a:latin typeface="Cambria Math" panose="02040503050406030204" pitchFamily="18" charset="0"/>
                          </a:rPr>
                          <m:t>−19</m:t>
                        </m:r>
                      </m:sup>
                    </m:sSup>
                  </m:oMath>
                </a14:m>
                <a:r>
                  <a:rPr lang="en-US" sz="2400" dirty="0">
                    <a:solidFill>
                      <a:srgbClr val="FF0000"/>
                    </a:solidFill>
                  </a:rPr>
                  <a:t>).114=</a:t>
                </a:r>
                <a:r>
                  <a:rPr lang="en-US" sz="2400" dirty="0">
                    <a:solidFill>
                      <a:srgbClr val="000000"/>
                    </a:solidFill>
                  </a:rPr>
                  <a:t> </a:t>
                </a:r>
                <a14:m>
                  <m:oMath xmlns:m="http://schemas.openxmlformats.org/officeDocument/2006/math">
                    <m:r>
                      <a:rPr lang="en-US" sz="2400" b="0" i="0" dirty="0" smtClean="0">
                        <a:solidFill>
                          <a:srgbClr val="000000"/>
                        </a:solidFill>
                        <a:latin typeface="Cambria Math" panose="02040503050406030204" pitchFamily="18" charset="0"/>
                      </a:rPr>
                      <m:t>1,824</m:t>
                    </m:r>
                    <m:r>
                      <m:rPr>
                        <m:nor/>
                      </m:rPr>
                      <a:rPr lang="en-US" sz="2400" dirty="0">
                        <a:solidFill>
                          <a:srgbClr val="000000"/>
                        </a:solidFill>
                        <a:latin typeface="Cambria Math" panose="02040503050406030204" pitchFamily="18" charset="0"/>
                      </a:rPr>
                      <m:t>1</m:t>
                    </m:r>
                    <m:sSup>
                      <m:sSupPr>
                        <m:ctrlPr>
                          <a:rPr lang="en-US" sz="2400" i="1">
                            <a:solidFill>
                              <a:srgbClr val="000000"/>
                            </a:solidFill>
                            <a:latin typeface="Cambria Math" panose="02040503050406030204" pitchFamily="18" charset="0"/>
                          </a:rPr>
                        </m:ctrlPr>
                      </m:sSupPr>
                      <m:e>
                        <m:r>
                          <m:rPr>
                            <m:nor/>
                          </m:rPr>
                          <a:rPr lang="en-US" sz="2400">
                            <a:solidFill>
                              <a:srgbClr val="000000"/>
                            </a:solidFill>
                            <a:latin typeface="Cambria Math" panose="02040503050406030204" pitchFamily="18" charset="0"/>
                          </a:rPr>
                          <m:t>0</m:t>
                        </m:r>
                      </m:e>
                      <m:sup>
                        <m:r>
                          <a:rPr lang="en-US" sz="2400" i="1">
                            <a:solidFill>
                              <a:srgbClr val="000000"/>
                            </a:solidFill>
                            <a:latin typeface="Cambria Math" panose="02040503050406030204" pitchFamily="18" charset="0"/>
                          </a:rPr>
                          <m:t>−1</m:t>
                        </m:r>
                        <m:r>
                          <a:rPr lang="en-US" sz="2400" b="0" i="1" smtClean="0">
                            <a:solidFill>
                              <a:srgbClr val="000000"/>
                            </a:solidFill>
                            <a:latin typeface="Cambria Math" panose="02040503050406030204" pitchFamily="18" charset="0"/>
                          </a:rPr>
                          <m:t>7 </m:t>
                        </m:r>
                      </m:sup>
                    </m:sSup>
                    <m:r>
                      <a:rPr lang="en-US" sz="2400" b="0" i="1" smtClean="0">
                        <a:solidFill>
                          <a:srgbClr val="000000"/>
                        </a:solidFill>
                        <a:latin typeface="Cambria Math" panose="02040503050406030204" pitchFamily="18" charset="0"/>
                      </a:rPr>
                      <m:t>𝑁</m:t>
                    </m:r>
                  </m:oMath>
                </a14:m>
                <a:r>
                  <a:rPr lang="en-US" sz="2400" dirty="0"/>
                  <a:t> </a:t>
                </a:r>
                <a:endParaRPr lang="en-US" sz="2400" dirty="0">
                  <a:solidFill>
                    <a:srgbClr val="FF0000"/>
                  </a:solidFill>
                </a:endParaRPr>
              </a:p>
            </p:txBody>
          </p:sp>
        </mc:Choice>
        <mc:Fallback xmlns="">
          <p:sp>
            <p:nvSpPr>
              <p:cNvPr id="16" name="Rectangle 15">
                <a:extLst>
                  <a:ext uri="{FF2B5EF4-FFF2-40B4-BE49-F238E27FC236}">
                    <a16:creationId xmlns:a16="http://schemas.microsoft.com/office/drawing/2014/main" id="{2AA078F5-3A5B-41F1-BA20-81F12CB8EB0B}"/>
                  </a:ext>
                </a:extLst>
              </p:cNvPr>
              <p:cNvSpPr>
                <a:spLocks noRot="1" noChangeAspect="1" noMove="1" noResize="1" noEditPoints="1" noAdjustHandles="1" noChangeArrowheads="1" noChangeShapeType="1" noTextEdit="1"/>
              </p:cNvSpPr>
              <p:nvPr/>
            </p:nvSpPr>
            <p:spPr>
              <a:xfrm>
                <a:off x="2072194" y="4572000"/>
                <a:ext cx="5725606" cy="461665"/>
              </a:xfrm>
              <a:prstGeom prst="rect">
                <a:avLst/>
              </a:prstGeom>
              <a:blipFill>
                <a:blip r:embed="rId7"/>
                <a:stretch>
                  <a:fillRect l="-1704" t="-10526" b="-28947"/>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A72AFCB2-70D1-4353-9018-C19DADFAADA8}"/>
              </a:ext>
            </a:extLst>
          </p:cNvPr>
          <p:cNvSpPr/>
          <p:nvPr/>
        </p:nvSpPr>
        <p:spPr>
          <a:xfrm>
            <a:off x="330200" y="3810000"/>
            <a:ext cx="7848600" cy="830997"/>
          </a:xfrm>
          <a:prstGeom prst="rect">
            <a:avLst/>
          </a:prstGeom>
        </p:spPr>
        <p:txBody>
          <a:bodyPr wrap="square">
            <a:spAutoFit/>
          </a:bodyPr>
          <a:lstStyle/>
          <a:p>
            <a:r>
              <a:rPr lang="vi-VN" sz="2400" dirty="0"/>
              <a:t>Lực điện tác dụng lên ion âm chiếu trên phương Oy có giá trị bằng:</a:t>
            </a:r>
            <a:endParaRPr lang="en-US" sz="2400" dirty="0"/>
          </a:p>
        </p:txBody>
      </p:sp>
      <p:sp>
        <p:nvSpPr>
          <p:cNvPr id="18" name="Rectangle 17">
            <a:extLst>
              <a:ext uri="{FF2B5EF4-FFF2-40B4-BE49-F238E27FC236}">
                <a16:creationId xmlns:a16="http://schemas.microsoft.com/office/drawing/2014/main" id="{CB299C20-1DC8-4EED-B90A-45F355A73DBA}"/>
              </a:ext>
            </a:extLst>
          </p:cNvPr>
          <p:cNvSpPr/>
          <p:nvPr/>
        </p:nvSpPr>
        <p:spPr>
          <a:xfrm>
            <a:off x="254000" y="5181600"/>
            <a:ext cx="6290505" cy="461665"/>
          </a:xfrm>
          <a:prstGeom prst="rect">
            <a:avLst/>
          </a:prstGeom>
        </p:spPr>
        <p:txBody>
          <a:bodyPr wrap="none">
            <a:spAutoFit/>
          </a:bodyPr>
          <a:lstStyle/>
          <a:p>
            <a:r>
              <a:rPr lang="vi-VN" sz="2400" dirty="0"/>
              <a:t>Phương trình chuyển động theo phương Ox:</a:t>
            </a:r>
            <a:endParaRPr lang="en-US" sz="2400"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EC6C361-DF74-49D2-BBA1-0C9798449348}"/>
                  </a:ext>
                </a:extLst>
              </p:cNvPr>
              <p:cNvSpPr txBox="1"/>
              <p:nvPr/>
            </p:nvSpPr>
            <p:spPr>
              <a:xfrm>
                <a:off x="6528775" y="5181600"/>
                <a:ext cx="107753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𝑥</m:t>
                      </m:r>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𝑣</m:t>
                          </m:r>
                        </m:e>
                        <m:sub>
                          <m:r>
                            <a:rPr lang="en-US" sz="2400" i="0">
                              <a:latin typeface="Cambria Math" panose="02040503050406030204" pitchFamily="18" charset="0"/>
                            </a:rPr>
                            <m:t>0</m:t>
                          </m:r>
                        </m:sub>
                      </m:sSub>
                      <m:r>
                        <a:rPr lang="en-US" sz="2400" i="1">
                          <a:latin typeface="Cambria Math" panose="02040503050406030204" pitchFamily="18" charset="0"/>
                        </a:rPr>
                        <m:t>𝑡</m:t>
                      </m:r>
                    </m:oMath>
                  </m:oMathPara>
                </a14:m>
                <a:endParaRPr lang="en-US" sz="2400" dirty="0"/>
              </a:p>
            </p:txBody>
          </p:sp>
        </mc:Choice>
        <mc:Fallback xmlns="">
          <p:sp>
            <p:nvSpPr>
              <p:cNvPr id="19" name="TextBox 18">
                <a:extLst>
                  <a:ext uri="{FF2B5EF4-FFF2-40B4-BE49-F238E27FC236}">
                    <a16:creationId xmlns:a16="http://schemas.microsoft.com/office/drawing/2014/main" id="{6EC6C361-DF74-49D2-BBA1-0C9798449348}"/>
                  </a:ext>
                </a:extLst>
              </p:cNvPr>
              <p:cNvSpPr txBox="1">
                <a:spLocks noRot="1" noChangeAspect="1" noMove="1" noResize="1" noEditPoints="1" noAdjustHandles="1" noChangeArrowheads="1" noChangeShapeType="1" noTextEdit="1"/>
              </p:cNvSpPr>
              <p:nvPr/>
            </p:nvSpPr>
            <p:spPr>
              <a:xfrm>
                <a:off x="6528775" y="5181600"/>
                <a:ext cx="1077539" cy="369332"/>
              </a:xfrm>
              <a:prstGeom prst="rect">
                <a:avLst/>
              </a:prstGeom>
              <a:blipFill>
                <a:blip r:embed="rId8"/>
                <a:stretch>
                  <a:fillRect l="-3955" r="-3955" b="-13115"/>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C265C6C9-4EEA-438A-B277-7E310150595A}"/>
              </a:ext>
            </a:extLst>
          </p:cNvPr>
          <p:cNvSpPr/>
          <p:nvPr/>
        </p:nvSpPr>
        <p:spPr>
          <a:xfrm>
            <a:off x="330200" y="5638800"/>
            <a:ext cx="5711820" cy="461665"/>
          </a:xfrm>
          <a:prstGeom prst="rect">
            <a:avLst/>
          </a:prstGeom>
        </p:spPr>
        <p:txBody>
          <a:bodyPr wrap="none">
            <a:spAutoFit/>
          </a:bodyPr>
          <a:lstStyle/>
          <a:p>
            <a:r>
              <a:rPr lang="vi-VN" sz="2400" dirty="0"/>
              <a:t>Phương trình quỹ đạo của chuyển động:</a:t>
            </a:r>
            <a:endParaRPr lang="en-US" sz="2400" dirty="0"/>
          </a:p>
        </p:txBody>
      </p:sp>
      <p:pic>
        <p:nvPicPr>
          <p:cNvPr id="24" name="Picture 23">
            <a:extLst>
              <a:ext uri="{FF2B5EF4-FFF2-40B4-BE49-F238E27FC236}">
                <a16:creationId xmlns:a16="http://schemas.microsoft.com/office/drawing/2014/main" id="{35A303E5-11C3-488E-9F02-320828926DA9}"/>
              </a:ext>
            </a:extLst>
          </p:cNvPr>
          <p:cNvPicPr>
            <a:picLocks noChangeAspect="1"/>
          </p:cNvPicPr>
          <p:nvPr/>
        </p:nvPicPr>
        <p:blipFill>
          <a:blip r:embed="rId9"/>
          <a:stretch>
            <a:fillRect/>
          </a:stretch>
        </p:blipFill>
        <p:spPr>
          <a:xfrm>
            <a:off x="177800" y="6083824"/>
            <a:ext cx="8334005" cy="1182749"/>
          </a:xfrm>
          <a:prstGeom prst="rect">
            <a:avLst/>
          </a:prstGeom>
        </p:spPr>
      </p:pic>
    </p:spTree>
    <p:extLst>
      <p:ext uri="{BB962C8B-B14F-4D97-AF65-F5344CB8AC3E}">
        <p14:creationId xmlns:p14="http://schemas.microsoft.com/office/powerpoint/2010/main" val="40563378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P spid="19"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525"/>
          <a:stretch/>
        </p:blipFill>
        <p:spPr>
          <a:xfrm>
            <a:off x="0" y="0"/>
            <a:ext cx="13004800" cy="1267962"/>
          </a:xfrm>
          <a:prstGeom prst="rect">
            <a:avLst/>
          </a:prstGeom>
        </p:spPr>
      </p:pic>
      <p:sp>
        <p:nvSpPr>
          <p:cNvPr id="3" name="TextBox 3" descr="21 Duong Linh"/>
          <p:cNvSpPr txBox="1"/>
          <p:nvPr/>
        </p:nvSpPr>
        <p:spPr>
          <a:xfrm>
            <a:off x="2407572" y="286887"/>
            <a:ext cx="8240108" cy="486352"/>
          </a:xfrm>
          <a:prstGeom prst="rect">
            <a:avLst/>
          </a:prstGeom>
        </p:spPr>
        <p:txBody>
          <a:bodyPr lIns="0" tIns="0" rIns="0" bIns="0" rtlCol="0" anchor="t">
            <a:spAutoFit/>
          </a:bodyPr>
          <a:lstStyle/>
          <a:p>
            <a:pPr algn="ctr">
              <a:lnSpc>
                <a:spcPts val="4200"/>
              </a:lnSpc>
              <a:spcBef>
                <a:spcPct val="0"/>
              </a:spcBef>
            </a:pPr>
            <a:r>
              <a:rPr lang="vi-VN" sz="2800" b="1" dirty="0"/>
              <a:t>Hướng dẫn về nhà</a:t>
            </a:r>
            <a:endParaRPr lang="en-US" sz="2800" dirty="0">
              <a:solidFill>
                <a:srgbClr val="291B25"/>
              </a:solidFill>
              <a:latin typeface="Public Sans Bold"/>
            </a:endParaRPr>
          </a:p>
        </p:txBody>
      </p:sp>
      <p:sp>
        <p:nvSpPr>
          <p:cNvPr id="4" name="AutoShape 4" descr="21 Duong Linh"/>
          <p:cNvSpPr/>
          <p:nvPr/>
        </p:nvSpPr>
        <p:spPr>
          <a:xfrm>
            <a:off x="4127321" y="1248084"/>
            <a:ext cx="5893868" cy="5704461"/>
          </a:xfrm>
          <a:prstGeom prst="rect">
            <a:avLst/>
          </a:prstGeom>
          <a:solidFill>
            <a:srgbClr val="FFCE6D"/>
          </a:solidFill>
        </p:spPr>
        <p:txBody>
          <a:bodyPr/>
          <a:lstStyle/>
          <a:p>
            <a:r>
              <a:rPr lang="vi-VN" sz="2800" dirty="0"/>
              <a:t>●	Xem lại kiến thức đã học ở bài 18</a:t>
            </a:r>
          </a:p>
          <a:p>
            <a:r>
              <a:rPr lang="vi-VN" sz="2800" dirty="0"/>
              <a:t>●	Hoàn thành nhiệm vụ GV giao ở hoạt động vận dụng</a:t>
            </a:r>
          </a:p>
          <a:p>
            <a:r>
              <a:rPr lang="vi-VN" sz="2800" dirty="0"/>
              <a:t>●	Xem trước nội dung bài 19: Thế năng điện</a:t>
            </a:r>
          </a:p>
        </p:txBody>
      </p:sp>
      <p:sp>
        <p:nvSpPr>
          <p:cNvPr id="16" name="TextBox 16" descr="21 Duong Linh"/>
          <p:cNvSpPr txBox="1"/>
          <p:nvPr/>
        </p:nvSpPr>
        <p:spPr>
          <a:xfrm>
            <a:off x="1104492" y="4445961"/>
            <a:ext cx="4826055" cy="476156"/>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 </a:t>
            </a:r>
            <a:endParaRPr lang="en-US" sz="2800" dirty="0">
              <a:solidFill>
                <a:srgbClr val="291B25"/>
              </a:solidFill>
              <a:latin typeface="Nunito Sans Regular Bold"/>
            </a:endParaRPr>
          </a:p>
        </p:txBody>
      </p:sp>
    </p:spTree>
    <p:extLst>
      <p:ext uri="{BB962C8B-B14F-4D97-AF65-F5344CB8AC3E}">
        <p14:creationId xmlns:p14="http://schemas.microsoft.com/office/powerpoint/2010/main" val="2032465257"/>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77"/>
          <a:stretch/>
        </p:blipFill>
        <p:spPr>
          <a:xfrm rot="857475">
            <a:off x="-199326" y="3865256"/>
            <a:ext cx="4876877" cy="4074485"/>
          </a:xfrm>
          <a:prstGeom prst="rect">
            <a:avLst/>
          </a:prstGeom>
        </p:spPr>
      </p:pic>
      <p:pic>
        <p:nvPicPr>
          <p:cNvPr id="3" name="Picture 3" descr="21 Duong Linh"/>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4757"/>
          <a:stretch/>
        </p:blipFill>
        <p:spPr>
          <a:xfrm rot="-954650">
            <a:off x="8338885" y="-774257"/>
            <a:ext cx="4145053" cy="3601449"/>
          </a:xfrm>
          <a:prstGeom prst="rect">
            <a:avLst/>
          </a:prstGeom>
        </p:spPr>
      </p:pic>
      <p:sp>
        <p:nvSpPr>
          <p:cNvPr id="4" name="AutoShape 4" descr="21 Duong Linh"/>
          <p:cNvSpPr/>
          <p:nvPr/>
        </p:nvSpPr>
        <p:spPr>
          <a:xfrm rot="-78937">
            <a:off x="2391548" y="2082450"/>
            <a:ext cx="8166545" cy="3316610"/>
          </a:xfrm>
          <a:prstGeom prst="rect">
            <a:avLst/>
          </a:prstGeom>
          <a:solidFill>
            <a:srgbClr val="FFCE6D"/>
          </a:solidFill>
        </p:spPr>
        <p:txBody>
          <a:bodyPr/>
          <a:lstStyle/>
          <a:p>
            <a:endParaRPr lang="en-US"/>
          </a:p>
        </p:txBody>
      </p:sp>
      <p:sp>
        <p:nvSpPr>
          <p:cNvPr id="5" name="AutoShape 5" descr="21 Duong Linh"/>
          <p:cNvSpPr/>
          <p:nvPr/>
        </p:nvSpPr>
        <p:spPr>
          <a:xfrm>
            <a:off x="2557921" y="2199942"/>
            <a:ext cx="7839538" cy="3087780"/>
          </a:xfrm>
          <a:prstGeom prst="rect">
            <a:avLst/>
          </a:prstGeom>
          <a:solidFill>
            <a:srgbClr val="F6F6E9"/>
          </a:solidFill>
        </p:spPr>
        <p:txBody>
          <a:bodyPr/>
          <a:lstStyle/>
          <a:p>
            <a:endParaRPr lang="en-US"/>
          </a:p>
        </p:txBody>
      </p:sp>
      <p:sp>
        <p:nvSpPr>
          <p:cNvPr id="6" name="TextBox 6" descr="21 Duong Linh"/>
          <p:cNvSpPr txBox="1"/>
          <p:nvPr/>
        </p:nvSpPr>
        <p:spPr>
          <a:xfrm>
            <a:off x="4020547" y="3285269"/>
            <a:ext cx="4908546" cy="923330"/>
          </a:xfrm>
          <a:prstGeom prst="rect">
            <a:avLst/>
          </a:prstGeom>
        </p:spPr>
        <p:txBody>
          <a:bodyPr wrap="square" lIns="0" tIns="0" rIns="0" bIns="0" rtlCol="0" anchor="t">
            <a:spAutoFit/>
          </a:bodyPr>
          <a:lstStyle/>
          <a:p>
            <a:pPr algn="ctr">
              <a:lnSpc>
                <a:spcPts val="7166"/>
              </a:lnSpc>
            </a:pPr>
            <a:r>
              <a:rPr lang="en-US" sz="7166">
                <a:solidFill>
                  <a:srgbClr val="291B25"/>
                </a:solidFill>
                <a:latin typeface="Bubblebody Neue"/>
              </a:rPr>
              <a:t>Thank you!</a:t>
            </a:r>
          </a:p>
        </p:txBody>
      </p:sp>
      <p:pic>
        <p:nvPicPr>
          <p:cNvPr id="7" name="Picture 7" descr="21 Duong Linh"/>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75870"/>
          <a:stretch/>
        </p:blipFill>
        <p:spPr>
          <a:xfrm rot="-707110">
            <a:off x="1181575" y="-528249"/>
            <a:ext cx="3846016" cy="1154808"/>
          </a:xfrm>
          <a:prstGeom prst="rect">
            <a:avLst/>
          </a:prstGeom>
        </p:spPr>
      </p:pic>
      <p:pic>
        <p:nvPicPr>
          <p:cNvPr id="8" name="Picture 8" descr="21 Duong Linh"/>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7071">
            <a:off x="8104349" y="6704693"/>
            <a:ext cx="2787966" cy="811045"/>
          </a:xfrm>
          <a:prstGeom prst="rect">
            <a:avLst/>
          </a:prstGeom>
        </p:spPr>
      </p:pic>
      <p:pic>
        <p:nvPicPr>
          <p:cNvPr id="9" name="Picture 9" descr="21 Duong Linh"/>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50842">
            <a:off x="9788757" y="3378106"/>
            <a:ext cx="1078969" cy="2025369"/>
          </a:xfrm>
          <a:prstGeom prst="rect">
            <a:avLst/>
          </a:prstGeom>
        </p:spPr>
      </p:pic>
      <p:pic>
        <p:nvPicPr>
          <p:cNvPr id="10" name="Picture 10" descr="21 Duong Linh"/>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773927" y="1788401"/>
            <a:ext cx="899199" cy="1003163"/>
          </a:xfrm>
          <a:prstGeom prst="rect">
            <a:avLst/>
          </a:prstGeom>
        </p:spPr>
      </p:pic>
      <p:pic>
        <p:nvPicPr>
          <p:cNvPr id="11" name="Picture 11" descr="21 Duong Linh"/>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23304">
            <a:off x="2323331" y="4659578"/>
            <a:ext cx="1102955" cy="415112"/>
          </a:xfrm>
          <a:prstGeom prst="rect">
            <a:avLst/>
          </a:prstGeom>
        </p:spPr>
      </p:pic>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5" cstate="print"/>
          <a:srcRect/>
          <a:stretch>
            <a:fillRect/>
          </a:stretch>
        </p:blipFill>
        <p:spPr bwMode="auto">
          <a:xfrm>
            <a:off x="9606279" y="4470401"/>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6" cstate="print"/>
          <a:stretch>
            <a:fillRect/>
          </a:stretch>
        </p:blipFill>
        <p:spPr>
          <a:xfrm>
            <a:off x="1381760" y="-512381"/>
            <a:ext cx="9997440" cy="4703381"/>
          </a:xfrm>
          <a:prstGeom prst="rect">
            <a:avLst/>
          </a:prstGeom>
        </p:spPr>
      </p:pic>
      <p:sp>
        <p:nvSpPr>
          <p:cNvPr id="5" name="TextBox 4" descr="21 Duong Linh"/>
          <p:cNvSpPr txBox="1"/>
          <p:nvPr/>
        </p:nvSpPr>
        <p:spPr>
          <a:xfrm>
            <a:off x="3189424" y="1091962"/>
            <a:ext cx="6746240" cy="523220"/>
          </a:xfrm>
          <a:prstGeom prst="rect">
            <a:avLst/>
          </a:prstGeom>
          <a:noFill/>
        </p:spPr>
        <p:txBody>
          <a:bodyPr wrap="square" rtlCol="0">
            <a:spAutoFit/>
          </a:bodyPr>
          <a:lstStyle/>
          <a:p>
            <a:pPr algn="just"/>
            <a:r>
              <a:rPr lang="it-IT" sz="2800" dirty="0"/>
              <a:t>Câu phát biểu nào sau đây </a:t>
            </a:r>
            <a:r>
              <a:rPr lang="it-IT" sz="2800" b="1" i="1" dirty="0"/>
              <a:t>chưa đúng</a:t>
            </a:r>
            <a:r>
              <a:rPr lang="it-IT" sz="2800" dirty="0"/>
              <a:t>?</a:t>
            </a:r>
            <a:endParaRPr lang="en-US" sz="2800" dirty="0">
              <a:solidFill>
                <a:srgbClr val="FF0000"/>
              </a:solidFill>
              <a:latin typeface="Times New Roman" pitchFamily="18" charset="0"/>
              <a:cs typeface="Times New Roman" pitchFamily="18" charset="0"/>
            </a:endParaRPr>
          </a:p>
        </p:txBody>
      </p:sp>
      <p:pic>
        <p:nvPicPr>
          <p:cNvPr id="6" name="Picture 5" descr="21 Duong Linh"/>
          <p:cNvPicPr>
            <a:picLocks noChangeAspect="1"/>
          </p:cNvPicPr>
          <p:nvPr/>
        </p:nvPicPr>
        <p:blipFill>
          <a:blip r:embed="rId7" cstate="print"/>
          <a:stretch>
            <a:fillRect/>
          </a:stretch>
        </p:blipFill>
        <p:spPr>
          <a:xfrm>
            <a:off x="3251199" y="3352800"/>
            <a:ext cx="5933439" cy="964501"/>
          </a:xfrm>
          <a:prstGeom prst="rect">
            <a:avLst/>
          </a:prstGeom>
        </p:spPr>
      </p:pic>
      <p:sp>
        <p:nvSpPr>
          <p:cNvPr id="7" name="Oval 6" descr="21 Duong Linh"/>
          <p:cNvSpPr/>
          <p:nvPr/>
        </p:nvSpPr>
        <p:spPr>
          <a:xfrm>
            <a:off x="2275840" y="64312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7" cstate="print"/>
          <a:stretch>
            <a:fillRect/>
          </a:stretch>
        </p:blipFill>
        <p:spPr>
          <a:xfrm>
            <a:off x="3251199" y="4495800"/>
            <a:ext cx="5933439" cy="917543"/>
          </a:xfrm>
          <a:prstGeom prst="rect">
            <a:avLst/>
          </a:prstGeom>
        </p:spPr>
      </p:pic>
      <p:pic>
        <p:nvPicPr>
          <p:cNvPr id="9" name="Picture 8" descr="21 Duong Linh"/>
          <p:cNvPicPr>
            <a:picLocks noChangeAspect="1"/>
          </p:cNvPicPr>
          <p:nvPr/>
        </p:nvPicPr>
        <p:blipFill>
          <a:blip r:embed="rId7" cstate="print"/>
          <a:stretch>
            <a:fillRect/>
          </a:stretch>
        </p:blipFill>
        <p:spPr>
          <a:xfrm>
            <a:off x="3239660" y="5578476"/>
            <a:ext cx="5933438" cy="843502"/>
          </a:xfrm>
          <a:prstGeom prst="rect">
            <a:avLst/>
          </a:prstGeom>
        </p:spPr>
      </p:pic>
      <p:pic>
        <p:nvPicPr>
          <p:cNvPr id="10" name="Picture 9" descr="21 Duong Linh"/>
          <p:cNvPicPr>
            <a:picLocks noChangeAspect="1"/>
          </p:cNvPicPr>
          <p:nvPr/>
        </p:nvPicPr>
        <p:blipFill>
          <a:blip r:embed="rId7" cstate="print"/>
          <a:stretch>
            <a:fillRect/>
          </a:stretch>
        </p:blipFill>
        <p:spPr>
          <a:xfrm>
            <a:off x="3251200" y="6484710"/>
            <a:ext cx="5933438" cy="843502"/>
          </a:xfrm>
          <a:prstGeom prst="rect">
            <a:avLst/>
          </a:prstGeom>
        </p:spPr>
      </p:pic>
      <p:sp>
        <p:nvSpPr>
          <p:cNvPr id="11" name="Oval 10" descr="21 Duong Linh"/>
          <p:cNvSpPr/>
          <p:nvPr/>
        </p:nvSpPr>
        <p:spPr>
          <a:xfrm>
            <a:off x="2275840" y="55168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2275840" y="4533327"/>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2275840" y="3515359"/>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2357120" y="65125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5" name="TextBox 14" descr="21 Duong Linh"/>
          <p:cNvSpPr txBox="1"/>
          <p:nvPr/>
        </p:nvSpPr>
        <p:spPr>
          <a:xfrm>
            <a:off x="2357120" y="3596640"/>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6" name="TextBox 15" descr="21 Duong Linh"/>
          <p:cNvSpPr txBox="1"/>
          <p:nvPr/>
        </p:nvSpPr>
        <p:spPr>
          <a:xfrm>
            <a:off x="2357120" y="55981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7" name="TextBox 16" descr="21 Duong Linh"/>
          <p:cNvSpPr txBox="1"/>
          <p:nvPr/>
        </p:nvSpPr>
        <p:spPr>
          <a:xfrm>
            <a:off x="2357120" y="4614608"/>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8" name="TextBox 17" descr="21 Duong Linh"/>
          <p:cNvSpPr txBox="1"/>
          <p:nvPr/>
        </p:nvSpPr>
        <p:spPr>
          <a:xfrm>
            <a:off x="3332480" y="3362959"/>
            <a:ext cx="5852158" cy="954107"/>
          </a:xfrm>
          <a:prstGeom prst="rect">
            <a:avLst/>
          </a:prstGeom>
          <a:noFill/>
        </p:spPr>
        <p:txBody>
          <a:bodyPr wrap="square" rtlCol="0">
            <a:spAutoFit/>
          </a:bodyPr>
          <a:lstStyle/>
          <a:p>
            <a:r>
              <a:rPr lang="it-IT" sz="2800" dirty="0"/>
              <a:t>Qua mỗi điểm trong điện trường chỉ vẽ được một đường sức. </a:t>
            </a:r>
            <a:endParaRPr lang="en-US" sz="2800" dirty="0">
              <a:solidFill>
                <a:srgbClr val="002060"/>
              </a:solidFill>
              <a:latin typeface="Times New Roman" pitchFamily="18" charset="0"/>
              <a:cs typeface="Times New Roman" pitchFamily="18" charset="0"/>
            </a:endParaRPr>
          </a:p>
        </p:txBody>
      </p:sp>
      <p:sp>
        <p:nvSpPr>
          <p:cNvPr id="19" name="TextBox 18" descr="21 Duong Linh"/>
          <p:cNvSpPr txBox="1"/>
          <p:nvPr/>
        </p:nvSpPr>
        <p:spPr>
          <a:xfrm>
            <a:off x="3239658" y="4508860"/>
            <a:ext cx="5944978" cy="954107"/>
          </a:xfrm>
          <a:prstGeom prst="rect">
            <a:avLst/>
          </a:prstGeom>
          <a:noFill/>
        </p:spPr>
        <p:txBody>
          <a:bodyPr wrap="square" rtlCol="0">
            <a:spAutoFit/>
          </a:bodyPr>
          <a:lstStyle/>
          <a:p>
            <a:pPr algn="just"/>
            <a:r>
              <a:rPr lang="it-IT" sz="2800" dirty="0"/>
              <a:t>Các đường sức của điện trường không cắt nhau.</a:t>
            </a:r>
            <a:endParaRPr lang="en-US" sz="2800" dirty="0">
              <a:solidFill>
                <a:srgbClr val="002060"/>
              </a:solidFill>
              <a:latin typeface="Times New Roman" pitchFamily="18" charset="0"/>
              <a:cs typeface="Times New Roman" pitchFamily="18" charset="0"/>
            </a:endParaRPr>
          </a:p>
        </p:txBody>
      </p:sp>
      <p:sp>
        <p:nvSpPr>
          <p:cNvPr id="20" name="TextBox 19" descr="21 Duong Linh"/>
          <p:cNvSpPr txBox="1"/>
          <p:nvPr/>
        </p:nvSpPr>
        <p:spPr>
          <a:xfrm>
            <a:off x="3302000" y="6400800"/>
            <a:ext cx="5816263" cy="954107"/>
          </a:xfrm>
          <a:prstGeom prst="rect">
            <a:avLst/>
          </a:prstGeom>
          <a:noFill/>
        </p:spPr>
        <p:txBody>
          <a:bodyPr wrap="square" rtlCol="0">
            <a:spAutoFit/>
          </a:bodyPr>
          <a:lstStyle/>
          <a:p>
            <a:r>
              <a:rPr lang="it-IT" sz="2800" dirty="0"/>
              <a:t>Đường sức của điện trường bao giờ cũng là đường thẳng.</a:t>
            </a:r>
            <a:endParaRPr lang="en-US" sz="2800" dirty="0"/>
          </a:p>
        </p:txBody>
      </p:sp>
      <p:pic>
        <p:nvPicPr>
          <p:cNvPr id="23" name="Picture 22" descr="21 Duong Linh"/>
          <p:cNvPicPr>
            <a:picLocks noChangeAspect="1" noChangeArrowheads="1"/>
          </p:cNvPicPr>
          <p:nvPr/>
        </p:nvPicPr>
        <p:blipFill>
          <a:blip r:embed="rId8" cstate="print"/>
          <a:srcRect/>
          <a:stretch>
            <a:fillRect/>
          </a:stretch>
        </p:blipFill>
        <p:spPr bwMode="auto">
          <a:xfrm>
            <a:off x="9281159" y="3982720"/>
            <a:ext cx="1869440" cy="1886478"/>
          </a:xfrm>
          <a:prstGeom prst="rect">
            <a:avLst/>
          </a:prstGeom>
          <a:noFill/>
        </p:spPr>
      </p:pic>
      <p:sp>
        <p:nvSpPr>
          <p:cNvPr id="24" name="Cloud 23" descr="21 Duong Linh"/>
          <p:cNvSpPr/>
          <p:nvPr/>
        </p:nvSpPr>
        <p:spPr>
          <a:xfrm>
            <a:off x="105003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9" action="ppaction://hlinksldjump"/>
          </p:cNvPr>
          <p:cNvPicPr>
            <a:picLocks noChangeAspect="1"/>
          </p:cNvPicPr>
          <p:nvPr/>
        </p:nvPicPr>
        <p:blipFill>
          <a:blip r:embed="rId10" cstate="print"/>
          <a:stretch>
            <a:fillRect/>
          </a:stretch>
        </p:blipFill>
        <p:spPr>
          <a:xfrm>
            <a:off x="10926264" y="5995210"/>
            <a:ext cx="1443536" cy="1319990"/>
          </a:xfrm>
          <a:prstGeom prst="rect">
            <a:avLst/>
          </a:prstGeom>
        </p:spPr>
      </p:pic>
      <p:sp>
        <p:nvSpPr>
          <p:cNvPr id="2" name="Rectangle 1">
            <a:extLst>
              <a:ext uri="{FF2B5EF4-FFF2-40B4-BE49-F238E27FC236}">
                <a16:creationId xmlns:a16="http://schemas.microsoft.com/office/drawing/2014/main" id="{CB30E4C3-458C-4A3A-8F8A-AFB6CE5589E3}"/>
              </a:ext>
            </a:extLst>
          </p:cNvPr>
          <p:cNvSpPr/>
          <p:nvPr/>
        </p:nvSpPr>
        <p:spPr>
          <a:xfrm>
            <a:off x="3302000" y="5486400"/>
            <a:ext cx="5871098" cy="954107"/>
          </a:xfrm>
          <a:prstGeom prst="rect">
            <a:avLst/>
          </a:prstGeom>
        </p:spPr>
        <p:txBody>
          <a:bodyPr wrap="square">
            <a:spAutoFit/>
          </a:bodyPr>
          <a:lstStyle/>
          <a:p>
            <a:r>
              <a:rPr lang="it-IT" sz="2800" dirty="0">
                <a:latin typeface="Times New Roman" panose="02020603050405020304" pitchFamily="18" charset="0"/>
                <a:ea typeface="Times New Roman" panose="02020603050405020304" pitchFamily="18" charset="0"/>
              </a:rPr>
              <a:t>Đường sức của điện trường tĩnh không khép kín</a:t>
            </a:r>
            <a:endParaRPr lang="en-US" sz="2800" dirty="0"/>
          </a:p>
        </p:txBody>
      </p:sp>
    </p:spTree>
    <p:extLst>
      <p:ext uri="{BB962C8B-B14F-4D97-AF65-F5344CB8AC3E}">
        <p14:creationId xmlns:p14="http://schemas.microsoft.com/office/powerpoint/2010/main" val="418174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4" cstate="print"/>
          <a:srcRect/>
          <a:stretch>
            <a:fillRect/>
          </a:stretch>
        </p:blipFill>
        <p:spPr bwMode="auto">
          <a:xfrm>
            <a:off x="9606279" y="4470401"/>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5" cstate="print"/>
          <a:stretch>
            <a:fillRect/>
          </a:stretch>
        </p:blipFill>
        <p:spPr>
          <a:xfrm>
            <a:off x="1380101" y="-290701"/>
            <a:ext cx="9997440" cy="4079279"/>
          </a:xfrm>
          <a:prstGeom prst="rect">
            <a:avLst/>
          </a:prstGeom>
        </p:spPr>
      </p:pic>
      <p:sp>
        <p:nvSpPr>
          <p:cNvPr id="5" name="TextBox 4" descr="21 Duong Linh"/>
          <p:cNvSpPr txBox="1"/>
          <p:nvPr/>
        </p:nvSpPr>
        <p:spPr>
          <a:xfrm>
            <a:off x="3169920" y="990600"/>
            <a:ext cx="6746240" cy="1815882"/>
          </a:xfrm>
          <a:prstGeom prst="rect">
            <a:avLst/>
          </a:prstGeom>
          <a:noFill/>
        </p:spPr>
        <p:txBody>
          <a:bodyPr wrap="square" rtlCol="0">
            <a:spAutoFit/>
          </a:bodyPr>
          <a:lstStyle/>
          <a:p>
            <a:r>
              <a:rPr lang="it-IT" sz="2800" dirty="0"/>
              <a:t>Điện tích điểm q gây ra tại điểm cách nó 2 cm cường độ điện trường 10</a:t>
            </a:r>
            <a:r>
              <a:rPr lang="it-IT" sz="2800" baseline="30000" dirty="0"/>
              <a:t>5 </a:t>
            </a:r>
            <a:r>
              <a:rPr lang="it-IT" sz="2800" dirty="0"/>
              <a:t>V/m. Hỏi tại vị trí cách nó bằng bao nhiêu thì cường độ điện trường bằng 4.10</a:t>
            </a:r>
            <a:r>
              <a:rPr lang="it-IT" sz="2800" baseline="30000" dirty="0"/>
              <a:t>5 </a:t>
            </a:r>
            <a:r>
              <a:rPr lang="it-IT" sz="2800" dirty="0"/>
              <a:t>V/m?</a:t>
            </a:r>
            <a:endParaRPr lang="en-US" sz="2800" dirty="0"/>
          </a:p>
        </p:txBody>
      </p:sp>
      <p:pic>
        <p:nvPicPr>
          <p:cNvPr id="6" name="Picture 5" descr="21 Duong Linh"/>
          <p:cNvPicPr>
            <a:picLocks noChangeAspect="1"/>
          </p:cNvPicPr>
          <p:nvPr/>
        </p:nvPicPr>
        <p:blipFill>
          <a:blip r:embed="rId6" cstate="print"/>
          <a:stretch>
            <a:fillRect/>
          </a:stretch>
        </p:blipFill>
        <p:spPr>
          <a:xfrm>
            <a:off x="3251200" y="3264471"/>
            <a:ext cx="5537200" cy="844372"/>
          </a:xfrm>
          <a:prstGeom prst="rect">
            <a:avLst/>
          </a:prstGeom>
        </p:spPr>
      </p:pic>
      <p:sp>
        <p:nvSpPr>
          <p:cNvPr id="7" name="Oval 6" descr="21 Duong Linh"/>
          <p:cNvSpPr/>
          <p:nvPr/>
        </p:nvSpPr>
        <p:spPr>
          <a:xfrm>
            <a:off x="2275840" y="438912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6" cstate="print"/>
          <a:stretch>
            <a:fillRect/>
          </a:stretch>
        </p:blipFill>
        <p:spPr>
          <a:xfrm>
            <a:off x="3251200" y="4224967"/>
            <a:ext cx="5537200" cy="949781"/>
          </a:xfrm>
          <a:prstGeom prst="rect">
            <a:avLst/>
          </a:prstGeom>
        </p:spPr>
      </p:pic>
      <p:pic>
        <p:nvPicPr>
          <p:cNvPr id="9" name="Picture 8" descr="21 Duong Linh"/>
          <p:cNvPicPr>
            <a:picLocks noChangeAspect="1"/>
          </p:cNvPicPr>
          <p:nvPr/>
        </p:nvPicPr>
        <p:blipFill>
          <a:blip r:embed="rId6" cstate="print"/>
          <a:stretch>
            <a:fillRect/>
          </a:stretch>
        </p:blipFill>
        <p:spPr>
          <a:xfrm>
            <a:off x="3251200" y="5299355"/>
            <a:ext cx="5537200" cy="850752"/>
          </a:xfrm>
          <a:prstGeom prst="rect">
            <a:avLst/>
          </a:prstGeom>
        </p:spPr>
      </p:pic>
      <p:pic>
        <p:nvPicPr>
          <p:cNvPr id="10" name="Picture 9" descr="21 Duong Linh"/>
          <p:cNvPicPr>
            <a:picLocks noChangeAspect="1"/>
          </p:cNvPicPr>
          <p:nvPr/>
        </p:nvPicPr>
        <p:blipFill>
          <a:blip r:embed="rId6" cstate="print"/>
          <a:stretch>
            <a:fillRect/>
          </a:stretch>
        </p:blipFill>
        <p:spPr>
          <a:xfrm>
            <a:off x="3251200" y="6312532"/>
            <a:ext cx="5537200" cy="856263"/>
          </a:xfrm>
          <a:prstGeom prst="rect">
            <a:avLst/>
          </a:prstGeom>
        </p:spPr>
      </p:pic>
      <p:sp>
        <p:nvSpPr>
          <p:cNvPr id="11" name="Oval 10" descr="21 Duong Linh"/>
          <p:cNvSpPr/>
          <p:nvPr/>
        </p:nvSpPr>
        <p:spPr>
          <a:xfrm>
            <a:off x="2275840" y="53644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2275840" y="335280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2275840"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2357120" y="447040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5" name="TextBox 14" descr="21 Duong Linh"/>
          <p:cNvSpPr txBox="1"/>
          <p:nvPr/>
        </p:nvSpPr>
        <p:spPr>
          <a:xfrm>
            <a:off x="2357120"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6" name="TextBox 15" descr="21 Duong Linh"/>
          <p:cNvSpPr txBox="1"/>
          <p:nvPr/>
        </p:nvSpPr>
        <p:spPr>
          <a:xfrm>
            <a:off x="2357120" y="54457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7" name="TextBox 16" descr="21 Duong Linh"/>
          <p:cNvSpPr txBox="1"/>
          <p:nvPr/>
        </p:nvSpPr>
        <p:spPr>
          <a:xfrm>
            <a:off x="2357120" y="343408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8" name="TextBox 17" descr="21 Duong Linh"/>
          <p:cNvSpPr txBox="1"/>
          <p:nvPr/>
        </p:nvSpPr>
        <p:spPr>
          <a:xfrm>
            <a:off x="3332480" y="3440668"/>
            <a:ext cx="5455920" cy="523220"/>
          </a:xfrm>
          <a:prstGeom prst="rect">
            <a:avLst/>
          </a:prstGeom>
          <a:noFill/>
        </p:spPr>
        <p:txBody>
          <a:bodyPr wrap="square" rtlCol="0">
            <a:spAutoFit/>
          </a:bodyPr>
          <a:lstStyle/>
          <a:p>
            <a:pPr algn="just"/>
            <a:r>
              <a:rPr lang="pt-BR" sz="2800" dirty="0"/>
              <a:t>2 cm.</a:t>
            </a:r>
            <a:endParaRPr lang="en-US" sz="2800" dirty="0">
              <a:solidFill>
                <a:srgbClr val="002060"/>
              </a:solidFill>
              <a:latin typeface="Times New Roman" pitchFamily="18" charset="0"/>
              <a:cs typeface="Times New Roman" pitchFamily="18" charset="0"/>
            </a:endParaRPr>
          </a:p>
        </p:txBody>
      </p:sp>
      <p:sp>
        <p:nvSpPr>
          <p:cNvPr id="19" name="TextBox 18" descr="21 Duong Linh"/>
          <p:cNvSpPr txBox="1"/>
          <p:nvPr/>
        </p:nvSpPr>
        <p:spPr>
          <a:xfrm>
            <a:off x="3378200" y="4324789"/>
            <a:ext cx="5400351" cy="552011"/>
          </a:xfrm>
          <a:prstGeom prst="rect">
            <a:avLst/>
          </a:prstGeom>
          <a:noFill/>
        </p:spPr>
        <p:txBody>
          <a:bodyPr wrap="square" rtlCol="0">
            <a:spAutoFit/>
          </a:bodyPr>
          <a:lstStyle/>
          <a:p>
            <a:pPr algn="just"/>
            <a:r>
              <a:rPr lang="en-US" sz="2987" dirty="0">
                <a:solidFill>
                  <a:srgbClr val="002060"/>
                </a:solidFill>
                <a:latin typeface="Times New Roman" pitchFamily="18" charset="0"/>
                <a:cs typeface="Times New Roman" pitchFamily="18" charset="0"/>
              </a:rPr>
              <a:t>1cm</a:t>
            </a:r>
          </a:p>
        </p:txBody>
      </p:sp>
      <p:sp>
        <p:nvSpPr>
          <p:cNvPr id="20" name="TextBox 19" descr="21 Duong Linh"/>
          <p:cNvSpPr txBox="1"/>
          <p:nvPr/>
        </p:nvSpPr>
        <p:spPr>
          <a:xfrm>
            <a:off x="3366913" y="5467789"/>
            <a:ext cx="5400351" cy="552011"/>
          </a:xfrm>
          <a:prstGeom prst="rect">
            <a:avLst/>
          </a:prstGeom>
          <a:noFill/>
        </p:spPr>
        <p:txBody>
          <a:bodyPr wrap="square" rtlCol="0">
            <a:spAutoFit/>
          </a:bodyPr>
          <a:lstStyle/>
          <a:p>
            <a:pPr algn="just"/>
            <a:r>
              <a:rPr lang="en-US" sz="2987" dirty="0">
                <a:solidFill>
                  <a:srgbClr val="002060"/>
                </a:solidFill>
                <a:latin typeface="Times New Roman" pitchFamily="18" charset="0"/>
                <a:cs typeface="Times New Roman" pitchFamily="18" charset="0"/>
              </a:rPr>
              <a:t>4cm</a:t>
            </a:r>
          </a:p>
        </p:txBody>
      </p:sp>
      <p:sp>
        <p:nvSpPr>
          <p:cNvPr id="21" name="TextBox 20" descr="21 Duong Linh"/>
          <p:cNvSpPr txBox="1"/>
          <p:nvPr/>
        </p:nvSpPr>
        <p:spPr>
          <a:xfrm>
            <a:off x="3345337" y="6458389"/>
            <a:ext cx="5421927" cy="552011"/>
          </a:xfrm>
          <a:prstGeom prst="rect">
            <a:avLst/>
          </a:prstGeom>
          <a:noFill/>
        </p:spPr>
        <p:txBody>
          <a:bodyPr wrap="square" rtlCol="0">
            <a:spAutoFit/>
          </a:bodyPr>
          <a:lstStyle/>
          <a:p>
            <a:pPr algn="just"/>
            <a:r>
              <a:rPr lang="en-US" sz="2987" dirty="0">
                <a:solidFill>
                  <a:srgbClr val="002060"/>
                </a:solidFill>
                <a:latin typeface="Times New Roman" pitchFamily="18" charset="0"/>
                <a:cs typeface="Times New Roman" pitchFamily="18" charset="0"/>
              </a:rPr>
              <a:t>5cm</a:t>
            </a:r>
          </a:p>
        </p:txBody>
      </p:sp>
      <p:pic>
        <p:nvPicPr>
          <p:cNvPr id="23" name="Picture 22" descr="21 Duong Linh"/>
          <p:cNvPicPr>
            <a:picLocks noChangeAspect="1" noChangeArrowheads="1"/>
          </p:cNvPicPr>
          <p:nvPr/>
        </p:nvPicPr>
        <p:blipFill>
          <a:blip r:embed="rId7" cstate="print"/>
          <a:srcRect/>
          <a:stretch>
            <a:fillRect/>
          </a:stretch>
        </p:blipFill>
        <p:spPr bwMode="auto">
          <a:xfrm>
            <a:off x="9281159" y="3982720"/>
            <a:ext cx="1869440" cy="1886478"/>
          </a:xfrm>
          <a:prstGeom prst="rect">
            <a:avLst/>
          </a:prstGeom>
          <a:noFill/>
        </p:spPr>
      </p:pic>
      <p:sp>
        <p:nvSpPr>
          <p:cNvPr id="24" name="Cloud 23" descr="21 Duong Linh"/>
          <p:cNvSpPr/>
          <p:nvPr/>
        </p:nvSpPr>
        <p:spPr>
          <a:xfrm>
            <a:off x="105003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8" action="ppaction://hlinksldjump"/>
          </p:cNvPr>
          <p:cNvPicPr>
            <a:picLocks noChangeAspect="1"/>
          </p:cNvPicPr>
          <p:nvPr/>
        </p:nvPicPr>
        <p:blipFill>
          <a:blip r:embed="rId9" cstate="print"/>
          <a:stretch>
            <a:fillRect/>
          </a:stretch>
        </p:blipFill>
        <p:spPr>
          <a:xfrm>
            <a:off x="10926264" y="5995210"/>
            <a:ext cx="1443536" cy="1319990"/>
          </a:xfrm>
          <a:prstGeom prst="rect">
            <a:avLst/>
          </a:prstGeom>
        </p:spPr>
      </p:pic>
    </p:spTree>
    <p:extLst>
      <p:ext uri="{BB962C8B-B14F-4D97-AF65-F5344CB8AC3E}">
        <p14:creationId xmlns:p14="http://schemas.microsoft.com/office/powerpoint/2010/main" val="251661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4" cstate="print"/>
          <a:srcRect/>
          <a:stretch>
            <a:fillRect/>
          </a:stretch>
        </p:blipFill>
        <p:spPr bwMode="auto">
          <a:xfrm>
            <a:off x="9377679" y="4470401"/>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5" cstate="print"/>
          <a:stretch>
            <a:fillRect/>
          </a:stretch>
        </p:blipFill>
        <p:spPr>
          <a:xfrm>
            <a:off x="1381760" y="-325120"/>
            <a:ext cx="9997440" cy="4334933"/>
          </a:xfrm>
          <a:prstGeom prst="rect">
            <a:avLst/>
          </a:prstGeom>
        </p:spPr>
      </p:pic>
      <p:sp>
        <p:nvSpPr>
          <p:cNvPr id="5" name="TextBox 4" descr="21 Duong Linh"/>
          <p:cNvSpPr txBox="1"/>
          <p:nvPr/>
        </p:nvSpPr>
        <p:spPr>
          <a:xfrm>
            <a:off x="3169920" y="1219200"/>
            <a:ext cx="6746240" cy="1815882"/>
          </a:xfrm>
          <a:prstGeom prst="rect">
            <a:avLst/>
          </a:prstGeom>
          <a:noFill/>
        </p:spPr>
        <p:txBody>
          <a:bodyPr wrap="square" rtlCol="0">
            <a:spAutoFit/>
          </a:bodyPr>
          <a:lstStyle/>
          <a:p>
            <a:r>
              <a:rPr lang="it-IT" sz="2800" dirty="0"/>
              <a:t> Đặt hai điện tích tại hai điểm A và B. Để cường độ điện trường do hai điện tích gây ra tại trung điểm I của AB bằng 0 thì hai điện tích này</a:t>
            </a:r>
            <a:endParaRPr lang="en-US" sz="2800" dirty="0">
              <a:solidFill>
                <a:srgbClr val="FF0000"/>
              </a:solidFill>
              <a:latin typeface="Times New Roman" pitchFamily="18" charset="0"/>
              <a:cs typeface="Times New Roman" pitchFamily="18" charset="0"/>
            </a:endParaRPr>
          </a:p>
        </p:txBody>
      </p:sp>
      <p:pic>
        <p:nvPicPr>
          <p:cNvPr id="6" name="Picture 5" descr="21 Duong Linh"/>
          <p:cNvPicPr>
            <a:picLocks noChangeAspect="1"/>
          </p:cNvPicPr>
          <p:nvPr/>
        </p:nvPicPr>
        <p:blipFill>
          <a:blip r:embed="rId6" cstate="print"/>
          <a:stretch>
            <a:fillRect/>
          </a:stretch>
        </p:blipFill>
        <p:spPr>
          <a:xfrm>
            <a:off x="3251200" y="3283433"/>
            <a:ext cx="5344158" cy="825410"/>
          </a:xfrm>
          <a:prstGeom prst="rect">
            <a:avLst/>
          </a:prstGeom>
        </p:spPr>
      </p:pic>
      <p:sp>
        <p:nvSpPr>
          <p:cNvPr id="7" name="Oval 6" descr="21 Duong Linh"/>
          <p:cNvSpPr/>
          <p:nvPr/>
        </p:nvSpPr>
        <p:spPr>
          <a:xfrm>
            <a:off x="2275840" y="5445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6" cstate="print"/>
          <a:stretch>
            <a:fillRect/>
          </a:stretch>
        </p:blipFill>
        <p:spPr>
          <a:xfrm>
            <a:off x="3251200" y="4277563"/>
            <a:ext cx="5344158" cy="825410"/>
          </a:xfrm>
          <a:prstGeom prst="rect">
            <a:avLst/>
          </a:prstGeom>
        </p:spPr>
      </p:pic>
      <p:pic>
        <p:nvPicPr>
          <p:cNvPr id="9" name="Picture 8" descr="21 Duong Linh"/>
          <p:cNvPicPr>
            <a:picLocks noChangeAspect="1"/>
          </p:cNvPicPr>
          <p:nvPr/>
        </p:nvPicPr>
        <p:blipFill>
          <a:blip r:embed="rId6" cstate="print"/>
          <a:stretch>
            <a:fillRect/>
          </a:stretch>
        </p:blipFill>
        <p:spPr>
          <a:xfrm>
            <a:off x="3251200" y="5283200"/>
            <a:ext cx="5344158" cy="894080"/>
          </a:xfrm>
          <a:prstGeom prst="rect">
            <a:avLst/>
          </a:prstGeom>
        </p:spPr>
      </p:pic>
      <p:pic>
        <p:nvPicPr>
          <p:cNvPr id="10" name="Picture 9" descr="21 Duong Linh"/>
          <p:cNvPicPr>
            <a:picLocks noChangeAspect="1"/>
          </p:cNvPicPr>
          <p:nvPr/>
        </p:nvPicPr>
        <p:blipFill>
          <a:blip r:embed="rId6" cstate="print"/>
          <a:stretch>
            <a:fillRect/>
          </a:stretch>
        </p:blipFill>
        <p:spPr>
          <a:xfrm>
            <a:off x="3251199" y="6339841"/>
            <a:ext cx="5344157" cy="883053"/>
          </a:xfrm>
          <a:prstGeom prst="rect">
            <a:avLst/>
          </a:prstGeom>
        </p:spPr>
      </p:pic>
      <p:sp>
        <p:nvSpPr>
          <p:cNvPr id="11" name="Oval 10" descr="21 Duong Linh"/>
          <p:cNvSpPr/>
          <p:nvPr/>
        </p:nvSpPr>
        <p:spPr>
          <a:xfrm>
            <a:off x="2275840" y="438912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2275840" y="3413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2275840"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2357120" y="5527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5" name="TextBox 14" descr="21 Duong Linh"/>
          <p:cNvSpPr txBox="1"/>
          <p:nvPr/>
        </p:nvSpPr>
        <p:spPr>
          <a:xfrm>
            <a:off x="2357120"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6" name="TextBox 15" descr="21 Duong Linh"/>
          <p:cNvSpPr txBox="1"/>
          <p:nvPr/>
        </p:nvSpPr>
        <p:spPr>
          <a:xfrm>
            <a:off x="2357120" y="447040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7" name="TextBox 16" descr="21 Duong Linh"/>
          <p:cNvSpPr txBox="1"/>
          <p:nvPr/>
        </p:nvSpPr>
        <p:spPr>
          <a:xfrm>
            <a:off x="2357120" y="3495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8" name="TextBox 17" descr="21 Duong Linh"/>
          <p:cNvSpPr txBox="1"/>
          <p:nvPr/>
        </p:nvSpPr>
        <p:spPr>
          <a:xfrm>
            <a:off x="3243109" y="3364468"/>
            <a:ext cx="5352247" cy="523220"/>
          </a:xfrm>
          <a:prstGeom prst="rect">
            <a:avLst/>
          </a:prstGeom>
          <a:noFill/>
        </p:spPr>
        <p:txBody>
          <a:bodyPr wrap="square" rtlCol="0">
            <a:spAutoFit/>
          </a:bodyPr>
          <a:lstStyle/>
          <a:p>
            <a:r>
              <a:rPr lang="it-IT" sz="2800" dirty="0"/>
              <a:t>cùng dương. </a:t>
            </a:r>
            <a:endParaRPr lang="en-US" sz="2800" dirty="0">
              <a:solidFill>
                <a:srgbClr val="002060"/>
              </a:solidFill>
              <a:latin typeface="Times New Roman" pitchFamily="18" charset="0"/>
              <a:cs typeface="Times New Roman" pitchFamily="18" charset="0"/>
            </a:endParaRPr>
          </a:p>
        </p:txBody>
      </p:sp>
      <p:sp>
        <p:nvSpPr>
          <p:cNvPr id="19" name="TextBox 18" descr="21 Duong Linh"/>
          <p:cNvSpPr txBox="1"/>
          <p:nvPr/>
        </p:nvSpPr>
        <p:spPr>
          <a:xfrm>
            <a:off x="3251200" y="4431268"/>
            <a:ext cx="5352247" cy="523220"/>
          </a:xfrm>
          <a:prstGeom prst="rect">
            <a:avLst/>
          </a:prstGeom>
          <a:noFill/>
        </p:spPr>
        <p:txBody>
          <a:bodyPr wrap="square" rtlCol="0">
            <a:spAutoFit/>
          </a:bodyPr>
          <a:lstStyle/>
          <a:p>
            <a:r>
              <a:rPr lang="it-IT" sz="2800" dirty="0"/>
              <a:t>cùng âm</a:t>
            </a:r>
            <a:endParaRPr lang="en-US" sz="2800" dirty="0">
              <a:solidFill>
                <a:srgbClr val="002060"/>
              </a:solidFill>
              <a:latin typeface="Times New Roman" pitchFamily="18" charset="0"/>
              <a:cs typeface="Times New Roman" pitchFamily="18" charset="0"/>
            </a:endParaRPr>
          </a:p>
        </p:txBody>
      </p:sp>
      <p:sp>
        <p:nvSpPr>
          <p:cNvPr id="20" name="TextBox 19" descr="21 Duong Linh"/>
          <p:cNvSpPr txBox="1"/>
          <p:nvPr/>
        </p:nvSpPr>
        <p:spPr>
          <a:xfrm>
            <a:off x="3243110" y="5344180"/>
            <a:ext cx="5360338" cy="523220"/>
          </a:xfrm>
          <a:prstGeom prst="rect">
            <a:avLst/>
          </a:prstGeom>
          <a:noFill/>
        </p:spPr>
        <p:txBody>
          <a:bodyPr wrap="square" rtlCol="0">
            <a:spAutoFit/>
          </a:bodyPr>
          <a:lstStyle/>
          <a:p>
            <a:r>
              <a:rPr lang="it-IT" sz="2800" dirty="0"/>
              <a:t>cùng độ lớn và cùng dấu</a:t>
            </a:r>
            <a:endParaRPr lang="en-US" sz="2800" dirty="0">
              <a:solidFill>
                <a:srgbClr val="002060"/>
              </a:solidFill>
              <a:latin typeface="Times New Roman" pitchFamily="18" charset="0"/>
              <a:cs typeface="Times New Roman" pitchFamily="18" charset="0"/>
            </a:endParaRPr>
          </a:p>
        </p:txBody>
      </p:sp>
      <p:sp>
        <p:nvSpPr>
          <p:cNvPr id="21" name="TextBox 20" descr="21 Duong Linh"/>
          <p:cNvSpPr txBox="1"/>
          <p:nvPr/>
        </p:nvSpPr>
        <p:spPr>
          <a:xfrm>
            <a:off x="3251199" y="6425625"/>
            <a:ext cx="5344157" cy="584775"/>
          </a:xfrm>
          <a:prstGeom prst="rect">
            <a:avLst/>
          </a:prstGeom>
          <a:noFill/>
        </p:spPr>
        <p:txBody>
          <a:bodyPr wrap="square" rtlCol="0">
            <a:spAutoFit/>
          </a:bodyPr>
          <a:lstStyle/>
          <a:p>
            <a:r>
              <a:rPr lang="it-IT" sz="3200" dirty="0"/>
              <a:t>cùng độ lớn và trái dấu</a:t>
            </a:r>
            <a:endParaRPr lang="en-US" sz="3200" dirty="0">
              <a:solidFill>
                <a:srgbClr val="002060"/>
              </a:solidFill>
              <a:latin typeface="Times New Roman" pitchFamily="18" charset="0"/>
              <a:cs typeface="Times New Roman" pitchFamily="18" charset="0"/>
            </a:endParaRPr>
          </a:p>
        </p:txBody>
      </p:sp>
      <p:pic>
        <p:nvPicPr>
          <p:cNvPr id="23" name="Picture 22" descr="21 Duong Linh"/>
          <p:cNvPicPr>
            <a:picLocks noChangeAspect="1" noChangeArrowheads="1"/>
          </p:cNvPicPr>
          <p:nvPr/>
        </p:nvPicPr>
        <p:blipFill>
          <a:blip r:embed="rId7" cstate="print"/>
          <a:srcRect/>
          <a:stretch>
            <a:fillRect/>
          </a:stretch>
        </p:blipFill>
        <p:spPr bwMode="auto">
          <a:xfrm>
            <a:off x="9052559" y="3982720"/>
            <a:ext cx="1869440" cy="1886478"/>
          </a:xfrm>
          <a:prstGeom prst="rect">
            <a:avLst/>
          </a:prstGeom>
          <a:noFill/>
        </p:spPr>
      </p:pic>
      <p:sp>
        <p:nvSpPr>
          <p:cNvPr id="24" name="Cloud 23" descr="21 Duong Linh"/>
          <p:cNvSpPr/>
          <p:nvPr/>
        </p:nvSpPr>
        <p:spPr>
          <a:xfrm>
            <a:off x="102717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8" action="ppaction://hlinksldjump"/>
          </p:cNvPr>
          <p:cNvPicPr>
            <a:picLocks noChangeAspect="1"/>
          </p:cNvPicPr>
          <p:nvPr/>
        </p:nvPicPr>
        <p:blipFill>
          <a:blip r:embed="rId9" cstate="print"/>
          <a:stretch>
            <a:fillRect/>
          </a:stretch>
        </p:blipFill>
        <p:spPr>
          <a:xfrm>
            <a:off x="10697664" y="5995210"/>
            <a:ext cx="1443536" cy="1319990"/>
          </a:xfrm>
          <a:prstGeom prst="rect">
            <a:avLst/>
          </a:prstGeom>
        </p:spPr>
      </p:pic>
    </p:spTree>
    <p:extLst>
      <p:ext uri="{BB962C8B-B14F-4D97-AF65-F5344CB8AC3E}">
        <p14:creationId xmlns:p14="http://schemas.microsoft.com/office/powerpoint/2010/main" val="355786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4" cstate="print"/>
          <a:srcRect/>
          <a:stretch>
            <a:fillRect/>
          </a:stretch>
        </p:blipFill>
        <p:spPr bwMode="auto">
          <a:xfrm>
            <a:off x="9606279" y="4470401"/>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5" cstate="print"/>
          <a:stretch>
            <a:fillRect/>
          </a:stretch>
        </p:blipFill>
        <p:spPr>
          <a:xfrm>
            <a:off x="1381760" y="-325120"/>
            <a:ext cx="9997440" cy="4334933"/>
          </a:xfrm>
          <a:prstGeom prst="rect">
            <a:avLst/>
          </a:prstGeom>
        </p:spPr>
      </p:pic>
      <p:sp>
        <p:nvSpPr>
          <p:cNvPr id="5" name="TextBox 4" descr="21 Duong Linh"/>
          <p:cNvSpPr txBox="1"/>
          <p:nvPr/>
        </p:nvSpPr>
        <p:spPr>
          <a:xfrm>
            <a:off x="3189424" y="1002602"/>
            <a:ext cx="6746240" cy="1815882"/>
          </a:xfrm>
          <a:prstGeom prst="rect">
            <a:avLst/>
          </a:prstGeom>
          <a:noFill/>
        </p:spPr>
        <p:txBody>
          <a:bodyPr wrap="square" rtlCol="0">
            <a:spAutoFit/>
          </a:bodyPr>
          <a:lstStyle/>
          <a:p>
            <a:pPr algn="just"/>
            <a:r>
              <a:rPr lang="pt-BR" sz="2800" dirty="0"/>
              <a:t>Một hệ cô lập gồm 3 điện tích điểm có khối lượng không đáng kể, nằm cân bằng với nhau. Tình huống nào dưới đây có thể xảy ra?</a:t>
            </a:r>
            <a:endParaRPr lang="en-US" sz="2800" dirty="0">
              <a:solidFill>
                <a:srgbClr val="FF0000"/>
              </a:solidFill>
              <a:latin typeface="Times New Roman" pitchFamily="18" charset="0"/>
              <a:cs typeface="Times New Roman" pitchFamily="18" charset="0"/>
            </a:endParaRPr>
          </a:p>
        </p:txBody>
      </p:sp>
      <p:pic>
        <p:nvPicPr>
          <p:cNvPr id="6" name="Picture 5" descr="21 Duong Linh"/>
          <p:cNvPicPr>
            <a:picLocks noChangeAspect="1"/>
          </p:cNvPicPr>
          <p:nvPr/>
        </p:nvPicPr>
        <p:blipFill>
          <a:blip r:embed="rId6" cstate="print"/>
          <a:stretch>
            <a:fillRect/>
          </a:stretch>
        </p:blipFill>
        <p:spPr>
          <a:xfrm>
            <a:off x="3897963" y="3332481"/>
            <a:ext cx="5042837" cy="776364"/>
          </a:xfrm>
          <a:prstGeom prst="rect">
            <a:avLst/>
          </a:prstGeom>
        </p:spPr>
      </p:pic>
      <p:sp>
        <p:nvSpPr>
          <p:cNvPr id="7" name="Oval 6" descr="21 Duong Linh"/>
          <p:cNvSpPr/>
          <p:nvPr/>
        </p:nvSpPr>
        <p:spPr>
          <a:xfrm>
            <a:off x="2922602"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6" cstate="print"/>
          <a:stretch>
            <a:fillRect/>
          </a:stretch>
        </p:blipFill>
        <p:spPr>
          <a:xfrm>
            <a:off x="3897963" y="4226561"/>
            <a:ext cx="5042836" cy="776363"/>
          </a:xfrm>
          <a:prstGeom prst="rect">
            <a:avLst/>
          </a:prstGeom>
        </p:spPr>
      </p:pic>
      <p:pic>
        <p:nvPicPr>
          <p:cNvPr id="9" name="Picture 8" descr="21 Duong Linh"/>
          <p:cNvPicPr>
            <a:picLocks noChangeAspect="1"/>
          </p:cNvPicPr>
          <p:nvPr/>
        </p:nvPicPr>
        <p:blipFill>
          <a:blip r:embed="rId6" cstate="print"/>
          <a:stretch>
            <a:fillRect/>
          </a:stretch>
        </p:blipFill>
        <p:spPr>
          <a:xfrm>
            <a:off x="3897963" y="5180669"/>
            <a:ext cx="5042835" cy="878896"/>
          </a:xfrm>
          <a:prstGeom prst="rect">
            <a:avLst/>
          </a:prstGeom>
        </p:spPr>
      </p:pic>
      <p:pic>
        <p:nvPicPr>
          <p:cNvPr id="10" name="Picture 9" descr="21 Duong Linh"/>
          <p:cNvPicPr>
            <a:picLocks noChangeAspect="1"/>
          </p:cNvPicPr>
          <p:nvPr/>
        </p:nvPicPr>
        <p:blipFill>
          <a:blip r:embed="rId6" cstate="print"/>
          <a:stretch>
            <a:fillRect/>
          </a:stretch>
        </p:blipFill>
        <p:spPr>
          <a:xfrm>
            <a:off x="3897963" y="6168987"/>
            <a:ext cx="5042835" cy="865938"/>
          </a:xfrm>
          <a:prstGeom prst="rect">
            <a:avLst/>
          </a:prstGeom>
        </p:spPr>
      </p:pic>
      <p:sp>
        <p:nvSpPr>
          <p:cNvPr id="11" name="Oval 10" descr="21 Duong Linh"/>
          <p:cNvSpPr/>
          <p:nvPr/>
        </p:nvSpPr>
        <p:spPr>
          <a:xfrm>
            <a:off x="2922602" y="53644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2922602" y="4307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2922602" y="33324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3003882"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5" name="TextBox 14" descr="21 Duong Linh"/>
          <p:cNvSpPr txBox="1"/>
          <p:nvPr/>
        </p:nvSpPr>
        <p:spPr>
          <a:xfrm>
            <a:off x="3003882" y="34137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6" name="TextBox 15" descr="21 Duong Linh"/>
          <p:cNvSpPr txBox="1"/>
          <p:nvPr/>
        </p:nvSpPr>
        <p:spPr>
          <a:xfrm>
            <a:off x="3003882" y="54457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7" name="TextBox 16" descr="21 Duong Linh"/>
          <p:cNvSpPr txBox="1"/>
          <p:nvPr/>
        </p:nvSpPr>
        <p:spPr>
          <a:xfrm>
            <a:off x="3003882" y="4389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8" name="TextBox 17" descr="21 Duong Linh"/>
          <p:cNvSpPr txBox="1"/>
          <p:nvPr/>
        </p:nvSpPr>
        <p:spPr>
          <a:xfrm>
            <a:off x="3979242" y="3236893"/>
            <a:ext cx="4961558" cy="954107"/>
          </a:xfrm>
          <a:prstGeom prst="rect">
            <a:avLst/>
          </a:prstGeom>
          <a:noFill/>
        </p:spPr>
        <p:txBody>
          <a:bodyPr wrap="square" rtlCol="0">
            <a:spAutoFit/>
          </a:bodyPr>
          <a:lstStyle/>
          <a:p>
            <a:r>
              <a:rPr lang="pt-BR" sz="2800" dirty="0"/>
              <a:t>Ba điện tích cùng dấu nằm ở ba đỉnh của một tam giác đều.</a:t>
            </a:r>
            <a:endParaRPr lang="en-US" sz="2800" dirty="0">
              <a:solidFill>
                <a:srgbClr val="002060"/>
              </a:solidFill>
              <a:latin typeface="Times New Roman" pitchFamily="18" charset="0"/>
              <a:cs typeface="Times New Roman" pitchFamily="18" charset="0"/>
            </a:endParaRPr>
          </a:p>
        </p:txBody>
      </p:sp>
      <p:sp>
        <p:nvSpPr>
          <p:cNvPr id="19" name="TextBox 18" descr="21 Duong Linh"/>
          <p:cNvSpPr txBox="1"/>
          <p:nvPr/>
        </p:nvSpPr>
        <p:spPr>
          <a:xfrm>
            <a:off x="3897961" y="4114800"/>
            <a:ext cx="5042837" cy="954107"/>
          </a:xfrm>
          <a:prstGeom prst="rect">
            <a:avLst/>
          </a:prstGeom>
          <a:noFill/>
        </p:spPr>
        <p:txBody>
          <a:bodyPr wrap="square" rtlCol="0">
            <a:spAutoFit/>
          </a:bodyPr>
          <a:lstStyle/>
          <a:p>
            <a:r>
              <a:rPr lang="pt-BR" sz="2800" dirty="0"/>
              <a:t>Ba điện tích cùng dấu nằm trên một đường thẳng.</a:t>
            </a:r>
            <a:endParaRPr lang="en-US" sz="2800" dirty="0"/>
          </a:p>
        </p:txBody>
      </p:sp>
      <p:sp>
        <p:nvSpPr>
          <p:cNvPr id="20" name="TextBox 19" descr="21 Duong Linh"/>
          <p:cNvSpPr txBox="1"/>
          <p:nvPr/>
        </p:nvSpPr>
        <p:spPr>
          <a:xfrm>
            <a:off x="3979242" y="5141893"/>
            <a:ext cx="4961556" cy="954107"/>
          </a:xfrm>
          <a:prstGeom prst="rect">
            <a:avLst/>
          </a:prstGeom>
          <a:noFill/>
        </p:spPr>
        <p:txBody>
          <a:bodyPr wrap="square" rtlCol="0">
            <a:spAutoFit/>
          </a:bodyPr>
          <a:lstStyle/>
          <a:p>
            <a:r>
              <a:rPr lang="pt-BR" sz="2800" dirty="0"/>
              <a:t>Ba điện tích không cùng dấu nằm ở 3 đỉnh của tam giác đều.</a:t>
            </a:r>
            <a:endParaRPr lang="en-US" sz="2800" dirty="0"/>
          </a:p>
        </p:txBody>
      </p:sp>
      <p:sp>
        <p:nvSpPr>
          <p:cNvPr id="21" name="TextBox 20" descr="21 Duong Linh"/>
          <p:cNvSpPr txBox="1"/>
          <p:nvPr/>
        </p:nvSpPr>
        <p:spPr>
          <a:xfrm>
            <a:off x="3979242" y="6096000"/>
            <a:ext cx="4961556" cy="954107"/>
          </a:xfrm>
          <a:prstGeom prst="rect">
            <a:avLst/>
          </a:prstGeom>
          <a:noFill/>
        </p:spPr>
        <p:txBody>
          <a:bodyPr wrap="square" rtlCol="0">
            <a:spAutoFit/>
          </a:bodyPr>
          <a:lstStyle/>
          <a:p>
            <a:r>
              <a:rPr lang="pt-BR" sz="2800" dirty="0"/>
              <a:t>Ba điện tích không cùng dấu nằm trên một đường thẳng.</a:t>
            </a:r>
            <a:endParaRPr lang="en-US" sz="2800" dirty="0">
              <a:solidFill>
                <a:srgbClr val="002060"/>
              </a:solidFill>
              <a:latin typeface="Times New Roman" pitchFamily="18" charset="0"/>
              <a:cs typeface="Times New Roman" pitchFamily="18" charset="0"/>
            </a:endParaRPr>
          </a:p>
        </p:txBody>
      </p:sp>
      <p:pic>
        <p:nvPicPr>
          <p:cNvPr id="22" name="Picture 24" descr="21 Duong Linh"/>
          <p:cNvPicPr>
            <a:picLocks noChangeAspect="1" noChangeArrowheads="1"/>
          </p:cNvPicPr>
          <p:nvPr/>
        </p:nvPicPr>
        <p:blipFill>
          <a:blip r:embed="rId7" cstate="print"/>
          <a:srcRect/>
          <a:stretch>
            <a:fillRect/>
          </a:stretch>
        </p:blipFill>
        <p:spPr bwMode="auto">
          <a:xfrm>
            <a:off x="9962186" y="5818898"/>
            <a:ext cx="560396" cy="489359"/>
          </a:xfrm>
          <a:prstGeom prst="rect">
            <a:avLst/>
          </a:prstGeom>
          <a:noFill/>
        </p:spPr>
      </p:pic>
      <p:pic>
        <p:nvPicPr>
          <p:cNvPr id="23" name="Picture 22" descr="21 Duong Linh"/>
          <p:cNvPicPr>
            <a:picLocks noChangeAspect="1" noChangeArrowheads="1"/>
          </p:cNvPicPr>
          <p:nvPr/>
        </p:nvPicPr>
        <p:blipFill>
          <a:blip r:embed="rId8" cstate="print"/>
          <a:srcRect/>
          <a:stretch>
            <a:fillRect/>
          </a:stretch>
        </p:blipFill>
        <p:spPr bwMode="auto">
          <a:xfrm>
            <a:off x="9281159" y="3982720"/>
            <a:ext cx="1869440" cy="1886478"/>
          </a:xfrm>
          <a:prstGeom prst="rect">
            <a:avLst/>
          </a:prstGeom>
          <a:noFill/>
        </p:spPr>
      </p:pic>
      <p:sp>
        <p:nvSpPr>
          <p:cNvPr id="24" name="Cloud 23" descr="21 Duong Linh"/>
          <p:cNvSpPr/>
          <p:nvPr/>
        </p:nvSpPr>
        <p:spPr>
          <a:xfrm>
            <a:off x="105003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9" action="ppaction://hlinksldjump"/>
          </p:cNvPr>
          <p:cNvPicPr>
            <a:picLocks noChangeAspect="1"/>
          </p:cNvPicPr>
          <p:nvPr/>
        </p:nvPicPr>
        <p:blipFill>
          <a:blip r:embed="rId10" cstate="print"/>
          <a:stretch>
            <a:fillRect/>
          </a:stretch>
        </p:blipFill>
        <p:spPr>
          <a:xfrm>
            <a:off x="10926264" y="5995210"/>
            <a:ext cx="1443536" cy="1319990"/>
          </a:xfrm>
          <a:prstGeom prst="rect">
            <a:avLst/>
          </a:prstGeom>
        </p:spPr>
      </p:pic>
    </p:spTree>
    <p:extLst>
      <p:ext uri="{BB962C8B-B14F-4D97-AF65-F5344CB8AC3E}">
        <p14:creationId xmlns:p14="http://schemas.microsoft.com/office/powerpoint/2010/main" val="176480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with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par>
                                <p:cTn id="68" presetID="10" presetClass="entr" presetSubtype="0" fill="hold" nodeType="withEffect">
                                  <p:stCondLst>
                                    <p:cond delay="6050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childTnLst>
              </p:cTn>
              <p:nextCondLst>
                <p:cond evt="onClick" delay="0">
                  <p:tgtEl>
                    <p:spTgt spid="22"/>
                  </p:tgtEl>
                </p:cond>
              </p:nextCondLst>
            </p:seq>
          </p:childTnLst>
        </p:cTn>
      </p:par>
    </p:tnLst>
    <p:bldLst>
      <p:bldP spid="5"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4" cstate="print"/>
          <a:srcRect/>
          <a:stretch>
            <a:fillRect/>
          </a:stretch>
        </p:blipFill>
        <p:spPr bwMode="auto">
          <a:xfrm>
            <a:off x="10215879" y="4650415"/>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5" cstate="print"/>
          <a:stretch>
            <a:fillRect/>
          </a:stretch>
        </p:blipFill>
        <p:spPr>
          <a:xfrm>
            <a:off x="1380364" y="-544547"/>
            <a:ext cx="9997440" cy="4334933"/>
          </a:xfrm>
          <a:prstGeom prst="rect">
            <a:avLst/>
          </a:prstGeom>
        </p:spPr>
      </p:pic>
      <p:pic>
        <p:nvPicPr>
          <p:cNvPr id="6" name="Picture 5" descr="21 Duong Linh"/>
          <p:cNvPicPr>
            <a:picLocks noChangeAspect="1"/>
          </p:cNvPicPr>
          <p:nvPr/>
        </p:nvPicPr>
        <p:blipFill>
          <a:blip r:embed="rId6" cstate="print"/>
          <a:stretch>
            <a:fillRect/>
          </a:stretch>
        </p:blipFill>
        <p:spPr>
          <a:xfrm>
            <a:off x="2524758" y="3184359"/>
            <a:ext cx="6983605" cy="924485"/>
          </a:xfrm>
          <a:prstGeom prst="rect">
            <a:avLst/>
          </a:prstGeom>
        </p:spPr>
      </p:pic>
      <p:sp>
        <p:nvSpPr>
          <p:cNvPr id="7" name="Oval 6" descr="21 Duong Linh"/>
          <p:cNvSpPr/>
          <p:nvPr/>
        </p:nvSpPr>
        <p:spPr>
          <a:xfrm>
            <a:off x="1549400" y="438912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6" cstate="print"/>
          <a:stretch>
            <a:fillRect/>
          </a:stretch>
        </p:blipFill>
        <p:spPr>
          <a:xfrm>
            <a:off x="2520263" y="4328942"/>
            <a:ext cx="6988101" cy="990807"/>
          </a:xfrm>
          <a:prstGeom prst="rect">
            <a:avLst/>
          </a:prstGeom>
        </p:spPr>
      </p:pic>
      <p:pic>
        <p:nvPicPr>
          <p:cNvPr id="9" name="Picture 8" descr="21 Duong Linh"/>
          <p:cNvPicPr>
            <a:picLocks noChangeAspect="1"/>
          </p:cNvPicPr>
          <p:nvPr/>
        </p:nvPicPr>
        <p:blipFill>
          <a:blip r:embed="rId6" cstate="print"/>
          <a:stretch>
            <a:fillRect/>
          </a:stretch>
        </p:blipFill>
        <p:spPr>
          <a:xfrm>
            <a:off x="2520261" y="5445761"/>
            <a:ext cx="6983605" cy="861847"/>
          </a:xfrm>
          <a:prstGeom prst="rect">
            <a:avLst/>
          </a:prstGeom>
        </p:spPr>
      </p:pic>
      <p:pic>
        <p:nvPicPr>
          <p:cNvPr id="10" name="Picture 9" descr="21 Duong Linh"/>
          <p:cNvPicPr>
            <a:picLocks noChangeAspect="1"/>
          </p:cNvPicPr>
          <p:nvPr/>
        </p:nvPicPr>
        <p:blipFill>
          <a:blip r:embed="rId6" cstate="print"/>
          <a:stretch>
            <a:fillRect/>
          </a:stretch>
        </p:blipFill>
        <p:spPr>
          <a:xfrm>
            <a:off x="2520260" y="6400800"/>
            <a:ext cx="6983606" cy="861847"/>
          </a:xfrm>
          <a:prstGeom prst="rect">
            <a:avLst/>
          </a:prstGeom>
        </p:spPr>
      </p:pic>
      <p:sp>
        <p:nvSpPr>
          <p:cNvPr id="11" name="Oval 10" descr="21 Duong Linh"/>
          <p:cNvSpPr/>
          <p:nvPr/>
        </p:nvSpPr>
        <p:spPr>
          <a:xfrm>
            <a:off x="1549400" y="53644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1549400" y="3413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1549400"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1630680" y="447040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5" name="TextBox 14" descr="21 Duong Linh"/>
          <p:cNvSpPr txBox="1"/>
          <p:nvPr/>
        </p:nvSpPr>
        <p:spPr>
          <a:xfrm>
            <a:off x="1630680"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6" name="TextBox 15" descr="21 Duong Linh"/>
          <p:cNvSpPr txBox="1"/>
          <p:nvPr/>
        </p:nvSpPr>
        <p:spPr>
          <a:xfrm>
            <a:off x="1630680" y="54457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7" name="TextBox 16" descr="21 Duong Linh"/>
          <p:cNvSpPr txBox="1"/>
          <p:nvPr/>
        </p:nvSpPr>
        <p:spPr>
          <a:xfrm>
            <a:off x="1630680" y="3495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8" name="TextBox 17" descr="21 Duong Linh"/>
          <p:cNvSpPr txBox="1"/>
          <p:nvPr/>
        </p:nvSpPr>
        <p:spPr>
          <a:xfrm>
            <a:off x="2553789" y="3158780"/>
            <a:ext cx="6954574" cy="954107"/>
          </a:xfrm>
          <a:prstGeom prst="rect">
            <a:avLst/>
          </a:prstGeom>
          <a:noFill/>
        </p:spPr>
        <p:txBody>
          <a:bodyPr wrap="square" rtlCol="0">
            <a:spAutoFit/>
          </a:bodyPr>
          <a:lstStyle/>
          <a:p>
            <a:pPr algn="just"/>
            <a:r>
              <a:rPr lang="pt-BR" sz="2800" dirty="0"/>
              <a:t>phương AB, chiều từ A đến B, độ lớn 2,5.10</a:t>
            </a:r>
            <a:r>
              <a:rPr lang="pt-BR" sz="2800" baseline="30000" dirty="0"/>
              <a:t>5 </a:t>
            </a:r>
            <a:r>
              <a:rPr lang="pt-BR" sz="2800" dirty="0"/>
              <a:t>V/m.</a:t>
            </a:r>
            <a:endParaRPr lang="en-US" sz="2800" dirty="0">
              <a:solidFill>
                <a:srgbClr val="002060"/>
              </a:solidFill>
              <a:latin typeface="Times New Roman" pitchFamily="18" charset="0"/>
              <a:cs typeface="Times New Roman" pitchFamily="18" charset="0"/>
            </a:endParaRPr>
          </a:p>
        </p:txBody>
      </p:sp>
      <p:sp>
        <p:nvSpPr>
          <p:cNvPr id="19" name="TextBox 18" descr="21 Duong Linh"/>
          <p:cNvSpPr txBox="1"/>
          <p:nvPr/>
        </p:nvSpPr>
        <p:spPr>
          <a:xfrm>
            <a:off x="2539999" y="4329886"/>
            <a:ext cx="6968363" cy="954107"/>
          </a:xfrm>
          <a:prstGeom prst="rect">
            <a:avLst/>
          </a:prstGeom>
          <a:noFill/>
        </p:spPr>
        <p:txBody>
          <a:bodyPr wrap="square" rtlCol="0">
            <a:spAutoFit/>
          </a:bodyPr>
          <a:lstStyle/>
          <a:p>
            <a:pPr algn="just"/>
            <a:r>
              <a:rPr lang="pt-BR" sz="2800" dirty="0"/>
              <a:t>phương AB, chiều từ B đến A, độ lớn 1,5.10</a:t>
            </a:r>
            <a:r>
              <a:rPr lang="pt-BR" sz="2800" baseline="30000" dirty="0"/>
              <a:t>4 </a:t>
            </a:r>
            <a:r>
              <a:rPr lang="pt-BR" sz="2800" dirty="0"/>
              <a:t>V/m.</a:t>
            </a:r>
            <a:endParaRPr lang="en-US" sz="2800" dirty="0">
              <a:solidFill>
                <a:srgbClr val="002060"/>
              </a:solidFill>
              <a:latin typeface="Times New Roman" pitchFamily="18" charset="0"/>
              <a:cs typeface="Times New Roman" pitchFamily="18" charset="0"/>
            </a:endParaRPr>
          </a:p>
        </p:txBody>
      </p:sp>
      <p:sp>
        <p:nvSpPr>
          <p:cNvPr id="20" name="TextBox 19" descr="21 Duong Linh"/>
          <p:cNvSpPr txBox="1"/>
          <p:nvPr/>
        </p:nvSpPr>
        <p:spPr>
          <a:xfrm>
            <a:off x="2520261" y="5410200"/>
            <a:ext cx="7045377" cy="954107"/>
          </a:xfrm>
          <a:prstGeom prst="rect">
            <a:avLst/>
          </a:prstGeom>
          <a:noFill/>
        </p:spPr>
        <p:txBody>
          <a:bodyPr wrap="square" rtlCol="0">
            <a:spAutoFit/>
          </a:bodyPr>
          <a:lstStyle/>
          <a:p>
            <a:pPr algn="just"/>
            <a:r>
              <a:rPr lang="pt-BR" sz="2800" dirty="0"/>
              <a:t>phương AB, chiều từ B đến A, độ lớn 2,5.10</a:t>
            </a:r>
            <a:r>
              <a:rPr lang="pt-BR" sz="2800" baseline="30000" dirty="0"/>
              <a:t>4 </a:t>
            </a:r>
            <a:r>
              <a:rPr lang="pt-BR" sz="2800" dirty="0"/>
              <a:t>V/m.</a:t>
            </a:r>
            <a:endParaRPr lang="en-US" sz="2800" dirty="0">
              <a:solidFill>
                <a:srgbClr val="002060"/>
              </a:solidFill>
              <a:latin typeface="Times New Roman" pitchFamily="18" charset="0"/>
              <a:cs typeface="Times New Roman" pitchFamily="18" charset="0"/>
            </a:endParaRPr>
          </a:p>
        </p:txBody>
      </p:sp>
      <p:sp>
        <p:nvSpPr>
          <p:cNvPr id="21" name="TextBox 20" descr="21 Duong Linh"/>
          <p:cNvSpPr txBox="1"/>
          <p:nvPr/>
        </p:nvSpPr>
        <p:spPr>
          <a:xfrm>
            <a:off x="2553789" y="6303513"/>
            <a:ext cx="6950077" cy="954107"/>
          </a:xfrm>
          <a:prstGeom prst="rect">
            <a:avLst/>
          </a:prstGeom>
          <a:noFill/>
        </p:spPr>
        <p:txBody>
          <a:bodyPr wrap="square" rtlCol="0">
            <a:spAutoFit/>
          </a:bodyPr>
          <a:lstStyle/>
          <a:p>
            <a:pPr algn="just"/>
            <a:r>
              <a:rPr lang="pt-BR" sz="2800" dirty="0"/>
              <a:t>phương AB, chiều từ A đến B, độ lớn 1,5.10</a:t>
            </a:r>
            <a:r>
              <a:rPr lang="pt-BR" sz="2800" baseline="30000" dirty="0"/>
              <a:t>4 </a:t>
            </a:r>
            <a:r>
              <a:rPr lang="pt-BR" sz="2800" dirty="0"/>
              <a:t>V/m.</a:t>
            </a:r>
            <a:endParaRPr lang="en-US" sz="2800" dirty="0">
              <a:solidFill>
                <a:srgbClr val="002060"/>
              </a:solidFill>
              <a:latin typeface="Times New Roman" pitchFamily="18" charset="0"/>
              <a:cs typeface="Times New Roman" pitchFamily="18" charset="0"/>
            </a:endParaRPr>
          </a:p>
        </p:txBody>
      </p:sp>
      <p:pic>
        <p:nvPicPr>
          <p:cNvPr id="23" name="Picture 22" descr="21 Duong Linh"/>
          <p:cNvPicPr>
            <a:picLocks noChangeAspect="1" noChangeArrowheads="1"/>
          </p:cNvPicPr>
          <p:nvPr/>
        </p:nvPicPr>
        <p:blipFill>
          <a:blip r:embed="rId7" cstate="print"/>
          <a:srcRect/>
          <a:stretch>
            <a:fillRect/>
          </a:stretch>
        </p:blipFill>
        <p:spPr bwMode="auto">
          <a:xfrm>
            <a:off x="9910266" y="4113825"/>
            <a:ext cx="1869440" cy="1886478"/>
          </a:xfrm>
          <a:prstGeom prst="rect">
            <a:avLst/>
          </a:prstGeom>
          <a:noFill/>
        </p:spPr>
      </p:pic>
      <p:sp>
        <p:nvSpPr>
          <p:cNvPr id="24" name="Cloud 23" descr="21 Duong Linh"/>
          <p:cNvSpPr/>
          <p:nvPr/>
        </p:nvSpPr>
        <p:spPr>
          <a:xfrm>
            <a:off x="105003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8" action="ppaction://hlinksldjump"/>
          </p:cNvPr>
          <p:cNvPicPr>
            <a:picLocks noChangeAspect="1"/>
          </p:cNvPicPr>
          <p:nvPr/>
        </p:nvPicPr>
        <p:blipFill>
          <a:blip r:embed="rId9" cstate="print"/>
          <a:stretch>
            <a:fillRect/>
          </a:stretch>
        </p:blipFill>
        <p:spPr>
          <a:xfrm>
            <a:off x="10926264" y="5995210"/>
            <a:ext cx="1443536" cy="1319990"/>
          </a:xfrm>
          <a:prstGeom prst="rect">
            <a:avLst/>
          </a:prstGeom>
        </p:spPr>
      </p:pic>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36F19076-A396-4828-B8AA-89DFEA5E2FF3}"/>
                  </a:ext>
                </a:extLst>
              </p:cNvPr>
              <p:cNvSpPr/>
              <p:nvPr/>
            </p:nvSpPr>
            <p:spPr>
              <a:xfrm>
                <a:off x="3251200" y="1066800"/>
                <a:ext cx="6502400" cy="1868140"/>
              </a:xfrm>
              <a:prstGeom prst="rect">
                <a:avLst/>
              </a:prstGeom>
            </p:spPr>
            <p:txBody>
              <a:bodyPr>
                <a:spAutoFit/>
              </a:bodyPr>
              <a:lstStyle/>
              <a:p>
                <a:r>
                  <a:rPr lang="vi-VN" sz="2800" dirty="0"/>
                  <a:t>Điện tích điểm q = - 2.</a:t>
                </a:r>
                <a14:m>
                  <m:oMath xmlns:m="http://schemas.openxmlformats.org/officeDocument/2006/math">
                    <m:sSup>
                      <m:sSupPr>
                        <m:ctrlPr>
                          <a:rPr lang="vi-VN" sz="2800" i="1" smtClean="0">
                            <a:latin typeface="Cambria Math" panose="02040503050406030204" pitchFamily="18" charset="0"/>
                          </a:rPr>
                        </m:ctrlPr>
                      </m:sSupPr>
                      <m:e>
                        <m:r>
                          <a:rPr lang="vi-VN" sz="2800" smtClean="0">
                            <a:latin typeface="Cambria Math" panose="02040503050406030204" pitchFamily="18" charset="0"/>
                          </a:rPr>
                          <m:t>10</m:t>
                        </m:r>
                      </m:e>
                      <m:sup>
                        <m:r>
                          <a:rPr lang="vi-VN" sz="2800" i="0" smtClean="0">
                            <a:latin typeface="Cambria Math" panose="02040503050406030204" pitchFamily="18" charset="0"/>
                          </a:rPr>
                          <m:t>−7⋅</m:t>
                        </m:r>
                      </m:sup>
                    </m:sSup>
                  </m:oMath>
                </a14:m>
                <a:r>
                  <a:rPr lang="vi-VN" sz="2800" dirty="0"/>
                  <a:t> C, đặt tại điểm A trong </a:t>
                </a:r>
                <a:r>
                  <a:rPr lang="en-US" sz="2800" dirty="0" err="1"/>
                  <a:t>chân</a:t>
                </a:r>
                <a:r>
                  <a:rPr lang="en-US" sz="2800" dirty="0"/>
                  <a:t> </a:t>
                </a:r>
                <a:r>
                  <a:rPr lang="en-US" sz="2800" dirty="0" err="1"/>
                  <a:t>không</a:t>
                </a:r>
                <a:r>
                  <a:rPr lang="vi-VN" sz="2800" dirty="0"/>
                  <a:t>, gây ra véc tơ cường độ điện trường  </a:t>
                </a:r>
                <a14:m>
                  <m:oMath xmlns:m="http://schemas.openxmlformats.org/officeDocument/2006/math">
                    <m:acc>
                      <m:accPr>
                        <m:chr m:val="⃗"/>
                        <m:ctrlPr>
                          <a:rPr lang="vi-VN" sz="2800" i="1" dirty="0" smtClean="0">
                            <a:latin typeface="Cambria Math" panose="02040503050406030204" pitchFamily="18" charset="0"/>
                          </a:rPr>
                        </m:ctrlPr>
                      </m:accPr>
                      <m:e>
                        <m:r>
                          <a:rPr lang="vi-VN" sz="2800" i="1" dirty="0">
                            <a:latin typeface="Cambria Math" panose="02040503050406030204" pitchFamily="18" charset="0"/>
                          </a:rPr>
                          <m:t>𝐸</m:t>
                        </m:r>
                      </m:e>
                    </m:acc>
                  </m:oMath>
                </a14:m>
                <a:r>
                  <a:rPr lang="vi-VN" sz="2800" dirty="0"/>
                  <a:t> tại điểm B với AB = 6 cm có </a:t>
                </a:r>
                <a:endParaRPr lang="en-US" sz="2800" dirty="0"/>
              </a:p>
            </p:txBody>
          </p:sp>
        </mc:Choice>
        <mc:Fallback xmlns="">
          <p:sp>
            <p:nvSpPr>
              <p:cNvPr id="28" name="Rectangle 27">
                <a:extLst>
                  <a:ext uri="{FF2B5EF4-FFF2-40B4-BE49-F238E27FC236}">
                    <a16:creationId xmlns:a16="http://schemas.microsoft.com/office/drawing/2014/main" id="{36F19076-A396-4828-B8AA-89DFEA5E2FF3}"/>
                  </a:ext>
                </a:extLst>
              </p:cNvPr>
              <p:cNvSpPr>
                <a:spLocks noRot="1" noChangeAspect="1" noMove="1" noResize="1" noEditPoints="1" noAdjustHandles="1" noChangeArrowheads="1" noChangeShapeType="1" noTextEdit="1"/>
              </p:cNvSpPr>
              <p:nvPr/>
            </p:nvSpPr>
            <p:spPr>
              <a:xfrm>
                <a:off x="3251200" y="1066800"/>
                <a:ext cx="6502400" cy="1868140"/>
              </a:xfrm>
              <a:prstGeom prst="rect">
                <a:avLst/>
              </a:prstGeom>
              <a:blipFill>
                <a:blip r:embed="rId10"/>
                <a:stretch>
                  <a:fillRect l="-1874" t="-3268" r="-1687" b="-7843"/>
                </a:stretch>
              </a:blipFill>
            </p:spPr>
            <p:txBody>
              <a:bodyPr/>
              <a:lstStyle/>
              <a:p>
                <a:r>
                  <a:rPr lang="en-US">
                    <a:noFill/>
                  </a:rPr>
                  <a:t> </a:t>
                </a:r>
              </a:p>
            </p:txBody>
          </p:sp>
        </mc:Fallback>
      </mc:AlternateContent>
    </p:spTree>
    <p:extLst>
      <p:ext uri="{BB962C8B-B14F-4D97-AF65-F5344CB8AC3E}">
        <p14:creationId xmlns:p14="http://schemas.microsoft.com/office/powerpoint/2010/main" val="320407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5"/>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audio>
                                      <p:cMediaNode vol="70000">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7"/>
                                        </p:tgtEl>
                                        <p:attrNameLst>
                                          <p:attrName>fillcolor</p:attrName>
                                        </p:attrNameLst>
                                      </p:cBhvr>
                                      <p:to>
                                        <a:srgbClr val="3399FF"/>
                                      </p:to>
                                    </p:animClr>
                                    <p:set>
                                      <p:cBhvr>
                                        <p:cTn id="22" dur="2000" fill="hold"/>
                                        <p:tgtEl>
                                          <p:spTgt spid="7"/>
                                        </p:tgtEl>
                                        <p:attrNameLst>
                                          <p:attrName>fill.type</p:attrName>
                                        </p:attrNameLst>
                                      </p:cBhvr>
                                      <p:to>
                                        <p:strVal val="solid"/>
                                      </p:to>
                                    </p:set>
                                    <p:set>
                                      <p:cBhvr>
                                        <p:cTn id="23"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2"/>
                                        </p:tgtEl>
                                        <p:attrNameLst>
                                          <p:attrName>fillcolor</p:attrName>
                                        </p:attrNameLst>
                                      </p:cBhvr>
                                      <p:to>
                                        <a:schemeClr val="accent2"/>
                                      </p:to>
                                    </p:animClr>
                                    <p:set>
                                      <p:cBhvr>
                                        <p:cTn id="29" dur="2000" fill="hold"/>
                                        <p:tgtEl>
                                          <p:spTgt spid="12"/>
                                        </p:tgtEl>
                                        <p:attrNameLst>
                                          <p:attrName>fill.type</p:attrName>
                                        </p:attrNameLst>
                                      </p:cBhvr>
                                      <p:to>
                                        <p:strVal val="solid"/>
                                      </p:to>
                                    </p:set>
                                    <p:set>
                                      <p:cBhvr>
                                        <p:cTn id="30" dur="2000" fill="hold"/>
                                        <p:tgtEl>
                                          <p:spTgt spid="1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1"/>
                                        </p:tgtEl>
                                        <p:attrNameLst>
                                          <p:attrName>fillcolor</p:attrName>
                                        </p:attrNameLst>
                                      </p:cBhvr>
                                      <p:to>
                                        <a:schemeClr val="accent2"/>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3"/>
                                        </p:tgtEl>
                                        <p:attrNameLst>
                                          <p:attrName>fillcolor</p:attrName>
                                        </p:attrNameLst>
                                      </p:cBhvr>
                                      <p:to>
                                        <a:schemeClr val="accent2"/>
                                      </p:to>
                                    </p:animClr>
                                    <p:set>
                                      <p:cBhvr>
                                        <p:cTn id="43" dur="2000" fill="hold"/>
                                        <p:tgtEl>
                                          <p:spTgt spid="13"/>
                                        </p:tgtEl>
                                        <p:attrNameLst>
                                          <p:attrName>fill.type</p:attrName>
                                        </p:attrNameLst>
                                      </p:cBhvr>
                                      <p:to>
                                        <p:strVal val="solid"/>
                                      </p:to>
                                    </p:set>
                                    <p:set>
                                      <p:cBhvr>
                                        <p:cTn id="44" dur="2000" fill="hold"/>
                                        <p:tgtEl>
                                          <p:spTgt spid="13"/>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7370"/>
          <a:stretch/>
        </p:blipFill>
        <p:spPr>
          <a:xfrm rot="204765">
            <a:off x="7797667" y="-164392"/>
            <a:ext cx="4527055" cy="1838110"/>
          </a:xfrm>
          <a:prstGeom prst="rect">
            <a:avLst/>
          </a:prstGeom>
        </p:spPr>
      </p:pic>
      <p:pic>
        <p:nvPicPr>
          <p:cNvPr id="3" name="Picture 3" descr="21 Duong Linh"/>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6077" flipH="1">
            <a:off x="326179" y="102522"/>
            <a:ext cx="4884839" cy="6767410"/>
          </a:xfrm>
          <a:prstGeom prst="rect">
            <a:avLst/>
          </a:prstGeom>
        </p:spPr>
      </p:pic>
      <p:pic>
        <p:nvPicPr>
          <p:cNvPr id="4" name="Picture 4" descr="21 Duong Linh"/>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39545">
            <a:off x="6846811" y="-262940"/>
            <a:ext cx="2440452" cy="709950"/>
          </a:xfrm>
          <a:prstGeom prst="rect">
            <a:avLst/>
          </a:prstGeom>
        </p:spPr>
      </p:pic>
      <p:sp>
        <p:nvSpPr>
          <p:cNvPr id="5" name="AutoShape 5" descr="21 Duong Linh"/>
          <p:cNvSpPr/>
          <p:nvPr/>
        </p:nvSpPr>
        <p:spPr>
          <a:xfrm rot="-78937">
            <a:off x="2185390" y="1436075"/>
            <a:ext cx="10579358" cy="5544105"/>
          </a:xfrm>
          <a:prstGeom prst="rect">
            <a:avLst/>
          </a:prstGeom>
          <a:solidFill>
            <a:srgbClr val="468B91"/>
          </a:solidFill>
        </p:spPr>
        <p:txBody>
          <a:bodyPr/>
          <a:lstStyle/>
          <a:p>
            <a:endParaRPr lang="en-US"/>
          </a:p>
        </p:txBody>
      </p:sp>
      <p:sp>
        <p:nvSpPr>
          <p:cNvPr id="6" name="AutoShape 6" descr="21 Duong Linh"/>
          <p:cNvSpPr/>
          <p:nvPr/>
        </p:nvSpPr>
        <p:spPr>
          <a:xfrm>
            <a:off x="2428486" y="1713033"/>
            <a:ext cx="8386261" cy="4597921"/>
          </a:xfrm>
          <a:prstGeom prst="rect">
            <a:avLst/>
          </a:prstGeom>
          <a:solidFill>
            <a:srgbClr val="F6F6E9"/>
          </a:solidFill>
        </p:spPr>
        <p:txBody>
          <a:bodyPr/>
          <a:lstStyle/>
          <a:p>
            <a:endParaRPr lang="en-US"/>
          </a:p>
        </p:txBody>
      </p:sp>
      <p:pic>
        <p:nvPicPr>
          <p:cNvPr id="7" name="Picture 7" descr="21 Duong Linh"/>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55419">
            <a:off x="1789212" y="1517545"/>
            <a:ext cx="1553335" cy="440582"/>
          </a:xfrm>
          <a:prstGeom prst="rect">
            <a:avLst/>
          </a:prstGeom>
        </p:spPr>
      </p:pic>
      <p:pic>
        <p:nvPicPr>
          <p:cNvPr id="8" name="Picture 8" descr="21 Duong Linh"/>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39772">
            <a:off x="9733578" y="5811606"/>
            <a:ext cx="1616717" cy="458560"/>
          </a:xfrm>
          <a:prstGeom prst="rect">
            <a:avLst/>
          </a:prstGeom>
        </p:spPr>
      </p:pic>
      <p:pic>
        <p:nvPicPr>
          <p:cNvPr id="9" name="Picture 9" descr="21 Duong Linh"/>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895279">
            <a:off x="7494189" y="6062856"/>
            <a:ext cx="1208294" cy="1127009"/>
          </a:xfrm>
          <a:prstGeom prst="rect">
            <a:avLst/>
          </a:prstGeom>
        </p:spPr>
      </p:pic>
      <p:pic>
        <p:nvPicPr>
          <p:cNvPr id="10" name="Picture 10" descr="21 Duong Linh"/>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905813" y="4537353"/>
            <a:ext cx="1320133" cy="2206909"/>
          </a:xfrm>
          <a:prstGeom prst="rect">
            <a:avLst/>
          </a:prstGeom>
        </p:spPr>
      </p:pic>
      <p:sp>
        <p:nvSpPr>
          <p:cNvPr id="11" name="TextBox 11" descr="21 Duong Linh"/>
          <p:cNvSpPr txBox="1"/>
          <p:nvPr/>
        </p:nvSpPr>
        <p:spPr>
          <a:xfrm>
            <a:off x="2692400" y="2083769"/>
            <a:ext cx="7696200" cy="2390719"/>
          </a:xfrm>
          <a:prstGeom prst="rect">
            <a:avLst/>
          </a:prstGeom>
        </p:spPr>
        <p:txBody>
          <a:bodyPr wrap="square" lIns="0" tIns="0" rIns="0" bIns="0" rtlCol="0" anchor="t">
            <a:spAutoFit/>
          </a:bodyPr>
          <a:lstStyle/>
          <a:p>
            <a:pPr algn="ctr">
              <a:lnSpc>
                <a:spcPts val="4800"/>
              </a:lnSpc>
            </a:pPr>
            <a:r>
              <a:rPr lang="vi-VN" sz="2800" dirty="0"/>
              <a:t>Chúng ta đã biết, cường độ điện trường tại mỗi điểm thường sẽ có giá trị khác nhau. Vậy có tồn tại những vùng điện trường mà cường độ điện trường tại mỗi điểm có giá trị như nhau không?</a:t>
            </a:r>
            <a:endParaRPr lang="en-US" sz="2800" dirty="0">
              <a:solidFill>
                <a:srgbClr val="291B25"/>
              </a:solidFill>
              <a:latin typeface="Public Sans Bold"/>
            </a:endParaRPr>
          </a:p>
        </p:txBody>
      </p:sp>
      <p:pic>
        <p:nvPicPr>
          <p:cNvPr id="13" name="Picture 13" descr="21 Duong Linh"/>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46928" y="2201952"/>
            <a:ext cx="837265" cy="851193"/>
          </a:xfrm>
          <a:prstGeom prst="rect">
            <a:avLst/>
          </a:prstGeom>
        </p:spPr>
      </p:pic>
    </p:spTree>
    <p:extLst>
      <p:ext uri="{BB962C8B-B14F-4D97-AF65-F5344CB8AC3E}">
        <p14:creationId xmlns:p14="http://schemas.microsoft.com/office/powerpoint/2010/main" val="29403150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1423</TotalTime>
  <Words>2347</Words>
  <Application>Microsoft Office PowerPoint</Application>
  <PresentationFormat>Custom</PresentationFormat>
  <Paragraphs>203</Paragraphs>
  <Slides>34</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Bubblebody Neue</vt:lpstr>
      <vt:lpstr>Open Sans</vt:lpstr>
      <vt:lpstr>Nunito Sans Regular</vt:lpstr>
      <vt:lpstr>Calibri</vt:lpstr>
      <vt:lpstr>Cambria Math</vt:lpstr>
      <vt:lpstr>Times New Roman</vt:lpstr>
      <vt:lpstr>Public Sans Bold</vt:lpstr>
      <vt:lpstr>Nunito Sans Regular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hỏi</vt:lpstr>
      <vt:lpstr>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Nguyễn Thị Bích Loan 831020123.</cp:lastModifiedBy>
  <cp:revision>1</cp:revision>
  <dcterms:created xsi:type="dcterms:W3CDTF">2006-08-16T00:00:00Z</dcterms:created>
  <dcterms:modified xsi:type="dcterms:W3CDTF">2023-12-22T02:29:28Z</dcterms:modified>
  <dc:identifier>DAFD9te-8VY</dc:identifier>
</cp:coreProperties>
</file>