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8"/>
  </p:notesMasterIdLst>
  <p:sldIdLst>
    <p:sldId id="295" r:id="rId2"/>
    <p:sldId id="296" r:id="rId3"/>
    <p:sldId id="297" r:id="rId4"/>
    <p:sldId id="298" r:id="rId5"/>
    <p:sldId id="300" r:id="rId6"/>
    <p:sldId id="301" r:id="rId7"/>
    <p:sldId id="318" r:id="rId8"/>
    <p:sldId id="303" r:id="rId9"/>
    <p:sldId id="304" r:id="rId10"/>
    <p:sldId id="319" r:id="rId11"/>
    <p:sldId id="305" r:id="rId12"/>
    <p:sldId id="321" r:id="rId13"/>
    <p:sldId id="306" r:id="rId14"/>
    <p:sldId id="307" r:id="rId15"/>
    <p:sldId id="308" r:id="rId16"/>
    <p:sldId id="309" r:id="rId17"/>
    <p:sldId id="310" r:id="rId18"/>
    <p:sldId id="311" r:id="rId19"/>
    <p:sldId id="312" r:id="rId20"/>
    <p:sldId id="313" r:id="rId21"/>
    <p:sldId id="314" r:id="rId22"/>
    <p:sldId id="322" r:id="rId23"/>
    <p:sldId id="315" r:id="rId24"/>
    <p:sldId id="316" r:id="rId25"/>
    <p:sldId id="323" r:id="rId26"/>
    <p:sldId id="281"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Cambria Math" panose="02040503050406030204" pitchFamily="18" charset="0"/>
      <p:regular r:id="rId33"/>
    </p:embeddedFont>
    <p:embeddedFont>
      <p:font typeface="Inria Serif" panose="020B0604020202020204" charset="0"/>
      <p:regular r:id="rId34"/>
      <p:bold r:id="rId35"/>
      <p:italic r:id="rId36"/>
      <p:boldItalic r:id="rId37"/>
    </p:embeddedFont>
    <p:embeddedFont>
      <p:font typeface="Inria Serif Light" panose="020B0604020202020204" charset="0"/>
      <p:regular r:id="rId38"/>
      <p:bold r:id="rId39"/>
      <p:italic r:id="rId40"/>
      <p:boldItalic r:id="rId41"/>
    </p:embeddedFont>
    <p:embeddedFont>
      <p:font typeface="Playfair Display Regular"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D9B91"/>
    <a:srgbClr val="E2D1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46DF28-2150-43F1-838E-3EFDFE06A0C1}">
  <a:tblStyle styleId="{2146DF28-2150-43F1-838E-3EFDFE06A0C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BB1EE3E-A275-4247-A9CC-9BE1B03F3CE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65" autoAdjust="0"/>
    <p:restoredTop sz="94660"/>
  </p:normalViewPr>
  <p:slideViewPr>
    <p:cSldViewPr snapToGrid="0">
      <p:cViewPr varScale="1">
        <p:scale>
          <a:sx n="151" d="100"/>
          <a:sy n="151" d="100"/>
        </p:scale>
        <p:origin x="300"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0821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8545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523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9657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6849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441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497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6619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354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639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849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9485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801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12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428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500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005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27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da24d6954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da24d6954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46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232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23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554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223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68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8784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2571750"/>
            <a:ext cx="9144000" cy="257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02900" y="1361354"/>
            <a:ext cx="37245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2;p2"/>
          <p:cNvSpPr/>
          <p:nvPr/>
        </p:nvSpPr>
        <p:spPr>
          <a:xfrm>
            <a:off x="8227900" y="-1675"/>
            <a:ext cx="916200" cy="91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2"/>
        </a:solidFill>
        <a:effectLst/>
      </p:bgPr>
    </p:bg>
    <p:spTree>
      <p:nvGrpSpPr>
        <p:cNvPr id="1" name="Shape 13"/>
        <p:cNvGrpSpPr/>
        <p:nvPr/>
      </p:nvGrpSpPr>
      <p:grpSpPr>
        <a:xfrm>
          <a:off x="0" y="0"/>
          <a:ext cx="0" cy="0"/>
          <a:chOff x="0" y="0"/>
          <a:chExt cx="0" cy="0"/>
        </a:xfrm>
      </p:grpSpPr>
      <p:sp>
        <p:nvSpPr>
          <p:cNvPr id="14" name="Google Shape;14;p3"/>
          <p:cNvSpPr/>
          <p:nvPr/>
        </p:nvSpPr>
        <p:spPr>
          <a:xfrm>
            <a:off x="0" y="2571750"/>
            <a:ext cx="9144000" cy="2571900"/>
          </a:xfrm>
          <a:prstGeom prst="rect">
            <a:avLst/>
          </a:prstGeom>
          <a:solidFill>
            <a:srgbClr val="3B1106">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702900" y="1233658"/>
            <a:ext cx="4746000" cy="1159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 name="Google Shape;16;p3"/>
          <p:cNvSpPr txBox="1">
            <a:spLocks noGrp="1"/>
          </p:cNvSpPr>
          <p:nvPr>
            <p:ph type="subTitle" idx="1"/>
          </p:nvPr>
        </p:nvSpPr>
        <p:spPr>
          <a:xfrm>
            <a:off x="702900" y="2787333"/>
            <a:ext cx="4746000" cy="299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400"/>
              <a:buNone/>
              <a:defRPr sz="1400"/>
            </a:lvl1pPr>
            <a:lvl2pPr lvl="1" rtl="0">
              <a:spcBef>
                <a:spcPts val="600"/>
              </a:spcBef>
              <a:spcAft>
                <a:spcPts val="0"/>
              </a:spcAft>
              <a:buClr>
                <a:schemeClr val="dk1"/>
              </a:buClr>
              <a:buSzPts val="1400"/>
              <a:buNone/>
              <a:defRPr sz="1400"/>
            </a:lvl2pPr>
            <a:lvl3pPr lvl="2" rtl="0">
              <a:spcBef>
                <a:spcPts val="600"/>
              </a:spcBef>
              <a:spcAft>
                <a:spcPts val="0"/>
              </a:spcAft>
              <a:buClr>
                <a:schemeClr val="dk1"/>
              </a:buClr>
              <a:buSzPts val="1400"/>
              <a:buNone/>
              <a:defRPr sz="1400"/>
            </a:lvl3pPr>
            <a:lvl4pPr lvl="3" rtl="0">
              <a:spcBef>
                <a:spcPts val="600"/>
              </a:spcBef>
              <a:spcAft>
                <a:spcPts val="0"/>
              </a:spcAft>
              <a:buSzPts val="1400"/>
              <a:buNone/>
              <a:defRPr sz="1400"/>
            </a:lvl4pPr>
            <a:lvl5pPr lvl="4" rtl="0">
              <a:spcBef>
                <a:spcPts val="600"/>
              </a:spcBef>
              <a:spcAft>
                <a:spcPts val="0"/>
              </a:spcAft>
              <a:buSzPts val="1400"/>
              <a:buNone/>
              <a:defRPr sz="1400"/>
            </a:lvl5pPr>
            <a:lvl6pPr lvl="5" rtl="0">
              <a:spcBef>
                <a:spcPts val="600"/>
              </a:spcBef>
              <a:spcAft>
                <a:spcPts val="0"/>
              </a:spcAft>
              <a:buSzPts val="1400"/>
              <a:buNone/>
              <a:defRPr sz="1400"/>
            </a:lvl6pPr>
            <a:lvl7pPr lvl="6" rtl="0">
              <a:spcBef>
                <a:spcPts val="600"/>
              </a:spcBef>
              <a:spcAft>
                <a:spcPts val="0"/>
              </a:spcAft>
              <a:buSzPts val="1400"/>
              <a:buNone/>
              <a:defRPr sz="1400"/>
            </a:lvl7pPr>
            <a:lvl8pPr lvl="7" rtl="0">
              <a:spcBef>
                <a:spcPts val="600"/>
              </a:spcBef>
              <a:spcAft>
                <a:spcPts val="0"/>
              </a:spcAft>
              <a:buSzPts val="1400"/>
              <a:buNone/>
              <a:defRPr sz="1400"/>
            </a:lvl8pPr>
            <a:lvl9pPr lvl="8" rtl="0">
              <a:spcBef>
                <a:spcPts val="600"/>
              </a:spcBef>
              <a:spcAft>
                <a:spcPts val="600"/>
              </a:spcAft>
              <a:buSzPts val="1400"/>
              <a:buNone/>
              <a:defRPr sz="1400"/>
            </a:lvl9pPr>
          </a:lstStyle>
          <a:p>
            <a:endParaRPr/>
          </a:p>
        </p:txBody>
      </p:sp>
      <p:sp>
        <p:nvSpPr>
          <p:cNvPr id="17" name="Google Shape;17;p3"/>
          <p:cNvSpPr/>
          <p:nvPr/>
        </p:nvSpPr>
        <p:spPr>
          <a:xfrm>
            <a:off x="5928400" y="916150"/>
            <a:ext cx="2299500" cy="331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8" name="Google Shape;18;p3"/>
          <p:cNvSpPr/>
          <p:nvPr/>
        </p:nvSpPr>
        <p:spPr>
          <a:xfrm>
            <a:off x="8227900" y="4227300"/>
            <a:ext cx="916200" cy="91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55"/>
        <p:cNvGrpSpPr/>
        <p:nvPr/>
      </p:nvGrpSpPr>
      <p:grpSpPr>
        <a:xfrm>
          <a:off x="0" y="0"/>
          <a:ext cx="0" cy="0"/>
          <a:chOff x="0" y="0"/>
          <a:chExt cx="0" cy="0"/>
        </a:xfrm>
      </p:grpSpPr>
      <p:sp>
        <p:nvSpPr>
          <p:cNvPr id="56" name="Google Shape;56;p11"/>
          <p:cNvSpPr/>
          <p:nvPr/>
        </p:nvSpPr>
        <p:spPr>
          <a:xfrm>
            <a:off x="0" y="0"/>
            <a:ext cx="9144000" cy="5143500"/>
          </a:xfrm>
          <a:prstGeom prst="frame">
            <a:avLst>
              <a:gd name="adj1" fmla="val 884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lvl="0" algn="ctr" rtl="0">
              <a:buNone/>
              <a:defRPr sz="1300" b="1">
                <a:solidFill>
                  <a:schemeClr val="lt1"/>
                </a:solidFill>
                <a:latin typeface="Inria Serif"/>
                <a:ea typeface="Inria Serif"/>
                <a:cs typeface="Inria Serif"/>
                <a:sym typeface="Inria Serif"/>
              </a:defRPr>
            </a:lvl1pPr>
            <a:lvl2pPr lvl="1" algn="ctr" rtl="0">
              <a:buNone/>
              <a:defRPr sz="1300" b="1">
                <a:solidFill>
                  <a:schemeClr val="lt1"/>
                </a:solidFill>
                <a:latin typeface="Inria Serif"/>
                <a:ea typeface="Inria Serif"/>
                <a:cs typeface="Inria Serif"/>
                <a:sym typeface="Inria Serif"/>
              </a:defRPr>
            </a:lvl2pPr>
            <a:lvl3pPr lvl="2" algn="ctr" rtl="0">
              <a:buNone/>
              <a:defRPr sz="1300" b="1">
                <a:solidFill>
                  <a:schemeClr val="lt1"/>
                </a:solidFill>
                <a:latin typeface="Inria Serif"/>
                <a:ea typeface="Inria Serif"/>
                <a:cs typeface="Inria Serif"/>
                <a:sym typeface="Inria Serif"/>
              </a:defRPr>
            </a:lvl3pPr>
            <a:lvl4pPr lvl="3" algn="ctr" rtl="0">
              <a:buNone/>
              <a:defRPr sz="1300" b="1">
                <a:solidFill>
                  <a:schemeClr val="lt1"/>
                </a:solidFill>
                <a:latin typeface="Inria Serif"/>
                <a:ea typeface="Inria Serif"/>
                <a:cs typeface="Inria Serif"/>
                <a:sym typeface="Inria Serif"/>
              </a:defRPr>
            </a:lvl4pPr>
            <a:lvl5pPr lvl="4" algn="ctr" rtl="0">
              <a:buNone/>
              <a:defRPr sz="1300" b="1">
                <a:solidFill>
                  <a:schemeClr val="lt1"/>
                </a:solidFill>
                <a:latin typeface="Inria Serif"/>
                <a:ea typeface="Inria Serif"/>
                <a:cs typeface="Inria Serif"/>
                <a:sym typeface="Inria Serif"/>
              </a:defRPr>
            </a:lvl5pPr>
            <a:lvl6pPr lvl="5" algn="ctr" rtl="0">
              <a:buNone/>
              <a:defRPr sz="1300" b="1">
                <a:solidFill>
                  <a:schemeClr val="lt1"/>
                </a:solidFill>
                <a:latin typeface="Inria Serif"/>
                <a:ea typeface="Inria Serif"/>
                <a:cs typeface="Inria Serif"/>
                <a:sym typeface="Inria Serif"/>
              </a:defRPr>
            </a:lvl6pPr>
            <a:lvl7pPr lvl="6" algn="ctr" rtl="0">
              <a:buNone/>
              <a:defRPr sz="1300" b="1">
                <a:solidFill>
                  <a:schemeClr val="lt1"/>
                </a:solidFill>
                <a:latin typeface="Inria Serif"/>
                <a:ea typeface="Inria Serif"/>
                <a:cs typeface="Inria Serif"/>
                <a:sym typeface="Inria Serif"/>
              </a:defRPr>
            </a:lvl7pPr>
            <a:lvl8pPr lvl="7" algn="ctr" rtl="0">
              <a:buNone/>
              <a:defRPr sz="1300" b="1">
                <a:solidFill>
                  <a:schemeClr val="lt1"/>
                </a:solidFill>
                <a:latin typeface="Inria Serif"/>
                <a:ea typeface="Inria Serif"/>
                <a:cs typeface="Inria Serif"/>
                <a:sym typeface="Inria Serif"/>
              </a:defRPr>
            </a:lvl8pPr>
            <a:lvl9pPr lvl="8" algn="ctr" rtl="0">
              <a:buNone/>
              <a:defRPr sz="1300" b="1">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9pPr>
          </a:lstStyle>
          <a:p>
            <a:endParaRPr/>
          </a:p>
        </p:txBody>
      </p:sp>
      <p:sp>
        <p:nvSpPr>
          <p:cNvPr id="8" name="Google Shape;8;p1"/>
          <p:cNvSpPr txBox="1">
            <a:spLocks noGrp="1"/>
          </p:cNvSpPr>
          <p:nvPr>
            <p:ph type="body" idx="1"/>
          </p:nvPr>
        </p:nvSpPr>
        <p:spPr>
          <a:xfrm>
            <a:off x="2763000" y="1376700"/>
            <a:ext cx="5925300" cy="33111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1pPr>
            <a:lvl2pPr marL="914400" lvl="1"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2pPr>
            <a:lvl3pPr marL="1371600" lvl="2"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3pPr>
            <a:lvl4pPr marL="1828800" lvl="3"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4pPr>
            <a:lvl5pPr marL="2286000" lvl="4"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5pPr>
            <a:lvl6pPr marL="2743200" lvl="5"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6pPr>
            <a:lvl7pPr marL="3200400" lvl="6"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7pPr>
            <a:lvl8pPr marL="3657600" lvl="7"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8pPr>
            <a:lvl9pPr marL="4114800" lvl="8" indent="-355600" rtl="0">
              <a:lnSpc>
                <a:spcPct val="115000"/>
              </a:lnSpc>
              <a:spcBef>
                <a:spcPts val="600"/>
              </a:spcBef>
              <a:spcAft>
                <a:spcPts val="60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7"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8.svg"/><Relationship Id="rId4" Type="http://schemas.openxmlformats.org/officeDocument/2006/relationships/image" Target="../media/image16.jpe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11.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2.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33.jpe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3"/>
          <p:cNvSpPr txBox="1">
            <a:spLocks noGrp="1"/>
          </p:cNvSpPr>
          <p:nvPr>
            <p:ph type="ctrTitle"/>
          </p:nvPr>
        </p:nvSpPr>
        <p:spPr>
          <a:xfrm>
            <a:off x="457117" y="-1515163"/>
            <a:ext cx="4597566"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100" b="1" dirty="0">
                <a:latin typeface="Calibri" panose="020F0502020204030204" pitchFamily="34" charset="0"/>
                <a:cs typeface="Calibri" panose="020F0502020204030204" pitchFamily="34" charset="0"/>
              </a:rPr>
              <a:t>BÀI 4: ĐỘ DỊCH CHUYỂN VÀ QUÃNG ĐƯỜNG ĐI ĐƯỢC</a:t>
            </a:r>
            <a:endParaRPr sz="3100" b="1"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E732DF92-8FD1-510A-E3E4-1CED6C18DF7C}"/>
              </a:ext>
            </a:extLst>
          </p:cNvPr>
          <p:cNvGrpSpPr/>
          <p:nvPr/>
        </p:nvGrpSpPr>
        <p:grpSpPr>
          <a:xfrm>
            <a:off x="5298926" y="5373994"/>
            <a:ext cx="3149572" cy="2752112"/>
            <a:chOff x="4924269" y="1241373"/>
            <a:chExt cx="3149572" cy="2752112"/>
          </a:xfrm>
        </p:grpSpPr>
        <p:sp>
          <p:nvSpPr>
            <p:cNvPr id="2" name="Rectangle 1">
              <a:extLst>
                <a:ext uri="{FF2B5EF4-FFF2-40B4-BE49-F238E27FC236}">
                  <a16:creationId xmlns:a16="http://schemas.microsoft.com/office/drawing/2014/main" id="{00EA024B-BEA6-B7F0-FF6A-088BCC520F8D}"/>
                </a:ext>
              </a:extLst>
            </p:cNvPr>
            <p:cNvSpPr/>
            <p:nvPr/>
          </p:nvSpPr>
          <p:spPr>
            <a:xfrm>
              <a:off x="4924269" y="1241373"/>
              <a:ext cx="3149572" cy="2660754"/>
            </a:xfrm>
            <a:prstGeom prst="rect">
              <a:avLst/>
            </a:prstGeom>
            <a:solidFill>
              <a:srgbClr val="E2D1C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descr="Shape&#10;&#10;Description automatically generated with low confidence">
              <a:extLst>
                <a:ext uri="{FF2B5EF4-FFF2-40B4-BE49-F238E27FC236}">
                  <a16:creationId xmlns:a16="http://schemas.microsoft.com/office/drawing/2014/main" id="{B5F06E67-C69B-9F60-1163-EA9F42DE032C}"/>
                </a:ext>
              </a:extLst>
            </p:cNvPr>
            <p:cNvPicPr>
              <a:picLocks noChangeAspect="1"/>
            </p:cNvPicPr>
            <p:nvPr/>
          </p:nvPicPr>
          <p:blipFill>
            <a:blip r:embed="rId3"/>
            <a:stretch>
              <a:fillRect/>
            </a:stretch>
          </p:blipFill>
          <p:spPr>
            <a:xfrm>
              <a:off x="5122999" y="1241373"/>
              <a:ext cx="2752112" cy="2752112"/>
            </a:xfrm>
            <a:prstGeom prst="rect">
              <a:avLst/>
            </a:prstGeom>
          </p:spPr>
        </p:pic>
      </p:grpSp>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4"/>
          <a:stretch>
            <a:fillRect/>
          </a:stretch>
        </p:blipFill>
        <p:spPr>
          <a:xfrm>
            <a:off x="7900241" y="-355363"/>
            <a:ext cx="1551057" cy="155105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1C92E6F-B3CA-CB0A-FF07-D64409CB8BF1}"/>
              </a:ext>
            </a:extLst>
          </p:cNvPr>
          <p:cNvPicPr>
            <a:picLocks noChangeAspect="1"/>
          </p:cNvPicPr>
          <p:nvPr/>
        </p:nvPicPr>
        <p:blipFill>
          <a:blip r:embed="rId5"/>
          <a:stretch>
            <a:fillRect/>
          </a:stretch>
        </p:blipFill>
        <p:spPr>
          <a:xfrm>
            <a:off x="1146553" y="815815"/>
            <a:ext cx="1109021" cy="1109021"/>
          </a:xfrm>
          <a:prstGeom prst="rect">
            <a:avLst/>
          </a:prstGeom>
        </p:spPr>
      </p:pic>
      <p:sp>
        <p:nvSpPr>
          <p:cNvPr id="20" name="TextBox 19">
            <a:extLst>
              <a:ext uri="{FF2B5EF4-FFF2-40B4-BE49-F238E27FC236}">
                <a16:creationId xmlns:a16="http://schemas.microsoft.com/office/drawing/2014/main" id="{8A0914F3-EE02-9E5A-914A-5CF07E736900}"/>
              </a:ext>
            </a:extLst>
          </p:cNvPr>
          <p:cNvSpPr txBox="1"/>
          <p:nvPr/>
        </p:nvSpPr>
        <p:spPr>
          <a:xfrm>
            <a:off x="2340577" y="964886"/>
            <a:ext cx="5428211" cy="830997"/>
          </a:xfrm>
          <a:prstGeom prst="rect">
            <a:avLst/>
          </a:prstGeom>
          <a:noFill/>
          <a:ln>
            <a:solidFill>
              <a:schemeClr val="tx2">
                <a:lumMod val="50000"/>
              </a:schemeClr>
            </a:solidFill>
          </a:ln>
        </p:spPr>
        <p:txBody>
          <a:bodyPr wrap="square" rtlCol="0">
            <a:spAutoFit/>
          </a:bodyPr>
          <a:lstStyle/>
          <a:p>
            <a:pPr algn="ct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kể</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tên</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số</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chuyển</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thường</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gặp</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hàng</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ngày</a:t>
            </a:r>
            <a:r>
              <a:rPr lang="en-US" sz="2400" b="1" dirty="0">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275A984B-6A15-A906-64EF-AB6702C2E594}"/>
              </a:ext>
            </a:extLst>
          </p:cNvPr>
          <p:cNvSpPr/>
          <p:nvPr/>
        </p:nvSpPr>
        <p:spPr>
          <a:xfrm>
            <a:off x="533109" y="6507359"/>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Em đang đứng dưới gốc cây ở gần cổng trường và chờ bố mẹ lên đón. Hãy nêu cách chỉ vị trí chính xác để bố mẹ đến đón</a:t>
            </a:r>
            <a:endParaRPr lang="vi-VN" dirty="0"/>
          </a:p>
        </p:txBody>
      </p:sp>
      <p:sp>
        <p:nvSpPr>
          <p:cNvPr id="11" name="Rectangle: Rounded Corners 10">
            <a:extLst>
              <a:ext uri="{FF2B5EF4-FFF2-40B4-BE49-F238E27FC236}">
                <a16:creationId xmlns:a16="http://schemas.microsoft.com/office/drawing/2014/main" id="{B97A43C3-B47D-E15A-23E3-0989B9E25D09}"/>
              </a:ext>
            </a:extLst>
          </p:cNvPr>
          <p:cNvSpPr/>
          <p:nvPr/>
        </p:nvSpPr>
        <p:spPr>
          <a:xfrm>
            <a:off x="2806095" y="5373994"/>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Nêu cách chỉ đường từ trường đến nhà của em</a:t>
            </a:r>
            <a:endParaRPr lang="vi-VN" dirty="0"/>
          </a:p>
        </p:txBody>
      </p:sp>
      <p:sp>
        <p:nvSpPr>
          <p:cNvPr id="13" name="Rectangle: Rounded Corners 12">
            <a:extLst>
              <a:ext uri="{FF2B5EF4-FFF2-40B4-BE49-F238E27FC236}">
                <a16:creationId xmlns:a16="http://schemas.microsoft.com/office/drawing/2014/main" id="{9895BFC1-014D-36FF-9EBD-65E5744477E4}"/>
              </a:ext>
            </a:extLst>
          </p:cNvPr>
          <p:cNvSpPr/>
          <p:nvPr/>
        </p:nvSpPr>
        <p:spPr>
          <a:xfrm>
            <a:off x="5002866" y="6343724"/>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Nêu cách xác định thời điểm khi em đi đến trường</a:t>
            </a:r>
            <a:endParaRPr lang="vi-VN" dirty="0"/>
          </a:p>
        </p:txBody>
      </p:sp>
      <p:sp>
        <p:nvSpPr>
          <p:cNvPr id="14" name="Rectangle: Rounded Corners 13">
            <a:extLst>
              <a:ext uri="{FF2B5EF4-FFF2-40B4-BE49-F238E27FC236}">
                <a16:creationId xmlns:a16="http://schemas.microsoft.com/office/drawing/2014/main" id="{7D5CBBD5-62C6-0EC0-7476-12A66D989167}"/>
              </a:ext>
            </a:extLst>
          </p:cNvPr>
          <p:cNvSpPr/>
          <p:nvPr/>
        </p:nvSpPr>
        <p:spPr>
          <a:xfrm>
            <a:off x="7177383" y="5373994"/>
            <a:ext cx="1765905" cy="3046645"/>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Phiếu học tập số 1</a:t>
            </a:r>
            <a:endParaRPr lang="vi-VN" dirty="0"/>
          </a:p>
        </p:txBody>
      </p:sp>
      <p:sp>
        <p:nvSpPr>
          <p:cNvPr id="15" name="TextBox 14">
            <a:extLst>
              <a:ext uri="{FF2B5EF4-FFF2-40B4-BE49-F238E27FC236}">
                <a16:creationId xmlns:a16="http://schemas.microsoft.com/office/drawing/2014/main" id="{F349F83C-5971-BB97-35F1-D1EFDC49D070}"/>
              </a:ext>
            </a:extLst>
          </p:cNvPr>
          <p:cNvSpPr txBox="1"/>
          <p:nvPr/>
        </p:nvSpPr>
        <p:spPr>
          <a:xfrm>
            <a:off x="643892" y="-476611"/>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1</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ADD9DF2-E5DB-855C-DE10-1F9830F02B71}"/>
              </a:ext>
            </a:extLst>
          </p:cNvPr>
          <p:cNvSpPr txBox="1"/>
          <p:nvPr/>
        </p:nvSpPr>
        <p:spPr>
          <a:xfrm>
            <a:off x="2919712" y="-476611"/>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2</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BAC9ECD-89FB-E804-66FE-075DE9548B3E}"/>
              </a:ext>
            </a:extLst>
          </p:cNvPr>
          <p:cNvSpPr txBox="1"/>
          <p:nvPr/>
        </p:nvSpPr>
        <p:spPr>
          <a:xfrm>
            <a:off x="5132090" y="-476611"/>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3</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FBE8FC2F-297D-C2FD-C914-35E69DFBEAAB}"/>
              </a:ext>
            </a:extLst>
          </p:cNvPr>
          <p:cNvSpPr txBox="1"/>
          <p:nvPr/>
        </p:nvSpPr>
        <p:spPr>
          <a:xfrm>
            <a:off x="7473445" y="-491781"/>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4</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72528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1026" name="Picture 2" descr="ban do hanh chinh 63 tinh thanh viet nam">
            <a:extLst>
              <a:ext uri="{FF2B5EF4-FFF2-40B4-BE49-F238E27FC236}">
                <a16:creationId xmlns:a16="http://schemas.microsoft.com/office/drawing/2014/main" id="{6ED634B9-36F7-8D4F-F0E5-A0C43E150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683" y="-1721869"/>
            <a:ext cx="15131844" cy="2139990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00B008DD-B8D5-E645-4FE8-947673F9A31D}"/>
              </a:ext>
            </a:extLst>
          </p:cNvPr>
          <p:cNvSpPr txBox="1"/>
          <p:nvPr/>
        </p:nvSpPr>
        <p:spPr>
          <a:xfrm>
            <a:off x="434889" y="940028"/>
            <a:ext cx="3104724"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Dùng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bản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đồ</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Việt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Nam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hệ</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tọa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độ</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địa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lý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xác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định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trí</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thành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phố</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Hải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so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với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trí</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thủ</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đô</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Nội</a:t>
            </a:r>
            <a:endParaRPr kumimoji="0" lang="vi-VN"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TextBox 34">
            <a:extLst>
              <a:ext uri="{FF2B5EF4-FFF2-40B4-BE49-F238E27FC236}">
                <a16:creationId xmlns:a16="http://schemas.microsoft.com/office/drawing/2014/main" id="{573B9D7D-D4A9-315A-F386-660A373EA1E9}"/>
              </a:ext>
            </a:extLst>
          </p:cNvPr>
          <p:cNvSpPr txBox="1"/>
          <p:nvPr/>
        </p:nvSpPr>
        <p:spPr>
          <a:xfrm>
            <a:off x="404731" y="2822406"/>
            <a:ext cx="3369725" cy="198490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 trí của thành phố Hải Phòng so với vị trí của thủ đô Hà Nội</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Tọa độ địa lí:</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Thành phố Hải Phòng nằm ở phía Đông so với thành phố Hà Nội và cách khoảng 106 km.</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grpSp>
        <p:nvGrpSpPr>
          <p:cNvPr id="40" name="Group 39">
            <a:extLst>
              <a:ext uri="{FF2B5EF4-FFF2-40B4-BE49-F238E27FC236}">
                <a16:creationId xmlns:a16="http://schemas.microsoft.com/office/drawing/2014/main" id="{ABA18B08-5F34-5254-C745-438704830780}"/>
              </a:ext>
            </a:extLst>
          </p:cNvPr>
          <p:cNvGrpSpPr/>
          <p:nvPr/>
        </p:nvGrpSpPr>
        <p:grpSpPr>
          <a:xfrm>
            <a:off x="40224" y="-57218"/>
            <a:ext cx="914400" cy="914400"/>
            <a:chOff x="3974394" y="692150"/>
            <a:chExt cx="1620969" cy="1621134"/>
          </a:xfrm>
        </p:grpSpPr>
        <p:sp>
          <p:nvSpPr>
            <p:cNvPr id="41" name="Arrow: Circular 40">
              <a:extLst>
                <a:ext uri="{FF2B5EF4-FFF2-40B4-BE49-F238E27FC236}">
                  <a16:creationId xmlns:a16="http://schemas.microsoft.com/office/drawing/2014/main" id="{5249FF6B-D315-70A5-A254-7251D9E0819A}"/>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42" name="Freeform: Shape 41">
              <a:extLst>
                <a:ext uri="{FF2B5EF4-FFF2-40B4-BE49-F238E27FC236}">
                  <a16:creationId xmlns:a16="http://schemas.microsoft.com/office/drawing/2014/main" id="{530DE774-EFAD-4F16-FAE2-D570A9C3B8FF}"/>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28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sp>
        <p:nvSpPr>
          <p:cNvPr id="43" name="TextBox 42">
            <a:extLst>
              <a:ext uri="{FF2B5EF4-FFF2-40B4-BE49-F238E27FC236}">
                <a16:creationId xmlns:a16="http://schemas.microsoft.com/office/drawing/2014/main" id="{6A77562F-A372-A850-F9EC-B23027FB3611}"/>
              </a:ext>
            </a:extLst>
          </p:cNvPr>
          <p:cNvSpPr txBox="1"/>
          <p:nvPr/>
        </p:nvSpPr>
        <p:spPr>
          <a:xfrm>
            <a:off x="1032647" y="105421"/>
            <a:ext cx="4031061"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pic>
        <p:nvPicPr>
          <p:cNvPr id="3074" name="Picture 2" descr="Bản đồ các tỉnh miền Bắc">
            <a:extLst>
              <a:ext uri="{FF2B5EF4-FFF2-40B4-BE49-F238E27FC236}">
                <a16:creationId xmlns:a16="http://schemas.microsoft.com/office/drawing/2014/main" id="{A22B3A8F-F374-B1B9-EA8A-C74BC082D3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79"/>
          <a:stretch/>
        </p:blipFill>
        <p:spPr bwMode="auto">
          <a:xfrm>
            <a:off x="3806728" y="940028"/>
            <a:ext cx="5300652" cy="393441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8A6E87E-B65D-C712-00A2-D208815395FA}"/>
              </a:ext>
            </a:extLst>
          </p:cNvPr>
          <p:cNvSpPr/>
          <p:nvPr/>
        </p:nvSpPr>
        <p:spPr>
          <a:xfrm>
            <a:off x="6953250" y="3219450"/>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13B437-E293-0F59-105E-97D3290F95A6}"/>
              </a:ext>
            </a:extLst>
          </p:cNvPr>
          <p:cNvSpPr/>
          <p:nvPr/>
        </p:nvSpPr>
        <p:spPr>
          <a:xfrm>
            <a:off x="7728429" y="3343275"/>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286CA761-4C3D-3499-971F-B987DADECAD4}"/>
              </a:ext>
            </a:extLst>
          </p:cNvPr>
          <p:cNvCxnSpPr>
            <a:cxnSpLocks/>
            <a:stCxn id="2" idx="6"/>
            <a:endCxn id="17" idx="2"/>
          </p:cNvCxnSpPr>
          <p:nvPr/>
        </p:nvCxnSpPr>
        <p:spPr>
          <a:xfrm>
            <a:off x="7086600" y="3281363"/>
            <a:ext cx="641829" cy="123825"/>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B269D90-662E-D74C-6513-D0A8E000D5C1}"/>
              </a:ext>
            </a:extLst>
          </p:cNvPr>
          <p:cNvSpPr txBox="1"/>
          <p:nvPr/>
        </p:nvSpPr>
        <p:spPr>
          <a:xfrm>
            <a:off x="40224" y="-558104"/>
            <a:ext cx="5447874" cy="400110"/>
          </a:xfrm>
          <a:prstGeom prst="rect">
            <a:avLst/>
          </a:prstGeom>
          <a:noFill/>
        </p:spPr>
        <p:txBody>
          <a:bodyPr wrap="square">
            <a:spAutoFit/>
          </a:bodyPr>
          <a:lstStyle/>
          <a:p>
            <a:pPr algn="just"/>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trường</a:t>
            </a:r>
            <a:endParaRPr lang="vi-VN" sz="2000" dirty="0">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AD1F8C6C-2FD9-CA20-B7D9-B1680EECE880}"/>
              </a:ext>
            </a:extLst>
          </p:cNvPr>
          <p:cNvGrpSpPr/>
          <p:nvPr/>
        </p:nvGrpSpPr>
        <p:grpSpPr>
          <a:xfrm>
            <a:off x="-1886035" y="1064469"/>
            <a:ext cx="1796460" cy="1286944"/>
            <a:chOff x="2582861" y="3754152"/>
            <a:chExt cx="1796460" cy="1286944"/>
          </a:xfrm>
        </p:grpSpPr>
        <p:pic>
          <p:nvPicPr>
            <p:cNvPr id="24" name="Graphic 23" descr="Work from home house with solid fill">
              <a:extLst>
                <a:ext uri="{FF2B5EF4-FFF2-40B4-BE49-F238E27FC236}">
                  <a16:creationId xmlns:a16="http://schemas.microsoft.com/office/drawing/2014/main" id="{5440BAA3-CBD8-F064-2C6D-9536E99253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82861" y="4529064"/>
              <a:ext cx="512032" cy="512032"/>
            </a:xfrm>
            <a:prstGeom prst="rect">
              <a:avLst/>
            </a:prstGeom>
          </p:spPr>
        </p:pic>
        <p:cxnSp>
          <p:nvCxnSpPr>
            <p:cNvPr id="25" name="Connector: Curved 24">
              <a:extLst>
                <a:ext uri="{FF2B5EF4-FFF2-40B4-BE49-F238E27FC236}">
                  <a16:creationId xmlns:a16="http://schemas.microsoft.com/office/drawing/2014/main" id="{201FB84D-89CE-EFEF-8FB5-CE9226D907B6}"/>
                </a:ext>
              </a:extLst>
            </p:cNvPr>
            <p:cNvCxnSpPr>
              <a:cxnSpLocks/>
              <a:stCxn id="24" idx="3"/>
              <a:endCxn id="26"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6" name="Graphic 25" descr="Schoolhouse with solid fill">
              <a:extLst>
                <a:ext uri="{FF2B5EF4-FFF2-40B4-BE49-F238E27FC236}">
                  <a16:creationId xmlns:a16="http://schemas.microsoft.com/office/drawing/2014/main" id="{1F70D520-09F1-D46B-DE66-3EAB62A19F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44502" y="3754152"/>
              <a:ext cx="734819" cy="735759"/>
            </a:xfrm>
            <a:prstGeom prst="rect">
              <a:avLst/>
            </a:prstGeom>
          </p:spPr>
        </p:pic>
      </p:grpSp>
    </p:spTree>
    <p:extLst>
      <p:ext uri="{BB962C8B-B14F-4D97-AF65-F5344CB8AC3E}">
        <p14:creationId xmlns:p14="http://schemas.microsoft.com/office/powerpoint/2010/main" val="1410621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6" presetClass="emph" presetSubtype="0" repeatCount="3000" fill="hold" grpId="1" nodeType="afterEffect">
                                  <p:stCondLst>
                                    <p:cond delay="0"/>
                                  </p:stCondLst>
                                  <p:childTnLst>
                                    <p:animScale>
                                      <p:cBhvr>
                                        <p:cTn id="15" dur="1000" fill="hold"/>
                                        <p:tgtEl>
                                          <p:spTgt spid="2"/>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500"/>
                            </p:stCondLst>
                            <p:childTnLst>
                              <p:par>
                                <p:cTn id="22" presetID="6" presetClass="emph" presetSubtype="0" repeatCount="3000" fill="hold" grpId="1" nodeType="afterEffect">
                                  <p:stCondLst>
                                    <p:cond delay="0"/>
                                  </p:stCondLst>
                                  <p:childTnLst>
                                    <p:animScale>
                                      <p:cBhvr>
                                        <p:cTn id="23" dur="1000" fill="hold"/>
                                        <p:tgtEl>
                                          <p:spTgt spid="17"/>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8" repeatCount="300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5">
                                            <p:txEl>
                                              <p:pRg st="0" end="0"/>
                                            </p:txEl>
                                          </p:spTgt>
                                        </p:tgtEl>
                                        <p:attrNameLst>
                                          <p:attrName>style.visibility</p:attrName>
                                        </p:attrNameLst>
                                      </p:cBhvr>
                                      <p:to>
                                        <p:strVal val="visible"/>
                                      </p:to>
                                    </p:set>
                                    <p:animEffect transition="in" filter="wipe(left)">
                                      <p:cBhvr>
                                        <p:cTn id="33" dur="500"/>
                                        <p:tgtEl>
                                          <p:spTgt spid="3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5">
                                            <p:txEl>
                                              <p:pRg st="1" end="1"/>
                                            </p:txEl>
                                          </p:spTgt>
                                        </p:tgtEl>
                                        <p:attrNameLst>
                                          <p:attrName>style.visibility</p:attrName>
                                        </p:attrNameLst>
                                      </p:cBhvr>
                                      <p:to>
                                        <p:strVal val="visible"/>
                                      </p:to>
                                    </p:set>
                                    <p:animEffect transition="in" filter="wipe(left)">
                                      <p:cBhvr>
                                        <p:cTn id="38" dur="500"/>
                                        <p:tgtEl>
                                          <p:spTgt spid="3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5">
                                            <p:txEl>
                                              <p:pRg st="2" end="2"/>
                                            </p:txEl>
                                          </p:spTgt>
                                        </p:tgtEl>
                                        <p:attrNameLst>
                                          <p:attrName>style.visibility</p:attrName>
                                        </p:attrNameLst>
                                      </p:cBhvr>
                                      <p:to>
                                        <p:strVal val="visible"/>
                                      </p:to>
                                    </p:set>
                                    <p:animEffect transition="in" filter="wipe(left)">
                                      <p:cBhvr>
                                        <p:cTn id="43"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36" name="TextBox 35">
            <a:extLst>
              <a:ext uri="{FF2B5EF4-FFF2-40B4-BE49-F238E27FC236}">
                <a16:creationId xmlns:a16="http://schemas.microsoft.com/office/drawing/2014/main" id="{8F44D239-16DC-BB5B-6B11-2AA4A3199789}"/>
              </a:ext>
            </a:extLst>
          </p:cNvPr>
          <p:cNvSpPr txBox="1"/>
          <p:nvPr/>
        </p:nvSpPr>
        <p:spPr>
          <a:xfrm>
            <a:off x="1755649" y="941657"/>
            <a:ext cx="5447874" cy="400110"/>
          </a:xfrm>
          <a:prstGeom prst="rect">
            <a:avLst/>
          </a:prstGeom>
          <a:noFill/>
        </p:spPr>
        <p:txBody>
          <a:bodyPr wrap="square">
            <a:spAutoFit/>
          </a:bodyPr>
          <a:lstStyle/>
          <a:p>
            <a:pPr algn="just"/>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trường</a:t>
            </a:r>
            <a:endParaRPr lang="vi-VN" sz="2000"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4A9F0F14-9C93-5BDE-291F-656BCBE14A5C}"/>
              </a:ext>
            </a:extLst>
          </p:cNvPr>
          <p:cNvSpPr txBox="1"/>
          <p:nvPr/>
        </p:nvSpPr>
        <p:spPr>
          <a:xfrm>
            <a:off x="1036690" y="2210477"/>
            <a:ext cx="846480" cy="369332"/>
          </a:xfrm>
          <a:prstGeom prst="rect">
            <a:avLst/>
          </a:prstGeom>
          <a:noFill/>
        </p:spPr>
        <p:txBody>
          <a:bodyPr wrap="square">
            <a:spAutoFit/>
          </a:bodyPr>
          <a:lstStyle/>
          <a:p>
            <a:r>
              <a:rPr lang="en-US" sz="1800" b="1" i="1" u="sng" dirty="0" err="1">
                <a:solidFill>
                  <a:schemeClr val="tx1">
                    <a:lumMod val="75000"/>
                  </a:schemeClr>
                </a:solidFill>
                <a:latin typeface="Calibri" panose="020F0502020204030204" pitchFamily="34" charset="0"/>
                <a:ea typeface="Times New Roman" panose="02020603050405020304" pitchFamily="18" charset="0"/>
                <a:cs typeface="Calibri" panose="020F0502020204030204" pitchFamily="34" charset="0"/>
              </a:rPr>
              <a:t>V</a:t>
            </a:r>
            <a:r>
              <a:rPr lang="en-US" sz="1800" b="1" i="1" u="sng" dirty="0" err="1">
                <a:solidFill>
                  <a:schemeClr val="tx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í</a:t>
            </a:r>
            <a:r>
              <a:rPr lang="en-US" sz="1800" b="1" i="1" u="sng" dirty="0">
                <a:solidFill>
                  <a:schemeClr val="tx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i="1" u="sng" dirty="0" err="1">
                <a:solidFill>
                  <a:schemeClr val="tx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dụ</a:t>
            </a:r>
            <a:r>
              <a:rPr lang="en-US" sz="1800" b="1" i="1" u="sng" dirty="0">
                <a:solidFill>
                  <a:schemeClr val="tx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1800" b="1" i="1" u="sng" dirty="0">
              <a:solidFill>
                <a:schemeClr val="tx1">
                  <a:lumMod val="75000"/>
                </a:schemeClr>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7ACE9062-09A2-34A9-3BD2-4FABD75AB9CE}"/>
              </a:ext>
            </a:extLst>
          </p:cNvPr>
          <p:cNvSpPr txBox="1"/>
          <p:nvPr/>
        </p:nvSpPr>
        <p:spPr>
          <a:xfrm>
            <a:off x="594351" y="-1953428"/>
            <a:ext cx="3104724"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Dùng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bản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đồ</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Việt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Nam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hệ</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tọa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độ</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địa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lý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xác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định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trí</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thành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phố</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Hải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so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với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trí</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thủ</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đô</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Nội</a:t>
            </a:r>
            <a:endParaRPr kumimoji="0" lang="vi-VN"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92802596-9529-AE4A-E89F-E4CFAFF0C8E2}"/>
              </a:ext>
            </a:extLst>
          </p:cNvPr>
          <p:cNvSpPr txBox="1"/>
          <p:nvPr/>
        </p:nvSpPr>
        <p:spPr>
          <a:xfrm>
            <a:off x="364099" y="5455939"/>
            <a:ext cx="3369725" cy="198490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 trí của thành phố Hải Phòng so với vị trí của thủ đô Hà Nội</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Tọa độ địa lí:</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Thành phố Hải Phòng nằm ở phía Đông so với thành phố Hà Nội và cách khoảng 106 km.</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pic>
        <p:nvPicPr>
          <p:cNvPr id="48" name="Picture 2" descr="Bản đồ các tỉnh miền Bắc">
            <a:extLst>
              <a:ext uri="{FF2B5EF4-FFF2-40B4-BE49-F238E27FC236}">
                <a16:creationId xmlns:a16="http://schemas.microsoft.com/office/drawing/2014/main" id="{218C4802-BF3B-0400-CAE9-ADE7DDD1A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79"/>
          <a:stretch/>
        </p:blipFill>
        <p:spPr bwMode="auto">
          <a:xfrm>
            <a:off x="9371239" y="1895805"/>
            <a:ext cx="2256648" cy="1674998"/>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E4A174E7-EA15-9C2E-F644-94DC8A934654}"/>
              </a:ext>
            </a:extLst>
          </p:cNvPr>
          <p:cNvGrpSpPr/>
          <p:nvPr/>
        </p:nvGrpSpPr>
        <p:grpSpPr>
          <a:xfrm>
            <a:off x="40224" y="-57218"/>
            <a:ext cx="914400" cy="914400"/>
            <a:chOff x="3974394" y="692150"/>
            <a:chExt cx="1620969" cy="1621134"/>
          </a:xfrm>
        </p:grpSpPr>
        <p:sp>
          <p:nvSpPr>
            <p:cNvPr id="51" name="Arrow: Circular 50">
              <a:extLst>
                <a:ext uri="{FF2B5EF4-FFF2-40B4-BE49-F238E27FC236}">
                  <a16:creationId xmlns:a16="http://schemas.microsoft.com/office/drawing/2014/main" id="{6D2DD2B2-DD7A-65DE-A3A5-E23E7FB052AF}"/>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2" name="Freeform: Shape 51">
              <a:extLst>
                <a:ext uri="{FF2B5EF4-FFF2-40B4-BE49-F238E27FC236}">
                  <a16:creationId xmlns:a16="http://schemas.microsoft.com/office/drawing/2014/main" id="{8293EAB5-DB4D-B4BC-CAC3-8D8A2B23CDCD}"/>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28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sp>
        <p:nvSpPr>
          <p:cNvPr id="53" name="TextBox 52">
            <a:extLst>
              <a:ext uri="{FF2B5EF4-FFF2-40B4-BE49-F238E27FC236}">
                <a16:creationId xmlns:a16="http://schemas.microsoft.com/office/drawing/2014/main" id="{0CF81663-CCF9-C1D1-9463-D5D2A256656E}"/>
              </a:ext>
            </a:extLst>
          </p:cNvPr>
          <p:cNvSpPr txBox="1"/>
          <p:nvPr/>
        </p:nvSpPr>
        <p:spPr>
          <a:xfrm>
            <a:off x="956447" y="219721"/>
            <a:ext cx="622227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grpSp>
        <p:nvGrpSpPr>
          <p:cNvPr id="54" name="Group 53">
            <a:extLst>
              <a:ext uri="{FF2B5EF4-FFF2-40B4-BE49-F238E27FC236}">
                <a16:creationId xmlns:a16="http://schemas.microsoft.com/office/drawing/2014/main" id="{F8971D1B-A5B2-96CB-07A8-1890ADAD8446}"/>
              </a:ext>
            </a:extLst>
          </p:cNvPr>
          <p:cNvGrpSpPr/>
          <p:nvPr/>
        </p:nvGrpSpPr>
        <p:grpSpPr>
          <a:xfrm>
            <a:off x="30880" y="678666"/>
            <a:ext cx="1796460" cy="1286944"/>
            <a:chOff x="2582861" y="3754152"/>
            <a:chExt cx="1796460" cy="1286944"/>
          </a:xfrm>
        </p:grpSpPr>
        <p:pic>
          <p:nvPicPr>
            <p:cNvPr id="55" name="Graphic 54" descr="Work from home house with solid fill">
              <a:extLst>
                <a:ext uri="{FF2B5EF4-FFF2-40B4-BE49-F238E27FC236}">
                  <a16:creationId xmlns:a16="http://schemas.microsoft.com/office/drawing/2014/main" id="{D2C0C819-3173-6202-022E-F1843FAEE3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2861" y="4529064"/>
              <a:ext cx="512032" cy="512032"/>
            </a:xfrm>
            <a:prstGeom prst="rect">
              <a:avLst/>
            </a:prstGeom>
          </p:spPr>
        </p:pic>
        <p:cxnSp>
          <p:nvCxnSpPr>
            <p:cNvPr id="56" name="Connector: Curved 55">
              <a:extLst>
                <a:ext uri="{FF2B5EF4-FFF2-40B4-BE49-F238E27FC236}">
                  <a16:creationId xmlns:a16="http://schemas.microsoft.com/office/drawing/2014/main" id="{9B2BC268-71EB-CE3A-9294-C1ED06A86FA2}"/>
                </a:ext>
              </a:extLst>
            </p:cNvPr>
            <p:cNvCxnSpPr>
              <a:cxnSpLocks/>
              <a:stCxn id="55" idx="3"/>
              <a:endCxn id="57"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Schoolhouse with solid fill">
              <a:extLst>
                <a:ext uri="{FF2B5EF4-FFF2-40B4-BE49-F238E27FC236}">
                  <a16:creationId xmlns:a16="http://schemas.microsoft.com/office/drawing/2014/main" id="{131B1199-659D-DF8B-EAAF-E5B4B1DAE4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4502" y="3754152"/>
              <a:ext cx="734819" cy="735759"/>
            </a:xfrm>
            <a:prstGeom prst="rect">
              <a:avLst/>
            </a:prstGeom>
          </p:spPr>
        </p:pic>
      </p:grpSp>
      <p:grpSp>
        <p:nvGrpSpPr>
          <p:cNvPr id="71" name="Group 70">
            <a:extLst>
              <a:ext uri="{FF2B5EF4-FFF2-40B4-BE49-F238E27FC236}">
                <a16:creationId xmlns:a16="http://schemas.microsoft.com/office/drawing/2014/main" id="{8F995783-6F0A-7303-3D3E-E9BAEE20E557}"/>
              </a:ext>
            </a:extLst>
          </p:cNvPr>
          <p:cNvGrpSpPr/>
          <p:nvPr/>
        </p:nvGrpSpPr>
        <p:grpSpPr>
          <a:xfrm>
            <a:off x="1129389" y="1296878"/>
            <a:ext cx="7151011" cy="703353"/>
            <a:chOff x="1129389" y="1296878"/>
            <a:chExt cx="7151011" cy="703353"/>
          </a:xfrm>
        </p:grpSpPr>
        <p:pic>
          <p:nvPicPr>
            <p:cNvPr id="12" name="Graphic 11" descr="Right pointing backhand index outline">
              <a:extLst>
                <a:ext uri="{FF2B5EF4-FFF2-40B4-BE49-F238E27FC236}">
                  <a16:creationId xmlns:a16="http://schemas.microsoft.com/office/drawing/2014/main" id="{524EAAC7-07ED-3088-7EEC-D4AD25F23E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9389" y="1296878"/>
              <a:ext cx="703353" cy="703353"/>
            </a:xfrm>
            <a:prstGeom prst="rect">
              <a:avLst/>
            </a:prstGeom>
          </p:spPr>
        </p:pic>
        <p:sp>
          <p:nvSpPr>
            <p:cNvPr id="58" name="TextBox 57">
              <a:extLst>
                <a:ext uri="{FF2B5EF4-FFF2-40B4-BE49-F238E27FC236}">
                  <a16:creationId xmlns:a16="http://schemas.microsoft.com/office/drawing/2014/main" id="{87B91548-1945-ED62-FFB6-6179DB974D3B}"/>
                </a:ext>
              </a:extLst>
            </p:cNvPr>
            <p:cNvSpPr txBox="1"/>
            <p:nvPr/>
          </p:nvSpPr>
          <p:spPr>
            <a:xfrm>
              <a:off x="1827340" y="1358396"/>
              <a:ext cx="6453060" cy="400110"/>
            </a:xfrm>
            <a:prstGeom prst="rect">
              <a:avLst/>
            </a:prstGeom>
            <a:noFill/>
          </p:spPr>
          <p:txBody>
            <a:bodyPr wrap="square">
              <a:spAutoFit/>
            </a:bodyPr>
            <a:lstStyle/>
            <a:p>
              <a:pPr algn="just"/>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phải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grpSp>
      <p:sp>
        <p:nvSpPr>
          <p:cNvPr id="65" name="Freeform: Shape 64">
            <a:extLst>
              <a:ext uri="{FF2B5EF4-FFF2-40B4-BE49-F238E27FC236}">
                <a16:creationId xmlns:a16="http://schemas.microsoft.com/office/drawing/2014/main" id="{A1026313-4288-4041-E047-A8CA6D731458}"/>
              </a:ext>
            </a:extLst>
          </p:cNvPr>
          <p:cNvSpPr/>
          <p:nvPr/>
        </p:nvSpPr>
        <p:spPr>
          <a:xfrm>
            <a:off x="1810161" y="17424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n-US" sz="2000"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a:t>
            </a:r>
            <a:r>
              <a:rPr lang="en-US" sz="2000" kern="1200" baseline="-25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0</a:t>
            </a:r>
            <a:r>
              <a:rPr lang="en-US" sz="2000"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6h </a:t>
            </a:r>
            <a:endParaRPr lang="en-US" sz="2000" kern="1200"/>
          </a:p>
        </p:txBody>
      </p:sp>
      <p:sp>
        <p:nvSpPr>
          <p:cNvPr id="67" name="Freeform: Shape 66">
            <a:extLst>
              <a:ext uri="{FF2B5EF4-FFF2-40B4-BE49-F238E27FC236}">
                <a16:creationId xmlns:a16="http://schemas.microsoft.com/office/drawing/2014/main" id="{5F1467D3-1221-576C-EA95-0953D5CC7355}"/>
              </a:ext>
            </a:extLst>
          </p:cNvPr>
          <p:cNvSpPr/>
          <p:nvPr/>
        </p:nvSpPr>
        <p:spPr>
          <a:xfrm>
            <a:off x="3279296" y="2027847"/>
            <a:ext cx="788104" cy="788104"/>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68" name="Freeform: Shape 67">
            <a:extLst>
              <a:ext uri="{FF2B5EF4-FFF2-40B4-BE49-F238E27FC236}">
                <a16:creationId xmlns:a16="http://schemas.microsoft.com/office/drawing/2014/main" id="{F4358B27-4C37-8080-869D-A5E58FAE543A}"/>
              </a:ext>
            </a:extLst>
          </p:cNvPr>
          <p:cNvSpPr/>
          <p:nvPr/>
        </p:nvSpPr>
        <p:spPr>
          <a:xfrm>
            <a:off x="4177735" y="17424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n-US" sz="1800"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thời gian chuyển động là Δt = 1h </a:t>
            </a:r>
            <a:endParaRPr lang="en-US" sz="1800" kern="1200"/>
          </a:p>
        </p:txBody>
      </p:sp>
      <p:sp>
        <p:nvSpPr>
          <p:cNvPr id="70" name="Freeform: Shape 69">
            <a:extLst>
              <a:ext uri="{FF2B5EF4-FFF2-40B4-BE49-F238E27FC236}">
                <a16:creationId xmlns:a16="http://schemas.microsoft.com/office/drawing/2014/main" id="{E6B9D1EC-F97C-F946-3A79-EA5916D4EA21}"/>
              </a:ext>
            </a:extLst>
          </p:cNvPr>
          <p:cNvSpPr/>
          <p:nvPr/>
        </p:nvSpPr>
        <p:spPr>
          <a:xfrm>
            <a:off x="6545310" y="17424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n-US" sz="1800" kern="1200">
                <a:solidFill>
                  <a:srgbClr val="000000"/>
                </a:solidFill>
                <a:latin typeface="Calibri" panose="020F0502020204030204" pitchFamily="34" charset="0"/>
                <a:ea typeface="Times New Roman" panose="02020603050405020304" pitchFamily="18" charset="0"/>
                <a:cs typeface="Calibri" panose="020F0502020204030204" pitchFamily="34" charset="0"/>
              </a:rPr>
              <a:t>T</a:t>
            </a: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hời điểm em tới trường là 7h</a:t>
            </a:r>
            <a:endParaRPr lang="en-US" sz="1800" kern="1200">
              <a:solidFill>
                <a:srgbClr val="000000"/>
              </a:solidFill>
            </a:endParaRPr>
          </a:p>
        </p:txBody>
      </p:sp>
      <p:sp>
        <p:nvSpPr>
          <p:cNvPr id="40" name="Arrow: Right 39">
            <a:extLst>
              <a:ext uri="{FF2B5EF4-FFF2-40B4-BE49-F238E27FC236}">
                <a16:creationId xmlns:a16="http://schemas.microsoft.com/office/drawing/2014/main" id="{DEB12712-150F-074F-C001-88CB147EB797}"/>
              </a:ext>
            </a:extLst>
          </p:cNvPr>
          <p:cNvSpPr/>
          <p:nvPr/>
        </p:nvSpPr>
        <p:spPr>
          <a:xfrm>
            <a:off x="5777854" y="2233133"/>
            <a:ext cx="520666" cy="3693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4" name="Group 73">
            <a:extLst>
              <a:ext uri="{FF2B5EF4-FFF2-40B4-BE49-F238E27FC236}">
                <a16:creationId xmlns:a16="http://schemas.microsoft.com/office/drawing/2014/main" id="{06BD1235-718A-7725-8960-66ECF2BCA52D}"/>
              </a:ext>
            </a:extLst>
          </p:cNvPr>
          <p:cNvGrpSpPr/>
          <p:nvPr/>
        </p:nvGrpSpPr>
        <p:grpSpPr>
          <a:xfrm>
            <a:off x="1129389" y="1850565"/>
            <a:ext cx="6977921" cy="703353"/>
            <a:chOff x="1129389" y="1850565"/>
            <a:chExt cx="6977921" cy="703353"/>
          </a:xfrm>
        </p:grpSpPr>
        <p:sp>
          <p:nvSpPr>
            <p:cNvPr id="46" name="TextBox 45">
              <a:extLst>
                <a:ext uri="{FF2B5EF4-FFF2-40B4-BE49-F238E27FC236}">
                  <a16:creationId xmlns:a16="http://schemas.microsoft.com/office/drawing/2014/main" id="{22C50287-7DFD-48D3-D23B-2AE61EBE526F}"/>
                </a:ext>
              </a:extLst>
            </p:cNvPr>
            <p:cNvSpPr txBox="1"/>
            <p:nvPr/>
          </p:nvSpPr>
          <p:spPr>
            <a:xfrm>
              <a:off x="1827339" y="1875761"/>
              <a:ext cx="6279971" cy="425501"/>
            </a:xfrm>
            <a:prstGeom prst="rect">
              <a:avLst/>
            </a:prstGeom>
            <a:noFill/>
          </p:spPr>
          <p:txBody>
            <a:bodyPr wrap="square">
              <a:spAutoFit/>
            </a:bodyPr>
            <a:lstStyle/>
            <a:p>
              <a:pPr>
                <a:lnSpc>
                  <a:spcPct val="115000"/>
                </a:lnSpc>
              </a:pPr>
              <a:r>
                <a:rPr lang="en-US" sz="2000">
                  <a:effectLst/>
                  <a:latin typeface="Calibri" panose="020F0502020204030204" pitchFamily="34" charset="0"/>
                  <a:ea typeface="Times New Roman" panose="02020603050405020304" pitchFamily="18" charset="0"/>
                  <a:cs typeface="Calibri" panose="020F0502020204030204" pitchFamily="34" charset="0"/>
                </a:rPr>
                <a:t>đo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gian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từ</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gốc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2" name="Graphic 71" descr="Right pointing backhand index outline">
              <a:extLst>
                <a:ext uri="{FF2B5EF4-FFF2-40B4-BE49-F238E27FC236}">
                  <a16:creationId xmlns:a16="http://schemas.microsoft.com/office/drawing/2014/main" id="{C3F7B455-35BC-B24B-082F-29764305D9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9389" y="1850565"/>
              <a:ext cx="703353" cy="703353"/>
            </a:xfrm>
            <a:prstGeom prst="rect">
              <a:avLst/>
            </a:prstGeom>
          </p:spPr>
        </p:pic>
      </p:grpSp>
      <p:sp>
        <p:nvSpPr>
          <p:cNvPr id="73" name="TextBox 72">
            <a:extLst>
              <a:ext uri="{FF2B5EF4-FFF2-40B4-BE49-F238E27FC236}">
                <a16:creationId xmlns:a16="http://schemas.microsoft.com/office/drawing/2014/main" id="{7820FD24-AA4D-B832-217D-503C1DEF2C2B}"/>
              </a:ext>
            </a:extLst>
          </p:cNvPr>
          <p:cNvSpPr txBox="1"/>
          <p:nvPr/>
        </p:nvSpPr>
        <p:spPr>
          <a:xfrm>
            <a:off x="1755650" y="923632"/>
            <a:ext cx="6453060" cy="425501"/>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Như</a:t>
            </a:r>
            <a:r>
              <a:rPr kumimoji="0" lang="en-US" sz="20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vậy</a:t>
            </a:r>
            <a:r>
              <a:rPr kumimoji="0" lang="en-US" sz="20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để</a:t>
            </a:r>
            <a:r>
              <a:rPr kumimoji="0" lang="en-US" sz="20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xác</a:t>
            </a:r>
            <a:r>
              <a:rPr kumimoji="0" lang="en-US" sz="20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đinh</a:t>
            </a:r>
            <a:r>
              <a:rPr kumimoji="0" lang="en-US" sz="20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thời</a:t>
            </a:r>
            <a:r>
              <a:rPr kumimoji="0" lang="en-US" sz="2000" b="0" i="0" u="none" strike="noStrike" kern="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điểm:</a:t>
            </a:r>
            <a:endParaRPr kumimoji="0" lang="vi-VN" sz="20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76" name="Freeform: Shape 75">
            <a:extLst>
              <a:ext uri="{FF2B5EF4-FFF2-40B4-BE49-F238E27FC236}">
                <a16:creationId xmlns:a16="http://schemas.microsoft.com/office/drawing/2014/main" id="{18851C63-7FC8-AF3E-B765-E0151E8FB05C}"/>
              </a:ext>
            </a:extLst>
          </p:cNvPr>
          <p:cNvSpPr/>
          <p:nvPr/>
        </p:nvSpPr>
        <p:spPr>
          <a:xfrm>
            <a:off x="662851" y="5326580"/>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kumimoji="0" lang="en-US" sz="2400" b="0" i="1" u="none" strike="noStrike" kern="1200" cap="none" spc="0" normalizeH="0" baseline="0" noProof="0">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Hệ tọa độ </a:t>
            </a:r>
            <a:endParaRPr lang="en-US" sz="2400" kern="1200">
              <a:solidFill>
                <a:srgbClr val="000000"/>
              </a:solidFill>
            </a:endParaRPr>
          </a:p>
        </p:txBody>
      </p:sp>
    </p:spTree>
    <p:extLst>
      <p:ext uri="{BB962C8B-B14F-4D97-AF65-F5344CB8AC3E}">
        <p14:creationId xmlns:p14="http://schemas.microsoft.com/office/powerpoint/2010/main" val="193407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1" nodeType="click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Effect transition="in" filter="fade">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1" nodeType="click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p:cTn id="29" dur="500" fill="hold"/>
                                        <p:tgtEl>
                                          <p:spTgt spid="68"/>
                                        </p:tgtEl>
                                        <p:attrNameLst>
                                          <p:attrName>ppt_w</p:attrName>
                                        </p:attrNameLst>
                                      </p:cBhvr>
                                      <p:tavLst>
                                        <p:tav tm="0">
                                          <p:val>
                                            <p:fltVal val="0"/>
                                          </p:val>
                                        </p:tav>
                                        <p:tav tm="100000">
                                          <p:val>
                                            <p:strVal val="#ppt_w"/>
                                          </p:val>
                                        </p:tav>
                                      </p:tavLst>
                                    </p:anim>
                                    <p:anim calcmode="lin" valueType="num">
                                      <p:cBhvr>
                                        <p:cTn id="30" dur="500" fill="hold"/>
                                        <p:tgtEl>
                                          <p:spTgt spid="68"/>
                                        </p:tgtEl>
                                        <p:attrNameLst>
                                          <p:attrName>ppt_h</p:attrName>
                                        </p:attrNameLst>
                                      </p:cBhvr>
                                      <p:tavLst>
                                        <p:tav tm="0">
                                          <p:val>
                                            <p:fltVal val="0"/>
                                          </p:val>
                                        </p:tav>
                                        <p:tav tm="100000">
                                          <p:val>
                                            <p:strVal val="#ppt_h"/>
                                          </p:val>
                                        </p:tav>
                                      </p:tavLst>
                                    </p:anim>
                                    <p:animEffect transition="in" filter="fade">
                                      <p:cBhvr>
                                        <p:cTn id="31" dur="500"/>
                                        <p:tgtEl>
                                          <p:spTgt spid="6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1" nodeType="clickEffect">
                                  <p:stCondLst>
                                    <p:cond delay="0"/>
                                  </p:stCondLst>
                                  <p:childTnLst>
                                    <p:set>
                                      <p:cBhvr>
                                        <p:cTn id="40" dur="1" fill="hold">
                                          <p:stCondLst>
                                            <p:cond delay="0"/>
                                          </p:stCondLst>
                                        </p:cTn>
                                        <p:tgtEl>
                                          <p:spTgt spid="70"/>
                                        </p:tgtEl>
                                        <p:attrNameLst>
                                          <p:attrName>style.visibility</p:attrName>
                                        </p:attrNameLst>
                                      </p:cBhvr>
                                      <p:to>
                                        <p:strVal val="visible"/>
                                      </p:to>
                                    </p:set>
                                    <p:anim calcmode="lin" valueType="num">
                                      <p:cBhvr>
                                        <p:cTn id="41" dur="500" fill="hold"/>
                                        <p:tgtEl>
                                          <p:spTgt spid="70"/>
                                        </p:tgtEl>
                                        <p:attrNameLst>
                                          <p:attrName>ppt_w</p:attrName>
                                        </p:attrNameLst>
                                      </p:cBhvr>
                                      <p:tavLst>
                                        <p:tav tm="0">
                                          <p:val>
                                            <p:fltVal val="0"/>
                                          </p:val>
                                        </p:tav>
                                        <p:tav tm="100000">
                                          <p:val>
                                            <p:strVal val="#ppt_w"/>
                                          </p:val>
                                        </p:tav>
                                      </p:tavLst>
                                    </p:anim>
                                    <p:anim calcmode="lin" valueType="num">
                                      <p:cBhvr>
                                        <p:cTn id="42" dur="500" fill="hold"/>
                                        <p:tgtEl>
                                          <p:spTgt spid="70"/>
                                        </p:tgtEl>
                                        <p:attrNameLst>
                                          <p:attrName>ppt_h</p:attrName>
                                        </p:attrNameLst>
                                      </p:cBhvr>
                                      <p:tavLst>
                                        <p:tav tm="0">
                                          <p:val>
                                            <p:fltVal val="0"/>
                                          </p:val>
                                        </p:tav>
                                        <p:tav tm="100000">
                                          <p:val>
                                            <p:strVal val="#ppt_h"/>
                                          </p:val>
                                        </p:tav>
                                      </p:tavLst>
                                    </p:anim>
                                    <p:animEffect transition="in" filter="fade">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0 0 L 0 0.25 E" pathEditMode="relative" ptsTypes="">
                                      <p:cBhvr>
                                        <p:cTn id="47" dur="2000" fill="hold"/>
                                        <p:tgtEl>
                                          <p:spTgt spid="37"/>
                                        </p:tgtEl>
                                        <p:attrNameLst>
                                          <p:attrName>ppt_x</p:attrName>
                                          <p:attrName>ppt_y</p:attrName>
                                        </p:attrNameLst>
                                      </p:cBhvr>
                                    </p:animMotion>
                                  </p:childTnLst>
                                </p:cTn>
                              </p:par>
                              <p:par>
                                <p:cTn id="48" presetID="42" presetClass="path" presetSubtype="0" accel="50000" decel="50000" fill="hold" grpId="0" nodeType="withEffect">
                                  <p:stCondLst>
                                    <p:cond delay="0"/>
                                  </p:stCondLst>
                                  <p:childTnLst>
                                    <p:animMotion origin="layout" path="M 0 0 L 0 0.25 E" pathEditMode="relative" ptsTypes="">
                                      <p:cBhvr>
                                        <p:cTn id="49" dur="2000" fill="hold"/>
                                        <p:tgtEl>
                                          <p:spTgt spid="65"/>
                                        </p:tgtEl>
                                        <p:attrNameLst>
                                          <p:attrName>ppt_x</p:attrName>
                                          <p:attrName>ppt_y</p:attrName>
                                        </p:attrNameLst>
                                      </p:cBhvr>
                                    </p:animMotion>
                                  </p:childTnLst>
                                </p:cTn>
                              </p:par>
                              <p:par>
                                <p:cTn id="50" presetID="42" presetClass="path" presetSubtype="0" accel="50000" decel="50000" fill="hold" grpId="0" nodeType="withEffect">
                                  <p:stCondLst>
                                    <p:cond delay="0"/>
                                  </p:stCondLst>
                                  <p:childTnLst>
                                    <p:animMotion origin="layout" path="M 0 0 L 0 0.25 E" pathEditMode="relative" ptsTypes="">
                                      <p:cBhvr>
                                        <p:cTn id="51" dur="2000" fill="hold"/>
                                        <p:tgtEl>
                                          <p:spTgt spid="67"/>
                                        </p:tgtEl>
                                        <p:attrNameLst>
                                          <p:attrName>ppt_x</p:attrName>
                                          <p:attrName>ppt_y</p:attrName>
                                        </p:attrNameLst>
                                      </p:cBhvr>
                                    </p:animMotion>
                                  </p:childTnLst>
                                </p:cTn>
                              </p:par>
                              <p:par>
                                <p:cTn id="52" presetID="42" presetClass="path" presetSubtype="0" accel="50000" decel="50000" fill="hold" grpId="0" nodeType="withEffect">
                                  <p:stCondLst>
                                    <p:cond delay="0"/>
                                  </p:stCondLst>
                                  <p:childTnLst>
                                    <p:animMotion origin="layout" path="M 0 0 L 0 0.25 E" pathEditMode="relative" ptsTypes="">
                                      <p:cBhvr>
                                        <p:cTn id="53" dur="2000" fill="hold"/>
                                        <p:tgtEl>
                                          <p:spTgt spid="68"/>
                                        </p:tgtEl>
                                        <p:attrNameLst>
                                          <p:attrName>ppt_x</p:attrName>
                                          <p:attrName>ppt_y</p:attrName>
                                        </p:attrNameLst>
                                      </p:cBhvr>
                                    </p:animMotion>
                                  </p:childTnLst>
                                </p:cTn>
                              </p:par>
                              <p:par>
                                <p:cTn id="54" presetID="42" presetClass="path" presetSubtype="0" accel="50000" decel="50000" fill="hold" grpId="0" nodeType="withEffect">
                                  <p:stCondLst>
                                    <p:cond delay="0"/>
                                  </p:stCondLst>
                                  <p:childTnLst>
                                    <p:animMotion origin="layout" path="M 0 0 L 0 0.25 E" pathEditMode="relative" ptsTypes="">
                                      <p:cBhvr>
                                        <p:cTn id="55" dur="2000" fill="hold"/>
                                        <p:tgtEl>
                                          <p:spTgt spid="70"/>
                                        </p:tgtEl>
                                        <p:attrNameLst>
                                          <p:attrName>ppt_x</p:attrName>
                                          <p:attrName>ppt_y</p:attrName>
                                        </p:attrNameLst>
                                      </p:cBhvr>
                                    </p:animMotion>
                                  </p:childTnLst>
                                </p:cTn>
                              </p:par>
                              <p:par>
                                <p:cTn id="56" presetID="42" presetClass="path" presetSubtype="0" accel="50000" decel="50000" fill="hold" grpId="1" nodeType="withEffect">
                                  <p:stCondLst>
                                    <p:cond delay="0"/>
                                  </p:stCondLst>
                                  <p:childTnLst>
                                    <p:animMotion origin="layout" path="M 0 0 L 0 0.25 E" pathEditMode="relative" ptsTypes="">
                                      <p:cBhvr>
                                        <p:cTn id="57" dur="2000" fill="hold"/>
                                        <p:tgtEl>
                                          <p:spTgt spid="40"/>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64" presetClass="path" presetSubtype="0" accel="50000" decel="50000" fill="hold" grpId="0" nodeType="clickEffect">
                                  <p:stCondLst>
                                    <p:cond delay="0"/>
                                  </p:stCondLst>
                                  <p:childTnLst>
                                    <p:animMotion origin="layout" path="M 0 0 L 0 -0.25 E" pathEditMode="relative" ptsTypes="">
                                      <p:cBhvr>
                                        <p:cTn id="61" dur="1000" fill="hold"/>
                                        <p:tgtEl>
                                          <p:spTgt spid="36"/>
                                        </p:tgtEl>
                                        <p:attrNameLst>
                                          <p:attrName>ppt_x</p:attrName>
                                          <p:attrName>ppt_y</p:attrName>
                                        </p:attrNameLst>
                                      </p:cBhvr>
                                    </p:animMotion>
                                  </p:childTnLst>
                                </p:cTn>
                              </p:par>
                              <p:par>
                                <p:cTn id="62" presetID="2" presetClass="entr" presetSubtype="1" fill="hold" grpId="0" nodeType="withEffect">
                                  <p:stCondLst>
                                    <p:cond delay="0"/>
                                  </p:stCondLst>
                                  <p:childTnLst>
                                    <p:set>
                                      <p:cBhvr>
                                        <p:cTn id="63" dur="1" fill="hold">
                                          <p:stCondLst>
                                            <p:cond delay="0"/>
                                          </p:stCondLst>
                                        </p:cTn>
                                        <p:tgtEl>
                                          <p:spTgt spid="73"/>
                                        </p:tgtEl>
                                        <p:attrNameLst>
                                          <p:attrName>style.visibility</p:attrName>
                                        </p:attrNameLst>
                                      </p:cBhvr>
                                      <p:to>
                                        <p:strVal val="visible"/>
                                      </p:to>
                                    </p:set>
                                    <p:anim calcmode="lin" valueType="num">
                                      <p:cBhvr additive="base">
                                        <p:cTn id="64" dur="1000" fill="hold"/>
                                        <p:tgtEl>
                                          <p:spTgt spid="73"/>
                                        </p:tgtEl>
                                        <p:attrNameLst>
                                          <p:attrName>ppt_x</p:attrName>
                                        </p:attrNameLst>
                                      </p:cBhvr>
                                      <p:tavLst>
                                        <p:tav tm="0">
                                          <p:val>
                                            <p:strVal val="#ppt_x"/>
                                          </p:val>
                                        </p:tav>
                                        <p:tav tm="100000">
                                          <p:val>
                                            <p:strVal val="#ppt_x"/>
                                          </p:val>
                                        </p:tav>
                                      </p:tavLst>
                                    </p:anim>
                                    <p:anim calcmode="lin" valueType="num">
                                      <p:cBhvr additive="base">
                                        <p:cTn id="65" dur="1000" fill="hold"/>
                                        <p:tgtEl>
                                          <p:spTgt spid="73"/>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wipe(left)">
                                      <p:cBhvr>
                                        <p:cTn id="7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7" grpId="1"/>
      <p:bldP spid="65" grpId="0" animBg="1"/>
      <p:bldP spid="65" grpId="1" animBg="1"/>
      <p:bldP spid="67" grpId="0" animBg="1"/>
      <p:bldP spid="67" grpId="1" animBg="1"/>
      <p:bldP spid="68" grpId="0" animBg="1"/>
      <p:bldP spid="68" grpId="1" animBg="1"/>
      <p:bldP spid="70" grpId="0" animBg="1"/>
      <p:bldP spid="70" grpId="1" animBg="1"/>
      <p:bldP spid="40" grpId="0" animBg="1"/>
      <p:bldP spid="40" grpId="1" animBg="1"/>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37" name="TextBox 36">
            <a:extLst>
              <a:ext uri="{FF2B5EF4-FFF2-40B4-BE49-F238E27FC236}">
                <a16:creationId xmlns:a16="http://schemas.microsoft.com/office/drawing/2014/main" id="{4A9F0F14-9C93-5BDE-291F-656BCBE14A5C}"/>
              </a:ext>
            </a:extLst>
          </p:cNvPr>
          <p:cNvSpPr txBox="1"/>
          <p:nvPr/>
        </p:nvSpPr>
        <p:spPr>
          <a:xfrm>
            <a:off x="1036690" y="5868077"/>
            <a:ext cx="8464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Ví</a:t>
            </a:r>
            <a:r>
              <a:rPr kumimoji="0" lang="en-US" sz="1800" b="1" i="1" u="sng" strike="noStrike" kern="0" cap="none" spc="0" normalizeH="0" baseline="0" noProof="0" dirty="0">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1800" b="1" i="1" u="sng" strike="noStrike" kern="0" cap="none" spc="0" normalizeH="0" baseline="0" noProof="0" dirty="0" err="1">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dụ</a:t>
            </a:r>
            <a:r>
              <a:rPr kumimoji="0" lang="en-US" sz="1800" b="1" i="1" u="sng" strike="noStrike" kern="0" cap="none" spc="0" normalizeH="0" baseline="0" noProof="0" dirty="0">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a:t>
            </a:r>
            <a:endParaRPr kumimoji="0" lang="vi-VN" sz="1800" b="1" i="1" u="sng" strike="noStrike" kern="0" cap="none" spc="0" normalizeH="0" baseline="0" noProof="0" dirty="0">
              <a:ln>
                <a:noFill/>
              </a:ln>
              <a:solidFill>
                <a:srgbClr val="756F6F">
                  <a:lumMod val="75000"/>
                </a:srgbClr>
              </a:solidFill>
              <a:effectLst/>
              <a:uLnTx/>
              <a:uFillTx/>
              <a:latin typeface="Calibri" panose="020F0502020204030204" pitchFamily="34" charset="0"/>
              <a:cs typeface="Calibri" panose="020F0502020204030204" pitchFamily="34" charset="0"/>
              <a:sym typeface="Arial"/>
            </a:endParaRPr>
          </a:p>
        </p:txBody>
      </p:sp>
      <p:grpSp>
        <p:nvGrpSpPr>
          <p:cNvPr id="50" name="Group 49">
            <a:extLst>
              <a:ext uri="{FF2B5EF4-FFF2-40B4-BE49-F238E27FC236}">
                <a16:creationId xmlns:a16="http://schemas.microsoft.com/office/drawing/2014/main" id="{E4A174E7-EA15-9C2E-F644-94DC8A934654}"/>
              </a:ext>
            </a:extLst>
          </p:cNvPr>
          <p:cNvGrpSpPr/>
          <p:nvPr/>
        </p:nvGrpSpPr>
        <p:grpSpPr>
          <a:xfrm>
            <a:off x="40224" y="-57218"/>
            <a:ext cx="914400" cy="914400"/>
            <a:chOff x="3974394" y="692150"/>
            <a:chExt cx="1620969" cy="1621134"/>
          </a:xfrm>
        </p:grpSpPr>
        <p:sp>
          <p:nvSpPr>
            <p:cNvPr id="51" name="Arrow: Circular 50">
              <a:extLst>
                <a:ext uri="{FF2B5EF4-FFF2-40B4-BE49-F238E27FC236}">
                  <a16:creationId xmlns:a16="http://schemas.microsoft.com/office/drawing/2014/main" id="{6D2DD2B2-DD7A-65DE-A3A5-E23E7FB052AF}"/>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2" name="Freeform: Shape 51">
              <a:extLst>
                <a:ext uri="{FF2B5EF4-FFF2-40B4-BE49-F238E27FC236}">
                  <a16:creationId xmlns:a16="http://schemas.microsoft.com/office/drawing/2014/main" id="{8293EAB5-DB4D-B4BC-CAC3-8D8A2B23CDCD}"/>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28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sp>
        <p:nvSpPr>
          <p:cNvPr id="53" name="TextBox 52">
            <a:extLst>
              <a:ext uri="{FF2B5EF4-FFF2-40B4-BE49-F238E27FC236}">
                <a16:creationId xmlns:a16="http://schemas.microsoft.com/office/drawing/2014/main" id="{0CF81663-CCF9-C1D1-9463-D5D2A256656E}"/>
              </a:ext>
            </a:extLst>
          </p:cNvPr>
          <p:cNvSpPr txBox="1"/>
          <p:nvPr/>
        </p:nvSpPr>
        <p:spPr>
          <a:xfrm>
            <a:off x="956447" y="219721"/>
            <a:ext cx="622227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grpSp>
        <p:nvGrpSpPr>
          <p:cNvPr id="54" name="Group 53">
            <a:extLst>
              <a:ext uri="{FF2B5EF4-FFF2-40B4-BE49-F238E27FC236}">
                <a16:creationId xmlns:a16="http://schemas.microsoft.com/office/drawing/2014/main" id="{F8971D1B-A5B2-96CB-07A8-1890ADAD8446}"/>
              </a:ext>
            </a:extLst>
          </p:cNvPr>
          <p:cNvGrpSpPr/>
          <p:nvPr/>
        </p:nvGrpSpPr>
        <p:grpSpPr>
          <a:xfrm>
            <a:off x="30880" y="678666"/>
            <a:ext cx="1796460" cy="1286944"/>
            <a:chOff x="2582861" y="3754152"/>
            <a:chExt cx="1796460" cy="1286944"/>
          </a:xfrm>
        </p:grpSpPr>
        <p:pic>
          <p:nvPicPr>
            <p:cNvPr id="55" name="Graphic 54" descr="Work from home house with solid fill">
              <a:extLst>
                <a:ext uri="{FF2B5EF4-FFF2-40B4-BE49-F238E27FC236}">
                  <a16:creationId xmlns:a16="http://schemas.microsoft.com/office/drawing/2014/main" id="{D2C0C819-3173-6202-022E-F1843FAEE3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2861" y="4529064"/>
              <a:ext cx="512032" cy="512032"/>
            </a:xfrm>
            <a:prstGeom prst="rect">
              <a:avLst/>
            </a:prstGeom>
          </p:spPr>
        </p:pic>
        <p:cxnSp>
          <p:nvCxnSpPr>
            <p:cNvPr id="56" name="Connector: Curved 55">
              <a:extLst>
                <a:ext uri="{FF2B5EF4-FFF2-40B4-BE49-F238E27FC236}">
                  <a16:creationId xmlns:a16="http://schemas.microsoft.com/office/drawing/2014/main" id="{9B2BC268-71EB-CE3A-9294-C1ED06A86FA2}"/>
                </a:ext>
              </a:extLst>
            </p:cNvPr>
            <p:cNvCxnSpPr>
              <a:cxnSpLocks/>
              <a:stCxn id="55" idx="3"/>
              <a:endCxn id="57"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Schoolhouse with solid fill">
              <a:extLst>
                <a:ext uri="{FF2B5EF4-FFF2-40B4-BE49-F238E27FC236}">
                  <a16:creationId xmlns:a16="http://schemas.microsoft.com/office/drawing/2014/main" id="{131B1199-659D-DF8B-EAAF-E5B4B1DAE4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44502" y="3754152"/>
              <a:ext cx="734819" cy="735759"/>
            </a:xfrm>
            <a:prstGeom prst="rect">
              <a:avLst/>
            </a:prstGeom>
          </p:spPr>
        </p:pic>
      </p:grpSp>
      <p:sp>
        <p:nvSpPr>
          <p:cNvPr id="65" name="Freeform: Shape 64">
            <a:extLst>
              <a:ext uri="{FF2B5EF4-FFF2-40B4-BE49-F238E27FC236}">
                <a16:creationId xmlns:a16="http://schemas.microsoft.com/office/drawing/2014/main" id="{A1026313-4288-4041-E047-A8CA6D731458}"/>
              </a:ext>
            </a:extLst>
          </p:cNvPr>
          <p:cNvSpPr/>
          <p:nvPr/>
        </p:nvSpPr>
        <p:spPr>
          <a:xfrm>
            <a:off x="1810161" y="54000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a:t>
            </a:r>
            <a:r>
              <a:rPr kumimoji="0" lang="en-US" sz="2000" b="0" i="0" u="none" strike="noStrike" kern="1200" cap="none" spc="0" normalizeH="0" baseline="-2500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0</a:t>
            </a:r>
            <a:r>
              <a:rPr kumimoji="0" lang="en-US" sz="2000" b="0" i="0" u="none" strike="noStrike" kern="1200" cap="none" spc="0" normalizeH="0" baseline="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 6h </a:t>
            </a:r>
            <a:endParaRPr kumimoji="0" lang="en-US" sz="20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67" name="Freeform: Shape 66">
            <a:extLst>
              <a:ext uri="{FF2B5EF4-FFF2-40B4-BE49-F238E27FC236}">
                <a16:creationId xmlns:a16="http://schemas.microsoft.com/office/drawing/2014/main" id="{5F1467D3-1221-576C-EA95-0953D5CC7355}"/>
              </a:ext>
            </a:extLst>
          </p:cNvPr>
          <p:cNvSpPr/>
          <p:nvPr/>
        </p:nvSpPr>
        <p:spPr>
          <a:xfrm>
            <a:off x="3279296" y="5685447"/>
            <a:ext cx="788104" cy="788104"/>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marR="0" lvl="0" indent="0" algn="ctr" defTabSz="577850" rtl="0" eaLnBrk="1" fontAlgn="auto" latinLnBrk="0" hangingPunct="1">
              <a:lnSpc>
                <a:spcPct val="90000"/>
              </a:lnSpc>
              <a:spcBef>
                <a:spcPct val="0"/>
              </a:spcBef>
              <a:spcAft>
                <a:spcPct val="35000"/>
              </a:spcAft>
              <a:buClr>
                <a:srgbClr val="000000"/>
              </a:buClr>
              <a:buSzTx/>
              <a:buFont typeface="Arial"/>
              <a:buNone/>
              <a:tabLst/>
              <a:defRPr/>
            </a:pPr>
            <a:endParaRPr kumimoji="0" lang="en-US" sz="13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68" name="Freeform: Shape 67">
            <a:extLst>
              <a:ext uri="{FF2B5EF4-FFF2-40B4-BE49-F238E27FC236}">
                <a16:creationId xmlns:a16="http://schemas.microsoft.com/office/drawing/2014/main" id="{F4358B27-4C37-8080-869D-A5E58FAE543A}"/>
              </a:ext>
            </a:extLst>
          </p:cNvPr>
          <p:cNvSpPr/>
          <p:nvPr/>
        </p:nvSpPr>
        <p:spPr>
          <a:xfrm>
            <a:off x="4177735" y="54000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thời gian chuyển động là Δt = 1h </a:t>
            </a: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70" name="Freeform: Shape 69">
            <a:extLst>
              <a:ext uri="{FF2B5EF4-FFF2-40B4-BE49-F238E27FC236}">
                <a16:creationId xmlns:a16="http://schemas.microsoft.com/office/drawing/2014/main" id="{E6B9D1EC-F97C-F946-3A79-EA5916D4EA21}"/>
              </a:ext>
            </a:extLst>
          </p:cNvPr>
          <p:cNvSpPr/>
          <p:nvPr/>
        </p:nvSpPr>
        <p:spPr>
          <a:xfrm>
            <a:off x="6545310" y="54000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Thời điểm em tới trường là 7h</a:t>
            </a:r>
            <a:endParaRPr kumimoji="0" lang="en-US" sz="1800" b="0" i="0" u="none" strike="noStrike" kern="1200" cap="none" spc="0" normalizeH="0" baseline="0" noProof="0">
              <a:ln>
                <a:noFill/>
              </a:ln>
              <a:solidFill>
                <a:srgbClr val="000000"/>
              </a:solidFill>
              <a:effectLst/>
              <a:uLnTx/>
              <a:uFillTx/>
              <a:latin typeface="Arial"/>
              <a:ea typeface="+mn-ea"/>
              <a:cs typeface="+mn-cs"/>
              <a:sym typeface="Arial"/>
            </a:endParaRPr>
          </a:p>
        </p:txBody>
      </p:sp>
      <p:sp>
        <p:nvSpPr>
          <p:cNvPr id="40" name="Arrow: Right 39">
            <a:extLst>
              <a:ext uri="{FF2B5EF4-FFF2-40B4-BE49-F238E27FC236}">
                <a16:creationId xmlns:a16="http://schemas.microsoft.com/office/drawing/2014/main" id="{DEB12712-150F-074F-C001-88CB147EB797}"/>
              </a:ext>
            </a:extLst>
          </p:cNvPr>
          <p:cNvSpPr/>
          <p:nvPr/>
        </p:nvSpPr>
        <p:spPr>
          <a:xfrm>
            <a:off x="5777854" y="5890733"/>
            <a:ext cx="520666" cy="3693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3" name="TextBox 72">
            <a:extLst>
              <a:ext uri="{FF2B5EF4-FFF2-40B4-BE49-F238E27FC236}">
                <a16:creationId xmlns:a16="http://schemas.microsoft.com/office/drawing/2014/main" id="{7820FD24-AA4D-B832-217D-503C1DEF2C2B}"/>
              </a:ext>
            </a:extLst>
          </p:cNvPr>
          <p:cNvSpPr txBox="1"/>
          <p:nvPr/>
        </p:nvSpPr>
        <p:spPr>
          <a:xfrm>
            <a:off x="1755650" y="923632"/>
            <a:ext cx="3870450" cy="425501"/>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Như</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vậy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để</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xác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đinh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thời</a:t>
            </a: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điểm:</a:t>
            </a:r>
            <a:endParaRPr kumimoji="0" lang="vi-VN"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13" name="Freeform: Shape 12">
            <a:extLst>
              <a:ext uri="{FF2B5EF4-FFF2-40B4-BE49-F238E27FC236}">
                <a16:creationId xmlns:a16="http://schemas.microsoft.com/office/drawing/2014/main" id="{683F831A-F3AE-B740-A4B9-A781FD1B3C30}"/>
              </a:ext>
            </a:extLst>
          </p:cNvPr>
          <p:cNvSpPr/>
          <p:nvPr/>
        </p:nvSpPr>
        <p:spPr>
          <a:xfrm>
            <a:off x="662851" y="2917204"/>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kumimoji="0" lang="en-US" sz="2400" b="0" i="1" u="none" strike="noStrike" kern="1200" cap="none" spc="0" normalizeH="0" baseline="0" noProof="0">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Hệ tọa độ </a:t>
            </a:r>
            <a:endParaRPr lang="en-US" sz="2400" kern="1200">
              <a:solidFill>
                <a:srgbClr val="000000"/>
              </a:solidFill>
            </a:endParaRPr>
          </a:p>
        </p:txBody>
      </p:sp>
      <p:sp>
        <p:nvSpPr>
          <p:cNvPr id="14" name="Freeform: Shape 13">
            <a:extLst>
              <a:ext uri="{FF2B5EF4-FFF2-40B4-BE49-F238E27FC236}">
                <a16:creationId xmlns:a16="http://schemas.microsoft.com/office/drawing/2014/main" id="{16FAD57E-E595-5445-66C5-071699EEECCD}"/>
              </a:ext>
            </a:extLst>
          </p:cNvPr>
          <p:cNvSpPr/>
          <p:nvPr/>
        </p:nvSpPr>
        <p:spPr>
          <a:xfrm>
            <a:off x="2594288" y="3292344"/>
            <a:ext cx="1036102" cy="1036102"/>
          </a:xfrm>
          <a:custGeom>
            <a:avLst/>
            <a:gdLst>
              <a:gd name="connsiteX0" fmla="*/ 137335 w 1036102"/>
              <a:gd name="connsiteY0" fmla="*/ 396205 h 1036102"/>
              <a:gd name="connsiteX1" fmla="*/ 396205 w 1036102"/>
              <a:gd name="connsiteY1" fmla="*/ 396205 h 1036102"/>
              <a:gd name="connsiteX2" fmla="*/ 396205 w 1036102"/>
              <a:gd name="connsiteY2" fmla="*/ 137335 h 1036102"/>
              <a:gd name="connsiteX3" fmla="*/ 639897 w 1036102"/>
              <a:gd name="connsiteY3" fmla="*/ 137335 h 1036102"/>
              <a:gd name="connsiteX4" fmla="*/ 639897 w 1036102"/>
              <a:gd name="connsiteY4" fmla="*/ 396205 h 1036102"/>
              <a:gd name="connsiteX5" fmla="*/ 898767 w 1036102"/>
              <a:gd name="connsiteY5" fmla="*/ 396205 h 1036102"/>
              <a:gd name="connsiteX6" fmla="*/ 898767 w 1036102"/>
              <a:gd name="connsiteY6" fmla="*/ 639897 h 1036102"/>
              <a:gd name="connsiteX7" fmla="*/ 639897 w 1036102"/>
              <a:gd name="connsiteY7" fmla="*/ 639897 h 1036102"/>
              <a:gd name="connsiteX8" fmla="*/ 639897 w 1036102"/>
              <a:gd name="connsiteY8" fmla="*/ 898767 h 1036102"/>
              <a:gd name="connsiteX9" fmla="*/ 396205 w 1036102"/>
              <a:gd name="connsiteY9" fmla="*/ 898767 h 1036102"/>
              <a:gd name="connsiteX10" fmla="*/ 396205 w 1036102"/>
              <a:gd name="connsiteY10" fmla="*/ 639897 h 1036102"/>
              <a:gd name="connsiteX11" fmla="*/ 137335 w 1036102"/>
              <a:gd name="connsiteY11" fmla="*/ 639897 h 1036102"/>
              <a:gd name="connsiteX12" fmla="*/ 137335 w 1036102"/>
              <a:gd name="connsiteY12" fmla="*/ 396205 h 103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6102" h="1036102">
                <a:moveTo>
                  <a:pt x="137335" y="396205"/>
                </a:moveTo>
                <a:lnTo>
                  <a:pt x="396205" y="396205"/>
                </a:lnTo>
                <a:lnTo>
                  <a:pt x="396205" y="137335"/>
                </a:lnTo>
                <a:lnTo>
                  <a:pt x="639897" y="137335"/>
                </a:lnTo>
                <a:lnTo>
                  <a:pt x="639897" y="396205"/>
                </a:lnTo>
                <a:lnTo>
                  <a:pt x="898767" y="396205"/>
                </a:lnTo>
                <a:lnTo>
                  <a:pt x="898767" y="639897"/>
                </a:lnTo>
                <a:lnTo>
                  <a:pt x="639897" y="639897"/>
                </a:lnTo>
                <a:lnTo>
                  <a:pt x="639897" y="898767"/>
                </a:lnTo>
                <a:lnTo>
                  <a:pt x="396205" y="898767"/>
                </a:lnTo>
                <a:lnTo>
                  <a:pt x="396205" y="639897"/>
                </a:lnTo>
                <a:lnTo>
                  <a:pt x="137335" y="639897"/>
                </a:lnTo>
                <a:lnTo>
                  <a:pt x="137335" y="396205"/>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7335" tIns="396205" rIns="137335" bIns="396205" numCol="1" spcCol="1270" anchor="ctr" anchorCtr="0">
            <a:noAutofit/>
          </a:bodyPr>
          <a:lstStyle/>
          <a:p>
            <a:pPr marL="0" lvl="0" indent="0" algn="ctr" defTabSz="711200">
              <a:lnSpc>
                <a:spcPct val="90000"/>
              </a:lnSpc>
              <a:spcBef>
                <a:spcPct val="0"/>
              </a:spcBef>
              <a:spcAft>
                <a:spcPct val="35000"/>
              </a:spcAft>
              <a:buNone/>
            </a:pPr>
            <a:endParaRPr lang="en-US" sz="1600" kern="1200">
              <a:solidFill>
                <a:srgbClr val="000000"/>
              </a:solidFill>
            </a:endParaRPr>
          </a:p>
        </p:txBody>
      </p:sp>
      <p:sp>
        <p:nvSpPr>
          <p:cNvPr id="15" name="Freeform: Shape 14">
            <a:extLst>
              <a:ext uri="{FF2B5EF4-FFF2-40B4-BE49-F238E27FC236}">
                <a16:creationId xmlns:a16="http://schemas.microsoft.com/office/drawing/2014/main" id="{878CEBE1-121F-3C39-3762-CD2B9F1198FC}"/>
              </a:ext>
            </a:extLst>
          </p:cNvPr>
          <p:cNvSpPr/>
          <p:nvPr/>
        </p:nvSpPr>
        <p:spPr>
          <a:xfrm>
            <a:off x="3775445" y="2917204"/>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kumimoji="0" lang="en-US" sz="2000" b="0" i="1" u="none" strike="noStrike" kern="1200" cap="none" spc="0" normalizeH="0" baseline="0" noProof="0">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mốc thời gian và đồng hồ đo thời gian</a:t>
            </a:r>
            <a:endParaRPr lang="en-US" sz="2000" kern="1200">
              <a:solidFill>
                <a:srgbClr val="000000"/>
              </a:solidFill>
            </a:endParaRPr>
          </a:p>
        </p:txBody>
      </p:sp>
      <p:sp>
        <p:nvSpPr>
          <p:cNvPr id="16" name="Freeform: Shape 15">
            <a:extLst>
              <a:ext uri="{FF2B5EF4-FFF2-40B4-BE49-F238E27FC236}">
                <a16:creationId xmlns:a16="http://schemas.microsoft.com/office/drawing/2014/main" id="{C57AD552-86F8-C93F-9C5F-E45300177123}"/>
              </a:ext>
            </a:extLst>
          </p:cNvPr>
          <p:cNvSpPr/>
          <p:nvPr/>
        </p:nvSpPr>
        <p:spPr>
          <a:xfrm>
            <a:off x="5706882" y="3292344"/>
            <a:ext cx="1036102" cy="1036102"/>
          </a:xfrm>
          <a:custGeom>
            <a:avLst/>
            <a:gdLst>
              <a:gd name="connsiteX0" fmla="*/ 137335 w 1036102"/>
              <a:gd name="connsiteY0" fmla="*/ 213437 h 1036102"/>
              <a:gd name="connsiteX1" fmla="*/ 898767 w 1036102"/>
              <a:gd name="connsiteY1" fmla="*/ 213437 h 1036102"/>
              <a:gd name="connsiteX2" fmla="*/ 898767 w 1036102"/>
              <a:gd name="connsiteY2" fmla="*/ 457128 h 1036102"/>
              <a:gd name="connsiteX3" fmla="*/ 137335 w 1036102"/>
              <a:gd name="connsiteY3" fmla="*/ 457128 h 1036102"/>
              <a:gd name="connsiteX4" fmla="*/ 137335 w 1036102"/>
              <a:gd name="connsiteY4" fmla="*/ 213437 h 1036102"/>
              <a:gd name="connsiteX5" fmla="*/ 137335 w 1036102"/>
              <a:gd name="connsiteY5" fmla="*/ 578974 h 1036102"/>
              <a:gd name="connsiteX6" fmla="*/ 898767 w 1036102"/>
              <a:gd name="connsiteY6" fmla="*/ 578974 h 1036102"/>
              <a:gd name="connsiteX7" fmla="*/ 898767 w 1036102"/>
              <a:gd name="connsiteY7" fmla="*/ 822665 h 1036102"/>
              <a:gd name="connsiteX8" fmla="*/ 137335 w 1036102"/>
              <a:gd name="connsiteY8" fmla="*/ 822665 h 1036102"/>
              <a:gd name="connsiteX9" fmla="*/ 137335 w 1036102"/>
              <a:gd name="connsiteY9" fmla="*/ 578974 h 103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102" h="1036102">
                <a:moveTo>
                  <a:pt x="137335" y="213437"/>
                </a:moveTo>
                <a:lnTo>
                  <a:pt x="898767" y="213437"/>
                </a:lnTo>
                <a:lnTo>
                  <a:pt x="898767" y="457128"/>
                </a:lnTo>
                <a:lnTo>
                  <a:pt x="137335" y="457128"/>
                </a:lnTo>
                <a:lnTo>
                  <a:pt x="137335" y="213437"/>
                </a:lnTo>
                <a:close/>
                <a:moveTo>
                  <a:pt x="137335" y="578974"/>
                </a:moveTo>
                <a:lnTo>
                  <a:pt x="898767" y="578974"/>
                </a:lnTo>
                <a:lnTo>
                  <a:pt x="898767" y="822665"/>
                </a:lnTo>
                <a:lnTo>
                  <a:pt x="137335" y="822665"/>
                </a:lnTo>
                <a:lnTo>
                  <a:pt x="137335" y="578974"/>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7335" tIns="213437" rIns="137335" bIns="213437" numCol="1" spcCol="1270" anchor="ctr" anchorCtr="0">
            <a:noAutofit/>
          </a:bodyPr>
          <a:lstStyle/>
          <a:p>
            <a:pPr marL="0" lvl="0" indent="0" algn="ctr" defTabSz="711200">
              <a:lnSpc>
                <a:spcPct val="90000"/>
              </a:lnSpc>
              <a:spcBef>
                <a:spcPct val="0"/>
              </a:spcBef>
              <a:spcAft>
                <a:spcPct val="35000"/>
              </a:spcAft>
              <a:buNone/>
            </a:pPr>
            <a:endParaRPr lang="en-US" sz="1600" kern="1200">
              <a:solidFill>
                <a:srgbClr val="000000"/>
              </a:solidFill>
            </a:endParaRPr>
          </a:p>
        </p:txBody>
      </p:sp>
      <p:sp>
        <p:nvSpPr>
          <p:cNvPr id="17" name="Freeform: Shape 16">
            <a:extLst>
              <a:ext uri="{FF2B5EF4-FFF2-40B4-BE49-F238E27FC236}">
                <a16:creationId xmlns:a16="http://schemas.microsoft.com/office/drawing/2014/main" id="{53D46BDA-7EAA-4528-12FA-4CBE4D79958B}"/>
              </a:ext>
            </a:extLst>
          </p:cNvPr>
          <p:cNvSpPr/>
          <p:nvPr/>
        </p:nvSpPr>
        <p:spPr>
          <a:xfrm>
            <a:off x="6888038" y="2917204"/>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lang="en-US" sz="2800" i="1" kern="1200">
                <a:ln/>
                <a:solidFill>
                  <a:srgbClr val="000000"/>
                </a:solidFill>
                <a:latin typeface="Calibri" panose="020F0502020204030204" pitchFamily="34" charset="0"/>
                <a:ea typeface="Times New Roman" panose="02020603050405020304" pitchFamily="18" charset="0"/>
                <a:cs typeface="Calibri" panose="020F0502020204030204" pitchFamily="34" charset="0"/>
              </a:rPr>
              <a:t>H</a:t>
            </a:r>
            <a:r>
              <a:rPr kumimoji="0" lang="en-US" sz="2800" b="0" i="1" u="none" strike="noStrike" kern="1200" cap="none" spc="0" normalizeH="0" baseline="0" noProof="0">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ệ qui chiếu</a:t>
            </a:r>
            <a:endParaRPr lang="en-US" sz="2800" kern="1200">
              <a:solidFill>
                <a:srgbClr val="000000"/>
              </a:solidFill>
            </a:endParaRPr>
          </a:p>
        </p:txBody>
      </p:sp>
      <p:sp>
        <p:nvSpPr>
          <p:cNvPr id="41" name="Rectangle: Rounded Corners 40">
            <a:extLst>
              <a:ext uri="{FF2B5EF4-FFF2-40B4-BE49-F238E27FC236}">
                <a16:creationId xmlns:a16="http://schemas.microsoft.com/office/drawing/2014/main" id="{1B9C2402-DA7C-C332-D709-0402A7C12308}"/>
              </a:ext>
            </a:extLst>
          </p:cNvPr>
          <p:cNvSpPr/>
          <p:nvPr/>
        </p:nvSpPr>
        <p:spPr>
          <a:xfrm rot="2742389">
            <a:off x="6325517" y="-152549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vi-VN" sz="2000" b="1" dirty="0">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9A735051-A225-9906-260F-7D4E0A83A35C}"/>
              </a:ext>
            </a:extLst>
          </p:cNvPr>
          <p:cNvGrpSpPr/>
          <p:nvPr/>
        </p:nvGrpSpPr>
        <p:grpSpPr>
          <a:xfrm>
            <a:off x="1129389" y="1296878"/>
            <a:ext cx="7151011" cy="703353"/>
            <a:chOff x="1129389" y="1296878"/>
            <a:chExt cx="7151011" cy="703353"/>
          </a:xfrm>
        </p:grpSpPr>
        <p:pic>
          <p:nvPicPr>
            <p:cNvPr id="43" name="Graphic 42" descr="Right pointing backhand index outline">
              <a:extLst>
                <a:ext uri="{FF2B5EF4-FFF2-40B4-BE49-F238E27FC236}">
                  <a16:creationId xmlns:a16="http://schemas.microsoft.com/office/drawing/2014/main" id="{BD70E2E4-8FAD-73E1-0D66-5B2EF50C4A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389" y="1296878"/>
              <a:ext cx="703353" cy="703353"/>
            </a:xfrm>
            <a:prstGeom prst="rect">
              <a:avLst/>
            </a:prstGeom>
          </p:spPr>
        </p:pic>
        <p:sp>
          <p:nvSpPr>
            <p:cNvPr id="44" name="TextBox 43">
              <a:extLst>
                <a:ext uri="{FF2B5EF4-FFF2-40B4-BE49-F238E27FC236}">
                  <a16:creationId xmlns:a16="http://schemas.microsoft.com/office/drawing/2014/main" id="{4309EEB9-3A71-5AD0-F53B-B350F76C591A}"/>
                </a:ext>
              </a:extLst>
            </p:cNvPr>
            <p:cNvSpPr txBox="1"/>
            <p:nvPr/>
          </p:nvSpPr>
          <p:spPr>
            <a:xfrm>
              <a:off x="1827340" y="1358396"/>
              <a:ext cx="6453060" cy="400110"/>
            </a:xfrm>
            <a:prstGeom prst="rect">
              <a:avLst/>
            </a:prstGeom>
            <a:noFill/>
          </p:spPr>
          <p:txBody>
            <a:bodyPr wrap="square">
              <a:spAutoFit/>
            </a:bodyPr>
            <a:lstStyle/>
            <a:p>
              <a:pPr algn="just"/>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phải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grpSp>
      <p:grpSp>
        <p:nvGrpSpPr>
          <p:cNvPr id="49" name="Group 48">
            <a:extLst>
              <a:ext uri="{FF2B5EF4-FFF2-40B4-BE49-F238E27FC236}">
                <a16:creationId xmlns:a16="http://schemas.microsoft.com/office/drawing/2014/main" id="{F5A9F691-0873-2273-81A2-836324185273}"/>
              </a:ext>
            </a:extLst>
          </p:cNvPr>
          <p:cNvGrpSpPr/>
          <p:nvPr/>
        </p:nvGrpSpPr>
        <p:grpSpPr>
          <a:xfrm>
            <a:off x="1129389" y="1850565"/>
            <a:ext cx="6977921" cy="703353"/>
            <a:chOff x="1129389" y="1850565"/>
            <a:chExt cx="6977921" cy="703353"/>
          </a:xfrm>
        </p:grpSpPr>
        <p:sp>
          <p:nvSpPr>
            <p:cNvPr id="59" name="TextBox 58">
              <a:extLst>
                <a:ext uri="{FF2B5EF4-FFF2-40B4-BE49-F238E27FC236}">
                  <a16:creationId xmlns:a16="http://schemas.microsoft.com/office/drawing/2014/main" id="{2F51EE34-75C9-97A6-A8FB-FA81AE9CE169}"/>
                </a:ext>
              </a:extLst>
            </p:cNvPr>
            <p:cNvSpPr txBox="1"/>
            <p:nvPr/>
          </p:nvSpPr>
          <p:spPr>
            <a:xfrm>
              <a:off x="1827339" y="1875761"/>
              <a:ext cx="6279971" cy="425501"/>
            </a:xfrm>
            <a:prstGeom prst="rect">
              <a:avLst/>
            </a:prstGeom>
            <a:noFill/>
          </p:spPr>
          <p:txBody>
            <a:bodyPr wrap="square">
              <a:spAutoFit/>
            </a:bodyPr>
            <a:lstStyle/>
            <a:p>
              <a:pPr>
                <a:lnSpc>
                  <a:spcPct val="115000"/>
                </a:lnSpc>
              </a:pPr>
              <a:r>
                <a:rPr lang="en-US" sz="2000">
                  <a:effectLst/>
                  <a:latin typeface="Calibri" panose="020F0502020204030204" pitchFamily="34" charset="0"/>
                  <a:ea typeface="Times New Roman" panose="02020603050405020304" pitchFamily="18" charset="0"/>
                  <a:cs typeface="Calibri" panose="020F0502020204030204" pitchFamily="34" charset="0"/>
                </a:rPr>
                <a:t>đo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gian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từ</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gốc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0" name="Graphic 59" descr="Right pointing backhand index outline">
              <a:extLst>
                <a:ext uri="{FF2B5EF4-FFF2-40B4-BE49-F238E27FC236}">
                  <a16:creationId xmlns:a16="http://schemas.microsoft.com/office/drawing/2014/main" id="{30AFD62A-686D-145A-C99A-09B007A0A1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389" y="1850565"/>
              <a:ext cx="703353" cy="703353"/>
            </a:xfrm>
            <a:prstGeom prst="rect">
              <a:avLst/>
            </a:prstGeom>
          </p:spPr>
        </p:pic>
      </p:grpSp>
    </p:spTree>
    <p:extLst>
      <p:ext uri="{BB962C8B-B14F-4D97-AF65-F5344CB8AC3E}">
        <p14:creationId xmlns:p14="http://schemas.microsoft.com/office/powerpoint/2010/main" val="2997351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5DA9F6-30C2-2CD0-A9AD-8DE4E04CB562}"/>
              </a:ext>
            </a:extLst>
          </p:cNvPr>
          <p:cNvSpPr/>
          <p:nvPr/>
        </p:nvSpPr>
        <p:spPr>
          <a:xfrm>
            <a:off x="3451250" y="530466"/>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vi-VN" sz="20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9DAC65D-0CFB-1313-AE32-07FEFDBB37F5}"/>
              </a:ext>
            </a:extLst>
          </p:cNvPr>
          <p:cNvSpPr txBox="1"/>
          <p:nvPr/>
        </p:nvSpPr>
        <p:spPr>
          <a:xfrm>
            <a:off x="928574" y="1052189"/>
            <a:ext cx="7301025" cy="779444"/>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Xác định vị trí của vật A trên trục Ox vẽ ở Hình 4.3 tại thời điểm 12 h</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Biết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 chuyển động thẳng, mỗi giờ đi được 40 km.</a:t>
            </a:r>
          </a:p>
        </p:txBody>
      </p:sp>
      <p:pic>
        <p:nvPicPr>
          <p:cNvPr id="5" name="Picture 4" descr="A picture containing text, antenna&#10;&#10;Description automatically generated">
            <a:extLst>
              <a:ext uri="{FF2B5EF4-FFF2-40B4-BE49-F238E27FC236}">
                <a16:creationId xmlns:a16="http://schemas.microsoft.com/office/drawing/2014/main" id="{68ED8FB0-BA58-77F8-32EF-46F8E269B9DC}"/>
              </a:ext>
            </a:extLst>
          </p:cNvPr>
          <p:cNvPicPr>
            <a:picLocks noChangeAspect="1"/>
          </p:cNvPicPr>
          <p:nvPr/>
        </p:nvPicPr>
        <p:blipFill rotWithShape="1">
          <a:blip r:embed="rId3">
            <a:extLst>
              <a:ext uri="{28A0092B-C50C-407E-A947-70E740481C1C}">
                <a14:useLocalDpi xmlns:a14="http://schemas.microsoft.com/office/drawing/2010/main" val="0"/>
              </a:ext>
            </a:extLst>
          </a:blip>
          <a:srcRect l="3840" t="9365" r="7797" b="11666"/>
          <a:stretch/>
        </p:blipFill>
        <p:spPr bwMode="auto">
          <a:xfrm>
            <a:off x="703872" y="2324101"/>
            <a:ext cx="3696064" cy="1580287"/>
          </a:xfrm>
          <a:prstGeom prst="rect">
            <a:avLst/>
          </a:prstGeom>
          <a:noFill/>
          <a:ln>
            <a:solidFill>
              <a:schemeClr val="tx2">
                <a:lumMod val="50000"/>
              </a:schemeClr>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9F2556E0-8DBF-33E9-694D-8FF79106CC62}"/>
              </a:ext>
            </a:extLst>
          </p:cNvPr>
          <p:cNvSpPr txBox="1"/>
          <p:nvPr/>
        </p:nvSpPr>
        <p:spPr>
          <a:xfrm>
            <a:off x="4980039" y="3324332"/>
            <a:ext cx="3249561" cy="707886"/>
          </a:xfrm>
          <a:prstGeom prst="rect">
            <a:avLst/>
          </a:prstGeom>
          <a:noFill/>
          <a:ln>
            <a:noFill/>
          </a:ln>
        </p:spPr>
        <p:txBody>
          <a:bodyPr wrap="square">
            <a:spAutoFit/>
          </a:bodyPr>
          <a:lstStyle/>
          <a:p>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4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giờ</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di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fr-FR"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p>
          <a:p>
            <a:pPr algn="ctr"/>
            <a:r>
              <a:rPr lang="fr-FR"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4.</a:t>
            </a:r>
            <a:r>
              <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40 </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160 (km)</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420ADF3-AF25-2A9B-AEDF-539895D637DD}"/>
              </a:ext>
            </a:extLst>
          </p:cNvPr>
          <p:cNvSpPr txBox="1"/>
          <p:nvPr/>
        </p:nvSpPr>
        <p:spPr>
          <a:xfrm>
            <a:off x="4572000" y="2146301"/>
            <a:ext cx="2959100" cy="400110"/>
          </a:xfrm>
          <a:prstGeom prst="rect">
            <a:avLst/>
          </a:prstGeom>
          <a:noFill/>
        </p:spPr>
        <p:txBody>
          <a:bodyPr wrap="square">
            <a:spAutoFit/>
          </a:bodyPr>
          <a:lstStyle/>
          <a:p>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Thời</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gian</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di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là: </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F3D1D07-1B60-61B7-4B34-3CCCCA51687B}"/>
              </a:ext>
            </a:extLst>
          </p:cNvPr>
          <p:cNvSpPr txBox="1"/>
          <p:nvPr/>
        </p:nvSpPr>
        <p:spPr>
          <a:xfrm>
            <a:off x="6028320" y="2483145"/>
            <a:ext cx="1659359" cy="400110"/>
          </a:xfrm>
          <a:prstGeom prst="rect">
            <a:avLst/>
          </a:prstGeom>
          <a:noFill/>
        </p:spPr>
        <p:txBody>
          <a:bodyPr wrap="square">
            <a:spAutoFit/>
          </a:bodyPr>
          <a:lstStyle/>
          <a:p>
            <a:pPr algn="ct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12 – 8 = 4 (h)</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B762D1C-7940-018E-36F5-F2F473035420}"/>
              </a:ext>
            </a:extLst>
          </p:cNvPr>
          <p:cNvSpPr txBox="1"/>
          <p:nvPr/>
        </p:nvSpPr>
        <p:spPr>
          <a:xfrm>
            <a:off x="4572000" y="2827543"/>
            <a:ext cx="3657599" cy="425501"/>
          </a:xfrm>
          <a:prstGeom prst="rect">
            <a:avLst/>
          </a:prstGeom>
          <a:noFill/>
        </p:spPr>
        <p:txBody>
          <a:bodyPr wrap="square">
            <a:spAutoFit/>
          </a:bodyPr>
          <a:lstStyle/>
          <a:p>
            <a:pPr algn="just">
              <a:lnSpc>
                <a:spcPct val="115000"/>
              </a:lnSpc>
            </a:pP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giờ</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di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40 km</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Arrow: Right 13">
            <a:extLst>
              <a:ext uri="{FF2B5EF4-FFF2-40B4-BE49-F238E27FC236}">
                <a16:creationId xmlns:a16="http://schemas.microsoft.com/office/drawing/2014/main" id="{9488A0A9-FA7A-CA9D-CC55-F42BE6C8EB01}"/>
              </a:ext>
            </a:extLst>
          </p:cNvPr>
          <p:cNvSpPr/>
          <p:nvPr/>
        </p:nvSpPr>
        <p:spPr>
          <a:xfrm>
            <a:off x="4744066" y="3429365"/>
            <a:ext cx="235973" cy="180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nvGrpSpPr>
          <p:cNvPr id="10" name="Group 9">
            <a:extLst>
              <a:ext uri="{FF2B5EF4-FFF2-40B4-BE49-F238E27FC236}">
                <a16:creationId xmlns:a16="http://schemas.microsoft.com/office/drawing/2014/main" id="{9C8F8FCE-4013-1FB4-B83E-98CCDA893AC2}"/>
              </a:ext>
            </a:extLst>
          </p:cNvPr>
          <p:cNvGrpSpPr/>
          <p:nvPr/>
        </p:nvGrpSpPr>
        <p:grpSpPr>
          <a:xfrm>
            <a:off x="3566794" y="-1158736"/>
            <a:ext cx="1005840" cy="914400"/>
            <a:chOff x="3524075" y="1623732"/>
            <a:chExt cx="1620969" cy="1621134"/>
          </a:xfrm>
        </p:grpSpPr>
        <p:sp>
          <p:nvSpPr>
            <p:cNvPr id="12" name="Shape 11">
              <a:extLst>
                <a:ext uri="{FF2B5EF4-FFF2-40B4-BE49-F238E27FC236}">
                  <a16:creationId xmlns:a16="http://schemas.microsoft.com/office/drawing/2014/main" id="{22673689-FDCE-61A0-1252-2066FDE0E9FE}"/>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2FDC3EEB-238B-FF60-754B-9DA6AA2BDD0E}"/>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a:t>
              </a:r>
            </a:p>
          </p:txBody>
        </p:sp>
      </p:grpSp>
      <p:sp>
        <p:nvSpPr>
          <p:cNvPr id="16" name="TextBox 15">
            <a:extLst>
              <a:ext uri="{FF2B5EF4-FFF2-40B4-BE49-F238E27FC236}">
                <a16:creationId xmlns:a16="http://schemas.microsoft.com/office/drawing/2014/main" id="{9EB503B3-D501-ADB1-634C-504B85E957A6}"/>
              </a:ext>
            </a:extLst>
          </p:cNvPr>
          <p:cNvSpPr txBox="1"/>
          <p:nvPr/>
        </p:nvSpPr>
        <p:spPr>
          <a:xfrm>
            <a:off x="1417894" y="-865554"/>
            <a:ext cx="2268019" cy="400110"/>
          </a:xfrm>
          <a:prstGeom prst="rect">
            <a:avLst/>
          </a:prstGeom>
          <a:noFill/>
        </p:spPr>
        <p:txBody>
          <a:bodyPr wrap="square" rtlCol="0">
            <a:spAutoFit/>
          </a:bodyPr>
          <a:lstStyle/>
          <a:p>
            <a:pPr algn="ctr"/>
            <a:r>
              <a:rPr lang="en-US" sz="2000" b="1"/>
              <a:t>Độ dịch chuyển</a:t>
            </a:r>
          </a:p>
        </p:txBody>
      </p:sp>
      <p:grpSp>
        <p:nvGrpSpPr>
          <p:cNvPr id="17" name="Group 16">
            <a:extLst>
              <a:ext uri="{FF2B5EF4-FFF2-40B4-BE49-F238E27FC236}">
                <a16:creationId xmlns:a16="http://schemas.microsoft.com/office/drawing/2014/main" id="{C3AE1E4C-557C-1714-163B-D359E5B82781}"/>
              </a:ext>
            </a:extLst>
          </p:cNvPr>
          <p:cNvGrpSpPr/>
          <p:nvPr/>
        </p:nvGrpSpPr>
        <p:grpSpPr>
          <a:xfrm>
            <a:off x="40224" y="-1000647"/>
            <a:ext cx="914400" cy="914400"/>
            <a:chOff x="3974394" y="692150"/>
            <a:chExt cx="1620969" cy="1621134"/>
          </a:xfrm>
        </p:grpSpPr>
        <p:sp>
          <p:nvSpPr>
            <p:cNvPr id="18" name="Arrow: Circular 17">
              <a:extLst>
                <a:ext uri="{FF2B5EF4-FFF2-40B4-BE49-F238E27FC236}">
                  <a16:creationId xmlns:a16="http://schemas.microsoft.com/office/drawing/2014/main" id="{3B1A6603-05AA-54A7-1EE9-FF5A59EDDFD8}"/>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1DF9BEE5-FAFE-2FF1-010A-611CCE29BAAF}"/>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28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sp>
        <p:nvSpPr>
          <p:cNvPr id="20" name="TextBox 19">
            <a:extLst>
              <a:ext uri="{FF2B5EF4-FFF2-40B4-BE49-F238E27FC236}">
                <a16:creationId xmlns:a16="http://schemas.microsoft.com/office/drawing/2014/main" id="{F0E81545-03E2-B3CE-B891-2CD1D6DB9049}"/>
              </a:ext>
            </a:extLst>
          </p:cNvPr>
          <p:cNvSpPr txBox="1"/>
          <p:nvPr/>
        </p:nvSpPr>
        <p:spPr>
          <a:xfrm>
            <a:off x="956447" y="-723708"/>
            <a:ext cx="622227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spTree>
    <p:extLst>
      <p:ext uri="{BB962C8B-B14F-4D97-AF65-F5344CB8AC3E}">
        <p14:creationId xmlns:p14="http://schemas.microsoft.com/office/powerpoint/2010/main" val="39492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7" name="TextBox 16">
            <a:extLst>
              <a:ext uri="{FF2B5EF4-FFF2-40B4-BE49-F238E27FC236}">
                <a16:creationId xmlns:a16="http://schemas.microsoft.com/office/drawing/2014/main" id="{91FC78AC-2938-544F-FBA3-51FE14FA9051}"/>
              </a:ext>
            </a:extLst>
          </p:cNvPr>
          <p:cNvSpPr txBox="1"/>
          <p:nvPr/>
        </p:nvSpPr>
        <p:spPr>
          <a:xfrm>
            <a:off x="2038693" y="804529"/>
            <a:ext cx="3195814" cy="400110"/>
          </a:xfrm>
          <a:prstGeom prst="rect">
            <a:avLst/>
          </a:prstGeom>
          <a:noFill/>
        </p:spPr>
        <p:txBody>
          <a:bodyPr wrap="square">
            <a:spAutoFit/>
          </a:bodyPr>
          <a:lstStyle/>
          <a:p>
            <a:pPr algn="just"/>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Trong bài toán phần </a:t>
            </a:r>
            <a:r>
              <a:rPr lang="pt-BR"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mở bài</a:t>
            </a:r>
            <a:endParaRPr lang="pt-BR" sz="200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6DF1CE15-1182-3A14-8FC6-860390D46B6B}"/>
              </a:ext>
            </a:extLst>
          </p:cNvPr>
          <p:cNvSpPr txBox="1"/>
          <p:nvPr/>
        </p:nvSpPr>
        <p:spPr>
          <a:xfrm>
            <a:off x="1191338" y="1242509"/>
            <a:ext cx="4983127" cy="707886"/>
          </a:xfrm>
          <a:prstGeom prst="rect">
            <a:avLst/>
          </a:prstGeom>
          <a:noFill/>
          <a:ln w="28575">
            <a:solidFill>
              <a:schemeClr val="tx1"/>
            </a:solid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Muốn xác định được vị trí của vật ta phải biết thêm thông tin gì?</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392D0E6E-959F-AABB-1290-0C1C2A806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552" y="55079"/>
            <a:ext cx="2351378" cy="2516671"/>
          </a:xfrm>
          <a:prstGeom prst="rect">
            <a:avLst/>
          </a:prstGeom>
          <a:ln>
            <a:solidFill>
              <a:schemeClr val="tx2">
                <a:lumMod val="50000"/>
              </a:schemeClr>
            </a:solidFill>
          </a:ln>
        </p:spPr>
      </p:pic>
      <p:sp>
        <p:nvSpPr>
          <p:cNvPr id="25" name="TextBox 24">
            <a:extLst>
              <a:ext uri="{FF2B5EF4-FFF2-40B4-BE49-F238E27FC236}">
                <a16:creationId xmlns:a16="http://schemas.microsoft.com/office/drawing/2014/main" id="{69CC4AAF-7341-6D70-A065-363A61238375}"/>
              </a:ext>
            </a:extLst>
          </p:cNvPr>
          <p:cNvSpPr txBox="1"/>
          <p:nvPr/>
        </p:nvSpPr>
        <p:spPr>
          <a:xfrm>
            <a:off x="1172988" y="2609620"/>
            <a:ext cx="7483028" cy="707886"/>
          </a:xfrm>
          <a:prstGeom prst="rect">
            <a:avLst/>
          </a:prstGeom>
          <a:noFill/>
        </p:spPr>
        <p:txBody>
          <a:bodyPr wrap="square">
            <a:spAutoFit/>
          </a:bodyPr>
          <a:lstStyle/>
          <a:p>
            <a:pPr algn="just"/>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Giả sử hướng chuyển động của ô tô là hướng Bắc, em hãy xác </a:t>
            </a:r>
            <a:r>
              <a:rPr lang="pt-BR"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định vị </a:t>
            </a:r>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trí của ô tô trên bản đồ?</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2AB0F0C5-B889-D3DF-DC61-6DA6AB720962}"/>
              </a:ext>
            </a:extLst>
          </p:cNvPr>
          <p:cNvSpPr txBox="1"/>
          <p:nvPr/>
        </p:nvSpPr>
        <p:spPr>
          <a:xfrm>
            <a:off x="1506231" y="3263321"/>
            <a:ext cx="3994683" cy="400110"/>
          </a:xfrm>
          <a:prstGeom prst="rect">
            <a:avLst/>
          </a:prstGeom>
          <a:noFill/>
        </p:spPr>
        <p:txBody>
          <a:bodyPr wrap="square">
            <a:spAutoFit/>
          </a:bodyPr>
          <a:lstStyle/>
          <a:p>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Vị trí của ô tô là điểm B trên bản đồ</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28" name="Arrow: Right 27">
            <a:extLst>
              <a:ext uri="{FF2B5EF4-FFF2-40B4-BE49-F238E27FC236}">
                <a16:creationId xmlns:a16="http://schemas.microsoft.com/office/drawing/2014/main" id="{8893ECC7-FF21-E4F6-EAAB-77A6B3DA0D09}"/>
              </a:ext>
            </a:extLst>
          </p:cNvPr>
          <p:cNvSpPr/>
          <p:nvPr/>
        </p:nvSpPr>
        <p:spPr>
          <a:xfrm>
            <a:off x="1244974" y="3383724"/>
            <a:ext cx="261257"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6E99C534-2943-48DE-BC9C-5E376EEBE815}"/>
              </a:ext>
            </a:extLst>
          </p:cNvPr>
          <p:cNvSpPr/>
          <p:nvPr/>
        </p:nvSpPr>
        <p:spPr>
          <a:xfrm rot="2742389">
            <a:off x="6325517" y="-152549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vi-VN" sz="2000" b="1" dirty="0">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B579611E-564B-9E96-0EF9-D64388F5E487}"/>
              </a:ext>
            </a:extLst>
          </p:cNvPr>
          <p:cNvGrpSpPr/>
          <p:nvPr/>
        </p:nvGrpSpPr>
        <p:grpSpPr>
          <a:xfrm>
            <a:off x="167147" y="63876"/>
            <a:ext cx="1005840" cy="914400"/>
            <a:chOff x="3524075" y="1623732"/>
            <a:chExt cx="1620969" cy="1621134"/>
          </a:xfrm>
        </p:grpSpPr>
        <p:sp>
          <p:nvSpPr>
            <p:cNvPr id="18" name="Shape 17">
              <a:extLst>
                <a:ext uri="{FF2B5EF4-FFF2-40B4-BE49-F238E27FC236}">
                  <a16:creationId xmlns:a16="http://schemas.microsoft.com/office/drawing/2014/main" id="{E50EED14-3B69-3CC0-73AE-4A8C6EFEA4E2}"/>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0" name="Freeform: Shape 19">
              <a:extLst>
                <a:ext uri="{FF2B5EF4-FFF2-40B4-BE49-F238E27FC236}">
                  <a16:creationId xmlns:a16="http://schemas.microsoft.com/office/drawing/2014/main" id="{2B7AE4CB-B6B2-631F-1A16-254B11993869}"/>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a:t>
              </a:r>
            </a:p>
          </p:txBody>
        </p:sp>
      </p:grpSp>
      <p:sp>
        <p:nvSpPr>
          <p:cNvPr id="21" name="TextBox 20">
            <a:extLst>
              <a:ext uri="{FF2B5EF4-FFF2-40B4-BE49-F238E27FC236}">
                <a16:creationId xmlns:a16="http://schemas.microsoft.com/office/drawing/2014/main" id="{39D0E4BD-4128-373C-5DDC-A78DE66A37CE}"/>
              </a:ext>
            </a:extLst>
          </p:cNvPr>
          <p:cNvSpPr txBox="1"/>
          <p:nvPr/>
        </p:nvSpPr>
        <p:spPr>
          <a:xfrm>
            <a:off x="991082" y="314033"/>
            <a:ext cx="2268019" cy="400110"/>
          </a:xfrm>
          <a:prstGeom prst="rect">
            <a:avLst/>
          </a:prstGeom>
          <a:noFill/>
        </p:spPr>
        <p:txBody>
          <a:bodyPr wrap="square" rtlCol="0">
            <a:spAutoFit/>
          </a:bodyPr>
          <a:lstStyle/>
          <a:p>
            <a:pPr algn="ctr"/>
            <a:r>
              <a:rPr lang="en-US" sz="2000" b="1"/>
              <a:t>Độ dịch chuyển</a:t>
            </a:r>
          </a:p>
        </p:txBody>
      </p:sp>
      <p:pic>
        <p:nvPicPr>
          <p:cNvPr id="3" name="Graphic 2" descr="Playbook with solid fill">
            <a:extLst>
              <a:ext uri="{FF2B5EF4-FFF2-40B4-BE49-F238E27FC236}">
                <a16:creationId xmlns:a16="http://schemas.microsoft.com/office/drawing/2014/main" id="{D240943B-7F22-CD48-B07D-8FC808AC77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490" y="1075129"/>
            <a:ext cx="957396" cy="1047731"/>
          </a:xfrm>
          <a:prstGeom prst="rect">
            <a:avLst/>
          </a:prstGeom>
        </p:spPr>
      </p:pic>
      <p:grpSp>
        <p:nvGrpSpPr>
          <p:cNvPr id="10" name="Group 9">
            <a:extLst>
              <a:ext uri="{FF2B5EF4-FFF2-40B4-BE49-F238E27FC236}">
                <a16:creationId xmlns:a16="http://schemas.microsoft.com/office/drawing/2014/main" id="{68370118-8C15-A822-542C-10D6F270C211}"/>
              </a:ext>
            </a:extLst>
          </p:cNvPr>
          <p:cNvGrpSpPr/>
          <p:nvPr/>
        </p:nvGrpSpPr>
        <p:grpSpPr>
          <a:xfrm>
            <a:off x="487985" y="1964375"/>
            <a:ext cx="5412122" cy="703353"/>
            <a:chOff x="487985" y="1964375"/>
            <a:chExt cx="5412122" cy="703353"/>
          </a:xfrm>
        </p:grpSpPr>
        <p:sp>
          <p:nvSpPr>
            <p:cNvPr id="22" name="TextBox 21">
              <a:extLst>
                <a:ext uri="{FF2B5EF4-FFF2-40B4-BE49-F238E27FC236}">
                  <a16:creationId xmlns:a16="http://schemas.microsoft.com/office/drawing/2014/main" id="{CB578E1F-B37D-2D70-181D-DD3620B1135B}"/>
                </a:ext>
              </a:extLst>
            </p:cNvPr>
            <p:cNvSpPr txBox="1"/>
            <p:nvPr/>
          </p:nvSpPr>
          <p:spPr>
            <a:xfrm>
              <a:off x="1172987" y="2059740"/>
              <a:ext cx="4727120" cy="400110"/>
            </a:xfrm>
            <a:prstGeom prst="rect">
              <a:avLst/>
            </a:prstGeom>
            <a:noFill/>
          </p:spPr>
          <p:txBody>
            <a:bodyPr wrap="square">
              <a:spAutoFit/>
            </a:bodyPr>
            <a:lstStyle/>
            <a:p>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Ta phải biết thêm hướng chuyển động</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pic>
          <p:nvPicPr>
            <p:cNvPr id="24" name="Graphic 23" descr="Right pointing backhand index outline">
              <a:extLst>
                <a:ext uri="{FF2B5EF4-FFF2-40B4-BE49-F238E27FC236}">
                  <a16:creationId xmlns:a16="http://schemas.microsoft.com/office/drawing/2014/main" id="{D7CE9E8D-2C5B-3846-A6A0-45ECAA2D2B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7985" y="1964375"/>
              <a:ext cx="703353" cy="703353"/>
            </a:xfrm>
            <a:prstGeom prst="rect">
              <a:avLst/>
            </a:prstGeom>
          </p:spPr>
        </p:pic>
      </p:grpSp>
      <p:sp>
        <p:nvSpPr>
          <p:cNvPr id="6" name="Freeform: Shape 5">
            <a:extLst>
              <a:ext uri="{FF2B5EF4-FFF2-40B4-BE49-F238E27FC236}">
                <a16:creationId xmlns:a16="http://schemas.microsoft.com/office/drawing/2014/main" id="{B9F73391-3C42-2CA6-BCBB-E252CA3E93E5}"/>
              </a:ext>
            </a:extLst>
          </p:cNvPr>
          <p:cNvSpPr/>
          <p:nvPr/>
        </p:nvSpPr>
        <p:spPr>
          <a:xfrm>
            <a:off x="358643" y="3652728"/>
            <a:ext cx="3514285" cy="1405714"/>
          </a:xfrm>
          <a:custGeom>
            <a:avLst/>
            <a:gdLst>
              <a:gd name="connsiteX0" fmla="*/ 0 w 3514285"/>
              <a:gd name="connsiteY0" fmla="*/ 0 h 1405714"/>
              <a:gd name="connsiteX1" fmla="*/ 2811428 w 3514285"/>
              <a:gd name="connsiteY1" fmla="*/ 0 h 1405714"/>
              <a:gd name="connsiteX2" fmla="*/ 3514285 w 3514285"/>
              <a:gd name="connsiteY2" fmla="*/ 702857 h 1405714"/>
              <a:gd name="connsiteX3" fmla="*/ 2811428 w 3514285"/>
              <a:gd name="connsiteY3" fmla="*/ 1405714 h 1405714"/>
              <a:gd name="connsiteX4" fmla="*/ 0 w 3514285"/>
              <a:gd name="connsiteY4" fmla="*/ 1405714 h 1405714"/>
              <a:gd name="connsiteX5" fmla="*/ 702857 w 3514285"/>
              <a:gd name="connsiteY5" fmla="*/ 702857 h 1405714"/>
              <a:gd name="connsiteX6" fmla="*/ 0 w 3514285"/>
              <a:gd name="connsiteY6" fmla="*/ 0 h 14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4285" h="1405714">
                <a:moveTo>
                  <a:pt x="0" y="0"/>
                </a:moveTo>
                <a:lnTo>
                  <a:pt x="2811428" y="0"/>
                </a:lnTo>
                <a:lnTo>
                  <a:pt x="3514285" y="702857"/>
                </a:lnTo>
                <a:lnTo>
                  <a:pt x="2811428" y="1405714"/>
                </a:lnTo>
                <a:lnTo>
                  <a:pt x="0" y="1405714"/>
                </a:lnTo>
                <a:lnTo>
                  <a:pt x="702857" y="702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3817" tIns="30480" rIns="702857" bIns="30480" numCol="1" spcCol="1270" anchor="ctr" anchorCtr="0">
            <a:noAutofit/>
          </a:bodyPr>
          <a:lstStyle/>
          <a:p>
            <a:pPr marL="0" lvl="0" indent="0" algn="ctr" defTabSz="2133600">
              <a:lnSpc>
                <a:spcPct val="90000"/>
              </a:lnSpc>
              <a:spcBef>
                <a:spcPct val="0"/>
              </a:spcBef>
              <a:spcAft>
                <a:spcPct val="35000"/>
              </a:spcAft>
              <a:buNone/>
            </a:pPr>
            <a:r>
              <a:rPr lang="pt-BR" sz="4000" i="1" u="none"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Độ dịch chuyển</a:t>
            </a:r>
            <a:endParaRPr lang="en-US" sz="4000" u="none" kern="1200">
              <a:solidFill>
                <a:schemeClr val="bg1"/>
              </a:solidFill>
            </a:endParaRPr>
          </a:p>
        </p:txBody>
      </p:sp>
      <p:sp>
        <p:nvSpPr>
          <p:cNvPr id="7" name="Freeform: Shape 6">
            <a:extLst>
              <a:ext uri="{FF2B5EF4-FFF2-40B4-BE49-F238E27FC236}">
                <a16:creationId xmlns:a16="http://schemas.microsoft.com/office/drawing/2014/main" id="{C9D063B3-0A36-884E-4D3F-D909EFB76D4E}"/>
              </a:ext>
            </a:extLst>
          </p:cNvPr>
          <p:cNvSpPr/>
          <p:nvPr/>
        </p:nvSpPr>
        <p:spPr>
          <a:xfrm>
            <a:off x="3416071" y="3772214"/>
            <a:ext cx="2916856" cy="1166742"/>
          </a:xfrm>
          <a:custGeom>
            <a:avLst/>
            <a:gdLst>
              <a:gd name="connsiteX0" fmla="*/ 0 w 2916856"/>
              <a:gd name="connsiteY0" fmla="*/ 0 h 1166742"/>
              <a:gd name="connsiteX1" fmla="*/ 2333485 w 2916856"/>
              <a:gd name="connsiteY1" fmla="*/ 0 h 1166742"/>
              <a:gd name="connsiteX2" fmla="*/ 2916856 w 2916856"/>
              <a:gd name="connsiteY2" fmla="*/ 583371 h 1166742"/>
              <a:gd name="connsiteX3" fmla="*/ 2333485 w 2916856"/>
              <a:gd name="connsiteY3" fmla="*/ 1166742 h 1166742"/>
              <a:gd name="connsiteX4" fmla="*/ 0 w 2916856"/>
              <a:gd name="connsiteY4" fmla="*/ 1166742 h 1166742"/>
              <a:gd name="connsiteX5" fmla="*/ 583371 w 2916856"/>
              <a:gd name="connsiteY5" fmla="*/ 583371 h 1166742"/>
              <a:gd name="connsiteX6" fmla="*/ 0 w 2916856"/>
              <a:gd name="connsiteY6" fmla="*/ 0 h 1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6856" h="1166742">
                <a:moveTo>
                  <a:pt x="0" y="0"/>
                </a:moveTo>
                <a:lnTo>
                  <a:pt x="2333485" y="0"/>
                </a:lnTo>
                <a:lnTo>
                  <a:pt x="2916856" y="583371"/>
                </a:lnTo>
                <a:lnTo>
                  <a:pt x="2333485" y="1166742"/>
                </a:lnTo>
                <a:lnTo>
                  <a:pt x="0" y="1166742"/>
                </a:lnTo>
                <a:lnTo>
                  <a:pt x="583371" y="58337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771" tIns="12700" rIns="583371" bIns="12700" numCol="1" spcCol="1270" anchor="ctr" anchorCtr="0">
            <a:noAutofit/>
          </a:bodyPr>
          <a:lstStyle/>
          <a:p>
            <a:pPr marL="0" lvl="0" indent="0" algn="ctr" defTabSz="889000">
              <a:lnSpc>
                <a:spcPct val="90000"/>
              </a:lnSpc>
              <a:spcBef>
                <a:spcPct val="0"/>
              </a:spcBef>
              <a:spcAft>
                <a:spcPct val="35000"/>
              </a:spcAft>
              <a:buNone/>
            </a:pPr>
            <a:r>
              <a:rPr lang="pt-BR" sz="2400" i="1"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vừa cho biết độ dài</a:t>
            </a:r>
            <a:endParaRPr lang="en-US" sz="2400" kern="1200"/>
          </a:p>
        </p:txBody>
      </p:sp>
      <p:sp>
        <p:nvSpPr>
          <p:cNvPr id="9" name="Freeform: Shape 8">
            <a:extLst>
              <a:ext uri="{FF2B5EF4-FFF2-40B4-BE49-F238E27FC236}">
                <a16:creationId xmlns:a16="http://schemas.microsoft.com/office/drawing/2014/main" id="{EDD78740-61FC-BCF9-6855-985A8B15D041}"/>
              </a:ext>
            </a:extLst>
          </p:cNvPr>
          <p:cNvSpPr/>
          <p:nvPr/>
        </p:nvSpPr>
        <p:spPr>
          <a:xfrm>
            <a:off x="5924568" y="3772214"/>
            <a:ext cx="2916856" cy="1166742"/>
          </a:xfrm>
          <a:custGeom>
            <a:avLst/>
            <a:gdLst>
              <a:gd name="connsiteX0" fmla="*/ 0 w 2916856"/>
              <a:gd name="connsiteY0" fmla="*/ 0 h 1166742"/>
              <a:gd name="connsiteX1" fmla="*/ 2333485 w 2916856"/>
              <a:gd name="connsiteY1" fmla="*/ 0 h 1166742"/>
              <a:gd name="connsiteX2" fmla="*/ 2916856 w 2916856"/>
              <a:gd name="connsiteY2" fmla="*/ 583371 h 1166742"/>
              <a:gd name="connsiteX3" fmla="*/ 2333485 w 2916856"/>
              <a:gd name="connsiteY3" fmla="*/ 1166742 h 1166742"/>
              <a:gd name="connsiteX4" fmla="*/ 0 w 2916856"/>
              <a:gd name="connsiteY4" fmla="*/ 1166742 h 1166742"/>
              <a:gd name="connsiteX5" fmla="*/ 583371 w 2916856"/>
              <a:gd name="connsiteY5" fmla="*/ 583371 h 1166742"/>
              <a:gd name="connsiteX6" fmla="*/ 0 w 2916856"/>
              <a:gd name="connsiteY6" fmla="*/ 0 h 1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6856" h="1166742">
                <a:moveTo>
                  <a:pt x="0" y="0"/>
                </a:moveTo>
                <a:lnTo>
                  <a:pt x="2333485" y="0"/>
                </a:lnTo>
                <a:lnTo>
                  <a:pt x="2916856" y="583371"/>
                </a:lnTo>
                <a:lnTo>
                  <a:pt x="2333485" y="1166742"/>
                </a:lnTo>
                <a:lnTo>
                  <a:pt x="0" y="1166742"/>
                </a:lnTo>
                <a:lnTo>
                  <a:pt x="583371" y="58337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771" tIns="12700" rIns="583371" bIns="12700" numCol="1" spcCol="1270" anchor="ctr" anchorCtr="0">
            <a:noAutofit/>
          </a:bodyPr>
          <a:lstStyle/>
          <a:p>
            <a:pPr marL="0" lvl="0" indent="0" algn="ctr" defTabSz="889000">
              <a:lnSpc>
                <a:spcPct val="90000"/>
              </a:lnSpc>
              <a:spcBef>
                <a:spcPct val="0"/>
              </a:spcBef>
              <a:spcAft>
                <a:spcPct val="35000"/>
              </a:spcAft>
              <a:buNone/>
            </a:pPr>
            <a:r>
              <a:rPr lang="pt-BR" sz="2200" i="1"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vừa cho biết hướng của sự thay đổi vị trí của vật</a:t>
            </a:r>
            <a:endParaRPr lang="en-US" sz="2200" kern="1200"/>
          </a:p>
        </p:txBody>
      </p:sp>
      <p:grpSp>
        <p:nvGrpSpPr>
          <p:cNvPr id="34" name="Group 33">
            <a:extLst>
              <a:ext uri="{FF2B5EF4-FFF2-40B4-BE49-F238E27FC236}">
                <a16:creationId xmlns:a16="http://schemas.microsoft.com/office/drawing/2014/main" id="{26D4E114-1187-57DE-8AC8-FAA53EC606AF}"/>
              </a:ext>
            </a:extLst>
          </p:cNvPr>
          <p:cNvGrpSpPr/>
          <p:nvPr/>
        </p:nvGrpSpPr>
        <p:grpSpPr>
          <a:xfrm rot="20018628">
            <a:off x="-3196956" y="-863057"/>
            <a:ext cx="6530051" cy="619294"/>
            <a:chOff x="167147" y="1054571"/>
            <a:chExt cx="6530051" cy="619294"/>
          </a:xfrm>
        </p:grpSpPr>
        <p:sp>
          <p:nvSpPr>
            <p:cNvPr id="35" name="TextBox 34">
              <a:extLst>
                <a:ext uri="{FF2B5EF4-FFF2-40B4-BE49-F238E27FC236}">
                  <a16:creationId xmlns:a16="http://schemas.microsoft.com/office/drawing/2014/main" id="{D038B037-B7DD-7A9D-04B8-C943787ABB39}"/>
                </a:ext>
              </a:extLst>
            </p:cNvPr>
            <p:cNvSpPr txBox="1"/>
            <p:nvPr/>
          </p:nvSpPr>
          <p:spPr>
            <a:xfrm>
              <a:off x="704702" y="1140088"/>
              <a:ext cx="5992496" cy="425501"/>
            </a:xfrm>
            <a:prstGeom prst="rect">
              <a:avLst/>
            </a:prstGeom>
            <a:noFill/>
          </p:spPr>
          <p:txBody>
            <a:bodyPr wrap="square">
              <a:spAutoFit/>
            </a:bodyPr>
            <a:lstStyle/>
            <a:p>
              <a:pPr algn="just">
                <a:lnSpc>
                  <a:spcPct val="115000"/>
                </a:lnSpc>
              </a:pPr>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là một đại lượng vô hướng hay véc tơ?</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6" name="Graphic 35" descr="Help with solid fill">
              <a:extLst>
                <a:ext uri="{FF2B5EF4-FFF2-40B4-BE49-F238E27FC236}">
                  <a16:creationId xmlns:a16="http://schemas.microsoft.com/office/drawing/2014/main" id="{EEAF9639-E0B6-3B64-1E5C-F775A4436E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7147" y="1054571"/>
              <a:ext cx="619294" cy="619294"/>
            </a:xfrm>
            <a:prstGeom prst="rect">
              <a:avLst/>
            </a:prstGeom>
          </p:spPr>
        </p:pic>
      </p:grpSp>
    </p:spTree>
    <p:extLst>
      <p:ext uri="{BB962C8B-B14F-4D97-AF65-F5344CB8AC3E}">
        <p14:creationId xmlns:p14="http://schemas.microsoft.com/office/powerpoint/2010/main" val="3726871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checkerboard(across)">
                                      <p:cBhvr>
                                        <p:cTn id="41" dur="500"/>
                                        <p:tgtEl>
                                          <p:spTgt spid="28"/>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0-#ppt_w/2"/>
                                          </p:val>
                                        </p:tav>
                                        <p:tav tm="100000">
                                          <p:val>
                                            <p:strVal val="#ppt_x"/>
                                          </p:val>
                                        </p:tav>
                                      </p:tavLst>
                                    </p:anim>
                                    <p:anim calcmode="lin" valueType="num">
                                      <p:cBhvr additive="base">
                                        <p:cTn id="5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0-#ppt_w/2"/>
                                          </p:val>
                                        </p:tav>
                                        <p:tav tm="100000">
                                          <p:val>
                                            <p:strVal val="#ppt_x"/>
                                          </p:val>
                                        </p:tav>
                                      </p:tavLst>
                                    </p:anim>
                                    <p:anim calcmode="lin" valueType="num">
                                      <p:cBhvr additive="base">
                                        <p:cTn id="5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0-#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5" grpId="0"/>
      <p:bldP spid="27" grpId="0"/>
      <p:bldP spid="28" grpId="0" animBg="1"/>
      <p:bldP spid="6"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23" name="Picture 22">
            <a:extLst>
              <a:ext uri="{FF2B5EF4-FFF2-40B4-BE49-F238E27FC236}">
                <a16:creationId xmlns:a16="http://schemas.microsoft.com/office/drawing/2014/main" id="{392D0E6E-959F-AABB-1290-0C1C2A806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552" y="55079"/>
            <a:ext cx="2351378" cy="2516671"/>
          </a:xfrm>
          <a:prstGeom prst="rect">
            <a:avLst/>
          </a:prstGeom>
          <a:ln>
            <a:solidFill>
              <a:schemeClr val="tx2">
                <a:lumMod val="50000"/>
              </a:schemeClr>
            </a:solidFill>
          </a:ln>
        </p:spPr>
      </p:pic>
      <p:sp>
        <p:nvSpPr>
          <p:cNvPr id="20" name="Arrow: Right 19">
            <a:extLst>
              <a:ext uri="{FF2B5EF4-FFF2-40B4-BE49-F238E27FC236}">
                <a16:creationId xmlns:a16="http://schemas.microsoft.com/office/drawing/2014/main" id="{A9927FE3-DC95-C97B-DAD3-EFEFCE56C38F}"/>
              </a:ext>
            </a:extLst>
          </p:cNvPr>
          <p:cNvSpPr/>
          <p:nvPr/>
        </p:nvSpPr>
        <p:spPr>
          <a:xfrm>
            <a:off x="228175" y="1774687"/>
            <a:ext cx="440570" cy="3468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1D3247F-F12E-6E93-56BE-5AB9394FB380}"/>
                  </a:ext>
                </a:extLst>
              </p:cNvPr>
              <p:cNvSpPr txBox="1"/>
              <p:nvPr/>
            </p:nvSpPr>
            <p:spPr>
              <a:xfrm>
                <a:off x="697079" y="1469702"/>
                <a:ext cx="5910757" cy="1081578"/>
              </a:xfrm>
              <a:prstGeom prst="rect">
                <a:avLst/>
              </a:prstGeom>
              <a:noFill/>
              <a:ln w="28575">
                <a:solidFill>
                  <a:schemeClr val="tx1"/>
                </a:solidFill>
                <a:prstDash val="sysDot"/>
              </a:ln>
            </p:spPr>
            <p:txBody>
              <a:bodyPr wrap="square">
                <a:spAutoFit/>
              </a:bodyPr>
              <a:lstStyle/>
              <a:p>
                <a:pPr algn="just"/>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được biểu diễn bằng một mũi tên nối vị trí đầu và ví trí cuối của chuyển động, có độ dài tỉ lệ với độ lớn của độ dịch chuyển (hình vẽ). Kí hiệu </a:t>
                </a:r>
                <a:r>
                  <a:rPr lang="pt-BR"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 </a:t>
                </a:r>
                <a14:m>
                  <m:oMath xmlns:m="http://schemas.openxmlformats.org/officeDocument/2006/math">
                    <m:acc>
                      <m:accPr>
                        <m:chr m:val="⃗"/>
                        <m:ctrlPr>
                          <a:rPr lang="pt-BR" sz="2000" i="1" smtClean="0">
                            <a:solidFill>
                              <a:schemeClr val="tx1">
                                <a:lumMod val="50000"/>
                              </a:schemeClr>
                            </a:solidFill>
                            <a:effectLst/>
                            <a:latin typeface="Cambria Math" panose="02040503050406030204" pitchFamily="18" charset="0"/>
                            <a:cs typeface="Calibri" panose="020F0502020204030204" pitchFamily="34" charset="0"/>
                          </a:rPr>
                        </m:ctrlPr>
                      </m:accPr>
                      <m:e>
                        <m:r>
                          <a:rPr lang="en-US" sz="2000" b="0" i="1" smtClean="0">
                            <a:solidFill>
                              <a:schemeClr val="tx1">
                                <a:lumMod val="50000"/>
                              </a:schemeClr>
                            </a:solidFill>
                            <a:effectLst/>
                            <a:latin typeface="Cambria Math" panose="02040503050406030204" pitchFamily="18" charset="0"/>
                            <a:cs typeface="Calibri" panose="020F0502020204030204" pitchFamily="34" charset="0"/>
                          </a:rPr>
                          <m:t>𝑑</m:t>
                        </m:r>
                      </m:e>
                    </m:acc>
                  </m:oMath>
                </a14:m>
                <a:endParaRPr lang="vi-VN" sz="2000" dirty="0">
                  <a:solidFill>
                    <a:schemeClr val="tx1">
                      <a:lumMod val="50000"/>
                    </a:schemeClr>
                  </a:solidFill>
                  <a:latin typeface="Calibri" panose="020F0502020204030204" pitchFamily="34" charset="0"/>
                  <a:cs typeface="Calibri" panose="020F0502020204030204" pitchFamily="34" charset="0"/>
                </a:endParaRPr>
              </a:p>
            </p:txBody>
          </p:sp>
        </mc:Choice>
        <mc:Fallback xmlns="">
          <p:sp>
            <p:nvSpPr>
              <p:cNvPr id="26" name="TextBox 25">
                <a:extLst>
                  <a:ext uri="{FF2B5EF4-FFF2-40B4-BE49-F238E27FC236}">
                    <a16:creationId xmlns:a16="http://schemas.microsoft.com/office/drawing/2014/main" id="{71D3247F-F12E-6E93-56BE-5AB9394FB380}"/>
                  </a:ext>
                </a:extLst>
              </p:cNvPr>
              <p:cNvSpPr txBox="1">
                <a:spLocks noRot="1" noChangeAspect="1" noMove="1" noResize="1" noEditPoints="1" noAdjustHandles="1" noChangeArrowheads="1" noChangeShapeType="1" noTextEdit="1"/>
              </p:cNvSpPr>
              <p:nvPr/>
            </p:nvSpPr>
            <p:spPr>
              <a:xfrm>
                <a:off x="697079" y="1469702"/>
                <a:ext cx="5910757" cy="1081578"/>
              </a:xfrm>
              <a:prstGeom prst="rect">
                <a:avLst/>
              </a:prstGeom>
              <a:blipFill>
                <a:blip r:embed="rId5"/>
                <a:stretch>
                  <a:fillRect l="-821" t="-1639" r="-821" b="-5464"/>
                </a:stretch>
              </a:blipFill>
              <a:ln w="28575">
                <a:solidFill>
                  <a:schemeClr val="tx1"/>
                </a:solidFill>
                <a:prstDash val="sysDot"/>
              </a:ln>
            </p:spPr>
            <p:txBody>
              <a:bodyPr/>
              <a:lstStyle/>
              <a:p>
                <a:r>
                  <a:rPr lang="en-US">
                    <a:noFill/>
                  </a:rPr>
                  <a:t> </a:t>
                </a:r>
              </a:p>
            </p:txBody>
          </p:sp>
        </mc:Fallback>
      </mc:AlternateContent>
      <p:pic>
        <p:nvPicPr>
          <p:cNvPr id="31" name="Picture 30">
            <a:extLst>
              <a:ext uri="{FF2B5EF4-FFF2-40B4-BE49-F238E27FC236}">
                <a16:creationId xmlns:a16="http://schemas.microsoft.com/office/drawing/2014/main" id="{6FEAF43A-46EC-EA10-957B-6E496ED74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987" y="2651602"/>
            <a:ext cx="4608195" cy="1673860"/>
          </a:xfrm>
          <a:prstGeom prst="rect">
            <a:avLst/>
          </a:prstGeom>
          <a:ln>
            <a:solidFill>
              <a:schemeClr val="tx2">
                <a:lumMod val="50000"/>
              </a:schemeClr>
            </a:solidFill>
          </a:ln>
        </p:spPr>
      </p:pic>
      <p:sp>
        <p:nvSpPr>
          <p:cNvPr id="32" name="TextBox 31">
            <a:extLst>
              <a:ext uri="{FF2B5EF4-FFF2-40B4-BE49-F238E27FC236}">
                <a16:creationId xmlns:a16="http://schemas.microsoft.com/office/drawing/2014/main" id="{1B63376C-6085-BA26-19AD-BA267A882DB2}"/>
              </a:ext>
            </a:extLst>
          </p:cNvPr>
          <p:cNvSpPr txBox="1"/>
          <p:nvPr/>
        </p:nvSpPr>
        <p:spPr>
          <a:xfrm>
            <a:off x="388088" y="4509198"/>
            <a:ext cx="6898083" cy="425501"/>
          </a:xfrm>
          <a:custGeom>
            <a:avLst/>
            <a:gdLst>
              <a:gd name="connsiteX0" fmla="*/ 0 w 6898083"/>
              <a:gd name="connsiteY0" fmla="*/ 0 h 425501"/>
              <a:gd name="connsiteX1" fmla="*/ 758789 w 6898083"/>
              <a:gd name="connsiteY1" fmla="*/ 0 h 425501"/>
              <a:gd name="connsiteX2" fmla="*/ 1517578 w 6898083"/>
              <a:gd name="connsiteY2" fmla="*/ 0 h 425501"/>
              <a:gd name="connsiteX3" fmla="*/ 2000444 w 6898083"/>
              <a:gd name="connsiteY3" fmla="*/ 0 h 425501"/>
              <a:gd name="connsiteX4" fmla="*/ 2690252 w 6898083"/>
              <a:gd name="connsiteY4" fmla="*/ 0 h 425501"/>
              <a:gd name="connsiteX5" fmla="*/ 3242099 w 6898083"/>
              <a:gd name="connsiteY5" fmla="*/ 0 h 425501"/>
              <a:gd name="connsiteX6" fmla="*/ 4000888 w 6898083"/>
              <a:gd name="connsiteY6" fmla="*/ 0 h 425501"/>
              <a:gd name="connsiteX7" fmla="*/ 4621716 w 6898083"/>
              <a:gd name="connsiteY7" fmla="*/ 0 h 425501"/>
              <a:gd name="connsiteX8" fmla="*/ 5173562 w 6898083"/>
              <a:gd name="connsiteY8" fmla="*/ 0 h 425501"/>
              <a:gd name="connsiteX9" fmla="*/ 5863371 w 6898083"/>
              <a:gd name="connsiteY9" fmla="*/ 0 h 425501"/>
              <a:gd name="connsiteX10" fmla="*/ 6898083 w 6898083"/>
              <a:gd name="connsiteY10" fmla="*/ 0 h 425501"/>
              <a:gd name="connsiteX11" fmla="*/ 6898083 w 6898083"/>
              <a:gd name="connsiteY11" fmla="*/ 425501 h 425501"/>
              <a:gd name="connsiteX12" fmla="*/ 6346236 w 6898083"/>
              <a:gd name="connsiteY12" fmla="*/ 425501 h 425501"/>
              <a:gd name="connsiteX13" fmla="*/ 5587447 w 6898083"/>
              <a:gd name="connsiteY13" fmla="*/ 425501 h 425501"/>
              <a:gd name="connsiteX14" fmla="*/ 5104581 w 6898083"/>
              <a:gd name="connsiteY14" fmla="*/ 425501 h 425501"/>
              <a:gd name="connsiteX15" fmla="*/ 4552735 w 6898083"/>
              <a:gd name="connsiteY15" fmla="*/ 425501 h 425501"/>
              <a:gd name="connsiteX16" fmla="*/ 3793946 w 6898083"/>
              <a:gd name="connsiteY16" fmla="*/ 425501 h 425501"/>
              <a:gd name="connsiteX17" fmla="*/ 3242099 w 6898083"/>
              <a:gd name="connsiteY17" fmla="*/ 425501 h 425501"/>
              <a:gd name="connsiteX18" fmla="*/ 2414329 w 6898083"/>
              <a:gd name="connsiteY18" fmla="*/ 425501 h 425501"/>
              <a:gd name="connsiteX19" fmla="*/ 1793502 w 6898083"/>
              <a:gd name="connsiteY19" fmla="*/ 425501 h 425501"/>
              <a:gd name="connsiteX20" fmla="*/ 1310636 w 6898083"/>
              <a:gd name="connsiteY20" fmla="*/ 425501 h 425501"/>
              <a:gd name="connsiteX21" fmla="*/ 689808 w 6898083"/>
              <a:gd name="connsiteY21" fmla="*/ 425501 h 425501"/>
              <a:gd name="connsiteX22" fmla="*/ 0 w 6898083"/>
              <a:gd name="connsiteY22" fmla="*/ 425501 h 425501"/>
              <a:gd name="connsiteX23" fmla="*/ 0 w 6898083"/>
              <a:gd name="connsiteY23" fmla="*/ 0 h 42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98083" h="425501" fill="none" extrusionOk="0">
                <a:moveTo>
                  <a:pt x="0" y="0"/>
                </a:moveTo>
                <a:cubicBezTo>
                  <a:pt x="195671" y="25037"/>
                  <a:pt x="526818" y="-2076"/>
                  <a:pt x="758789" y="0"/>
                </a:cubicBezTo>
                <a:cubicBezTo>
                  <a:pt x="990760" y="2076"/>
                  <a:pt x="1145152" y="7162"/>
                  <a:pt x="1517578" y="0"/>
                </a:cubicBezTo>
                <a:cubicBezTo>
                  <a:pt x="1890004" y="-7162"/>
                  <a:pt x="1872692" y="-10962"/>
                  <a:pt x="2000444" y="0"/>
                </a:cubicBezTo>
                <a:cubicBezTo>
                  <a:pt x="2128196" y="10962"/>
                  <a:pt x="2430078" y="-33518"/>
                  <a:pt x="2690252" y="0"/>
                </a:cubicBezTo>
                <a:cubicBezTo>
                  <a:pt x="2950426" y="33518"/>
                  <a:pt x="3038285" y="-26518"/>
                  <a:pt x="3242099" y="0"/>
                </a:cubicBezTo>
                <a:cubicBezTo>
                  <a:pt x="3445913" y="26518"/>
                  <a:pt x="3758109" y="37374"/>
                  <a:pt x="4000888" y="0"/>
                </a:cubicBezTo>
                <a:cubicBezTo>
                  <a:pt x="4243667" y="-37374"/>
                  <a:pt x="4455546" y="-203"/>
                  <a:pt x="4621716" y="0"/>
                </a:cubicBezTo>
                <a:cubicBezTo>
                  <a:pt x="4787886" y="203"/>
                  <a:pt x="5056090" y="-12123"/>
                  <a:pt x="5173562" y="0"/>
                </a:cubicBezTo>
                <a:cubicBezTo>
                  <a:pt x="5291034" y="12123"/>
                  <a:pt x="5664974" y="-4381"/>
                  <a:pt x="5863371" y="0"/>
                </a:cubicBezTo>
                <a:cubicBezTo>
                  <a:pt x="6061768" y="4381"/>
                  <a:pt x="6517198" y="-1716"/>
                  <a:pt x="6898083" y="0"/>
                </a:cubicBezTo>
                <a:cubicBezTo>
                  <a:pt x="6887990" y="157078"/>
                  <a:pt x="6917594" y="244353"/>
                  <a:pt x="6898083" y="425501"/>
                </a:cubicBezTo>
                <a:cubicBezTo>
                  <a:pt x="6703437" y="441878"/>
                  <a:pt x="6510593" y="420447"/>
                  <a:pt x="6346236" y="425501"/>
                </a:cubicBezTo>
                <a:cubicBezTo>
                  <a:pt x="6181879" y="430555"/>
                  <a:pt x="5779083" y="419967"/>
                  <a:pt x="5587447" y="425501"/>
                </a:cubicBezTo>
                <a:cubicBezTo>
                  <a:pt x="5395811" y="431035"/>
                  <a:pt x="5240091" y="441788"/>
                  <a:pt x="5104581" y="425501"/>
                </a:cubicBezTo>
                <a:cubicBezTo>
                  <a:pt x="4969071" y="409214"/>
                  <a:pt x="4704139" y="404836"/>
                  <a:pt x="4552735" y="425501"/>
                </a:cubicBezTo>
                <a:cubicBezTo>
                  <a:pt x="4401331" y="446166"/>
                  <a:pt x="4017484" y="437346"/>
                  <a:pt x="3793946" y="425501"/>
                </a:cubicBezTo>
                <a:cubicBezTo>
                  <a:pt x="3570408" y="413656"/>
                  <a:pt x="3419073" y="413612"/>
                  <a:pt x="3242099" y="425501"/>
                </a:cubicBezTo>
                <a:cubicBezTo>
                  <a:pt x="3065125" y="437390"/>
                  <a:pt x="2682996" y="408734"/>
                  <a:pt x="2414329" y="425501"/>
                </a:cubicBezTo>
                <a:cubicBezTo>
                  <a:pt x="2145662" y="442269"/>
                  <a:pt x="2067676" y="446701"/>
                  <a:pt x="1793502" y="425501"/>
                </a:cubicBezTo>
                <a:cubicBezTo>
                  <a:pt x="1519328" y="404301"/>
                  <a:pt x="1447122" y="420106"/>
                  <a:pt x="1310636" y="425501"/>
                </a:cubicBezTo>
                <a:cubicBezTo>
                  <a:pt x="1174150" y="430896"/>
                  <a:pt x="844442" y="452472"/>
                  <a:pt x="689808" y="425501"/>
                </a:cubicBezTo>
                <a:cubicBezTo>
                  <a:pt x="535174" y="398530"/>
                  <a:pt x="285901" y="396991"/>
                  <a:pt x="0" y="425501"/>
                </a:cubicBezTo>
                <a:cubicBezTo>
                  <a:pt x="21010" y="302511"/>
                  <a:pt x="20435" y="132304"/>
                  <a:pt x="0" y="0"/>
                </a:cubicBezTo>
                <a:close/>
              </a:path>
              <a:path w="6898083" h="425501" stroke="0" extrusionOk="0">
                <a:moveTo>
                  <a:pt x="0" y="0"/>
                </a:moveTo>
                <a:cubicBezTo>
                  <a:pt x="119272" y="21335"/>
                  <a:pt x="306282" y="23453"/>
                  <a:pt x="482866" y="0"/>
                </a:cubicBezTo>
                <a:cubicBezTo>
                  <a:pt x="659450" y="-23453"/>
                  <a:pt x="828096" y="-21110"/>
                  <a:pt x="1103693" y="0"/>
                </a:cubicBezTo>
                <a:cubicBezTo>
                  <a:pt x="1379290" y="21110"/>
                  <a:pt x="1626876" y="-23145"/>
                  <a:pt x="1793502" y="0"/>
                </a:cubicBezTo>
                <a:cubicBezTo>
                  <a:pt x="1960128" y="23145"/>
                  <a:pt x="2280517" y="11295"/>
                  <a:pt x="2552291" y="0"/>
                </a:cubicBezTo>
                <a:cubicBezTo>
                  <a:pt x="2824065" y="-11295"/>
                  <a:pt x="2936941" y="8723"/>
                  <a:pt x="3242099" y="0"/>
                </a:cubicBezTo>
                <a:cubicBezTo>
                  <a:pt x="3547257" y="-8723"/>
                  <a:pt x="3627173" y="14218"/>
                  <a:pt x="3931907" y="0"/>
                </a:cubicBezTo>
                <a:cubicBezTo>
                  <a:pt x="4236641" y="-14218"/>
                  <a:pt x="4327116" y="-6711"/>
                  <a:pt x="4552735" y="0"/>
                </a:cubicBezTo>
                <a:cubicBezTo>
                  <a:pt x="4778354" y="6711"/>
                  <a:pt x="4987927" y="-12481"/>
                  <a:pt x="5104581" y="0"/>
                </a:cubicBezTo>
                <a:cubicBezTo>
                  <a:pt x="5221235" y="12481"/>
                  <a:pt x="5456751" y="-22715"/>
                  <a:pt x="5587447" y="0"/>
                </a:cubicBezTo>
                <a:cubicBezTo>
                  <a:pt x="5718143" y="22715"/>
                  <a:pt x="6048208" y="12659"/>
                  <a:pt x="6208275" y="0"/>
                </a:cubicBezTo>
                <a:cubicBezTo>
                  <a:pt x="6368342" y="-12659"/>
                  <a:pt x="6586139" y="18302"/>
                  <a:pt x="6898083" y="0"/>
                </a:cubicBezTo>
                <a:cubicBezTo>
                  <a:pt x="6913724" y="206311"/>
                  <a:pt x="6918860" y="325947"/>
                  <a:pt x="6898083" y="425501"/>
                </a:cubicBezTo>
                <a:cubicBezTo>
                  <a:pt x="6766533" y="434430"/>
                  <a:pt x="6598523" y="410788"/>
                  <a:pt x="6415217" y="425501"/>
                </a:cubicBezTo>
                <a:cubicBezTo>
                  <a:pt x="6231911" y="440214"/>
                  <a:pt x="6084432" y="446660"/>
                  <a:pt x="5863371" y="425501"/>
                </a:cubicBezTo>
                <a:cubicBezTo>
                  <a:pt x="5642310" y="404342"/>
                  <a:pt x="5375495" y="393510"/>
                  <a:pt x="5104581" y="425501"/>
                </a:cubicBezTo>
                <a:cubicBezTo>
                  <a:pt x="4833667" y="457493"/>
                  <a:pt x="4474570" y="385220"/>
                  <a:pt x="4276811" y="425501"/>
                </a:cubicBezTo>
                <a:cubicBezTo>
                  <a:pt x="4079052" y="465783"/>
                  <a:pt x="3706102" y="447463"/>
                  <a:pt x="3518022" y="425501"/>
                </a:cubicBezTo>
                <a:cubicBezTo>
                  <a:pt x="3329942" y="403539"/>
                  <a:pt x="2985298" y="406117"/>
                  <a:pt x="2759233" y="425501"/>
                </a:cubicBezTo>
                <a:cubicBezTo>
                  <a:pt x="2533168" y="444885"/>
                  <a:pt x="2326009" y="448178"/>
                  <a:pt x="2138406" y="425501"/>
                </a:cubicBezTo>
                <a:cubicBezTo>
                  <a:pt x="1950803" y="402824"/>
                  <a:pt x="1893751" y="415758"/>
                  <a:pt x="1655540" y="425501"/>
                </a:cubicBezTo>
                <a:cubicBezTo>
                  <a:pt x="1417329" y="435244"/>
                  <a:pt x="1113637" y="385837"/>
                  <a:pt x="827770" y="425501"/>
                </a:cubicBezTo>
                <a:cubicBezTo>
                  <a:pt x="541903" y="465166"/>
                  <a:pt x="168378" y="384979"/>
                  <a:pt x="0" y="425501"/>
                </a:cubicBezTo>
                <a:cubicBezTo>
                  <a:pt x="12359" y="251049"/>
                  <a:pt x="-20684" y="177152"/>
                  <a:pt x="0" y="0"/>
                </a:cubicBezTo>
                <a:close/>
              </a:path>
            </a:pathLst>
          </a:custGeom>
          <a:ln>
            <a:extLst>
              <a:ext uri="{C807C97D-BFC1-408E-A445-0C87EB9F89A2}">
                <ask:lineSketchStyleProps xmlns:ask="http://schemas.microsoft.com/office/drawing/2018/sketchyshapes" sd="1455981021">
                  <a:prstGeom prst="rect">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15000"/>
              </a:lnSpc>
            </a:pPr>
            <a:r>
              <a:rPr lang="vi-VN"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V</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ẽ véc tơ độ dịch chuyển của ô tô trong bài toán nêu ở đầu bài</a:t>
            </a:r>
            <a:endPar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681F87EB-2E1F-A21F-2306-312B7E8A5528}"/>
              </a:ext>
            </a:extLst>
          </p:cNvPr>
          <p:cNvPicPr>
            <a:picLocks noChangeAspect="1"/>
          </p:cNvPicPr>
          <p:nvPr/>
        </p:nvPicPr>
        <p:blipFill rotWithShape="1">
          <a:blip r:embed="rId7">
            <a:extLst>
              <a:ext uri="{28A0092B-C50C-407E-A947-70E740481C1C}">
                <a14:useLocalDpi xmlns:a14="http://schemas.microsoft.com/office/drawing/2010/main" val="0"/>
              </a:ext>
            </a:extLst>
          </a:blip>
          <a:srcRect l="20177" t="8481" r="13445" b="19944"/>
          <a:stretch/>
        </p:blipFill>
        <p:spPr>
          <a:xfrm>
            <a:off x="7557463" y="2850662"/>
            <a:ext cx="1453633" cy="2084037"/>
          </a:xfrm>
          <a:prstGeom prst="rect">
            <a:avLst/>
          </a:prstGeom>
          <a:ln>
            <a:solidFill>
              <a:schemeClr val="tx2">
                <a:lumMod val="50000"/>
              </a:schemeClr>
            </a:solidFill>
          </a:ln>
        </p:spPr>
      </p:pic>
      <p:grpSp>
        <p:nvGrpSpPr>
          <p:cNvPr id="29" name="Group 28">
            <a:extLst>
              <a:ext uri="{FF2B5EF4-FFF2-40B4-BE49-F238E27FC236}">
                <a16:creationId xmlns:a16="http://schemas.microsoft.com/office/drawing/2014/main" id="{E80DD06A-F327-CB5D-80CE-68CBCEE23F49}"/>
              </a:ext>
            </a:extLst>
          </p:cNvPr>
          <p:cNvGrpSpPr/>
          <p:nvPr/>
        </p:nvGrpSpPr>
        <p:grpSpPr>
          <a:xfrm>
            <a:off x="167147" y="63876"/>
            <a:ext cx="1005840" cy="914400"/>
            <a:chOff x="3524075" y="1623732"/>
            <a:chExt cx="1620969" cy="1621134"/>
          </a:xfrm>
        </p:grpSpPr>
        <p:sp>
          <p:nvSpPr>
            <p:cNvPr id="34" name="Shape 33">
              <a:extLst>
                <a:ext uri="{FF2B5EF4-FFF2-40B4-BE49-F238E27FC236}">
                  <a16:creationId xmlns:a16="http://schemas.microsoft.com/office/drawing/2014/main" id="{772DF6FE-F6AF-72D3-5401-7430AC850E1E}"/>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5" name="Freeform: Shape 34">
              <a:extLst>
                <a:ext uri="{FF2B5EF4-FFF2-40B4-BE49-F238E27FC236}">
                  <a16:creationId xmlns:a16="http://schemas.microsoft.com/office/drawing/2014/main" id="{F722146A-83C4-419A-1EBB-C38F222C52B6}"/>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a:t>
              </a:r>
            </a:p>
          </p:txBody>
        </p:sp>
      </p:grpSp>
      <p:sp>
        <p:nvSpPr>
          <p:cNvPr id="36" name="TextBox 35">
            <a:extLst>
              <a:ext uri="{FF2B5EF4-FFF2-40B4-BE49-F238E27FC236}">
                <a16:creationId xmlns:a16="http://schemas.microsoft.com/office/drawing/2014/main" id="{CA13DC07-9411-33E1-0B9D-A32D20B4314A}"/>
              </a:ext>
            </a:extLst>
          </p:cNvPr>
          <p:cNvSpPr txBox="1"/>
          <p:nvPr/>
        </p:nvSpPr>
        <p:spPr>
          <a:xfrm>
            <a:off x="991082" y="314033"/>
            <a:ext cx="2268019" cy="400110"/>
          </a:xfrm>
          <a:prstGeom prst="rect">
            <a:avLst/>
          </a:prstGeom>
          <a:noFill/>
        </p:spPr>
        <p:txBody>
          <a:bodyPr wrap="square" rtlCol="0">
            <a:spAutoFit/>
          </a:bodyPr>
          <a:lstStyle/>
          <a:p>
            <a:pPr algn="ctr"/>
            <a:r>
              <a:rPr lang="en-US" sz="2000" b="1"/>
              <a:t>Độ dịch chuyển</a:t>
            </a:r>
          </a:p>
        </p:txBody>
      </p:sp>
      <p:grpSp>
        <p:nvGrpSpPr>
          <p:cNvPr id="4" name="Group 3">
            <a:extLst>
              <a:ext uri="{FF2B5EF4-FFF2-40B4-BE49-F238E27FC236}">
                <a16:creationId xmlns:a16="http://schemas.microsoft.com/office/drawing/2014/main" id="{FD99A26E-EEC5-33B0-B862-A1AE8763EB1A}"/>
              </a:ext>
            </a:extLst>
          </p:cNvPr>
          <p:cNvGrpSpPr/>
          <p:nvPr/>
        </p:nvGrpSpPr>
        <p:grpSpPr>
          <a:xfrm>
            <a:off x="167147" y="952973"/>
            <a:ext cx="6530051" cy="619294"/>
            <a:chOff x="167147" y="1054571"/>
            <a:chExt cx="6530051" cy="619294"/>
          </a:xfrm>
        </p:grpSpPr>
        <p:sp>
          <p:nvSpPr>
            <p:cNvPr id="14" name="TextBox 13">
              <a:extLst>
                <a:ext uri="{FF2B5EF4-FFF2-40B4-BE49-F238E27FC236}">
                  <a16:creationId xmlns:a16="http://schemas.microsoft.com/office/drawing/2014/main" id="{2E961898-3DF7-E6C7-55CF-3E1105065EDA}"/>
                </a:ext>
              </a:extLst>
            </p:cNvPr>
            <p:cNvSpPr txBox="1"/>
            <p:nvPr/>
          </p:nvSpPr>
          <p:spPr>
            <a:xfrm>
              <a:off x="704702" y="1140088"/>
              <a:ext cx="5992496" cy="425501"/>
            </a:xfrm>
            <a:prstGeom prst="rect">
              <a:avLst/>
            </a:prstGeom>
            <a:noFill/>
          </p:spPr>
          <p:txBody>
            <a:bodyPr wrap="square">
              <a:spAutoFit/>
            </a:bodyPr>
            <a:lstStyle/>
            <a:p>
              <a:pPr algn="just">
                <a:lnSpc>
                  <a:spcPct val="115000"/>
                </a:lnSpc>
              </a:pPr>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là một đại lượng vô hướng hay véc tơ?</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 name="Graphic 2" descr="Help with solid fill">
              <a:extLst>
                <a:ext uri="{FF2B5EF4-FFF2-40B4-BE49-F238E27FC236}">
                  <a16:creationId xmlns:a16="http://schemas.microsoft.com/office/drawing/2014/main" id="{24D66BF9-5660-EA43-1086-A6B3154316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147" y="1054571"/>
              <a:ext cx="619294" cy="619294"/>
            </a:xfrm>
            <a:prstGeom prst="rect">
              <a:avLst/>
            </a:prstGeom>
          </p:spPr>
        </p:pic>
      </p:grpSp>
      <p:sp>
        <p:nvSpPr>
          <p:cNvPr id="37" name="Oval 36">
            <a:extLst>
              <a:ext uri="{FF2B5EF4-FFF2-40B4-BE49-F238E27FC236}">
                <a16:creationId xmlns:a16="http://schemas.microsoft.com/office/drawing/2014/main" id="{40CA69C1-7E97-283B-A69C-9D5D9645E5C6}"/>
              </a:ext>
            </a:extLst>
          </p:cNvPr>
          <p:cNvSpPr/>
          <p:nvPr/>
        </p:nvSpPr>
        <p:spPr>
          <a:xfrm>
            <a:off x="2453821" y="3651442"/>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C5DAF0C-9074-6047-ABAE-3B8580F35BD8}"/>
              </a:ext>
            </a:extLst>
          </p:cNvPr>
          <p:cNvSpPr/>
          <p:nvPr/>
        </p:nvSpPr>
        <p:spPr>
          <a:xfrm>
            <a:off x="5072317" y="3662590"/>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60323C59-D008-E80A-8324-A13656084D34}"/>
              </a:ext>
            </a:extLst>
          </p:cNvPr>
          <p:cNvCxnSpPr>
            <a:cxnSpLocks/>
            <a:stCxn id="37" idx="6"/>
            <a:endCxn id="38" idx="2"/>
          </p:cNvCxnSpPr>
          <p:nvPr/>
        </p:nvCxnSpPr>
        <p:spPr>
          <a:xfrm>
            <a:off x="2587171" y="3713355"/>
            <a:ext cx="2485146"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8DB70DAC-EA0B-34AC-5BBA-89F6B5C17743}"/>
              </a:ext>
            </a:extLst>
          </p:cNvPr>
          <p:cNvSpPr/>
          <p:nvPr/>
        </p:nvSpPr>
        <p:spPr>
          <a:xfrm rot="2306666">
            <a:off x="6897745" y="-1134634"/>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3</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0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500"/>
                            </p:stCondLst>
                            <p:childTnLst>
                              <p:par>
                                <p:cTn id="23" presetID="6" presetClass="emph" presetSubtype="0" repeatCount="3000" fill="hold" grpId="1" nodeType="afterEffect">
                                  <p:stCondLst>
                                    <p:cond delay="0"/>
                                  </p:stCondLst>
                                  <p:childTnLst>
                                    <p:animScale>
                                      <p:cBhvr>
                                        <p:cTn id="24" dur="1000" fill="hold"/>
                                        <p:tgtEl>
                                          <p:spTgt spid="37"/>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par>
                          <p:cTn id="30" fill="hold">
                            <p:stCondLst>
                              <p:cond delay="500"/>
                            </p:stCondLst>
                            <p:childTnLst>
                              <p:par>
                                <p:cTn id="31" presetID="6" presetClass="emph" presetSubtype="0" repeatCount="3000" fill="hold" grpId="1" nodeType="afterEffect">
                                  <p:stCondLst>
                                    <p:cond delay="0"/>
                                  </p:stCondLst>
                                  <p:childTnLst>
                                    <p:animScale>
                                      <p:cBhvr>
                                        <p:cTn id="32" dur="1000" fill="hold"/>
                                        <p:tgtEl>
                                          <p:spTgt spid="38"/>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8" repeatCount="300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32" grpId="0" animBg="1"/>
      <p:bldP spid="37" grpId="0" animBg="1"/>
      <p:bldP spid="37" grpId="1" animBg="1"/>
      <p:bldP spid="38" grpId="0"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5DA9F6-30C2-2CD0-A9AD-8DE4E04CB562}"/>
              </a:ext>
            </a:extLst>
          </p:cNvPr>
          <p:cNvSpPr/>
          <p:nvPr/>
        </p:nvSpPr>
        <p:spPr>
          <a:xfrm>
            <a:off x="3451250" y="530466"/>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3</a:t>
            </a:r>
            <a:endParaRPr lang="vi-VN" sz="20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E3C1044-69F1-03C1-8970-3E35AAD7ED19}"/>
              </a:ext>
            </a:extLst>
          </p:cNvPr>
          <p:cNvSpPr txBox="1"/>
          <p:nvPr/>
        </p:nvSpPr>
        <p:spPr>
          <a:xfrm>
            <a:off x="914399" y="981163"/>
            <a:ext cx="7327023" cy="425501"/>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 xác định các độ dịch chuyển mô tả ở Hình 4.5 trong tọa độ địa lí.</a:t>
            </a:r>
          </a:p>
        </p:txBody>
      </p:sp>
      <p:pic>
        <p:nvPicPr>
          <p:cNvPr id="15" name="Picture 14" descr="Diagram&#10;&#10;Description automatically generated">
            <a:extLst>
              <a:ext uri="{FF2B5EF4-FFF2-40B4-BE49-F238E27FC236}">
                <a16:creationId xmlns:a16="http://schemas.microsoft.com/office/drawing/2014/main" id="{E559BD71-EDB7-6CD2-951D-64E94EC056CC}"/>
              </a:ext>
            </a:extLst>
          </p:cNvPr>
          <p:cNvPicPr>
            <a:picLocks noChangeAspect="1"/>
          </p:cNvPicPr>
          <p:nvPr/>
        </p:nvPicPr>
        <p:blipFill rotWithShape="1">
          <a:blip r:embed="rId3">
            <a:extLst>
              <a:ext uri="{28A0092B-C50C-407E-A947-70E740481C1C}">
                <a14:useLocalDpi xmlns:a14="http://schemas.microsoft.com/office/drawing/2010/main" val="0"/>
              </a:ext>
            </a:extLst>
          </a:blip>
          <a:srcRect l="6881" t="4574" r="18209" b="7733"/>
          <a:stretch/>
        </p:blipFill>
        <p:spPr bwMode="auto">
          <a:xfrm>
            <a:off x="726968" y="1746266"/>
            <a:ext cx="2724282" cy="2214009"/>
          </a:xfrm>
          <a:prstGeom prst="rect">
            <a:avLst/>
          </a:prstGeom>
          <a:noFill/>
          <a:ln>
            <a:solidFill>
              <a:schemeClr val="tx2">
                <a:lumMod val="50000"/>
              </a:schemeClr>
            </a:solid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0021AB95-E47C-C048-8120-256C6DFF9DE1}"/>
              </a:ext>
            </a:extLst>
          </p:cNvPr>
          <p:cNvSpPr txBox="1"/>
          <p:nvPr/>
        </p:nvSpPr>
        <p:spPr>
          <a:xfrm>
            <a:off x="3787735" y="1667658"/>
            <a:ext cx="4572000" cy="425501"/>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mô tả trên Hình 4.5 là:</a:t>
            </a:r>
          </a:p>
        </p:txBody>
      </p:sp>
      <p:sp>
        <p:nvSpPr>
          <p:cNvPr id="17" name="TextBox 16">
            <a:extLst>
              <a:ext uri="{FF2B5EF4-FFF2-40B4-BE49-F238E27FC236}">
                <a16:creationId xmlns:a16="http://schemas.microsoft.com/office/drawing/2014/main" id="{331555A5-FEA6-A01A-8544-3C4BB415EDFF}"/>
              </a:ext>
            </a:extLst>
          </p:cNvPr>
          <p:cNvSpPr txBox="1"/>
          <p:nvPr/>
        </p:nvSpPr>
        <p:spPr>
          <a:xfrm>
            <a:off x="4805596" y="2139584"/>
            <a:ext cx="2035723" cy="400110"/>
          </a:xfrm>
          <a:prstGeom prst="rect">
            <a:avLst/>
          </a:prstGeom>
          <a:noFill/>
        </p:spPr>
        <p:txBody>
          <a:bodyPr wrap="square">
            <a:spAutoFit/>
          </a:bodyPr>
          <a:lstStyle/>
          <a:p>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a:t>
            </a:r>
            <a:r>
              <a:rPr lang="vi-VN" sz="2000" baseline="-25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200 m (Bắc)</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664AB725-6812-A452-F427-55ECAC794EF8}"/>
              </a:ext>
            </a:extLst>
          </p:cNvPr>
          <p:cNvSpPr txBox="1"/>
          <p:nvPr/>
        </p:nvSpPr>
        <p:spPr>
          <a:xfrm>
            <a:off x="4805596" y="2526219"/>
            <a:ext cx="2724282" cy="400110"/>
          </a:xfrm>
          <a:prstGeom prst="rect">
            <a:avLst/>
          </a:prstGeom>
          <a:noFill/>
        </p:spPr>
        <p:txBody>
          <a:bodyPr wrap="square">
            <a:spAutoFit/>
          </a:bodyPr>
          <a:lstStyle/>
          <a:p>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a:t>
            </a:r>
            <a:r>
              <a:rPr lang="vi-VN" sz="2000" baseline="-25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200 m (Đông Bắc)</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5E866499-B427-027F-5AA2-44F1D1492900}"/>
              </a:ext>
            </a:extLst>
          </p:cNvPr>
          <p:cNvSpPr txBox="1"/>
          <p:nvPr/>
        </p:nvSpPr>
        <p:spPr>
          <a:xfrm>
            <a:off x="4805596" y="2926329"/>
            <a:ext cx="2322780" cy="400110"/>
          </a:xfrm>
          <a:prstGeom prst="rect">
            <a:avLst/>
          </a:prstGeom>
          <a:noFill/>
        </p:spPr>
        <p:txBody>
          <a:bodyPr wrap="square">
            <a:spAutoFit/>
          </a:bodyPr>
          <a:lstStyle/>
          <a:p>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a:t>
            </a:r>
            <a:r>
              <a:rPr lang="en-US" sz="2000" baseline="-25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3</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300 m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Đông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87EDD307-E5E5-B736-D6B8-94E160987797}"/>
              </a:ext>
            </a:extLst>
          </p:cNvPr>
          <p:cNvSpPr txBox="1"/>
          <p:nvPr/>
        </p:nvSpPr>
        <p:spPr>
          <a:xfrm>
            <a:off x="4805596" y="3326439"/>
            <a:ext cx="2478221" cy="400110"/>
          </a:xfrm>
          <a:prstGeom prst="rect">
            <a:avLst/>
          </a:prstGeom>
          <a:noFill/>
        </p:spPr>
        <p:txBody>
          <a:bodyPr wrap="square">
            <a:spAutoFit/>
          </a:bodyPr>
          <a:lstStyle/>
          <a:p>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a:t>
            </a:r>
            <a:r>
              <a:rPr lang="en-US" sz="2000" baseline="-25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4</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100 m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Tây</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08645E9C-2C74-2D97-1EA4-33A11047C58D}"/>
              </a:ext>
            </a:extLst>
          </p:cNvPr>
          <p:cNvGrpSpPr/>
          <p:nvPr/>
        </p:nvGrpSpPr>
        <p:grpSpPr>
          <a:xfrm>
            <a:off x="3566794" y="-1158736"/>
            <a:ext cx="1005840" cy="914400"/>
            <a:chOff x="3524075" y="1623732"/>
            <a:chExt cx="1620969" cy="1621134"/>
          </a:xfrm>
        </p:grpSpPr>
        <p:sp>
          <p:nvSpPr>
            <p:cNvPr id="11" name="Shape 10">
              <a:extLst>
                <a:ext uri="{FF2B5EF4-FFF2-40B4-BE49-F238E27FC236}">
                  <a16:creationId xmlns:a16="http://schemas.microsoft.com/office/drawing/2014/main" id="{1318BE4E-2F0D-8DAB-8DC2-B3FD693DF6A1}"/>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61AD0082-34CC-F272-EA60-0681C5C87435}"/>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a:t>
              </a:r>
            </a:p>
          </p:txBody>
        </p:sp>
      </p:grpSp>
      <p:sp>
        <p:nvSpPr>
          <p:cNvPr id="14" name="TextBox 13">
            <a:extLst>
              <a:ext uri="{FF2B5EF4-FFF2-40B4-BE49-F238E27FC236}">
                <a16:creationId xmlns:a16="http://schemas.microsoft.com/office/drawing/2014/main" id="{82BEB0FF-3E5E-16A0-31F9-15D11212A4BA}"/>
              </a:ext>
            </a:extLst>
          </p:cNvPr>
          <p:cNvSpPr txBox="1"/>
          <p:nvPr/>
        </p:nvSpPr>
        <p:spPr>
          <a:xfrm>
            <a:off x="1417894" y="-865554"/>
            <a:ext cx="2268019" cy="400110"/>
          </a:xfrm>
          <a:prstGeom prst="rect">
            <a:avLst/>
          </a:prstGeom>
          <a:noFill/>
        </p:spPr>
        <p:txBody>
          <a:bodyPr wrap="square" rtlCol="0">
            <a:spAutoFit/>
          </a:bodyPr>
          <a:lstStyle/>
          <a:p>
            <a:pPr algn="ctr"/>
            <a:r>
              <a:rPr lang="en-US" sz="2000" b="1"/>
              <a:t>Độ dịch chuyển</a:t>
            </a:r>
          </a:p>
        </p:txBody>
      </p:sp>
      <p:grpSp>
        <p:nvGrpSpPr>
          <p:cNvPr id="19" name="Group 18">
            <a:extLst>
              <a:ext uri="{FF2B5EF4-FFF2-40B4-BE49-F238E27FC236}">
                <a16:creationId xmlns:a16="http://schemas.microsoft.com/office/drawing/2014/main" id="{302FD58D-7C1A-6CD5-BD30-43911777CCAB}"/>
              </a:ext>
            </a:extLst>
          </p:cNvPr>
          <p:cNvGrpSpPr/>
          <p:nvPr/>
        </p:nvGrpSpPr>
        <p:grpSpPr>
          <a:xfrm>
            <a:off x="405064" y="-1122699"/>
            <a:ext cx="914400" cy="914400"/>
            <a:chOff x="3974394" y="2558754"/>
            <a:chExt cx="1620969" cy="1621134"/>
          </a:xfrm>
        </p:grpSpPr>
        <p:sp>
          <p:nvSpPr>
            <p:cNvPr id="21" name="Arrow: Circular 20">
              <a:extLst>
                <a:ext uri="{FF2B5EF4-FFF2-40B4-BE49-F238E27FC236}">
                  <a16:creationId xmlns:a16="http://schemas.microsoft.com/office/drawing/2014/main" id="{3BE40C7C-EBDD-7AA8-22B8-8688EBC4D93F}"/>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C281206D-7C96-D121-9B06-6E6977AF79D7}"/>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III</a:t>
              </a:r>
            </a:p>
          </p:txBody>
        </p:sp>
      </p:grpSp>
      <p:sp>
        <p:nvSpPr>
          <p:cNvPr id="24" name="TextBox 23">
            <a:extLst>
              <a:ext uri="{FF2B5EF4-FFF2-40B4-BE49-F238E27FC236}">
                <a16:creationId xmlns:a16="http://schemas.microsoft.com/office/drawing/2014/main" id="{831D4F89-7D5E-5317-02C0-CBBA6CBD3A57}"/>
              </a:ext>
            </a:extLst>
          </p:cNvPr>
          <p:cNvSpPr txBox="1"/>
          <p:nvPr/>
        </p:nvSpPr>
        <p:spPr>
          <a:xfrm>
            <a:off x="1319121" y="-875954"/>
            <a:ext cx="6541409" cy="400110"/>
          </a:xfrm>
          <a:prstGeom prst="rect">
            <a:avLst/>
          </a:prstGeom>
          <a:noFill/>
        </p:spPr>
        <p:txBody>
          <a:bodyPr wrap="square" rtlCol="0">
            <a:spAutoFit/>
          </a:bodyPr>
          <a:lstStyle/>
          <a:p>
            <a:pPr algn="just"/>
            <a:r>
              <a:rPr lang="en-US" sz="2000" b="1"/>
              <a:t>Phân biệt độ dịch chuyển và quãng đường đi được</a:t>
            </a:r>
          </a:p>
        </p:txBody>
      </p:sp>
    </p:spTree>
    <p:extLst>
      <p:ext uri="{BB962C8B-B14F-4D97-AF65-F5344CB8AC3E}">
        <p14:creationId xmlns:p14="http://schemas.microsoft.com/office/powerpoint/2010/main" val="2686902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6" name="Rectangle: Rounded Corners 15">
            <a:extLst>
              <a:ext uri="{FF2B5EF4-FFF2-40B4-BE49-F238E27FC236}">
                <a16:creationId xmlns:a16="http://schemas.microsoft.com/office/drawing/2014/main" id="{825733C6-8FDD-98F1-3173-3F06980D25A8}"/>
              </a:ext>
            </a:extLst>
          </p:cNvPr>
          <p:cNvSpPr/>
          <p:nvPr/>
        </p:nvSpPr>
        <p:spPr>
          <a:xfrm>
            <a:off x="3451250" y="61409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4</a:t>
            </a:r>
            <a:endParaRPr lang="vi-VN" sz="2000" b="1" dirty="0">
              <a:latin typeface="Calibri" panose="020F0502020204030204" pitchFamily="34" charset="0"/>
              <a:cs typeface="Calibri" panose="020F0502020204030204" pitchFamily="34" charset="0"/>
            </a:endParaRPr>
          </a:p>
        </p:txBody>
      </p:sp>
      <p:pic>
        <p:nvPicPr>
          <p:cNvPr id="17" name="Picture 16" descr="Graphical user interface, application&#10;&#10;Description automatically generated">
            <a:extLst>
              <a:ext uri="{FF2B5EF4-FFF2-40B4-BE49-F238E27FC236}">
                <a16:creationId xmlns:a16="http://schemas.microsoft.com/office/drawing/2014/main" id="{F856626C-0B79-06B7-4821-00712856AD87}"/>
              </a:ext>
            </a:extLst>
          </p:cNvPr>
          <p:cNvPicPr>
            <a:picLocks noChangeAspect="1"/>
          </p:cNvPicPr>
          <p:nvPr/>
        </p:nvPicPr>
        <p:blipFill rotWithShape="1">
          <a:blip r:embed="rId4">
            <a:extLst>
              <a:ext uri="{28A0092B-C50C-407E-A947-70E740481C1C}">
                <a14:useLocalDpi xmlns:a14="http://schemas.microsoft.com/office/drawing/2010/main" val="0"/>
              </a:ext>
            </a:extLst>
          </a:blip>
          <a:srcRect l="4296" t="1685" r="2614" b="7618"/>
          <a:stretch/>
        </p:blipFill>
        <p:spPr bwMode="auto">
          <a:xfrm>
            <a:off x="4920342" y="1041605"/>
            <a:ext cx="4171329" cy="4029068"/>
          </a:xfrm>
          <a:prstGeom prst="rect">
            <a:avLst/>
          </a:prstGeom>
          <a:noFill/>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2C1E04B4-6C21-48C0-F4EB-3F1BDD38DCC2}"/>
              </a:ext>
            </a:extLst>
          </p:cNvPr>
          <p:cNvSpPr txBox="1"/>
          <p:nvPr/>
        </p:nvSpPr>
        <p:spPr>
          <a:xfrm>
            <a:off x="111153" y="924210"/>
            <a:ext cx="4727196" cy="2195216"/>
          </a:xfrm>
          <a:prstGeom prst="rect">
            <a:avLst/>
          </a:prstGeom>
          <a:noFill/>
        </p:spPr>
        <p:txBody>
          <a:bodyPr wrap="square">
            <a:spAutoFit/>
          </a:bodyPr>
          <a:lstStyle/>
          <a:p>
            <a:pPr algn="just">
              <a:lnSpc>
                <a:spcPct val="115000"/>
              </a:lnSpc>
            </a:pPr>
            <a:r>
              <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 so sánh độ lớn của quãng đường đi được và độ dịch chuyển của ba chuyển động ở hình </a:t>
            </a:r>
          </a:p>
          <a:p>
            <a:pPr algn="just">
              <a:lnSpc>
                <a:spcPct val="115000"/>
              </a:lnSpc>
            </a:pPr>
            <a:r>
              <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Theo em, khi nào độ lớn của độ dịch chuyển và quãng đường đi được của một vật chuyển động bằng nhau?</a:t>
            </a:r>
          </a:p>
        </p:txBody>
      </p:sp>
      <p:sp>
        <p:nvSpPr>
          <p:cNvPr id="21" name="TextBox 20">
            <a:extLst>
              <a:ext uri="{FF2B5EF4-FFF2-40B4-BE49-F238E27FC236}">
                <a16:creationId xmlns:a16="http://schemas.microsoft.com/office/drawing/2014/main" id="{F99C1C34-DDD5-EDB7-A2A3-420EF18674BD}"/>
              </a:ext>
            </a:extLst>
          </p:cNvPr>
          <p:cNvSpPr txBox="1"/>
          <p:nvPr/>
        </p:nvSpPr>
        <p:spPr>
          <a:xfrm>
            <a:off x="111153" y="3147419"/>
            <a:ext cx="4645405" cy="1938992"/>
          </a:xfrm>
          <a:prstGeom prst="rect">
            <a:avLst/>
          </a:prstGeom>
          <a:noFill/>
          <a:ln>
            <a:solidFill>
              <a:schemeClr val="tx2">
                <a:lumMod val="50000"/>
              </a:schemeClr>
            </a:solidFill>
          </a:ln>
        </p:spPr>
        <p:txBody>
          <a:bodyPr wrap="square">
            <a:spAutoFit/>
          </a:bodyPr>
          <a:lstStyle/>
          <a:p>
            <a:pPr algn="just"/>
            <a:r>
              <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từ ngắn đến dài: </a:t>
            </a:r>
            <a:endParaRPr lang="vi-VN" sz="2000"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endParaRPr>
          </a:p>
          <a:p>
            <a:pPr algn="ct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 – 1 – 3</a:t>
            </a:r>
          </a:p>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ta thấy điểm đầu và điểm cuối của ba chuyển động đều như nhau nên độ dịch chuyển của ba chuyển động bằng nhau.</a:t>
            </a:r>
          </a:p>
        </p:txBody>
      </p:sp>
      <p:sp>
        <p:nvSpPr>
          <p:cNvPr id="23" name="TextBox 22">
            <a:extLst>
              <a:ext uri="{FF2B5EF4-FFF2-40B4-BE49-F238E27FC236}">
                <a16:creationId xmlns:a16="http://schemas.microsoft.com/office/drawing/2014/main" id="{9CBF1705-1C4A-3BDE-AA58-9C220A6F487A}"/>
              </a:ext>
            </a:extLst>
          </p:cNvPr>
          <p:cNvSpPr txBox="1"/>
          <p:nvPr/>
        </p:nvSpPr>
        <p:spPr>
          <a:xfrm>
            <a:off x="111152" y="3635048"/>
            <a:ext cx="4645405" cy="1015663"/>
          </a:xfrm>
          <a:prstGeom prst="rect">
            <a:avLst/>
          </a:prstGeom>
          <a:noFill/>
          <a:ln>
            <a:solidFill>
              <a:schemeClr val="tx2">
                <a:lumMod val="50000"/>
              </a:schemeClr>
            </a:solidFill>
          </a:ln>
        </p:spPr>
        <p:txBody>
          <a:bodyPr wrap="square">
            <a:spAutoFit/>
          </a:bodyPr>
          <a:lstStyle/>
          <a:p>
            <a:r>
              <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và quãng đường đi được của một chuyển động bằng nhau khi vật chuyển động thẳng, không đổi chiều.</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3B0BE28D-B3FA-B3DA-2246-7AD42CFD30FB}"/>
              </a:ext>
            </a:extLst>
          </p:cNvPr>
          <p:cNvGrpSpPr/>
          <p:nvPr/>
        </p:nvGrpSpPr>
        <p:grpSpPr>
          <a:xfrm>
            <a:off x="100262" y="-34133"/>
            <a:ext cx="914400" cy="914400"/>
            <a:chOff x="3974394" y="2558754"/>
            <a:chExt cx="1620969" cy="1621134"/>
          </a:xfrm>
        </p:grpSpPr>
        <p:sp>
          <p:nvSpPr>
            <p:cNvPr id="10" name="Arrow: Circular 9">
              <a:extLst>
                <a:ext uri="{FF2B5EF4-FFF2-40B4-BE49-F238E27FC236}">
                  <a16:creationId xmlns:a16="http://schemas.microsoft.com/office/drawing/2014/main" id="{F041CFA8-7206-3D86-7374-18778E3E4841}"/>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6D0512CA-7078-F016-3728-969CDB105371}"/>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III</a:t>
              </a:r>
            </a:p>
          </p:txBody>
        </p:sp>
      </p:grpSp>
      <p:sp>
        <p:nvSpPr>
          <p:cNvPr id="12" name="TextBox 11">
            <a:extLst>
              <a:ext uri="{FF2B5EF4-FFF2-40B4-BE49-F238E27FC236}">
                <a16:creationId xmlns:a16="http://schemas.microsoft.com/office/drawing/2014/main" id="{9D811FEF-FA75-2A2E-CC5A-760152994EB7}"/>
              </a:ext>
            </a:extLst>
          </p:cNvPr>
          <p:cNvSpPr txBox="1"/>
          <p:nvPr/>
        </p:nvSpPr>
        <p:spPr>
          <a:xfrm>
            <a:off x="1014319" y="212612"/>
            <a:ext cx="6541409" cy="400110"/>
          </a:xfrm>
          <a:prstGeom prst="rect">
            <a:avLst/>
          </a:prstGeom>
          <a:noFill/>
        </p:spPr>
        <p:txBody>
          <a:bodyPr wrap="square" rtlCol="0">
            <a:spAutoFit/>
          </a:bodyPr>
          <a:lstStyle/>
          <a:p>
            <a:pPr algn="just"/>
            <a:r>
              <a:rPr lang="en-US" sz="2000" b="1"/>
              <a:t>Phân biệt độ dịch chuyển và quãng đường đi được</a:t>
            </a:r>
          </a:p>
        </p:txBody>
      </p:sp>
      <p:sp>
        <p:nvSpPr>
          <p:cNvPr id="13" name="Rectangle: Rounded Corners 12">
            <a:extLst>
              <a:ext uri="{FF2B5EF4-FFF2-40B4-BE49-F238E27FC236}">
                <a16:creationId xmlns:a16="http://schemas.microsoft.com/office/drawing/2014/main" id="{E6105068-D553-8256-76CE-19D977E70AB3}"/>
              </a:ext>
            </a:extLst>
          </p:cNvPr>
          <p:cNvSpPr/>
          <p:nvPr/>
        </p:nvSpPr>
        <p:spPr>
          <a:xfrm rot="2306666">
            <a:off x="6897745" y="-1134634"/>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3</a:t>
            </a:r>
            <a:endParaRPr lang="vi-VN" sz="2000" b="1"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F0F2A75E-AC6B-76B8-2E05-DEF2A178FE52}"/>
              </a:ext>
            </a:extLst>
          </p:cNvPr>
          <p:cNvSpPr/>
          <p:nvPr/>
        </p:nvSpPr>
        <p:spPr>
          <a:xfrm rot="19285073">
            <a:off x="-818602" y="-896601"/>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12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1" grpId="0" animBg="1"/>
      <p:bldP spid="21" grpId="1"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6" name="Rectangle: Rounded Corners 15">
            <a:extLst>
              <a:ext uri="{FF2B5EF4-FFF2-40B4-BE49-F238E27FC236}">
                <a16:creationId xmlns:a16="http://schemas.microsoft.com/office/drawing/2014/main" id="{825733C6-8FDD-98F1-3173-3F06980D25A8}"/>
              </a:ext>
            </a:extLst>
          </p:cNvPr>
          <p:cNvSpPr/>
          <p:nvPr/>
        </p:nvSpPr>
        <p:spPr>
          <a:xfrm>
            <a:off x="3451250" y="64312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4612D0E-0A0F-8F01-0ADB-045671C1CD3A}"/>
              </a:ext>
            </a:extLst>
          </p:cNvPr>
          <p:cNvSpPr txBox="1"/>
          <p:nvPr/>
        </p:nvSpPr>
        <p:spPr>
          <a:xfrm>
            <a:off x="281202" y="1133833"/>
            <a:ext cx="3309286" cy="1487330"/>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 A đi xe đạp từ nhà qua trạm xăng, tới siêu thị mua đồ rồi quay về nhà cất đồ, sau đó đi xe đến trường (Hình 4.7).</a:t>
            </a:r>
          </a:p>
        </p:txBody>
      </p:sp>
      <p:pic>
        <p:nvPicPr>
          <p:cNvPr id="11" name="Picture 10" descr="A picture containing website&#10;&#10;Description automatically generated">
            <a:extLst>
              <a:ext uri="{FF2B5EF4-FFF2-40B4-BE49-F238E27FC236}">
                <a16:creationId xmlns:a16="http://schemas.microsoft.com/office/drawing/2014/main" id="{6A8E8FEA-211F-0F60-4C75-2D33A83AE4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4233" y="1076158"/>
            <a:ext cx="5358765" cy="1737995"/>
          </a:xfrm>
          <a:prstGeom prst="rect">
            <a:avLst/>
          </a:prstGeom>
          <a:noFill/>
          <a:ln>
            <a:noFill/>
          </a:ln>
        </p:spPr>
      </p:pic>
      <p:sp>
        <p:nvSpPr>
          <p:cNvPr id="13" name="TextBox 12">
            <a:extLst>
              <a:ext uri="{FF2B5EF4-FFF2-40B4-BE49-F238E27FC236}">
                <a16:creationId xmlns:a16="http://schemas.microsoft.com/office/drawing/2014/main" id="{F6D64C9B-83A7-DF05-90DC-745CADC0EB53}"/>
              </a:ext>
            </a:extLst>
          </p:cNvPr>
          <p:cNvSpPr txBox="1"/>
          <p:nvPr/>
        </p:nvSpPr>
        <p:spPr>
          <a:xfrm>
            <a:off x="486732" y="3609019"/>
            <a:ext cx="8300735" cy="1487330"/>
          </a:xfrm>
          <a:prstGeom prst="rect">
            <a:avLst/>
          </a:prstGeom>
          <a:noFill/>
        </p:spPr>
        <p:txBody>
          <a:bodyPr wrap="square">
            <a:spAutoFit/>
          </a:bodyPr>
          <a:lstStyle/>
          <a:p>
            <a:pPr algn="just">
              <a:lnSpc>
                <a:spcPct val="115000"/>
              </a:lnSpc>
            </a:pP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trạm</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xăng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siêu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thị</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chuyến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284F493F-E274-A723-70F4-4071226B93AB}"/>
              </a:ext>
            </a:extLst>
          </p:cNvPr>
          <p:cNvSpPr txBox="1"/>
          <p:nvPr/>
        </p:nvSpPr>
        <p:spPr>
          <a:xfrm>
            <a:off x="281202" y="2935914"/>
            <a:ext cx="8711796" cy="779444"/>
          </a:xfrm>
          <a:prstGeom prst="rect">
            <a:avLst/>
          </a:prstGeom>
          <a:noFill/>
        </p:spPr>
        <p:txBody>
          <a:bodyPr wrap="square">
            <a:spAutoFit/>
          </a:bodyPr>
          <a:lstStyle/>
          <a:p>
            <a:pPr algn="just">
              <a:lnSpc>
                <a:spcPct val="115000"/>
              </a:lnSpc>
            </a:pP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tọa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trục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Ox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trùng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trường</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46081E1-D0EA-657B-FA85-43388EB38624}"/>
              </a:ext>
            </a:extLst>
          </p:cNvPr>
          <p:cNvSpPr txBox="1"/>
          <p:nvPr/>
        </p:nvSpPr>
        <p:spPr>
          <a:xfrm>
            <a:off x="281202" y="2935914"/>
            <a:ext cx="8300735" cy="425501"/>
          </a:xfrm>
          <a:prstGeom prst="rect">
            <a:avLst/>
          </a:prstGeom>
          <a:noFill/>
        </p:spPr>
        <p:txBody>
          <a:bodyPr wrap="square">
            <a:spAutoFit/>
          </a:bodyPr>
          <a:lstStyle/>
          <a:p>
            <a:pPr algn="just">
              <a:lnSpc>
                <a:spcPct val="115000"/>
              </a:lnSpc>
            </a:pP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Vẽ</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bảng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4.1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vở</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ghi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1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ô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hợp</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265EF60E-62DD-3A75-D9C5-31BEB7FACC90}"/>
              </a:ext>
            </a:extLst>
          </p:cNvPr>
          <p:cNvGraphicFramePr>
            <a:graphicFrameLocks noGrp="1"/>
          </p:cNvGraphicFramePr>
          <p:nvPr>
            <p:extLst>
              <p:ext uri="{D42A27DB-BD31-4B8C-83A1-F6EECF244321}">
                <p14:modId xmlns:p14="http://schemas.microsoft.com/office/powerpoint/2010/main" val="1036071472"/>
              </p:ext>
            </p:extLst>
          </p:nvPr>
        </p:nvGraphicFramePr>
        <p:xfrm>
          <a:off x="811122" y="3378216"/>
          <a:ext cx="7567618" cy="950382"/>
        </p:xfrm>
        <a:graphic>
          <a:graphicData uri="http://schemas.openxmlformats.org/drawingml/2006/table">
            <a:tbl>
              <a:tblPr firstRow="1" firstCol="1" bandRow="1"/>
              <a:tblGrid>
                <a:gridCol w="2522060">
                  <a:extLst>
                    <a:ext uri="{9D8B030D-6E8A-4147-A177-3AD203B41FA5}">
                      <a16:colId xmlns:a16="http://schemas.microsoft.com/office/drawing/2014/main" val="2747759640"/>
                    </a:ext>
                  </a:extLst>
                </a:gridCol>
                <a:gridCol w="2522779">
                  <a:extLst>
                    <a:ext uri="{9D8B030D-6E8A-4147-A177-3AD203B41FA5}">
                      <a16:colId xmlns:a16="http://schemas.microsoft.com/office/drawing/2014/main" val="2145213607"/>
                    </a:ext>
                  </a:extLst>
                </a:gridCol>
                <a:gridCol w="2522779">
                  <a:extLst>
                    <a:ext uri="{9D8B030D-6E8A-4147-A177-3AD203B41FA5}">
                      <a16:colId xmlns:a16="http://schemas.microsoft.com/office/drawing/2014/main" val="3269245381"/>
                    </a:ext>
                  </a:extLst>
                </a:gridCol>
              </a:tblGrid>
              <a:tr h="316794">
                <a:tc>
                  <a:txBody>
                    <a:bodyPr/>
                    <a:lstStyle/>
                    <a:p>
                      <a:pPr algn="ctr">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Chuyển động</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 (m)</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 d (m)</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3572868663"/>
                  </a:ext>
                </a:extLst>
              </a:tr>
              <a:tr h="316794">
                <a:tc>
                  <a:txBody>
                    <a:bodyPr/>
                    <a:lstStyle/>
                    <a:p>
                      <a:pPr algn="ctr">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 trạm xăng đến siêu thị</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798935583"/>
                  </a:ext>
                </a:extLst>
              </a:tr>
              <a:tr h="316794">
                <a:tc>
                  <a:txBody>
                    <a:bodyPr/>
                    <a:lstStyle/>
                    <a:p>
                      <a:pPr algn="ctr">
                        <a:lnSpc>
                          <a:spcPct val="115000"/>
                        </a:lnSpc>
                      </a:pPr>
                      <a:r>
                        <a:rPr lang="en-US"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Cả chuyến đi</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n-US"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s =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n-US"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d = ...?...</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505005355"/>
                  </a:ext>
                </a:extLst>
              </a:tr>
            </a:tbl>
          </a:graphicData>
        </a:graphic>
      </p:graphicFrame>
      <p:sp>
        <p:nvSpPr>
          <p:cNvPr id="22" name="TextBox 21">
            <a:extLst>
              <a:ext uri="{FF2B5EF4-FFF2-40B4-BE49-F238E27FC236}">
                <a16:creationId xmlns:a16="http://schemas.microsoft.com/office/drawing/2014/main" id="{F725FBC5-686C-930C-18D7-7EB68EE01211}"/>
              </a:ext>
            </a:extLst>
          </p:cNvPr>
          <p:cNvSpPr txBox="1"/>
          <p:nvPr/>
        </p:nvSpPr>
        <p:spPr>
          <a:xfrm>
            <a:off x="281202" y="4318416"/>
            <a:ext cx="8711796" cy="779444"/>
          </a:xfrm>
          <a:prstGeom prst="rect">
            <a:avLst/>
          </a:prstGeom>
          <a:noFill/>
        </p:spPr>
        <p:txBody>
          <a:bodyPr wrap="square">
            <a:spAutoFit/>
          </a:bodyPr>
          <a:lstStyle/>
          <a:p>
            <a:pPr algn="just">
              <a:lnSpc>
                <a:spcPct val="115000"/>
              </a:lnSpc>
            </a:pP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dựa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chiều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12" name="Group 11">
            <a:extLst>
              <a:ext uri="{FF2B5EF4-FFF2-40B4-BE49-F238E27FC236}">
                <a16:creationId xmlns:a16="http://schemas.microsoft.com/office/drawing/2014/main" id="{635E2D2D-5B24-DA59-6C1D-5307D85C8D78}"/>
              </a:ext>
            </a:extLst>
          </p:cNvPr>
          <p:cNvGrpSpPr/>
          <p:nvPr/>
        </p:nvGrpSpPr>
        <p:grpSpPr>
          <a:xfrm>
            <a:off x="100262" y="-34133"/>
            <a:ext cx="914400" cy="914400"/>
            <a:chOff x="3974394" y="2558754"/>
            <a:chExt cx="1620969" cy="1621134"/>
          </a:xfrm>
        </p:grpSpPr>
        <p:sp>
          <p:nvSpPr>
            <p:cNvPr id="14" name="Arrow: Circular 13">
              <a:extLst>
                <a:ext uri="{FF2B5EF4-FFF2-40B4-BE49-F238E27FC236}">
                  <a16:creationId xmlns:a16="http://schemas.microsoft.com/office/drawing/2014/main" id="{7BD86EE2-EDEC-F795-F4B8-80659A30F1B8}"/>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17FAC9A2-28A0-3919-B397-F302232E2007}"/>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III</a:t>
              </a:r>
            </a:p>
          </p:txBody>
        </p:sp>
      </p:grpSp>
      <p:sp>
        <p:nvSpPr>
          <p:cNvPr id="19" name="TextBox 18">
            <a:extLst>
              <a:ext uri="{FF2B5EF4-FFF2-40B4-BE49-F238E27FC236}">
                <a16:creationId xmlns:a16="http://schemas.microsoft.com/office/drawing/2014/main" id="{738B362E-E442-EC30-5156-261C134AEE99}"/>
              </a:ext>
            </a:extLst>
          </p:cNvPr>
          <p:cNvSpPr txBox="1"/>
          <p:nvPr/>
        </p:nvSpPr>
        <p:spPr>
          <a:xfrm>
            <a:off x="1014319" y="212612"/>
            <a:ext cx="6541409" cy="400110"/>
          </a:xfrm>
          <a:prstGeom prst="rect">
            <a:avLst/>
          </a:prstGeom>
          <a:noFill/>
        </p:spPr>
        <p:txBody>
          <a:bodyPr wrap="square" rtlCol="0">
            <a:spAutoFit/>
          </a:bodyPr>
          <a:lstStyle/>
          <a:p>
            <a:pPr algn="just"/>
            <a:r>
              <a:rPr lang="en-US" sz="2000" b="1"/>
              <a:t>Phân biệt độ dịch chuyển và quãng đường đi được</a:t>
            </a:r>
          </a:p>
        </p:txBody>
      </p:sp>
      <p:sp>
        <p:nvSpPr>
          <p:cNvPr id="21" name="Rectangle: Rounded Corners 20">
            <a:extLst>
              <a:ext uri="{FF2B5EF4-FFF2-40B4-BE49-F238E27FC236}">
                <a16:creationId xmlns:a16="http://schemas.microsoft.com/office/drawing/2014/main" id="{3AEA35A7-51A0-0E89-C0A7-08F0AD48847A}"/>
              </a:ext>
            </a:extLst>
          </p:cNvPr>
          <p:cNvSpPr/>
          <p:nvPr/>
        </p:nvSpPr>
        <p:spPr>
          <a:xfrm rot="2234911">
            <a:off x="7461188" y="-105096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4</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8542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8" grpId="0"/>
      <p:bldP spid="18" grpId="1"/>
      <p:bldP spid="20"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5DA9F6-30C2-2CD0-A9AD-8DE4E04CB562}"/>
              </a:ext>
            </a:extLst>
          </p:cNvPr>
          <p:cNvSpPr/>
          <p:nvPr/>
        </p:nvSpPr>
        <p:spPr>
          <a:xfrm>
            <a:off x="3451250" y="36979"/>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4901754-ABB8-0DF9-6556-DBA25D5D8929}"/>
              </a:ext>
            </a:extLst>
          </p:cNvPr>
          <p:cNvSpPr txBox="1"/>
          <p:nvPr/>
        </p:nvSpPr>
        <p:spPr>
          <a:xfrm>
            <a:off x="435429" y="473878"/>
            <a:ext cx="4055851" cy="1015663"/>
          </a:xfrm>
          <a:prstGeom prst="rect">
            <a:avLst/>
          </a:prstGeom>
          <a:noFill/>
        </p:spPr>
        <p:txBody>
          <a:bodyPr wrap="square">
            <a:spAutoFit/>
          </a:bodyPr>
          <a:lstStyle/>
          <a:p>
            <a:pPr algn="just"/>
            <a:r>
              <a:rPr lang="vi-VN" sz="20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 bạn A đi từ trạm xăng đến siêu thị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a:t>
            </a:r>
            <a:endPar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800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400 = 400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901050A1-B935-F476-D136-96842E93EAB1}"/>
              </a:ext>
            </a:extLst>
          </p:cNvPr>
          <p:cNvSpPr txBox="1"/>
          <p:nvPr/>
        </p:nvSpPr>
        <p:spPr>
          <a:xfrm>
            <a:off x="470784" y="2018812"/>
            <a:ext cx="8026438" cy="400110"/>
          </a:xfrm>
          <a:prstGeom prst="rect">
            <a:avLst/>
          </a:prstGeom>
          <a:noFill/>
        </p:spPr>
        <p:txBody>
          <a:bodyPr wrap="square">
            <a:spAutoFit/>
          </a:bodyPr>
          <a:lstStyle/>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của bạn A trong cả chuyến đi:</a:t>
            </a:r>
          </a:p>
        </p:txBody>
      </p:sp>
      <p:sp>
        <p:nvSpPr>
          <p:cNvPr id="19" name="TextBox 18">
            <a:extLst>
              <a:ext uri="{FF2B5EF4-FFF2-40B4-BE49-F238E27FC236}">
                <a16:creationId xmlns:a16="http://schemas.microsoft.com/office/drawing/2014/main" id="{9135F46B-3ADD-E241-2B42-66E6953AA045}"/>
              </a:ext>
            </a:extLst>
          </p:cNvPr>
          <p:cNvSpPr txBox="1"/>
          <p:nvPr/>
        </p:nvSpPr>
        <p:spPr>
          <a:xfrm>
            <a:off x="566328" y="2345901"/>
            <a:ext cx="6102568" cy="1015663"/>
          </a:xfrm>
          <a:prstGeom prst="rect">
            <a:avLst/>
          </a:prstGeom>
          <a:noFill/>
        </p:spPr>
        <p:txBody>
          <a:bodyPr wrap="square">
            <a:spAutoFit/>
          </a:bodyPr>
          <a:lstStyle/>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Quãng đường bạn A đi từ nhà đến siêu thị là: 800 m</a:t>
            </a:r>
          </a:p>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Quãng đường bạn A quay về nhà cất đồ là: 800 m</a:t>
            </a:r>
          </a:p>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Quãng đường bạn A đi từ nhà đến trường là: 1200 m</a:t>
            </a:r>
          </a:p>
        </p:txBody>
      </p:sp>
      <p:sp>
        <p:nvSpPr>
          <p:cNvPr id="21" name="TextBox 20">
            <a:extLst>
              <a:ext uri="{FF2B5EF4-FFF2-40B4-BE49-F238E27FC236}">
                <a16:creationId xmlns:a16="http://schemas.microsoft.com/office/drawing/2014/main" id="{CE1C233B-FA47-DAA1-6ED5-90298ADE2B64}"/>
              </a:ext>
            </a:extLst>
          </p:cNvPr>
          <p:cNvSpPr txBox="1"/>
          <p:nvPr/>
        </p:nvSpPr>
        <p:spPr>
          <a:xfrm>
            <a:off x="662275" y="3314040"/>
            <a:ext cx="7930894" cy="1015663"/>
          </a:xfrm>
          <a:prstGeom prst="rect">
            <a:avLst/>
          </a:prstGeom>
          <a:noFill/>
        </p:spPr>
        <p:txBody>
          <a:bodyPr wrap="square">
            <a:spAutoFit/>
          </a:bodyPr>
          <a:lstStyle/>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của bạn A trong cả chuyến đi là</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800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+ 800 + 1200 = 2800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a:t>
            </a:r>
          </a:p>
          <a:p>
            <a:pPr algn="just"/>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Điểm đầu xuất phát của bạn A là nhà, điểm cuối của bạn A là trường</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Arrow: Right 22">
            <a:extLst>
              <a:ext uri="{FF2B5EF4-FFF2-40B4-BE49-F238E27FC236}">
                <a16:creationId xmlns:a16="http://schemas.microsoft.com/office/drawing/2014/main" id="{7DF4AFFF-7CDD-1F1F-6A23-6E32AB7A04F0}"/>
              </a:ext>
            </a:extLst>
          </p:cNvPr>
          <p:cNvSpPr/>
          <p:nvPr/>
        </p:nvSpPr>
        <p:spPr>
          <a:xfrm>
            <a:off x="453150" y="3457374"/>
            <a:ext cx="197142" cy="158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4692DF6-4A6D-EE8F-DE10-61BB926FB946}"/>
              </a:ext>
            </a:extLst>
          </p:cNvPr>
          <p:cNvSpPr txBox="1"/>
          <p:nvPr/>
        </p:nvSpPr>
        <p:spPr>
          <a:xfrm>
            <a:off x="682440" y="4269374"/>
            <a:ext cx="4572000" cy="400110"/>
          </a:xfrm>
          <a:prstGeom prst="rect">
            <a:avLst/>
          </a:prstGeom>
          <a:noFill/>
        </p:spPr>
        <p:txBody>
          <a:bodyPr wrap="square">
            <a:spAutoFit/>
          </a:bodyPr>
          <a:lstStyle/>
          <a:p>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1200 m.</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25" name="Arrow: Right 24">
            <a:extLst>
              <a:ext uri="{FF2B5EF4-FFF2-40B4-BE49-F238E27FC236}">
                <a16:creationId xmlns:a16="http://schemas.microsoft.com/office/drawing/2014/main" id="{40A1CABE-4388-C221-4D3F-A09FF7F52895}"/>
              </a:ext>
            </a:extLst>
          </p:cNvPr>
          <p:cNvSpPr/>
          <p:nvPr/>
        </p:nvSpPr>
        <p:spPr>
          <a:xfrm>
            <a:off x="485298" y="4374751"/>
            <a:ext cx="197142" cy="158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Calibri" panose="020F0502020204030204" pitchFamily="34" charset="0"/>
              <a:cs typeface="Calibri" panose="020F0502020204030204" pitchFamily="34" charset="0"/>
            </a:endParaRPr>
          </a:p>
        </p:txBody>
      </p:sp>
      <p:pic>
        <p:nvPicPr>
          <p:cNvPr id="10" name="Picture 9" descr="A picture containing website&#10;&#10;Description automatically generated">
            <a:extLst>
              <a:ext uri="{FF2B5EF4-FFF2-40B4-BE49-F238E27FC236}">
                <a16:creationId xmlns:a16="http://schemas.microsoft.com/office/drawing/2014/main" id="{3C247CCC-8C70-79FD-92EB-8D3E92CFD39B}"/>
              </a:ext>
            </a:extLst>
          </p:cNvPr>
          <p:cNvPicPr>
            <a:picLocks noChangeAspect="1"/>
          </p:cNvPicPr>
          <p:nvPr/>
        </p:nvPicPr>
        <p:blipFill rotWithShape="1">
          <a:blip r:embed="rId3">
            <a:extLst>
              <a:ext uri="{28A0092B-C50C-407E-A947-70E740481C1C}">
                <a14:useLocalDpi xmlns:a14="http://schemas.microsoft.com/office/drawing/2010/main" val="0"/>
              </a:ext>
            </a:extLst>
          </a:blip>
          <a:srcRect l="1656" t="2387" r="5815" b="12532"/>
          <a:stretch/>
        </p:blipFill>
        <p:spPr bwMode="auto">
          <a:xfrm>
            <a:off x="4571999" y="503167"/>
            <a:ext cx="4055851" cy="1209519"/>
          </a:xfrm>
          <a:prstGeom prst="rect">
            <a:avLst/>
          </a:prstGeom>
          <a:noFill/>
          <a:ln>
            <a:noFill/>
          </a:ln>
        </p:spPr>
      </p:pic>
      <p:grpSp>
        <p:nvGrpSpPr>
          <p:cNvPr id="12" name="Group 11">
            <a:extLst>
              <a:ext uri="{FF2B5EF4-FFF2-40B4-BE49-F238E27FC236}">
                <a16:creationId xmlns:a16="http://schemas.microsoft.com/office/drawing/2014/main" id="{7997168B-210F-1C22-30AB-4A849C32A1F9}"/>
              </a:ext>
            </a:extLst>
          </p:cNvPr>
          <p:cNvGrpSpPr/>
          <p:nvPr/>
        </p:nvGrpSpPr>
        <p:grpSpPr>
          <a:xfrm>
            <a:off x="0" y="-957701"/>
            <a:ext cx="914400" cy="914400"/>
            <a:chOff x="3974394" y="2558754"/>
            <a:chExt cx="1620969" cy="1621134"/>
          </a:xfrm>
        </p:grpSpPr>
        <p:sp>
          <p:nvSpPr>
            <p:cNvPr id="14" name="Arrow: Circular 13">
              <a:extLst>
                <a:ext uri="{FF2B5EF4-FFF2-40B4-BE49-F238E27FC236}">
                  <a16:creationId xmlns:a16="http://schemas.microsoft.com/office/drawing/2014/main" id="{89222B11-B2A8-4D48-8DE7-85CE82115508}"/>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3465D4BD-2C92-7CD5-4176-432EEB38D32A}"/>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III</a:t>
              </a:r>
            </a:p>
          </p:txBody>
        </p:sp>
      </p:grpSp>
      <p:sp>
        <p:nvSpPr>
          <p:cNvPr id="16" name="TextBox 15">
            <a:extLst>
              <a:ext uri="{FF2B5EF4-FFF2-40B4-BE49-F238E27FC236}">
                <a16:creationId xmlns:a16="http://schemas.microsoft.com/office/drawing/2014/main" id="{65013DDC-B8F2-C258-B92C-C8C04CFC41EB}"/>
              </a:ext>
            </a:extLst>
          </p:cNvPr>
          <p:cNvSpPr txBox="1"/>
          <p:nvPr/>
        </p:nvSpPr>
        <p:spPr>
          <a:xfrm>
            <a:off x="914057" y="-710956"/>
            <a:ext cx="6541409" cy="400110"/>
          </a:xfrm>
          <a:prstGeom prst="rect">
            <a:avLst/>
          </a:prstGeom>
          <a:noFill/>
        </p:spPr>
        <p:txBody>
          <a:bodyPr wrap="square" rtlCol="0">
            <a:spAutoFit/>
          </a:bodyPr>
          <a:lstStyle/>
          <a:p>
            <a:pPr algn="just"/>
            <a:r>
              <a:rPr lang="en-US" sz="2000" b="1"/>
              <a:t>Phân biệt độ dịch chuyển và quãng đường đi được</a:t>
            </a:r>
          </a:p>
        </p:txBody>
      </p:sp>
      <p:sp>
        <p:nvSpPr>
          <p:cNvPr id="17" name="TextBox 16">
            <a:extLst>
              <a:ext uri="{FF2B5EF4-FFF2-40B4-BE49-F238E27FC236}">
                <a16:creationId xmlns:a16="http://schemas.microsoft.com/office/drawing/2014/main" id="{4A589F1E-50DA-A977-785F-AB2DB0A017FA}"/>
              </a:ext>
            </a:extLst>
          </p:cNvPr>
          <p:cNvSpPr txBox="1"/>
          <p:nvPr/>
        </p:nvSpPr>
        <p:spPr>
          <a:xfrm>
            <a:off x="458097" y="1380285"/>
            <a:ext cx="4650936" cy="707886"/>
          </a:xfrm>
          <a:prstGeom prst="rect">
            <a:avLst/>
          </a:prstGeom>
          <a:noFill/>
        </p:spPr>
        <p:txBody>
          <a:bodyPr wrap="square">
            <a:spAutoFit/>
          </a:bodyPr>
          <a:lstStyle/>
          <a:p>
            <a:pPr algn="just"/>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 chuyển của bạn A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từ trạm</a:t>
            </a:r>
            <a:endPar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xăng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đến siêu thị là: 800 – 400 = 400 (m)</a:t>
            </a:r>
          </a:p>
        </p:txBody>
      </p:sp>
      <p:graphicFrame>
        <p:nvGraphicFramePr>
          <p:cNvPr id="18" name="Table 17">
            <a:extLst>
              <a:ext uri="{FF2B5EF4-FFF2-40B4-BE49-F238E27FC236}">
                <a16:creationId xmlns:a16="http://schemas.microsoft.com/office/drawing/2014/main" id="{98D649E1-A52B-D7D9-5D9A-FFCB4DFC0562}"/>
              </a:ext>
            </a:extLst>
          </p:cNvPr>
          <p:cNvGraphicFramePr>
            <a:graphicFrameLocks noGrp="1"/>
          </p:cNvGraphicFramePr>
          <p:nvPr>
            <p:extLst>
              <p:ext uri="{D42A27DB-BD31-4B8C-83A1-F6EECF244321}">
                <p14:modId xmlns:p14="http://schemas.microsoft.com/office/powerpoint/2010/main" val="2708420953"/>
              </p:ext>
            </p:extLst>
          </p:nvPr>
        </p:nvGraphicFramePr>
        <p:xfrm>
          <a:off x="627416" y="5342890"/>
          <a:ext cx="7835899" cy="1340157"/>
        </p:xfrm>
        <a:graphic>
          <a:graphicData uri="http://schemas.openxmlformats.org/drawingml/2006/table">
            <a:tbl>
              <a:tblPr firstRow="1" firstCol="1" bandRow="1"/>
              <a:tblGrid>
                <a:gridCol w="2618079">
                  <a:extLst>
                    <a:ext uri="{9D8B030D-6E8A-4147-A177-3AD203B41FA5}">
                      <a16:colId xmlns:a16="http://schemas.microsoft.com/office/drawing/2014/main" val="4048583991"/>
                    </a:ext>
                  </a:extLst>
                </a:gridCol>
                <a:gridCol w="2605576">
                  <a:extLst>
                    <a:ext uri="{9D8B030D-6E8A-4147-A177-3AD203B41FA5}">
                      <a16:colId xmlns:a16="http://schemas.microsoft.com/office/drawing/2014/main" val="3069636448"/>
                    </a:ext>
                  </a:extLst>
                </a:gridCol>
                <a:gridCol w="2612244">
                  <a:extLst>
                    <a:ext uri="{9D8B030D-6E8A-4147-A177-3AD203B41FA5}">
                      <a16:colId xmlns:a16="http://schemas.microsoft.com/office/drawing/2014/main" val="209055395"/>
                    </a:ext>
                  </a:extLst>
                </a:gridCol>
              </a:tblGrid>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Chuyển động</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s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 d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2316598690"/>
                  </a:ext>
                </a:extLst>
              </a:tr>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 trạm xăng đến siêu thị</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466181072"/>
                  </a:ext>
                </a:extLst>
              </a:tr>
              <a:tr h="446719">
                <a:tc>
                  <a:txBody>
                    <a:bodyPr/>
                    <a:lstStyle/>
                    <a:p>
                      <a:pPr algn="just">
                        <a:lnSpc>
                          <a:spcPct val="115000"/>
                        </a:lnSpc>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chuyến</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endParaRPr lang="vi-VN" sz="16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782829282"/>
                  </a:ext>
                </a:extLst>
              </a:tr>
            </a:tbl>
          </a:graphicData>
        </a:graphic>
      </p:graphicFrame>
    </p:spTree>
    <p:extLst>
      <p:ext uri="{BB962C8B-B14F-4D97-AF65-F5344CB8AC3E}">
        <p14:creationId xmlns:p14="http://schemas.microsoft.com/office/powerpoint/2010/main" val="220758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heckerboard(across)">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heckerboard(across)">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9" grpId="0"/>
      <p:bldP spid="21" grpId="0"/>
      <p:bldP spid="23" grpId="0" animBg="1"/>
      <p:bldP spid="24" grpId="0"/>
      <p:bldP spid="25"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3"/>
          <p:cNvSpPr txBox="1">
            <a:spLocks noGrp="1"/>
          </p:cNvSpPr>
          <p:nvPr>
            <p:ph type="ctrTitle"/>
          </p:nvPr>
        </p:nvSpPr>
        <p:spPr>
          <a:xfrm>
            <a:off x="457117" y="-1515163"/>
            <a:ext cx="4597566"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100" b="1" dirty="0">
                <a:latin typeface="Calibri" panose="020F0502020204030204" pitchFamily="34" charset="0"/>
                <a:cs typeface="Calibri" panose="020F0502020204030204" pitchFamily="34" charset="0"/>
              </a:rPr>
              <a:t>BÀI 4: ĐỘ DỊCH CHUYỂN VÀ QUÃNG ĐƯỜNG ĐI ĐƯỢC</a:t>
            </a:r>
            <a:endParaRPr sz="3100" b="1" dirty="0">
              <a:latin typeface="Calibri" panose="020F0502020204030204" pitchFamily="34" charset="0"/>
              <a:cs typeface="Calibri" panose="020F0502020204030204" pitchFamily="34" charset="0"/>
            </a:endParaRPr>
          </a:p>
        </p:txBody>
      </p:sp>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1C92E6F-B3CA-CB0A-FF07-D64409CB8BF1}"/>
              </a:ext>
            </a:extLst>
          </p:cNvPr>
          <p:cNvPicPr>
            <a:picLocks noChangeAspect="1"/>
          </p:cNvPicPr>
          <p:nvPr/>
        </p:nvPicPr>
        <p:blipFill>
          <a:blip r:embed="rId4"/>
          <a:stretch>
            <a:fillRect/>
          </a:stretch>
        </p:blipFill>
        <p:spPr>
          <a:xfrm>
            <a:off x="1189993" y="-1233527"/>
            <a:ext cx="1109021" cy="1109021"/>
          </a:xfrm>
          <a:prstGeom prst="rect">
            <a:avLst/>
          </a:prstGeom>
        </p:spPr>
      </p:pic>
      <p:sp>
        <p:nvSpPr>
          <p:cNvPr id="20" name="TextBox 19">
            <a:extLst>
              <a:ext uri="{FF2B5EF4-FFF2-40B4-BE49-F238E27FC236}">
                <a16:creationId xmlns:a16="http://schemas.microsoft.com/office/drawing/2014/main" id="{8A0914F3-EE02-9E5A-914A-5CF07E736900}"/>
              </a:ext>
            </a:extLst>
          </p:cNvPr>
          <p:cNvSpPr txBox="1"/>
          <p:nvPr/>
        </p:nvSpPr>
        <p:spPr>
          <a:xfrm>
            <a:off x="2472030" y="-863682"/>
            <a:ext cx="5428211" cy="369332"/>
          </a:xfrm>
          <a:prstGeom prst="rect">
            <a:avLst/>
          </a:prstGeom>
          <a:noFill/>
          <a:ln>
            <a:solidFill>
              <a:schemeClr val="tx2">
                <a:lumMod val="50000"/>
              </a:schemeClr>
            </a:solidFill>
          </a:ln>
        </p:spPr>
        <p:txBody>
          <a:bodyPr wrap="square" rtlCol="0">
            <a:spAutoFit/>
          </a:bodyPr>
          <a:lstStyle/>
          <a:p>
            <a:r>
              <a:rPr lang="en-US" sz="1800"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kể</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tên</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số</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thường</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gặp</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hàng</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ngày</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endParaRPr lang="vi-VN"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275A984B-6A15-A906-64EF-AB6702C2E594}"/>
              </a:ext>
            </a:extLst>
          </p:cNvPr>
          <p:cNvSpPr/>
          <p:nvPr/>
        </p:nvSpPr>
        <p:spPr>
          <a:xfrm>
            <a:off x="307040" y="1052490"/>
            <a:ext cx="1765905" cy="2584459"/>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Calibri" panose="020F0502020204030204" pitchFamily="34" charset="0"/>
                <a:ea typeface="Times New Roman" panose="02020603050405020304" pitchFamily="18" charset="0"/>
                <a:cs typeface="Calibri" panose="020F0502020204030204" pitchFamily="34" charset="0"/>
              </a:rPr>
              <a:t>Em đang đứng dưới gốc cây ở gần cổng trường và chờ bố mẹ lên đón. Hãy nêu cách chỉ vị trí chính xác để bố mẹ đến đón</a:t>
            </a:r>
            <a:endParaRPr lang="vi-VN" sz="1800"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97A43C3-B47D-E15A-23E3-0989B9E25D09}"/>
              </a:ext>
            </a:extLst>
          </p:cNvPr>
          <p:cNvSpPr/>
          <p:nvPr/>
        </p:nvSpPr>
        <p:spPr>
          <a:xfrm>
            <a:off x="2582860" y="1044356"/>
            <a:ext cx="1765905" cy="2584459"/>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Nêu cách chỉ đường từ trường đến nhà của em</a:t>
            </a:r>
            <a:endParaRPr lang="vi-VN" sz="2000"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9895BFC1-014D-36FF-9EBD-65E5744477E4}"/>
              </a:ext>
            </a:extLst>
          </p:cNvPr>
          <p:cNvSpPr/>
          <p:nvPr/>
        </p:nvSpPr>
        <p:spPr>
          <a:xfrm>
            <a:off x="4860773" y="1052490"/>
            <a:ext cx="1765905" cy="2576326"/>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Nêu cách xác định thời điểm khi em đi đến trường</a:t>
            </a:r>
            <a:endParaRPr lang="vi-VN" sz="20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7D5CBBD5-62C6-0EC0-7476-12A66D989167}"/>
              </a:ext>
            </a:extLst>
          </p:cNvPr>
          <p:cNvSpPr/>
          <p:nvPr/>
        </p:nvSpPr>
        <p:spPr>
          <a:xfrm>
            <a:off x="7136593" y="1060622"/>
            <a:ext cx="1765905" cy="2568194"/>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Phiếu học tập số 1</a:t>
            </a:r>
            <a:endParaRPr lang="vi-VN" sz="20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623AFE2-6C0B-4566-B947-498DAB351CD4}"/>
              </a:ext>
            </a:extLst>
          </p:cNvPr>
          <p:cNvSpPr txBox="1"/>
          <p:nvPr/>
        </p:nvSpPr>
        <p:spPr>
          <a:xfrm>
            <a:off x="643892" y="452300"/>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1</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2EFB545-79F6-D856-D112-32739BA0613E}"/>
              </a:ext>
            </a:extLst>
          </p:cNvPr>
          <p:cNvSpPr txBox="1"/>
          <p:nvPr/>
        </p:nvSpPr>
        <p:spPr>
          <a:xfrm>
            <a:off x="2919712" y="452300"/>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2</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7BA3855A-6161-0198-F3D4-E5C37B733236}"/>
              </a:ext>
            </a:extLst>
          </p:cNvPr>
          <p:cNvSpPr txBox="1"/>
          <p:nvPr/>
        </p:nvSpPr>
        <p:spPr>
          <a:xfrm>
            <a:off x="5132090" y="452300"/>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3</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1894135-7080-2FAA-1E6C-7F5BF905A907}"/>
              </a:ext>
            </a:extLst>
          </p:cNvPr>
          <p:cNvSpPr txBox="1"/>
          <p:nvPr/>
        </p:nvSpPr>
        <p:spPr>
          <a:xfrm>
            <a:off x="7473445" y="437130"/>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4</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pic>
        <p:nvPicPr>
          <p:cNvPr id="1026" name="Picture 2" descr="Hãy tả ngôi trường thân yêu đã gắn bó với em trong nhiều năm qua - Văn 6  (17 mẫu)">
            <a:extLst>
              <a:ext uri="{FF2B5EF4-FFF2-40B4-BE49-F238E27FC236}">
                <a16:creationId xmlns:a16="http://schemas.microsoft.com/office/drawing/2014/main" id="{0EA37B08-9894-EC97-43F5-E124F94EF4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5833"/>
          <a:stretch/>
        </p:blipFill>
        <p:spPr bwMode="auto">
          <a:xfrm>
            <a:off x="304948" y="3747931"/>
            <a:ext cx="1765904" cy="1293165"/>
          </a:xfrm>
          <a:prstGeom prst="roundRect">
            <a:avLst>
              <a:gd name="adj" fmla="val 8594"/>
            </a:avLst>
          </a:prstGeom>
          <a:solidFill>
            <a:srgbClr val="FFFFFF">
              <a:shade val="85000"/>
            </a:srgbClr>
          </a:solidFill>
          <a:ln>
            <a:noFill/>
          </a:ln>
          <a:effectLst/>
        </p:spPr>
      </p:pic>
      <p:grpSp>
        <p:nvGrpSpPr>
          <p:cNvPr id="32" name="Group 31">
            <a:extLst>
              <a:ext uri="{FF2B5EF4-FFF2-40B4-BE49-F238E27FC236}">
                <a16:creationId xmlns:a16="http://schemas.microsoft.com/office/drawing/2014/main" id="{A3FB8698-5365-1694-857D-FBB89E60D747}"/>
              </a:ext>
            </a:extLst>
          </p:cNvPr>
          <p:cNvGrpSpPr/>
          <p:nvPr/>
        </p:nvGrpSpPr>
        <p:grpSpPr>
          <a:xfrm>
            <a:off x="2582861" y="3754152"/>
            <a:ext cx="1796460" cy="1286944"/>
            <a:chOff x="2582861" y="3754152"/>
            <a:chExt cx="1796460" cy="1286944"/>
          </a:xfrm>
        </p:grpSpPr>
        <p:pic>
          <p:nvPicPr>
            <p:cNvPr id="7" name="Graphic 6" descr="Work from home house with solid fill">
              <a:extLst>
                <a:ext uri="{FF2B5EF4-FFF2-40B4-BE49-F238E27FC236}">
                  <a16:creationId xmlns:a16="http://schemas.microsoft.com/office/drawing/2014/main" id="{EC81AE0F-B8CA-6984-3488-1BF3D2BF04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82861" y="4529064"/>
              <a:ext cx="512032" cy="512032"/>
            </a:xfrm>
            <a:prstGeom prst="rect">
              <a:avLst/>
            </a:prstGeom>
          </p:spPr>
        </p:pic>
        <p:cxnSp>
          <p:nvCxnSpPr>
            <p:cNvPr id="21" name="Connector: Curved 20">
              <a:extLst>
                <a:ext uri="{FF2B5EF4-FFF2-40B4-BE49-F238E27FC236}">
                  <a16:creationId xmlns:a16="http://schemas.microsoft.com/office/drawing/2014/main" id="{E3902460-8FFE-B76B-066C-BFE5B81D0A1B}"/>
                </a:ext>
              </a:extLst>
            </p:cNvPr>
            <p:cNvCxnSpPr>
              <a:cxnSpLocks/>
              <a:stCxn id="7" idx="3"/>
              <a:endCxn id="30"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 name="Graphic 29" descr="Schoolhouse with solid fill">
              <a:extLst>
                <a:ext uri="{FF2B5EF4-FFF2-40B4-BE49-F238E27FC236}">
                  <a16:creationId xmlns:a16="http://schemas.microsoft.com/office/drawing/2014/main" id="{7480088C-E8FF-8616-75B4-8DFF91D21D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44502" y="3754152"/>
              <a:ext cx="734819" cy="735759"/>
            </a:xfrm>
            <a:prstGeom prst="rect">
              <a:avLst/>
            </a:prstGeom>
          </p:spPr>
        </p:pic>
      </p:grpSp>
      <p:pic>
        <p:nvPicPr>
          <p:cNvPr id="34" name="Graphic 33" descr="Clock with solid fill">
            <a:extLst>
              <a:ext uri="{FF2B5EF4-FFF2-40B4-BE49-F238E27FC236}">
                <a16:creationId xmlns:a16="http://schemas.microsoft.com/office/drawing/2014/main" id="{AE7EC0E5-3DA4-D2D0-C9F9-7C30A98FF7A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09890" y="3937313"/>
            <a:ext cx="914400" cy="914400"/>
          </a:xfrm>
          <a:prstGeom prst="rect">
            <a:avLst/>
          </a:prstGeom>
        </p:spPr>
      </p:pic>
      <p:pic>
        <p:nvPicPr>
          <p:cNvPr id="37" name="Picture 36">
            <a:extLst>
              <a:ext uri="{FF2B5EF4-FFF2-40B4-BE49-F238E27FC236}">
                <a16:creationId xmlns:a16="http://schemas.microsoft.com/office/drawing/2014/main" id="{41E9F850-9859-C6B9-5778-8929C840C2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36593" y="3754151"/>
            <a:ext cx="1765905" cy="1282517"/>
          </a:xfrm>
          <a:prstGeom prst="rect">
            <a:avLst/>
          </a:prstGeom>
          <a:ln>
            <a:solidFill>
              <a:schemeClr val="tx2">
                <a:lumMod val="50000"/>
              </a:schemeClr>
            </a:solidFill>
          </a:ln>
        </p:spPr>
      </p:pic>
    </p:spTree>
    <p:extLst>
      <p:ext uri="{BB962C8B-B14F-4D97-AF65-F5344CB8AC3E}">
        <p14:creationId xmlns:p14="http://schemas.microsoft.com/office/powerpoint/2010/main" val="815642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3" name="TextBox 2">
            <a:extLst>
              <a:ext uri="{FF2B5EF4-FFF2-40B4-BE49-F238E27FC236}">
                <a16:creationId xmlns:a16="http://schemas.microsoft.com/office/drawing/2014/main" id="{0C346180-2608-DB15-F754-CC0F8AF0CAC9}"/>
              </a:ext>
            </a:extLst>
          </p:cNvPr>
          <p:cNvSpPr txBox="1"/>
          <p:nvPr/>
        </p:nvSpPr>
        <p:spPr>
          <a:xfrm>
            <a:off x="683683" y="1090360"/>
            <a:ext cx="423334" cy="400110"/>
          </a:xfrm>
          <a:prstGeom prst="rect">
            <a:avLst/>
          </a:prstGeom>
          <a:noFill/>
        </p:spPr>
        <p:txBody>
          <a:bodyPr wrap="square" rtlCol="0">
            <a:spAutoFit/>
          </a:bodyPr>
          <a:lstStyle/>
          <a:p>
            <a:r>
              <a:rPr lang="vi-VN" sz="2000" b="1" dirty="0">
                <a:solidFill>
                  <a:schemeClr val="tx1">
                    <a:lumMod val="50000"/>
                  </a:schemeClr>
                </a:solidFill>
                <a:latin typeface="Calibri" panose="020F0502020204030204" pitchFamily="34" charset="0"/>
                <a:cs typeface="Calibri" panose="020F0502020204030204" pitchFamily="34" charset="0"/>
              </a:rPr>
              <a:t>b.</a:t>
            </a:r>
          </a:p>
        </p:txBody>
      </p:sp>
      <p:graphicFrame>
        <p:nvGraphicFramePr>
          <p:cNvPr id="4" name="Table 3">
            <a:extLst>
              <a:ext uri="{FF2B5EF4-FFF2-40B4-BE49-F238E27FC236}">
                <a16:creationId xmlns:a16="http://schemas.microsoft.com/office/drawing/2014/main" id="{F001140C-DEF2-1B58-ED0D-FDFF68555BD5}"/>
              </a:ext>
            </a:extLst>
          </p:cNvPr>
          <p:cNvGraphicFramePr>
            <a:graphicFrameLocks noGrp="1"/>
          </p:cNvGraphicFramePr>
          <p:nvPr>
            <p:extLst>
              <p:ext uri="{D42A27DB-BD31-4B8C-83A1-F6EECF244321}">
                <p14:modId xmlns:p14="http://schemas.microsoft.com/office/powerpoint/2010/main" val="2767523915"/>
              </p:ext>
            </p:extLst>
          </p:nvPr>
        </p:nvGraphicFramePr>
        <p:xfrm>
          <a:off x="704866" y="2011235"/>
          <a:ext cx="7835899" cy="1340157"/>
        </p:xfrm>
        <a:graphic>
          <a:graphicData uri="http://schemas.openxmlformats.org/drawingml/2006/table">
            <a:tbl>
              <a:tblPr firstRow="1" firstCol="1" bandRow="1"/>
              <a:tblGrid>
                <a:gridCol w="2618079">
                  <a:extLst>
                    <a:ext uri="{9D8B030D-6E8A-4147-A177-3AD203B41FA5}">
                      <a16:colId xmlns:a16="http://schemas.microsoft.com/office/drawing/2014/main" val="4048583991"/>
                    </a:ext>
                  </a:extLst>
                </a:gridCol>
                <a:gridCol w="2605576">
                  <a:extLst>
                    <a:ext uri="{9D8B030D-6E8A-4147-A177-3AD203B41FA5}">
                      <a16:colId xmlns:a16="http://schemas.microsoft.com/office/drawing/2014/main" val="3069636448"/>
                    </a:ext>
                  </a:extLst>
                </a:gridCol>
                <a:gridCol w="2612244">
                  <a:extLst>
                    <a:ext uri="{9D8B030D-6E8A-4147-A177-3AD203B41FA5}">
                      <a16:colId xmlns:a16="http://schemas.microsoft.com/office/drawing/2014/main" val="209055395"/>
                    </a:ext>
                  </a:extLst>
                </a:gridCol>
              </a:tblGrid>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Chuyển động</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s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 d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2316598690"/>
                  </a:ext>
                </a:extLst>
              </a:tr>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 trạm xăng đến siêu thị</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466181072"/>
                  </a:ext>
                </a:extLst>
              </a:tr>
              <a:tr h="446719">
                <a:tc>
                  <a:txBody>
                    <a:bodyPr/>
                    <a:lstStyle/>
                    <a:p>
                      <a:pPr algn="just">
                        <a:lnSpc>
                          <a:spcPct val="115000"/>
                        </a:lnSpc>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chuyến</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endParaRPr lang="vi-VN" sz="16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782829282"/>
                  </a:ext>
                </a:extLst>
              </a:tr>
            </a:tbl>
          </a:graphicData>
        </a:graphic>
      </p:graphicFrame>
      <p:sp>
        <p:nvSpPr>
          <p:cNvPr id="14" name="TextBox 13">
            <a:extLst>
              <a:ext uri="{FF2B5EF4-FFF2-40B4-BE49-F238E27FC236}">
                <a16:creationId xmlns:a16="http://schemas.microsoft.com/office/drawing/2014/main" id="{98541962-DB35-B04D-C7BD-C8D9D50093A0}"/>
              </a:ext>
            </a:extLst>
          </p:cNvPr>
          <p:cNvSpPr txBox="1"/>
          <p:nvPr/>
        </p:nvSpPr>
        <p:spPr>
          <a:xfrm>
            <a:off x="683683" y="3633637"/>
            <a:ext cx="7835900" cy="707886"/>
          </a:xfrm>
          <a:prstGeom prst="rect">
            <a:avLst/>
          </a:prstGeom>
          <a:noFill/>
        </p:spPr>
        <p:txBody>
          <a:bodyPr wrap="square">
            <a:spAutoFit/>
          </a:bodyPr>
          <a:lstStyle/>
          <a:p>
            <a:pPr algn="just"/>
            <a:r>
              <a:rPr lang="en-US" sz="2000" b="1"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chiều</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D728A51D-2C99-8009-D34C-6A0892943623}"/>
              </a:ext>
            </a:extLst>
          </p:cNvPr>
          <p:cNvSpPr/>
          <p:nvPr/>
        </p:nvSpPr>
        <p:spPr>
          <a:xfrm>
            <a:off x="3451250" y="36979"/>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pic>
        <p:nvPicPr>
          <p:cNvPr id="16" name="Picture 15" descr="A picture containing website&#10;&#10;Description automatically generated">
            <a:extLst>
              <a:ext uri="{FF2B5EF4-FFF2-40B4-BE49-F238E27FC236}">
                <a16:creationId xmlns:a16="http://schemas.microsoft.com/office/drawing/2014/main" id="{5A77F0E5-DF2A-5221-28AC-359050070BA5}"/>
              </a:ext>
            </a:extLst>
          </p:cNvPr>
          <p:cNvPicPr>
            <a:picLocks noChangeAspect="1"/>
          </p:cNvPicPr>
          <p:nvPr/>
        </p:nvPicPr>
        <p:blipFill rotWithShape="1">
          <a:blip r:embed="rId3">
            <a:extLst>
              <a:ext uri="{28A0092B-C50C-407E-A947-70E740481C1C}">
                <a14:useLocalDpi xmlns:a14="http://schemas.microsoft.com/office/drawing/2010/main" val="0"/>
              </a:ext>
            </a:extLst>
          </a:blip>
          <a:srcRect l="1656" t="2387" r="5815" b="12532"/>
          <a:stretch/>
        </p:blipFill>
        <p:spPr bwMode="auto">
          <a:xfrm>
            <a:off x="4571999" y="503167"/>
            <a:ext cx="4055851" cy="1209519"/>
          </a:xfrm>
          <a:prstGeom prst="rect">
            <a:avLst/>
          </a:prstGeom>
          <a:noFill/>
          <a:ln>
            <a:noFill/>
          </a:ln>
        </p:spPr>
      </p:pic>
      <p:sp>
        <p:nvSpPr>
          <p:cNvPr id="17" name="TextBox 16">
            <a:extLst>
              <a:ext uri="{FF2B5EF4-FFF2-40B4-BE49-F238E27FC236}">
                <a16:creationId xmlns:a16="http://schemas.microsoft.com/office/drawing/2014/main" id="{2B5E01D4-8395-F8DA-37BE-6C12D7CFA7C4}"/>
              </a:ext>
            </a:extLst>
          </p:cNvPr>
          <p:cNvSpPr txBox="1"/>
          <p:nvPr/>
        </p:nvSpPr>
        <p:spPr>
          <a:xfrm>
            <a:off x="3918856" y="2460488"/>
            <a:ext cx="1204685" cy="425501"/>
          </a:xfrm>
          <a:prstGeom prst="rect">
            <a:avLst/>
          </a:prstGeom>
          <a:noFill/>
        </p:spPr>
        <p:txBody>
          <a:bodyPr wrap="square">
            <a:spAutoFit/>
          </a:bodyPr>
          <a:lstStyle/>
          <a:p>
            <a:pPr algn="ctr">
              <a:lnSpc>
                <a:spcPct val="115000"/>
              </a:lnSpc>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400</a:t>
            </a:r>
            <a:endParaRPr lang="vi-VN"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41AAEBF2-D7C5-DA34-F8CC-3D147633B80A}"/>
              </a:ext>
            </a:extLst>
          </p:cNvPr>
          <p:cNvSpPr txBox="1"/>
          <p:nvPr/>
        </p:nvSpPr>
        <p:spPr>
          <a:xfrm>
            <a:off x="6396724" y="2460487"/>
            <a:ext cx="1335315" cy="425501"/>
          </a:xfrm>
          <a:prstGeom prst="rect">
            <a:avLst/>
          </a:prstGeom>
          <a:noFill/>
        </p:spPr>
        <p:txBody>
          <a:bodyPr wrap="square">
            <a:spAutoFit/>
          </a:bodyPr>
          <a:lstStyle/>
          <a:p>
            <a:pPr algn="ctr">
              <a:lnSpc>
                <a:spcPct val="115000"/>
              </a:lnSpc>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400</a:t>
            </a:r>
            <a:endParaRPr lang="vi-VN"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A2C1537-21F0-1403-9FEA-21F03EC622F1}"/>
              </a:ext>
            </a:extLst>
          </p:cNvPr>
          <p:cNvSpPr txBox="1"/>
          <p:nvPr/>
        </p:nvSpPr>
        <p:spPr>
          <a:xfrm>
            <a:off x="4063996" y="2925891"/>
            <a:ext cx="1204686" cy="425501"/>
          </a:xfrm>
          <a:prstGeom prst="rect">
            <a:avLst/>
          </a:prstGeom>
          <a:noFill/>
        </p:spPr>
        <p:txBody>
          <a:bodyPr wrap="square">
            <a:spAutoFit/>
          </a:bodyPr>
          <a:lstStyle/>
          <a:p>
            <a:pPr algn="ctr">
              <a:lnSpc>
                <a:spcPct val="115000"/>
              </a:lnSpc>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 2800</a:t>
            </a:r>
            <a:endParaRPr lang="vi-VN"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923CF594-14BB-9D4B-96A8-EE9F569D89CE}"/>
              </a:ext>
            </a:extLst>
          </p:cNvPr>
          <p:cNvSpPr txBox="1"/>
          <p:nvPr/>
        </p:nvSpPr>
        <p:spPr>
          <a:xfrm>
            <a:off x="6674310" y="2945842"/>
            <a:ext cx="1186542" cy="42550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 = 1200</a:t>
            </a:r>
            <a:endParaRPr kumimoji="0" lang="vi-VN" sz="20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D961E0F4-4EEC-ABBE-E276-A815DE4A8499}"/>
              </a:ext>
            </a:extLst>
          </p:cNvPr>
          <p:cNvGrpSpPr/>
          <p:nvPr/>
        </p:nvGrpSpPr>
        <p:grpSpPr>
          <a:xfrm>
            <a:off x="247666" y="-1052807"/>
            <a:ext cx="914400" cy="914400"/>
            <a:chOff x="3639619" y="3597810"/>
            <a:chExt cx="1392616" cy="1393289"/>
          </a:xfrm>
        </p:grpSpPr>
        <p:sp>
          <p:nvSpPr>
            <p:cNvPr id="27" name="Block Arc 26">
              <a:extLst>
                <a:ext uri="{FF2B5EF4-FFF2-40B4-BE49-F238E27FC236}">
                  <a16:creationId xmlns:a16="http://schemas.microsoft.com/office/drawing/2014/main" id="{DBA3AB12-2547-1280-3615-647C6DE5169B}"/>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28" name="Freeform: Shape 27">
              <a:extLst>
                <a:ext uri="{FF2B5EF4-FFF2-40B4-BE49-F238E27FC236}">
                  <a16:creationId xmlns:a16="http://schemas.microsoft.com/office/drawing/2014/main" id="{63B9EA76-A03F-AD63-0671-57FCCF990B74}"/>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IV</a:t>
              </a:r>
            </a:p>
          </p:txBody>
        </p:sp>
      </p:grpSp>
      <p:sp>
        <p:nvSpPr>
          <p:cNvPr id="29" name="TextBox 28">
            <a:extLst>
              <a:ext uri="{FF2B5EF4-FFF2-40B4-BE49-F238E27FC236}">
                <a16:creationId xmlns:a16="http://schemas.microsoft.com/office/drawing/2014/main" id="{BBC2176A-B4E8-3BF1-319B-67FE16D19B74}"/>
              </a:ext>
            </a:extLst>
          </p:cNvPr>
          <p:cNvSpPr txBox="1"/>
          <p:nvPr/>
        </p:nvSpPr>
        <p:spPr>
          <a:xfrm>
            <a:off x="1202066" y="-795662"/>
            <a:ext cx="3515079" cy="400110"/>
          </a:xfrm>
          <a:prstGeom prst="rect">
            <a:avLst/>
          </a:prstGeom>
          <a:noFill/>
        </p:spPr>
        <p:txBody>
          <a:bodyPr wrap="square" rtlCol="0">
            <a:spAutoFit/>
          </a:bodyPr>
          <a:lstStyle/>
          <a:p>
            <a:pPr algn="just"/>
            <a:r>
              <a:rPr lang="en-US" sz="2000" b="1"/>
              <a:t>Tổng hợp độ dịch chuyển</a:t>
            </a:r>
          </a:p>
        </p:txBody>
      </p:sp>
      <p:sp>
        <p:nvSpPr>
          <p:cNvPr id="30" name="Rectangle: Rounded Corners 29">
            <a:extLst>
              <a:ext uri="{FF2B5EF4-FFF2-40B4-BE49-F238E27FC236}">
                <a16:creationId xmlns:a16="http://schemas.microsoft.com/office/drawing/2014/main" id="{22CF43D1-45AD-03C2-96DC-7CDB2A5939BC}"/>
              </a:ext>
            </a:extLst>
          </p:cNvPr>
          <p:cNvSpPr/>
          <p:nvPr/>
        </p:nvSpPr>
        <p:spPr>
          <a:xfrm rot="19783112">
            <a:off x="-1294958" y="-803901"/>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6</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8317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6" name="Rectangle: Rounded Corners 15">
            <a:extLst>
              <a:ext uri="{FF2B5EF4-FFF2-40B4-BE49-F238E27FC236}">
                <a16:creationId xmlns:a16="http://schemas.microsoft.com/office/drawing/2014/main" id="{9B1A9B97-816E-BD67-E06E-3A055677F47D}"/>
              </a:ext>
            </a:extLst>
          </p:cNvPr>
          <p:cNvSpPr/>
          <p:nvPr/>
        </p:nvSpPr>
        <p:spPr>
          <a:xfrm>
            <a:off x="3451250" y="704634"/>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6</a:t>
            </a:r>
            <a:endParaRPr lang="vi-VN" sz="2000" b="1"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23B3EEB-9536-7CA9-8957-66A18F80A747}"/>
              </a:ext>
            </a:extLst>
          </p:cNvPr>
          <p:cNvSpPr txBox="1"/>
          <p:nvPr/>
        </p:nvSpPr>
        <p:spPr>
          <a:xfrm>
            <a:off x="338666" y="1164348"/>
            <a:ext cx="5774682" cy="1015663"/>
          </a:xfrm>
          <a:prstGeom prst="rect">
            <a:avLst/>
          </a:prstGeom>
          <a:noFill/>
        </p:spPr>
        <p:txBody>
          <a:bodyPr wrap="square">
            <a:spAutoFit/>
          </a:bodyPr>
          <a:lstStyle/>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Hai người đi xe đạp từ A đến C, người thứ nhất đi theo đường từ A đến B, rồi từ B đến C; người thứ hai đi thẳng từ A đến C. Cả hai đều về đích cùng một lúc. </a:t>
            </a:r>
          </a:p>
        </p:txBody>
      </p:sp>
      <p:sp>
        <p:nvSpPr>
          <p:cNvPr id="21" name="TextBox 20">
            <a:extLst>
              <a:ext uri="{FF2B5EF4-FFF2-40B4-BE49-F238E27FC236}">
                <a16:creationId xmlns:a16="http://schemas.microsoft.com/office/drawing/2014/main" id="{4A7A18F2-2A3E-DA1C-9CA0-B4F088B90704}"/>
              </a:ext>
            </a:extLst>
          </p:cNvPr>
          <p:cNvSpPr txBox="1"/>
          <p:nvPr/>
        </p:nvSpPr>
        <p:spPr>
          <a:xfrm>
            <a:off x="407037" y="2095553"/>
            <a:ext cx="5706311" cy="707886"/>
          </a:xfrm>
          <a:prstGeom prst="rect">
            <a:avLst/>
          </a:prstGeom>
          <a:noFill/>
        </p:spPr>
        <p:txBody>
          <a:bodyPr wrap="square">
            <a:spAutoFit/>
          </a:bodyPr>
          <a:lstStyle/>
          <a:p>
            <a:pPr algn="just"/>
            <a:r>
              <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 tính quãng đường và độ dịch chuyển của người thứ nhất và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người thứ hai</a:t>
            </a:r>
          </a:p>
        </p:txBody>
      </p:sp>
      <p:graphicFrame>
        <p:nvGraphicFramePr>
          <p:cNvPr id="17" name="Table 16">
            <a:extLst>
              <a:ext uri="{FF2B5EF4-FFF2-40B4-BE49-F238E27FC236}">
                <a16:creationId xmlns:a16="http://schemas.microsoft.com/office/drawing/2014/main" id="{3F219CA0-95D4-AD60-3E64-D1D54ADBF38F}"/>
              </a:ext>
            </a:extLst>
          </p:cNvPr>
          <p:cNvGraphicFramePr>
            <a:graphicFrameLocks noGrp="1"/>
          </p:cNvGraphicFramePr>
          <p:nvPr>
            <p:extLst>
              <p:ext uri="{D42A27DB-BD31-4B8C-83A1-F6EECF244321}">
                <p14:modId xmlns:p14="http://schemas.microsoft.com/office/powerpoint/2010/main" val="24499706"/>
              </p:ext>
            </p:extLst>
          </p:nvPr>
        </p:nvGraphicFramePr>
        <p:xfrm>
          <a:off x="338667" y="2788925"/>
          <a:ext cx="5706312" cy="1187451"/>
        </p:xfrm>
        <a:graphic>
          <a:graphicData uri="http://schemas.openxmlformats.org/drawingml/2006/table">
            <a:tbl>
              <a:tblPr firstRow="1" firstCol="1" bandRow="1"/>
              <a:tblGrid>
                <a:gridCol w="2053488">
                  <a:extLst>
                    <a:ext uri="{9D8B030D-6E8A-4147-A177-3AD203B41FA5}">
                      <a16:colId xmlns:a16="http://schemas.microsoft.com/office/drawing/2014/main" val="2905406449"/>
                    </a:ext>
                  </a:extLst>
                </a:gridCol>
                <a:gridCol w="1750217">
                  <a:extLst>
                    <a:ext uri="{9D8B030D-6E8A-4147-A177-3AD203B41FA5}">
                      <a16:colId xmlns:a16="http://schemas.microsoft.com/office/drawing/2014/main" val="1454577874"/>
                    </a:ext>
                  </a:extLst>
                </a:gridCol>
                <a:gridCol w="1902607">
                  <a:extLst>
                    <a:ext uri="{9D8B030D-6E8A-4147-A177-3AD203B41FA5}">
                      <a16:colId xmlns:a16="http://schemas.microsoft.com/office/drawing/2014/main" val="168416713"/>
                    </a:ext>
                  </a:extLst>
                </a:gridCol>
              </a:tblGrid>
              <a:tr h="395817">
                <a:tc>
                  <a:txBody>
                    <a:bodyPr/>
                    <a:lstStyle/>
                    <a:p>
                      <a:pPr algn="ctr">
                        <a:lnSpc>
                          <a:spcPct val="115000"/>
                        </a:lnSpc>
                      </a:pPr>
                      <a:r>
                        <a:rPr lang="vi-VN"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pPr>
                      <a:r>
                        <a:rPr lang="vi-VN"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 thứ nhất</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pPr>
                      <a:r>
                        <a:rPr lang="vi-VN"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 thứ 2</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10486323"/>
                  </a:ext>
                </a:extLst>
              </a:tr>
              <a:tr h="395817">
                <a:tc>
                  <a:txBody>
                    <a:bodyPr/>
                    <a:lstStyle/>
                    <a:p>
                      <a:pPr algn="ctr">
                        <a:lnSpc>
                          <a:spcPct val="115000"/>
                        </a:lnSpc>
                      </a:pPr>
                      <a:r>
                        <a:rPr lang="vi-VN"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39552"/>
                  </a:ext>
                </a:extLst>
              </a:tr>
              <a:tr h="395817">
                <a:tc>
                  <a:txBody>
                    <a:bodyPr/>
                    <a:lstStyle/>
                    <a:p>
                      <a:pPr algn="ctr">
                        <a:lnSpc>
                          <a:spcPct val="115000"/>
                        </a:lnSpc>
                      </a:pPr>
                      <a:r>
                        <a:rPr lang="vi-VN"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a:t>
                      </a:r>
                      <a:endParaRPr lang="vi-VN" sz="16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459404"/>
                  </a:ext>
                </a:extLst>
              </a:tr>
            </a:tbl>
          </a:graphicData>
        </a:graphic>
      </p:graphicFrame>
      <p:sp>
        <p:nvSpPr>
          <p:cNvPr id="23" name="TextBox 22">
            <a:extLst>
              <a:ext uri="{FF2B5EF4-FFF2-40B4-BE49-F238E27FC236}">
                <a16:creationId xmlns:a16="http://schemas.microsoft.com/office/drawing/2014/main" id="{0738E1EA-B95A-623D-2BF7-E59244CAF730}"/>
              </a:ext>
            </a:extLst>
          </p:cNvPr>
          <p:cNvSpPr txBox="1"/>
          <p:nvPr/>
        </p:nvSpPr>
        <p:spPr>
          <a:xfrm>
            <a:off x="407037" y="4018170"/>
            <a:ext cx="4724400" cy="425501"/>
          </a:xfrm>
          <a:prstGeom prst="rect">
            <a:avLst/>
          </a:prstGeom>
          <a:noFill/>
        </p:spPr>
        <p:txBody>
          <a:bodyPr wrap="square">
            <a:spAutoFit/>
          </a:bodyPr>
          <a:lstStyle/>
          <a:p>
            <a:pPr algn="just">
              <a:lnSpc>
                <a:spcPct val="115000"/>
              </a:lnSpc>
            </a:pPr>
            <a:r>
              <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So sánh và nhận xét kết quả</a:t>
            </a:r>
          </a:p>
        </p:txBody>
      </p:sp>
      <p:sp>
        <p:nvSpPr>
          <p:cNvPr id="26" name="TextBox 25">
            <a:extLst>
              <a:ext uri="{FF2B5EF4-FFF2-40B4-BE49-F238E27FC236}">
                <a16:creationId xmlns:a16="http://schemas.microsoft.com/office/drawing/2014/main" id="{F98CFE90-ACA5-D29C-DF61-BFE25FEF4172}"/>
              </a:ext>
            </a:extLst>
          </p:cNvPr>
          <p:cNvSpPr txBox="1"/>
          <p:nvPr/>
        </p:nvSpPr>
        <p:spPr>
          <a:xfrm>
            <a:off x="817032" y="4353746"/>
            <a:ext cx="6659033" cy="779444"/>
          </a:xfrm>
          <a:prstGeom prst="rect">
            <a:avLst/>
          </a:prstGeom>
          <a:noFill/>
        </p:spPr>
        <p:txBody>
          <a:bodyPr wrap="square">
            <a:spAutoFit/>
          </a:bodyPr>
          <a:lstStyle/>
          <a:p>
            <a:pPr algn="just">
              <a:lnSpc>
                <a:spcPct val="115000"/>
              </a:lnSpc>
            </a:pPr>
            <a:r>
              <a:rPr lang="vi-VN" sz="2000" dirty="0">
                <a:effectLst/>
                <a:latin typeface="Calibri" panose="020F0502020204030204" pitchFamily="34" charset="0"/>
                <a:ea typeface="Times New Roman" panose="02020603050405020304" pitchFamily="18" charset="0"/>
                <a:cs typeface="Calibri" panose="020F0502020204030204" pitchFamily="34" charset="0"/>
              </a:rPr>
              <a:t>- Người thứ nhất và người thứ 2 có cùng độ dịch chuyển</a:t>
            </a:r>
          </a:p>
          <a:p>
            <a:pPr algn="just">
              <a:lnSpc>
                <a:spcPct val="115000"/>
              </a:lnSpc>
            </a:pPr>
            <a:r>
              <a:rPr lang="vi-VN" sz="2000" dirty="0">
                <a:effectLst/>
                <a:latin typeface="Calibri" panose="020F0502020204030204" pitchFamily="34" charset="0"/>
                <a:ea typeface="Times New Roman" panose="02020603050405020304" pitchFamily="18" charset="0"/>
                <a:cs typeface="Calibri" panose="020F0502020204030204" pitchFamily="34" charset="0"/>
              </a:rPr>
              <a:t>- Người thứ nhất đi quãng đường dài hơn người thứ hai</a:t>
            </a:r>
          </a:p>
        </p:txBody>
      </p:sp>
      <p:grpSp>
        <p:nvGrpSpPr>
          <p:cNvPr id="11" name="Group 10">
            <a:extLst>
              <a:ext uri="{FF2B5EF4-FFF2-40B4-BE49-F238E27FC236}">
                <a16:creationId xmlns:a16="http://schemas.microsoft.com/office/drawing/2014/main" id="{F9BBA6C7-5C7C-9C92-3BF9-FB8D576C83DA}"/>
              </a:ext>
            </a:extLst>
          </p:cNvPr>
          <p:cNvGrpSpPr/>
          <p:nvPr/>
        </p:nvGrpSpPr>
        <p:grpSpPr>
          <a:xfrm>
            <a:off x="247666" y="35763"/>
            <a:ext cx="914400" cy="914400"/>
            <a:chOff x="3639619" y="3597810"/>
            <a:chExt cx="1392616" cy="1393289"/>
          </a:xfrm>
        </p:grpSpPr>
        <p:sp>
          <p:nvSpPr>
            <p:cNvPr id="12" name="Block Arc 11">
              <a:extLst>
                <a:ext uri="{FF2B5EF4-FFF2-40B4-BE49-F238E27FC236}">
                  <a16:creationId xmlns:a16="http://schemas.microsoft.com/office/drawing/2014/main" id="{520A3D3C-10CB-483E-80BE-6ED6A4DCC88B}"/>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0ACF80F8-22AF-9986-6495-FF92E9CE4E4D}"/>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IV</a:t>
              </a:r>
            </a:p>
          </p:txBody>
        </p:sp>
      </p:grpSp>
      <p:sp>
        <p:nvSpPr>
          <p:cNvPr id="14" name="TextBox 13">
            <a:extLst>
              <a:ext uri="{FF2B5EF4-FFF2-40B4-BE49-F238E27FC236}">
                <a16:creationId xmlns:a16="http://schemas.microsoft.com/office/drawing/2014/main" id="{81134C95-9BD4-A926-7D7F-7750CF2BA169}"/>
              </a:ext>
            </a:extLst>
          </p:cNvPr>
          <p:cNvSpPr txBox="1"/>
          <p:nvPr/>
        </p:nvSpPr>
        <p:spPr>
          <a:xfrm>
            <a:off x="1202066" y="292908"/>
            <a:ext cx="3515079" cy="400110"/>
          </a:xfrm>
          <a:prstGeom prst="rect">
            <a:avLst/>
          </a:prstGeom>
          <a:noFill/>
        </p:spPr>
        <p:txBody>
          <a:bodyPr wrap="square" rtlCol="0">
            <a:spAutoFit/>
          </a:bodyPr>
          <a:lstStyle/>
          <a:p>
            <a:pPr algn="just"/>
            <a:r>
              <a:rPr lang="en-US" sz="2000" b="1"/>
              <a:t>Tổng hợp độ dịch chuyển</a:t>
            </a:r>
          </a:p>
        </p:txBody>
      </p:sp>
      <p:sp>
        <p:nvSpPr>
          <p:cNvPr id="19" name="Rectangle: Rounded Corners 18">
            <a:extLst>
              <a:ext uri="{FF2B5EF4-FFF2-40B4-BE49-F238E27FC236}">
                <a16:creationId xmlns:a16="http://schemas.microsoft.com/office/drawing/2014/main" id="{068A3DA3-65AE-F014-DE45-32900D61216D}"/>
              </a:ext>
            </a:extLst>
          </p:cNvPr>
          <p:cNvSpPr/>
          <p:nvPr/>
        </p:nvSpPr>
        <p:spPr>
          <a:xfrm rot="1931059">
            <a:off x="7667650" y="-858949"/>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830C7FA-75BD-5268-7B96-16BE48AFDC98}"/>
              </a:ext>
            </a:extLst>
          </p:cNvPr>
          <p:cNvPicPr>
            <a:picLocks noChangeAspect="1"/>
          </p:cNvPicPr>
          <p:nvPr/>
        </p:nvPicPr>
        <p:blipFill>
          <a:blip r:embed="rId4"/>
          <a:stretch>
            <a:fillRect/>
          </a:stretch>
        </p:blipFill>
        <p:spPr>
          <a:xfrm>
            <a:off x="6113348" y="1181613"/>
            <a:ext cx="2859742" cy="2896056"/>
          </a:xfrm>
          <a:prstGeom prst="rect">
            <a:avLst/>
          </a:prstGeom>
          <a:ln>
            <a:solidFill>
              <a:schemeClr val="tx2">
                <a:lumMod val="50000"/>
              </a:schemeClr>
            </a:solidFill>
          </a:ln>
        </p:spPr>
      </p:pic>
      <p:sp>
        <p:nvSpPr>
          <p:cNvPr id="20" name="TextBox 19">
            <a:extLst>
              <a:ext uri="{FF2B5EF4-FFF2-40B4-BE49-F238E27FC236}">
                <a16:creationId xmlns:a16="http://schemas.microsoft.com/office/drawing/2014/main" id="{A029E908-DC8C-C03D-B3BB-B5962C7E583C}"/>
              </a:ext>
            </a:extLst>
          </p:cNvPr>
          <p:cNvSpPr txBox="1"/>
          <p:nvPr/>
        </p:nvSpPr>
        <p:spPr>
          <a:xfrm>
            <a:off x="2683541" y="3161073"/>
            <a:ext cx="1126379"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8km</a:t>
            </a:r>
          </a:p>
        </p:txBody>
      </p:sp>
      <p:sp>
        <p:nvSpPr>
          <p:cNvPr id="24" name="TextBox 23">
            <a:extLst>
              <a:ext uri="{FF2B5EF4-FFF2-40B4-BE49-F238E27FC236}">
                <a16:creationId xmlns:a16="http://schemas.microsoft.com/office/drawing/2014/main" id="{F8F2DEC6-529D-9861-1D7A-D1059E42899A}"/>
              </a:ext>
            </a:extLst>
          </p:cNvPr>
          <p:cNvSpPr txBox="1"/>
          <p:nvPr/>
        </p:nvSpPr>
        <p:spPr>
          <a:xfrm>
            <a:off x="4441371" y="3155627"/>
            <a:ext cx="1294920"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5,7km</a:t>
            </a:r>
            <a:endPar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77A11A6F-FA7D-F7EA-CCF5-01B8E3E8FEBD}"/>
              </a:ext>
            </a:extLst>
          </p:cNvPr>
          <p:cNvSpPr txBox="1"/>
          <p:nvPr/>
        </p:nvSpPr>
        <p:spPr>
          <a:xfrm>
            <a:off x="2625485" y="3552678"/>
            <a:ext cx="1335871"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5,7</a:t>
            </a:r>
            <a:r>
              <a:rPr lang="en-US"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k</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a:t>
            </a:r>
          </a:p>
        </p:txBody>
      </p:sp>
      <p:sp>
        <p:nvSpPr>
          <p:cNvPr id="27" name="TextBox 26">
            <a:extLst>
              <a:ext uri="{FF2B5EF4-FFF2-40B4-BE49-F238E27FC236}">
                <a16:creationId xmlns:a16="http://schemas.microsoft.com/office/drawing/2014/main" id="{89F5A073-E951-6609-CF7E-00BD78CA891F}"/>
              </a:ext>
            </a:extLst>
          </p:cNvPr>
          <p:cNvSpPr txBox="1"/>
          <p:nvPr/>
        </p:nvSpPr>
        <p:spPr>
          <a:xfrm>
            <a:off x="4426856" y="3583262"/>
            <a:ext cx="1363290"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5,7km</a:t>
            </a:r>
            <a:endPar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9" name="Google Shape;66;p13">
            <a:extLst>
              <a:ext uri="{FF2B5EF4-FFF2-40B4-BE49-F238E27FC236}">
                <a16:creationId xmlns:a16="http://schemas.microsoft.com/office/drawing/2014/main" id="{620F4CCA-A38A-57FC-E3D1-5CE42E02B9E1}"/>
              </a:ext>
            </a:extLst>
          </p:cNvPr>
          <p:cNvSpPr txBox="1">
            <a:spLocks/>
          </p:cNvSpPr>
          <p:nvPr/>
        </p:nvSpPr>
        <p:spPr>
          <a:xfrm>
            <a:off x="209550" y="-599939"/>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tabLst/>
              <a:defRPr/>
            </a:pPr>
            <a:r>
              <a:rPr kumimoji="0" lang="vi-VN" sz="2800" b="1" i="0" u="none" strike="noStrike" kern="0" cap="none" spc="0" normalizeH="0" baseline="0" noProof="0" dirty="0">
                <a:ln>
                  <a:noFill/>
                </a:ln>
                <a:solidFill>
                  <a:srgbClr val="F5F1F0">
                    <a:lumMod val="50000"/>
                  </a:srgbClr>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grpSp>
        <p:nvGrpSpPr>
          <p:cNvPr id="31" name="Group 30">
            <a:extLst>
              <a:ext uri="{FF2B5EF4-FFF2-40B4-BE49-F238E27FC236}">
                <a16:creationId xmlns:a16="http://schemas.microsoft.com/office/drawing/2014/main" id="{2999525F-71A7-6B9D-0402-BD30E5FF6AF8}"/>
              </a:ext>
            </a:extLst>
          </p:cNvPr>
          <p:cNvGrpSpPr/>
          <p:nvPr/>
        </p:nvGrpSpPr>
        <p:grpSpPr>
          <a:xfrm>
            <a:off x="6342742" y="3083057"/>
            <a:ext cx="2286000" cy="445635"/>
            <a:chOff x="6342742" y="3083057"/>
            <a:chExt cx="2286000" cy="445635"/>
          </a:xfrm>
        </p:grpSpPr>
        <p:cxnSp>
          <p:nvCxnSpPr>
            <p:cNvPr id="10" name="Straight Arrow Connector 9">
              <a:extLst>
                <a:ext uri="{FF2B5EF4-FFF2-40B4-BE49-F238E27FC236}">
                  <a16:creationId xmlns:a16="http://schemas.microsoft.com/office/drawing/2014/main" id="{E26A6BDF-C9FF-2C59-33E6-3C59D11070EA}"/>
                </a:ext>
              </a:extLst>
            </p:cNvPr>
            <p:cNvCxnSpPr/>
            <p:nvPr/>
          </p:nvCxnSpPr>
          <p:spPr>
            <a:xfrm>
              <a:off x="6342742" y="3526975"/>
              <a:ext cx="2286000"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DCB78D7-7187-1464-BA0B-5A11DE71B7D2}"/>
                    </a:ext>
                  </a:extLst>
                </p:cNvPr>
                <p:cNvSpPr txBox="1"/>
                <p:nvPr/>
              </p:nvSpPr>
              <p:spPr>
                <a:xfrm>
                  <a:off x="7315200" y="3083057"/>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acc>
                              <m:accPr>
                                <m:chr m:val="⃗"/>
                                <m:ctrlPr>
                                  <a:rPr lang="en-US" sz="200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𝑑</m:t>
                                </m:r>
                              </m:e>
                            </m:acc>
                          </m:e>
                          <m:sub>
                            <m:r>
                              <a:rPr lang="en-US" sz="2000" b="0" i="1" smtClean="0">
                                <a:solidFill>
                                  <a:srgbClr val="FF0000"/>
                                </a:solidFill>
                                <a:latin typeface="Cambria Math" panose="02040503050406030204" pitchFamily="18" charset="0"/>
                              </a:rPr>
                              <m:t>1</m:t>
                            </m:r>
                          </m:sub>
                        </m:sSub>
                      </m:oMath>
                    </m:oMathPara>
                  </a14:m>
                  <a:endParaRPr lang="en-US" sz="2000">
                    <a:solidFill>
                      <a:srgbClr val="FF0000"/>
                    </a:solidFill>
                  </a:endParaRPr>
                </a:p>
              </p:txBody>
            </p:sp>
          </mc:Choice>
          <mc:Fallback xmlns="">
            <p:sp>
              <p:nvSpPr>
                <p:cNvPr id="30" name="TextBox 29">
                  <a:extLst>
                    <a:ext uri="{FF2B5EF4-FFF2-40B4-BE49-F238E27FC236}">
                      <a16:creationId xmlns:a16="http://schemas.microsoft.com/office/drawing/2014/main" id="{CDCB78D7-7187-1464-BA0B-5A11DE71B7D2}"/>
                    </a:ext>
                  </a:extLst>
                </p:cNvPr>
                <p:cNvSpPr txBox="1">
                  <a:spLocks noRot="1" noChangeAspect="1" noMove="1" noResize="1" noEditPoints="1" noAdjustHandles="1" noChangeArrowheads="1" noChangeShapeType="1" noTextEdit="1"/>
                </p:cNvSpPr>
                <p:nvPr/>
              </p:nvSpPr>
              <p:spPr>
                <a:xfrm>
                  <a:off x="7315200" y="3083057"/>
                  <a:ext cx="597424" cy="445635"/>
                </a:xfrm>
                <a:prstGeom prst="rect">
                  <a:avLst/>
                </a:prstGeom>
                <a:blipFill>
                  <a:blip r:embed="rId5"/>
                  <a:stretch>
                    <a:fillRect t="-16438" r="-23469" b="-1370"/>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8566AFEF-4BDE-0311-78FC-493F0B43A32A}"/>
              </a:ext>
            </a:extLst>
          </p:cNvPr>
          <p:cNvGrpSpPr/>
          <p:nvPr/>
        </p:nvGrpSpPr>
        <p:grpSpPr>
          <a:xfrm>
            <a:off x="8098830" y="1284486"/>
            <a:ext cx="597424" cy="2257003"/>
            <a:chOff x="5795328" y="1294836"/>
            <a:chExt cx="597424" cy="2257003"/>
          </a:xfrm>
        </p:grpSpPr>
        <p:cxnSp>
          <p:nvCxnSpPr>
            <p:cNvPr id="33" name="Straight Arrow Connector 32">
              <a:extLst>
                <a:ext uri="{FF2B5EF4-FFF2-40B4-BE49-F238E27FC236}">
                  <a16:creationId xmlns:a16="http://schemas.microsoft.com/office/drawing/2014/main" id="{2E2DBB0E-C9A8-1C21-2599-0908F9C9AB3E}"/>
                </a:ext>
              </a:extLst>
            </p:cNvPr>
            <p:cNvCxnSpPr>
              <a:cxnSpLocks/>
            </p:cNvCxnSpPr>
            <p:nvPr/>
          </p:nvCxnSpPr>
          <p:spPr>
            <a:xfrm flipV="1">
              <a:off x="6288956" y="1294836"/>
              <a:ext cx="0" cy="225700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A3732AE-1471-4C67-8802-4C9DB70161BC}"/>
                    </a:ext>
                  </a:extLst>
                </p:cNvPr>
                <p:cNvSpPr txBox="1"/>
                <p:nvPr/>
              </p:nvSpPr>
              <p:spPr>
                <a:xfrm>
                  <a:off x="5795328" y="2278507"/>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acc>
                              <m:accPr>
                                <m:chr m:val="⃗"/>
                                <m:ctrlPr>
                                  <a:rPr lang="en-US" sz="200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𝑑</m:t>
                                </m:r>
                              </m:e>
                            </m:acc>
                          </m:e>
                          <m:sub>
                            <m:r>
                              <a:rPr lang="en-US" sz="2000" b="0" i="1" smtClean="0">
                                <a:solidFill>
                                  <a:srgbClr val="FF0000"/>
                                </a:solidFill>
                                <a:latin typeface="Cambria Math" panose="02040503050406030204" pitchFamily="18" charset="0"/>
                              </a:rPr>
                              <m:t>2</m:t>
                            </m:r>
                          </m:sub>
                        </m:sSub>
                      </m:oMath>
                    </m:oMathPara>
                  </a14:m>
                  <a:endParaRPr lang="en-US" sz="2000">
                    <a:solidFill>
                      <a:srgbClr val="FF0000"/>
                    </a:solidFill>
                  </a:endParaRPr>
                </a:p>
              </p:txBody>
            </p:sp>
          </mc:Choice>
          <mc:Fallback xmlns="">
            <p:sp>
              <p:nvSpPr>
                <p:cNvPr id="34" name="TextBox 33">
                  <a:extLst>
                    <a:ext uri="{FF2B5EF4-FFF2-40B4-BE49-F238E27FC236}">
                      <a16:creationId xmlns:a16="http://schemas.microsoft.com/office/drawing/2014/main" id="{5A3732AE-1471-4C67-8802-4C9DB70161BC}"/>
                    </a:ext>
                  </a:extLst>
                </p:cNvPr>
                <p:cNvSpPr txBox="1">
                  <a:spLocks noRot="1" noChangeAspect="1" noMove="1" noResize="1" noEditPoints="1" noAdjustHandles="1" noChangeArrowheads="1" noChangeShapeType="1" noTextEdit="1"/>
                </p:cNvSpPr>
                <p:nvPr/>
              </p:nvSpPr>
              <p:spPr>
                <a:xfrm>
                  <a:off x="5795328" y="2278507"/>
                  <a:ext cx="597424" cy="445635"/>
                </a:xfrm>
                <a:prstGeom prst="rect">
                  <a:avLst/>
                </a:prstGeom>
                <a:blipFill>
                  <a:blip r:embed="rId6"/>
                  <a:stretch>
                    <a:fillRect t="-16438" r="-22449" b="-2740"/>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BA63B8BA-6B34-735D-A4EE-AAD6AA35FC7A}"/>
              </a:ext>
            </a:extLst>
          </p:cNvPr>
          <p:cNvGrpSpPr/>
          <p:nvPr/>
        </p:nvGrpSpPr>
        <p:grpSpPr>
          <a:xfrm>
            <a:off x="6367742" y="1299000"/>
            <a:ext cx="2249774" cy="2227975"/>
            <a:chOff x="5193149" y="1512549"/>
            <a:chExt cx="2249774" cy="2227975"/>
          </a:xfrm>
        </p:grpSpPr>
        <p:cxnSp>
          <p:nvCxnSpPr>
            <p:cNvPr id="39" name="Straight Arrow Connector 38">
              <a:extLst>
                <a:ext uri="{FF2B5EF4-FFF2-40B4-BE49-F238E27FC236}">
                  <a16:creationId xmlns:a16="http://schemas.microsoft.com/office/drawing/2014/main" id="{B54E8442-D7FC-4C19-0C80-E1E562178BEA}"/>
                </a:ext>
              </a:extLst>
            </p:cNvPr>
            <p:cNvCxnSpPr>
              <a:cxnSpLocks/>
            </p:cNvCxnSpPr>
            <p:nvPr/>
          </p:nvCxnSpPr>
          <p:spPr>
            <a:xfrm flipV="1">
              <a:off x="5193149" y="1512549"/>
              <a:ext cx="2249774" cy="2227975"/>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B2F8FD0-5627-386B-0F49-A118D4225791}"/>
                    </a:ext>
                  </a:extLst>
                </p:cNvPr>
                <p:cNvSpPr txBox="1"/>
                <p:nvPr/>
              </p:nvSpPr>
              <p:spPr>
                <a:xfrm>
                  <a:off x="5795328" y="2278507"/>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0070C0"/>
                                </a:solidFill>
                                <a:latin typeface="Cambria Math" panose="02040503050406030204" pitchFamily="18" charset="0"/>
                              </a:rPr>
                            </m:ctrlPr>
                          </m:accPr>
                          <m:e>
                            <m:r>
                              <a:rPr lang="en-US" sz="2000" b="0" i="1" smtClean="0">
                                <a:solidFill>
                                  <a:srgbClr val="0070C0"/>
                                </a:solidFill>
                                <a:latin typeface="Cambria Math" panose="02040503050406030204" pitchFamily="18" charset="0"/>
                              </a:rPr>
                              <m:t>𝑑</m:t>
                            </m:r>
                          </m:e>
                        </m:acc>
                      </m:oMath>
                    </m:oMathPara>
                  </a14:m>
                  <a:endParaRPr lang="en-US" sz="2000">
                    <a:solidFill>
                      <a:srgbClr val="0070C0"/>
                    </a:solidFill>
                  </a:endParaRPr>
                </a:p>
              </p:txBody>
            </p:sp>
          </mc:Choice>
          <mc:Fallback xmlns="">
            <p:sp>
              <p:nvSpPr>
                <p:cNvPr id="40" name="TextBox 39">
                  <a:extLst>
                    <a:ext uri="{FF2B5EF4-FFF2-40B4-BE49-F238E27FC236}">
                      <a16:creationId xmlns:a16="http://schemas.microsoft.com/office/drawing/2014/main" id="{3B2F8FD0-5627-386B-0F49-A118D4225791}"/>
                    </a:ext>
                  </a:extLst>
                </p:cNvPr>
                <p:cNvSpPr txBox="1">
                  <a:spLocks noRot="1" noChangeAspect="1" noMove="1" noResize="1" noEditPoints="1" noAdjustHandles="1" noChangeArrowheads="1" noChangeShapeType="1" noTextEdit="1"/>
                </p:cNvSpPr>
                <p:nvPr/>
              </p:nvSpPr>
              <p:spPr>
                <a:xfrm>
                  <a:off x="5795328" y="2278507"/>
                  <a:ext cx="597424" cy="445635"/>
                </a:xfrm>
                <a:prstGeom prst="rect">
                  <a:avLst/>
                </a:prstGeom>
                <a:blipFill>
                  <a:blip r:embed="rId7"/>
                  <a:stretch>
                    <a:fillRect t="-16438" r="-3265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B03D5E0-D0C3-762E-A567-10FACE3613BC}"/>
                  </a:ext>
                </a:extLst>
              </p:cNvPr>
              <p:cNvSpPr txBox="1"/>
              <p:nvPr/>
            </p:nvSpPr>
            <p:spPr>
              <a:xfrm>
                <a:off x="6969921" y="4515750"/>
                <a:ext cx="1647596" cy="445635"/>
              </a:xfrm>
              <a:prstGeom prst="rect">
                <a:avLst/>
              </a:prstGeom>
              <a:noFill/>
              <a:ln w="19050">
                <a:solidFill>
                  <a:schemeClr val="tx2">
                    <a:lumMod val="5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70C0"/>
                              </a:solidFill>
                              <a:latin typeface="Cambria Math" panose="02040503050406030204" pitchFamily="18" charset="0"/>
                            </a:rPr>
                          </m:ctrlPr>
                        </m:accPr>
                        <m:e>
                          <m:r>
                            <a:rPr lang="en-US" sz="2000" b="1" i="1" smtClean="0">
                              <a:solidFill>
                                <a:srgbClr val="0070C0"/>
                              </a:solidFill>
                              <a:latin typeface="Cambria Math" panose="02040503050406030204" pitchFamily="18" charset="0"/>
                            </a:rPr>
                            <m:t>𝒅</m:t>
                          </m:r>
                        </m:e>
                      </m:acc>
                      <m:sSub>
                        <m:sSubPr>
                          <m:ctrlPr>
                            <a:rPr lang="en-US" sz="2000" b="1" i="1">
                              <a:solidFill>
                                <a:srgbClr val="0070C0"/>
                              </a:solidFill>
                              <a:latin typeface="Cambria Math" panose="02040503050406030204" pitchFamily="18" charset="0"/>
                            </a:rPr>
                          </m:ctrlPr>
                        </m:sSubPr>
                        <m:e>
                          <m:r>
                            <a:rPr lang="en-US" sz="2000" b="1" i="1" smtClean="0">
                              <a:solidFill>
                                <a:srgbClr val="0070C0"/>
                              </a:solidFill>
                              <a:latin typeface="Cambria Math" panose="02040503050406030204" pitchFamily="18" charset="0"/>
                            </a:rPr>
                            <m:t>=</m:t>
                          </m:r>
                          <m:acc>
                            <m:accPr>
                              <m:chr m:val="⃗"/>
                              <m:ctrlPr>
                                <a:rPr lang="en-US" sz="2000" b="1" i="1">
                                  <a:solidFill>
                                    <a:srgbClr val="0070C0"/>
                                  </a:solidFill>
                                  <a:latin typeface="Cambria Math" panose="02040503050406030204" pitchFamily="18" charset="0"/>
                                </a:rPr>
                              </m:ctrlPr>
                            </m:accPr>
                            <m:e>
                              <m:r>
                                <a:rPr lang="en-US" sz="2000" b="1" i="1">
                                  <a:solidFill>
                                    <a:srgbClr val="0070C0"/>
                                  </a:solidFill>
                                  <a:latin typeface="Cambria Math" panose="02040503050406030204" pitchFamily="18" charset="0"/>
                                </a:rPr>
                                <m:t>𝒅</m:t>
                              </m:r>
                            </m:e>
                          </m:acc>
                        </m:e>
                        <m:sub>
                          <m:r>
                            <a:rPr lang="en-US" sz="2000" b="1" i="1">
                              <a:solidFill>
                                <a:srgbClr val="0070C0"/>
                              </a:solidFill>
                              <a:latin typeface="Cambria Math" panose="02040503050406030204" pitchFamily="18" charset="0"/>
                            </a:rPr>
                            <m:t>𝟏</m:t>
                          </m:r>
                        </m:sub>
                      </m:sSub>
                      <m:r>
                        <a:rPr lang="en-US" sz="2000" b="1" i="1" smtClean="0">
                          <a:solidFill>
                            <a:srgbClr val="0070C0"/>
                          </a:solidFill>
                          <a:latin typeface="Cambria Math" panose="02040503050406030204" pitchFamily="18" charset="0"/>
                        </a:rPr>
                        <m:t>+ </m:t>
                      </m:r>
                      <m:sSub>
                        <m:sSubPr>
                          <m:ctrlPr>
                            <a:rPr lang="en-US" sz="2000" b="1" i="1">
                              <a:solidFill>
                                <a:srgbClr val="0070C0"/>
                              </a:solidFill>
                              <a:latin typeface="Cambria Math" panose="02040503050406030204" pitchFamily="18" charset="0"/>
                            </a:rPr>
                          </m:ctrlPr>
                        </m:sSubPr>
                        <m:e>
                          <m:acc>
                            <m:accPr>
                              <m:chr m:val="⃗"/>
                              <m:ctrlPr>
                                <a:rPr lang="en-US" sz="2000" b="1" i="1">
                                  <a:solidFill>
                                    <a:srgbClr val="0070C0"/>
                                  </a:solidFill>
                                  <a:latin typeface="Cambria Math" panose="02040503050406030204" pitchFamily="18" charset="0"/>
                                </a:rPr>
                              </m:ctrlPr>
                            </m:accPr>
                            <m:e>
                              <m:r>
                                <a:rPr lang="en-US" sz="2000" b="1" i="1">
                                  <a:solidFill>
                                    <a:srgbClr val="0070C0"/>
                                  </a:solidFill>
                                  <a:latin typeface="Cambria Math" panose="02040503050406030204" pitchFamily="18" charset="0"/>
                                </a:rPr>
                                <m:t>𝒅</m:t>
                              </m:r>
                            </m:e>
                          </m:acc>
                        </m:e>
                        <m:sub>
                          <m:r>
                            <a:rPr lang="en-US" sz="2000" b="1" i="1" smtClean="0">
                              <a:solidFill>
                                <a:srgbClr val="0070C0"/>
                              </a:solidFill>
                              <a:latin typeface="Cambria Math" panose="02040503050406030204" pitchFamily="18" charset="0"/>
                            </a:rPr>
                            <m:t>𝟐</m:t>
                          </m:r>
                        </m:sub>
                      </m:sSub>
                    </m:oMath>
                  </m:oMathPara>
                </a14:m>
                <a:endParaRPr lang="en-US" sz="2000" b="1">
                  <a:solidFill>
                    <a:srgbClr val="0070C0"/>
                  </a:solidFill>
                </a:endParaRPr>
              </a:p>
            </p:txBody>
          </p:sp>
        </mc:Choice>
        <mc:Fallback xmlns="">
          <p:sp>
            <p:nvSpPr>
              <p:cNvPr id="44" name="TextBox 43">
                <a:extLst>
                  <a:ext uri="{FF2B5EF4-FFF2-40B4-BE49-F238E27FC236}">
                    <a16:creationId xmlns:a16="http://schemas.microsoft.com/office/drawing/2014/main" id="{AB03D5E0-D0C3-762E-A567-10FACE3613BC}"/>
                  </a:ext>
                </a:extLst>
              </p:cNvPr>
              <p:cNvSpPr txBox="1">
                <a:spLocks noRot="1" noChangeAspect="1" noMove="1" noResize="1" noEditPoints="1" noAdjustHandles="1" noChangeArrowheads="1" noChangeShapeType="1" noTextEdit="1"/>
              </p:cNvSpPr>
              <p:nvPr/>
            </p:nvSpPr>
            <p:spPr>
              <a:xfrm>
                <a:off x="6969921" y="4515750"/>
                <a:ext cx="1647596" cy="445635"/>
              </a:xfrm>
              <a:prstGeom prst="rect">
                <a:avLst/>
              </a:prstGeom>
              <a:blipFill>
                <a:blip r:embed="rId8"/>
                <a:stretch>
                  <a:fillRect/>
                </a:stretch>
              </a:blipFill>
              <a:ln w="19050">
                <a:solidFill>
                  <a:schemeClr val="tx2">
                    <a:lumMod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618784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down)">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1000"/>
                                        <p:tgtEl>
                                          <p:spTgt spid="44"/>
                                        </p:tgtEl>
                                      </p:cBhvr>
                                    </p:animEffect>
                                    <p:anim calcmode="lin" valueType="num">
                                      <p:cBhvr>
                                        <p:cTn id="79" dur="1000" fill="hold"/>
                                        <p:tgtEl>
                                          <p:spTgt spid="44"/>
                                        </p:tgtEl>
                                        <p:attrNameLst>
                                          <p:attrName>ppt_x</p:attrName>
                                        </p:attrNameLst>
                                      </p:cBhvr>
                                      <p:tavLst>
                                        <p:tav tm="0">
                                          <p:val>
                                            <p:strVal val="#ppt_x"/>
                                          </p:val>
                                        </p:tav>
                                        <p:tav tm="100000">
                                          <p:val>
                                            <p:strVal val="#ppt_x"/>
                                          </p:val>
                                        </p:tav>
                                      </p:tavLst>
                                    </p:anim>
                                    <p:anim calcmode="lin" valueType="num">
                                      <p:cBhvr>
                                        <p:cTn id="8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P spid="26" grpId="0"/>
      <p:bldP spid="20" grpId="0"/>
      <p:bldP spid="24" grpId="0"/>
      <p:bldP spid="25" grpId="0"/>
      <p:bldP spid="27" grpId="0"/>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28" name="Google Shape;66;p13">
            <a:extLst>
              <a:ext uri="{FF2B5EF4-FFF2-40B4-BE49-F238E27FC236}">
                <a16:creationId xmlns:a16="http://schemas.microsoft.com/office/drawing/2014/main" id="{F835D3AA-23AE-003F-3125-573DFDFCF1FB}"/>
              </a:ext>
            </a:extLst>
          </p:cNvPr>
          <p:cNvSpPr txBox="1">
            <a:spLocks/>
          </p:cNvSpPr>
          <p:nvPr/>
        </p:nvSpPr>
        <p:spPr>
          <a:xfrm>
            <a:off x="209550" y="67716"/>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tabLst/>
              <a:defRPr/>
            </a:pPr>
            <a:r>
              <a:rPr kumimoji="0" lang="vi-VN" sz="2800" b="1" i="0" u="none" strike="noStrike" kern="0" cap="none" spc="0" normalizeH="0" baseline="0" noProof="0" dirty="0">
                <a:ln>
                  <a:noFill/>
                </a:ln>
                <a:solidFill>
                  <a:srgbClr val="F5F1F0">
                    <a:lumMod val="50000"/>
                  </a:srgbClr>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grpSp>
        <p:nvGrpSpPr>
          <p:cNvPr id="15" name="Group 14">
            <a:extLst>
              <a:ext uri="{FF2B5EF4-FFF2-40B4-BE49-F238E27FC236}">
                <a16:creationId xmlns:a16="http://schemas.microsoft.com/office/drawing/2014/main" id="{D025E9DD-9540-2D6D-E1E2-299D42CFAB61}"/>
              </a:ext>
            </a:extLst>
          </p:cNvPr>
          <p:cNvGrpSpPr/>
          <p:nvPr/>
        </p:nvGrpSpPr>
        <p:grpSpPr>
          <a:xfrm>
            <a:off x="3974394" y="692150"/>
            <a:ext cx="1620969" cy="1621134"/>
            <a:chOff x="3974394" y="692150"/>
            <a:chExt cx="1620969" cy="1621134"/>
          </a:xfrm>
        </p:grpSpPr>
        <p:sp>
          <p:nvSpPr>
            <p:cNvPr id="4" name="Arrow: Circular 3">
              <a:extLst>
                <a:ext uri="{FF2B5EF4-FFF2-40B4-BE49-F238E27FC236}">
                  <a16:creationId xmlns:a16="http://schemas.microsoft.com/office/drawing/2014/main" id="{4BD7F63D-E785-C05C-FB31-940AB40E148E}"/>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 name="Freeform: Shape 4">
              <a:extLst>
                <a:ext uri="{FF2B5EF4-FFF2-40B4-BE49-F238E27FC236}">
                  <a16:creationId xmlns:a16="http://schemas.microsoft.com/office/drawing/2014/main" id="{4D54C917-17FC-1400-8C54-463EE742B250}"/>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grpSp>
        <p:nvGrpSpPr>
          <p:cNvPr id="16" name="Group 15">
            <a:extLst>
              <a:ext uri="{FF2B5EF4-FFF2-40B4-BE49-F238E27FC236}">
                <a16:creationId xmlns:a16="http://schemas.microsoft.com/office/drawing/2014/main" id="{0CC0CEB5-46A1-82F5-BC0F-3B781150AF49}"/>
              </a:ext>
            </a:extLst>
          </p:cNvPr>
          <p:cNvGrpSpPr/>
          <p:nvPr/>
        </p:nvGrpSpPr>
        <p:grpSpPr>
          <a:xfrm>
            <a:off x="3524075" y="1623732"/>
            <a:ext cx="1620969" cy="1621134"/>
            <a:chOff x="3524075" y="1623732"/>
            <a:chExt cx="1620969" cy="1621134"/>
          </a:xfrm>
        </p:grpSpPr>
        <p:sp>
          <p:nvSpPr>
            <p:cNvPr id="6" name="Shape 5">
              <a:extLst>
                <a:ext uri="{FF2B5EF4-FFF2-40B4-BE49-F238E27FC236}">
                  <a16:creationId xmlns:a16="http://schemas.microsoft.com/office/drawing/2014/main" id="{BCAD39B7-B472-40D5-D4CC-87CB4CB2678B}"/>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61094490-9FA4-BFFE-90CA-5200CB42068B}"/>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II</a:t>
              </a:r>
            </a:p>
          </p:txBody>
        </p:sp>
      </p:grpSp>
      <p:grpSp>
        <p:nvGrpSpPr>
          <p:cNvPr id="17" name="Group 16">
            <a:extLst>
              <a:ext uri="{FF2B5EF4-FFF2-40B4-BE49-F238E27FC236}">
                <a16:creationId xmlns:a16="http://schemas.microsoft.com/office/drawing/2014/main" id="{654F0F68-DFAC-0EF7-4275-12C069772ECD}"/>
              </a:ext>
            </a:extLst>
          </p:cNvPr>
          <p:cNvGrpSpPr/>
          <p:nvPr/>
        </p:nvGrpSpPr>
        <p:grpSpPr>
          <a:xfrm>
            <a:off x="3974394" y="2558754"/>
            <a:ext cx="1620969" cy="1621134"/>
            <a:chOff x="3974394" y="2558754"/>
            <a:chExt cx="1620969" cy="1621134"/>
          </a:xfrm>
        </p:grpSpPr>
        <p:sp>
          <p:nvSpPr>
            <p:cNvPr id="9" name="Arrow: Circular 8">
              <a:extLst>
                <a:ext uri="{FF2B5EF4-FFF2-40B4-BE49-F238E27FC236}">
                  <a16:creationId xmlns:a16="http://schemas.microsoft.com/office/drawing/2014/main" id="{A572EABB-1E3A-8F58-665F-1FDDF7C4F4A2}"/>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72B928FF-5A93-E3E4-4343-EE74E9C601EF}"/>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III</a:t>
              </a:r>
            </a:p>
          </p:txBody>
        </p:sp>
      </p:grpSp>
      <p:grpSp>
        <p:nvGrpSpPr>
          <p:cNvPr id="18" name="Group 17">
            <a:extLst>
              <a:ext uri="{FF2B5EF4-FFF2-40B4-BE49-F238E27FC236}">
                <a16:creationId xmlns:a16="http://schemas.microsoft.com/office/drawing/2014/main" id="{31FD92E0-8F8C-A0A7-2103-B37D12FDD5AC}"/>
              </a:ext>
            </a:extLst>
          </p:cNvPr>
          <p:cNvGrpSpPr/>
          <p:nvPr/>
        </p:nvGrpSpPr>
        <p:grpSpPr>
          <a:xfrm>
            <a:off x="3639619" y="3597810"/>
            <a:ext cx="1392616" cy="1393289"/>
            <a:chOff x="3639619" y="3597810"/>
            <a:chExt cx="1392616" cy="1393289"/>
          </a:xfrm>
        </p:grpSpPr>
        <p:sp>
          <p:nvSpPr>
            <p:cNvPr id="12" name="Block Arc 11">
              <a:extLst>
                <a:ext uri="{FF2B5EF4-FFF2-40B4-BE49-F238E27FC236}">
                  <a16:creationId xmlns:a16="http://schemas.microsoft.com/office/drawing/2014/main" id="{C59622A7-89F9-1022-99B0-2C2B4996CE3F}"/>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59BD0451-18B5-8309-4551-1E056C9A4E9F}"/>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IV</a:t>
              </a:r>
            </a:p>
          </p:txBody>
        </p:sp>
      </p:grpSp>
      <p:sp>
        <p:nvSpPr>
          <p:cNvPr id="14" name="TextBox 13">
            <a:extLst>
              <a:ext uri="{FF2B5EF4-FFF2-40B4-BE49-F238E27FC236}">
                <a16:creationId xmlns:a16="http://schemas.microsoft.com/office/drawing/2014/main" id="{0710E502-A713-F4B8-88F7-DC11964718CB}"/>
              </a:ext>
            </a:extLst>
          </p:cNvPr>
          <p:cNvSpPr txBox="1"/>
          <p:nvPr/>
        </p:nvSpPr>
        <p:spPr>
          <a:xfrm>
            <a:off x="5502929" y="1148774"/>
            <a:ext cx="293903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sp>
        <p:nvSpPr>
          <p:cNvPr id="21" name="TextBox 20">
            <a:extLst>
              <a:ext uri="{FF2B5EF4-FFF2-40B4-BE49-F238E27FC236}">
                <a16:creationId xmlns:a16="http://schemas.microsoft.com/office/drawing/2014/main" id="{ECEDC295-C189-6808-B3CA-4DFA46DAC6B4}"/>
              </a:ext>
            </a:extLst>
          </p:cNvPr>
          <p:cNvSpPr txBox="1"/>
          <p:nvPr/>
        </p:nvSpPr>
        <p:spPr>
          <a:xfrm>
            <a:off x="1371600" y="2212258"/>
            <a:ext cx="22680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Độ dịch chuyển</a:t>
            </a:r>
          </a:p>
        </p:txBody>
      </p:sp>
      <p:sp>
        <p:nvSpPr>
          <p:cNvPr id="22" name="TextBox 21">
            <a:extLst>
              <a:ext uri="{FF2B5EF4-FFF2-40B4-BE49-F238E27FC236}">
                <a16:creationId xmlns:a16="http://schemas.microsoft.com/office/drawing/2014/main" id="{96A15616-BC41-30F0-3682-71E14305F5A1}"/>
              </a:ext>
            </a:extLst>
          </p:cNvPr>
          <p:cNvSpPr txBox="1"/>
          <p:nvPr/>
        </p:nvSpPr>
        <p:spPr>
          <a:xfrm>
            <a:off x="5502929" y="2861489"/>
            <a:ext cx="293903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Phân biệt độ dịch chuyển và quãng đường đi được</a:t>
            </a:r>
          </a:p>
        </p:txBody>
      </p:sp>
      <p:sp>
        <p:nvSpPr>
          <p:cNvPr id="23" name="TextBox 22">
            <a:extLst>
              <a:ext uri="{FF2B5EF4-FFF2-40B4-BE49-F238E27FC236}">
                <a16:creationId xmlns:a16="http://schemas.microsoft.com/office/drawing/2014/main" id="{EA2D9463-448E-E9D9-2518-970ABC37C621}"/>
              </a:ext>
            </a:extLst>
          </p:cNvPr>
          <p:cNvSpPr txBox="1"/>
          <p:nvPr/>
        </p:nvSpPr>
        <p:spPr>
          <a:xfrm>
            <a:off x="1371600" y="3951043"/>
            <a:ext cx="215247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Tổng hợp độ dịch chuyển</a:t>
            </a:r>
          </a:p>
        </p:txBody>
      </p:sp>
      <p:sp>
        <p:nvSpPr>
          <p:cNvPr id="24" name="Rectangle: Rounded Corners 23">
            <a:extLst>
              <a:ext uri="{FF2B5EF4-FFF2-40B4-BE49-F238E27FC236}">
                <a16:creationId xmlns:a16="http://schemas.microsoft.com/office/drawing/2014/main" id="{ABF0C35F-1CB8-7A5A-EA6A-EADFD68083FA}"/>
              </a:ext>
            </a:extLst>
          </p:cNvPr>
          <p:cNvSpPr/>
          <p:nvPr/>
        </p:nvSpPr>
        <p:spPr>
          <a:xfrm>
            <a:off x="3306105" y="-492468"/>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6</a:t>
            </a:r>
            <a:endParaRPr lang="vi-VN" sz="20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DE9B830-DF5C-518C-A5DF-BFF7220878B9}"/>
              </a:ext>
            </a:extLst>
          </p:cNvPr>
          <p:cNvPicPr>
            <a:picLocks noChangeAspect="1"/>
          </p:cNvPicPr>
          <p:nvPr/>
        </p:nvPicPr>
        <p:blipFill>
          <a:blip r:embed="rId4"/>
          <a:stretch>
            <a:fillRect/>
          </a:stretch>
        </p:blipFill>
        <p:spPr>
          <a:xfrm>
            <a:off x="5431492" y="1937436"/>
            <a:ext cx="3465767" cy="780981"/>
          </a:xfrm>
          <a:prstGeom prst="rect">
            <a:avLst/>
          </a:prstGeom>
        </p:spPr>
      </p:pic>
      <p:pic>
        <p:nvPicPr>
          <p:cNvPr id="19" name="Picture 18">
            <a:extLst>
              <a:ext uri="{FF2B5EF4-FFF2-40B4-BE49-F238E27FC236}">
                <a16:creationId xmlns:a16="http://schemas.microsoft.com/office/drawing/2014/main" id="{3558E642-6408-26BD-A531-AE26F52B8A2F}"/>
              </a:ext>
            </a:extLst>
          </p:cNvPr>
          <p:cNvPicPr>
            <a:picLocks noChangeAspect="1"/>
          </p:cNvPicPr>
          <p:nvPr/>
        </p:nvPicPr>
        <p:blipFill>
          <a:blip r:embed="rId5"/>
          <a:stretch>
            <a:fillRect/>
          </a:stretch>
        </p:blipFill>
        <p:spPr>
          <a:xfrm>
            <a:off x="101600" y="2664507"/>
            <a:ext cx="3658277" cy="925135"/>
          </a:xfrm>
          <a:prstGeom prst="rect">
            <a:avLst/>
          </a:prstGeom>
        </p:spPr>
      </p:pic>
      <p:sp>
        <p:nvSpPr>
          <p:cNvPr id="41" name="TextBox 40">
            <a:extLst>
              <a:ext uri="{FF2B5EF4-FFF2-40B4-BE49-F238E27FC236}">
                <a16:creationId xmlns:a16="http://schemas.microsoft.com/office/drawing/2014/main" id="{0DC11B55-A593-0FF2-EEFC-8A7998D22682}"/>
              </a:ext>
            </a:extLst>
          </p:cNvPr>
          <p:cNvSpPr txBox="1"/>
          <p:nvPr/>
        </p:nvSpPr>
        <p:spPr>
          <a:xfrm>
            <a:off x="5547604" y="3893835"/>
            <a:ext cx="3349655" cy="923330"/>
          </a:xfrm>
          <a:prstGeom prst="rect">
            <a:avLst/>
          </a:prstGeom>
          <a:noFill/>
          <a:ln w="28575">
            <a:solidFill>
              <a:schemeClr val="tx2">
                <a:lumMod val="50000"/>
              </a:schemeClr>
            </a:solidFill>
            <a:prstDash val="sysDot"/>
          </a:ln>
        </p:spPr>
        <p:txBody>
          <a:bodyPr wrap="square">
            <a:spAutoFit/>
          </a:bodyPr>
          <a:lstStyle/>
          <a:p>
            <a:pPr algn="just"/>
            <a:r>
              <a:rPr lang="en-US" sz="18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chiều</a:t>
            </a:r>
            <a:endParaRPr lang="vi-VN" sz="1800" dirty="0">
              <a:solidFill>
                <a:schemeClr val="tx1">
                  <a:lumMod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15EAB61-68E9-CB6B-1734-1633C87BA263}"/>
                  </a:ext>
                </a:extLst>
              </p:cNvPr>
              <p:cNvSpPr txBox="1"/>
              <p:nvPr/>
            </p:nvSpPr>
            <p:spPr>
              <a:xfrm>
                <a:off x="1371600" y="4661831"/>
                <a:ext cx="1647596" cy="445635"/>
              </a:xfrm>
              <a:prstGeom prst="rect">
                <a:avLst/>
              </a:prstGeom>
              <a:noFill/>
              <a:ln w="19050">
                <a:solidFill>
                  <a:schemeClr val="tx2">
                    <a:lumMod val="5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0000"/>
                              </a:solidFill>
                              <a:latin typeface="Cambria Math" panose="02040503050406030204" pitchFamily="18" charset="0"/>
                            </a:rPr>
                          </m:ctrlPr>
                        </m:accPr>
                        <m:e>
                          <m:r>
                            <a:rPr lang="en-US" sz="2000" b="1" i="1" smtClean="0">
                              <a:solidFill>
                                <a:srgbClr val="000000"/>
                              </a:solidFill>
                              <a:latin typeface="Cambria Math" panose="02040503050406030204" pitchFamily="18" charset="0"/>
                            </a:rPr>
                            <m:t>𝒅</m:t>
                          </m:r>
                        </m:e>
                      </m:acc>
                      <m:sSub>
                        <m:sSubPr>
                          <m:ctrlPr>
                            <a:rPr lang="en-US" sz="2000" b="1" i="1">
                              <a:solidFill>
                                <a:srgbClr val="000000"/>
                              </a:solidFill>
                              <a:latin typeface="Cambria Math" panose="02040503050406030204" pitchFamily="18" charset="0"/>
                            </a:rPr>
                          </m:ctrlPr>
                        </m:sSubPr>
                        <m:e>
                          <m:r>
                            <a:rPr lang="en-US" sz="2000" b="1" i="1" smtClean="0">
                              <a:solidFill>
                                <a:srgbClr val="000000"/>
                              </a:solidFill>
                              <a:latin typeface="Cambria Math" panose="02040503050406030204" pitchFamily="18" charset="0"/>
                            </a:rPr>
                            <m:t>=</m:t>
                          </m:r>
                          <m:acc>
                            <m:accPr>
                              <m:chr m:val="⃗"/>
                              <m:ctrlPr>
                                <a:rPr lang="en-US" sz="2000" b="1" i="1">
                                  <a:solidFill>
                                    <a:srgbClr val="000000"/>
                                  </a:solidFill>
                                  <a:latin typeface="Cambria Math" panose="02040503050406030204" pitchFamily="18" charset="0"/>
                                </a:rPr>
                              </m:ctrlPr>
                            </m:accPr>
                            <m:e>
                              <m:r>
                                <a:rPr lang="en-US" sz="2000" b="1" i="1">
                                  <a:solidFill>
                                    <a:srgbClr val="000000"/>
                                  </a:solidFill>
                                  <a:latin typeface="Cambria Math" panose="02040503050406030204" pitchFamily="18" charset="0"/>
                                </a:rPr>
                                <m:t>𝒅</m:t>
                              </m:r>
                            </m:e>
                          </m:acc>
                        </m:e>
                        <m:sub>
                          <m:r>
                            <a:rPr lang="en-US" sz="2000" b="1" i="1">
                              <a:solidFill>
                                <a:srgbClr val="000000"/>
                              </a:solidFill>
                              <a:latin typeface="Cambria Math" panose="02040503050406030204" pitchFamily="18" charset="0"/>
                            </a:rPr>
                            <m:t>𝟏</m:t>
                          </m:r>
                        </m:sub>
                      </m:sSub>
                      <m:r>
                        <a:rPr lang="en-US" sz="2000" b="1" i="1" smtClean="0">
                          <a:solidFill>
                            <a:srgbClr val="000000"/>
                          </a:solidFill>
                          <a:latin typeface="Cambria Math" panose="02040503050406030204" pitchFamily="18" charset="0"/>
                        </a:rPr>
                        <m:t>+ </m:t>
                      </m:r>
                      <m:sSub>
                        <m:sSubPr>
                          <m:ctrlPr>
                            <a:rPr lang="en-US" sz="2000" b="1" i="1">
                              <a:solidFill>
                                <a:srgbClr val="000000"/>
                              </a:solidFill>
                              <a:latin typeface="Cambria Math" panose="02040503050406030204" pitchFamily="18" charset="0"/>
                            </a:rPr>
                          </m:ctrlPr>
                        </m:sSubPr>
                        <m:e>
                          <m:acc>
                            <m:accPr>
                              <m:chr m:val="⃗"/>
                              <m:ctrlPr>
                                <a:rPr lang="en-US" sz="2000" b="1" i="1">
                                  <a:solidFill>
                                    <a:srgbClr val="000000"/>
                                  </a:solidFill>
                                  <a:latin typeface="Cambria Math" panose="02040503050406030204" pitchFamily="18" charset="0"/>
                                </a:rPr>
                              </m:ctrlPr>
                            </m:accPr>
                            <m:e>
                              <m:r>
                                <a:rPr lang="en-US" sz="2000" b="1" i="1">
                                  <a:solidFill>
                                    <a:srgbClr val="000000"/>
                                  </a:solidFill>
                                  <a:latin typeface="Cambria Math" panose="02040503050406030204" pitchFamily="18" charset="0"/>
                                </a:rPr>
                                <m:t>𝒅</m:t>
                              </m:r>
                            </m:e>
                          </m:acc>
                        </m:e>
                        <m:sub>
                          <m:r>
                            <a:rPr lang="en-US" sz="2000" b="1" i="1" smtClean="0">
                              <a:solidFill>
                                <a:srgbClr val="000000"/>
                              </a:solidFill>
                              <a:latin typeface="Cambria Math" panose="02040503050406030204" pitchFamily="18" charset="0"/>
                            </a:rPr>
                            <m:t>𝟐</m:t>
                          </m:r>
                        </m:sub>
                      </m:sSub>
                    </m:oMath>
                  </m:oMathPara>
                </a14:m>
                <a:endParaRPr lang="en-US" sz="2000" b="1">
                  <a:solidFill>
                    <a:srgbClr val="000000"/>
                  </a:solidFill>
                </a:endParaRPr>
              </a:p>
            </p:txBody>
          </p:sp>
        </mc:Choice>
        <mc:Fallback xmlns="">
          <p:sp>
            <p:nvSpPr>
              <p:cNvPr id="42" name="TextBox 41">
                <a:extLst>
                  <a:ext uri="{FF2B5EF4-FFF2-40B4-BE49-F238E27FC236}">
                    <a16:creationId xmlns:a16="http://schemas.microsoft.com/office/drawing/2014/main" id="{F15EAB61-68E9-CB6B-1734-1633C87BA263}"/>
                  </a:ext>
                </a:extLst>
              </p:cNvPr>
              <p:cNvSpPr txBox="1">
                <a:spLocks noRot="1" noChangeAspect="1" noMove="1" noResize="1" noEditPoints="1" noAdjustHandles="1" noChangeArrowheads="1" noChangeShapeType="1" noTextEdit="1"/>
              </p:cNvSpPr>
              <p:nvPr/>
            </p:nvSpPr>
            <p:spPr>
              <a:xfrm>
                <a:off x="1371600" y="4661831"/>
                <a:ext cx="1647596" cy="445635"/>
              </a:xfrm>
              <a:prstGeom prst="rect">
                <a:avLst/>
              </a:prstGeom>
              <a:blipFill>
                <a:blip r:embed="rId6"/>
                <a:stretch>
                  <a:fillRect/>
                </a:stretch>
              </a:blipFill>
              <a:ln w="19050">
                <a:solidFill>
                  <a:schemeClr val="tx2">
                    <a:lumMod val="50000"/>
                  </a:schemeClr>
                </a:solidFill>
              </a:ln>
            </p:spPr>
            <p:txBody>
              <a:bodyPr/>
              <a:lstStyle/>
              <a:p>
                <a:r>
                  <a:rPr lang="en-US">
                    <a:noFill/>
                  </a:rPr>
                  <a:t> </a:t>
                </a:r>
              </a:p>
            </p:txBody>
          </p:sp>
        </mc:Fallback>
      </mc:AlternateContent>
      <p:sp>
        <p:nvSpPr>
          <p:cNvPr id="43" name="TextBox 42">
            <a:extLst>
              <a:ext uri="{FF2B5EF4-FFF2-40B4-BE49-F238E27FC236}">
                <a16:creationId xmlns:a16="http://schemas.microsoft.com/office/drawing/2014/main" id="{ECFBB4F8-5CB0-09BD-DFC0-E71F558B28A8}"/>
              </a:ext>
            </a:extLst>
          </p:cNvPr>
          <p:cNvSpPr txBox="1"/>
          <p:nvPr/>
        </p:nvSpPr>
        <p:spPr>
          <a:xfrm>
            <a:off x="739418" y="5258644"/>
            <a:ext cx="7792129" cy="400110"/>
          </a:xfrm>
          <a:prstGeom prst="rect">
            <a:avLst/>
          </a:prstGeom>
          <a:noFill/>
        </p:spPr>
        <p:txBody>
          <a:bodyPr wrap="square">
            <a:spAutoFit/>
          </a:bodyPr>
          <a:lstStyle/>
          <a:p>
            <a:r>
              <a:rPr lang="vi-VN" sz="2000" b="1" i="1"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“Học sinh</a:t>
            </a:r>
            <a:r>
              <a:rPr lang="pt-BR" sz="2000" b="1" i="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làm việc nhóm hoàn thành câu hỏi 1 và câu hỏi 2 trang 25 SGK</a:t>
            </a:r>
            <a:endParaRPr lang="vi-VN" sz="2000" b="1" i="1" dirty="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1627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0.70"/>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2" name="TextBox 11">
            <a:extLst>
              <a:ext uri="{FF2B5EF4-FFF2-40B4-BE49-F238E27FC236}">
                <a16:creationId xmlns:a16="http://schemas.microsoft.com/office/drawing/2014/main" id="{F2AABCC5-3E56-697C-2F38-C94E96C4E4F4}"/>
              </a:ext>
            </a:extLst>
          </p:cNvPr>
          <p:cNvSpPr txBox="1"/>
          <p:nvPr/>
        </p:nvSpPr>
        <p:spPr>
          <a:xfrm>
            <a:off x="696686" y="1787686"/>
            <a:ext cx="7779657" cy="400110"/>
          </a:xfrm>
          <a:prstGeom prst="rect">
            <a:avLst/>
          </a:prstGeom>
          <a:noFill/>
        </p:spPr>
        <p:txBody>
          <a:bodyPr wrap="square">
            <a:spAutoFit/>
          </a:bodyPr>
          <a:lstStyle/>
          <a:p>
            <a:r>
              <a:rPr lang="vi-VN" sz="2000" b="1" i="1"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“Học sinh</a:t>
            </a:r>
            <a:r>
              <a:rPr lang="pt-BR" sz="2000" b="1" i="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làm việc nhóm hoàn thành câu hỏi 1 và câu hỏi 2 trang 25 SGK</a:t>
            </a:r>
            <a:endParaRPr lang="vi-VN" sz="2000" b="1" i="1" dirty="0">
              <a:solidFill>
                <a:schemeClr val="tx1">
                  <a:lumMod val="50000"/>
                </a:schemeClr>
              </a:solidFill>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EC6E89D1-E01C-51BA-F0BF-A104EF504ACA}"/>
              </a:ext>
            </a:extLst>
          </p:cNvPr>
          <p:cNvGrpSpPr/>
          <p:nvPr/>
        </p:nvGrpSpPr>
        <p:grpSpPr>
          <a:xfrm>
            <a:off x="9170511" y="692150"/>
            <a:ext cx="1620969" cy="1621134"/>
            <a:chOff x="3974394" y="692150"/>
            <a:chExt cx="1620969" cy="1621134"/>
          </a:xfrm>
        </p:grpSpPr>
        <p:sp>
          <p:nvSpPr>
            <p:cNvPr id="27" name="Arrow: Circular 26">
              <a:extLst>
                <a:ext uri="{FF2B5EF4-FFF2-40B4-BE49-F238E27FC236}">
                  <a16:creationId xmlns:a16="http://schemas.microsoft.com/office/drawing/2014/main" id="{9C4F94F5-13FF-98AE-3D47-CECBEC07D270}"/>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8" name="Freeform: Shape 27">
              <a:extLst>
                <a:ext uri="{FF2B5EF4-FFF2-40B4-BE49-F238E27FC236}">
                  <a16:creationId xmlns:a16="http://schemas.microsoft.com/office/drawing/2014/main" id="{8DC9D2A4-0283-6335-E36B-2B15409C2020}"/>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grpSp>
        <p:nvGrpSpPr>
          <p:cNvPr id="29" name="Group 28">
            <a:extLst>
              <a:ext uri="{FF2B5EF4-FFF2-40B4-BE49-F238E27FC236}">
                <a16:creationId xmlns:a16="http://schemas.microsoft.com/office/drawing/2014/main" id="{6E546C40-85F9-196E-2C1F-B31DFC63FF9E}"/>
              </a:ext>
            </a:extLst>
          </p:cNvPr>
          <p:cNvGrpSpPr/>
          <p:nvPr/>
        </p:nvGrpSpPr>
        <p:grpSpPr>
          <a:xfrm>
            <a:off x="-1396269" y="1623732"/>
            <a:ext cx="1620969" cy="1621134"/>
            <a:chOff x="3524075" y="1623732"/>
            <a:chExt cx="1620969" cy="1621134"/>
          </a:xfrm>
        </p:grpSpPr>
        <p:sp>
          <p:nvSpPr>
            <p:cNvPr id="30" name="Shape 29">
              <a:extLst>
                <a:ext uri="{FF2B5EF4-FFF2-40B4-BE49-F238E27FC236}">
                  <a16:creationId xmlns:a16="http://schemas.microsoft.com/office/drawing/2014/main" id="{3B2DA846-96E8-4AAB-1F61-88EC20C20FB1}"/>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1" name="Freeform: Shape 30">
              <a:extLst>
                <a:ext uri="{FF2B5EF4-FFF2-40B4-BE49-F238E27FC236}">
                  <a16:creationId xmlns:a16="http://schemas.microsoft.com/office/drawing/2014/main" id="{17708C35-CEB3-6E13-C85D-FB47D5BCD4C3}"/>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II</a:t>
              </a:r>
            </a:p>
          </p:txBody>
        </p:sp>
      </p:grpSp>
      <p:grpSp>
        <p:nvGrpSpPr>
          <p:cNvPr id="32" name="Group 31">
            <a:extLst>
              <a:ext uri="{FF2B5EF4-FFF2-40B4-BE49-F238E27FC236}">
                <a16:creationId xmlns:a16="http://schemas.microsoft.com/office/drawing/2014/main" id="{88F423E6-1F91-3E68-296B-D6E02A3508F5}"/>
              </a:ext>
            </a:extLst>
          </p:cNvPr>
          <p:cNvGrpSpPr/>
          <p:nvPr/>
        </p:nvGrpSpPr>
        <p:grpSpPr>
          <a:xfrm>
            <a:off x="9170511" y="2558754"/>
            <a:ext cx="1620969" cy="1621134"/>
            <a:chOff x="3974394" y="2558754"/>
            <a:chExt cx="1620969" cy="1621134"/>
          </a:xfrm>
        </p:grpSpPr>
        <p:sp>
          <p:nvSpPr>
            <p:cNvPr id="33" name="Arrow: Circular 32">
              <a:extLst>
                <a:ext uri="{FF2B5EF4-FFF2-40B4-BE49-F238E27FC236}">
                  <a16:creationId xmlns:a16="http://schemas.microsoft.com/office/drawing/2014/main" id="{D88B9838-E19C-C8D6-45AE-24983ADE81E5}"/>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34" name="Freeform: Shape 33">
              <a:extLst>
                <a:ext uri="{FF2B5EF4-FFF2-40B4-BE49-F238E27FC236}">
                  <a16:creationId xmlns:a16="http://schemas.microsoft.com/office/drawing/2014/main" id="{5DEF6AB3-6708-3595-C350-648095B13BC7}"/>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III</a:t>
              </a:r>
            </a:p>
          </p:txBody>
        </p:sp>
      </p:grpSp>
      <p:grpSp>
        <p:nvGrpSpPr>
          <p:cNvPr id="35" name="Group 34">
            <a:extLst>
              <a:ext uri="{FF2B5EF4-FFF2-40B4-BE49-F238E27FC236}">
                <a16:creationId xmlns:a16="http://schemas.microsoft.com/office/drawing/2014/main" id="{C303B3C2-F5A7-0DBF-BA79-8CB27CD81B37}"/>
              </a:ext>
            </a:extLst>
          </p:cNvPr>
          <p:cNvGrpSpPr/>
          <p:nvPr/>
        </p:nvGrpSpPr>
        <p:grpSpPr>
          <a:xfrm>
            <a:off x="-1541982" y="3597810"/>
            <a:ext cx="1392616" cy="1393289"/>
            <a:chOff x="3639619" y="3597810"/>
            <a:chExt cx="1392616" cy="1393289"/>
          </a:xfrm>
        </p:grpSpPr>
        <p:sp>
          <p:nvSpPr>
            <p:cNvPr id="36" name="Block Arc 35">
              <a:extLst>
                <a:ext uri="{FF2B5EF4-FFF2-40B4-BE49-F238E27FC236}">
                  <a16:creationId xmlns:a16="http://schemas.microsoft.com/office/drawing/2014/main" id="{C9DD4C5B-3C39-9F65-C451-DAA299353DEE}"/>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37" name="Freeform: Shape 36">
              <a:extLst>
                <a:ext uri="{FF2B5EF4-FFF2-40B4-BE49-F238E27FC236}">
                  <a16:creationId xmlns:a16="http://schemas.microsoft.com/office/drawing/2014/main" id="{20EB06E4-BC67-CC0B-DD1E-4DABC5C17E43}"/>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IV</a:t>
              </a:r>
            </a:p>
          </p:txBody>
        </p:sp>
      </p:grpSp>
      <p:sp>
        <p:nvSpPr>
          <p:cNvPr id="38" name="TextBox 37">
            <a:extLst>
              <a:ext uri="{FF2B5EF4-FFF2-40B4-BE49-F238E27FC236}">
                <a16:creationId xmlns:a16="http://schemas.microsoft.com/office/drawing/2014/main" id="{25545075-F41A-2555-4717-C435B1421F39}"/>
              </a:ext>
            </a:extLst>
          </p:cNvPr>
          <p:cNvSpPr txBox="1"/>
          <p:nvPr/>
        </p:nvSpPr>
        <p:spPr>
          <a:xfrm>
            <a:off x="10699046" y="1148774"/>
            <a:ext cx="293903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sp>
        <p:nvSpPr>
          <p:cNvPr id="39" name="TextBox 38">
            <a:extLst>
              <a:ext uri="{FF2B5EF4-FFF2-40B4-BE49-F238E27FC236}">
                <a16:creationId xmlns:a16="http://schemas.microsoft.com/office/drawing/2014/main" id="{781548A9-DEFF-3222-38FA-F7A320D93714}"/>
              </a:ext>
            </a:extLst>
          </p:cNvPr>
          <p:cNvSpPr txBox="1"/>
          <p:nvPr/>
        </p:nvSpPr>
        <p:spPr>
          <a:xfrm>
            <a:off x="-3548744" y="2212258"/>
            <a:ext cx="22680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Độ dịch chuyển</a:t>
            </a:r>
          </a:p>
        </p:txBody>
      </p:sp>
      <p:sp>
        <p:nvSpPr>
          <p:cNvPr id="40" name="TextBox 39">
            <a:extLst>
              <a:ext uri="{FF2B5EF4-FFF2-40B4-BE49-F238E27FC236}">
                <a16:creationId xmlns:a16="http://schemas.microsoft.com/office/drawing/2014/main" id="{EE0311AB-CE02-E459-4B47-C3515FD3F0F0}"/>
              </a:ext>
            </a:extLst>
          </p:cNvPr>
          <p:cNvSpPr txBox="1"/>
          <p:nvPr/>
        </p:nvSpPr>
        <p:spPr>
          <a:xfrm>
            <a:off x="10699046" y="2861489"/>
            <a:ext cx="293903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Phân biệt độ dịch chuyển và quãng đường đi được</a:t>
            </a:r>
          </a:p>
        </p:txBody>
      </p:sp>
      <p:sp>
        <p:nvSpPr>
          <p:cNvPr id="41" name="TextBox 40">
            <a:extLst>
              <a:ext uri="{FF2B5EF4-FFF2-40B4-BE49-F238E27FC236}">
                <a16:creationId xmlns:a16="http://schemas.microsoft.com/office/drawing/2014/main" id="{423BA85C-E373-71F0-DE11-A4FFB26D86C7}"/>
              </a:ext>
            </a:extLst>
          </p:cNvPr>
          <p:cNvSpPr txBox="1"/>
          <p:nvPr/>
        </p:nvSpPr>
        <p:spPr>
          <a:xfrm>
            <a:off x="-3810001" y="3951043"/>
            <a:ext cx="215247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Tổng hợp độ dịch chuyển</a:t>
            </a:r>
          </a:p>
        </p:txBody>
      </p:sp>
      <p:pic>
        <p:nvPicPr>
          <p:cNvPr id="42" name="Picture 41">
            <a:extLst>
              <a:ext uri="{FF2B5EF4-FFF2-40B4-BE49-F238E27FC236}">
                <a16:creationId xmlns:a16="http://schemas.microsoft.com/office/drawing/2014/main" id="{5978CEF7-6C3C-6613-D67F-3B3E042C2D65}"/>
              </a:ext>
            </a:extLst>
          </p:cNvPr>
          <p:cNvPicPr>
            <a:picLocks noChangeAspect="1"/>
          </p:cNvPicPr>
          <p:nvPr/>
        </p:nvPicPr>
        <p:blipFill>
          <a:blip r:embed="rId4"/>
          <a:stretch>
            <a:fillRect/>
          </a:stretch>
        </p:blipFill>
        <p:spPr>
          <a:xfrm>
            <a:off x="10627609" y="1937436"/>
            <a:ext cx="3465767" cy="780981"/>
          </a:xfrm>
          <a:prstGeom prst="rect">
            <a:avLst/>
          </a:prstGeom>
        </p:spPr>
      </p:pic>
      <p:pic>
        <p:nvPicPr>
          <p:cNvPr id="43" name="Picture 42">
            <a:extLst>
              <a:ext uri="{FF2B5EF4-FFF2-40B4-BE49-F238E27FC236}">
                <a16:creationId xmlns:a16="http://schemas.microsoft.com/office/drawing/2014/main" id="{50AD50DD-95F3-14FE-B489-DCEB694557D5}"/>
              </a:ext>
            </a:extLst>
          </p:cNvPr>
          <p:cNvPicPr>
            <a:picLocks noChangeAspect="1"/>
          </p:cNvPicPr>
          <p:nvPr/>
        </p:nvPicPr>
        <p:blipFill>
          <a:blip r:embed="rId5"/>
          <a:stretch>
            <a:fillRect/>
          </a:stretch>
        </p:blipFill>
        <p:spPr>
          <a:xfrm>
            <a:off x="-4818744" y="2664507"/>
            <a:ext cx="3658277" cy="925135"/>
          </a:xfrm>
          <a:prstGeom prst="rect">
            <a:avLst/>
          </a:prstGeom>
        </p:spPr>
      </p:pic>
      <p:sp>
        <p:nvSpPr>
          <p:cNvPr id="44" name="TextBox 43">
            <a:extLst>
              <a:ext uri="{FF2B5EF4-FFF2-40B4-BE49-F238E27FC236}">
                <a16:creationId xmlns:a16="http://schemas.microsoft.com/office/drawing/2014/main" id="{9A7B9C93-7087-498B-5EBB-08895FD36994}"/>
              </a:ext>
            </a:extLst>
          </p:cNvPr>
          <p:cNvSpPr txBox="1"/>
          <p:nvPr/>
        </p:nvSpPr>
        <p:spPr>
          <a:xfrm>
            <a:off x="10743721" y="3893835"/>
            <a:ext cx="3349655" cy="923330"/>
          </a:xfrm>
          <a:prstGeom prst="rect">
            <a:avLst/>
          </a:prstGeom>
          <a:noFill/>
          <a:ln w="28575">
            <a:solidFill>
              <a:schemeClr val="tx2">
                <a:lumMod val="50000"/>
              </a:schemeClr>
            </a:solidFill>
            <a:prstDash val="sysDot"/>
          </a:ln>
        </p:spPr>
        <p:txBody>
          <a:bodyPr wrap="square">
            <a:spAutoFit/>
          </a:bodyPr>
          <a:lstStyle/>
          <a:p>
            <a:pPr algn="just"/>
            <a:r>
              <a:rPr lang="en-US" sz="18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chiều</a:t>
            </a:r>
            <a:endParaRPr lang="vi-VN" sz="1800" dirty="0">
              <a:solidFill>
                <a:schemeClr val="tx1">
                  <a:lumMod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B7C661F-E0BD-8F8A-AFE7-FD01724D9383}"/>
                  </a:ext>
                </a:extLst>
              </p:cNvPr>
              <p:cNvSpPr txBox="1"/>
              <p:nvPr/>
            </p:nvSpPr>
            <p:spPr>
              <a:xfrm>
                <a:off x="-3810001" y="4661831"/>
                <a:ext cx="1647596" cy="445635"/>
              </a:xfrm>
              <a:prstGeom prst="rect">
                <a:avLst/>
              </a:prstGeom>
              <a:noFill/>
              <a:ln w="19050">
                <a:solidFill>
                  <a:schemeClr val="tx2">
                    <a:lumMod val="5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0000"/>
                              </a:solidFill>
                              <a:latin typeface="Cambria Math" panose="02040503050406030204" pitchFamily="18" charset="0"/>
                            </a:rPr>
                          </m:ctrlPr>
                        </m:accPr>
                        <m:e>
                          <m:r>
                            <a:rPr lang="en-US" sz="2000" b="1" i="1" smtClean="0">
                              <a:solidFill>
                                <a:srgbClr val="000000"/>
                              </a:solidFill>
                              <a:latin typeface="Cambria Math" panose="02040503050406030204" pitchFamily="18" charset="0"/>
                            </a:rPr>
                            <m:t>𝒅</m:t>
                          </m:r>
                        </m:e>
                      </m:acc>
                      <m:sSub>
                        <m:sSubPr>
                          <m:ctrlPr>
                            <a:rPr lang="en-US" sz="2000" b="1" i="1">
                              <a:solidFill>
                                <a:srgbClr val="000000"/>
                              </a:solidFill>
                              <a:latin typeface="Cambria Math" panose="02040503050406030204" pitchFamily="18" charset="0"/>
                            </a:rPr>
                          </m:ctrlPr>
                        </m:sSubPr>
                        <m:e>
                          <m:r>
                            <a:rPr lang="en-US" sz="2000" b="1" i="1" smtClean="0">
                              <a:solidFill>
                                <a:srgbClr val="000000"/>
                              </a:solidFill>
                              <a:latin typeface="Cambria Math" panose="02040503050406030204" pitchFamily="18" charset="0"/>
                            </a:rPr>
                            <m:t>=</m:t>
                          </m:r>
                          <m:acc>
                            <m:accPr>
                              <m:chr m:val="⃗"/>
                              <m:ctrlPr>
                                <a:rPr lang="en-US" sz="2000" b="1" i="1">
                                  <a:solidFill>
                                    <a:srgbClr val="000000"/>
                                  </a:solidFill>
                                  <a:latin typeface="Cambria Math" panose="02040503050406030204" pitchFamily="18" charset="0"/>
                                </a:rPr>
                              </m:ctrlPr>
                            </m:accPr>
                            <m:e>
                              <m:r>
                                <a:rPr lang="en-US" sz="2000" b="1" i="1">
                                  <a:solidFill>
                                    <a:srgbClr val="000000"/>
                                  </a:solidFill>
                                  <a:latin typeface="Cambria Math" panose="02040503050406030204" pitchFamily="18" charset="0"/>
                                </a:rPr>
                                <m:t>𝒅</m:t>
                              </m:r>
                            </m:e>
                          </m:acc>
                        </m:e>
                        <m:sub>
                          <m:r>
                            <a:rPr lang="en-US" sz="2000" b="1" i="1">
                              <a:solidFill>
                                <a:srgbClr val="000000"/>
                              </a:solidFill>
                              <a:latin typeface="Cambria Math" panose="02040503050406030204" pitchFamily="18" charset="0"/>
                            </a:rPr>
                            <m:t>𝟏</m:t>
                          </m:r>
                        </m:sub>
                      </m:sSub>
                      <m:r>
                        <a:rPr lang="en-US" sz="2000" b="1" i="1" smtClean="0">
                          <a:solidFill>
                            <a:srgbClr val="000000"/>
                          </a:solidFill>
                          <a:latin typeface="Cambria Math" panose="02040503050406030204" pitchFamily="18" charset="0"/>
                        </a:rPr>
                        <m:t>+ </m:t>
                      </m:r>
                      <m:sSub>
                        <m:sSubPr>
                          <m:ctrlPr>
                            <a:rPr lang="en-US" sz="2000" b="1" i="1">
                              <a:solidFill>
                                <a:srgbClr val="000000"/>
                              </a:solidFill>
                              <a:latin typeface="Cambria Math" panose="02040503050406030204" pitchFamily="18" charset="0"/>
                            </a:rPr>
                          </m:ctrlPr>
                        </m:sSubPr>
                        <m:e>
                          <m:acc>
                            <m:accPr>
                              <m:chr m:val="⃗"/>
                              <m:ctrlPr>
                                <a:rPr lang="en-US" sz="2000" b="1" i="1">
                                  <a:solidFill>
                                    <a:srgbClr val="000000"/>
                                  </a:solidFill>
                                  <a:latin typeface="Cambria Math" panose="02040503050406030204" pitchFamily="18" charset="0"/>
                                </a:rPr>
                              </m:ctrlPr>
                            </m:accPr>
                            <m:e>
                              <m:r>
                                <a:rPr lang="en-US" sz="2000" b="1" i="1">
                                  <a:solidFill>
                                    <a:srgbClr val="000000"/>
                                  </a:solidFill>
                                  <a:latin typeface="Cambria Math" panose="02040503050406030204" pitchFamily="18" charset="0"/>
                                </a:rPr>
                                <m:t>𝒅</m:t>
                              </m:r>
                            </m:e>
                          </m:acc>
                        </m:e>
                        <m:sub>
                          <m:r>
                            <a:rPr lang="en-US" sz="2000" b="1" i="1" smtClean="0">
                              <a:solidFill>
                                <a:srgbClr val="000000"/>
                              </a:solidFill>
                              <a:latin typeface="Cambria Math" panose="02040503050406030204" pitchFamily="18" charset="0"/>
                            </a:rPr>
                            <m:t>𝟐</m:t>
                          </m:r>
                        </m:sub>
                      </m:sSub>
                    </m:oMath>
                  </m:oMathPara>
                </a14:m>
                <a:endParaRPr lang="en-US" sz="2000" b="1">
                  <a:solidFill>
                    <a:srgbClr val="000000"/>
                  </a:solidFill>
                </a:endParaRPr>
              </a:p>
            </p:txBody>
          </p:sp>
        </mc:Choice>
        <mc:Fallback xmlns="">
          <p:sp>
            <p:nvSpPr>
              <p:cNvPr id="45" name="TextBox 44">
                <a:extLst>
                  <a:ext uri="{FF2B5EF4-FFF2-40B4-BE49-F238E27FC236}">
                    <a16:creationId xmlns:a16="http://schemas.microsoft.com/office/drawing/2014/main" id="{2B7C661F-E0BD-8F8A-AFE7-FD01724D9383}"/>
                  </a:ext>
                </a:extLst>
              </p:cNvPr>
              <p:cNvSpPr txBox="1">
                <a:spLocks noRot="1" noChangeAspect="1" noMove="1" noResize="1" noEditPoints="1" noAdjustHandles="1" noChangeArrowheads="1" noChangeShapeType="1" noTextEdit="1"/>
              </p:cNvSpPr>
              <p:nvPr/>
            </p:nvSpPr>
            <p:spPr>
              <a:xfrm>
                <a:off x="-3810001" y="4661831"/>
                <a:ext cx="1647596" cy="445635"/>
              </a:xfrm>
              <a:prstGeom prst="rect">
                <a:avLst/>
              </a:prstGeom>
              <a:blipFill>
                <a:blip r:embed="rId6"/>
                <a:stretch>
                  <a:fillRect/>
                </a:stretch>
              </a:blipFill>
              <a:ln w="19050">
                <a:solidFill>
                  <a:schemeClr val="tx2">
                    <a:lumMod val="50000"/>
                  </a:schemeClr>
                </a:solidFill>
              </a:ln>
            </p:spPr>
            <p:txBody>
              <a:bodyPr/>
              <a:lstStyle/>
              <a:p>
                <a:r>
                  <a:rPr lang="en-US">
                    <a:noFill/>
                  </a:rPr>
                  <a:t> </a:t>
                </a:r>
              </a:p>
            </p:txBody>
          </p:sp>
        </mc:Fallback>
      </mc:AlternateContent>
      <p:sp>
        <p:nvSpPr>
          <p:cNvPr id="46" name="Google Shape;66;p13">
            <a:extLst>
              <a:ext uri="{FF2B5EF4-FFF2-40B4-BE49-F238E27FC236}">
                <a16:creationId xmlns:a16="http://schemas.microsoft.com/office/drawing/2014/main" id="{DFB8EFC3-4B7C-7CB7-5439-BC211CF43C26}"/>
              </a:ext>
            </a:extLst>
          </p:cNvPr>
          <p:cNvSpPr txBox="1">
            <a:spLocks/>
          </p:cNvSpPr>
          <p:nvPr/>
        </p:nvSpPr>
        <p:spPr>
          <a:xfrm>
            <a:off x="209550" y="-701541"/>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tabLst/>
              <a:defRPr/>
            </a:pPr>
            <a:r>
              <a:rPr kumimoji="0" lang="vi-VN" sz="2800" b="1" i="0" u="none" strike="noStrike" kern="0" cap="none" spc="0" normalizeH="0" baseline="0" noProof="0" dirty="0">
                <a:ln>
                  <a:noFill/>
                </a:ln>
                <a:solidFill>
                  <a:srgbClr val="F5F1F0">
                    <a:lumMod val="50000"/>
                  </a:srgbClr>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sp>
        <p:nvSpPr>
          <p:cNvPr id="47" name="TextBox 46">
            <a:extLst>
              <a:ext uri="{FF2B5EF4-FFF2-40B4-BE49-F238E27FC236}">
                <a16:creationId xmlns:a16="http://schemas.microsoft.com/office/drawing/2014/main" id="{C6A699FC-AF1A-185F-A63F-E583F8FF9FEF}"/>
              </a:ext>
            </a:extLst>
          </p:cNvPr>
          <p:cNvSpPr txBox="1"/>
          <p:nvPr/>
        </p:nvSpPr>
        <p:spPr>
          <a:xfrm>
            <a:off x="3793657" y="-520520"/>
            <a:ext cx="1551057" cy="461665"/>
          </a:xfrm>
          <a:prstGeom prst="rect">
            <a:avLst/>
          </a:prstGeom>
          <a:noFill/>
          <a:ln>
            <a:noFill/>
          </a:ln>
        </p:spPr>
        <p:txBody>
          <a:bodyPr wrap="square">
            <a:spAutoFit/>
          </a:bodyPr>
          <a:lstStyle/>
          <a:p>
            <a:pPr algn="ctr"/>
            <a:r>
              <a:rPr lang="vi-VN" sz="24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Vận dụng</a:t>
            </a:r>
            <a:endParaRPr lang="vi-VN" sz="2400" dirty="0">
              <a:solidFill>
                <a:schemeClr val="tx1">
                  <a:lumMod val="50000"/>
                </a:schemeClr>
              </a:solidFill>
              <a:latin typeface="Calibri" panose="020F0502020204030204" pitchFamily="34" charset="0"/>
              <a:cs typeface="Calibri" panose="020F0502020204030204" pitchFamily="34" charset="0"/>
            </a:endParaRPr>
          </a:p>
        </p:txBody>
      </p:sp>
      <p:pic>
        <p:nvPicPr>
          <p:cNvPr id="48" name="Picture 2" descr="Vận Dụng Lý Thuyết Tâm Lý Học Cho Marketing | Gamma NT">
            <a:extLst>
              <a:ext uri="{FF2B5EF4-FFF2-40B4-BE49-F238E27FC236}">
                <a16:creationId xmlns:a16="http://schemas.microsoft.com/office/drawing/2014/main" id="{84CB26A8-FEEE-7907-FBC7-2F892D2CD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2685" y="-1007"/>
            <a:ext cx="1551057" cy="84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967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3" name="TextBox 12">
            <a:extLst>
              <a:ext uri="{FF2B5EF4-FFF2-40B4-BE49-F238E27FC236}">
                <a16:creationId xmlns:a16="http://schemas.microsoft.com/office/drawing/2014/main" id="{CF30A7B3-C506-AE27-F0AC-4CBD486030D6}"/>
              </a:ext>
            </a:extLst>
          </p:cNvPr>
          <p:cNvSpPr txBox="1"/>
          <p:nvPr/>
        </p:nvSpPr>
        <p:spPr>
          <a:xfrm>
            <a:off x="3793657" y="31022"/>
            <a:ext cx="1551057" cy="461665"/>
          </a:xfrm>
          <a:prstGeom prst="rect">
            <a:avLst/>
          </a:prstGeom>
          <a:noFill/>
          <a:ln>
            <a:noFill/>
          </a:ln>
        </p:spPr>
        <p:txBody>
          <a:bodyPr wrap="square">
            <a:spAutoFit/>
          </a:bodyPr>
          <a:lstStyle/>
          <a:p>
            <a:pPr algn="ctr"/>
            <a:r>
              <a:rPr lang="vi-VN" sz="24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Vận dụng</a:t>
            </a:r>
            <a:endParaRPr lang="vi-VN" sz="2400" dirty="0">
              <a:solidFill>
                <a:schemeClr val="tx1">
                  <a:lumMod val="50000"/>
                </a:schemeClr>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F5473F10-4468-6415-5D3F-390295F1FA6F}"/>
              </a:ext>
            </a:extLst>
          </p:cNvPr>
          <p:cNvSpPr/>
          <p:nvPr/>
        </p:nvSpPr>
        <p:spPr>
          <a:xfrm>
            <a:off x="3451250" y="530466"/>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dirty="0">
                <a:latin typeface="Calibri" panose="020F0502020204030204" pitchFamily="34" charset="0"/>
                <a:ea typeface="Times New Roman" panose="02020603050405020304" pitchFamily="18" charset="0"/>
                <a:cs typeface="Calibri" panose="020F0502020204030204" pitchFamily="34" charset="0"/>
              </a:rPr>
              <a:t>7</a:t>
            </a:r>
            <a:endParaRPr lang="vi-VN" sz="2000" dirty="0">
              <a:latin typeface="Calibri" panose="020F0502020204030204" pitchFamily="34" charset="0"/>
              <a:cs typeface="Calibri" panose="020F0502020204030204" pitchFamily="34" charset="0"/>
            </a:endParaRPr>
          </a:p>
        </p:txBody>
      </p:sp>
      <p:pic>
        <p:nvPicPr>
          <p:cNvPr id="19" name="Picture 18" descr="Map&#10;&#10;Description automatically generated">
            <a:extLst>
              <a:ext uri="{FF2B5EF4-FFF2-40B4-BE49-F238E27FC236}">
                <a16:creationId xmlns:a16="http://schemas.microsoft.com/office/drawing/2014/main" id="{0F0477A5-E53A-1FD3-FDC5-E2C565898F0B}"/>
              </a:ext>
            </a:extLst>
          </p:cNvPr>
          <p:cNvPicPr>
            <a:picLocks noChangeAspect="1"/>
          </p:cNvPicPr>
          <p:nvPr/>
        </p:nvPicPr>
        <p:blipFill rotWithShape="1">
          <a:blip r:embed="rId4">
            <a:extLst>
              <a:ext uri="{28A0092B-C50C-407E-A947-70E740481C1C}">
                <a14:useLocalDpi xmlns:a14="http://schemas.microsoft.com/office/drawing/2010/main" val="0"/>
              </a:ext>
            </a:extLst>
          </a:blip>
          <a:srcRect b="9162"/>
          <a:stretch/>
        </p:blipFill>
        <p:spPr bwMode="auto">
          <a:xfrm>
            <a:off x="503417" y="1432198"/>
            <a:ext cx="3290240" cy="2167255"/>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7B2DBDBD-7641-C5CB-B49E-607AD8E9A851}"/>
              </a:ext>
            </a:extLst>
          </p:cNvPr>
          <p:cNvSpPr txBox="1"/>
          <p:nvPr/>
        </p:nvSpPr>
        <p:spPr>
          <a:xfrm>
            <a:off x="503417" y="1018490"/>
            <a:ext cx="8297813" cy="425501"/>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Tính độ dịch chuyển và quãng đường từ nhà em đến trường bằng bản đồ</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E1F14D72-8F0B-6E60-CB7F-1A382FBFF82E}"/>
              </a:ext>
            </a:extLst>
          </p:cNvPr>
          <p:cNvSpPr txBox="1"/>
          <p:nvPr/>
        </p:nvSpPr>
        <p:spPr>
          <a:xfrm>
            <a:off x="4020457" y="1570892"/>
            <a:ext cx="4780773" cy="1841273"/>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 bản đồ lấy điểm A là nhà, điểm E là trường học. Sử dụng một sợi chỉ kéo dài từ vị trí điểm A đến điểm E, sau đó dùng thước đo lại chiều dài của sợi chỉ rồi so với tỉ lệ của bản đồ.</a:t>
            </a:r>
          </a:p>
        </p:txBody>
      </p:sp>
      <p:sp>
        <p:nvSpPr>
          <p:cNvPr id="28" name="TextBox 27">
            <a:extLst>
              <a:ext uri="{FF2B5EF4-FFF2-40B4-BE49-F238E27FC236}">
                <a16:creationId xmlns:a16="http://schemas.microsoft.com/office/drawing/2014/main" id="{4123B291-9F5B-55CD-2C8E-A348597FEFC2}"/>
              </a:ext>
            </a:extLst>
          </p:cNvPr>
          <p:cNvSpPr txBox="1"/>
          <p:nvPr/>
        </p:nvSpPr>
        <p:spPr>
          <a:xfrm>
            <a:off x="696686" y="5430775"/>
            <a:ext cx="7779657" cy="400110"/>
          </a:xfrm>
          <a:prstGeom prst="rect">
            <a:avLst/>
          </a:prstGeom>
          <a:noFill/>
        </p:spPr>
        <p:txBody>
          <a:bodyPr wrap="square">
            <a:spAutoFit/>
          </a:bodyPr>
          <a:lstStyle/>
          <a:p>
            <a:r>
              <a:rPr lang="vi-VN" sz="2000" b="1" i="1"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“Học sinh</a:t>
            </a:r>
            <a:r>
              <a:rPr lang="pt-BR" sz="2000" b="1" i="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làm việc nhóm hoàn thành câu hỏi 1 và câu hỏi 2 trang 25 SGK</a:t>
            </a:r>
            <a:endParaRPr lang="vi-VN" sz="2000" b="1" i="1" dirty="0">
              <a:solidFill>
                <a:schemeClr val="tx1">
                  <a:lumMod val="50000"/>
                </a:schemeClr>
              </a:solidFill>
              <a:latin typeface="Calibri" panose="020F0502020204030204" pitchFamily="34" charset="0"/>
              <a:cs typeface="Calibri" panose="020F0502020204030204" pitchFamily="34" charset="0"/>
            </a:endParaRPr>
          </a:p>
        </p:txBody>
      </p:sp>
      <p:pic>
        <p:nvPicPr>
          <p:cNvPr id="4098" name="Picture 2" descr="Vận Dụng Lý Thuyết Tâm Lý Học Cho Marketing | Gamma NT">
            <a:extLst>
              <a:ext uri="{FF2B5EF4-FFF2-40B4-BE49-F238E27FC236}">
                <a16:creationId xmlns:a16="http://schemas.microsoft.com/office/drawing/2014/main" id="{43662A31-7A24-5FED-A249-1903E58E4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07"/>
            <a:ext cx="1551057" cy="84234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F073068C-4076-420C-AC3C-EE66188C1D3B}"/>
              </a:ext>
            </a:extLst>
          </p:cNvPr>
          <p:cNvCxnSpPr/>
          <p:nvPr/>
        </p:nvCxnSpPr>
        <p:spPr>
          <a:xfrm flipH="1" flipV="1">
            <a:off x="1860698" y="2860158"/>
            <a:ext cx="584790" cy="467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9A13EA-507E-1BB0-3146-32FEECC8179F}"/>
              </a:ext>
            </a:extLst>
          </p:cNvPr>
          <p:cNvCxnSpPr>
            <a:cxnSpLocks/>
          </p:cNvCxnSpPr>
          <p:nvPr/>
        </p:nvCxnSpPr>
        <p:spPr>
          <a:xfrm flipH="1" flipV="1">
            <a:off x="1382233" y="1857699"/>
            <a:ext cx="478465" cy="10024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C9E0FA-8594-2653-E1F0-25C708DF37A0}"/>
              </a:ext>
            </a:extLst>
          </p:cNvPr>
          <p:cNvCxnSpPr>
            <a:cxnSpLocks/>
          </p:cNvCxnSpPr>
          <p:nvPr/>
        </p:nvCxnSpPr>
        <p:spPr>
          <a:xfrm flipH="1" flipV="1">
            <a:off x="1382233" y="1830747"/>
            <a:ext cx="874089" cy="818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EA2E5B9-67FD-636E-AF99-985AC2BC90F7}"/>
              </a:ext>
            </a:extLst>
          </p:cNvPr>
          <p:cNvCxnSpPr>
            <a:cxnSpLocks/>
          </p:cNvCxnSpPr>
          <p:nvPr/>
        </p:nvCxnSpPr>
        <p:spPr>
          <a:xfrm flipH="1">
            <a:off x="2291836" y="1495144"/>
            <a:ext cx="1280346" cy="3965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0ED002-7D6A-F69F-CBC2-0AEDB985C99E}"/>
              </a:ext>
            </a:extLst>
          </p:cNvPr>
          <p:cNvCxnSpPr>
            <a:cxnSpLocks/>
          </p:cNvCxnSpPr>
          <p:nvPr/>
        </p:nvCxnSpPr>
        <p:spPr>
          <a:xfrm flipV="1">
            <a:off x="2445488" y="1495144"/>
            <a:ext cx="1126694" cy="1832847"/>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325FE0B-4B40-7BCA-5610-12072E8E473C}"/>
                  </a:ext>
                </a:extLst>
              </p:cNvPr>
              <p:cNvSpPr txBox="1"/>
              <p:nvPr/>
            </p:nvSpPr>
            <p:spPr>
              <a:xfrm>
                <a:off x="2853826" y="2268710"/>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70C0"/>
                              </a:solidFill>
                              <a:latin typeface="Cambria Math" panose="02040503050406030204" pitchFamily="18" charset="0"/>
                            </a:rPr>
                          </m:ctrlPr>
                        </m:accPr>
                        <m:e>
                          <m:r>
                            <a:rPr lang="en-US" sz="2000" b="1" i="1" smtClean="0">
                              <a:solidFill>
                                <a:srgbClr val="0070C0"/>
                              </a:solidFill>
                              <a:latin typeface="Cambria Math" panose="02040503050406030204" pitchFamily="18" charset="0"/>
                            </a:rPr>
                            <m:t>𝒅</m:t>
                          </m:r>
                        </m:e>
                      </m:acc>
                    </m:oMath>
                  </m:oMathPara>
                </a14:m>
                <a:endParaRPr lang="en-US" sz="2000" b="1">
                  <a:solidFill>
                    <a:srgbClr val="0070C0"/>
                  </a:solidFill>
                </a:endParaRPr>
              </a:p>
            </p:txBody>
          </p:sp>
        </mc:Choice>
        <mc:Fallback xmlns="">
          <p:sp>
            <p:nvSpPr>
              <p:cNvPr id="34" name="TextBox 33">
                <a:extLst>
                  <a:ext uri="{FF2B5EF4-FFF2-40B4-BE49-F238E27FC236}">
                    <a16:creationId xmlns:a16="http://schemas.microsoft.com/office/drawing/2014/main" id="{3325FE0B-4B40-7BCA-5610-12072E8E473C}"/>
                  </a:ext>
                </a:extLst>
              </p:cNvPr>
              <p:cNvSpPr txBox="1">
                <a:spLocks noRot="1" noChangeAspect="1" noMove="1" noResize="1" noEditPoints="1" noAdjustHandles="1" noChangeArrowheads="1" noChangeShapeType="1" noTextEdit="1"/>
              </p:cNvSpPr>
              <p:nvPr/>
            </p:nvSpPr>
            <p:spPr>
              <a:xfrm>
                <a:off x="2853826" y="2268710"/>
                <a:ext cx="597424" cy="44563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2637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5"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3" name="TextBox 12">
            <a:extLst>
              <a:ext uri="{FF2B5EF4-FFF2-40B4-BE49-F238E27FC236}">
                <a16:creationId xmlns:a16="http://schemas.microsoft.com/office/drawing/2014/main" id="{CF30A7B3-C506-AE27-F0AC-4CBD486030D6}"/>
              </a:ext>
            </a:extLst>
          </p:cNvPr>
          <p:cNvSpPr txBox="1"/>
          <p:nvPr/>
        </p:nvSpPr>
        <p:spPr>
          <a:xfrm>
            <a:off x="3793657" y="31022"/>
            <a:ext cx="1551057" cy="461665"/>
          </a:xfrm>
          <a:prstGeom prst="rect">
            <a:avLst/>
          </a:prstGeom>
          <a:noFill/>
          <a:ln>
            <a:noFill/>
          </a:ln>
        </p:spPr>
        <p:txBody>
          <a:bodyPr wrap="square">
            <a:spAutoFit/>
          </a:bodyPr>
          <a:lstStyle/>
          <a:p>
            <a:pPr algn="ctr"/>
            <a:r>
              <a:rPr lang="vi-VN" sz="24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Vận dụng</a:t>
            </a:r>
            <a:endParaRPr lang="vi-VN" sz="2400" dirty="0">
              <a:solidFill>
                <a:schemeClr val="tx1">
                  <a:lumMod val="50000"/>
                </a:schemeClr>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F5473F10-4468-6415-5D3F-390295F1FA6F}"/>
              </a:ext>
            </a:extLst>
          </p:cNvPr>
          <p:cNvSpPr/>
          <p:nvPr/>
        </p:nvSpPr>
        <p:spPr>
          <a:xfrm>
            <a:off x="3451250" y="530466"/>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dirty="0">
                <a:latin typeface="Calibri" panose="020F0502020204030204" pitchFamily="34" charset="0"/>
                <a:ea typeface="Times New Roman" panose="02020603050405020304" pitchFamily="18" charset="0"/>
                <a:cs typeface="Calibri" panose="020F0502020204030204" pitchFamily="34" charset="0"/>
              </a:rPr>
              <a:t>7</a:t>
            </a:r>
            <a:endParaRPr lang="vi-VN" sz="2000" dirty="0">
              <a:latin typeface="Calibri" panose="020F0502020204030204" pitchFamily="34" charset="0"/>
              <a:cs typeface="Calibri" panose="020F0502020204030204" pitchFamily="34" charset="0"/>
            </a:endParaRPr>
          </a:p>
        </p:txBody>
      </p:sp>
      <p:pic>
        <p:nvPicPr>
          <p:cNvPr id="19" name="Picture 18" descr="Map&#10;&#10;Description automatically generated">
            <a:extLst>
              <a:ext uri="{FF2B5EF4-FFF2-40B4-BE49-F238E27FC236}">
                <a16:creationId xmlns:a16="http://schemas.microsoft.com/office/drawing/2014/main" id="{0F0477A5-E53A-1FD3-FDC5-E2C565898F0B}"/>
              </a:ext>
            </a:extLst>
          </p:cNvPr>
          <p:cNvPicPr>
            <a:picLocks noChangeAspect="1"/>
          </p:cNvPicPr>
          <p:nvPr/>
        </p:nvPicPr>
        <p:blipFill rotWithShape="1">
          <a:blip r:embed="rId4">
            <a:extLst>
              <a:ext uri="{28A0092B-C50C-407E-A947-70E740481C1C}">
                <a14:useLocalDpi xmlns:a14="http://schemas.microsoft.com/office/drawing/2010/main" val="0"/>
              </a:ext>
            </a:extLst>
          </a:blip>
          <a:srcRect b="9162"/>
          <a:stretch/>
        </p:blipFill>
        <p:spPr bwMode="auto">
          <a:xfrm>
            <a:off x="503417" y="1432198"/>
            <a:ext cx="3290240" cy="2167255"/>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7B2DBDBD-7641-C5CB-B49E-607AD8E9A851}"/>
              </a:ext>
            </a:extLst>
          </p:cNvPr>
          <p:cNvSpPr txBox="1"/>
          <p:nvPr/>
        </p:nvSpPr>
        <p:spPr>
          <a:xfrm>
            <a:off x="503417" y="1018490"/>
            <a:ext cx="8297813" cy="425501"/>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Tính độ dịch chuyển và quãng đường từ nhà em đến trường bằng bản đồ</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A221C8A6-7FB7-2309-1887-54770A30F6BC}"/>
              </a:ext>
            </a:extLst>
          </p:cNvPr>
          <p:cNvSpPr txBox="1"/>
          <p:nvPr/>
        </p:nvSpPr>
        <p:spPr>
          <a:xfrm>
            <a:off x="407037" y="3928947"/>
            <a:ext cx="8394194" cy="1015663"/>
          </a:xfrm>
          <a:prstGeom prst="rect">
            <a:avLst/>
          </a:prstGeom>
          <a:noFill/>
        </p:spPr>
        <p:txBody>
          <a:bodyPr wrap="square">
            <a:spAutoFit/>
          </a:bodyPr>
          <a:lstStyle/>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Sau khi thực hiện đo và dùng tỉ lệ tương ứng trên bản đồ,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ta có</a:t>
            </a:r>
            <a:r>
              <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a:p>
            <a:pPr marL="342900" indent="-342900" algn="just">
              <a:buFont typeface="Wingdings" panose="05000000000000000000" pitchFamily="2" charset="2"/>
              <a:buChar char="ü"/>
            </a:pPr>
            <a:r>
              <a:rPr lang="en-US" sz="200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Độ dịch chuyển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từ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nhà đến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trường khoảng</a:t>
            </a:r>
            <a:r>
              <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9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km.</a:t>
            </a:r>
            <a:endPar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gn="just">
              <a:buFont typeface="Wingdings" panose="05000000000000000000" pitchFamily="2" charset="2"/>
              <a:buChar char="ü"/>
            </a:pPr>
            <a:r>
              <a:rPr lang="en-US" sz="2000">
                <a:solidFill>
                  <a:schemeClr val="tx1">
                    <a:lumMod val="50000"/>
                  </a:schemeClr>
                </a:solidFill>
                <a:latin typeface="Calibri" panose="020F0502020204030204" pitchFamily="34" charset="0"/>
                <a:cs typeface="Calibri" panose="020F0502020204030204" pitchFamily="34" charset="0"/>
              </a:rPr>
              <a:t>Quãng đường đi khoảng: 17km</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E1F14D72-8F0B-6E60-CB7F-1A382FBFF82E}"/>
              </a:ext>
            </a:extLst>
          </p:cNvPr>
          <p:cNvSpPr txBox="1"/>
          <p:nvPr/>
        </p:nvSpPr>
        <p:spPr>
          <a:xfrm>
            <a:off x="4020457" y="1570892"/>
            <a:ext cx="4780773" cy="1841273"/>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 bản đồ lấy điểm A là nhà, điểm E là trường học. Sử dụng một sợi chỉ kéo dài từ vị trí điểm A đến điểm E, sau đó dùng thước đo lại chiều dài của sợi chỉ rồi so với tỉ lệ của bản đồ.</a:t>
            </a:r>
          </a:p>
        </p:txBody>
      </p:sp>
      <p:sp>
        <p:nvSpPr>
          <p:cNvPr id="27" name="Arrow: Right 26">
            <a:extLst>
              <a:ext uri="{FF2B5EF4-FFF2-40B4-BE49-F238E27FC236}">
                <a16:creationId xmlns:a16="http://schemas.microsoft.com/office/drawing/2014/main" id="{00BF0D33-CB41-4A92-D5BA-BB2E297384F6}"/>
              </a:ext>
            </a:extLst>
          </p:cNvPr>
          <p:cNvSpPr/>
          <p:nvPr/>
        </p:nvSpPr>
        <p:spPr>
          <a:xfrm>
            <a:off x="209895" y="4066632"/>
            <a:ext cx="197142" cy="158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4123B291-9F5B-55CD-2C8E-A348597FEFC2}"/>
              </a:ext>
            </a:extLst>
          </p:cNvPr>
          <p:cNvSpPr txBox="1"/>
          <p:nvPr/>
        </p:nvSpPr>
        <p:spPr>
          <a:xfrm>
            <a:off x="696686" y="5430775"/>
            <a:ext cx="7779657" cy="400110"/>
          </a:xfrm>
          <a:prstGeom prst="rect">
            <a:avLst/>
          </a:prstGeom>
          <a:noFill/>
        </p:spPr>
        <p:txBody>
          <a:bodyPr wrap="square">
            <a:spAutoFit/>
          </a:bodyPr>
          <a:lstStyle/>
          <a:p>
            <a:r>
              <a:rPr lang="vi-VN" sz="2000" b="1" i="1"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“Học sinh</a:t>
            </a:r>
            <a:r>
              <a:rPr lang="pt-BR" sz="2000" b="1" i="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làm việc nhóm hoàn thành câu hỏi 1 và câu hỏi 2 trang 25 SGK</a:t>
            </a:r>
            <a:endParaRPr lang="vi-VN" sz="2000" b="1" i="1" dirty="0">
              <a:solidFill>
                <a:schemeClr val="tx1">
                  <a:lumMod val="50000"/>
                </a:schemeClr>
              </a:solidFill>
              <a:latin typeface="Calibri" panose="020F0502020204030204" pitchFamily="34" charset="0"/>
              <a:cs typeface="Calibri" panose="020F0502020204030204" pitchFamily="34" charset="0"/>
            </a:endParaRPr>
          </a:p>
        </p:txBody>
      </p:sp>
      <p:pic>
        <p:nvPicPr>
          <p:cNvPr id="4098" name="Picture 2" descr="Vận Dụng Lý Thuyết Tâm Lý Học Cho Marketing | Gamma NT">
            <a:extLst>
              <a:ext uri="{FF2B5EF4-FFF2-40B4-BE49-F238E27FC236}">
                <a16:creationId xmlns:a16="http://schemas.microsoft.com/office/drawing/2014/main" id="{43662A31-7A24-5FED-A249-1903E58E4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07"/>
            <a:ext cx="1551057" cy="84234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F073068C-4076-420C-AC3C-EE66188C1D3B}"/>
              </a:ext>
            </a:extLst>
          </p:cNvPr>
          <p:cNvCxnSpPr>
            <a:cxnSpLocks/>
          </p:cNvCxnSpPr>
          <p:nvPr/>
        </p:nvCxnSpPr>
        <p:spPr>
          <a:xfrm>
            <a:off x="696686" y="3591833"/>
            <a:ext cx="7498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9A13EA-507E-1BB0-3146-32FEECC8179F}"/>
              </a:ext>
            </a:extLst>
          </p:cNvPr>
          <p:cNvCxnSpPr>
            <a:cxnSpLocks/>
          </p:cNvCxnSpPr>
          <p:nvPr/>
        </p:nvCxnSpPr>
        <p:spPr>
          <a:xfrm>
            <a:off x="1446494" y="3589316"/>
            <a:ext cx="11155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C9E0FA-8594-2653-E1F0-25C708DF37A0}"/>
              </a:ext>
            </a:extLst>
          </p:cNvPr>
          <p:cNvCxnSpPr>
            <a:cxnSpLocks/>
          </p:cNvCxnSpPr>
          <p:nvPr/>
        </p:nvCxnSpPr>
        <p:spPr>
          <a:xfrm flipH="1" flipV="1">
            <a:off x="2555895" y="3591132"/>
            <a:ext cx="8740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EA2E5B9-67FD-636E-AF99-985AC2BC90F7}"/>
              </a:ext>
            </a:extLst>
          </p:cNvPr>
          <p:cNvCxnSpPr>
            <a:cxnSpLocks/>
          </p:cNvCxnSpPr>
          <p:nvPr/>
        </p:nvCxnSpPr>
        <p:spPr>
          <a:xfrm flipH="1">
            <a:off x="3419351" y="3591833"/>
            <a:ext cx="13350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957072-C9A2-465D-6D88-37C07A1EAFB9}"/>
              </a:ext>
            </a:extLst>
          </p:cNvPr>
          <p:cNvCxnSpPr>
            <a:cxnSpLocks/>
          </p:cNvCxnSpPr>
          <p:nvPr/>
        </p:nvCxnSpPr>
        <p:spPr>
          <a:xfrm>
            <a:off x="696686" y="3839503"/>
            <a:ext cx="2148840" cy="0"/>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11" name="Table 11">
            <a:extLst>
              <a:ext uri="{FF2B5EF4-FFF2-40B4-BE49-F238E27FC236}">
                <a16:creationId xmlns:a16="http://schemas.microsoft.com/office/drawing/2014/main" id="{F3733C16-A02F-57B0-BFD2-84CB154A3066}"/>
              </a:ext>
            </a:extLst>
          </p:cNvPr>
          <p:cNvGraphicFramePr>
            <a:graphicFrameLocks noGrp="1"/>
          </p:cNvGraphicFramePr>
          <p:nvPr>
            <p:extLst>
              <p:ext uri="{D42A27DB-BD31-4B8C-83A1-F6EECF244321}">
                <p14:modId xmlns:p14="http://schemas.microsoft.com/office/powerpoint/2010/main" val="2147488861"/>
              </p:ext>
            </p:extLst>
          </p:nvPr>
        </p:nvGraphicFramePr>
        <p:xfrm>
          <a:off x="696686" y="3626966"/>
          <a:ext cx="4648020" cy="304800"/>
        </p:xfrm>
        <a:graphic>
          <a:graphicData uri="http://schemas.openxmlformats.org/drawingml/2006/table">
            <a:tbl>
              <a:tblPr firstRow="1" bandRow="1">
                <a:tableStyleId>{2146DF28-2150-43F1-838E-3EFDFE06A0C1}</a:tableStyleId>
              </a:tblPr>
              <a:tblGrid>
                <a:gridCol w="232401">
                  <a:extLst>
                    <a:ext uri="{9D8B030D-6E8A-4147-A177-3AD203B41FA5}">
                      <a16:colId xmlns:a16="http://schemas.microsoft.com/office/drawing/2014/main" val="3350320128"/>
                    </a:ext>
                  </a:extLst>
                </a:gridCol>
                <a:gridCol w="232401">
                  <a:extLst>
                    <a:ext uri="{9D8B030D-6E8A-4147-A177-3AD203B41FA5}">
                      <a16:colId xmlns:a16="http://schemas.microsoft.com/office/drawing/2014/main" val="3943390394"/>
                    </a:ext>
                  </a:extLst>
                </a:gridCol>
                <a:gridCol w="232401">
                  <a:extLst>
                    <a:ext uri="{9D8B030D-6E8A-4147-A177-3AD203B41FA5}">
                      <a16:colId xmlns:a16="http://schemas.microsoft.com/office/drawing/2014/main" val="4198482336"/>
                    </a:ext>
                  </a:extLst>
                </a:gridCol>
                <a:gridCol w="232401">
                  <a:extLst>
                    <a:ext uri="{9D8B030D-6E8A-4147-A177-3AD203B41FA5}">
                      <a16:colId xmlns:a16="http://schemas.microsoft.com/office/drawing/2014/main" val="2641819133"/>
                    </a:ext>
                  </a:extLst>
                </a:gridCol>
                <a:gridCol w="232401">
                  <a:extLst>
                    <a:ext uri="{9D8B030D-6E8A-4147-A177-3AD203B41FA5}">
                      <a16:colId xmlns:a16="http://schemas.microsoft.com/office/drawing/2014/main" val="1757265221"/>
                    </a:ext>
                  </a:extLst>
                </a:gridCol>
                <a:gridCol w="232401">
                  <a:extLst>
                    <a:ext uri="{9D8B030D-6E8A-4147-A177-3AD203B41FA5}">
                      <a16:colId xmlns:a16="http://schemas.microsoft.com/office/drawing/2014/main" val="1213095994"/>
                    </a:ext>
                  </a:extLst>
                </a:gridCol>
                <a:gridCol w="232401">
                  <a:extLst>
                    <a:ext uri="{9D8B030D-6E8A-4147-A177-3AD203B41FA5}">
                      <a16:colId xmlns:a16="http://schemas.microsoft.com/office/drawing/2014/main" val="2364691911"/>
                    </a:ext>
                  </a:extLst>
                </a:gridCol>
                <a:gridCol w="232401">
                  <a:extLst>
                    <a:ext uri="{9D8B030D-6E8A-4147-A177-3AD203B41FA5}">
                      <a16:colId xmlns:a16="http://schemas.microsoft.com/office/drawing/2014/main" val="338114564"/>
                    </a:ext>
                  </a:extLst>
                </a:gridCol>
                <a:gridCol w="232401">
                  <a:extLst>
                    <a:ext uri="{9D8B030D-6E8A-4147-A177-3AD203B41FA5}">
                      <a16:colId xmlns:a16="http://schemas.microsoft.com/office/drawing/2014/main" val="1854782116"/>
                    </a:ext>
                  </a:extLst>
                </a:gridCol>
                <a:gridCol w="232401">
                  <a:extLst>
                    <a:ext uri="{9D8B030D-6E8A-4147-A177-3AD203B41FA5}">
                      <a16:colId xmlns:a16="http://schemas.microsoft.com/office/drawing/2014/main" val="1925822269"/>
                    </a:ext>
                  </a:extLst>
                </a:gridCol>
                <a:gridCol w="232401">
                  <a:extLst>
                    <a:ext uri="{9D8B030D-6E8A-4147-A177-3AD203B41FA5}">
                      <a16:colId xmlns:a16="http://schemas.microsoft.com/office/drawing/2014/main" val="971967131"/>
                    </a:ext>
                  </a:extLst>
                </a:gridCol>
                <a:gridCol w="232401">
                  <a:extLst>
                    <a:ext uri="{9D8B030D-6E8A-4147-A177-3AD203B41FA5}">
                      <a16:colId xmlns:a16="http://schemas.microsoft.com/office/drawing/2014/main" val="432078621"/>
                    </a:ext>
                  </a:extLst>
                </a:gridCol>
                <a:gridCol w="232401">
                  <a:extLst>
                    <a:ext uri="{9D8B030D-6E8A-4147-A177-3AD203B41FA5}">
                      <a16:colId xmlns:a16="http://schemas.microsoft.com/office/drawing/2014/main" val="2321266807"/>
                    </a:ext>
                  </a:extLst>
                </a:gridCol>
                <a:gridCol w="232401">
                  <a:extLst>
                    <a:ext uri="{9D8B030D-6E8A-4147-A177-3AD203B41FA5}">
                      <a16:colId xmlns:a16="http://schemas.microsoft.com/office/drawing/2014/main" val="1519262863"/>
                    </a:ext>
                  </a:extLst>
                </a:gridCol>
                <a:gridCol w="232401">
                  <a:extLst>
                    <a:ext uri="{9D8B030D-6E8A-4147-A177-3AD203B41FA5}">
                      <a16:colId xmlns:a16="http://schemas.microsoft.com/office/drawing/2014/main" val="3351168718"/>
                    </a:ext>
                  </a:extLst>
                </a:gridCol>
                <a:gridCol w="232401">
                  <a:extLst>
                    <a:ext uri="{9D8B030D-6E8A-4147-A177-3AD203B41FA5}">
                      <a16:colId xmlns:a16="http://schemas.microsoft.com/office/drawing/2014/main" val="915472758"/>
                    </a:ext>
                  </a:extLst>
                </a:gridCol>
                <a:gridCol w="232401">
                  <a:extLst>
                    <a:ext uri="{9D8B030D-6E8A-4147-A177-3AD203B41FA5}">
                      <a16:colId xmlns:a16="http://schemas.microsoft.com/office/drawing/2014/main" val="1557385869"/>
                    </a:ext>
                  </a:extLst>
                </a:gridCol>
                <a:gridCol w="232401">
                  <a:extLst>
                    <a:ext uri="{9D8B030D-6E8A-4147-A177-3AD203B41FA5}">
                      <a16:colId xmlns:a16="http://schemas.microsoft.com/office/drawing/2014/main" val="1287358559"/>
                    </a:ext>
                  </a:extLst>
                </a:gridCol>
                <a:gridCol w="232401">
                  <a:extLst>
                    <a:ext uri="{9D8B030D-6E8A-4147-A177-3AD203B41FA5}">
                      <a16:colId xmlns:a16="http://schemas.microsoft.com/office/drawing/2014/main" val="2685040184"/>
                    </a:ext>
                  </a:extLst>
                </a:gridCol>
                <a:gridCol w="232401">
                  <a:extLst>
                    <a:ext uri="{9D8B030D-6E8A-4147-A177-3AD203B41FA5}">
                      <a16:colId xmlns:a16="http://schemas.microsoft.com/office/drawing/2014/main" val="20281381"/>
                    </a:ext>
                  </a:extLst>
                </a:gridCol>
              </a:tblGrid>
              <a:tr h="248262">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574870975"/>
                  </a:ext>
                </a:extLst>
              </a:tr>
            </a:tbl>
          </a:graphicData>
        </a:graphic>
      </p:graphicFrame>
    </p:spTree>
    <p:extLst>
      <p:ext uri="{BB962C8B-B14F-4D97-AF65-F5344CB8AC3E}">
        <p14:creationId xmlns:p14="http://schemas.microsoft.com/office/powerpoint/2010/main" val="676838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0-#ppt_w/2"/>
                                          </p:val>
                                        </p:tav>
                                        <p:tav tm="100000">
                                          <p:val>
                                            <p:strVal val="#ppt_x"/>
                                          </p:val>
                                        </p:tav>
                                      </p:tavLst>
                                    </p:anim>
                                    <p:anim calcmode="lin" valueType="num">
                                      <p:cBhvr additive="base">
                                        <p:cTn id="15"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wipe(left)">
                                      <p:cBhvr>
                                        <p:cTn id="20" dur="500"/>
                                        <p:tgtEl>
                                          <p:spTgt spid="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wipe(left)">
                                      <p:cBhvr>
                                        <p:cTn id="25" dur="500"/>
                                        <p:tgtEl>
                                          <p:spTgt spid="2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xEl>
                                              <p:pRg st="2" end="2"/>
                                            </p:txEl>
                                          </p:spTgt>
                                        </p:tgtEl>
                                        <p:attrNameLst>
                                          <p:attrName>style.visibility</p:attrName>
                                        </p:attrNameLst>
                                      </p:cBhvr>
                                      <p:to>
                                        <p:strVal val="visible"/>
                                      </p:to>
                                    </p:set>
                                    <p:animEffect transition="in" filter="wipe(left)">
                                      <p:cBhvr>
                                        <p:cTn id="30"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8"/>
          <p:cNvSpPr txBox="1">
            <a:spLocks noGrp="1"/>
          </p:cNvSpPr>
          <p:nvPr>
            <p:ph type="ctrTitle"/>
          </p:nvPr>
        </p:nvSpPr>
        <p:spPr>
          <a:xfrm>
            <a:off x="644843" y="1477025"/>
            <a:ext cx="4819786" cy="680772"/>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vi-VN" sz="3200" b="1" dirty="0"/>
              <a:t>CẢM ƠN ĐÃ LẮNG NGHE</a:t>
            </a:r>
            <a:endParaRPr sz="3200" b="1" dirty="0"/>
          </a:p>
        </p:txBody>
      </p:sp>
      <p:pic>
        <p:nvPicPr>
          <p:cNvPr id="421" name="Google Shape;421;p38"/>
          <p:cNvPicPr preferRelativeResize="0"/>
          <p:nvPr/>
        </p:nvPicPr>
        <p:blipFill rotWithShape="1">
          <a:blip r:embed="rId3">
            <a:alphaModFix amt="50000"/>
          </a:blip>
          <a:srcRect t="1630" b="2483"/>
          <a:stretch/>
        </p:blipFill>
        <p:spPr>
          <a:xfrm>
            <a:off x="5928950" y="918225"/>
            <a:ext cx="2300475" cy="3308876"/>
          </a:xfrm>
          <a:prstGeom prst="rect">
            <a:avLst/>
          </a:prstGeom>
          <a:noFill/>
          <a:ln>
            <a:noFill/>
          </a:ln>
        </p:spPr>
      </p:pic>
      <p:pic>
        <p:nvPicPr>
          <p:cNvPr id="5" name="Picture 4" descr="A person writing on a piece of paper&#10;&#10;Description automatically generated">
            <a:extLst>
              <a:ext uri="{FF2B5EF4-FFF2-40B4-BE49-F238E27FC236}">
                <a16:creationId xmlns:a16="http://schemas.microsoft.com/office/drawing/2014/main" id="{41D70E72-4A6A-FA6A-7CC5-34C8887327DA}"/>
              </a:ext>
            </a:extLst>
          </p:cNvPr>
          <p:cNvPicPr>
            <a:picLocks noChangeAspect="1"/>
          </p:cNvPicPr>
          <p:nvPr/>
        </p:nvPicPr>
        <p:blipFill>
          <a:blip r:embed="rId4"/>
          <a:stretch>
            <a:fillRect/>
          </a:stretch>
        </p:blipFill>
        <p:spPr>
          <a:xfrm>
            <a:off x="5987144" y="1028863"/>
            <a:ext cx="2182152" cy="3085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3" name="Rectangle: Rounded Corners 2">
            <a:extLst>
              <a:ext uri="{FF2B5EF4-FFF2-40B4-BE49-F238E27FC236}">
                <a16:creationId xmlns:a16="http://schemas.microsoft.com/office/drawing/2014/main" id="{275A984B-6A15-A906-64EF-AB6702C2E594}"/>
              </a:ext>
            </a:extLst>
          </p:cNvPr>
          <p:cNvSpPr/>
          <p:nvPr/>
        </p:nvSpPr>
        <p:spPr>
          <a:xfrm>
            <a:off x="217830" y="5568733"/>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Em đang đứng dưới gốc cây ở gần cổng trường và chờ bố mẹ lên đón. Hãy nêu cách chỉ vị trí chính xác để bố mẹ đến đón</a:t>
            </a:r>
            <a:endParaRPr lang="vi-VN" dirty="0"/>
          </a:p>
        </p:txBody>
      </p:sp>
      <p:sp>
        <p:nvSpPr>
          <p:cNvPr id="11" name="Rectangle: Rounded Corners 10">
            <a:extLst>
              <a:ext uri="{FF2B5EF4-FFF2-40B4-BE49-F238E27FC236}">
                <a16:creationId xmlns:a16="http://schemas.microsoft.com/office/drawing/2014/main" id="{B97A43C3-B47D-E15A-23E3-0989B9E25D09}"/>
              </a:ext>
            </a:extLst>
          </p:cNvPr>
          <p:cNvSpPr/>
          <p:nvPr/>
        </p:nvSpPr>
        <p:spPr>
          <a:xfrm>
            <a:off x="2550704" y="5761322"/>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Nêu cách chỉ đường từ trường đến nhà của em</a:t>
            </a:r>
            <a:endParaRPr lang="vi-VN" dirty="0"/>
          </a:p>
        </p:txBody>
      </p:sp>
      <p:sp>
        <p:nvSpPr>
          <p:cNvPr id="13" name="Rectangle: Rounded Corners 12">
            <a:extLst>
              <a:ext uri="{FF2B5EF4-FFF2-40B4-BE49-F238E27FC236}">
                <a16:creationId xmlns:a16="http://schemas.microsoft.com/office/drawing/2014/main" id="{9895BFC1-014D-36FF-9EBD-65E5744477E4}"/>
              </a:ext>
            </a:extLst>
          </p:cNvPr>
          <p:cNvSpPr/>
          <p:nvPr/>
        </p:nvSpPr>
        <p:spPr>
          <a:xfrm>
            <a:off x="4885115" y="5568733"/>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Nêu cách xác định thời điểm khi em đi đến trường</a:t>
            </a:r>
            <a:endParaRPr lang="vi-VN" dirty="0"/>
          </a:p>
        </p:txBody>
      </p:sp>
      <p:sp>
        <p:nvSpPr>
          <p:cNvPr id="15" name="TextBox 14">
            <a:extLst>
              <a:ext uri="{FF2B5EF4-FFF2-40B4-BE49-F238E27FC236}">
                <a16:creationId xmlns:a16="http://schemas.microsoft.com/office/drawing/2014/main" id="{8623AFE2-6C0B-4566-B947-498DAB351CD4}"/>
              </a:ext>
            </a:extLst>
          </p:cNvPr>
          <p:cNvSpPr txBox="1"/>
          <p:nvPr/>
        </p:nvSpPr>
        <p:spPr>
          <a:xfrm>
            <a:off x="457117" y="5682222"/>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1</a:t>
            </a:r>
            <a:endParaRPr lang="vi-VN" b="1" dirty="0">
              <a:solidFill>
                <a:schemeClr val="tx2">
                  <a:lumMod val="50000"/>
                </a:schemeClr>
              </a:solidFill>
            </a:endParaRPr>
          </a:p>
        </p:txBody>
      </p:sp>
      <p:sp>
        <p:nvSpPr>
          <p:cNvPr id="16" name="TextBox 15">
            <a:extLst>
              <a:ext uri="{FF2B5EF4-FFF2-40B4-BE49-F238E27FC236}">
                <a16:creationId xmlns:a16="http://schemas.microsoft.com/office/drawing/2014/main" id="{42EFB545-79F6-D856-D112-32739BA0613E}"/>
              </a:ext>
            </a:extLst>
          </p:cNvPr>
          <p:cNvSpPr txBox="1"/>
          <p:nvPr/>
        </p:nvSpPr>
        <p:spPr>
          <a:xfrm>
            <a:off x="2887556" y="5767573"/>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2</a:t>
            </a:r>
            <a:endParaRPr lang="vi-VN" b="1" dirty="0">
              <a:solidFill>
                <a:schemeClr val="tx2">
                  <a:lumMod val="50000"/>
                </a:schemeClr>
              </a:solidFill>
            </a:endParaRPr>
          </a:p>
        </p:txBody>
      </p:sp>
      <p:sp>
        <p:nvSpPr>
          <p:cNvPr id="17" name="TextBox 16">
            <a:extLst>
              <a:ext uri="{FF2B5EF4-FFF2-40B4-BE49-F238E27FC236}">
                <a16:creationId xmlns:a16="http://schemas.microsoft.com/office/drawing/2014/main" id="{7BA3855A-6161-0198-F3D4-E5C37B733236}"/>
              </a:ext>
            </a:extLst>
          </p:cNvPr>
          <p:cNvSpPr txBox="1"/>
          <p:nvPr/>
        </p:nvSpPr>
        <p:spPr>
          <a:xfrm>
            <a:off x="5298926" y="5770517"/>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3</a:t>
            </a:r>
            <a:endParaRPr lang="vi-VN" b="1" dirty="0">
              <a:solidFill>
                <a:schemeClr val="tx2">
                  <a:lumMod val="50000"/>
                </a:schemeClr>
              </a:solidFill>
            </a:endParaRPr>
          </a:p>
        </p:txBody>
      </p:sp>
      <p:sp>
        <p:nvSpPr>
          <p:cNvPr id="19" name="TextBox 18">
            <a:extLst>
              <a:ext uri="{FF2B5EF4-FFF2-40B4-BE49-F238E27FC236}">
                <a16:creationId xmlns:a16="http://schemas.microsoft.com/office/drawing/2014/main" id="{D222447C-D57A-AA0E-4FDD-67B1FB75A59F}"/>
              </a:ext>
            </a:extLst>
          </p:cNvPr>
          <p:cNvSpPr txBox="1"/>
          <p:nvPr/>
        </p:nvSpPr>
        <p:spPr>
          <a:xfrm>
            <a:off x="398018" y="1626428"/>
            <a:ext cx="5294731" cy="1841273"/>
          </a:xfrm>
          <a:prstGeom prst="rect">
            <a:avLst/>
          </a:prstGeom>
          <a:noFill/>
          <a:ln>
            <a:solidFill>
              <a:schemeClr val="tx2">
                <a:lumMod val="50000"/>
              </a:schemeClr>
            </a:solidFill>
          </a:ln>
        </p:spPr>
        <p:txBody>
          <a:bodyPr wrap="square">
            <a:spAutoFit/>
          </a:bodyPr>
          <a:lstStyle/>
          <a:p>
            <a:pPr algn="just">
              <a:lnSpc>
                <a:spcPct val="115000"/>
              </a:lnSpc>
            </a:pP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 ô tô đi tới điểm O của một ngã tư đường có 4 hướng Đông Tây Nam Bắc với tốc độ không đổi 36km/h. Nếu ô tô đi tiếp thì sau 10s:</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bao nhiêu mét</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Vị trí của ô tô ở điểm nào trên hình vẽ?</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EDFC6C31-67C3-E031-182E-8538E9FC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143" y="985808"/>
            <a:ext cx="2963557" cy="3171884"/>
          </a:xfrm>
          <a:prstGeom prst="rect">
            <a:avLst/>
          </a:prstGeom>
          <a:ln>
            <a:solidFill>
              <a:schemeClr val="tx2">
                <a:lumMod val="50000"/>
              </a:schemeClr>
            </a:solidFill>
          </a:ln>
        </p:spPr>
      </p:pic>
      <p:sp>
        <p:nvSpPr>
          <p:cNvPr id="22" name="Rectangle: Rounded Corners 21">
            <a:extLst>
              <a:ext uri="{FF2B5EF4-FFF2-40B4-BE49-F238E27FC236}">
                <a16:creationId xmlns:a16="http://schemas.microsoft.com/office/drawing/2014/main" id="{9BA9C184-2506-6431-10FE-4A9E96933945}"/>
              </a:ext>
            </a:extLst>
          </p:cNvPr>
          <p:cNvSpPr/>
          <p:nvPr/>
        </p:nvSpPr>
        <p:spPr>
          <a:xfrm>
            <a:off x="4178176" y="235498"/>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Phiếu học tập số 1</a:t>
            </a:r>
            <a:endParaRPr lang="vi-VN" sz="20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895F470-D3B6-315B-242B-7930B71F2E53}"/>
              </a:ext>
            </a:extLst>
          </p:cNvPr>
          <p:cNvSpPr txBox="1"/>
          <p:nvPr/>
        </p:nvSpPr>
        <p:spPr>
          <a:xfrm>
            <a:off x="2887556" y="235498"/>
            <a:ext cx="1092200" cy="400110"/>
          </a:xfrm>
          <a:prstGeom prst="rect">
            <a:avLst/>
          </a:prstGeom>
          <a:noFill/>
          <a:ln>
            <a:solidFill>
              <a:schemeClr val="tx2">
                <a:lumMod val="50000"/>
              </a:schemeClr>
            </a:solidFill>
          </a:ln>
        </p:spPr>
        <p:txBody>
          <a:bodyPr wrap="square" rtlCol="0">
            <a:spAutoFit/>
          </a:bodyPr>
          <a:lstStyle/>
          <a:p>
            <a:r>
              <a:rPr lang="en-US" sz="2000" b="1" dirty="0">
                <a:solidFill>
                  <a:schemeClr val="tx2">
                    <a:lumMod val="50000"/>
                  </a:schemeClr>
                </a:solidFill>
                <a:latin typeface="Calibri" panose="020F0502020204030204" pitchFamily="34" charset="0"/>
                <a:cs typeface="Calibri" panose="020F0502020204030204" pitchFamily="34" charset="0"/>
              </a:rPr>
              <a:t>NHÓM 4</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5085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4" name="Rectangle: Rounded Corners 13">
            <a:extLst>
              <a:ext uri="{FF2B5EF4-FFF2-40B4-BE49-F238E27FC236}">
                <a16:creationId xmlns:a16="http://schemas.microsoft.com/office/drawing/2014/main" id="{7D5CBBD5-62C6-0EC0-7476-12A66D989167}"/>
              </a:ext>
            </a:extLst>
          </p:cNvPr>
          <p:cNvSpPr/>
          <p:nvPr/>
        </p:nvSpPr>
        <p:spPr>
          <a:xfrm>
            <a:off x="4178176" y="235498"/>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Phiếu học tập số 1</a:t>
            </a:r>
            <a:endParaRPr lang="vi-VN" sz="20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1894135-7080-2FAA-1E6C-7F5BF905A907}"/>
              </a:ext>
            </a:extLst>
          </p:cNvPr>
          <p:cNvSpPr txBox="1"/>
          <p:nvPr/>
        </p:nvSpPr>
        <p:spPr>
          <a:xfrm>
            <a:off x="2887556" y="235498"/>
            <a:ext cx="1092200" cy="400110"/>
          </a:xfrm>
          <a:prstGeom prst="rect">
            <a:avLst/>
          </a:prstGeom>
          <a:noFill/>
          <a:ln>
            <a:solidFill>
              <a:schemeClr val="tx2">
                <a:lumMod val="50000"/>
              </a:schemeClr>
            </a:solidFill>
          </a:ln>
        </p:spPr>
        <p:txBody>
          <a:bodyPr wrap="square" rtlCol="0">
            <a:spAutoFit/>
          </a:bodyPr>
          <a:lstStyle/>
          <a:p>
            <a:r>
              <a:rPr lang="en-US" sz="2000" b="1" dirty="0">
                <a:solidFill>
                  <a:schemeClr val="tx2">
                    <a:lumMod val="50000"/>
                  </a:schemeClr>
                </a:solidFill>
                <a:latin typeface="Calibri" panose="020F0502020204030204" pitchFamily="34" charset="0"/>
                <a:cs typeface="Calibri" panose="020F0502020204030204" pitchFamily="34" charset="0"/>
              </a:rPr>
              <a:t>NHÓM 4</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D222447C-D57A-AA0E-4FDD-67B1FB75A59F}"/>
              </a:ext>
            </a:extLst>
          </p:cNvPr>
          <p:cNvSpPr txBox="1"/>
          <p:nvPr/>
        </p:nvSpPr>
        <p:spPr>
          <a:xfrm>
            <a:off x="457117" y="985808"/>
            <a:ext cx="5294731" cy="1841273"/>
          </a:xfrm>
          <a:prstGeom prst="rect">
            <a:avLst/>
          </a:prstGeom>
          <a:noFill/>
          <a:ln>
            <a:solidFill>
              <a:schemeClr val="tx2">
                <a:lumMod val="50000"/>
              </a:schemeClr>
            </a:solidFill>
          </a:ln>
        </p:spPr>
        <p:txBody>
          <a:bodyPr wrap="square">
            <a:spAutoFit/>
          </a:bodyPr>
          <a:lstStyle/>
          <a:p>
            <a:pPr algn="just">
              <a:lnSpc>
                <a:spcPct val="115000"/>
              </a:lnSpc>
            </a:pP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 ô tô đi tới điểm O của một ngã tư đường có 4 hướng Đông Tây Nam Bắc với tốc độ không đổi 36km/h. Nếu ô tô đi tiếp thì sau 10s:</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tiếp của ô tô là bao nhiêu mét</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Vị trí của ô tô ở điểm nào trên hình vẽ?</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EDFC6C31-67C3-E031-182E-8538E9FC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143" y="985808"/>
            <a:ext cx="2963557" cy="3171884"/>
          </a:xfrm>
          <a:prstGeom prst="rect">
            <a:avLst/>
          </a:prstGeom>
          <a:ln>
            <a:solidFill>
              <a:schemeClr val="tx2">
                <a:lumMod val="50000"/>
              </a:schemeClr>
            </a:solidFill>
          </a:ln>
        </p:spPr>
      </p:pic>
      <p:sp>
        <p:nvSpPr>
          <p:cNvPr id="22" name="TextBox 21">
            <a:extLst>
              <a:ext uri="{FF2B5EF4-FFF2-40B4-BE49-F238E27FC236}">
                <a16:creationId xmlns:a16="http://schemas.microsoft.com/office/drawing/2014/main" id="{802F810B-C4D4-EA0B-32E3-EDD2F904A352}"/>
              </a:ext>
            </a:extLst>
          </p:cNvPr>
          <p:cNvSpPr txBox="1"/>
          <p:nvPr/>
        </p:nvSpPr>
        <p:spPr>
          <a:xfrm>
            <a:off x="458019" y="2927371"/>
            <a:ext cx="4728116" cy="425501"/>
          </a:xfrm>
          <a:prstGeom prst="rect">
            <a:avLst/>
          </a:prstGeom>
          <a:noFill/>
        </p:spPr>
        <p:txBody>
          <a:bodyPr wrap="square">
            <a:spAutoFit/>
          </a:bodyPr>
          <a:lstStyle/>
          <a:p>
            <a:pPr algn="just">
              <a:lnSpc>
                <a:spcPct val="115000"/>
              </a:lnSpc>
            </a:pPr>
            <a:r>
              <a:rPr lang="vi-VN"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tiếp của ô tô là 100m</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476D5CD2-F02C-1672-B826-BDA9AB68E857}"/>
              </a:ext>
            </a:extLst>
          </p:cNvPr>
          <p:cNvSpPr txBox="1"/>
          <p:nvPr/>
        </p:nvSpPr>
        <p:spPr>
          <a:xfrm>
            <a:off x="458019" y="3297818"/>
            <a:ext cx="4728116" cy="779444"/>
          </a:xfrm>
          <a:prstGeom prst="rect">
            <a:avLst/>
          </a:prstGeom>
          <a:noFill/>
        </p:spPr>
        <p:txBody>
          <a:bodyPr wrap="square">
            <a:spAutoFit/>
          </a:bodyPr>
          <a:lstStyle/>
          <a:p>
            <a:pPr algn="just">
              <a:lnSpc>
                <a:spcPct val="115000"/>
              </a:lnSpc>
            </a:pPr>
            <a:r>
              <a:rPr lang="vi-VN"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Chưa thể xác định được vị trí của ô tô vì chưa biết hướng chuyển động</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5" name="Picture 24" descr="A picture containing text&#10;&#10;Description automatically generated">
            <a:extLst>
              <a:ext uri="{FF2B5EF4-FFF2-40B4-BE49-F238E27FC236}">
                <a16:creationId xmlns:a16="http://schemas.microsoft.com/office/drawing/2014/main" id="{FE0237AF-9ED1-FBBC-D7B5-A2ED8114382F}"/>
              </a:ext>
            </a:extLst>
          </p:cNvPr>
          <p:cNvPicPr>
            <a:picLocks noChangeAspect="1"/>
          </p:cNvPicPr>
          <p:nvPr/>
        </p:nvPicPr>
        <p:blipFill>
          <a:blip r:embed="rId5"/>
          <a:stretch>
            <a:fillRect/>
          </a:stretch>
        </p:blipFill>
        <p:spPr>
          <a:xfrm>
            <a:off x="1189993" y="-1233527"/>
            <a:ext cx="1109021" cy="1109021"/>
          </a:xfrm>
          <a:prstGeom prst="rect">
            <a:avLst/>
          </a:prstGeom>
        </p:spPr>
      </p:pic>
      <p:sp>
        <p:nvSpPr>
          <p:cNvPr id="26" name="TextBox 25">
            <a:extLst>
              <a:ext uri="{FF2B5EF4-FFF2-40B4-BE49-F238E27FC236}">
                <a16:creationId xmlns:a16="http://schemas.microsoft.com/office/drawing/2014/main" id="{5E74A4A9-F16D-7014-72A9-0EC58BC7E499}"/>
              </a:ext>
            </a:extLst>
          </p:cNvPr>
          <p:cNvSpPr txBox="1"/>
          <p:nvPr/>
        </p:nvSpPr>
        <p:spPr>
          <a:xfrm>
            <a:off x="2445144" y="-956015"/>
            <a:ext cx="5707562" cy="707886"/>
          </a:xfrm>
          <a:prstGeom prst="rect">
            <a:avLst/>
          </a:prstGeom>
          <a:noFill/>
          <a:ln>
            <a:solidFill>
              <a:schemeClr val="tx2">
                <a:lumMod val="50000"/>
              </a:schemeClr>
            </a:solidFill>
          </a:ln>
        </p:spPr>
        <p:txBody>
          <a:bodyPr wrap="square">
            <a:spAutoFit/>
          </a:bodyPr>
          <a:lstStyle/>
          <a:p>
            <a:pPr algn="just"/>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vị</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trí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quan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tâm</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đại</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lượng</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0752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1C92E6F-B3CA-CB0A-FF07-D64409CB8BF1}"/>
              </a:ext>
            </a:extLst>
          </p:cNvPr>
          <p:cNvPicPr>
            <a:picLocks noChangeAspect="1"/>
          </p:cNvPicPr>
          <p:nvPr/>
        </p:nvPicPr>
        <p:blipFill>
          <a:blip r:embed="rId4"/>
          <a:stretch>
            <a:fillRect/>
          </a:stretch>
        </p:blipFill>
        <p:spPr>
          <a:xfrm>
            <a:off x="913271" y="1171952"/>
            <a:ext cx="1109021" cy="1109021"/>
          </a:xfrm>
          <a:prstGeom prst="rect">
            <a:avLst/>
          </a:prstGeom>
        </p:spPr>
      </p:pic>
      <p:sp>
        <p:nvSpPr>
          <p:cNvPr id="14" name="Rectangle: Rounded Corners 13">
            <a:extLst>
              <a:ext uri="{FF2B5EF4-FFF2-40B4-BE49-F238E27FC236}">
                <a16:creationId xmlns:a16="http://schemas.microsoft.com/office/drawing/2014/main" id="{7D5CBBD5-62C6-0EC0-7476-12A66D989167}"/>
              </a:ext>
            </a:extLst>
          </p:cNvPr>
          <p:cNvSpPr/>
          <p:nvPr/>
        </p:nvSpPr>
        <p:spPr>
          <a:xfrm>
            <a:off x="4573181" y="-147613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Phiếu học tập số 1</a:t>
            </a:r>
            <a:endParaRPr lang="vi-VN" dirty="0"/>
          </a:p>
        </p:txBody>
      </p:sp>
      <p:sp>
        <p:nvSpPr>
          <p:cNvPr id="18" name="TextBox 17">
            <a:extLst>
              <a:ext uri="{FF2B5EF4-FFF2-40B4-BE49-F238E27FC236}">
                <a16:creationId xmlns:a16="http://schemas.microsoft.com/office/drawing/2014/main" id="{51894135-7080-2FAA-1E6C-7F5BF905A907}"/>
              </a:ext>
            </a:extLst>
          </p:cNvPr>
          <p:cNvSpPr txBox="1"/>
          <p:nvPr/>
        </p:nvSpPr>
        <p:spPr>
          <a:xfrm>
            <a:off x="3085976" y="-1432036"/>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4</a:t>
            </a:r>
            <a:endParaRPr lang="vi-VN" b="1" dirty="0">
              <a:solidFill>
                <a:schemeClr val="tx2">
                  <a:lumMod val="50000"/>
                </a:schemeClr>
              </a:solidFill>
            </a:endParaRPr>
          </a:p>
        </p:txBody>
      </p:sp>
      <p:sp>
        <p:nvSpPr>
          <p:cNvPr id="19" name="TextBox 18">
            <a:extLst>
              <a:ext uri="{FF2B5EF4-FFF2-40B4-BE49-F238E27FC236}">
                <a16:creationId xmlns:a16="http://schemas.microsoft.com/office/drawing/2014/main" id="{D222447C-D57A-AA0E-4FDD-67B1FB75A59F}"/>
              </a:ext>
            </a:extLst>
          </p:cNvPr>
          <p:cNvSpPr txBox="1"/>
          <p:nvPr/>
        </p:nvSpPr>
        <p:spPr>
          <a:xfrm>
            <a:off x="407037" y="6064905"/>
            <a:ext cx="5294731" cy="1666354"/>
          </a:xfrm>
          <a:prstGeom prst="rect">
            <a:avLst/>
          </a:prstGeom>
          <a:noFill/>
          <a:ln>
            <a:solidFill>
              <a:schemeClr val="tx2">
                <a:lumMod val="50000"/>
              </a:schemeClr>
            </a:solidFill>
          </a:ln>
        </p:spPr>
        <p:txBody>
          <a:bodyPr wrap="square">
            <a:spAutoFit/>
          </a:bodyPr>
          <a:lstStyle/>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 ô tô đi tới điểm O của một ngã tư đường có 4 hướng Đông Tây Nam Bắc với tốc độ không đổi 36km/h. Nếu ô tô đi tiếp thì sau 10s:</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bao nhiêu mét</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Vị trí của ô tô ở điểm nào trên hình vẽ?</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EDFC6C31-67C3-E031-182E-8538E9FCB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2613" y="5322584"/>
            <a:ext cx="2963557" cy="3171884"/>
          </a:xfrm>
          <a:prstGeom prst="rect">
            <a:avLst/>
          </a:prstGeom>
          <a:ln>
            <a:solidFill>
              <a:schemeClr val="tx2">
                <a:lumMod val="50000"/>
              </a:schemeClr>
            </a:solidFill>
          </a:ln>
        </p:spPr>
      </p:pic>
      <p:sp>
        <p:nvSpPr>
          <p:cNvPr id="22" name="TextBox 21">
            <a:extLst>
              <a:ext uri="{FF2B5EF4-FFF2-40B4-BE49-F238E27FC236}">
                <a16:creationId xmlns:a16="http://schemas.microsoft.com/office/drawing/2014/main" id="{802F810B-C4D4-EA0B-32E3-EDD2F904A352}"/>
              </a:ext>
            </a:extLst>
          </p:cNvPr>
          <p:cNvSpPr txBox="1"/>
          <p:nvPr/>
        </p:nvSpPr>
        <p:spPr>
          <a:xfrm>
            <a:off x="264540" y="6149862"/>
            <a:ext cx="4728116" cy="392159"/>
          </a:xfrm>
          <a:prstGeom prst="rect">
            <a:avLst/>
          </a:prstGeom>
          <a:noFill/>
        </p:spPr>
        <p:txBody>
          <a:bodyPr wrap="square">
            <a:spAutoFit/>
          </a:bodyPr>
          <a:lstStyle/>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100m</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476D5CD2-F02C-1672-B826-BDA9AB68E857}"/>
              </a:ext>
            </a:extLst>
          </p:cNvPr>
          <p:cNvSpPr txBox="1"/>
          <p:nvPr/>
        </p:nvSpPr>
        <p:spPr>
          <a:xfrm>
            <a:off x="217830" y="7123150"/>
            <a:ext cx="4728116" cy="710707"/>
          </a:xfrm>
          <a:prstGeom prst="rect">
            <a:avLst/>
          </a:prstGeom>
          <a:noFill/>
        </p:spPr>
        <p:txBody>
          <a:bodyPr wrap="square">
            <a:spAutoFit/>
          </a:bodyPr>
          <a:lstStyle/>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Chưa thể xác định được vị trí của ô tô vì chưa biết hướng chuyển động</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7C42AFC8-D853-043E-8B37-2D9A75030E9F}"/>
              </a:ext>
            </a:extLst>
          </p:cNvPr>
          <p:cNvSpPr txBox="1"/>
          <p:nvPr/>
        </p:nvSpPr>
        <p:spPr>
          <a:xfrm>
            <a:off x="2175468" y="1442450"/>
            <a:ext cx="5707562" cy="707886"/>
          </a:xfrm>
          <a:prstGeom prst="rect">
            <a:avLst/>
          </a:prstGeom>
          <a:noFill/>
          <a:ln>
            <a:solidFill>
              <a:schemeClr val="tx2">
                <a:lumMod val="50000"/>
              </a:schemeClr>
            </a:solidFill>
          </a:ln>
        </p:spPr>
        <p:txBody>
          <a:bodyPr wrap="square">
            <a:spAutoFit/>
          </a:bodyPr>
          <a:lstStyle/>
          <a:p>
            <a:pPr algn="just"/>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vị</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trí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quan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tâm</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đại</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lượng</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endParaRPr lang="vi-VN" sz="2000" b="1" dirty="0">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EDFB3784-69EA-21DD-19B7-621593A5FDA0}"/>
              </a:ext>
            </a:extLst>
          </p:cNvPr>
          <p:cNvGrpSpPr/>
          <p:nvPr/>
        </p:nvGrpSpPr>
        <p:grpSpPr>
          <a:xfrm>
            <a:off x="5526197" y="5498883"/>
            <a:ext cx="3149572" cy="2752112"/>
            <a:chOff x="4924269" y="1241373"/>
            <a:chExt cx="3149572" cy="2752112"/>
          </a:xfrm>
        </p:grpSpPr>
        <p:sp>
          <p:nvSpPr>
            <p:cNvPr id="26" name="Rectangle 25">
              <a:extLst>
                <a:ext uri="{FF2B5EF4-FFF2-40B4-BE49-F238E27FC236}">
                  <a16:creationId xmlns:a16="http://schemas.microsoft.com/office/drawing/2014/main" id="{698CE937-0570-6FD3-8CD2-9D64205A4BE0}"/>
                </a:ext>
              </a:extLst>
            </p:cNvPr>
            <p:cNvSpPr/>
            <p:nvPr/>
          </p:nvSpPr>
          <p:spPr>
            <a:xfrm>
              <a:off x="4924269" y="1241373"/>
              <a:ext cx="3149572" cy="2660754"/>
            </a:xfrm>
            <a:prstGeom prst="rect">
              <a:avLst/>
            </a:prstGeom>
            <a:solidFill>
              <a:srgbClr val="E2D1C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Picture 26" descr="Shape&#10;&#10;Description automatically generated with low confidence">
              <a:extLst>
                <a:ext uri="{FF2B5EF4-FFF2-40B4-BE49-F238E27FC236}">
                  <a16:creationId xmlns:a16="http://schemas.microsoft.com/office/drawing/2014/main" id="{8474373C-4FA9-61E8-4B16-824C04F87B47}"/>
                </a:ext>
              </a:extLst>
            </p:cNvPr>
            <p:cNvPicPr>
              <a:picLocks noChangeAspect="1"/>
            </p:cNvPicPr>
            <p:nvPr/>
          </p:nvPicPr>
          <p:blipFill>
            <a:blip r:embed="rId6"/>
            <a:stretch>
              <a:fillRect/>
            </a:stretch>
          </p:blipFill>
          <p:spPr>
            <a:xfrm>
              <a:off x="5122999" y="1241373"/>
              <a:ext cx="2752112" cy="2752112"/>
            </a:xfrm>
            <a:prstGeom prst="rect">
              <a:avLst/>
            </a:prstGeom>
          </p:spPr>
        </p:pic>
      </p:grpSp>
    </p:spTree>
    <p:extLst>
      <p:ext uri="{BB962C8B-B14F-4D97-AF65-F5344CB8AC3E}">
        <p14:creationId xmlns:p14="http://schemas.microsoft.com/office/powerpoint/2010/main" val="1573846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1C92E6F-B3CA-CB0A-FF07-D64409CB8BF1}"/>
              </a:ext>
            </a:extLst>
          </p:cNvPr>
          <p:cNvPicPr>
            <a:picLocks noChangeAspect="1"/>
          </p:cNvPicPr>
          <p:nvPr/>
        </p:nvPicPr>
        <p:blipFill>
          <a:blip r:embed="rId4"/>
          <a:stretch>
            <a:fillRect/>
          </a:stretch>
        </p:blipFill>
        <p:spPr>
          <a:xfrm>
            <a:off x="788989" y="-1291464"/>
            <a:ext cx="1109021" cy="1109021"/>
          </a:xfrm>
          <a:prstGeom prst="rect">
            <a:avLst/>
          </a:prstGeom>
        </p:spPr>
      </p:pic>
      <p:grpSp>
        <p:nvGrpSpPr>
          <p:cNvPr id="25" name="Group 24">
            <a:extLst>
              <a:ext uri="{FF2B5EF4-FFF2-40B4-BE49-F238E27FC236}">
                <a16:creationId xmlns:a16="http://schemas.microsoft.com/office/drawing/2014/main" id="{EDFB3784-69EA-21DD-19B7-621593A5FDA0}"/>
              </a:ext>
            </a:extLst>
          </p:cNvPr>
          <p:cNvGrpSpPr/>
          <p:nvPr/>
        </p:nvGrpSpPr>
        <p:grpSpPr>
          <a:xfrm>
            <a:off x="5298926" y="1081345"/>
            <a:ext cx="3149572" cy="2752112"/>
            <a:chOff x="4924269" y="1241373"/>
            <a:chExt cx="3149572" cy="2752112"/>
          </a:xfrm>
        </p:grpSpPr>
        <p:sp>
          <p:nvSpPr>
            <p:cNvPr id="26" name="Rectangle 25">
              <a:extLst>
                <a:ext uri="{FF2B5EF4-FFF2-40B4-BE49-F238E27FC236}">
                  <a16:creationId xmlns:a16="http://schemas.microsoft.com/office/drawing/2014/main" id="{698CE937-0570-6FD3-8CD2-9D64205A4BE0}"/>
                </a:ext>
              </a:extLst>
            </p:cNvPr>
            <p:cNvSpPr/>
            <p:nvPr/>
          </p:nvSpPr>
          <p:spPr>
            <a:xfrm>
              <a:off x="4924269" y="1241373"/>
              <a:ext cx="3149572" cy="2660754"/>
            </a:xfrm>
            <a:prstGeom prst="rect">
              <a:avLst/>
            </a:prstGeom>
            <a:solidFill>
              <a:srgbClr val="E2D1C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Picture 26" descr="Shape&#10;&#10;Description automatically generated with low confidence">
              <a:extLst>
                <a:ext uri="{FF2B5EF4-FFF2-40B4-BE49-F238E27FC236}">
                  <a16:creationId xmlns:a16="http://schemas.microsoft.com/office/drawing/2014/main" id="{8474373C-4FA9-61E8-4B16-824C04F87B47}"/>
                </a:ext>
              </a:extLst>
            </p:cNvPr>
            <p:cNvPicPr>
              <a:picLocks noChangeAspect="1"/>
            </p:cNvPicPr>
            <p:nvPr/>
          </p:nvPicPr>
          <p:blipFill>
            <a:blip r:embed="rId5"/>
            <a:stretch>
              <a:fillRect/>
            </a:stretch>
          </p:blipFill>
          <p:spPr>
            <a:xfrm>
              <a:off x="5122999" y="1241373"/>
              <a:ext cx="2752112" cy="2752112"/>
            </a:xfrm>
            <a:prstGeom prst="rect">
              <a:avLst/>
            </a:prstGeom>
          </p:spPr>
        </p:pic>
      </p:grpSp>
      <p:sp>
        <p:nvSpPr>
          <p:cNvPr id="28" name="Google Shape;66;p13">
            <a:extLst>
              <a:ext uri="{FF2B5EF4-FFF2-40B4-BE49-F238E27FC236}">
                <a16:creationId xmlns:a16="http://schemas.microsoft.com/office/drawing/2014/main" id="{F835D3AA-23AE-003F-3125-573DFDFCF1FB}"/>
              </a:ext>
            </a:extLst>
          </p:cNvPr>
          <p:cNvSpPr txBox="1">
            <a:spLocks/>
          </p:cNvSpPr>
          <p:nvPr/>
        </p:nvSpPr>
        <p:spPr>
          <a:xfrm>
            <a:off x="457117" y="1411950"/>
            <a:ext cx="4597566" cy="1159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r>
              <a:rPr lang="vi-VN" sz="3100" b="1" dirty="0">
                <a:solidFill>
                  <a:schemeClr val="tx2">
                    <a:lumMod val="50000"/>
                  </a:schemeClr>
                </a:solidFill>
                <a:latin typeface="Calibri" panose="020F0502020204030204" pitchFamily="34" charset="0"/>
                <a:cs typeface="Calibri" panose="020F0502020204030204" pitchFamily="34" charset="0"/>
              </a:rPr>
              <a:t>BÀI 4: ĐỘ DỊCH CHUYỂN VÀ QUÃNG ĐƯỜNG ĐI ĐƯỢC</a:t>
            </a:r>
          </a:p>
        </p:txBody>
      </p:sp>
      <p:sp>
        <p:nvSpPr>
          <p:cNvPr id="30" name="TextBox 29">
            <a:extLst>
              <a:ext uri="{FF2B5EF4-FFF2-40B4-BE49-F238E27FC236}">
                <a16:creationId xmlns:a16="http://schemas.microsoft.com/office/drawing/2014/main" id="{23B68197-6FF8-CA33-E7EE-AC3EB9EACC46}"/>
              </a:ext>
            </a:extLst>
          </p:cNvPr>
          <p:cNvSpPr txBox="1"/>
          <p:nvPr/>
        </p:nvSpPr>
        <p:spPr>
          <a:xfrm>
            <a:off x="2445144" y="-956015"/>
            <a:ext cx="5707562" cy="707886"/>
          </a:xfrm>
          <a:prstGeom prst="rect">
            <a:avLst/>
          </a:prstGeom>
          <a:noFill/>
          <a:ln>
            <a:solidFill>
              <a:schemeClr val="tx2">
                <a:lumMod val="50000"/>
              </a:schemeClr>
            </a:solidFill>
          </a:ln>
        </p:spPr>
        <p:txBody>
          <a:bodyPr wrap="square">
            <a:spAutoFit/>
          </a:bodyPr>
          <a:lstStyle/>
          <a:p>
            <a:pPr algn="just"/>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vị</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trí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quan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tâm</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đại</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lượng</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endParaRPr lang="vi-VN" sz="2000" b="1" dirty="0">
              <a:latin typeface="Calibri" panose="020F0502020204030204" pitchFamily="34" charset="0"/>
              <a:cs typeface="Calibri" panose="020F0502020204030204" pitchFamily="34" charset="0"/>
            </a:endParaRPr>
          </a:p>
        </p:txBody>
      </p:sp>
      <p:sp>
        <p:nvSpPr>
          <p:cNvPr id="9" name="Google Shape;66;p13">
            <a:extLst>
              <a:ext uri="{FF2B5EF4-FFF2-40B4-BE49-F238E27FC236}">
                <a16:creationId xmlns:a16="http://schemas.microsoft.com/office/drawing/2014/main" id="{150F04AA-CF62-00E3-1FB7-71D056BE0A15}"/>
              </a:ext>
            </a:extLst>
          </p:cNvPr>
          <p:cNvSpPr txBox="1">
            <a:spLocks/>
          </p:cNvSpPr>
          <p:nvPr/>
        </p:nvSpPr>
        <p:spPr>
          <a:xfrm>
            <a:off x="1" y="195161"/>
            <a:ext cx="8249768" cy="41959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algn="ctr"/>
            <a:r>
              <a:rPr lang="en-US" sz="3100" b="1">
                <a:solidFill>
                  <a:schemeClr val="tx1">
                    <a:lumMod val="50000"/>
                  </a:schemeClr>
                </a:solidFill>
                <a:latin typeface="Calibri" panose="020F0502020204030204" pitchFamily="34" charset="0"/>
                <a:cs typeface="Calibri" panose="020F0502020204030204" pitchFamily="34" charset="0"/>
              </a:rPr>
              <a:t>KẾT NỐI TRI THỨC</a:t>
            </a:r>
            <a:r>
              <a:rPr lang="en-US" sz="3200" b="1">
                <a:solidFill>
                  <a:schemeClr val="tx1">
                    <a:lumMod val="50000"/>
                  </a:schemeClr>
                </a:solidFill>
                <a:latin typeface="Calibri" panose="020F0502020204030204" pitchFamily="34" charset="0"/>
                <a:cs typeface="Calibri" panose="020F0502020204030204" pitchFamily="34" charset="0"/>
              </a:rPr>
              <a:t> và </a:t>
            </a:r>
            <a:r>
              <a:rPr lang="en-US" sz="3100" b="1">
                <a:solidFill>
                  <a:schemeClr val="tx1">
                    <a:lumMod val="50000"/>
                  </a:schemeClr>
                </a:solidFill>
                <a:latin typeface="Calibri" panose="020F0502020204030204" pitchFamily="34" charset="0"/>
                <a:cs typeface="Calibri" panose="020F0502020204030204" pitchFamily="34" charset="0"/>
              </a:rPr>
              <a:t>CUỘC SỐNG</a:t>
            </a:r>
            <a:endParaRPr lang="vi-VN" sz="3100" b="1" dirty="0">
              <a:solidFill>
                <a:schemeClr val="tx1">
                  <a:lumMod val="50000"/>
                </a:schemeClr>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6DC24D8-0870-3A3D-63A7-962845154AE3}"/>
              </a:ext>
            </a:extLst>
          </p:cNvPr>
          <p:cNvSpPr txBox="1"/>
          <p:nvPr/>
        </p:nvSpPr>
        <p:spPr>
          <a:xfrm>
            <a:off x="4223" y="4166159"/>
            <a:ext cx="9139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Youtube: Cô Nhung Cute		Zalo: 0972464852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Fb: Nguyễn Bích Nhung		mail: bichnhung1901@gmail.com</a:t>
            </a:r>
          </a:p>
        </p:txBody>
      </p:sp>
    </p:spTree>
    <p:extLst>
      <p:ext uri="{BB962C8B-B14F-4D97-AF65-F5344CB8AC3E}">
        <p14:creationId xmlns:p14="http://schemas.microsoft.com/office/powerpoint/2010/main" val="357643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grpSp>
        <p:nvGrpSpPr>
          <p:cNvPr id="25" name="Group 24">
            <a:extLst>
              <a:ext uri="{FF2B5EF4-FFF2-40B4-BE49-F238E27FC236}">
                <a16:creationId xmlns:a16="http://schemas.microsoft.com/office/drawing/2014/main" id="{EDFB3784-69EA-21DD-19B7-621593A5FDA0}"/>
              </a:ext>
            </a:extLst>
          </p:cNvPr>
          <p:cNvGrpSpPr/>
          <p:nvPr/>
        </p:nvGrpSpPr>
        <p:grpSpPr>
          <a:xfrm>
            <a:off x="9144000" y="-2752112"/>
            <a:ext cx="3149572" cy="2752112"/>
            <a:chOff x="4924269" y="1241373"/>
            <a:chExt cx="3149572" cy="2752112"/>
          </a:xfrm>
        </p:grpSpPr>
        <p:sp>
          <p:nvSpPr>
            <p:cNvPr id="26" name="Rectangle 25">
              <a:extLst>
                <a:ext uri="{FF2B5EF4-FFF2-40B4-BE49-F238E27FC236}">
                  <a16:creationId xmlns:a16="http://schemas.microsoft.com/office/drawing/2014/main" id="{698CE937-0570-6FD3-8CD2-9D64205A4BE0}"/>
                </a:ext>
              </a:extLst>
            </p:cNvPr>
            <p:cNvSpPr/>
            <p:nvPr/>
          </p:nvSpPr>
          <p:spPr>
            <a:xfrm>
              <a:off x="4924269" y="1241373"/>
              <a:ext cx="3149572" cy="2660754"/>
            </a:xfrm>
            <a:prstGeom prst="rect">
              <a:avLst/>
            </a:prstGeom>
            <a:solidFill>
              <a:srgbClr val="E2D1C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pic>
          <p:nvPicPr>
            <p:cNvPr id="27" name="Picture 26" descr="Shape&#10;&#10;Description automatically generated with low confidence">
              <a:extLst>
                <a:ext uri="{FF2B5EF4-FFF2-40B4-BE49-F238E27FC236}">
                  <a16:creationId xmlns:a16="http://schemas.microsoft.com/office/drawing/2014/main" id="{8474373C-4FA9-61E8-4B16-824C04F87B47}"/>
                </a:ext>
              </a:extLst>
            </p:cNvPr>
            <p:cNvPicPr>
              <a:picLocks noChangeAspect="1"/>
            </p:cNvPicPr>
            <p:nvPr/>
          </p:nvPicPr>
          <p:blipFill>
            <a:blip r:embed="rId4"/>
            <a:stretch>
              <a:fillRect/>
            </a:stretch>
          </p:blipFill>
          <p:spPr>
            <a:xfrm>
              <a:off x="5122999" y="1241373"/>
              <a:ext cx="2752112" cy="2752112"/>
            </a:xfrm>
            <a:prstGeom prst="rect">
              <a:avLst/>
            </a:prstGeom>
          </p:spPr>
        </p:pic>
      </p:grpSp>
      <p:sp>
        <p:nvSpPr>
          <p:cNvPr id="28" name="Google Shape;66;p13">
            <a:extLst>
              <a:ext uri="{FF2B5EF4-FFF2-40B4-BE49-F238E27FC236}">
                <a16:creationId xmlns:a16="http://schemas.microsoft.com/office/drawing/2014/main" id="{F835D3AA-23AE-003F-3125-573DFDFCF1FB}"/>
              </a:ext>
            </a:extLst>
          </p:cNvPr>
          <p:cNvSpPr txBox="1">
            <a:spLocks/>
          </p:cNvSpPr>
          <p:nvPr/>
        </p:nvSpPr>
        <p:spPr>
          <a:xfrm>
            <a:off x="209550" y="67716"/>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tabLst/>
              <a:defRPr/>
            </a:pPr>
            <a:r>
              <a:rPr kumimoji="0" lang="vi-VN" sz="2800" b="1" i="0" u="none" strike="noStrike" kern="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grpSp>
        <p:nvGrpSpPr>
          <p:cNvPr id="15" name="Group 14">
            <a:extLst>
              <a:ext uri="{FF2B5EF4-FFF2-40B4-BE49-F238E27FC236}">
                <a16:creationId xmlns:a16="http://schemas.microsoft.com/office/drawing/2014/main" id="{D025E9DD-9540-2D6D-E1E2-299D42CFAB61}"/>
              </a:ext>
            </a:extLst>
          </p:cNvPr>
          <p:cNvGrpSpPr/>
          <p:nvPr/>
        </p:nvGrpSpPr>
        <p:grpSpPr>
          <a:xfrm>
            <a:off x="3974394" y="692150"/>
            <a:ext cx="1620969" cy="1621134"/>
            <a:chOff x="3974394" y="692150"/>
            <a:chExt cx="1620969" cy="1621134"/>
          </a:xfrm>
        </p:grpSpPr>
        <p:sp>
          <p:nvSpPr>
            <p:cNvPr id="4" name="Arrow: Circular 3">
              <a:extLst>
                <a:ext uri="{FF2B5EF4-FFF2-40B4-BE49-F238E27FC236}">
                  <a16:creationId xmlns:a16="http://schemas.microsoft.com/office/drawing/2014/main" id="{4BD7F63D-E785-C05C-FB31-940AB40E148E}"/>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 name="Freeform: Shape 4">
              <a:extLst>
                <a:ext uri="{FF2B5EF4-FFF2-40B4-BE49-F238E27FC236}">
                  <a16:creationId xmlns:a16="http://schemas.microsoft.com/office/drawing/2014/main" id="{4D54C917-17FC-1400-8C54-463EE742B250}"/>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a:t>
              </a:r>
            </a:p>
          </p:txBody>
        </p:sp>
      </p:grpSp>
      <p:grpSp>
        <p:nvGrpSpPr>
          <p:cNvPr id="16" name="Group 15">
            <a:extLst>
              <a:ext uri="{FF2B5EF4-FFF2-40B4-BE49-F238E27FC236}">
                <a16:creationId xmlns:a16="http://schemas.microsoft.com/office/drawing/2014/main" id="{0CC0CEB5-46A1-82F5-BC0F-3B781150AF49}"/>
              </a:ext>
            </a:extLst>
          </p:cNvPr>
          <p:cNvGrpSpPr/>
          <p:nvPr/>
        </p:nvGrpSpPr>
        <p:grpSpPr>
          <a:xfrm>
            <a:off x="3524075" y="1623732"/>
            <a:ext cx="1620969" cy="1621134"/>
            <a:chOff x="3524075" y="1623732"/>
            <a:chExt cx="1620969" cy="1621134"/>
          </a:xfrm>
        </p:grpSpPr>
        <p:sp>
          <p:nvSpPr>
            <p:cNvPr id="6" name="Shape 5">
              <a:extLst>
                <a:ext uri="{FF2B5EF4-FFF2-40B4-BE49-F238E27FC236}">
                  <a16:creationId xmlns:a16="http://schemas.microsoft.com/office/drawing/2014/main" id="{BCAD39B7-B472-40D5-D4CC-87CB4CB2678B}"/>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61094490-9FA4-BFFE-90CA-5200CB42068B}"/>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II</a:t>
              </a:r>
            </a:p>
          </p:txBody>
        </p:sp>
      </p:grpSp>
      <p:grpSp>
        <p:nvGrpSpPr>
          <p:cNvPr id="17" name="Group 16">
            <a:extLst>
              <a:ext uri="{FF2B5EF4-FFF2-40B4-BE49-F238E27FC236}">
                <a16:creationId xmlns:a16="http://schemas.microsoft.com/office/drawing/2014/main" id="{654F0F68-DFAC-0EF7-4275-12C069772ECD}"/>
              </a:ext>
            </a:extLst>
          </p:cNvPr>
          <p:cNvGrpSpPr/>
          <p:nvPr/>
        </p:nvGrpSpPr>
        <p:grpSpPr>
          <a:xfrm>
            <a:off x="3974394" y="2558754"/>
            <a:ext cx="1620969" cy="1621134"/>
            <a:chOff x="3974394" y="2558754"/>
            <a:chExt cx="1620969" cy="1621134"/>
          </a:xfrm>
        </p:grpSpPr>
        <p:sp>
          <p:nvSpPr>
            <p:cNvPr id="9" name="Arrow: Circular 8">
              <a:extLst>
                <a:ext uri="{FF2B5EF4-FFF2-40B4-BE49-F238E27FC236}">
                  <a16:creationId xmlns:a16="http://schemas.microsoft.com/office/drawing/2014/main" id="{A572EABB-1E3A-8F58-665F-1FDDF7C4F4A2}"/>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72B928FF-5A93-E3E4-4343-EE74E9C601EF}"/>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III</a:t>
              </a:r>
            </a:p>
          </p:txBody>
        </p:sp>
      </p:grpSp>
      <p:grpSp>
        <p:nvGrpSpPr>
          <p:cNvPr id="18" name="Group 17">
            <a:extLst>
              <a:ext uri="{FF2B5EF4-FFF2-40B4-BE49-F238E27FC236}">
                <a16:creationId xmlns:a16="http://schemas.microsoft.com/office/drawing/2014/main" id="{31FD92E0-8F8C-A0A7-2103-B37D12FDD5AC}"/>
              </a:ext>
            </a:extLst>
          </p:cNvPr>
          <p:cNvGrpSpPr/>
          <p:nvPr/>
        </p:nvGrpSpPr>
        <p:grpSpPr>
          <a:xfrm>
            <a:off x="3639619" y="3597810"/>
            <a:ext cx="1392616" cy="1393289"/>
            <a:chOff x="3639619" y="3597810"/>
            <a:chExt cx="1392616" cy="1393289"/>
          </a:xfrm>
        </p:grpSpPr>
        <p:sp>
          <p:nvSpPr>
            <p:cNvPr id="12" name="Block Arc 11">
              <a:extLst>
                <a:ext uri="{FF2B5EF4-FFF2-40B4-BE49-F238E27FC236}">
                  <a16:creationId xmlns:a16="http://schemas.microsoft.com/office/drawing/2014/main" id="{C59622A7-89F9-1022-99B0-2C2B4996CE3F}"/>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59BD0451-18B5-8309-4551-1E056C9A4E9F}"/>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IV</a:t>
              </a:r>
            </a:p>
          </p:txBody>
        </p:sp>
      </p:grpSp>
      <p:sp>
        <p:nvSpPr>
          <p:cNvPr id="14" name="TextBox 13">
            <a:extLst>
              <a:ext uri="{FF2B5EF4-FFF2-40B4-BE49-F238E27FC236}">
                <a16:creationId xmlns:a16="http://schemas.microsoft.com/office/drawing/2014/main" id="{0710E502-A713-F4B8-88F7-DC11964718CB}"/>
              </a:ext>
            </a:extLst>
          </p:cNvPr>
          <p:cNvSpPr txBox="1"/>
          <p:nvPr/>
        </p:nvSpPr>
        <p:spPr>
          <a:xfrm>
            <a:off x="5502929" y="1148774"/>
            <a:ext cx="2939037" cy="707886"/>
          </a:xfrm>
          <a:prstGeom prst="rect">
            <a:avLst/>
          </a:prstGeom>
          <a:noFill/>
        </p:spPr>
        <p:txBody>
          <a:bodyPr wrap="square" rtlCol="0">
            <a:spAutoFit/>
          </a:bodyPr>
          <a:lstStyle/>
          <a:p>
            <a:pPr algn="just"/>
            <a:r>
              <a:rPr lang="en-US" sz="2000" b="1"/>
              <a:t>Vị trí của vật chuyển động tại các thời điểm</a:t>
            </a:r>
          </a:p>
        </p:txBody>
      </p:sp>
      <p:sp>
        <p:nvSpPr>
          <p:cNvPr id="21" name="TextBox 20">
            <a:extLst>
              <a:ext uri="{FF2B5EF4-FFF2-40B4-BE49-F238E27FC236}">
                <a16:creationId xmlns:a16="http://schemas.microsoft.com/office/drawing/2014/main" id="{ECEDC295-C189-6808-B3CA-4DFA46DAC6B4}"/>
              </a:ext>
            </a:extLst>
          </p:cNvPr>
          <p:cNvSpPr txBox="1"/>
          <p:nvPr/>
        </p:nvSpPr>
        <p:spPr>
          <a:xfrm>
            <a:off x="1371600" y="2212258"/>
            <a:ext cx="2268019" cy="400110"/>
          </a:xfrm>
          <a:prstGeom prst="rect">
            <a:avLst/>
          </a:prstGeom>
          <a:noFill/>
        </p:spPr>
        <p:txBody>
          <a:bodyPr wrap="square" rtlCol="0">
            <a:spAutoFit/>
          </a:bodyPr>
          <a:lstStyle/>
          <a:p>
            <a:pPr algn="ctr"/>
            <a:r>
              <a:rPr lang="en-US" sz="2000" b="1"/>
              <a:t>Độ dịch chuyển</a:t>
            </a:r>
          </a:p>
        </p:txBody>
      </p:sp>
      <p:sp>
        <p:nvSpPr>
          <p:cNvPr id="22" name="TextBox 21">
            <a:extLst>
              <a:ext uri="{FF2B5EF4-FFF2-40B4-BE49-F238E27FC236}">
                <a16:creationId xmlns:a16="http://schemas.microsoft.com/office/drawing/2014/main" id="{96A15616-BC41-30F0-3682-71E14305F5A1}"/>
              </a:ext>
            </a:extLst>
          </p:cNvPr>
          <p:cNvSpPr txBox="1"/>
          <p:nvPr/>
        </p:nvSpPr>
        <p:spPr>
          <a:xfrm>
            <a:off x="5502929" y="2861489"/>
            <a:ext cx="2939037" cy="1015663"/>
          </a:xfrm>
          <a:prstGeom prst="rect">
            <a:avLst/>
          </a:prstGeom>
          <a:noFill/>
        </p:spPr>
        <p:txBody>
          <a:bodyPr wrap="square" rtlCol="0">
            <a:spAutoFit/>
          </a:bodyPr>
          <a:lstStyle/>
          <a:p>
            <a:pPr algn="just"/>
            <a:r>
              <a:rPr lang="en-US" sz="2000" b="1"/>
              <a:t>Phân biệt độ dịch chuyển và quãng đường đi được</a:t>
            </a:r>
          </a:p>
        </p:txBody>
      </p:sp>
      <p:sp>
        <p:nvSpPr>
          <p:cNvPr id="23" name="TextBox 22">
            <a:extLst>
              <a:ext uri="{FF2B5EF4-FFF2-40B4-BE49-F238E27FC236}">
                <a16:creationId xmlns:a16="http://schemas.microsoft.com/office/drawing/2014/main" id="{EA2D9463-448E-E9D9-2518-970ABC37C621}"/>
              </a:ext>
            </a:extLst>
          </p:cNvPr>
          <p:cNvSpPr txBox="1"/>
          <p:nvPr/>
        </p:nvSpPr>
        <p:spPr>
          <a:xfrm>
            <a:off x="1371600" y="3951043"/>
            <a:ext cx="2152475" cy="707886"/>
          </a:xfrm>
          <a:prstGeom prst="rect">
            <a:avLst/>
          </a:prstGeom>
          <a:noFill/>
        </p:spPr>
        <p:txBody>
          <a:bodyPr wrap="square" rtlCol="0">
            <a:spAutoFit/>
          </a:bodyPr>
          <a:lstStyle/>
          <a:p>
            <a:pPr algn="just"/>
            <a:r>
              <a:rPr lang="en-US" sz="2000" b="1"/>
              <a:t>Tổng hợp độ dịch chuyển</a:t>
            </a:r>
          </a:p>
        </p:txBody>
      </p:sp>
    </p:spTree>
    <p:extLst>
      <p:ext uri="{BB962C8B-B14F-4D97-AF65-F5344CB8AC3E}">
        <p14:creationId xmlns:p14="http://schemas.microsoft.com/office/powerpoint/2010/main" val="2529536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050" name="Picture 2" descr="Hướng Dẫn Cách Sử Dụng La Bàn Quân Sự, La Bàn Định Hướng">
            <a:extLst>
              <a:ext uri="{FF2B5EF4-FFF2-40B4-BE49-F238E27FC236}">
                <a16:creationId xmlns:a16="http://schemas.microsoft.com/office/drawing/2014/main" id="{ED17D8FB-9CF6-9B64-A6B6-5809BD68E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530" y="2711692"/>
            <a:ext cx="2233664" cy="2233664"/>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28" name="Google Shape;66;p13">
            <a:extLst>
              <a:ext uri="{FF2B5EF4-FFF2-40B4-BE49-F238E27FC236}">
                <a16:creationId xmlns:a16="http://schemas.microsoft.com/office/drawing/2014/main" id="{F835D3AA-23AE-003F-3125-573DFDFCF1FB}"/>
              </a:ext>
            </a:extLst>
          </p:cNvPr>
          <p:cNvSpPr txBox="1">
            <a:spLocks/>
          </p:cNvSpPr>
          <p:nvPr/>
        </p:nvSpPr>
        <p:spPr>
          <a:xfrm>
            <a:off x="348380" y="-1432036"/>
            <a:ext cx="4597566" cy="1159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r>
              <a:rPr lang="vi-VN" sz="3100" b="1" dirty="0">
                <a:latin typeface="Calibri" panose="020F0502020204030204" pitchFamily="34" charset="0"/>
                <a:cs typeface="Calibri" panose="020F0502020204030204" pitchFamily="34" charset="0"/>
              </a:rPr>
              <a:t>BÀI 4: ĐỘ DỊCH CHUYỂN VÀ QUÃNG ĐƯỜNG ĐI ĐƯỢC</a:t>
            </a:r>
          </a:p>
        </p:txBody>
      </p:sp>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4"/>
          <a:stretch>
            <a:fillRect/>
          </a:stretch>
        </p:blipFill>
        <p:spPr>
          <a:xfrm>
            <a:off x="7900241" y="-355363"/>
            <a:ext cx="1551057" cy="1551057"/>
          </a:xfrm>
          <a:prstGeom prst="rect">
            <a:avLst/>
          </a:prstGeom>
        </p:spPr>
      </p:pic>
      <p:sp>
        <p:nvSpPr>
          <p:cNvPr id="31" name="TextBox 30">
            <a:extLst>
              <a:ext uri="{FF2B5EF4-FFF2-40B4-BE49-F238E27FC236}">
                <a16:creationId xmlns:a16="http://schemas.microsoft.com/office/drawing/2014/main" id="{CC6985A1-5892-8FB0-CE93-4C931B8DBDE8}"/>
              </a:ext>
            </a:extLst>
          </p:cNvPr>
          <p:cNvSpPr txBox="1"/>
          <p:nvPr/>
        </p:nvSpPr>
        <p:spPr>
          <a:xfrm>
            <a:off x="397656" y="847755"/>
            <a:ext cx="3806044" cy="400110"/>
          </a:xfrm>
          <a:prstGeom prst="rect">
            <a:avLst/>
          </a:prstGeom>
          <a:noFill/>
        </p:spPr>
        <p:txBody>
          <a:bodyPr wrap="square">
            <a:spAutoFit/>
          </a:bodyPr>
          <a:lstStyle/>
          <a:p>
            <a:pPr algn="just"/>
            <a:r>
              <a:rPr lang="vi-VN"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 </a:t>
            </a:r>
            <a:r>
              <a:rPr lang="vi-VN"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ể xác định vị trí của vật,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 cần:</a:t>
            </a:r>
            <a:endParaRPr lang="vi-VN" sz="2000" dirty="0">
              <a:latin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81D35146-60B8-AFE1-CE2A-1935C8DA67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4830" y="916729"/>
            <a:ext cx="3185125" cy="1200329"/>
          </a:xfrm>
          <a:prstGeom prst="rect">
            <a:avLst/>
          </a:prstGeom>
        </p:spPr>
      </p:pic>
      <p:pic>
        <p:nvPicPr>
          <p:cNvPr id="33" name="Picture 32">
            <a:extLst>
              <a:ext uri="{FF2B5EF4-FFF2-40B4-BE49-F238E27FC236}">
                <a16:creationId xmlns:a16="http://schemas.microsoft.com/office/drawing/2014/main" id="{0CB91841-92D4-F768-8678-C0C47B8CEEF2}"/>
              </a:ext>
            </a:extLst>
          </p:cNvPr>
          <p:cNvPicPr>
            <a:picLocks noChangeAspect="1"/>
          </p:cNvPicPr>
          <p:nvPr/>
        </p:nvPicPr>
        <p:blipFill rotWithShape="1">
          <a:blip r:embed="rId6">
            <a:extLst>
              <a:ext uri="{28A0092B-C50C-407E-A947-70E740481C1C}">
                <a14:useLocalDpi xmlns:a14="http://schemas.microsoft.com/office/drawing/2010/main" val="0"/>
              </a:ext>
            </a:extLst>
          </a:blip>
          <a:srcRect t="2946" r="12511" b="10881"/>
          <a:stretch/>
        </p:blipFill>
        <p:spPr>
          <a:xfrm>
            <a:off x="6580530" y="2712956"/>
            <a:ext cx="2233664" cy="2231136"/>
          </a:xfrm>
          <a:prstGeom prst="rect">
            <a:avLst/>
          </a:prstGeom>
          <a:ln>
            <a:solidFill>
              <a:schemeClr val="tx2">
                <a:lumMod val="50000"/>
              </a:schemeClr>
            </a:solidFill>
          </a:ln>
        </p:spPr>
      </p:pic>
      <p:sp>
        <p:nvSpPr>
          <p:cNvPr id="34" name="TextBox 33">
            <a:extLst>
              <a:ext uri="{FF2B5EF4-FFF2-40B4-BE49-F238E27FC236}">
                <a16:creationId xmlns:a16="http://schemas.microsoft.com/office/drawing/2014/main" id="{45D94770-D0B0-29E1-BE99-F704C72D29F1}"/>
              </a:ext>
            </a:extLst>
          </p:cNvPr>
          <p:cNvSpPr txBox="1"/>
          <p:nvPr/>
        </p:nvSpPr>
        <p:spPr>
          <a:xfrm>
            <a:off x="348380" y="3073669"/>
            <a:ext cx="6204820" cy="1631216"/>
          </a:xfrm>
          <a:prstGeom prst="rect">
            <a:avLst/>
          </a:prstGeom>
          <a:noFill/>
        </p:spPr>
        <p:txBody>
          <a:bodyPr wrap="square">
            <a:spAutoFit/>
          </a:bodyPr>
          <a:lstStyle/>
          <a:p>
            <a:pPr marL="177800" indent="-177800" algn="just">
              <a:buFont typeface="Symbol" panose="05050102010706020507" pitchFamily="18" charset="2"/>
              <a:buChar char="·"/>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 tế, người ta thường chọn hệ tọa độ trùng với hệ tọa độ địa lý</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có:</a:t>
            </a:r>
          </a:p>
          <a:p>
            <a:pPr marL="342900" indent="-2794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G</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ốc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 vị trí của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vật mốc</a:t>
            </a:r>
            <a:endParaRPr lang="pt-BR" sz="2000">
              <a:latin typeface="Calibri" panose="020F0502020204030204" pitchFamily="34" charset="0"/>
              <a:ea typeface="Times New Roman" panose="02020603050405020304" pitchFamily="18" charset="0"/>
              <a:cs typeface="Calibri" panose="020F0502020204030204" pitchFamily="34" charset="0"/>
            </a:endParaRPr>
          </a:p>
          <a:p>
            <a:pPr marL="342900" indent="-2794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T</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rục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hoành là đường nối hai hướng địa lý Tây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Đông</a:t>
            </a:r>
          </a:p>
          <a:p>
            <a:pPr marL="342900" indent="-279400" algn="just">
              <a:buFont typeface="Wingdings" panose="05000000000000000000" pitchFamily="2" charset="2"/>
              <a:buChar char="ü"/>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Trục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tung là đường nối hai hướng địa lý Bắc – Nam</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pic>
        <p:nvPicPr>
          <p:cNvPr id="1026" name="Picture 2" descr="ban do hanh chinh 63 tinh thanh viet nam">
            <a:extLst>
              <a:ext uri="{FF2B5EF4-FFF2-40B4-BE49-F238E27FC236}">
                <a16:creationId xmlns:a16="http://schemas.microsoft.com/office/drawing/2014/main" id="{6ED634B9-36F7-8D4F-F0E5-A0C43E150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3221" y="5321798"/>
            <a:ext cx="1918324" cy="271295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876B812-F85D-EFA3-CD7E-B1FC9EA407E1}"/>
              </a:ext>
            </a:extLst>
          </p:cNvPr>
          <p:cNvGrpSpPr/>
          <p:nvPr/>
        </p:nvGrpSpPr>
        <p:grpSpPr>
          <a:xfrm>
            <a:off x="40224" y="-57218"/>
            <a:ext cx="914400" cy="914400"/>
            <a:chOff x="3974394" y="692150"/>
            <a:chExt cx="1620969" cy="1621134"/>
          </a:xfrm>
        </p:grpSpPr>
        <p:sp>
          <p:nvSpPr>
            <p:cNvPr id="36" name="Arrow: Circular 35">
              <a:extLst>
                <a:ext uri="{FF2B5EF4-FFF2-40B4-BE49-F238E27FC236}">
                  <a16:creationId xmlns:a16="http://schemas.microsoft.com/office/drawing/2014/main" id="{01092876-EC53-FBED-1545-6699C7ECF793}"/>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37" name="Freeform: Shape 36">
              <a:extLst>
                <a:ext uri="{FF2B5EF4-FFF2-40B4-BE49-F238E27FC236}">
                  <a16:creationId xmlns:a16="http://schemas.microsoft.com/office/drawing/2014/main" id="{77090FCB-826B-7430-2306-9E796D7384D6}"/>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a:t>
              </a:r>
            </a:p>
          </p:txBody>
        </p:sp>
      </p:grpSp>
      <p:sp>
        <p:nvSpPr>
          <p:cNvPr id="39" name="TextBox 38">
            <a:extLst>
              <a:ext uri="{FF2B5EF4-FFF2-40B4-BE49-F238E27FC236}">
                <a16:creationId xmlns:a16="http://schemas.microsoft.com/office/drawing/2014/main" id="{F6C845A5-0547-31BC-867E-479EB4868090}"/>
              </a:ext>
            </a:extLst>
          </p:cNvPr>
          <p:cNvSpPr txBox="1"/>
          <p:nvPr/>
        </p:nvSpPr>
        <p:spPr>
          <a:xfrm>
            <a:off x="1032647" y="200671"/>
            <a:ext cx="6010574" cy="400110"/>
          </a:xfrm>
          <a:prstGeom prst="rect">
            <a:avLst/>
          </a:prstGeom>
          <a:noFill/>
        </p:spPr>
        <p:txBody>
          <a:bodyPr wrap="square" rtlCol="0">
            <a:spAutoFit/>
          </a:bodyPr>
          <a:lstStyle/>
          <a:p>
            <a:pPr algn="just"/>
            <a:r>
              <a:rPr lang="en-US" sz="2000" b="1"/>
              <a:t>Vị trí của vật chuyển động tại các thời điểm</a:t>
            </a:r>
          </a:p>
        </p:txBody>
      </p:sp>
      <p:sp>
        <p:nvSpPr>
          <p:cNvPr id="9" name="Oval 8">
            <a:extLst>
              <a:ext uri="{FF2B5EF4-FFF2-40B4-BE49-F238E27FC236}">
                <a16:creationId xmlns:a16="http://schemas.microsoft.com/office/drawing/2014/main" id="{4FE440B3-AFF1-9BBB-EA7B-777FC1BD1EBE}"/>
              </a:ext>
            </a:extLst>
          </p:cNvPr>
          <p:cNvSpPr/>
          <p:nvPr/>
        </p:nvSpPr>
        <p:spPr>
          <a:xfrm>
            <a:off x="5765800" y="1253889"/>
            <a:ext cx="274320" cy="274320"/>
          </a:xfrm>
          <a:prstGeom prst="ellipse">
            <a:avLst/>
          </a:prstGeom>
          <a:solidFill>
            <a:srgbClr val="C0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60A0FBA-E883-F1FC-E860-6C39A220DFD7}"/>
              </a:ext>
            </a:extLst>
          </p:cNvPr>
          <p:cNvSpPr txBox="1"/>
          <p:nvPr/>
        </p:nvSpPr>
        <p:spPr>
          <a:xfrm>
            <a:off x="434889" y="1222465"/>
            <a:ext cx="5404893" cy="1323439"/>
          </a:xfrm>
          <a:prstGeom prst="rect">
            <a:avLst/>
          </a:prstGeom>
          <a:noFill/>
        </p:spPr>
        <p:txBody>
          <a:bodyPr wrap="square">
            <a:spAutoFit/>
          </a:bodyPr>
          <a:lstStyle/>
          <a:p>
            <a:pPr marL="228600" indent="-2286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C</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họn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 vật khác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làm gốc.</a:t>
            </a:r>
            <a:endParaRPr lang="pt-BR" sz="2000">
              <a:latin typeface="Calibri" panose="020F0502020204030204" pitchFamily="34" charset="0"/>
              <a:ea typeface="Times New Roman" panose="02020603050405020304" pitchFamily="18" charset="0"/>
              <a:cs typeface="Calibri" panose="020F0502020204030204" pitchFamily="34" charset="0"/>
            </a:endParaRPr>
          </a:p>
          <a:p>
            <a:pPr marL="228600" indent="-2286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G</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ắn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vật vào trục tọa độ Ox hoặc hệ tọa độ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Oxy.</a:t>
            </a:r>
          </a:p>
          <a:p>
            <a:pPr marL="228600" indent="-228600" algn="just">
              <a:buFont typeface="Wingdings" panose="05000000000000000000" pitchFamily="2" charset="2"/>
              <a:buChar char="ü"/>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giá trị trên các trục tọa độ được xác định theo một tỉ lệ xác định</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46578214-A268-854A-53D3-2CF4D3F472D5}"/>
              </a:ext>
            </a:extLst>
          </p:cNvPr>
          <p:cNvSpPr txBox="1"/>
          <p:nvPr/>
        </p:nvSpPr>
        <p:spPr>
          <a:xfrm>
            <a:off x="-4736248" y="823743"/>
            <a:ext cx="4619794" cy="1015663"/>
          </a:xfrm>
          <a:prstGeom prst="rect">
            <a:avLst/>
          </a:prstGeom>
          <a:noFill/>
        </p:spPr>
        <p:txBody>
          <a:bodyPr wrap="square">
            <a:spAutoFit/>
          </a:bodyPr>
          <a:lstStyle/>
          <a:p>
            <a:pPr algn="just"/>
            <a:r>
              <a:rPr lang="en-US" sz="2000" dirty="0" err="1">
                <a:latin typeface="Calibri" panose="020F0502020204030204" pitchFamily="34" charset="0"/>
                <a:ea typeface="Times New Roman" panose="02020603050405020304" pitchFamily="18" charset="0"/>
                <a:cs typeface="Calibri" panose="020F0502020204030204" pitchFamily="34" charset="0"/>
              </a:rPr>
              <a:t>D</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ùng</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tọa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lý</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phố</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Hải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Phòng</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thủ</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đô</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Nội</a:t>
            </a:r>
            <a:endParaRPr lang="vi-VN"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0320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
                                            <p:txEl>
                                              <p:pRg st="0" end="0"/>
                                            </p:txEl>
                                          </p:spTgt>
                                        </p:tgtEl>
                                        <p:attrNameLst>
                                          <p:attrName>style.visibility</p:attrName>
                                        </p:attrNameLst>
                                      </p:cBhvr>
                                      <p:to>
                                        <p:strVal val="visible"/>
                                      </p:to>
                                    </p:set>
                                    <p:animEffect transition="in" filter="fade">
                                      <p:cBhvr>
                                        <p:cTn id="19" dur="500"/>
                                        <p:tgtEl>
                                          <p:spTgt spid="40">
                                            <p:txEl>
                                              <p:pRg st="0" end="0"/>
                                            </p:txEl>
                                          </p:spTgt>
                                        </p:tgtEl>
                                      </p:cBhvr>
                                    </p:animEffect>
                                  </p:childTnLst>
                                </p:cTn>
                              </p:par>
                              <p:par>
                                <p:cTn id="20" presetID="10" presetClass="entr" presetSubtype="0" repeatCount="500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xEl>
                                              <p:pRg st="1" end="1"/>
                                            </p:txEl>
                                          </p:spTgt>
                                        </p:tgtEl>
                                        <p:attrNameLst>
                                          <p:attrName>style.visibility</p:attrName>
                                        </p:attrNameLst>
                                      </p:cBhvr>
                                      <p:to>
                                        <p:strVal val="visible"/>
                                      </p:to>
                                    </p:set>
                                    <p:animEffect transition="in" filter="fade">
                                      <p:cBhvr>
                                        <p:cTn id="27" dur="500"/>
                                        <p:tgtEl>
                                          <p:spTgt spid="40">
                                            <p:txEl>
                                              <p:pRg st="1" end="1"/>
                                            </p:txEl>
                                          </p:spTgt>
                                        </p:tgtEl>
                                      </p:cBhvr>
                                    </p:animEffect>
                                  </p:childTnLst>
                                </p:cTn>
                              </p:par>
                              <p:par>
                                <p:cTn id="28" presetID="10" presetClass="entr" presetSubtype="0" repeatCount="500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
                                            <p:txEl>
                                              <p:pRg st="2" end="2"/>
                                            </p:txEl>
                                          </p:spTgt>
                                        </p:tgtEl>
                                        <p:attrNameLst>
                                          <p:attrName>style.visibility</p:attrName>
                                        </p:attrNameLst>
                                      </p:cBhvr>
                                      <p:to>
                                        <p:strVal val="visible"/>
                                      </p:to>
                                    </p:set>
                                    <p:animEffect transition="in" filter="fade">
                                      <p:cBhvr>
                                        <p:cTn id="35" dur="500"/>
                                        <p:tgtEl>
                                          <p:spTgt spid="4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xEl>
                                              <p:pRg st="0" end="0"/>
                                            </p:txEl>
                                          </p:spTgt>
                                        </p:tgtEl>
                                        <p:attrNameLst>
                                          <p:attrName>style.visibility</p:attrName>
                                        </p:attrNameLst>
                                      </p:cBhvr>
                                      <p:to>
                                        <p:strVal val="visible"/>
                                      </p:to>
                                    </p:set>
                                    <p:animEffect transition="in" filter="fade">
                                      <p:cBhvr>
                                        <p:cTn id="40" dur="500"/>
                                        <p:tgtEl>
                                          <p:spTgt spid="34">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500"/>
                                        <p:tgtEl>
                                          <p:spTgt spid="205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xEl>
                                              <p:pRg st="1" end="1"/>
                                            </p:txEl>
                                          </p:spTgt>
                                        </p:tgtEl>
                                        <p:attrNameLst>
                                          <p:attrName>style.visibility</p:attrName>
                                        </p:attrNameLst>
                                      </p:cBhvr>
                                      <p:to>
                                        <p:strVal val="visible"/>
                                      </p:to>
                                    </p:set>
                                    <p:animEffect transition="in" filter="fade">
                                      <p:cBhvr>
                                        <p:cTn id="48" dur="500"/>
                                        <p:tgtEl>
                                          <p:spTgt spid="34">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
                                            <p:txEl>
                                              <p:pRg st="2" end="2"/>
                                            </p:txEl>
                                          </p:spTgt>
                                        </p:tgtEl>
                                        <p:attrNameLst>
                                          <p:attrName>style.visibility</p:attrName>
                                        </p:attrNameLst>
                                      </p:cBhvr>
                                      <p:to>
                                        <p:strVal val="visible"/>
                                      </p:to>
                                    </p:set>
                                    <p:animEffect transition="in" filter="fade">
                                      <p:cBhvr>
                                        <p:cTn id="53" dur="500"/>
                                        <p:tgtEl>
                                          <p:spTgt spid="3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4">
                                            <p:txEl>
                                              <p:pRg st="3" end="3"/>
                                            </p:txEl>
                                          </p:spTgt>
                                        </p:tgtEl>
                                        <p:attrNameLst>
                                          <p:attrName>style.visibility</p:attrName>
                                        </p:attrNameLst>
                                      </p:cBhvr>
                                      <p:to>
                                        <p:strVal val="visible"/>
                                      </p:to>
                                    </p:set>
                                    <p:animEffect transition="in" filter="fade">
                                      <p:cBhvr>
                                        <p:cTn id="58" dur="500"/>
                                        <p:tgtEl>
                                          <p:spTgt spid="34">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32" name="Picture 31">
            <a:extLst>
              <a:ext uri="{FF2B5EF4-FFF2-40B4-BE49-F238E27FC236}">
                <a16:creationId xmlns:a16="http://schemas.microsoft.com/office/drawing/2014/main" id="{81D35146-60B8-AFE1-CE2A-1935C8DA6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8871" y="1030436"/>
            <a:ext cx="2700373" cy="1017648"/>
          </a:xfrm>
          <a:prstGeom prst="rect">
            <a:avLst/>
          </a:prstGeom>
        </p:spPr>
      </p:pic>
      <p:pic>
        <p:nvPicPr>
          <p:cNvPr id="33" name="Picture 32">
            <a:extLst>
              <a:ext uri="{FF2B5EF4-FFF2-40B4-BE49-F238E27FC236}">
                <a16:creationId xmlns:a16="http://schemas.microsoft.com/office/drawing/2014/main" id="{0CB91841-92D4-F768-8678-C0C47B8CE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5069" y="2815122"/>
            <a:ext cx="1771369" cy="1947250"/>
          </a:xfrm>
          <a:prstGeom prst="rect">
            <a:avLst/>
          </a:prstGeom>
          <a:ln>
            <a:solidFill>
              <a:schemeClr val="tx2">
                <a:lumMod val="50000"/>
              </a:schemeClr>
            </a:solidFill>
          </a:ln>
        </p:spPr>
      </p:pic>
      <p:pic>
        <p:nvPicPr>
          <p:cNvPr id="1026" name="Picture 2" descr="ban do hanh chinh 63 tinh thanh viet nam">
            <a:extLst>
              <a:ext uri="{FF2B5EF4-FFF2-40B4-BE49-F238E27FC236}">
                <a16:creationId xmlns:a16="http://schemas.microsoft.com/office/drawing/2014/main" id="{6ED634B9-36F7-8D4F-F0E5-A0C43E150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708" y="-299611"/>
            <a:ext cx="3977422" cy="562498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00B008DD-B8D5-E645-4FE8-947673F9A31D}"/>
              </a:ext>
            </a:extLst>
          </p:cNvPr>
          <p:cNvSpPr txBox="1"/>
          <p:nvPr/>
        </p:nvSpPr>
        <p:spPr>
          <a:xfrm>
            <a:off x="434889" y="940028"/>
            <a:ext cx="4619794" cy="1015663"/>
          </a:xfrm>
          <a:prstGeom prst="rect">
            <a:avLst/>
          </a:prstGeom>
          <a:noFill/>
        </p:spPr>
        <p:txBody>
          <a:bodyPr wrap="square">
            <a:spAutoFit/>
          </a:bodyPr>
          <a:lstStyle/>
          <a:p>
            <a:pPr algn="just"/>
            <a:r>
              <a:rPr lang="en-US" sz="2000" dirty="0" err="1">
                <a:latin typeface="Calibri" panose="020F0502020204030204" pitchFamily="34" charset="0"/>
                <a:ea typeface="Times New Roman" panose="02020603050405020304" pitchFamily="18" charset="0"/>
                <a:cs typeface="Calibri" panose="020F0502020204030204" pitchFamily="34" charset="0"/>
              </a:rPr>
              <a:t>D</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ùng</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tọa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lý</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phố</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Hải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Phòng</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thủ</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đô</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Nội</a:t>
            </a:r>
            <a:endParaRPr lang="vi-VN" sz="2000"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BB848114-2522-43F2-9693-3C50D4D77690}"/>
              </a:ext>
            </a:extLst>
          </p:cNvPr>
          <p:cNvSpPr txBox="1"/>
          <p:nvPr/>
        </p:nvSpPr>
        <p:spPr>
          <a:xfrm>
            <a:off x="397656" y="-1743045"/>
            <a:ext cx="3806044" cy="400110"/>
          </a:xfrm>
          <a:prstGeom prst="rect">
            <a:avLst/>
          </a:prstGeom>
          <a:noFill/>
        </p:spPr>
        <p:txBody>
          <a:bodyPr wrap="square">
            <a:spAutoFit/>
          </a:bodyPr>
          <a:lstStyle/>
          <a:p>
            <a:pPr algn="just"/>
            <a:r>
              <a:rPr lang="vi-VN"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 </a:t>
            </a:r>
            <a:r>
              <a:rPr lang="vi-VN"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ể xác định vị trí của vật,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 cần:</a:t>
            </a:r>
            <a:endParaRPr lang="vi-VN" sz="2000"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CA9A9D85-7600-E7C8-73F0-7B7E68608FD3}"/>
              </a:ext>
            </a:extLst>
          </p:cNvPr>
          <p:cNvSpPr txBox="1"/>
          <p:nvPr/>
        </p:nvSpPr>
        <p:spPr>
          <a:xfrm>
            <a:off x="348380" y="5340619"/>
            <a:ext cx="6204820" cy="1631216"/>
          </a:xfrm>
          <a:prstGeom prst="rect">
            <a:avLst/>
          </a:prstGeom>
          <a:noFill/>
        </p:spPr>
        <p:txBody>
          <a:bodyPr wrap="square">
            <a:spAutoFit/>
          </a:bodyPr>
          <a:lstStyle/>
          <a:p>
            <a:pPr marL="177800" indent="-177800" algn="just">
              <a:buFont typeface="Symbol" panose="05050102010706020507" pitchFamily="18" charset="2"/>
              <a:buChar char="·"/>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 tế, người ta thường chọn hệ tọa độ trùng với hệ tọa độ địa lý</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có:</a:t>
            </a:r>
          </a:p>
          <a:p>
            <a:pPr marL="342900" indent="-2794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G</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ốc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 vị trí của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vật mốc</a:t>
            </a:r>
            <a:endParaRPr lang="pt-BR" sz="2000">
              <a:latin typeface="Calibri" panose="020F0502020204030204" pitchFamily="34" charset="0"/>
              <a:ea typeface="Times New Roman" panose="02020603050405020304" pitchFamily="18" charset="0"/>
              <a:cs typeface="Calibri" panose="020F0502020204030204" pitchFamily="34" charset="0"/>
            </a:endParaRPr>
          </a:p>
          <a:p>
            <a:pPr marL="342900" indent="-2794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T</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rục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hoành là đường nối hai hướng địa lý Tây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Đông</a:t>
            </a:r>
          </a:p>
          <a:p>
            <a:pPr marL="342900" indent="-279400" algn="just">
              <a:buFont typeface="Wingdings" panose="05000000000000000000" pitchFamily="2" charset="2"/>
              <a:buChar char="ü"/>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Trục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tung là đường nối hai hướng địa lý Bắc – Nam</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A9A62EDB-FC61-2B73-0BC7-D88D7AEA0BEC}"/>
              </a:ext>
            </a:extLst>
          </p:cNvPr>
          <p:cNvSpPr txBox="1"/>
          <p:nvPr/>
        </p:nvSpPr>
        <p:spPr>
          <a:xfrm>
            <a:off x="434889" y="-1368335"/>
            <a:ext cx="5404893" cy="1323439"/>
          </a:xfrm>
          <a:prstGeom prst="rect">
            <a:avLst/>
          </a:prstGeom>
          <a:noFill/>
        </p:spPr>
        <p:txBody>
          <a:bodyPr wrap="square">
            <a:spAutoFit/>
          </a:bodyPr>
          <a:lstStyle/>
          <a:p>
            <a:pPr marL="228600" indent="-2286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C</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họn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 vật khác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làm gốc.</a:t>
            </a:r>
            <a:endParaRPr lang="pt-BR" sz="2000">
              <a:latin typeface="Calibri" panose="020F0502020204030204" pitchFamily="34" charset="0"/>
              <a:ea typeface="Times New Roman" panose="02020603050405020304" pitchFamily="18" charset="0"/>
              <a:cs typeface="Calibri" panose="020F0502020204030204" pitchFamily="34" charset="0"/>
            </a:endParaRPr>
          </a:p>
          <a:p>
            <a:pPr marL="228600" indent="-2286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G</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ắn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vật vào trục tọa độ Ox hoặc hệ tọa độ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Oxy.</a:t>
            </a:r>
          </a:p>
          <a:p>
            <a:pPr marL="228600" indent="-228600" algn="just">
              <a:buFont typeface="Wingdings" panose="05000000000000000000" pitchFamily="2" charset="2"/>
              <a:buChar char="ü"/>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giá trị trên các trục tọa độ được xác định theo một tỉ lệ xác định</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grpSp>
        <p:nvGrpSpPr>
          <p:cNvPr id="40" name="Group 39">
            <a:extLst>
              <a:ext uri="{FF2B5EF4-FFF2-40B4-BE49-F238E27FC236}">
                <a16:creationId xmlns:a16="http://schemas.microsoft.com/office/drawing/2014/main" id="{ABA18B08-5F34-5254-C745-438704830780}"/>
              </a:ext>
            </a:extLst>
          </p:cNvPr>
          <p:cNvGrpSpPr/>
          <p:nvPr/>
        </p:nvGrpSpPr>
        <p:grpSpPr>
          <a:xfrm>
            <a:off x="40224" y="-57218"/>
            <a:ext cx="914400" cy="914400"/>
            <a:chOff x="3974394" y="692150"/>
            <a:chExt cx="1620969" cy="1621134"/>
          </a:xfrm>
        </p:grpSpPr>
        <p:sp>
          <p:nvSpPr>
            <p:cNvPr id="41" name="Arrow: Circular 40">
              <a:extLst>
                <a:ext uri="{FF2B5EF4-FFF2-40B4-BE49-F238E27FC236}">
                  <a16:creationId xmlns:a16="http://schemas.microsoft.com/office/drawing/2014/main" id="{5249FF6B-D315-70A5-A254-7251D9E0819A}"/>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42" name="Freeform: Shape 41">
              <a:extLst>
                <a:ext uri="{FF2B5EF4-FFF2-40B4-BE49-F238E27FC236}">
                  <a16:creationId xmlns:a16="http://schemas.microsoft.com/office/drawing/2014/main" id="{530DE774-EFAD-4F16-FAE2-D570A9C3B8FF}"/>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a:t>
              </a:r>
            </a:p>
          </p:txBody>
        </p:sp>
      </p:grpSp>
      <p:sp>
        <p:nvSpPr>
          <p:cNvPr id="43" name="TextBox 42">
            <a:extLst>
              <a:ext uri="{FF2B5EF4-FFF2-40B4-BE49-F238E27FC236}">
                <a16:creationId xmlns:a16="http://schemas.microsoft.com/office/drawing/2014/main" id="{6A77562F-A372-A850-F9EC-B23027FB3611}"/>
              </a:ext>
            </a:extLst>
          </p:cNvPr>
          <p:cNvSpPr txBox="1"/>
          <p:nvPr/>
        </p:nvSpPr>
        <p:spPr>
          <a:xfrm>
            <a:off x="1032647" y="105421"/>
            <a:ext cx="4031061" cy="707886"/>
          </a:xfrm>
          <a:prstGeom prst="rect">
            <a:avLst/>
          </a:prstGeom>
          <a:noFill/>
        </p:spPr>
        <p:txBody>
          <a:bodyPr wrap="square" rtlCol="0">
            <a:spAutoFit/>
          </a:bodyPr>
          <a:lstStyle/>
          <a:p>
            <a:pPr algn="just"/>
            <a:r>
              <a:rPr lang="en-US" sz="2000" b="1"/>
              <a:t>Vị trí của vật chuyển động tại các thời điểm</a:t>
            </a:r>
          </a:p>
        </p:txBody>
      </p:sp>
      <p:pic>
        <p:nvPicPr>
          <p:cNvPr id="3074" name="Picture 2" descr="Bản đồ các tỉnh miền Bắc">
            <a:extLst>
              <a:ext uri="{FF2B5EF4-FFF2-40B4-BE49-F238E27FC236}">
                <a16:creationId xmlns:a16="http://schemas.microsoft.com/office/drawing/2014/main" id="{A22B3A8F-F374-B1B9-EA8A-C74BC082D3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179"/>
          <a:stretch/>
        </p:blipFill>
        <p:spPr bwMode="auto">
          <a:xfrm>
            <a:off x="5309274" y="458509"/>
            <a:ext cx="1332826" cy="98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012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1309</TotalTime>
  <Words>2821</Words>
  <Application>Microsoft Office PowerPoint</Application>
  <PresentationFormat>On-screen Show (16:9)</PresentationFormat>
  <Paragraphs>292</Paragraphs>
  <Slides>26</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Calibri</vt:lpstr>
      <vt:lpstr>Cambria Math</vt:lpstr>
      <vt:lpstr>Symbol</vt:lpstr>
      <vt:lpstr>Times New Roman</vt:lpstr>
      <vt:lpstr>Inria Serif Light</vt:lpstr>
      <vt:lpstr>Inria Serif</vt:lpstr>
      <vt:lpstr>Wingdings</vt:lpstr>
      <vt:lpstr>Arial</vt:lpstr>
      <vt:lpstr>Playfair Display Regular</vt:lpstr>
      <vt:lpstr>Paulina template</vt:lpstr>
      <vt:lpstr>BÀI 4: ĐỘ DỊCH CHUYỂN VÀ QUÃNG ĐƯỜNG ĐI ĐƯỢC</vt:lpstr>
      <vt:lpstr>BÀI 4: ĐỘ DỊCH CHUYỂN VÀ QUÃNG ĐƯỜNG ĐI ĐƯỢC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ĐỘ DỊCH CHUYỂN VÀ QUÃNG ĐƯỜNG ĐI ĐƯỢC</dc:title>
  <cp:lastModifiedBy>Mac OS</cp:lastModifiedBy>
  <cp:revision>25</cp:revision>
  <dcterms:modified xsi:type="dcterms:W3CDTF">2022-10-26T15:39:07Z</dcterms:modified>
</cp:coreProperties>
</file>