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24" r:id="rId2"/>
    <p:sldMasterId id="2147483736" r:id="rId3"/>
    <p:sldMasterId id="2147483748" r:id="rId4"/>
  </p:sldMasterIdLst>
  <p:notesMasterIdLst>
    <p:notesMasterId r:id="rId26"/>
  </p:notesMasterIdLst>
  <p:sldIdLst>
    <p:sldId id="259" r:id="rId5"/>
    <p:sldId id="260" r:id="rId6"/>
    <p:sldId id="256" r:id="rId7"/>
    <p:sldId id="258" r:id="rId8"/>
    <p:sldId id="261" r:id="rId9"/>
    <p:sldId id="263" r:id="rId10"/>
    <p:sldId id="264" r:id="rId11"/>
    <p:sldId id="265" r:id="rId12"/>
    <p:sldId id="266" r:id="rId13"/>
    <p:sldId id="269" r:id="rId14"/>
    <p:sldId id="635" r:id="rId15"/>
    <p:sldId id="267" r:id="rId16"/>
    <p:sldId id="272" r:id="rId17"/>
    <p:sldId id="268" r:id="rId18"/>
    <p:sldId id="273" r:id="rId19"/>
    <p:sldId id="632" r:id="rId20"/>
    <p:sldId id="262" r:id="rId21"/>
    <p:sldId id="275" r:id="rId22"/>
    <p:sldId id="276" r:id="rId23"/>
    <p:sldId id="631" r:id="rId24"/>
    <p:sldId id="63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DF9C"/>
    <a:srgbClr val="FFCC66"/>
    <a:srgbClr val="FF1531"/>
    <a:srgbClr val="0000FF"/>
    <a:srgbClr val="B61B5B"/>
    <a:srgbClr val="FFCC99"/>
    <a:srgbClr val="FF5E72"/>
    <a:srgbClr val="FFCCCC"/>
    <a:srgbClr val="33325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2" d="100"/>
          <a:sy n="102" d="100"/>
        </p:scale>
        <p:origin x="870" y="12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A23877-5328-406D-ABF2-DED969B44448}" type="datetimeFigureOut">
              <a:rPr lang="en-US" smtClean="0"/>
              <a:t>6/9/2024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A57C07-DAD4-4642-9F9A-30BE6B826953}" type="slidenum">
              <a:rPr lang="en-US" smtClean="0"/>
              <a:t>‹#›</a:t>
            </a:fld>
            <a:endParaRPr lang="en-US"/>
          </a:p>
        </p:txBody>
      </p:sp>
    </p:spTree>
    <p:extLst>
      <p:ext uri="{BB962C8B-B14F-4D97-AF65-F5344CB8AC3E}">
        <p14:creationId xmlns:p14="http://schemas.microsoft.com/office/powerpoint/2010/main" val="1941553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a:effectLst/>
                <a:latin typeface="Times New Roman" panose="02020603050405020304" pitchFamily="18" charset="0"/>
                <a:ea typeface="Arial" panose="020B0604020202020204" pitchFamily="34" charset="0"/>
                <a:cs typeface="Times New Roman" panose="02020603050405020304" pitchFamily="18" charset="0"/>
              </a:rPr>
              <a:t>Các thành viên của nhóm (theo nhiệm vụ 1) đọc nhanh mục II.2.c, trả lời các câu hỏi của GV theo thể thức dây chuyền, các câu hỏi sẽ có cùng lúc nhiều đáp án, mỗi thành viên của nhóm được chỉ định sẽ chỉ nêu 1 đáp án, học sinh trả lời sau loại trừ để không trả lời trùng lại đáp án của bạn ở trước đó cho đến khi các đáp án được nêu ra đầy đủ hoặc đáp ứng yêu cầu, tính điểm cho nhóm trong nhiệm vụ này. GV đọc câu hỏi, chỉ định học sinh trả lời nhanh, ai trả lời chính xác được tích điểm cộng, sai sẽ mất lượt.</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a typeface="Arial" panose="020B06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7A57C07-DAD4-4642-9F9A-30BE6B826953}" type="slidenum">
              <a:rPr lang="en-US" smtClean="0"/>
              <a:t>10</a:t>
            </a:fld>
            <a:endParaRPr lang="en-US"/>
          </a:p>
        </p:txBody>
      </p:sp>
    </p:spTree>
    <p:extLst>
      <p:ext uri="{BB962C8B-B14F-4D97-AF65-F5344CB8AC3E}">
        <p14:creationId xmlns:p14="http://schemas.microsoft.com/office/powerpoint/2010/main" val="352587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a:effectLst/>
                <a:latin typeface="Times New Roman" panose="02020603050405020304" pitchFamily="18" charset="0"/>
                <a:ea typeface="Arial" panose="020B0604020202020204" pitchFamily="34" charset="0"/>
                <a:cs typeface="Times New Roman" panose="02020603050405020304" pitchFamily="18" charset="0"/>
              </a:rPr>
              <a:t>GV chỉ định học sinh trả lời các câu hỏi theo kỹ thuật tia chớp, ở mỗi câu hỏi, chỉ định tối đa 3 học sinh trả lời để đối chiếu kết quả.</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7A57C07-DAD4-4642-9F9A-30BE6B826953}" type="slidenum">
              <a:rPr lang="en-US" smtClean="0"/>
              <a:t>12</a:t>
            </a:fld>
            <a:endParaRPr lang="en-US"/>
          </a:p>
        </p:txBody>
      </p:sp>
    </p:spTree>
    <p:extLst>
      <p:ext uri="{BB962C8B-B14F-4D97-AF65-F5344CB8AC3E}">
        <p14:creationId xmlns:p14="http://schemas.microsoft.com/office/powerpoint/2010/main" val="2819594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a:effectLst/>
                <a:latin typeface="Times New Roman" panose="02020603050405020304" pitchFamily="18" charset="0"/>
                <a:ea typeface="Arial" panose="020B0604020202020204" pitchFamily="34" charset="0"/>
                <a:cs typeface="Times New Roman" panose="02020603050405020304" pitchFamily="18" charset="0"/>
              </a:rPr>
              <a:t>Các thành viên của nhóm (theo nhiệm vụ 1) đọc nhanh mục II.2.c, trả lời các câu hỏi của GV theo thể thức dây chuyền, các câu hỏi sẽ có cùng lúc nhiều đáp án, mỗi thành viên của nhóm được chỉ định sẽ chỉ nêu 1 đáp án, học sinh trả lời sau loại trừ để không trả lời trùng lại đáp án của bạn ở trước đó cho đến khi các đáp án được nêu ra đầy đủ hoặc đáp ứng yêu cầu, tính điểm cho nhóm trong nhiệm vụ này. GV đọc câu hỏi, chỉ định học sinh trả lời nhanh, ai trả lời chính xác được tích điểm cộng, sai sẽ mất lượt.</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a typeface="Arial" panose="020B06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7A57C07-DAD4-4642-9F9A-30BE6B826953}" type="slidenum">
              <a:rPr lang="en-US" smtClean="0"/>
              <a:t>13</a:t>
            </a:fld>
            <a:endParaRPr lang="en-US"/>
          </a:p>
        </p:txBody>
      </p:sp>
    </p:spTree>
    <p:extLst>
      <p:ext uri="{BB962C8B-B14F-4D97-AF65-F5344CB8AC3E}">
        <p14:creationId xmlns:p14="http://schemas.microsoft.com/office/powerpoint/2010/main" val="958626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a:effectLst/>
                <a:latin typeface="Times New Roman" panose="02020603050405020304" pitchFamily="18" charset="0"/>
                <a:ea typeface="Arial" panose="020B0604020202020204" pitchFamily="34" charset="0"/>
                <a:cs typeface="Times New Roman" panose="02020603050405020304" pitchFamily="18" charset="0"/>
              </a:rPr>
              <a:t>Các thành viên của nhóm (theo nhiệm vụ 1) đọc nhanh mục II.2.c, trả lời các câu hỏi của GV theo thể thức dây chuyền, các câu hỏi sẽ có cùng lúc nhiều đáp án, mỗi thành viên của nhóm được chỉ định sẽ chỉ nêu 1 đáp án, học sinh trả lời sau loại trừ để không trả lời trùng lại đáp án của bạn ở trước đó cho đến khi các đáp án được nêu ra đầy đủ hoặc đáp ứng yêu cầu, tính điểm cho nhóm trong nhiệm vụ này. GV đọc câu hỏi, chỉ định học sinh trả lời nhanh, ai trả lời chính xác được tích điểm cộng, sai sẽ mất lượt.</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a typeface="Arial" panose="020B06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7A57C07-DAD4-4642-9F9A-30BE6B826953}" type="slidenum">
              <a:rPr lang="en-US" smtClean="0"/>
              <a:t>14</a:t>
            </a:fld>
            <a:endParaRPr lang="en-US"/>
          </a:p>
        </p:txBody>
      </p:sp>
    </p:spTree>
    <p:extLst>
      <p:ext uri="{BB962C8B-B14F-4D97-AF65-F5344CB8AC3E}">
        <p14:creationId xmlns:p14="http://schemas.microsoft.com/office/powerpoint/2010/main" val="983556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a:effectLst/>
                <a:latin typeface="Times New Roman" panose="02020603050405020304" pitchFamily="18" charset="0"/>
                <a:ea typeface="Arial" panose="020B0604020202020204" pitchFamily="34" charset="0"/>
                <a:cs typeface="Times New Roman" panose="02020603050405020304" pitchFamily="18" charset="0"/>
              </a:rPr>
              <a:t>Các thành viên của nhóm (theo nhiệm vụ 1) đọc nhanh mục II.2.c, trả lời các câu hỏi của GV theo thể thức dây chuyền, các câu hỏi sẽ có cùng lúc nhiều đáp án, mỗi thành viên của nhóm được chỉ định sẽ chỉ nêu 1 đáp án, học sinh trả lời sau loại trừ để không trả lời trùng lại đáp án của bạn ở trước đó cho đến khi các đáp án được nêu ra đầy đủ hoặc đáp ứng yêu cầu, tính điểm cho nhóm trong nhiệm vụ này. GV đọc câu hỏi, chỉ định học sinh trả lời nhanh, ai trả lời chính xác được tích điểm cộng, sai sẽ mất lượt.</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a typeface="Arial" panose="020B06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7A57C07-DAD4-4642-9F9A-30BE6B826953}" type="slidenum">
              <a:rPr lang="en-US" smtClean="0"/>
              <a:t>15</a:t>
            </a:fld>
            <a:endParaRPr lang="en-US"/>
          </a:p>
        </p:txBody>
      </p:sp>
    </p:spTree>
    <p:extLst>
      <p:ext uri="{BB962C8B-B14F-4D97-AF65-F5344CB8AC3E}">
        <p14:creationId xmlns:p14="http://schemas.microsoft.com/office/powerpoint/2010/main" val="3511958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7A3F3-35A1-AA46-DDED-A568DEA586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349710-70A8-F782-BE02-9F9465D694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44BE22-B1F2-1B93-5A06-D66EFFEE8DB9}"/>
              </a:ext>
            </a:extLst>
          </p:cNvPr>
          <p:cNvSpPr>
            <a:spLocks noGrp="1"/>
          </p:cNvSpPr>
          <p:nvPr>
            <p:ph type="dt" sz="half" idx="10"/>
          </p:nvPr>
        </p:nvSpPr>
        <p:spPr/>
        <p:txBody>
          <a:bodyPr/>
          <a:lstStyle/>
          <a:p>
            <a:fld id="{11A6662E-FAF4-44BC-88B5-85A7CBFB6D30}" type="datetime1">
              <a:rPr lang="en-US" smtClean="0"/>
              <a:pPr/>
              <a:t>6/9/2024</a:t>
            </a:fld>
            <a:endParaRPr lang="en-US" dirty="0"/>
          </a:p>
        </p:txBody>
      </p:sp>
      <p:sp>
        <p:nvSpPr>
          <p:cNvPr id="5" name="Footer Placeholder 4">
            <a:extLst>
              <a:ext uri="{FF2B5EF4-FFF2-40B4-BE49-F238E27FC236}">
                <a16:creationId xmlns:a16="http://schemas.microsoft.com/office/drawing/2014/main" id="{BD0F9DF5-2505-31B7-4BDF-CEDF7743B896}"/>
              </a:ext>
            </a:extLst>
          </p:cNvPr>
          <p:cNvSpPr>
            <a:spLocks noGrp="1"/>
          </p:cNvSpPr>
          <p:nvPr>
            <p:ph type="ftr" sz="quarter" idx="11"/>
          </p:nvPr>
        </p:nvSpPr>
        <p:spPr/>
        <p:txBody>
          <a:body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360C8DEC-9C35-13BD-326C-105269D9A096}"/>
              </a:ext>
            </a:extLst>
          </p:cNvPr>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253442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CB582-14E2-4638-C20C-7A77A3FDA0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145E4B-4FB0-A0FB-6E79-00A5DC7FAA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76264-6BDA-4393-F538-05482DD9C788}"/>
              </a:ext>
            </a:extLst>
          </p:cNvPr>
          <p:cNvSpPr>
            <a:spLocks noGrp="1"/>
          </p:cNvSpPr>
          <p:nvPr>
            <p:ph type="dt" sz="half" idx="10"/>
          </p:nvPr>
        </p:nvSpPr>
        <p:spPr/>
        <p:txBody>
          <a:bodyPr/>
          <a:lstStyle/>
          <a:p>
            <a:fld id="{4C559632-1575-4E14-B53B-3DC3D5ED3947}" type="datetime1">
              <a:rPr lang="en-US" smtClean="0"/>
              <a:t>6/9/2024</a:t>
            </a:fld>
            <a:endParaRPr lang="en-US"/>
          </a:p>
        </p:txBody>
      </p:sp>
      <p:sp>
        <p:nvSpPr>
          <p:cNvPr id="5" name="Footer Placeholder 4">
            <a:extLst>
              <a:ext uri="{FF2B5EF4-FFF2-40B4-BE49-F238E27FC236}">
                <a16:creationId xmlns:a16="http://schemas.microsoft.com/office/drawing/2014/main" id="{3EA3FEC1-4E64-0ADB-FB00-7B1BCD318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15607D-BC08-1C4B-C484-81AA973C451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683166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5A4576-DEC5-3B08-A109-82A0516AC9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D19369-E2BC-D864-ABEE-E64A8607C0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5145A-E689-27BF-0F59-68F3F312BAB1}"/>
              </a:ext>
            </a:extLst>
          </p:cNvPr>
          <p:cNvSpPr>
            <a:spLocks noGrp="1"/>
          </p:cNvSpPr>
          <p:nvPr>
            <p:ph type="dt" sz="half" idx="10"/>
          </p:nvPr>
        </p:nvSpPr>
        <p:spPr/>
        <p:txBody>
          <a:bodyPr/>
          <a:lstStyle/>
          <a:p>
            <a:fld id="{CC4A6868-2568-4CC9-B302-F37117B01A6E}" type="datetime1">
              <a:rPr lang="en-US" smtClean="0"/>
              <a:t>6/9/2024</a:t>
            </a:fld>
            <a:endParaRPr lang="en-US"/>
          </a:p>
        </p:txBody>
      </p:sp>
      <p:sp>
        <p:nvSpPr>
          <p:cNvPr id="5" name="Footer Placeholder 4">
            <a:extLst>
              <a:ext uri="{FF2B5EF4-FFF2-40B4-BE49-F238E27FC236}">
                <a16:creationId xmlns:a16="http://schemas.microsoft.com/office/drawing/2014/main" id="{E56D0C31-05C1-7A7F-D583-4D43EB59B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D6FB1-6BC2-E9EB-0A05-6338EA69AD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608625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6662E-FAF4-44BC-88B5-85A7CBFB6D30}" type="datetime1">
              <a:rPr lang="en-US" smtClean="0"/>
              <a:pPr/>
              <a:t>6/9/2024</a:t>
            </a:fld>
            <a:endParaRPr lang="en-US" dirty="0"/>
          </a:p>
        </p:txBody>
      </p:sp>
      <p:sp>
        <p:nvSpPr>
          <p:cNvPr id="5" name="Footer Placeholder 4"/>
          <p:cNvSpPr>
            <a:spLocks noGrp="1"/>
          </p:cNvSpPr>
          <p:nvPr>
            <p:ph type="ftr" sz="quarter" idx="11"/>
          </p:nvPr>
        </p:nvSpPr>
        <p:spPr/>
        <p:txBody>
          <a:bodyPr/>
          <a:lstStyle/>
          <a:p>
            <a:endParaRPr lang="en-US">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1100808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55F08A-1E71-4B2B-BB49-E743F2903911}" type="datetime1">
              <a:rPr lang="en-US" smtClean="0"/>
              <a:t>6/9/2024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77253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417D9E-721A-44BB-8863-9873FE64DA75}" type="datetime1">
              <a:rPr lang="en-US" smtClean="0"/>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26982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31DA2F-80B8-49CF-99FB-5ABCA53A607A}" type="datetime1">
              <a:rPr lang="en-US" smtClean="0"/>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71926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852172-E6C9-4B6C-929A-A9DE3837BBF1}" type="datetime1">
              <a:rPr lang="en-US" smtClean="0"/>
              <a:t>6/9/2024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884060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B41CFF-90C9-47B3-9DA1-F2BF8D839F7E}" type="datetime1">
              <a:rPr lang="en-US" smtClean="0"/>
              <a:t>6/9/2024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17995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048FA-06AB-4884-A69B-986B96E68A24}" type="datetime1">
              <a:rPr lang="en-US" smtClean="0"/>
              <a:t>6/9/2024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39794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DB7ABA-0172-4F9C-889D-567164F66BCD}" type="datetime1">
              <a:rPr lang="en-US" smtClean="0"/>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02109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27074-265A-3BF4-72EF-32D810BC1F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40EDE2-18CD-5132-E9DA-597F723EA6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40203-E314-D055-6640-D466228917A6}"/>
              </a:ext>
            </a:extLst>
          </p:cNvPr>
          <p:cNvSpPr>
            <a:spLocks noGrp="1"/>
          </p:cNvSpPr>
          <p:nvPr>
            <p:ph type="dt" sz="half" idx="10"/>
          </p:nvPr>
        </p:nvSpPr>
        <p:spPr/>
        <p:txBody>
          <a:bodyPr/>
          <a:lstStyle/>
          <a:p>
            <a:fld id="{0055F08A-1E71-4B2B-BB49-E743F2903911}" type="datetime1">
              <a:rPr lang="en-US" smtClean="0"/>
              <a:t>6/9/2024</a:t>
            </a:fld>
            <a:endParaRPr lang="en-US" dirty="0"/>
          </a:p>
        </p:txBody>
      </p:sp>
      <p:sp>
        <p:nvSpPr>
          <p:cNvPr id="5" name="Footer Placeholder 4">
            <a:extLst>
              <a:ext uri="{FF2B5EF4-FFF2-40B4-BE49-F238E27FC236}">
                <a16:creationId xmlns:a16="http://schemas.microsoft.com/office/drawing/2014/main" id="{07F072E4-4DCD-96D1-6705-736CEC3D39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6B771-4551-F626-1409-3BEABF81E0D5}"/>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892147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AC6A5B-8AE7-4A41-B5A7-9ADC6686DC18}" type="datetime1">
              <a:rPr lang="en-US" smtClean="0"/>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26369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559632-1575-4E14-B53B-3DC3D5ED3947}" type="datetime1">
              <a:rPr lang="en-US" smtClean="0"/>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27883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4A6868-2568-4CC9-B302-F37117B01A6E}" type="datetime1">
              <a:rPr lang="en-US" smtClean="0"/>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85698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6662E-FAF4-44BC-88B5-85A7CBFB6D30}" type="datetime1">
              <a:rPr lang="en-US" smtClean="0"/>
              <a:pPr/>
              <a:t>6/9/2024</a:t>
            </a:fld>
            <a:endParaRPr lang="en-US" dirty="0"/>
          </a:p>
        </p:txBody>
      </p:sp>
      <p:sp>
        <p:nvSpPr>
          <p:cNvPr id="5" name="Footer Placeholder 4"/>
          <p:cNvSpPr>
            <a:spLocks noGrp="1"/>
          </p:cNvSpPr>
          <p:nvPr>
            <p:ph type="ftr" sz="quarter" idx="11"/>
          </p:nvPr>
        </p:nvSpPr>
        <p:spPr/>
        <p:txBody>
          <a:bodyPr/>
          <a:lstStyle/>
          <a:p>
            <a:endParaRPr lang="en-US">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657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55F08A-1E71-4B2B-BB49-E743F2903911}" type="datetime1">
              <a:rPr lang="en-US" smtClean="0"/>
              <a:t>6/9/2024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522924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417D9E-721A-44BB-8863-9873FE64DA75}" type="datetime1">
              <a:rPr lang="en-US" smtClean="0"/>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814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31DA2F-80B8-49CF-99FB-5ABCA53A607A}" type="datetime1">
              <a:rPr lang="en-US" smtClean="0"/>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36450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852172-E6C9-4B6C-929A-A9DE3837BBF1}" type="datetime1">
              <a:rPr lang="en-US" smtClean="0"/>
              <a:t>6/9/2024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50842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B41CFF-90C9-47B3-9DA1-F2BF8D839F7E}" type="datetime1">
              <a:rPr lang="en-US" smtClean="0"/>
              <a:t>6/9/2024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643182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06048FA-06AB-4884-A69B-986B96E68A24}" type="datetime1">
              <a:rPr lang="en-US" smtClean="0"/>
              <a:t>6/9/2024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82182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0A615-9A3F-5052-3E43-1CB062F1A0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4BEE26-8652-BB92-32C4-8F9E4214825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62C8B7-C8A2-BDAC-5426-5C6E6EA38CC3}"/>
              </a:ext>
            </a:extLst>
          </p:cNvPr>
          <p:cNvSpPr>
            <a:spLocks noGrp="1"/>
          </p:cNvSpPr>
          <p:nvPr>
            <p:ph type="dt" sz="half" idx="10"/>
          </p:nvPr>
        </p:nvSpPr>
        <p:spPr/>
        <p:txBody>
          <a:bodyPr/>
          <a:lstStyle/>
          <a:p>
            <a:fld id="{15417D9E-721A-44BB-8863-9873FE64DA75}" type="datetime1">
              <a:rPr lang="en-US" smtClean="0"/>
              <a:t>6/9/2024</a:t>
            </a:fld>
            <a:endParaRPr lang="en-US"/>
          </a:p>
        </p:txBody>
      </p:sp>
      <p:sp>
        <p:nvSpPr>
          <p:cNvPr id="5" name="Footer Placeholder 4">
            <a:extLst>
              <a:ext uri="{FF2B5EF4-FFF2-40B4-BE49-F238E27FC236}">
                <a16:creationId xmlns:a16="http://schemas.microsoft.com/office/drawing/2014/main" id="{D293A213-F812-A5EA-300A-4B075E82BB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4577C8-125B-715E-A8CF-B19648A5C4A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307830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0DB7ABA-0172-4F9C-889D-567164F66BCD}" type="datetime1">
              <a:rPr lang="en-US" smtClean="0"/>
              <a:t>6/9/2024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3B850FF-6169-4056-8077-06FFA93A5366}" type="slidenum">
              <a:rPr lang="en-US" smtClean="0"/>
              <a:t>‹#›</a:t>
            </a:fld>
            <a:endParaRPr lang="en-US"/>
          </a:p>
        </p:txBody>
      </p:sp>
    </p:spTree>
    <p:extLst>
      <p:ext uri="{BB962C8B-B14F-4D97-AF65-F5344CB8AC3E}">
        <p14:creationId xmlns:p14="http://schemas.microsoft.com/office/powerpoint/2010/main" val="3815602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AC6A5B-8AE7-4A41-B5A7-9ADC6686DC18}" type="datetime1">
              <a:rPr lang="en-US" smtClean="0"/>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01137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559632-1575-4E14-B53B-3DC3D5ED3947}" type="datetime1">
              <a:rPr lang="en-US" smtClean="0"/>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75432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4A6868-2568-4CC9-B302-F37117B01A6E}" type="datetime1">
              <a:rPr lang="en-US" smtClean="0"/>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447840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319B-8D83-4050-9054-0562C116B7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5B8CF6-38CB-43B7-9089-CE46494000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351952-F677-4E8F-9F7F-42799FA09D6F}"/>
              </a:ext>
            </a:extLst>
          </p:cNvPr>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5" name="Footer Placeholder 4">
            <a:extLst>
              <a:ext uri="{FF2B5EF4-FFF2-40B4-BE49-F238E27FC236}">
                <a16:creationId xmlns:a16="http://schemas.microsoft.com/office/drawing/2014/main" id="{84F17317-67B6-4C19-BF7A-74F2720505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517798-559B-417E-A25E-3261BD2DC28A}"/>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24618434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142EA-7096-4380-AD52-214DD5012A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430453-28C8-4DB5-B0D3-1C0780F694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474401-945E-4902-9910-43D800496556}"/>
              </a:ext>
            </a:extLst>
          </p:cNvPr>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5" name="Footer Placeholder 4">
            <a:extLst>
              <a:ext uri="{FF2B5EF4-FFF2-40B4-BE49-F238E27FC236}">
                <a16:creationId xmlns:a16="http://schemas.microsoft.com/office/drawing/2014/main" id="{08DD9EC8-1196-4D5E-AE4C-59B1D14E29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6C2253-29A1-4637-9F8A-F573CD03A429}"/>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565283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5EDB9-96FD-4CE0-9A21-B9F9355EF8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C1F989-A979-4C3C-A9C0-9A2138A02D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3DB7D1-A1FB-49FC-B4C0-FE7DA623CC9E}"/>
              </a:ext>
            </a:extLst>
          </p:cNvPr>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5" name="Footer Placeholder 4">
            <a:extLst>
              <a:ext uri="{FF2B5EF4-FFF2-40B4-BE49-F238E27FC236}">
                <a16:creationId xmlns:a16="http://schemas.microsoft.com/office/drawing/2014/main" id="{D3F53F03-E281-44AD-8797-3FDD495546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5CB655-08B8-414D-85EE-0BBFB704C348}"/>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2332624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EAE6F-2676-463C-981E-1D34D13119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652CA-1B57-4113-97A0-6F2090BEEF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8E1FDD-0916-4F1B-BAC4-4F5B5B59F8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20C258-56D2-4F1B-91FF-71CCB539D23F}"/>
              </a:ext>
            </a:extLst>
          </p:cNvPr>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6" name="Footer Placeholder 5">
            <a:extLst>
              <a:ext uri="{FF2B5EF4-FFF2-40B4-BE49-F238E27FC236}">
                <a16:creationId xmlns:a16="http://schemas.microsoft.com/office/drawing/2014/main" id="{F9539359-1BB1-4ECE-93E1-4DD578BDB1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C53ACA-0932-4374-9577-229BA62F41B8}"/>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4016553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F9B39-B164-4B8D-AFE9-0B987DECE3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957E35-775C-45D6-BDB9-5F8AA1170C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E38E47-CF81-4D67-8E97-EE15C6B852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35E7AF-7BD6-4D79-AFC4-4D8823B084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C7EF94-DE7E-4EF8-83C2-1430B233EA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4CEA06-37CA-42F2-AFCD-DD06A044F71B}"/>
              </a:ext>
            </a:extLst>
          </p:cNvPr>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8" name="Footer Placeholder 7">
            <a:extLst>
              <a:ext uri="{FF2B5EF4-FFF2-40B4-BE49-F238E27FC236}">
                <a16:creationId xmlns:a16="http://schemas.microsoft.com/office/drawing/2014/main" id="{A9EBD172-AF35-402F-B65F-565B51CB3F8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E050AF9-C2D2-4B49-B03D-EB8BA00C09B4}"/>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744105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AE254-6E7A-47A2-8483-682FB57483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35677D-BF63-4AB6-8806-0681B3DC8FBC}"/>
              </a:ext>
            </a:extLst>
          </p:cNvPr>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4" name="Footer Placeholder 3">
            <a:extLst>
              <a:ext uri="{FF2B5EF4-FFF2-40B4-BE49-F238E27FC236}">
                <a16:creationId xmlns:a16="http://schemas.microsoft.com/office/drawing/2014/main" id="{3353F41F-62E6-4BC4-8CDD-EF109A0C79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E61B56E-7117-4AEB-B434-FD7DEBBD0A1A}"/>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1389251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A1F3-2644-A2AF-809D-5F02FA9D21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506F36-84E7-AD04-22C8-A0386DF44E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1C6391-903F-44C8-9E9B-1D5E098E07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87CB2A-92F2-7966-B200-3E16DE9E2D61}"/>
              </a:ext>
            </a:extLst>
          </p:cNvPr>
          <p:cNvSpPr>
            <a:spLocks noGrp="1"/>
          </p:cNvSpPr>
          <p:nvPr>
            <p:ph type="dt" sz="half" idx="10"/>
          </p:nvPr>
        </p:nvSpPr>
        <p:spPr/>
        <p:txBody>
          <a:bodyPr/>
          <a:lstStyle/>
          <a:p>
            <a:fld id="{5F31DA2F-80B8-49CF-99FB-5ABCA53A607A}" type="datetime1">
              <a:rPr lang="en-US" smtClean="0"/>
              <a:t>6/9/2024</a:t>
            </a:fld>
            <a:endParaRPr lang="en-US"/>
          </a:p>
        </p:txBody>
      </p:sp>
      <p:sp>
        <p:nvSpPr>
          <p:cNvPr id="6" name="Footer Placeholder 5">
            <a:extLst>
              <a:ext uri="{FF2B5EF4-FFF2-40B4-BE49-F238E27FC236}">
                <a16:creationId xmlns:a16="http://schemas.microsoft.com/office/drawing/2014/main" id="{CBDD669C-E714-E7CB-4AB4-9D2A1AAEF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35FCA0-2667-017F-BAB6-2798945FB1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11134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DF5B6-FEB2-46D5-BD82-84EAF211FA03}"/>
              </a:ext>
            </a:extLst>
          </p:cNvPr>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3" name="Footer Placeholder 2">
            <a:extLst>
              <a:ext uri="{FF2B5EF4-FFF2-40B4-BE49-F238E27FC236}">
                <a16:creationId xmlns:a16="http://schemas.microsoft.com/office/drawing/2014/main" id="{10B31B8E-899C-4385-B9EE-F0727727115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4C5B410-44CB-4CB3-8522-2CC0A68327FB}"/>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23088244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2ECB6-2183-4D6C-AEED-E728E06242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C5D949-82BC-495B-8319-01CE5269CA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49F119-5256-40CE-91E4-2EEF053F82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98C153-2DA7-41E0-B9FE-A9716437B3F3}"/>
              </a:ext>
            </a:extLst>
          </p:cNvPr>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6" name="Footer Placeholder 5">
            <a:extLst>
              <a:ext uri="{FF2B5EF4-FFF2-40B4-BE49-F238E27FC236}">
                <a16:creationId xmlns:a16="http://schemas.microsoft.com/office/drawing/2014/main" id="{2C1718CB-0AA5-4A9F-9468-11D06E482C0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DEE353A-7D2D-4D33-9123-8066BF77E608}"/>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2263929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626D4-925E-4784-941B-E9088F4D40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FFBEFD-B1BD-4FA2-AB28-2B9AA64038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CA1BE3-AF98-4131-A105-BBBD7CECD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6EA2A6-7A1C-4614-B31B-68C96B8D47A9}"/>
              </a:ext>
            </a:extLst>
          </p:cNvPr>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6" name="Footer Placeholder 5">
            <a:extLst>
              <a:ext uri="{FF2B5EF4-FFF2-40B4-BE49-F238E27FC236}">
                <a16:creationId xmlns:a16="http://schemas.microsoft.com/office/drawing/2014/main" id="{D180D92C-03B7-406E-96BF-84640B22D9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CF2786-D3CD-42E4-86B3-C2A7BCDBB535}"/>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15646611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8C9FE-4999-4406-80F9-CB3898D4F8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213359-4FA0-4A44-A730-6831295FC0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B521B-2E13-4587-AF50-CF1F76F1E992}"/>
              </a:ext>
            </a:extLst>
          </p:cNvPr>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5" name="Footer Placeholder 4">
            <a:extLst>
              <a:ext uri="{FF2B5EF4-FFF2-40B4-BE49-F238E27FC236}">
                <a16:creationId xmlns:a16="http://schemas.microsoft.com/office/drawing/2014/main" id="{B9D7B26F-7EDF-4266-A47A-B509CBFD3F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321D75-E3F6-4758-923D-5E97FF92BF37}"/>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28647361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AADB25-47DD-4871-A6F8-DB3FA758D5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83707E-A5D2-4D99-B8B9-4D7A016C67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7FA84-1E4E-4E24-92CF-5968AFC3A32A}"/>
              </a:ext>
            </a:extLst>
          </p:cNvPr>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5" name="Footer Placeholder 4">
            <a:extLst>
              <a:ext uri="{FF2B5EF4-FFF2-40B4-BE49-F238E27FC236}">
                <a16:creationId xmlns:a16="http://schemas.microsoft.com/office/drawing/2014/main" id="{4E42A8A0-631F-4041-A6F6-F37DA99E01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5E72C3-BEF6-4776-B94C-5B953C32EAD6}"/>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4146544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1" y="0"/>
            <a:ext cx="7814853" cy="6868522"/>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1902011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85BE505-4350-4841-9357-57B92B279C07}"/>
              </a:ext>
            </a:extLst>
          </p:cNvPr>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5" name="Footer Placeholder 4">
            <a:extLst>
              <a:ext uri="{FF2B5EF4-FFF2-40B4-BE49-F238E27FC236}">
                <a16:creationId xmlns:a16="http://schemas.microsoft.com/office/drawing/2014/main" id="{E05D988C-9525-43FC-B662-0F07662495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B8C649-E95E-4939-9029-6A9A09E149B4}"/>
              </a:ext>
            </a:extLst>
          </p:cNvPr>
          <p:cNvSpPr>
            <a:spLocks noGrp="1"/>
          </p:cNvSpPr>
          <p:nvPr>
            <p:ph type="sldNum" sz="quarter" idx="12"/>
          </p:nvPr>
        </p:nvSpPr>
        <p:spPr/>
        <p:txBody>
          <a:bodyPr/>
          <a:lstStyle/>
          <a:p>
            <a:fld id="{734CF54C-FA28-4969-B654-5B65D226AFD9}" type="slidenum">
              <a:rPr lang="en-US" smtClean="0"/>
              <a:t>‹#›</a:t>
            </a:fld>
            <a:endParaRPr lang="en-US" dirty="0"/>
          </a:p>
        </p:txBody>
      </p:sp>
      <p:sp>
        <p:nvSpPr>
          <p:cNvPr id="11" name="Picture Placeholder 10"/>
          <p:cNvSpPr>
            <a:spLocks noGrp="1"/>
          </p:cNvSpPr>
          <p:nvPr>
            <p:ph type="pic" sz="quarter" idx="13"/>
          </p:nvPr>
        </p:nvSpPr>
        <p:spPr>
          <a:xfrm>
            <a:off x="309715" y="825909"/>
            <a:ext cx="4513008" cy="4513008"/>
          </a:xfrm>
          <a:custGeom>
            <a:avLst/>
            <a:gdLst>
              <a:gd name="connsiteX0" fmla="*/ 2256504 w 4513008"/>
              <a:gd name="connsiteY0" fmla="*/ 0 h 4513008"/>
              <a:gd name="connsiteX1" fmla="*/ 4513008 w 4513008"/>
              <a:gd name="connsiteY1" fmla="*/ 2256504 h 4513008"/>
              <a:gd name="connsiteX2" fmla="*/ 2256504 w 4513008"/>
              <a:gd name="connsiteY2" fmla="*/ 4513008 h 4513008"/>
              <a:gd name="connsiteX3" fmla="*/ 0 w 4513008"/>
              <a:gd name="connsiteY3" fmla="*/ 2256504 h 4513008"/>
            </a:gdLst>
            <a:ahLst/>
            <a:cxnLst>
              <a:cxn ang="0">
                <a:pos x="connsiteX0" y="connsiteY0"/>
              </a:cxn>
              <a:cxn ang="0">
                <a:pos x="connsiteX1" y="connsiteY1"/>
              </a:cxn>
              <a:cxn ang="0">
                <a:pos x="connsiteX2" y="connsiteY2"/>
              </a:cxn>
              <a:cxn ang="0">
                <a:pos x="connsiteX3" y="connsiteY3"/>
              </a:cxn>
            </a:cxnLst>
            <a:rect l="l" t="t" r="r" b="b"/>
            <a:pathLst>
              <a:path w="4513008" h="4513008">
                <a:moveTo>
                  <a:pt x="2256504" y="0"/>
                </a:moveTo>
                <a:lnTo>
                  <a:pt x="4513008" y="2256504"/>
                </a:lnTo>
                <a:lnTo>
                  <a:pt x="2256504" y="4513008"/>
                </a:lnTo>
                <a:lnTo>
                  <a:pt x="0" y="2256504"/>
                </a:lnTo>
                <a:close/>
              </a:path>
            </a:pathLst>
          </a:custGeom>
          <a:ln>
            <a:solidFill>
              <a:srgbClr val="FFC000"/>
            </a:solidFill>
          </a:ln>
        </p:spPr>
        <p:txBody>
          <a:bodyPr wrap="square">
            <a:noAutofit/>
          </a:bodyPr>
          <a:lstStyle/>
          <a:p>
            <a:endParaRPr lang="en-US" dirty="0"/>
          </a:p>
        </p:txBody>
      </p:sp>
    </p:spTree>
    <p:extLst>
      <p:ext uri="{BB962C8B-B14F-4D97-AF65-F5344CB8AC3E}">
        <p14:creationId xmlns:p14="http://schemas.microsoft.com/office/powerpoint/2010/main" val="8509927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33AB-767B-4583-B4A0-35BF1B199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9E9D8F-BD6E-4BA8-8D03-8B36D76998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AC568-F41B-4784-A2DE-BA66628CC4A0}"/>
              </a:ext>
            </a:extLst>
          </p:cNvPr>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5" name="Footer Placeholder 4">
            <a:extLst>
              <a:ext uri="{FF2B5EF4-FFF2-40B4-BE49-F238E27FC236}">
                <a16:creationId xmlns:a16="http://schemas.microsoft.com/office/drawing/2014/main" id="{E9603047-009B-4597-92AF-F5147AAAF5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CB3A17-7E73-4F85-B20D-C462BCDE7B62}"/>
              </a:ext>
            </a:extLst>
          </p:cNvPr>
          <p:cNvSpPr>
            <a:spLocks noGrp="1"/>
          </p:cNvSpPr>
          <p:nvPr>
            <p:ph type="sldNum" sz="quarter" idx="12"/>
          </p:nvPr>
        </p:nvSpPr>
        <p:spPr/>
        <p:txBody>
          <a:bodyPr/>
          <a:lstStyle/>
          <a:p>
            <a:fld id="{734CF54C-FA28-4969-B654-5B65D226AFD9}" type="slidenum">
              <a:rPr lang="en-US" smtClean="0"/>
              <a:t>‹#›</a:t>
            </a:fld>
            <a:endParaRPr lang="en-US" dirty="0"/>
          </a:p>
        </p:txBody>
      </p:sp>
      <p:sp>
        <p:nvSpPr>
          <p:cNvPr id="18" name="Picture Placeholder 17">
            <a:extLst>
              <a:ext uri="{FF2B5EF4-FFF2-40B4-BE49-F238E27FC236}">
                <a16:creationId xmlns:a16="http://schemas.microsoft.com/office/drawing/2014/main" id="{5D5A1A42-26AA-40C6-9FD4-499B0E84A670}"/>
              </a:ext>
            </a:extLst>
          </p:cNvPr>
          <p:cNvSpPr>
            <a:spLocks noGrp="1"/>
          </p:cNvSpPr>
          <p:nvPr>
            <p:ph type="pic" sz="quarter" idx="13"/>
          </p:nvPr>
        </p:nvSpPr>
        <p:spPr>
          <a:xfrm>
            <a:off x="5304540" y="0"/>
            <a:ext cx="6887461" cy="6858000"/>
          </a:xfrm>
          <a:custGeom>
            <a:avLst/>
            <a:gdLst>
              <a:gd name="connsiteX0" fmla="*/ 3518366 w 6887461"/>
              <a:gd name="connsiteY0" fmla="*/ 0 h 6858000"/>
              <a:gd name="connsiteX1" fmla="*/ 3877264 w 6887461"/>
              <a:gd name="connsiteY1" fmla="*/ 0 h 6858000"/>
              <a:gd name="connsiteX2" fmla="*/ 4059684 w 6887461"/>
              <a:gd name="connsiteY2" fmla="*/ 2841088 h 6858000"/>
              <a:gd name="connsiteX3" fmla="*/ 6887461 w 6887461"/>
              <a:gd name="connsiteY3" fmla="*/ 3080471 h 6858000"/>
              <a:gd name="connsiteX4" fmla="*/ 6887461 w 6887461"/>
              <a:gd name="connsiteY4" fmla="*/ 3460342 h 6858000"/>
              <a:gd name="connsiteX5" fmla="*/ 6812021 w 6887461"/>
              <a:gd name="connsiteY5" fmla="*/ 4351493 h 6858000"/>
              <a:gd name="connsiteX6" fmla="*/ 4142152 w 6887461"/>
              <a:gd name="connsiteY6" fmla="*/ 4125477 h 6858000"/>
              <a:gd name="connsiteX7" fmla="*/ 4313838 w 6887461"/>
              <a:gd name="connsiteY7" fmla="*/ 6799389 h 6858000"/>
              <a:gd name="connsiteX8" fmla="*/ 3401007 w 6887461"/>
              <a:gd name="connsiteY8" fmla="*/ 6858000 h 6858000"/>
              <a:gd name="connsiteX9" fmla="*/ 3042125 w 6887461"/>
              <a:gd name="connsiteY9" fmla="*/ 6858000 h 6858000"/>
              <a:gd name="connsiteX10" fmla="*/ 2859706 w 6887461"/>
              <a:gd name="connsiteY10" fmla="*/ 4016912 h 6858000"/>
              <a:gd name="connsiteX11" fmla="*/ 0 w 6887461"/>
              <a:gd name="connsiteY11" fmla="*/ 3774826 h 6858000"/>
              <a:gd name="connsiteX12" fmla="*/ 107368 w 6887461"/>
              <a:gd name="connsiteY12" fmla="*/ 2506507 h 6858000"/>
              <a:gd name="connsiteX13" fmla="*/ 2777237 w 6887461"/>
              <a:gd name="connsiteY13" fmla="*/ 2732523 h 6858000"/>
              <a:gd name="connsiteX14" fmla="*/ 2605551 w 6887461"/>
              <a:gd name="connsiteY14" fmla="*/ 586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7461" h="6858000">
                <a:moveTo>
                  <a:pt x="3518366" y="0"/>
                </a:moveTo>
                <a:lnTo>
                  <a:pt x="3877264" y="0"/>
                </a:lnTo>
                <a:lnTo>
                  <a:pt x="4059684" y="2841088"/>
                </a:lnTo>
                <a:lnTo>
                  <a:pt x="6887461" y="3080471"/>
                </a:lnTo>
                <a:lnTo>
                  <a:pt x="6887461" y="3460342"/>
                </a:lnTo>
                <a:lnTo>
                  <a:pt x="6812021" y="4351493"/>
                </a:lnTo>
                <a:lnTo>
                  <a:pt x="4142152" y="4125477"/>
                </a:lnTo>
                <a:lnTo>
                  <a:pt x="4313838" y="6799389"/>
                </a:lnTo>
                <a:lnTo>
                  <a:pt x="3401007" y="6858000"/>
                </a:lnTo>
                <a:lnTo>
                  <a:pt x="3042125" y="6858000"/>
                </a:lnTo>
                <a:lnTo>
                  <a:pt x="2859706" y="4016912"/>
                </a:lnTo>
                <a:lnTo>
                  <a:pt x="0" y="3774826"/>
                </a:lnTo>
                <a:lnTo>
                  <a:pt x="107368" y="2506507"/>
                </a:lnTo>
                <a:lnTo>
                  <a:pt x="2777237" y="2732523"/>
                </a:lnTo>
                <a:lnTo>
                  <a:pt x="2605551" y="58610"/>
                </a:lnTo>
                <a:close/>
              </a:path>
            </a:pathLst>
          </a:custGeom>
        </p:spPr>
        <p:txBody>
          <a:bodyPr wrap="square">
            <a:noAutofit/>
          </a:bodyPr>
          <a:lstStyle/>
          <a:p>
            <a:endParaRPr lang="en-US"/>
          </a:p>
        </p:txBody>
      </p:sp>
    </p:spTree>
    <p:extLst>
      <p:ext uri="{BB962C8B-B14F-4D97-AF65-F5344CB8AC3E}">
        <p14:creationId xmlns:p14="http://schemas.microsoft.com/office/powerpoint/2010/main" val="35316853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93A601-18E1-486B-BF43-F531892853F6}"/>
              </a:ext>
            </a:extLst>
          </p:cNvPr>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3" name="Footer Placeholder 2">
            <a:extLst>
              <a:ext uri="{FF2B5EF4-FFF2-40B4-BE49-F238E27FC236}">
                <a16:creationId xmlns:a16="http://schemas.microsoft.com/office/drawing/2014/main" id="{0DC511C8-D86E-4A7A-B7A2-5061C4625CD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D31C2DC-BA85-4340-B0A4-DEB6F799FA65}"/>
              </a:ext>
            </a:extLst>
          </p:cNvPr>
          <p:cNvSpPr>
            <a:spLocks noGrp="1"/>
          </p:cNvSpPr>
          <p:nvPr>
            <p:ph type="sldNum" sz="quarter" idx="12"/>
          </p:nvPr>
        </p:nvSpPr>
        <p:spPr/>
        <p:txBody>
          <a:bodyPr/>
          <a:lstStyle/>
          <a:p>
            <a:fld id="{734CF54C-FA28-4969-B654-5B65D226AFD9}" type="slidenum">
              <a:rPr lang="en-US" smtClean="0"/>
              <a:t>‹#›</a:t>
            </a:fld>
            <a:endParaRPr lang="en-US" dirty="0"/>
          </a:p>
        </p:txBody>
      </p:sp>
      <p:sp>
        <p:nvSpPr>
          <p:cNvPr id="9" name="Picture Placeholder 8"/>
          <p:cNvSpPr>
            <a:spLocks noGrp="1"/>
          </p:cNvSpPr>
          <p:nvPr>
            <p:ph type="pic" sz="quarter" idx="13"/>
          </p:nvPr>
        </p:nvSpPr>
        <p:spPr>
          <a:xfrm>
            <a:off x="-35713" y="0"/>
            <a:ext cx="5973638" cy="6887308"/>
          </a:xfrm>
          <a:custGeom>
            <a:avLst/>
            <a:gdLst>
              <a:gd name="connsiteX0" fmla="*/ 0 w 5973638"/>
              <a:gd name="connsiteY0" fmla="*/ 0 h 6887308"/>
              <a:gd name="connsiteX1" fmla="*/ 3747061 w 5973638"/>
              <a:gd name="connsiteY1" fmla="*/ 0 h 6887308"/>
              <a:gd name="connsiteX2" fmla="*/ 5973638 w 5973638"/>
              <a:gd name="connsiteY2" fmla="*/ 4881409 h 6887308"/>
              <a:gd name="connsiteX3" fmla="*/ 3747061 w 5973638"/>
              <a:gd name="connsiteY3" fmla="*/ 6887308 h 6887308"/>
              <a:gd name="connsiteX4" fmla="*/ 0 w 5973638"/>
              <a:gd name="connsiteY4" fmla="*/ 6887308 h 688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638" h="6887308">
                <a:moveTo>
                  <a:pt x="0" y="0"/>
                </a:moveTo>
                <a:lnTo>
                  <a:pt x="3747061" y="0"/>
                </a:lnTo>
                <a:lnTo>
                  <a:pt x="5973638" y="4881409"/>
                </a:lnTo>
                <a:lnTo>
                  <a:pt x="3747061" y="6887308"/>
                </a:lnTo>
                <a:lnTo>
                  <a:pt x="0" y="6887308"/>
                </a:lnTo>
                <a:close/>
              </a:path>
            </a:pathLst>
          </a:custGeom>
          <a:solidFill>
            <a:srgbClr val="E6E6E6"/>
          </a:solidFill>
        </p:spPr>
        <p:txBody>
          <a:bodyPr wrap="square">
            <a:noAutofit/>
          </a:bodyPr>
          <a:lstStyle/>
          <a:p>
            <a:endParaRPr lang="en-US" dirty="0"/>
          </a:p>
        </p:txBody>
      </p:sp>
    </p:spTree>
    <p:extLst>
      <p:ext uri="{BB962C8B-B14F-4D97-AF65-F5344CB8AC3E}">
        <p14:creationId xmlns:p14="http://schemas.microsoft.com/office/powerpoint/2010/main" val="8523221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609600" y="0"/>
            <a:ext cx="4724400" cy="6858000"/>
          </a:xfrm>
          <a:custGeom>
            <a:avLst/>
            <a:gdLst>
              <a:gd name="connsiteX0" fmla="*/ 0 w 4724400"/>
              <a:gd name="connsiteY0" fmla="*/ 0 h 6858000"/>
              <a:gd name="connsiteX1" fmla="*/ 2705100 w 4724400"/>
              <a:gd name="connsiteY1" fmla="*/ 0 h 6858000"/>
              <a:gd name="connsiteX2" fmla="*/ 4724400 w 4724400"/>
              <a:gd name="connsiteY2" fmla="*/ 6858000 h 6858000"/>
              <a:gd name="connsiteX3" fmla="*/ 2705100 w 4724400"/>
              <a:gd name="connsiteY3" fmla="*/ 6858000 h 6858000"/>
              <a:gd name="connsiteX4" fmla="*/ 0 w 47244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6858000">
                <a:moveTo>
                  <a:pt x="0" y="0"/>
                </a:moveTo>
                <a:lnTo>
                  <a:pt x="2705100" y="0"/>
                </a:lnTo>
                <a:lnTo>
                  <a:pt x="4724400" y="6858000"/>
                </a:lnTo>
                <a:lnTo>
                  <a:pt x="27051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022987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0C6CB-CD30-678F-6DD2-75E1DEBE7C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75C902-A474-5209-978E-1735CC81B4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6F7137-CC02-8030-4EBC-2CCD641FFF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ABCD8E-AC59-B104-8F8D-3EE2E86762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9F87C-EE3E-BF2E-3EF7-88F1231CE0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4E21A4-669C-5963-2D94-104A9F42A414}"/>
              </a:ext>
            </a:extLst>
          </p:cNvPr>
          <p:cNvSpPr>
            <a:spLocks noGrp="1"/>
          </p:cNvSpPr>
          <p:nvPr>
            <p:ph type="dt" sz="half" idx="10"/>
          </p:nvPr>
        </p:nvSpPr>
        <p:spPr/>
        <p:txBody>
          <a:bodyPr/>
          <a:lstStyle/>
          <a:p>
            <a:fld id="{28852172-E6C9-4B6C-929A-A9DE3837BBF1}" type="datetime1">
              <a:rPr lang="en-US" smtClean="0"/>
              <a:t>6/9/2024</a:t>
            </a:fld>
            <a:endParaRPr lang="en-US"/>
          </a:p>
        </p:txBody>
      </p:sp>
      <p:sp>
        <p:nvSpPr>
          <p:cNvPr id="8" name="Footer Placeholder 7">
            <a:extLst>
              <a:ext uri="{FF2B5EF4-FFF2-40B4-BE49-F238E27FC236}">
                <a16:creationId xmlns:a16="http://schemas.microsoft.com/office/drawing/2014/main" id="{495851C5-A2C4-74E4-B54C-A2C73F5599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BE3F5D-9262-866B-0798-E794C85586C5}"/>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274282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691568" y="545911"/>
            <a:ext cx="2694064" cy="2565773"/>
          </a:xfrm>
          <a:custGeom>
            <a:avLst/>
            <a:gdLst>
              <a:gd name="connsiteX0" fmla="*/ 1347032 w 2694064"/>
              <a:gd name="connsiteY0" fmla="*/ 0 h 2565773"/>
              <a:gd name="connsiteX1" fmla="*/ 2694064 w 2694064"/>
              <a:gd name="connsiteY1" fmla="*/ 980038 h 2565773"/>
              <a:gd name="connsiteX2" fmla="*/ 2179544 w 2694064"/>
              <a:gd name="connsiteY2" fmla="*/ 2565773 h 2565773"/>
              <a:gd name="connsiteX3" fmla="*/ 514520 w 2694064"/>
              <a:gd name="connsiteY3" fmla="*/ 2565773 h 2565773"/>
              <a:gd name="connsiteX4" fmla="*/ 0 w 2694064"/>
              <a:gd name="connsiteY4" fmla="*/ 980038 h 256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64" h="2565773">
                <a:moveTo>
                  <a:pt x="1347032" y="0"/>
                </a:moveTo>
                <a:lnTo>
                  <a:pt x="2694064" y="980038"/>
                </a:lnTo>
                <a:lnTo>
                  <a:pt x="2179544" y="2565773"/>
                </a:lnTo>
                <a:lnTo>
                  <a:pt x="514520" y="2565773"/>
                </a:lnTo>
                <a:lnTo>
                  <a:pt x="0" y="980038"/>
                </a:lnTo>
                <a:close/>
              </a:path>
            </a:pathLst>
          </a:custGeom>
          <a:solidFill>
            <a:schemeClr val="accent2">
              <a:lumMod val="40000"/>
              <a:lumOff val="60000"/>
            </a:schemeClr>
          </a:solidFill>
        </p:spPr>
        <p:txBody>
          <a:bodyPr wrap="square">
            <a:noAutofit/>
          </a:bodyPr>
          <a:lstStyle/>
          <a:p>
            <a:endParaRPr lang="en-US" dirty="0"/>
          </a:p>
        </p:txBody>
      </p:sp>
      <p:sp>
        <p:nvSpPr>
          <p:cNvPr id="2" name="Date Placeholder 1"/>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6628551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
        <p:nvSpPr>
          <p:cNvPr id="9" name="Picture Placeholder 8"/>
          <p:cNvSpPr>
            <a:spLocks noGrp="1"/>
          </p:cNvSpPr>
          <p:nvPr>
            <p:ph type="pic" sz="quarter" idx="13"/>
          </p:nvPr>
        </p:nvSpPr>
        <p:spPr>
          <a:xfrm>
            <a:off x="0" y="0"/>
            <a:ext cx="12192000" cy="3162300"/>
          </a:xfrm>
          <a:custGeom>
            <a:avLst/>
            <a:gdLst>
              <a:gd name="connsiteX0" fmla="*/ 0 w 12192000"/>
              <a:gd name="connsiteY0" fmla="*/ 0 h 3162300"/>
              <a:gd name="connsiteX1" fmla="*/ 12192000 w 12192000"/>
              <a:gd name="connsiteY1" fmla="*/ 0 h 3162300"/>
              <a:gd name="connsiteX2" fmla="*/ 12192000 w 12192000"/>
              <a:gd name="connsiteY2" fmla="*/ 1885950 h 3162300"/>
              <a:gd name="connsiteX3" fmla="*/ 0 w 12192000"/>
              <a:gd name="connsiteY3" fmla="*/ 3162300 h 3162300"/>
              <a:gd name="connsiteX4" fmla="*/ 0 w 12192000"/>
              <a:gd name="connsiteY4" fmla="*/ 188595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162300">
                <a:moveTo>
                  <a:pt x="0" y="0"/>
                </a:moveTo>
                <a:lnTo>
                  <a:pt x="12192000" y="0"/>
                </a:lnTo>
                <a:lnTo>
                  <a:pt x="12192000" y="1885950"/>
                </a:lnTo>
                <a:lnTo>
                  <a:pt x="0" y="3162300"/>
                </a:lnTo>
                <a:lnTo>
                  <a:pt x="0" y="188595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7242584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485841" y="0"/>
            <a:ext cx="6096000" cy="6857998"/>
          </a:xfrm>
          <a:custGeom>
            <a:avLst/>
            <a:gdLst>
              <a:gd name="connsiteX0" fmla="*/ 1711217 w 6096000"/>
              <a:gd name="connsiteY0" fmla="*/ 0 h 6857998"/>
              <a:gd name="connsiteX1" fmla="*/ 6096000 w 6096000"/>
              <a:gd name="connsiteY1" fmla="*/ 0 h 6857998"/>
              <a:gd name="connsiteX2" fmla="*/ 6096000 w 6096000"/>
              <a:gd name="connsiteY2" fmla="*/ 6857998 h 6857998"/>
              <a:gd name="connsiteX3" fmla="*/ 1717785 w 6096000"/>
              <a:gd name="connsiteY3" fmla="*/ 6857998 h 6857998"/>
              <a:gd name="connsiteX4" fmla="*/ 0 w 6096000"/>
              <a:gd name="connsiteY4" fmla="*/ 3422431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7998">
                <a:moveTo>
                  <a:pt x="1711217" y="0"/>
                </a:moveTo>
                <a:lnTo>
                  <a:pt x="6096000" y="0"/>
                </a:lnTo>
                <a:lnTo>
                  <a:pt x="6096000" y="6857998"/>
                </a:lnTo>
                <a:lnTo>
                  <a:pt x="1717785" y="6857998"/>
                </a:lnTo>
                <a:lnTo>
                  <a:pt x="0" y="3422431"/>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822780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
        <p:nvSpPr>
          <p:cNvPr id="13" name="Picture Placeholder 10"/>
          <p:cNvSpPr>
            <a:spLocks noGrp="1"/>
          </p:cNvSpPr>
          <p:nvPr>
            <p:ph type="pic" sz="quarter" idx="13"/>
          </p:nvPr>
        </p:nvSpPr>
        <p:spPr>
          <a:xfrm>
            <a:off x="800100" y="1257300"/>
            <a:ext cx="5562600" cy="4648200"/>
          </a:xfrm>
          <a:custGeom>
            <a:avLst/>
            <a:gdLst>
              <a:gd name="connsiteX0" fmla="*/ 0 w 5562600"/>
              <a:gd name="connsiteY0" fmla="*/ 685800 h 4648200"/>
              <a:gd name="connsiteX1" fmla="*/ 2743200 w 5562600"/>
              <a:gd name="connsiteY1" fmla="*/ 685800 h 4648200"/>
              <a:gd name="connsiteX2" fmla="*/ 2743200 w 5562600"/>
              <a:gd name="connsiteY2" fmla="*/ 4648200 h 4648200"/>
              <a:gd name="connsiteX3" fmla="*/ 0 w 5562600"/>
              <a:gd name="connsiteY3" fmla="*/ 4648200 h 4648200"/>
              <a:gd name="connsiteX4" fmla="*/ 2819400 w 5562600"/>
              <a:gd name="connsiteY4" fmla="*/ 0 h 4648200"/>
              <a:gd name="connsiteX5" fmla="*/ 5562600 w 5562600"/>
              <a:gd name="connsiteY5" fmla="*/ 0 h 4648200"/>
              <a:gd name="connsiteX6" fmla="*/ 5562600 w 5562600"/>
              <a:gd name="connsiteY6" fmla="*/ 3962400 h 4648200"/>
              <a:gd name="connsiteX7" fmla="*/ 2819400 w 5562600"/>
              <a:gd name="connsiteY7" fmla="*/ 39624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2600" h="4648200">
                <a:moveTo>
                  <a:pt x="0" y="685800"/>
                </a:moveTo>
                <a:lnTo>
                  <a:pt x="2743200" y="685800"/>
                </a:lnTo>
                <a:lnTo>
                  <a:pt x="2743200" y="4648200"/>
                </a:lnTo>
                <a:lnTo>
                  <a:pt x="0" y="4648200"/>
                </a:lnTo>
                <a:close/>
                <a:moveTo>
                  <a:pt x="2819400" y="0"/>
                </a:moveTo>
                <a:lnTo>
                  <a:pt x="5562600" y="0"/>
                </a:lnTo>
                <a:lnTo>
                  <a:pt x="5562600" y="3962400"/>
                </a:lnTo>
                <a:lnTo>
                  <a:pt x="2819400" y="39624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5238529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36313655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088438" y="-1612900"/>
            <a:ext cx="10181600" cy="7422162"/>
          </a:xfrm>
          <a:custGeom>
            <a:avLst/>
            <a:gdLst>
              <a:gd name="connsiteX0" fmla="*/ 0 w 10181600"/>
              <a:gd name="connsiteY0" fmla="*/ 0 h 7422162"/>
              <a:gd name="connsiteX1" fmla="*/ 10181600 w 10181600"/>
              <a:gd name="connsiteY1" fmla="*/ 0 h 7422162"/>
              <a:gd name="connsiteX2" fmla="*/ 10181600 w 10181600"/>
              <a:gd name="connsiteY2" fmla="*/ 563349 h 7422162"/>
              <a:gd name="connsiteX3" fmla="*/ 5291619 w 10181600"/>
              <a:gd name="connsiteY3" fmla="*/ 7422162 h 7422162"/>
            </a:gdLst>
            <a:ahLst/>
            <a:cxnLst>
              <a:cxn ang="0">
                <a:pos x="connsiteX0" y="connsiteY0"/>
              </a:cxn>
              <a:cxn ang="0">
                <a:pos x="connsiteX1" y="connsiteY1"/>
              </a:cxn>
              <a:cxn ang="0">
                <a:pos x="connsiteX2" y="connsiteY2"/>
              </a:cxn>
              <a:cxn ang="0">
                <a:pos x="connsiteX3" y="connsiteY3"/>
              </a:cxn>
            </a:cxnLst>
            <a:rect l="l" t="t" r="r" b="b"/>
            <a:pathLst>
              <a:path w="10181600" h="7422162">
                <a:moveTo>
                  <a:pt x="0" y="0"/>
                </a:moveTo>
                <a:lnTo>
                  <a:pt x="10181600" y="0"/>
                </a:lnTo>
                <a:lnTo>
                  <a:pt x="10181600" y="563349"/>
                </a:lnTo>
                <a:lnTo>
                  <a:pt x="5291619" y="7422162"/>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26260331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28381601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1" name="Picture Placeholder 50"/>
          <p:cNvSpPr>
            <a:spLocks noGrp="1"/>
          </p:cNvSpPr>
          <p:nvPr>
            <p:ph type="pic" sz="quarter" idx="13"/>
          </p:nvPr>
        </p:nvSpPr>
        <p:spPr>
          <a:xfrm>
            <a:off x="2419350" y="457200"/>
            <a:ext cx="5734050" cy="5646444"/>
          </a:xfrm>
          <a:custGeom>
            <a:avLst/>
            <a:gdLst>
              <a:gd name="connsiteX0" fmla="*/ 2950398 w 5734050"/>
              <a:gd name="connsiteY0" fmla="*/ 2968508 h 5646444"/>
              <a:gd name="connsiteX1" fmla="*/ 4286250 w 5734050"/>
              <a:gd name="connsiteY1" fmla="*/ 4304360 h 5646444"/>
              <a:gd name="connsiteX2" fmla="*/ 2950398 w 5734050"/>
              <a:gd name="connsiteY2" fmla="*/ 5640212 h 5646444"/>
              <a:gd name="connsiteX3" fmla="*/ 2926115 w 5734050"/>
              <a:gd name="connsiteY3" fmla="*/ 5615929 h 5646444"/>
              <a:gd name="connsiteX4" fmla="*/ 2895600 w 5734050"/>
              <a:gd name="connsiteY4" fmla="*/ 5646444 h 5646444"/>
              <a:gd name="connsiteX5" fmla="*/ 1559748 w 5734050"/>
              <a:gd name="connsiteY5" fmla="*/ 4310592 h 5646444"/>
              <a:gd name="connsiteX6" fmla="*/ 2895600 w 5734050"/>
              <a:gd name="connsiteY6" fmla="*/ 2974740 h 5646444"/>
              <a:gd name="connsiteX7" fmla="*/ 2919883 w 5734050"/>
              <a:gd name="connsiteY7" fmla="*/ 2999023 h 5646444"/>
              <a:gd name="connsiteX8" fmla="*/ 4398198 w 5734050"/>
              <a:gd name="connsiteY8" fmla="*/ 1500011 h 5646444"/>
              <a:gd name="connsiteX9" fmla="*/ 5734050 w 5734050"/>
              <a:gd name="connsiteY9" fmla="*/ 2835863 h 5646444"/>
              <a:gd name="connsiteX10" fmla="*/ 4398198 w 5734050"/>
              <a:gd name="connsiteY10" fmla="*/ 4171715 h 5646444"/>
              <a:gd name="connsiteX11" fmla="*/ 3062346 w 5734050"/>
              <a:gd name="connsiteY11" fmla="*/ 2835863 h 5646444"/>
              <a:gd name="connsiteX12" fmla="*/ 1390650 w 5734050"/>
              <a:gd name="connsiteY12" fmla="*/ 1493779 h 5646444"/>
              <a:gd name="connsiteX13" fmla="*/ 2726502 w 5734050"/>
              <a:gd name="connsiteY13" fmla="*/ 2829631 h 5646444"/>
              <a:gd name="connsiteX14" fmla="*/ 1390650 w 5734050"/>
              <a:gd name="connsiteY14" fmla="*/ 4165483 h 5646444"/>
              <a:gd name="connsiteX15" fmla="*/ 1366367 w 5734050"/>
              <a:gd name="connsiteY15" fmla="*/ 4141200 h 5646444"/>
              <a:gd name="connsiteX16" fmla="*/ 1335852 w 5734050"/>
              <a:gd name="connsiteY16" fmla="*/ 4171715 h 5646444"/>
              <a:gd name="connsiteX17" fmla="*/ 0 w 5734050"/>
              <a:gd name="connsiteY17" fmla="*/ 2835863 h 5646444"/>
              <a:gd name="connsiteX18" fmla="*/ 1335852 w 5734050"/>
              <a:gd name="connsiteY18" fmla="*/ 1500011 h 5646444"/>
              <a:gd name="connsiteX19" fmla="*/ 1360135 w 5734050"/>
              <a:gd name="connsiteY19" fmla="*/ 1524294 h 5646444"/>
              <a:gd name="connsiteX20" fmla="*/ 2917002 w 5734050"/>
              <a:gd name="connsiteY20" fmla="*/ 0 h 5646444"/>
              <a:gd name="connsiteX21" fmla="*/ 4252854 w 5734050"/>
              <a:gd name="connsiteY21" fmla="*/ 1335852 h 5646444"/>
              <a:gd name="connsiteX22" fmla="*/ 2917002 w 5734050"/>
              <a:gd name="connsiteY22" fmla="*/ 2671704 h 5646444"/>
              <a:gd name="connsiteX23" fmla="*/ 2892719 w 5734050"/>
              <a:gd name="connsiteY23" fmla="*/ 2647421 h 5646444"/>
              <a:gd name="connsiteX24" fmla="*/ 2862204 w 5734050"/>
              <a:gd name="connsiteY24" fmla="*/ 2677936 h 5646444"/>
              <a:gd name="connsiteX25" fmla="*/ 1526352 w 5734050"/>
              <a:gd name="connsiteY25" fmla="*/ 1342085 h 5646444"/>
              <a:gd name="connsiteX26" fmla="*/ 2862204 w 5734050"/>
              <a:gd name="connsiteY26" fmla="*/ 6232 h 5646444"/>
              <a:gd name="connsiteX27" fmla="*/ 2886487 w 5734050"/>
              <a:gd name="connsiteY27" fmla="*/ 30515 h 564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4050" h="5646444">
                <a:moveTo>
                  <a:pt x="2950398" y="2968508"/>
                </a:moveTo>
                <a:lnTo>
                  <a:pt x="4286250" y="4304360"/>
                </a:lnTo>
                <a:lnTo>
                  <a:pt x="2950398" y="5640212"/>
                </a:lnTo>
                <a:lnTo>
                  <a:pt x="2926115" y="5615929"/>
                </a:lnTo>
                <a:lnTo>
                  <a:pt x="2895600" y="5646444"/>
                </a:lnTo>
                <a:lnTo>
                  <a:pt x="1559748" y="4310592"/>
                </a:lnTo>
                <a:lnTo>
                  <a:pt x="2895600" y="2974740"/>
                </a:lnTo>
                <a:lnTo>
                  <a:pt x="2919883" y="2999023"/>
                </a:lnTo>
                <a:close/>
                <a:moveTo>
                  <a:pt x="4398198" y="1500011"/>
                </a:moveTo>
                <a:lnTo>
                  <a:pt x="5734050" y="2835863"/>
                </a:lnTo>
                <a:lnTo>
                  <a:pt x="4398198" y="4171715"/>
                </a:lnTo>
                <a:lnTo>
                  <a:pt x="3062346" y="2835863"/>
                </a:lnTo>
                <a:close/>
                <a:moveTo>
                  <a:pt x="1390650" y="1493779"/>
                </a:moveTo>
                <a:lnTo>
                  <a:pt x="2726502" y="2829631"/>
                </a:lnTo>
                <a:lnTo>
                  <a:pt x="1390650" y="4165483"/>
                </a:lnTo>
                <a:lnTo>
                  <a:pt x="1366367" y="4141200"/>
                </a:lnTo>
                <a:lnTo>
                  <a:pt x="1335852" y="4171715"/>
                </a:lnTo>
                <a:lnTo>
                  <a:pt x="0" y="2835863"/>
                </a:lnTo>
                <a:lnTo>
                  <a:pt x="1335852" y="1500011"/>
                </a:lnTo>
                <a:lnTo>
                  <a:pt x="1360135" y="1524294"/>
                </a:lnTo>
                <a:close/>
                <a:moveTo>
                  <a:pt x="2917002" y="0"/>
                </a:moveTo>
                <a:lnTo>
                  <a:pt x="4252854" y="1335852"/>
                </a:lnTo>
                <a:lnTo>
                  <a:pt x="2917002" y="2671704"/>
                </a:lnTo>
                <a:lnTo>
                  <a:pt x="2892719" y="2647421"/>
                </a:lnTo>
                <a:lnTo>
                  <a:pt x="2862204" y="2677936"/>
                </a:lnTo>
                <a:lnTo>
                  <a:pt x="1526352" y="1342085"/>
                </a:lnTo>
                <a:lnTo>
                  <a:pt x="2862204" y="6232"/>
                </a:lnTo>
                <a:lnTo>
                  <a:pt x="2886487" y="30515"/>
                </a:lnTo>
                <a:close/>
              </a:path>
            </a:pathLst>
          </a:custGeom>
          <a:solidFill>
            <a:schemeClr val="bg2">
              <a:lumMod val="90000"/>
            </a:schemeClr>
          </a:solidFill>
        </p:spPr>
        <p:txBody>
          <a:bodyPr wrap="square">
            <a:noAutofit/>
          </a:bodyPr>
          <a:lstStyle/>
          <a:p>
            <a:endParaRPr lang="en-US"/>
          </a:p>
        </p:txBody>
      </p:sp>
      <p:sp>
        <p:nvSpPr>
          <p:cNvPr id="3" name="Date Placeholder 2"/>
          <p:cNvSpPr>
            <a:spLocks noGrp="1"/>
          </p:cNvSpPr>
          <p:nvPr>
            <p:ph type="dt" sz="half" idx="10"/>
          </p:nvPr>
        </p:nvSpPr>
        <p:spPr/>
        <p:txBody>
          <a:bodyPr/>
          <a:lstStyle/>
          <a:p>
            <a:fld id="{E69B9EE9-F3BF-4B40-83E7-C9BC68FDDB0E}" type="datetimeFigureOut">
              <a:rPr lang="en-US" smtClean="0"/>
              <a:t>6/9/2024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5004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6/9/2024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
        <p:nvSpPr>
          <p:cNvPr id="15" name="Picture Placeholder 14"/>
          <p:cNvSpPr>
            <a:spLocks noGrp="1"/>
          </p:cNvSpPr>
          <p:nvPr>
            <p:ph type="pic" sz="quarter" idx="13"/>
          </p:nvPr>
        </p:nvSpPr>
        <p:spPr>
          <a:xfrm>
            <a:off x="1986902" y="-886864"/>
            <a:ext cx="7476984" cy="7472352"/>
          </a:xfrm>
          <a:custGeom>
            <a:avLst/>
            <a:gdLst>
              <a:gd name="connsiteX0" fmla="*/ 4713860 w 7476984"/>
              <a:gd name="connsiteY0" fmla="*/ 2756073 h 7472352"/>
              <a:gd name="connsiteX1" fmla="*/ 6903474 w 7476984"/>
              <a:gd name="connsiteY1" fmla="*/ 4968973 h 7472352"/>
              <a:gd name="connsiteX2" fmla="*/ 4690575 w 7476984"/>
              <a:gd name="connsiteY2" fmla="*/ 7158587 h 7472352"/>
              <a:gd name="connsiteX3" fmla="*/ 2500959 w 7476984"/>
              <a:gd name="connsiteY3" fmla="*/ 4945687 h 7472352"/>
              <a:gd name="connsiteX4" fmla="*/ 7473600 w 7476984"/>
              <a:gd name="connsiteY4" fmla="*/ 0 h 7472352"/>
              <a:gd name="connsiteX5" fmla="*/ 7476984 w 7476984"/>
              <a:gd name="connsiteY5" fmla="*/ 5254619 h 7472352"/>
              <a:gd name="connsiteX6" fmla="*/ 7475291 w 7476984"/>
              <a:gd name="connsiteY6" fmla="*/ 5252931 h 7472352"/>
              <a:gd name="connsiteX7" fmla="*/ 7475292 w 7476984"/>
              <a:gd name="connsiteY7" fmla="*/ 7465645 h 7472352"/>
              <a:gd name="connsiteX8" fmla="*/ 4601733 w 7476984"/>
              <a:gd name="connsiteY8" fmla="*/ 7465645 h 7472352"/>
              <a:gd name="connsiteX9" fmla="*/ 4608162 w 7476984"/>
              <a:gd name="connsiteY9" fmla="*/ 7459214 h 7472352"/>
              <a:gd name="connsiteX10" fmla="*/ 0 w 7476984"/>
              <a:gd name="connsiteY10" fmla="*/ 7472352 h 7472352"/>
              <a:gd name="connsiteX11" fmla="*/ 2345358 w 7476984"/>
              <a:gd name="connsiteY11" fmla="*/ 5113582 h 7472352"/>
              <a:gd name="connsiteX12" fmla="*/ 4656146 w 7476984"/>
              <a:gd name="connsiteY12" fmla="*/ 7411231 h 7472352"/>
              <a:gd name="connsiteX13" fmla="*/ 7144360 w 7476984"/>
              <a:gd name="connsiteY13" fmla="*/ 4923017 h 7472352"/>
              <a:gd name="connsiteX14" fmla="*/ 4847990 w 7476984"/>
              <a:gd name="connsiteY14" fmla="*/ 2633707 h 747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76984" h="7472352">
                <a:moveTo>
                  <a:pt x="4713860" y="2756073"/>
                </a:moveTo>
                <a:lnTo>
                  <a:pt x="6903474" y="4968973"/>
                </a:lnTo>
                <a:lnTo>
                  <a:pt x="4690575" y="7158587"/>
                </a:lnTo>
                <a:lnTo>
                  <a:pt x="2500959" y="4945687"/>
                </a:lnTo>
                <a:close/>
                <a:moveTo>
                  <a:pt x="7473600" y="0"/>
                </a:moveTo>
                <a:lnTo>
                  <a:pt x="7476984" y="5254619"/>
                </a:lnTo>
                <a:lnTo>
                  <a:pt x="7475291" y="5252931"/>
                </a:lnTo>
                <a:lnTo>
                  <a:pt x="7475292" y="7465645"/>
                </a:lnTo>
                <a:lnTo>
                  <a:pt x="4601733" y="7465645"/>
                </a:lnTo>
                <a:lnTo>
                  <a:pt x="4608162" y="7459214"/>
                </a:lnTo>
                <a:lnTo>
                  <a:pt x="0" y="7472352"/>
                </a:lnTo>
                <a:lnTo>
                  <a:pt x="2345358" y="5113582"/>
                </a:lnTo>
                <a:lnTo>
                  <a:pt x="4656146" y="7411231"/>
                </a:lnTo>
                <a:lnTo>
                  <a:pt x="7144360" y="4923017"/>
                </a:lnTo>
                <a:lnTo>
                  <a:pt x="4847990" y="2633707"/>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419646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69B9EE9-F3BF-4B40-83E7-C9BC68FDDB0E}" type="datetimeFigureOut">
              <a:rPr lang="en-US" smtClean="0"/>
              <a:t>6/9/2024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
        <p:nvSpPr>
          <p:cNvPr id="14" name="Picture Placeholder 13"/>
          <p:cNvSpPr>
            <a:spLocks noGrp="1"/>
          </p:cNvSpPr>
          <p:nvPr>
            <p:ph type="pic" sz="quarter" idx="13"/>
          </p:nvPr>
        </p:nvSpPr>
        <p:spPr>
          <a:xfrm>
            <a:off x="190500" y="321124"/>
            <a:ext cx="6063352" cy="6035226"/>
          </a:xfrm>
          <a:custGeom>
            <a:avLst/>
            <a:gdLst>
              <a:gd name="connsiteX0" fmla="*/ 1470061 w 6063352"/>
              <a:gd name="connsiteY0" fmla="*/ 0 h 6035226"/>
              <a:gd name="connsiteX1" fmla="*/ 3031676 w 6063352"/>
              <a:gd name="connsiteY1" fmla="*/ 1561615 h 6035226"/>
              <a:gd name="connsiteX2" fmla="*/ 4593291 w 6063352"/>
              <a:gd name="connsiteY2" fmla="*/ 0 h 6035226"/>
              <a:gd name="connsiteX3" fmla="*/ 6063352 w 6063352"/>
              <a:gd name="connsiteY3" fmla="*/ 1470061 h 6035226"/>
              <a:gd name="connsiteX4" fmla="*/ 4501737 w 6063352"/>
              <a:gd name="connsiteY4" fmla="*/ 3031676 h 6035226"/>
              <a:gd name="connsiteX5" fmla="*/ 6063352 w 6063352"/>
              <a:gd name="connsiteY5" fmla="*/ 4593291 h 6035226"/>
              <a:gd name="connsiteX6" fmla="*/ 4621417 w 6063352"/>
              <a:gd name="connsiteY6" fmla="*/ 6035226 h 6035226"/>
              <a:gd name="connsiteX7" fmla="*/ 4565165 w 6063352"/>
              <a:gd name="connsiteY7" fmla="*/ 6035226 h 6035226"/>
              <a:gd name="connsiteX8" fmla="*/ 3031676 w 6063352"/>
              <a:gd name="connsiteY8" fmla="*/ 4501737 h 6035226"/>
              <a:gd name="connsiteX9" fmla="*/ 1498187 w 6063352"/>
              <a:gd name="connsiteY9" fmla="*/ 6035226 h 6035226"/>
              <a:gd name="connsiteX10" fmla="*/ 1441935 w 6063352"/>
              <a:gd name="connsiteY10" fmla="*/ 6035226 h 6035226"/>
              <a:gd name="connsiteX11" fmla="*/ 0 w 6063352"/>
              <a:gd name="connsiteY11" fmla="*/ 4593291 h 6035226"/>
              <a:gd name="connsiteX12" fmla="*/ 1561615 w 6063352"/>
              <a:gd name="connsiteY12" fmla="*/ 3031676 h 6035226"/>
              <a:gd name="connsiteX13" fmla="*/ 0 w 6063352"/>
              <a:gd name="connsiteY13" fmla="*/ 1470061 h 603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3352" h="6035226">
                <a:moveTo>
                  <a:pt x="1470061" y="0"/>
                </a:moveTo>
                <a:lnTo>
                  <a:pt x="3031676" y="1561615"/>
                </a:lnTo>
                <a:lnTo>
                  <a:pt x="4593291" y="0"/>
                </a:lnTo>
                <a:lnTo>
                  <a:pt x="6063352" y="1470061"/>
                </a:lnTo>
                <a:lnTo>
                  <a:pt x="4501737" y="3031676"/>
                </a:lnTo>
                <a:lnTo>
                  <a:pt x="6063352" y="4593291"/>
                </a:lnTo>
                <a:lnTo>
                  <a:pt x="4621417" y="6035226"/>
                </a:lnTo>
                <a:lnTo>
                  <a:pt x="4565165" y="6035226"/>
                </a:lnTo>
                <a:lnTo>
                  <a:pt x="3031676" y="4501737"/>
                </a:lnTo>
                <a:lnTo>
                  <a:pt x="1498187" y="6035226"/>
                </a:lnTo>
                <a:lnTo>
                  <a:pt x="1441935" y="6035226"/>
                </a:lnTo>
                <a:lnTo>
                  <a:pt x="0" y="4593291"/>
                </a:lnTo>
                <a:lnTo>
                  <a:pt x="1561615" y="3031676"/>
                </a:lnTo>
                <a:lnTo>
                  <a:pt x="0" y="1470061"/>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09539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A1C8-BEEB-C9C3-55C9-27F93F1E4A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A875DA-E143-D4DF-D747-676B01D54501}"/>
              </a:ext>
            </a:extLst>
          </p:cNvPr>
          <p:cNvSpPr>
            <a:spLocks noGrp="1"/>
          </p:cNvSpPr>
          <p:nvPr>
            <p:ph type="dt" sz="half" idx="10"/>
          </p:nvPr>
        </p:nvSpPr>
        <p:spPr/>
        <p:txBody>
          <a:bodyPr/>
          <a:lstStyle/>
          <a:p>
            <a:fld id="{3AB41CFF-90C9-47B3-9DA1-F2BF8D839F7E}" type="datetime1">
              <a:rPr lang="en-US" smtClean="0"/>
              <a:t>6/9/2024</a:t>
            </a:fld>
            <a:endParaRPr lang="en-US"/>
          </a:p>
        </p:txBody>
      </p:sp>
      <p:sp>
        <p:nvSpPr>
          <p:cNvPr id="4" name="Footer Placeholder 3">
            <a:extLst>
              <a:ext uri="{FF2B5EF4-FFF2-40B4-BE49-F238E27FC236}">
                <a16:creationId xmlns:a16="http://schemas.microsoft.com/office/drawing/2014/main" id="{5E06DC3E-8A80-EF5A-1615-8A4660C65D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079CAA-A648-68CF-BA2A-9E8CF470BD9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49020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5200650" y="0"/>
            <a:ext cx="6991350" cy="6858000"/>
          </a:xfrm>
          <a:custGeom>
            <a:avLst/>
            <a:gdLst>
              <a:gd name="connsiteX0" fmla="*/ 0 w 6991350"/>
              <a:gd name="connsiteY0" fmla="*/ 0 h 6858000"/>
              <a:gd name="connsiteX1" fmla="*/ 4161259 w 6991350"/>
              <a:gd name="connsiteY1" fmla="*/ 0 h 6858000"/>
              <a:gd name="connsiteX2" fmla="*/ 6991350 w 6991350"/>
              <a:gd name="connsiteY2" fmla="*/ 6858000 h 6858000"/>
              <a:gd name="connsiteX3" fmla="*/ 2830091 w 69913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0" y="0"/>
                </a:moveTo>
                <a:lnTo>
                  <a:pt x="4161259" y="0"/>
                </a:lnTo>
                <a:lnTo>
                  <a:pt x="6991350" y="6858000"/>
                </a:lnTo>
                <a:lnTo>
                  <a:pt x="2830091" y="6858000"/>
                </a:lnTo>
                <a:close/>
              </a:path>
            </a:pathLst>
          </a:custGeom>
          <a:solidFill>
            <a:schemeClr val="bg1">
              <a:lumMod val="85000"/>
            </a:schemeClr>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38064214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34CF54C-FA28-4969-B654-5B65D226AFD9}" type="slidenum">
              <a:rPr lang="en-US" smtClean="0"/>
              <a:t>‹#›</a:t>
            </a:fld>
            <a:endParaRPr lang="en-US" dirty="0"/>
          </a:p>
        </p:txBody>
      </p:sp>
      <p:sp>
        <p:nvSpPr>
          <p:cNvPr id="11" name="Picture Placeholder 10"/>
          <p:cNvSpPr>
            <a:spLocks noGrp="1"/>
          </p:cNvSpPr>
          <p:nvPr>
            <p:ph type="pic" sz="quarter" idx="13"/>
          </p:nvPr>
        </p:nvSpPr>
        <p:spPr>
          <a:xfrm>
            <a:off x="6256419" y="0"/>
            <a:ext cx="5935582" cy="6858000"/>
          </a:xfrm>
          <a:custGeom>
            <a:avLst/>
            <a:gdLst>
              <a:gd name="connsiteX0" fmla="*/ 3240508 w 5935582"/>
              <a:gd name="connsiteY0" fmla="*/ 0 h 6858000"/>
              <a:gd name="connsiteX1" fmla="*/ 5935582 w 5935582"/>
              <a:gd name="connsiteY1" fmla="*/ 0 h 6858000"/>
              <a:gd name="connsiteX2" fmla="*/ 5935582 w 5935582"/>
              <a:gd name="connsiteY2" fmla="*/ 6858000 h 6858000"/>
              <a:gd name="connsiteX3" fmla="*/ 3240508 w 5935582"/>
              <a:gd name="connsiteY3" fmla="*/ 6858000 h 6858000"/>
              <a:gd name="connsiteX4" fmla="*/ 3240508 w 5935582"/>
              <a:gd name="connsiteY4" fmla="*/ 6803533 h 6858000"/>
              <a:gd name="connsiteX5" fmla="*/ 0 w 5935582"/>
              <a:gd name="connsiteY5" fmla="*/ 2129407 h 6858000"/>
              <a:gd name="connsiteX6" fmla="*/ 3240508 w 5935582"/>
              <a:gd name="connsiteY6" fmla="*/ 286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5582" h="6858000">
                <a:moveTo>
                  <a:pt x="3240508" y="0"/>
                </a:moveTo>
                <a:lnTo>
                  <a:pt x="5935582" y="0"/>
                </a:lnTo>
                <a:lnTo>
                  <a:pt x="5935582" y="6858000"/>
                </a:lnTo>
                <a:lnTo>
                  <a:pt x="3240508" y="6858000"/>
                </a:lnTo>
                <a:lnTo>
                  <a:pt x="3240508" y="6803533"/>
                </a:lnTo>
                <a:lnTo>
                  <a:pt x="0" y="2129407"/>
                </a:lnTo>
                <a:lnTo>
                  <a:pt x="3240508" y="28652"/>
                </a:lnTo>
                <a:close/>
              </a:path>
            </a:pathLst>
          </a:custGeom>
          <a:solidFill>
            <a:srgbClr val="E6E6E6"/>
          </a:solidFill>
        </p:spPr>
        <p:txBody>
          <a:bodyPr wrap="square">
            <a:noAutofit/>
          </a:bodyPr>
          <a:lstStyle/>
          <a:p>
            <a:endParaRPr lang="en-US"/>
          </a:p>
        </p:txBody>
      </p:sp>
    </p:spTree>
    <p:extLst>
      <p:ext uri="{BB962C8B-B14F-4D97-AF65-F5344CB8AC3E}">
        <p14:creationId xmlns:p14="http://schemas.microsoft.com/office/powerpoint/2010/main" val="7403526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TextBox 9"/>
          <p:cNvSpPr txBox="1"/>
          <p:nvPr userDrawn="1"/>
        </p:nvSpPr>
        <p:spPr>
          <a:xfrm>
            <a:off x="10526227" y="6345452"/>
            <a:ext cx="668324" cy="307777"/>
          </a:xfrm>
          <a:prstGeom prst="rect">
            <a:avLst/>
          </a:prstGeom>
          <a:noFill/>
        </p:spPr>
        <p:txBody>
          <a:bodyPr wrap="none" rtlCol="0">
            <a:spAutoFit/>
          </a:bodyPr>
          <a:lstStyle/>
          <a:p>
            <a:pPr algn="r"/>
            <a:r>
              <a:rPr lang="en-US" sz="1400" b="0">
                <a:solidFill>
                  <a:schemeClr val="bg1">
                    <a:lumMod val="65000"/>
                  </a:schemeClr>
                </a:solidFill>
                <a:latin typeface="+mn-lt"/>
              </a:rPr>
              <a:t>PAGE</a:t>
            </a:r>
            <a:r>
              <a:rPr lang="en-US" sz="1400" b="0" baseline="0">
                <a:solidFill>
                  <a:schemeClr val="bg1">
                    <a:lumMod val="65000"/>
                  </a:schemeClr>
                </a:solidFill>
                <a:latin typeface="+mn-lt"/>
              </a:rPr>
              <a:t> </a:t>
            </a:r>
            <a:endParaRPr lang="en-US" sz="1400" b="0">
              <a:solidFill>
                <a:schemeClr val="bg1">
                  <a:lumMod val="65000"/>
                </a:schemeClr>
              </a:solidFill>
              <a:latin typeface="+mn-lt"/>
            </a:endParaRPr>
          </a:p>
        </p:txBody>
      </p:sp>
      <p:sp>
        <p:nvSpPr>
          <p:cNvPr id="11" name="TextBox 10"/>
          <p:cNvSpPr txBox="1"/>
          <p:nvPr userDrawn="1"/>
        </p:nvSpPr>
        <p:spPr>
          <a:xfrm>
            <a:off x="11203169" y="6345452"/>
            <a:ext cx="370614" cy="276999"/>
          </a:xfrm>
          <a:prstGeom prst="rect">
            <a:avLst/>
          </a:prstGeom>
          <a:noFill/>
        </p:spPr>
        <p:txBody>
          <a:bodyPr wrap="none" rtlCol="0">
            <a:spAutoFit/>
          </a:bodyPr>
          <a:lstStyle/>
          <a:p>
            <a:pPr algn="ctr"/>
            <a:fld id="{5C876702-E08E-44EC-B9D1-43F96B0DF4BE}" type="slidenum">
              <a:rPr lang="en-US" sz="1200" b="1" smtClean="0">
                <a:solidFill>
                  <a:schemeClr val="bg1">
                    <a:lumMod val="65000"/>
                  </a:schemeClr>
                </a:solidFill>
                <a:latin typeface="+mn-lt"/>
              </a:rPr>
              <a:pPr algn="ctr"/>
              <a:t>‹#›</a:t>
            </a:fld>
            <a:endParaRPr lang="en-US" sz="1200" b="1">
              <a:solidFill>
                <a:schemeClr val="bg1">
                  <a:lumMod val="65000"/>
                </a:schemeClr>
              </a:solidFill>
              <a:latin typeface="+mn-lt"/>
            </a:endParaRPr>
          </a:p>
        </p:txBody>
      </p:sp>
      <p:sp>
        <p:nvSpPr>
          <p:cNvPr id="15" name="Oval 14"/>
          <p:cNvSpPr/>
          <p:nvPr userDrawn="1"/>
        </p:nvSpPr>
        <p:spPr>
          <a:xfrm>
            <a:off x="11194551" y="6290026"/>
            <a:ext cx="387849" cy="387849"/>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1231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5029199" y="-55980"/>
            <a:ext cx="8542421" cy="6913980"/>
          </a:xfrm>
          <a:custGeom>
            <a:avLst/>
            <a:gdLst>
              <a:gd name="connsiteX0" fmla="*/ 0 w 8542421"/>
              <a:gd name="connsiteY0" fmla="*/ 0 h 6913980"/>
              <a:gd name="connsiteX1" fmla="*/ 4578498 w 8542421"/>
              <a:gd name="connsiteY1" fmla="*/ 0 h 6913980"/>
              <a:gd name="connsiteX2" fmla="*/ 8542421 w 8542421"/>
              <a:gd name="connsiteY2" fmla="*/ 6913980 h 6913980"/>
              <a:gd name="connsiteX3" fmla="*/ 3963923 w 8542421"/>
              <a:gd name="connsiteY3" fmla="*/ 6913980 h 6913980"/>
            </a:gdLst>
            <a:ahLst/>
            <a:cxnLst>
              <a:cxn ang="0">
                <a:pos x="connsiteX0" y="connsiteY0"/>
              </a:cxn>
              <a:cxn ang="0">
                <a:pos x="connsiteX1" y="connsiteY1"/>
              </a:cxn>
              <a:cxn ang="0">
                <a:pos x="connsiteX2" y="connsiteY2"/>
              </a:cxn>
              <a:cxn ang="0">
                <a:pos x="connsiteX3" y="connsiteY3"/>
              </a:cxn>
            </a:cxnLst>
            <a:rect l="l" t="t" r="r" b="b"/>
            <a:pathLst>
              <a:path w="8542421" h="6913980">
                <a:moveTo>
                  <a:pt x="0" y="0"/>
                </a:moveTo>
                <a:lnTo>
                  <a:pt x="4578498" y="0"/>
                </a:lnTo>
                <a:lnTo>
                  <a:pt x="8542421" y="6913980"/>
                </a:lnTo>
                <a:lnTo>
                  <a:pt x="3963923" y="6913980"/>
                </a:lnTo>
                <a:close/>
              </a:path>
            </a:pathLst>
          </a:custGeom>
          <a:solidFill>
            <a:srgbClr val="BFBFBF"/>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31036485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4935CB1-63C4-40CE-B427-1502B12DEE62}"/>
              </a:ext>
            </a:extLst>
          </p:cNvPr>
          <p:cNvSpPr>
            <a:spLocks noGrp="1"/>
          </p:cNvSpPr>
          <p:nvPr>
            <p:ph type="pic" sz="quarter" idx="13"/>
          </p:nvPr>
        </p:nvSpPr>
        <p:spPr>
          <a:xfrm>
            <a:off x="4875814" y="0"/>
            <a:ext cx="7316186" cy="6858000"/>
          </a:xfrm>
          <a:custGeom>
            <a:avLst/>
            <a:gdLst>
              <a:gd name="connsiteX0" fmla="*/ 4923107 w 7316186"/>
              <a:gd name="connsiteY0" fmla="*/ 3864147 h 6858000"/>
              <a:gd name="connsiteX1" fmla="*/ 6216391 w 7316186"/>
              <a:gd name="connsiteY1" fmla="*/ 5635772 h 6858000"/>
              <a:gd name="connsiteX2" fmla="*/ 4542103 w 7316186"/>
              <a:gd name="connsiteY2" fmla="*/ 6858000 h 6858000"/>
              <a:gd name="connsiteX3" fmla="*/ 3953132 w 7316186"/>
              <a:gd name="connsiteY3" fmla="*/ 6858000 h 6858000"/>
              <a:gd name="connsiteX4" fmla="*/ 2864598 w 7316186"/>
              <a:gd name="connsiteY4" fmla="*/ 5366855 h 6858000"/>
              <a:gd name="connsiteX5" fmla="*/ 7225594 w 7316186"/>
              <a:gd name="connsiteY5" fmla="*/ 2204813 h 6858000"/>
              <a:gd name="connsiteX6" fmla="*/ 7316186 w 7316186"/>
              <a:gd name="connsiteY6" fmla="*/ 2328912 h 6858000"/>
              <a:gd name="connsiteX7" fmla="*/ 7316186 w 7316186"/>
              <a:gd name="connsiteY7" fmla="*/ 4854401 h 6858000"/>
              <a:gd name="connsiteX8" fmla="*/ 6460368 w 7316186"/>
              <a:gd name="connsiteY8" fmla="*/ 5479147 h 6858000"/>
              <a:gd name="connsiteX9" fmla="*/ 5167085 w 7316186"/>
              <a:gd name="connsiteY9" fmla="*/ 3707521 h 6858000"/>
              <a:gd name="connsiteX10" fmla="*/ 3490808 w 7316186"/>
              <a:gd name="connsiteY10" fmla="*/ 1924332 h 6858000"/>
              <a:gd name="connsiteX11" fmla="*/ 4784092 w 7316186"/>
              <a:gd name="connsiteY11" fmla="*/ 3695958 h 6858000"/>
              <a:gd name="connsiteX12" fmla="*/ 2725583 w 7316186"/>
              <a:gd name="connsiteY12" fmla="*/ 5198666 h 6858000"/>
              <a:gd name="connsiteX13" fmla="*/ 1432298 w 7316186"/>
              <a:gd name="connsiteY13" fmla="*/ 3427040 h 6858000"/>
              <a:gd name="connsiteX14" fmla="*/ 5793294 w 7316186"/>
              <a:gd name="connsiteY14" fmla="*/ 264998 h 6858000"/>
              <a:gd name="connsiteX15" fmla="*/ 7086578 w 7316186"/>
              <a:gd name="connsiteY15" fmla="*/ 2036624 h 6858000"/>
              <a:gd name="connsiteX16" fmla="*/ 5028069 w 7316186"/>
              <a:gd name="connsiteY16" fmla="*/ 3539332 h 6858000"/>
              <a:gd name="connsiteX17" fmla="*/ 3734785 w 7316186"/>
              <a:gd name="connsiteY17" fmla="*/ 1767706 h 6858000"/>
              <a:gd name="connsiteX18" fmla="*/ 2362383 w 7316186"/>
              <a:gd name="connsiteY18" fmla="*/ 0 h 6858000"/>
              <a:gd name="connsiteX19" fmla="*/ 5517866 w 7316186"/>
              <a:gd name="connsiteY19" fmla="*/ 0 h 6858000"/>
              <a:gd name="connsiteX20" fmla="*/ 5616021 w 7316186"/>
              <a:gd name="connsiteY20" fmla="*/ 134459 h 6858000"/>
              <a:gd name="connsiteX21" fmla="*/ 3557512 w 7316186"/>
              <a:gd name="connsiteY21" fmla="*/ 1637167 h 6858000"/>
              <a:gd name="connsiteX22" fmla="*/ 2032721 w 7316186"/>
              <a:gd name="connsiteY22" fmla="*/ 0 h 6858000"/>
              <a:gd name="connsiteX23" fmla="*/ 2072251 w 7316186"/>
              <a:gd name="connsiteY23" fmla="*/ 0 h 6858000"/>
              <a:gd name="connsiteX24" fmla="*/ 3351793 w 7316186"/>
              <a:gd name="connsiteY24" fmla="*/ 1752801 h 6858000"/>
              <a:gd name="connsiteX25" fmla="*/ 1293284 w 7316186"/>
              <a:gd name="connsiteY25" fmla="*/ 3255509 h 6858000"/>
              <a:gd name="connsiteX26" fmla="*/ 0 w 7316186"/>
              <a:gd name="connsiteY26" fmla="*/ 14838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16186" h="6858000">
                <a:moveTo>
                  <a:pt x="4923107" y="3864147"/>
                </a:moveTo>
                <a:lnTo>
                  <a:pt x="6216391" y="5635772"/>
                </a:lnTo>
                <a:lnTo>
                  <a:pt x="4542103" y="6858000"/>
                </a:lnTo>
                <a:lnTo>
                  <a:pt x="3953132" y="6858000"/>
                </a:lnTo>
                <a:lnTo>
                  <a:pt x="2864598" y="5366855"/>
                </a:lnTo>
                <a:close/>
                <a:moveTo>
                  <a:pt x="7225594" y="2204813"/>
                </a:moveTo>
                <a:lnTo>
                  <a:pt x="7316186" y="2328912"/>
                </a:lnTo>
                <a:lnTo>
                  <a:pt x="7316186" y="4854401"/>
                </a:lnTo>
                <a:lnTo>
                  <a:pt x="6460368" y="5479147"/>
                </a:lnTo>
                <a:lnTo>
                  <a:pt x="5167085" y="3707521"/>
                </a:lnTo>
                <a:close/>
                <a:moveTo>
                  <a:pt x="3490808" y="1924332"/>
                </a:moveTo>
                <a:lnTo>
                  <a:pt x="4784092" y="3695958"/>
                </a:lnTo>
                <a:lnTo>
                  <a:pt x="2725583" y="5198666"/>
                </a:lnTo>
                <a:lnTo>
                  <a:pt x="1432298" y="3427040"/>
                </a:lnTo>
                <a:close/>
                <a:moveTo>
                  <a:pt x="5793294" y="264998"/>
                </a:moveTo>
                <a:lnTo>
                  <a:pt x="7086578" y="2036624"/>
                </a:lnTo>
                <a:lnTo>
                  <a:pt x="5028069" y="3539332"/>
                </a:lnTo>
                <a:lnTo>
                  <a:pt x="3734785" y="1767706"/>
                </a:lnTo>
                <a:close/>
                <a:moveTo>
                  <a:pt x="2362383" y="0"/>
                </a:moveTo>
                <a:lnTo>
                  <a:pt x="5517866" y="0"/>
                </a:lnTo>
                <a:lnTo>
                  <a:pt x="5616021" y="134459"/>
                </a:lnTo>
                <a:lnTo>
                  <a:pt x="3557512" y="1637167"/>
                </a:lnTo>
                <a:close/>
                <a:moveTo>
                  <a:pt x="2032721" y="0"/>
                </a:moveTo>
                <a:lnTo>
                  <a:pt x="2072251" y="0"/>
                </a:lnTo>
                <a:lnTo>
                  <a:pt x="3351793" y="1752801"/>
                </a:lnTo>
                <a:lnTo>
                  <a:pt x="1293284" y="3255509"/>
                </a:lnTo>
                <a:lnTo>
                  <a:pt x="0" y="1483883"/>
                </a:lnTo>
                <a:close/>
              </a:path>
            </a:pathLst>
          </a:custGeom>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6822297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1" y="0"/>
            <a:ext cx="7814853" cy="6868522"/>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6/9/2024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6743605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rang trắng">
  <p:cSld name="Trang trắng">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1707665441"/>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1C1101-BEDC-B63E-03E1-1B3C3E484765}"/>
              </a:ext>
            </a:extLst>
          </p:cNvPr>
          <p:cNvSpPr>
            <a:spLocks noGrp="1"/>
          </p:cNvSpPr>
          <p:nvPr>
            <p:ph type="dt" sz="half" idx="10"/>
          </p:nvPr>
        </p:nvSpPr>
        <p:spPr/>
        <p:txBody>
          <a:bodyPr/>
          <a:lstStyle/>
          <a:p>
            <a:fld id="{F06048FA-06AB-4884-A69B-986B96E68A24}" type="datetime1">
              <a:rPr lang="en-US" smtClean="0"/>
              <a:t>6/9/2024</a:t>
            </a:fld>
            <a:endParaRPr lang="en-US"/>
          </a:p>
        </p:txBody>
      </p:sp>
      <p:sp>
        <p:nvSpPr>
          <p:cNvPr id="3" name="Footer Placeholder 2">
            <a:extLst>
              <a:ext uri="{FF2B5EF4-FFF2-40B4-BE49-F238E27FC236}">
                <a16:creationId xmlns:a16="http://schemas.microsoft.com/office/drawing/2014/main" id="{2F94A34C-DB8F-228D-88F1-4A4A3A2D50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060331-510A-A6E9-8EFD-2CEC8D333C75}"/>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06299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67CD9-EFEF-C253-DD78-8FC8F64E7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C23D9E-9B80-00E9-0A24-9E7AB767E5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C7AA5-3CFF-E294-A1E0-A0A31CBCBD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BE81C-D2ED-3AFC-37C7-AF6D7AC0BCFE}"/>
              </a:ext>
            </a:extLst>
          </p:cNvPr>
          <p:cNvSpPr>
            <a:spLocks noGrp="1"/>
          </p:cNvSpPr>
          <p:nvPr>
            <p:ph type="dt" sz="half" idx="10"/>
          </p:nvPr>
        </p:nvSpPr>
        <p:spPr/>
        <p:txBody>
          <a:bodyPr/>
          <a:lstStyle/>
          <a:p>
            <a:fld id="{50DB7ABA-0172-4F9C-889D-567164F66BCD}" type="datetime1">
              <a:rPr lang="en-US" smtClean="0"/>
              <a:t>6/9/2024</a:t>
            </a:fld>
            <a:endParaRPr lang="en-US"/>
          </a:p>
        </p:txBody>
      </p:sp>
      <p:sp>
        <p:nvSpPr>
          <p:cNvPr id="6" name="Footer Placeholder 5">
            <a:extLst>
              <a:ext uri="{FF2B5EF4-FFF2-40B4-BE49-F238E27FC236}">
                <a16:creationId xmlns:a16="http://schemas.microsoft.com/office/drawing/2014/main" id="{179F7950-3626-CD6B-F3C4-6F6A619474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B86D7-955C-D3F8-34D2-2C980186C3D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0360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E0ECE-6D48-2103-6A01-110EFFFDB2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FB600D-A974-E9A0-8172-CE91F81032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D5AB39-5149-E8D6-8794-F0DC010531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891260-FAFF-39DA-6ECA-756D2E0F310A}"/>
              </a:ext>
            </a:extLst>
          </p:cNvPr>
          <p:cNvSpPr>
            <a:spLocks noGrp="1"/>
          </p:cNvSpPr>
          <p:nvPr>
            <p:ph type="dt" sz="half" idx="10"/>
          </p:nvPr>
        </p:nvSpPr>
        <p:spPr/>
        <p:txBody>
          <a:bodyPr/>
          <a:lstStyle/>
          <a:p>
            <a:fld id="{78AC6A5B-8AE7-4A41-B5A7-9ADC6686DC18}" type="datetime1">
              <a:rPr lang="en-US" smtClean="0"/>
              <a:t>6/9/2024</a:t>
            </a:fld>
            <a:endParaRPr lang="en-US"/>
          </a:p>
        </p:txBody>
      </p:sp>
      <p:sp>
        <p:nvSpPr>
          <p:cNvPr id="6" name="Footer Placeholder 5">
            <a:extLst>
              <a:ext uri="{FF2B5EF4-FFF2-40B4-BE49-F238E27FC236}">
                <a16:creationId xmlns:a16="http://schemas.microsoft.com/office/drawing/2014/main" id="{7FA07431-5844-FAEA-D284-37FF063FF1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003FB9-1DBD-20F8-5934-C2F8D10CB55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72445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theme" Target="../theme/theme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0F2FE6-1FFB-6EFE-9FEC-FAD7C86368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877B82-5197-1E77-F808-BB9D7EA0FD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06D378-C4FB-FF60-92D9-E9CED65E5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E0CF6C-748E-4B7A-BC8B-3011EF78ED13}" type="datetime1">
              <a:rPr lang="en-US" smtClean="0"/>
              <a:pPr/>
              <a:t>6/9/2024</a:t>
            </a:fld>
            <a:endParaRPr lang="en-US" dirty="0"/>
          </a:p>
        </p:txBody>
      </p:sp>
      <p:sp>
        <p:nvSpPr>
          <p:cNvPr id="5" name="Footer Placeholder 4">
            <a:extLst>
              <a:ext uri="{FF2B5EF4-FFF2-40B4-BE49-F238E27FC236}">
                <a16:creationId xmlns:a16="http://schemas.microsoft.com/office/drawing/2014/main" id="{4260BD32-FA5B-5E1A-6A0F-7B6C5A7175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4068CAAE-8691-2E39-E1B6-23F4FEC598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262070390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E0CF6C-748E-4B7A-BC8B-3011EF78ED13}" type="datetime1">
              <a:rPr lang="en-US" smtClean="0"/>
              <a:pPr/>
              <a:t>6/9/2024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solidFill>
                <a:schemeClr val="tx1">
                  <a:alpha val="60000"/>
                </a:scheme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22159809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7E0CF6C-748E-4B7A-BC8B-3011EF78ED13}" type="datetime1">
              <a:rPr lang="en-US" smtClean="0"/>
              <a:pPr/>
              <a:t>6/9/2024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solidFill>
                <a:schemeClr val="tx1">
                  <a:alpha val="60000"/>
                </a:schemeClr>
              </a:solidFill>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3B850FF-6169-4056-8077-06FFA93A5366}"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85830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97E34A-B0E0-4D35-8286-4FDB0B2EEA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36FD12-4619-4C79-9639-BCC64C669C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5D9799-1564-4F38-B2F7-221AC30348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E8B11B-6CB3-43B5-B9E8-259FB65B0743}" type="datetimeFigureOut">
              <a:rPr lang="en-US" smtClean="0"/>
              <a:t>6/9/2024</a:t>
            </a:fld>
            <a:endParaRPr lang="en-US" dirty="0"/>
          </a:p>
        </p:txBody>
      </p:sp>
      <p:sp>
        <p:nvSpPr>
          <p:cNvPr id="5" name="Footer Placeholder 4">
            <a:extLst>
              <a:ext uri="{FF2B5EF4-FFF2-40B4-BE49-F238E27FC236}">
                <a16:creationId xmlns:a16="http://schemas.microsoft.com/office/drawing/2014/main" id="{7B6A2CE1-0836-4523-B04C-F61089003E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9FDAC0F-31EE-4D5F-8E02-B3A0915D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4CF54C-FA28-4969-B654-5B65D226AFD9}" type="slidenum">
              <a:rPr lang="en-US" smtClean="0"/>
              <a:t>‹#›</a:t>
            </a:fld>
            <a:endParaRPr lang="en-US" dirty="0"/>
          </a:p>
        </p:txBody>
      </p:sp>
    </p:spTree>
    <p:extLst>
      <p:ext uri="{BB962C8B-B14F-4D97-AF65-F5344CB8AC3E}">
        <p14:creationId xmlns:p14="http://schemas.microsoft.com/office/powerpoint/2010/main" val="223793301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image" Target="../media/image23.png"/><Relationship Id="rId7" Type="http://schemas.microsoft.com/office/2007/relationships/hdphoto" Target="../media/hdphoto4.wdp"/><Relationship Id="rId12"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9.png"/><Relationship Id="rId5" Type="http://schemas.microsoft.com/office/2007/relationships/hdphoto" Target="../media/hdphoto3.wdp"/><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 Id="rId1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9.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microsoft.com/office/2007/relationships/hdphoto" Target="../media/hdphoto2.wdp"/><Relationship Id="rId12"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11" Type="http://schemas.microsoft.com/office/2007/relationships/hdphoto" Target="../media/hdphoto7.wdp"/><Relationship Id="rId5" Type="http://schemas.openxmlformats.org/officeDocument/2006/relationships/image" Target="../media/image41.png"/><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hyperlink" Target="https://www.kizuna.vn/vi/tin-tuc/danh-sach-tiem-nang-khu-cong-nghiep-viet-nam-833"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26.png"/><Relationship Id="rId4" Type="http://schemas.openxmlformats.org/officeDocument/2006/relationships/image" Target="../media/image46.pn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13.xml"/><Relationship Id="rId7" Type="http://schemas.openxmlformats.org/officeDocument/2006/relationships/image" Target="../media/image56.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9.wdp"/><Relationship Id="rId11" Type="http://schemas.microsoft.com/office/2007/relationships/hdphoto" Target="../media/hdphoto10.wdp"/><Relationship Id="rId5" Type="http://schemas.openxmlformats.org/officeDocument/2006/relationships/image" Target="../media/image55.png"/><Relationship Id="rId10" Type="http://schemas.openxmlformats.org/officeDocument/2006/relationships/image" Target="../media/image58.png"/><Relationship Id="rId4" Type="http://schemas.openxmlformats.org/officeDocument/2006/relationships/image" Target="../media/image3.pn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10.wdp"/><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6.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gif"/><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6.gif"/><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5" name="Group 24">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VBd">
            <a:hlinkClick r:id="" action="ppaction://media"/>
            <a:extLst>
              <a:ext uri="{FF2B5EF4-FFF2-40B4-BE49-F238E27FC236}">
                <a16:creationId xmlns:a16="http://schemas.microsoft.com/office/drawing/2014/main" id="{ED84B106-FDA7-C767-A4E6-97331099DCD4}"/>
              </a:ext>
            </a:extLst>
          </p:cNvPr>
          <p:cNvPicPr>
            <a:picLocks noChangeAspect="1"/>
          </p:cNvPicPr>
          <p:nvPr>
            <a:videoFile r:link="rId2"/>
            <p:extLst>
              <p:ext uri="{DAA4B4D4-6D71-4841-9C94-3DE7FCFB9230}">
                <p14:media xmlns:p14="http://schemas.microsoft.com/office/powerpoint/2010/main" r:embed="rId1"/>
              </p:ext>
            </p:extLst>
          </p:nvPr>
        </p:nvPicPr>
        <p:blipFill>
          <a:blip r:embed="rId4">
            <a:duotone>
              <a:schemeClr val="accent1">
                <a:shade val="45000"/>
                <a:satMod val="135000"/>
              </a:schemeClr>
              <a:prstClr val="white"/>
            </a:duotone>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4730CB1-AB8A-70EC-0992-868A56783DE9}"/>
              </a:ext>
            </a:extLst>
          </p:cNvPr>
          <p:cNvSpPr/>
          <p:nvPr/>
        </p:nvSpPr>
        <p:spPr>
          <a:xfrm>
            <a:off x="8289890" y="3075494"/>
            <a:ext cx="2895180" cy="707011"/>
          </a:xfrm>
          <a:prstGeom prst="roundRect">
            <a:avLst/>
          </a:prstGeom>
          <a:no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rgbClr val="002060"/>
                </a:solidFill>
                <a:effectLst/>
                <a:uLnTx/>
                <a:uFillTx/>
                <a:latin typeface="#9Slide07 SVNBlade Runner" panose="02040603050506020204" pitchFamily="18" charset="0"/>
              </a:rPr>
              <a:t>Chào mừng đến với lớp học Địa lí</a:t>
            </a:r>
          </a:p>
        </p:txBody>
      </p:sp>
    </p:spTree>
    <p:extLst>
      <p:ext uri="{BB962C8B-B14F-4D97-AF65-F5344CB8AC3E}">
        <p14:creationId xmlns:p14="http://schemas.microsoft.com/office/powerpoint/2010/main" val="429346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6A557E8-E91C-331E-F3BA-C07E2A8100F6}"/>
              </a:ext>
            </a:extLst>
          </p:cNvPr>
          <p:cNvSpPr/>
          <p:nvPr/>
        </p:nvSpPr>
        <p:spPr>
          <a:xfrm>
            <a:off x="0" y="-18185"/>
            <a:ext cx="12192000" cy="62230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AD69C86-542A-8D7F-63E4-20409FF4B9C0}"/>
              </a:ext>
            </a:extLst>
          </p:cNvPr>
          <p:cNvPicPr>
            <a:picLocks noChangeAspect="1"/>
          </p:cNvPicPr>
          <p:nvPr/>
        </p:nvPicPr>
        <p:blipFill rotWithShape="1">
          <a:blip r:embed="rId3"/>
          <a:srcRect l="10995" t="10247" r="7754" b="9975"/>
          <a:stretch/>
        </p:blipFill>
        <p:spPr>
          <a:xfrm>
            <a:off x="10018185" y="5528287"/>
            <a:ext cx="1994811" cy="1304925"/>
          </a:xfrm>
          <a:prstGeom prst="rect">
            <a:avLst/>
          </a:prstGeom>
        </p:spPr>
      </p:pic>
      <p:pic>
        <p:nvPicPr>
          <p:cNvPr id="23" name="Picture 22">
            <a:extLst>
              <a:ext uri="{FF2B5EF4-FFF2-40B4-BE49-F238E27FC236}">
                <a16:creationId xmlns:a16="http://schemas.microsoft.com/office/drawing/2014/main" id="{2A1DA74F-95DB-DF1B-A2AF-83479C43EF5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tretch>
            <a:fillRect/>
          </a:stretch>
        </p:blipFill>
        <p:spPr>
          <a:xfrm>
            <a:off x="101969" y="4679588"/>
            <a:ext cx="4405263" cy="1437920"/>
          </a:xfrm>
          <a:prstGeom prst="rect">
            <a:avLst/>
          </a:prstGeom>
        </p:spPr>
      </p:pic>
      <p:sp>
        <p:nvSpPr>
          <p:cNvPr id="9" name="TextBox 8">
            <a:extLst>
              <a:ext uri="{FF2B5EF4-FFF2-40B4-BE49-F238E27FC236}">
                <a16:creationId xmlns:a16="http://schemas.microsoft.com/office/drawing/2014/main" id="{955F57A8-AAAC-9AC5-A2F6-1C11E08E3407}"/>
              </a:ext>
            </a:extLst>
          </p:cNvPr>
          <p:cNvSpPr txBox="1"/>
          <p:nvPr/>
        </p:nvSpPr>
        <p:spPr>
          <a:xfrm>
            <a:off x="475413" y="3216772"/>
            <a:ext cx="9766169" cy="937501"/>
          </a:xfrm>
          <a:prstGeom prst="rect">
            <a:avLst/>
          </a:prstGeom>
          <a:noFill/>
        </p:spPr>
        <p:txBody>
          <a:bodyPr wrap="square">
            <a:spAutoFit/>
          </a:bodyPr>
          <a:lstStyle/>
          <a:p>
            <a:pPr marL="342900" lvl="0" indent="-342900" algn="just">
              <a:lnSpc>
                <a:spcPct val="120000"/>
              </a:lnSpc>
              <a:buFont typeface="Times New Roman" panose="02020603050405020304" pitchFamily="18" charset="0"/>
              <a:buChar char="-"/>
              <a:tabLst>
                <a:tab pos="158750" algn="l"/>
                <a:tab pos="203835" algn="l"/>
              </a:tabLst>
            </a:pPr>
            <a:r>
              <a:rPr lang="en-US" sz="2400">
                <a:solidFill>
                  <a:srgbClr val="0070C0"/>
                </a:solidFill>
                <a:effectLst/>
                <a:latin typeface="#9Slide03 SFU Futura_12" panose="00000400000000000000" pitchFamily="2" charset="0"/>
                <a:ea typeface="Calibri" panose="020F0502020204030204" pitchFamily="34" charset="0"/>
              </a:rPr>
              <a:t>C</a:t>
            </a:r>
            <a:r>
              <a:rPr lang="vi-VN" sz="2400">
                <a:solidFill>
                  <a:srgbClr val="0070C0"/>
                </a:solidFill>
                <a:effectLst/>
                <a:latin typeface="#9Slide03 SFU Futura_12" panose="00000400000000000000" pitchFamily="2" charset="0"/>
                <a:ea typeface="Calibri" panose="020F0502020204030204" pitchFamily="34" charset="0"/>
              </a:rPr>
              <a:t>ác ngành có hiệu quả </a:t>
            </a:r>
            <a:r>
              <a:rPr lang="en-US" sz="2400">
                <a:solidFill>
                  <a:srgbClr val="0070C0"/>
                </a:solidFill>
                <a:effectLst/>
                <a:latin typeface="#9Slide03 SFU Futura_12" panose="00000400000000000000" pitchFamily="2" charset="0"/>
                <a:ea typeface="Calibri" panose="020F0502020204030204" pitchFamily="34" charset="0"/>
              </a:rPr>
              <a:t>KT, </a:t>
            </a:r>
            <a:r>
              <a:rPr lang="vi-VN" sz="2400">
                <a:solidFill>
                  <a:srgbClr val="0070C0"/>
                </a:solidFill>
                <a:effectLst/>
                <a:latin typeface="#9Slide03 SFU Futura_12" panose="00000400000000000000" pitchFamily="2" charset="0"/>
                <a:ea typeface="Calibri" panose="020F0502020204030204" pitchFamily="34" charset="0"/>
              </a:rPr>
              <a:t>hàm lượng khoa học công nghệ cao</a:t>
            </a:r>
            <a:endParaRPr lang="en-US" sz="2400">
              <a:solidFill>
                <a:srgbClr val="0070C0"/>
              </a:solidFill>
              <a:effectLst/>
              <a:latin typeface="#9Slide03 SFU Futura_12" panose="00000400000000000000" pitchFamily="2" charset="0"/>
              <a:ea typeface="Calibri" panose="020F0502020204030204" pitchFamily="34" charset="0"/>
            </a:endParaRPr>
          </a:p>
          <a:p>
            <a:pPr marL="342900" lvl="0" indent="-342900" algn="just">
              <a:lnSpc>
                <a:spcPct val="120000"/>
              </a:lnSpc>
              <a:buFont typeface="Times New Roman" panose="02020603050405020304" pitchFamily="18" charset="0"/>
              <a:buChar char="-"/>
              <a:tabLst>
                <a:tab pos="158750" algn="l"/>
                <a:tab pos="203835" algn="l"/>
              </a:tabLst>
            </a:pPr>
            <a:r>
              <a:rPr lang="en-US" sz="2400">
                <a:solidFill>
                  <a:srgbClr val="0070C0"/>
                </a:solidFill>
                <a:effectLst/>
                <a:latin typeface="#9Slide03 SFU Futura_12" panose="00000400000000000000" pitchFamily="2" charset="0"/>
                <a:ea typeface="Calibri" panose="020F0502020204030204" pitchFamily="34" charset="0"/>
              </a:rPr>
              <a:t>C</a:t>
            </a:r>
            <a:r>
              <a:rPr lang="vi-VN" sz="2400">
                <a:solidFill>
                  <a:srgbClr val="0070C0"/>
                </a:solidFill>
                <a:effectLst/>
                <a:latin typeface="#9Slide03 SFU Futura_12" panose="00000400000000000000" pitchFamily="2" charset="0"/>
                <a:ea typeface="Calibri" panose="020F0502020204030204" pitchFamily="34" charset="0"/>
              </a:rPr>
              <a:t>ác ngành có hiệu quả </a:t>
            </a:r>
            <a:r>
              <a:rPr lang="en-US" sz="2400">
                <a:solidFill>
                  <a:srgbClr val="0070C0"/>
                </a:solidFill>
                <a:effectLst/>
                <a:latin typeface="#9Slide03 SFU Futura_12" panose="00000400000000000000" pitchFamily="2" charset="0"/>
                <a:ea typeface="Calibri" panose="020F0502020204030204" pitchFamily="34" charset="0"/>
              </a:rPr>
              <a:t>KT </a:t>
            </a:r>
            <a:r>
              <a:rPr lang="vi-VN" sz="2400">
                <a:solidFill>
                  <a:srgbClr val="0070C0"/>
                </a:solidFill>
                <a:effectLst/>
                <a:latin typeface="#9Slide03 SFU Futura_12" panose="00000400000000000000" pitchFamily="2" charset="0"/>
                <a:ea typeface="Calibri" panose="020F0502020204030204" pitchFamily="34" charset="0"/>
              </a:rPr>
              <a:t>thấp sử dụng nhiều tài nguy</a:t>
            </a:r>
            <a:r>
              <a:rPr lang="en-US" sz="2400">
                <a:solidFill>
                  <a:srgbClr val="0070C0"/>
                </a:solidFill>
                <a:latin typeface="#9Slide03 SFU Futura_12" panose="00000400000000000000" pitchFamily="2" charset="0"/>
                <a:ea typeface="Calibri" panose="020F0502020204030204" pitchFamily="34" charset="0"/>
              </a:rPr>
              <a:t>ê</a:t>
            </a:r>
            <a:r>
              <a:rPr lang="vi-VN" sz="2400">
                <a:solidFill>
                  <a:srgbClr val="0070C0"/>
                </a:solidFill>
                <a:effectLst/>
                <a:latin typeface="#9Slide03 SFU Futura_12" panose="00000400000000000000" pitchFamily="2" charset="0"/>
                <a:ea typeface="Calibri" panose="020F0502020204030204" pitchFamily="34" charset="0"/>
              </a:rPr>
              <a:t>n</a:t>
            </a:r>
            <a:r>
              <a:rPr lang="en-US" sz="2400">
                <a:solidFill>
                  <a:srgbClr val="0070C0"/>
                </a:solidFill>
                <a:effectLst/>
                <a:latin typeface="#9Slide03 SFU Futura_12" panose="00000400000000000000" pitchFamily="2" charset="0"/>
                <a:ea typeface="Calibri" panose="020F0502020204030204" pitchFamily="34" charset="0"/>
              </a:rPr>
              <a:t>,</a:t>
            </a:r>
            <a:r>
              <a:rPr lang="vi-VN" sz="2400">
                <a:solidFill>
                  <a:srgbClr val="0070C0"/>
                </a:solidFill>
                <a:effectLst/>
                <a:latin typeface="#9Slide03 SFU Futura_12" panose="00000400000000000000" pitchFamily="2" charset="0"/>
                <a:ea typeface="Calibri" panose="020F0502020204030204" pitchFamily="34" charset="0"/>
              </a:rPr>
              <a:t> lao động</a:t>
            </a:r>
            <a:endParaRPr lang="en-US" sz="2400">
              <a:solidFill>
                <a:srgbClr val="0070C0"/>
              </a:solidFill>
              <a:effectLst/>
              <a:latin typeface="#9Slide03 SFU Futura_12" panose="00000400000000000000" pitchFamily="2" charset="0"/>
              <a:ea typeface="Calibri" panose="020F0502020204030204" pitchFamily="34" charset="0"/>
            </a:endParaRPr>
          </a:p>
        </p:txBody>
      </p:sp>
      <p:sp>
        <p:nvSpPr>
          <p:cNvPr id="11" name="Arrow: Up 10">
            <a:extLst>
              <a:ext uri="{FF2B5EF4-FFF2-40B4-BE49-F238E27FC236}">
                <a16:creationId xmlns:a16="http://schemas.microsoft.com/office/drawing/2014/main" id="{4920AB3D-B276-A1FB-8DCA-D2E0607199B5}"/>
              </a:ext>
            </a:extLst>
          </p:cNvPr>
          <p:cNvSpPr/>
          <p:nvPr/>
        </p:nvSpPr>
        <p:spPr>
          <a:xfrm>
            <a:off x="918161" y="1695077"/>
            <a:ext cx="403521" cy="499620"/>
          </a:xfrm>
          <a:prstGeom prst="upArrow">
            <a:avLst/>
          </a:prstGeom>
          <a:solidFill>
            <a:srgbClr val="FF153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8CBBBEDD-79F2-4018-C3A5-1979934EEF79}"/>
              </a:ext>
            </a:extLst>
          </p:cNvPr>
          <p:cNvSpPr/>
          <p:nvPr/>
        </p:nvSpPr>
        <p:spPr>
          <a:xfrm rot="10800000">
            <a:off x="918161" y="2573286"/>
            <a:ext cx="403521" cy="499620"/>
          </a:xfrm>
          <a:prstGeom prst="upArrow">
            <a:avLst/>
          </a:prstGeom>
          <a:solidFill>
            <a:srgbClr val="FF153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DC6F84A-C021-1DFC-05D2-E4281609A0C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7260" b="72650" l="16067" r="85315"/>
                    </a14:imgEffect>
                  </a14:imgLayer>
                </a14:imgProps>
              </a:ext>
            </a:extLst>
          </a:blip>
          <a:srcRect l="7411" t="21586" r="6029" b="21676"/>
          <a:stretch/>
        </p:blipFill>
        <p:spPr>
          <a:xfrm>
            <a:off x="7341784" y="1448365"/>
            <a:ext cx="2362715" cy="1327451"/>
          </a:xfrm>
          <a:prstGeom prst="rect">
            <a:avLst/>
          </a:prstGeom>
        </p:spPr>
      </p:pic>
      <p:sp>
        <p:nvSpPr>
          <p:cNvPr id="18" name="Arrow: Up 17">
            <a:extLst>
              <a:ext uri="{FF2B5EF4-FFF2-40B4-BE49-F238E27FC236}">
                <a16:creationId xmlns:a16="http://schemas.microsoft.com/office/drawing/2014/main" id="{D5596D26-B9D1-6E66-499E-C284A462CFD0}"/>
              </a:ext>
            </a:extLst>
          </p:cNvPr>
          <p:cNvSpPr/>
          <p:nvPr/>
        </p:nvSpPr>
        <p:spPr>
          <a:xfrm>
            <a:off x="9439668" y="3072906"/>
            <a:ext cx="403521" cy="499620"/>
          </a:xfrm>
          <a:prstGeom prst="upArrow">
            <a:avLst/>
          </a:prstGeom>
          <a:solidFill>
            <a:srgbClr val="FF153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Up 19">
            <a:extLst>
              <a:ext uri="{FF2B5EF4-FFF2-40B4-BE49-F238E27FC236}">
                <a16:creationId xmlns:a16="http://schemas.microsoft.com/office/drawing/2014/main" id="{29EA2079-448D-3BD7-7366-045B118D1498}"/>
              </a:ext>
            </a:extLst>
          </p:cNvPr>
          <p:cNvSpPr/>
          <p:nvPr/>
        </p:nvSpPr>
        <p:spPr>
          <a:xfrm rot="10800000">
            <a:off x="9927269" y="3674710"/>
            <a:ext cx="403521" cy="499620"/>
          </a:xfrm>
          <a:prstGeom prst="upArrow">
            <a:avLst/>
          </a:prstGeom>
          <a:solidFill>
            <a:srgbClr val="FF153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E2337930-AACD-7098-0612-8D15B9C9B5D2}"/>
              </a:ext>
            </a:extLst>
          </p:cNvPr>
          <p:cNvPicPr>
            <a:picLocks noChangeAspect="1"/>
          </p:cNvPicPr>
          <p:nvPr/>
        </p:nvPicPr>
        <p:blipFill>
          <a:blip r:embed="rId8"/>
          <a:stretch>
            <a:fillRect/>
          </a:stretch>
        </p:blipFill>
        <p:spPr>
          <a:xfrm>
            <a:off x="9538738" y="4612210"/>
            <a:ext cx="1180582" cy="1153919"/>
          </a:xfrm>
          <a:prstGeom prst="rect">
            <a:avLst/>
          </a:prstGeom>
        </p:spPr>
      </p:pic>
      <p:pic>
        <p:nvPicPr>
          <p:cNvPr id="33" name="Picture 32">
            <a:extLst>
              <a:ext uri="{FF2B5EF4-FFF2-40B4-BE49-F238E27FC236}">
                <a16:creationId xmlns:a16="http://schemas.microsoft.com/office/drawing/2014/main" id="{33A0F945-52C6-5DF7-BC08-941961D7495D}"/>
              </a:ext>
            </a:extLst>
          </p:cNvPr>
          <p:cNvPicPr>
            <a:picLocks noChangeAspect="1"/>
          </p:cNvPicPr>
          <p:nvPr/>
        </p:nvPicPr>
        <p:blipFill>
          <a:blip r:embed="rId9"/>
          <a:stretch>
            <a:fillRect/>
          </a:stretch>
        </p:blipFill>
        <p:spPr>
          <a:xfrm>
            <a:off x="5148569" y="4628209"/>
            <a:ext cx="1274758" cy="1274758"/>
          </a:xfrm>
          <a:prstGeom prst="rect">
            <a:avLst/>
          </a:prstGeom>
        </p:spPr>
      </p:pic>
      <p:pic>
        <p:nvPicPr>
          <p:cNvPr id="34" name="Picture 33">
            <a:extLst>
              <a:ext uri="{FF2B5EF4-FFF2-40B4-BE49-F238E27FC236}">
                <a16:creationId xmlns:a16="http://schemas.microsoft.com/office/drawing/2014/main" id="{B9F7AE6D-BEC3-8DAE-A82B-84552DFFF28F}"/>
              </a:ext>
            </a:extLst>
          </p:cNvPr>
          <p:cNvPicPr>
            <a:picLocks noChangeAspect="1"/>
          </p:cNvPicPr>
          <p:nvPr/>
        </p:nvPicPr>
        <p:blipFill>
          <a:blip r:embed="rId10"/>
          <a:stretch>
            <a:fillRect/>
          </a:stretch>
        </p:blipFill>
        <p:spPr>
          <a:xfrm>
            <a:off x="6621667" y="4613125"/>
            <a:ext cx="1372755" cy="1304925"/>
          </a:xfrm>
          <a:prstGeom prst="rect">
            <a:avLst/>
          </a:prstGeom>
        </p:spPr>
      </p:pic>
      <p:sp>
        <p:nvSpPr>
          <p:cNvPr id="35" name="Arrow: Up 34">
            <a:extLst>
              <a:ext uri="{FF2B5EF4-FFF2-40B4-BE49-F238E27FC236}">
                <a16:creationId xmlns:a16="http://schemas.microsoft.com/office/drawing/2014/main" id="{D896DDED-1649-EE25-3951-C1EC85D52077}"/>
              </a:ext>
            </a:extLst>
          </p:cNvPr>
          <p:cNvSpPr/>
          <p:nvPr/>
        </p:nvSpPr>
        <p:spPr>
          <a:xfrm rot="10800000">
            <a:off x="668603" y="6159588"/>
            <a:ext cx="403521" cy="499620"/>
          </a:xfrm>
          <a:prstGeom prst="upArrow">
            <a:avLst/>
          </a:prstGeom>
          <a:solidFill>
            <a:srgbClr val="FF153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Up 35">
            <a:extLst>
              <a:ext uri="{FF2B5EF4-FFF2-40B4-BE49-F238E27FC236}">
                <a16:creationId xmlns:a16="http://schemas.microsoft.com/office/drawing/2014/main" id="{28293252-5348-3769-F403-32275FBCC958}"/>
              </a:ext>
            </a:extLst>
          </p:cNvPr>
          <p:cNvSpPr/>
          <p:nvPr/>
        </p:nvSpPr>
        <p:spPr>
          <a:xfrm>
            <a:off x="3595839" y="6159588"/>
            <a:ext cx="403521" cy="499620"/>
          </a:xfrm>
          <a:prstGeom prst="upArrow">
            <a:avLst/>
          </a:prstGeom>
          <a:solidFill>
            <a:srgbClr val="FF153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Up 36">
            <a:extLst>
              <a:ext uri="{FF2B5EF4-FFF2-40B4-BE49-F238E27FC236}">
                <a16:creationId xmlns:a16="http://schemas.microsoft.com/office/drawing/2014/main" id="{780C06B0-88FE-935E-BFB8-568D9B22D13B}"/>
              </a:ext>
            </a:extLst>
          </p:cNvPr>
          <p:cNvSpPr/>
          <p:nvPr/>
        </p:nvSpPr>
        <p:spPr>
          <a:xfrm rot="10800000">
            <a:off x="5645801" y="6288493"/>
            <a:ext cx="403521" cy="499620"/>
          </a:xfrm>
          <a:prstGeom prst="upArrow">
            <a:avLst/>
          </a:prstGeom>
          <a:solidFill>
            <a:srgbClr val="FF153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Up 37">
            <a:extLst>
              <a:ext uri="{FF2B5EF4-FFF2-40B4-BE49-F238E27FC236}">
                <a16:creationId xmlns:a16="http://schemas.microsoft.com/office/drawing/2014/main" id="{646FF0A9-2D72-56A8-5EB9-DE0B9D42679C}"/>
              </a:ext>
            </a:extLst>
          </p:cNvPr>
          <p:cNvSpPr/>
          <p:nvPr/>
        </p:nvSpPr>
        <p:spPr>
          <a:xfrm>
            <a:off x="7140023" y="6264278"/>
            <a:ext cx="403521" cy="499620"/>
          </a:xfrm>
          <a:prstGeom prst="upArrow">
            <a:avLst/>
          </a:prstGeom>
          <a:solidFill>
            <a:srgbClr val="FF153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8966D6E-0BD0-7F20-53D7-A0F9A228C5A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7260" b="72650" l="16067" r="85315"/>
                    </a14:imgEffect>
                  </a14:imgLayer>
                </a14:imgProps>
              </a:ext>
            </a:extLst>
          </a:blip>
          <a:srcRect l="7411" t="21586" r="6029" b="21676"/>
          <a:stretch/>
        </p:blipFill>
        <p:spPr>
          <a:xfrm>
            <a:off x="5409045" y="4578823"/>
            <a:ext cx="2585377" cy="1452551"/>
          </a:xfrm>
          <a:prstGeom prst="rect">
            <a:avLst/>
          </a:prstGeom>
        </p:spPr>
      </p:pic>
      <p:pic>
        <p:nvPicPr>
          <p:cNvPr id="39" name="Picture 38">
            <a:extLst>
              <a:ext uri="{FF2B5EF4-FFF2-40B4-BE49-F238E27FC236}">
                <a16:creationId xmlns:a16="http://schemas.microsoft.com/office/drawing/2014/main" id="{5AA0AA7B-191C-D7F1-D0EA-75F8793930F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2125">
                        <a14:foregroundMark x1="90000" y1="51625" x2="92125" y2="51625"/>
                      </a14:backgroundRemoval>
                    </a14:imgEffect>
                  </a14:imgLayer>
                </a14:imgProps>
              </a:ext>
            </a:extLst>
          </a:blip>
          <a:srcRect l="7773" t="18305" r="7672" b="28657"/>
          <a:stretch/>
        </p:blipFill>
        <p:spPr>
          <a:xfrm>
            <a:off x="1845268" y="6054897"/>
            <a:ext cx="1130301" cy="709001"/>
          </a:xfrm>
          <a:prstGeom prst="rect">
            <a:avLst/>
          </a:prstGeom>
        </p:spPr>
      </p:pic>
      <p:pic>
        <p:nvPicPr>
          <p:cNvPr id="40" name="Picture 39">
            <a:extLst>
              <a:ext uri="{FF2B5EF4-FFF2-40B4-BE49-F238E27FC236}">
                <a16:creationId xmlns:a16="http://schemas.microsoft.com/office/drawing/2014/main" id="{030D3263-0104-BC7E-2CCA-B7FDD7AF459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tretch>
            <a:fillRect/>
          </a:stretch>
        </p:blipFill>
        <p:spPr>
          <a:xfrm>
            <a:off x="1770313" y="2387694"/>
            <a:ext cx="2478545" cy="809021"/>
          </a:xfrm>
          <a:prstGeom prst="rect">
            <a:avLst/>
          </a:prstGeom>
        </p:spPr>
      </p:pic>
      <p:pic>
        <p:nvPicPr>
          <p:cNvPr id="41" name="Picture 40">
            <a:extLst>
              <a:ext uri="{FF2B5EF4-FFF2-40B4-BE49-F238E27FC236}">
                <a16:creationId xmlns:a16="http://schemas.microsoft.com/office/drawing/2014/main" id="{D63A978A-CE53-0F3E-C242-993648F73B5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7260" b="72650" l="16067" r="85315"/>
                    </a14:imgEffect>
                  </a14:imgLayer>
                </a14:imgProps>
              </a:ext>
            </a:extLst>
          </a:blip>
          <a:srcRect l="7411" t="21586" r="6029" b="21676"/>
          <a:stretch/>
        </p:blipFill>
        <p:spPr>
          <a:xfrm>
            <a:off x="1573766" y="1592776"/>
            <a:ext cx="1372756" cy="771260"/>
          </a:xfrm>
          <a:prstGeom prst="rect">
            <a:avLst/>
          </a:prstGeom>
        </p:spPr>
      </p:pic>
      <p:pic>
        <p:nvPicPr>
          <p:cNvPr id="42" name="Picture 41">
            <a:extLst>
              <a:ext uri="{FF2B5EF4-FFF2-40B4-BE49-F238E27FC236}">
                <a16:creationId xmlns:a16="http://schemas.microsoft.com/office/drawing/2014/main" id="{53784A89-106A-0D47-7D55-5654FE40B8A4}"/>
              </a:ext>
            </a:extLst>
          </p:cNvPr>
          <p:cNvPicPr>
            <a:picLocks noChangeAspect="1"/>
          </p:cNvPicPr>
          <p:nvPr/>
        </p:nvPicPr>
        <p:blipFill>
          <a:blip r:embed="rId8"/>
          <a:stretch>
            <a:fillRect/>
          </a:stretch>
        </p:blipFill>
        <p:spPr>
          <a:xfrm>
            <a:off x="3354677" y="1598244"/>
            <a:ext cx="732290" cy="760323"/>
          </a:xfrm>
          <a:prstGeom prst="rect">
            <a:avLst/>
          </a:prstGeom>
        </p:spPr>
      </p:pic>
      <p:grpSp>
        <p:nvGrpSpPr>
          <p:cNvPr id="45" name="Group 44">
            <a:extLst>
              <a:ext uri="{FF2B5EF4-FFF2-40B4-BE49-F238E27FC236}">
                <a16:creationId xmlns:a16="http://schemas.microsoft.com/office/drawing/2014/main" id="{9CC3F310-41FB-04E2-56ED-1478FDD923DA}"/>
              </a:ext>
            </a:extLst>
          </p:cNvPr>
          <p:cNvGrpSpPr/>
          <p:nvPr/>
        </p:nvGrpSpPr>
        <p:grpSpPr>
          <a:xfrm rot="16200000">
            <a:off x="5736523" y="1564917"/>
            <a:ext cx="1316665" cy="1372755"/>
            <a:chOff x="8595393" y="659276"/>
            <a:chExt cx="1316665" cy="1372755"/>
          </a:xfrm>
        </p:grpSpPr>
        <p:sp>
          <p:nvSpPr>
            <p:cNvPr id="43" name="Teardrop 42">
              <a:extLst>
                <a:ext uri="{FF2B5EF4-FFF2-40B4-BE49-F238E27FC236}">
                  <a16:creationId xmlns:a16="http://schemas.microsoft.com/office/drawing/2014/main" id="{61F06CAD-92ED-D540-1BB6-BEE590D553A6}"/>
                </a:ext>
              </a:extLst>
            </p:cNvPr>
            <p:cNvSpPr/>
            <p:nvPr/>
          </p:nvSpPr>
          <p:spPr>
            <a:xfrm rot="7968598">
              <a:off x="8573218" y="693191"/>
              <a:ext cx="1372755" cy="1304925"/>
            </a:xfrm>
            <a:prstGeom prst="teardrop">
              <a:avLst>
                <a:gd name="adj" fmla="val 115528"/>
              </a:avLst>
            </a:prstGeom>
            <a:solidFill>
              <a:srgbClr val="FF15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44" name="TextBox 43">
              <a:extLst>
                <a:ext uri="{FF2B5EF4-FFF2-40B4-BE49-F238E27FC236}">
                  <a16:creationId xmlns:a16="http://schemas.microsoft.com/office/drawing/2014/main" id="{08DAED18-D806-7F2B-6AE1-B24323AA3E9C}"/>
                </a:ext>
              </a:extLst>
            </p:cNvPr>
            <p:cNvSpPr txBox="1"/>
            <p:nvPr/>
          </p:nvSpPr>
          <p:spPr>
            <a:xfrm rot="5400000">
              <a:off x="8637733" y="794077"/>
              <a:ext cx="1115650" cy="1200329"/>
            </a:xfrm>
            <a:prstGeom prst="rect">
              <a:avLst/>
            </a:prstGeom>
            <a:noFill/>
          </p:spPr>
          <p:txBody>
            <a:bodyPr wrap="square" rtlCol="0">
              <a:spAutoFit/>
            </a:bodyPr>
            <a:lstStyle/>
            <a:p>
              <a:pPr algn="ctr"/>
              <a:r>
                <a:rPr lang="en-US" sz="2400">
                  <a:solidFill>
                    <a:srgbClr val="FFFF00"/>
                  </a:solidFill>
                  <a:latin typeface="#9Slide05 FS Blonde Script" panose="03000503000000000000" pitchFamily="65" charset="0"/>
                </a:rPr>
                <a:t>Động lực phát triển</a:t>
              </a:r>
            </a:p>
          </p:txBody>
        </p:sp>
      </p:grpSp>
      <p:sp>
        <p:nvSpPr>
          <p:cNvPr id="6" name="TextBox 5">
            <a:extLst>
              <a:ext uri="{FF2B5EF4-FFF2-40B4-BE49-F238E27FC236}">
                <a16:creationId xmlns:a16="http://schemas.microsoft.com/office/drawing/2014/main" id="{5E6C8103-43A1-5CF1-CD76-572CBBE793D0}"/>
              </a:ext>
            </a:extLst>
          </p:cNvPr>
          <p:cNvSpPr txBox="1"/>
          <p:nvPr/>
        </p:nvSpPr>
        <p:spPr>
          <a:xfrm>
            <a:off x="176071" y="622164"/>
            <a:ext cx="6184900" cy="565348"/>
          </a:xfrm>
          <a:prstGeom prst="rect">
            <a:avLst/>
          </a:prstGeom>
          <a:noFill/>
        </p:spPr>
        <p:txBody>
          <a:bodyPr wrap="square">
            <a:spAutoFit/>
          </a:bodyPr>
          <a:lstStyle/>
          <a:p>
            <a:pPr marL="203835" marR="0" lvl="0" indent="0" algn="just" defTabSz="914400" rtl="0" eaLnBrk="1" fontAlgn="auto" latinLnBrk="0" hangingPunct="1">
              <a:lnSpc>
                <a:spcPct val="120000"/>
              </a:lnSpc>
              <a:spcBef>
                <a:spcPts val="0"/>
              </a:spcBef>
              <a:spcAft>
                <a:spcPts val="0"/>
              </a:spcAft>
              <a:buClrTx/>
              <a:buSzTx/>
              <a:buFontTx/>
              <a:buNone/>
              <a:tabLst>
                <a:tab pos="203835" algn="l"/>
              </a:tabLst>
              <a:defRPr/>
            </a:pPr>
            <a:r>
              <a:rPr kumimoji="0" lang="en-US" sz="2800" b="1" i="0" u="none" strike="noStrike" kern="1200" cap="none" spc="0" normalizeH="0" baseline="0" noProof="0">
                <a:ln>
                  <a:noFill/>
                </a:ln>
                <a:solidFill>
                  <a:srgbClr val="C00000"/>
                </a:solidFill>
                <a:effectLst/>
                <a:uLnTx/>
                <a:uFillTx/>
                <a:latin typeface="#9Slide05 FS Blonde Script" panose="03000503000000000000" pitchFamily="65" charset="0"/>
                <a:ea typeface="Calibri" panose="020F0502020204030204" pitchFamily="34" charset="0"/>
                <a:cs typeface="+mn-cs"/>
              </a:rPr>
              <a:t>a) Chuyển dịch cơ cấu KT theo ngành</a:t>
            </a:r>
            <a:endParaRPr kumimoji="0" lang="en-US" sz="2800" b="0" i="0" u="none" strike="noStrike" kern="1200" cap="none" spc="0" normalizeH="0" baseline="0" noProof="0">
              <a:ln>
                <a:noFill/>
              </a:ln>
              <a:solidFill>
                <a:srgbClr val="C00000"/>
              </a:solidFill>
              <a:effectLst/>
              <a:uLnTx/>
              <a:uFillTx/>
              <a:latin typeface="#9Slide03 SFU Futura_12" panose="00000400000000000000" pitchFamily="2"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6C371A5-FA8F-2FE9-A042-70CD4FD848A3}"/>
              </a:ext>
            </a:extLst>
          </p:cNvPr>
          <p:cNvSpPr txBox="1"/>
          <p:nvPr/>
        </p:nvSpPr>
        <p:spPr>
          <a:xfrm>
            <a:off x="703765" y="1111086"/>
            <a:ext cx="4596040" cy="494302"/>
          </a:xfrm>
          <a:prstGeom prst="rect">
            <a:avLst/>
          </a:prstGeom>
          <a:noFill/>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tab pos="203835" algn="l"/>
              </a:tabLst>
              <a:defRPr/>
            </a:pPr>
            <a:r>
              <a:rPr kumimoji="0" lang="vi-VN" sz="2400" b="1" i="0" u="none" strike="noStrike" kern="1200" cap="none" spc="0" normalizeH="0" baseline="0" noProof="0">
                <a:ln>
                  <a:noFill/>
                </a:ln>
                <a:solidFill>
                  <a:srgbClr val="002060"/>
                </a:solidFill>
                <a:effectLst/>
                <a:uLnTx/>
                <a:uFillTx/>
                <a:latin typeface="#9Slide03 SFU Futura_12" panose="00000400000000000000" pitchFamily="2" charset="0"/>
                <a:ea typeface="Calibri" panose="020F0502020204030204" pitchFamily="34" charset="0"/>
                <a:cs typeface="+mn-cs"/>
              </a:rPr>
              <a:t>Xu hướng chuyển dịch</a:t>
            </a:r>
            <a:r>
              <a:rPr kumimoji="0" lang="en-US" sz="2400" b="1" i="0" u="none" strike="noStrike" kern="1200" cap="none" spc="0" normalizeH="0" baseline="0" noProof="0">
                <a:ln>
                  <a:noFill/>
                </a:ln>
                <a:solidFill>
                  <a:srgbClr val="002060"/>
                </a:solidFill>
                <a:effectLst/>
                <a:uLnTx/>
                <a:uFillTx/>
                <a:latin typeface="#9Slide03 SFU Futura_12" panose="00000400000000000000" pitchFamily="2" charset="0"/>
                <a:ea typeface="Calibri" panose="020F0502020204030204" pitchFamily="34" charset="0"/>
                <a:cs typeface="+mn-cs"/>
              </a:rPr>
              <a:t> chung:</a:t>
            </a:r>
            <a:endPar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BA59FC5E-022B-5A72-0FAA-72E546B188B2}"/>
              </a:ext>
            </a:extLst>
          </p:cNvPr>
          <p:cNvSpPr txBox="1"/>
          <p:nvPr/>
        </p:nvSpPr>
        <p:spPr>
          <a:xfrm>
            <a:off x="703765" y="4135142"/>
            <a:ext cx="6184900" cy="494302"/>
          </a:xfrm>
          <a:prstGeom prst="rect">
            <a:avLst/>
          </a:prstGeom>
          <a:noFill/>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tab pos="203835" algn="l"/>
              </a:tabLst>
              <a:defRPr/>
            </a:pPr>
            <a:r>
              <a:rPr kumimoji="0" lang="en-US" sz="2400" b="1"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Chuyển dịch trong nội bộ ngành:</a:t>
            </a:r>
            <a:endPar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pic>
        <p:nvPicPr>
          <p:cNvPr id="14" name="Picture 13">
            <a:extLst>
              <a:ext uri="{FF2B5EF4-FFF2-40B4-BE49-F238E27FC236}">
                <a16:creationId xmlns:a16="http://schemas.microsoft.com/office/drawing/2014/main" id="{26072E53-3437-8E2C-3A12-82C73C7AF55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6094" r="94375">
                        <a14:foregroundMark x1="6094" y1="73125" x2="22656" y2="75156"/>
                        <a14:foregroundMark x1="86094" y1="59219" x2="91094" y2="59219"/>
                        <a14:foregroundMark x1="90156" y1="56719" x2="89219" y2="63125"/>
                        <a14:foregroundMark x1="88594" y1="54375" x2="93906" y2="59531"/>
                        <a14:foregroundMark x1="86250" y1="72031" x2="94375" y2="72656"/>
                      </a14:backgroundRemoval>
                    </a14:imgEffect>
                  </a14:imgLayer>
                </a14:imgProps>
              </a:ext>
            </a:extLst>
          </a:blip>
          <a:stretch>
            <a:fillRect/>
          </a:stretch>
        </p:blipFill>
        <p:spPr>
          <a:xfrm>
            <a:off x="8431818" y="5531459"/>
            <a:ext cx="1385213" cy="1385213"/>
          </a:xfrm>
          <a:prstGeom prst="rect">
            <a:avLst/>
          </a:prstGeom>
        </p:spPr>
      </p:pic>
      <p:sp>
        <p:nvSpPr>
          <p:cNvPr id="19" name="TextBox 18">
            <a:extLst>
              <a:ext uri="{FF2B5EF4-FFF2-40B4-BE49-F238E27FC236}">
                <a16:creationId xmlns:a16="http://schemas.microsoft.com/office/drawing/2014/main" id="{0CAD329C-D039-B78B-8578-F3FFCA9BB49D}"/>
              </a:ext>
            </a:extLst>
          </p:cNvPr>
          <p:cNvSpPr txBox="1"/>
          <p:nvPr/>
        </p:nvSpPr>
        <p:spPr>
          <a:xfrm>
            <a:off x="-101478" y="-174570"/>
            <a:ext cx="1229347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2. </a:t>
            </a:r>
            <a:r>
              <a:rPr kumimoji="0" lang="vi-VN"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Chuyển dịch cơ cấu kinh tế theo ngành</a:t>
            </a:r>
            <a:r>
              <a:rPr kumimoji="0" lang="en-US"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 </a:t>
            </a:r>
            <a:r>
              <a:rPr kumimoji="0" lang="vi-VN"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theo thành phần kinh tế và theo lãnh thổ</a:t>
            </a:r>
            <a:endParaRPr kumimoji="0" lang="vi-VN" sz="4800" b="1" i="0" u="none" strike="noStrike" kern="1200" cap="none" spc="0" normalizeH="0" baseline="-25000" noProof="0">
              <a:ln>
                <a:noFill/>
              </a:ln>
              <a:solidFill>
                <a:srgbClr val="FFFF00"/>
              </a:solidFill>
              <a:effectLst/>
              <a:uLnTx/>
              <a:uFillTx/>
              <a:latin typeface="#9Slide07 IcielBaliho Script"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19998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1000"/>
                                        <p:tgtEl>
                                          <p:spTgt spid="42"/>
                                        </p:tgtEl>
                                      </p:cBhvr>
                                    </p:animEffect>
                                    <p:anim calcmode="lin" valueType="num">
                                      <p:cBhvr>
                                        <p:cTn id="37" dur="1000" fill="hold"/>
                                        <p:tgtEl>
                                          <p:spTgt spid="42"/>
                                        </p:tgtEl>
                                        <p:attrNameLst>
                                          <p:attrName>ppt_x</p:attrName>
                                        </p:attrNameLst>
                                      </p:cBhvr>
                                      <p:tavLst>
                                        <p:tav tm="0">
                                          <p:val>
                                            <p:strVal val="#ppt_x"/>
                                          </p:val>
                                        </p:tav>
                                        <p:tav tm="100000">
                                          <p:val>
                                            <p:strVal val="#ppt_x"/>
                                          </p:val>
                                        </p:tav>
                                      </p:tavLst>
                                    </p:anim>
                                    <p:anim calcmode="lin" valueType="num">
                                      <p:cBhvr>
                                        <p:cTn id="38" dur="1000" fill="hold"/>
                                        <p:tgtEl>
                                          <p:spTgt spid="4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1000"/>
                                        <p:tgtEl>
                                          <p:spTgt spid="40"/>
                                        </p:tgtEl>
                                      </p:cBhvr>
                                    </p:animEffect>
                                    <p:anim calcmode="lin" valueType="num">
                                      <p:cBhvr>
                                        <p:cTn id="42" dur="1000" fill="hold"/>
                                        <p:tgtEl>
                                          <p:spTgt spid="40"/>
                                        </p:tgtEl>
                                        <p:attrNameLst>
                                          <p:attrName>ppt_x</p:attrName>
                                        </p:attrNameLst>
                                      </p:cBhvr>
                                      <p:tavLst>
                                        <p:tav tm="0">
                                          <p:val>
                                            <p:strVal val="#ppt_x"/>
                                          </p:val>
                                        </p:tav>
                                        <p:tav tm="100000">
                                          <p:val>
                                            <p:strVal val="#ppt_x"/>
                                          </p:val>
                                        </p:tav>
                                      </p:tavLst>
                                    </p:anim>
                                    <p:anim calcmode="lin" valueType="num">
                                      <p:cBhvr>
                                        <p:cTn id="4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1000"/>
                                        <p:tgtEl>
                                          <p:spTgt spid="45"/>
                                        </p:tgtEl>
                                      </p:cBhvr>
                                    </p:animEffect>
                                    <p:anim calcmode="lin" valueType="num">
                                      <p:cBhvr>
                                        <p:cTn id="60" dur="1000" fill="hold"/>
                                        <p:tgtEl>
                                          <p:spTgt spid="45"/>
                                        </p:tgtEl>
                                        <p:attrNameLst>
                                          <p:attrName>ppt_x</p:attrName>
                                        </p:attrNameLst>
                                      </p:cBhvr>
                                      <p:tavLst>
                                        <p:tav tm="0">
                                          <p:val>
                                            <p:strVal val="#ppt_x"/>
                                          </p:val>
                                        </p:tav>
                                        <p:tav tm="100000">
                                          <p:val>
                                            <p:strVal val="#ppt_x"/>
                                          </p:val>
                                        </p:tav>
                                      </p:tavLst>
                                    </p:anim>
                                    <p:anim calcmode="lin" valueType="num">
                                      <p:cBhvr>
                                        <p:cTn id="6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0"/>
                                        <p:tgtEl>
                                          <p:spTgt spid="17"/>
                                        </p:tgtEl>
                                      </p:cBhvr>
                                    </p:animEffect>
                                    <p:anim calcmode="lin" valueType="num">
                                      <p:cBhvr>
                                        <p:cTn id="67" dur="1000" fill="hold"/>
                                        <p:tgtEl>
                                          <p:spTgt spid="17"/>
                                        </p:tgtEl>
                                        <p:attrNameLst>
                                          <p:attrName>ppt_x</p:attrName>
                                        </p:attrNameLst>
                                      </p:cBhvr>
                                      <p:tavLst>
                                        <p:tav tm="0">
                                          <p:val>
                                            <p:strVal val="#ppt_x"/>
                                          </p:val>
                                        </p:tav>
                                        <p:tav tm="100000">
                                          <p:val>
                                            <p:strVal val="#ppt_x"/>
                                          </p:val>
                                        </p:tav>
                                      </p:tavLst>
                                    </p:anim>
                                    <p:anim calcmode="lin" valueType="num">
                                      <p:cBhvr>
                                        <p:cTn id="6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1000"/>
                                        <p:tgtEl>
                                          <p:spTgt spid="9"/>
                                        </p:tgtEl>
                                      </p:cBhvr>
                                    </p:animEffect>
                                    <p:anim calcmode="lin" valueType="num">
                                      <p:cBhvr>
                                        <p:cTn id="74" dur="1000" fill="hold"/>
                                        <p:tgtEl>
                                          <p:spTgt spid="9"/>
                                        </p:tgtEl>
                                        <p:attrNameLst>
                                          <p:attrName>ppt_x</p:attrName>
                                        </p:attrNameLst>
                                      </p:cBhvr>
                                      <p:tavLst>
                                        <p:tav tm="0">
                                          <p:val>
                                            <p:strVal val="#ppt_x"/>
                                          </p:val>
                                        </p:tav>
                                        <p:tav tm="100000">
                                          <p:val>
                                            <p:strVal val="#ppt_x"/>
                                          </p:val>
                                        </p:tav>
                                      </p:tavLst>
                                    </p:anim>
                                    <p:anim calcmode="lin" valueType="num">
                                      <p:cBhvr>
                                        <p:cTn id="7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additive="base">
                                        <p:cTn id="80" dur="500" fill="hold"/>
                                        <p:tgtEl>
                                          <p:spTgt spid="18"/>
                                        </p:tgtEl>
                                        <p:attrNameLst>
                                          <p:attrName>ppt_x</p:attrName>
                                        </p:attrNameLst>
                                      </p:cBhvr>
                                      <p:tavLst>
                                        <p:tav tm="0">
                                          <p:val>
                                            <p:strVal val="#ppt_x"/>
                                          </p:val>
                                        </p:tav>
                                        <p:tav tm="100000">
                                          <p:val>
                                            <p:strVal val="#ppt_x"/>
                                          </p:val>
                                        </p:tav>
                                      </p:tavLst>
                                    </p:anim>
                                    <p:anim calcmode="lin" valueType="num">
                                      <p:cBhvr additive="base">
                                        <p:cTn id="8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7" presetClass="entr" presetSubtype="0" fill="hold" grpId="0" nodeType="click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1000"/>
                                        <p:tgtEl>
                                          <p:spTgt spid="20"/>
                                        </p:tgtEl>
                                      </p:cBhvr>
                                    </p:animEffect>
                                    <p:anim calcmode="lin" valueType="num">
                                      <p:cBhvr>
                                        <p:cTn id="87" dur="1000" fill="hold"/>
                                        <p:tgtEl>
                                          <p:spTgt spid="20"/>
                                        </p:tgtEl>
                                        <p:attrNameLst>
                                          <p:attrName>ppt_x</p:attrName>
                                        </p:attrNameLst>
                                      </p:cBhvr>
                                      <p:tavLst>
                                        <p:tav tm="0">
                                          <p:val>
                                            <p:strVal val="#ppt_x"/>
                                          </p:val>
                                        </p:tav>
                                        <p:tav tm="100000">
                                          <p:val>
                                            <p:strVal val="#ppt_x"/>
                                          </p:val>
                                        </p:tav>
                                      </p:tavLst>
                                    </p:anim>
                                    <p:anim calcmode="lin" valueType="num">
                                      <p:cBhvr>
                                        <p:cTn id="8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1000"/>
                                        <p:tgtEl>
                                          <p:spTgt spid="12"/>
                                        </p:tgtEl>
                                      </p:cBhvr>
                                    </p:animEffect>
                                    <p:anim calcmode="lin" valueType="num">
                                      <p:cBhvr>
                                        <p:cTn id="94" dur="1000" fill="hold"/>
                                        <p:tgtEl>
                                          <p:spTgt spid="12"/>
                                        </p:tgtEl>
                                        <p:attrNameLst>
                                          <p:attrName>ppt_x</p:attrName>
                                        </p:attrNameLst>
                                      </p:cBhvr>
                                      <p:tavLst>
                                        <p:tav tm="0">
                                          <p:val>
                                            <p:strVal val="#ppt_x"/>
                                          </p:val>
                                        </p:tav>
                                        <p:tav tm="100000">
                                          <p:val>
                                            <p:strVal val="#ppt_x"/>
                                          </p:val>
                                        </p:tav>
                                      </p:tavLst>
                                    </p:anim>
                                    <p:anim calcmode="lin" valueType="num">
                                      <p:cBhvr>
                                        <p:cTn id="95" dur="1000" fill="hold"/>
                                        <p:tgtEl>
                                          <p:spTgt spid="12"/>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fade">
                                      <p:cBhvr>
                                        <p:cTn id="98" dur="1000"/>
                                        <p:tgtEl>
                                          <p:spTgt spid="23"/>
                                        </p:tgtEl>
                                      </p:cBhvr>
                                    </p:animEffect>
                                    <p:anim calcmode="lin" valueType="num">
                                      <p:cBhvr>
                                        <p:cTn id="99" dur="1000" fill="hold"/>
                                        <p:tgtEl>
                                          <p:spTgt spid="23"/>
                                        </p:tgtEl>
                                        <p:attrNameLst>
                                          <p:attrName>ppt_x</p:attrName>
                                        </p:attrNameLst>
                                      </p:cBhvr>
                                      <p:tavLst>
                                        <p:tav tm="0">
                                          <p:val>
                                            <p:strVal val="#ppt_x"/>
                                          </p:val>
                                        </p:tav>
                                        <p:tav tm="100000">
                                          <p:val>
                                            <p:strVal val="#ppt_x"/>
                                          </p:val>
                                        </p:tav>
                                      </p:tavLst>
                                    </p:anim>
                                    <p:anim calcmode="lin" valueType="num">
                                      <p:cBhvr>
                                        <p:cTn id="100" dur="1000" fill="hold"/>
                                        <p:tgtEl>
                                          <p:spTgt spid="23"/>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fade">
                                      <p:cBhvr>
                                        <p:cTn id="103" dur="1000"/>
                                        <p:tgtEl>
                                          <p:spTgt spid="32"/>
                                        </p:tgtEl>
                                      </p:cBhvr>
                                    </p:animEffect>
                                    <p:anim calcmode="lin" valueType="num">
                                      <p:cBhvr>
                                        <p:cTn id="104" dur="1000" fill="hold"/>
                                        <p:tgtEl>
                                          <p:spTgt spid="32"/>
                                        </p:tgtEl>
                                        <p:attrNameLst>
                                          <p:attrName>ppt_x</p:attrName>
                                        </p:attrNameLst>
                                      </p:cBhvr>
                                      <p:tavLst>
                                        <p:tav tm="0">
                                          <p:val>
                                            <p:strVal val="#ppt_x"/>
                                          </p:val>
                                        </p:tav>
                                        <p:tav tm="100000">
                                          <p:val>
                                            <p:strVal val="#ppt_x"/>
                                          </p:val>
                                        </p:tav>
                                      </p:tavLst>
                                    </p:anim>
                                    <p:anim calcmode="lin" valueType="num">
                                      <p:cBhvr>
                                        <p:cTn id="105" dur="1000" fill="hold"/>
                                        <p:tgtEl>
                                          <p:spTgt spid="32"/>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fade">
                                      <p:cBhvr>
                                        <p:cTn id="108" dur="1000"/>
                                        <p:tgtEl>
                                          <p:spTgt spid="25"/>
                                        </p:tgtEl>
                                      </p:cBhvr>
                                    </p:animEffect>
                                    <p:anim calcmode="lin" valueType="num">
                                      <p:cBhvr>
                                        <p:cTn id="109" dur="1000" fill="hold"/>
                                        <p:tgtEl>
                                          <p:spTgt spid="25"/>
                                        </p:tgtEl>
                                        <p:attrNameLst>
                                          <p:attrName>ppt_x</p:attrName>
                                        </p:attrNameLst>
                                      </p:cBhvr>
                                      <p:tavLst>
                                        <p:tav tm="0">
                                          <p:val>
                                            <p:strVal val="#ppt_x"/>
                                          </p:val>
                                        </p:tav>
                                        <p:tav tm="100000">
                                          <p:val>
                                            <p:strVal val="#ppt_x"/>
                                          </p:val>
                                        </p:tav>
                                      </p:tavLst>
                                    </p:anim>
                                    <p:anim calcmode="lin" valueType="num">
                                      <p:cBhvr>
                                        <p:cTn id="11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nodeType="clickEffect">
                                  <p:stCondLst>
                                    <p:cond delay="0"/>
                                  </p:stCondLst>
                                  <p:childTnLst>
                                    <p:anim calcmode="lin" valueType="num">
                                      <p:cBhvr additive="base">
                                        <p:cTn id="114" dur="500"/>
                                        <p:tgtEl>
                                          <p:spTgt spid="25"/>
                                        </p:tgtEl>
                                        <p:attrNameLst>
                                          <p:attrName>ppt_x</p:attrName>
                                        </p:attrNameLst>
                                      </p:cBhvr>
                                      <p:tavLst>
                                        <p:tav tm="0">
                                          <p:val>
                                            <p:strVal val="ppt_x"/>
                                          </p:val>
                                        </p:tav>
                                        <p:tav tm="100000">
                                          <p:val>
                                            <p:strVal val="ppt_x"/>
                                          </p:val>
                                        </p:tav>
                                      </p:tavLst>
                                    </p:anim>
                                    <p:anim calcmode="lin" valueType="num">
                                      <p:cBhvr additive="base">
                                        <p:cTn id="115" dur="500"/>
                                        <p:tgtEl>
                                          <p:spTgt spid="25"/>
                                        </p:tgtEl>
                                        <p:attrNameLst>
                                          <p:attrName>ppt_y</p:attrName>
                                        </p:attrNameLst>
                                      </p:cBhvr>
                                      <p:tavLst>
                                        <p:tav tm="0">
                                          <p:val>
                                            <p:strVal val="ppt_y"/>
                                          </p:val>
                                        </p:tav>
                                        <p:tav tm="100000">
                                          <p:val>
                                            <p:strVal val="1+ppt_h/2"/>
                                          </p:val>
                                        </p:tav>
                                      </p:tavLst>
                                    </p:anim>
                                    <p:set>
                                      <p:cBhvr>
                                        <p:cTn id="116" dur="1" fill="hold">
                                          <p:stCondLst>
                                            <p:cond delay="499"/>
                                          </p:stCondLst>
                                        </p:cTn>
                                        <p:tgtEl>
                                          <p:spTgt spid="25"/>
                                        </p:tgtEl>
                                        <p:attrNameLst>
                                          <p:attrName>style.visibility</p:attrName>
                                        </p:attrNameLst>
                                      </p:cBhvr>
                                      <p:to>
                                        <p:strVal val="hidden"/>
                                      </p:to>
                                    </p:set>
                                  </p:childTnLst>
                                </p:cTn>
                              </p:par>
                              <p:par>
                                <p:cTn id="117" presetID="42" presetClass="entr" presetSubtype="0" fill="hold" nodeType="with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fade">
                                      <p:cBhvr>
                                        <p:cTn id="119" dur="1000"/>
                                        <p:tgtEl>
                                          <p:spTgt spid="34"/>
                                        </p:tgtEl>
                                      </p:cBhvr>
                                    </p:animEffect>
                                    <p:anim calcmode="lin" valueType="num">
                                      <p:cBhvr>
                                        <p:cTn id="120" dur="1000" fill="hold"/>
                                        <p:tgtEl>
                                          <p:spTgt spid="34"/>
                                        </p:tgtEl>
                                        <p:attrNameLst>
                                          <p:attrName>ppt_x</p:attrName>
                                        </p:attrNameLst>
                                      </p:cBhvr>
                                      <p:tavLst>
                                        <p:tav tm="0">
                                          <p:val>
                                            <p:strVal val="#ppt_x"/>
                                          </p:val>
                                        </p:tav>
                                        <p:tav tm="100000">
                                          <p:val>
                                            <p:strVal val="#ppt_x"/>
                                          </p:val>
                                        </p:tav>
                                      </p:tavLst>
                                    </p:anim>
                                    <p:anim calcmode="lin" valueType="num">
                                      <p:cBhvr>
                                        <p:cTn id="121" dur="1000" fill="hold"/>
                                        <p:tgtEl>
                                          <p:spTgt spid="34"/>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33"/>
                                        </p:tgtEl>
                                        <p:attrNameLst>
                                          <p:attrName>style.visibility</p:attrName>
                                        </p:attrNameLst>
                                      </p:cBhvr>
                                      <p:to>
                                        <p:strVal val="visible"/>
                                      </p:to>
                                    </p:set>
                                    <p:animEffect transition="in" filter="fade">
                                      <p:cBhvr>
                                        <p:cTn id="124" dur="1000"/>
                                        <p:tgtEl>
                                          <p:spTgt spid="33"/>
                                        </p:tgtEl>
                                      </p:cBhvr>
                                    </p:animEffect>
                                    <p:anim calcmode="lin" valueType="num">
                                      <p:cBhvr>
                                        <p:cTn id="125" dur="1000" fill="hold"/>
                                        <p:tgtEl>
                                          <p:spTgt spid="33"/>
                                        </p:tgtEl>
                                        <p:attrNameLst>
                                          <p:attrName>ppt_x</p:attrName>
                                        </p:attrNameLst>
                                      </p:cBhvr>
                                      <p:tavLst>
                                        <p:tav tm="0">
                                          <p:val>
                                            <p:strVal val="#ppt_x"/>
                                          </p:val>
                                        </p:tav>
                                        <p:tav tm="100000">
                                          <p:val>
                                            <p:strVal val="#ppt_x"/>
                                          </p:val>
                                        </p:tav>
                                      </p:tavLst>
                                    </p:anim>
                                    <p:anim calcmode="lin" valueType="num">
                                      <p:cBhvr>
                                        <p:cTn id="12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1" fill="hold" grpId="0" nodeType="clickEffect">
                                  <p:stCondLst>
                                    <p:cond delay="0"/>
                                  </p:stCondLst>
                                  <p:childTnLst>
                                    <p:set>
                                      <p:cBhvr>
                                        <p:cTn id="130" dur="1" fill="hold">
                                          <p:stCondLst>
                                            <p:cond delay="0"/>
                                          </p:stCondLst>
                                        </p:cTn>
                                        <p:tgtEl>
                                          <p:spTgt spid="35"/>
                                        </p:tgtEl>
                                        <p:attrNameLst>
                                          <p:attrName>style.visibility</p:attrName>
                                        </p:attrNameLst>
                                      </p:cBhvr>
                                      <p:to>
                                        <p:strVal val="visible"/>
                                      </p:to>
                                    </p:set>
                                    <p:anim calcmode="lin" valueType="num">
                                      <p:cBhvr additive="base">
                                        <p:cTn id="131" dur="500" fill="hold"/>
                                        <p:tgtEl>
                                          <p:spTgt spid="35"/>
                                        </p:tgtEl>
                                        <p:attrNameLst>
                                          <p:attrName>ppt_x</p:attrName>
                                        </p:attrNameLst>
                                      </p:cBhvr>
                                      <p:tavLst>
                                        <p:tav tm="0">
                                          <p:val>
                                            <p:strVal val="#ppt_x"/>
                                          </p:val>
                                        </p:tav>
                                        <p:tav tm="100000">
                                          <p:val>
                                            <p:strVal val="#ppt_x"/>
                                          </p:val>
                                        </p:tav>
                                      </p:tavLst>
                                    </p:anim>
                                    <p:anim calcmode="lin" valueType="num">
                                      <p:cBhvr additive="base">
                                        <p:cTn id="132" dur="500" fill="hold"/>
                                        <p:tgtEl>
                                          <p:spTgt spid="35"/>
                                        </p:tgtEl>
                                        <p:attrNameLst>
                                          <p:attrName>ppt_y</p:attrName>
                                        </p:attrNameLst>
                                      </p:cBhvr>
                                      <p:tavLst>
                                        <p:tav tm="0">
                                          <p:val>
                                            <p:strVal val="0-#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36"/>
                                        </p:tgtEl>
                                        <p:attrNameLst>
                                          <p:attrName>style.visibility</p:attrName>
                                        </p:attrNameLst>
                                      </p:cBhvr>
                                      <p:to>
                                        <p:strVal val="visible"/>
                                      </p:to>
                                    </p:set>
                                    <p:anim calcmode="lin" valueType="num">
                                      <p:cBhvr additive="base">
                                        <p:cTn id="135" dur="500" fill="hold"/>
                                        <p:tgtEl>
                                          <p:spTgt spid="36"/>
                                        </p:tgtEl>
                                        <p:attrNameLst>
                                          <p:attrName>ppt_x</p:attrName>
                                        </p:attrNameLst>
                                      </p:cBhvr>
                                      <p:tavLst>
                                        <p:tav tm="0">
                                          <p:val>
                                            <p:strVal val="#ppt_x"/>
                                          </p:val>
                                        </p:tav>
                                        <p:tav tm="100000">
                                          <p:val>
                                            <p:strVal val="#ppt_x"/>
                                          </p:val>
                                        </p:tav>
                                      </p:tavLst>
                                    </p:anim>
                                    <p:anim calcmode="lin" valueType="num">
                                      <p:cBhvr additive="base">
                                        <p:cTn id="136" dur="500" fill="hold"/>
                                        <p:tgtEl>
                                          <p:spTgt spid="36"/>
                                        </p:tgtEl>
                                        <p:attrNameLst>
                                          <p:attrName>ppt_y</p:attrName>
                                        </p:attrNameLst>
                                      </p:cBhvr>
                                      <p:tavLst>
                                        <p:tav tm="0">
                                          <p:val>
                                            <p:strVal val="1+#ppt_h/2"/>
                                          </p:val>
                                        </p:tav>
                                        <p:tav tm="100000">
                                          <p:val>
                                            <p:strVal val="#ppt_y"/>
                                          </p:val>
                                        </p:tav>
                                      </p:tavLst>
                                    </p:anim>
                                  </p:childTnLst>
                                </p:cTn>
                              </p:par>
                              <p:par>
                                <p:cTn id="137" presetID="2" presetClass="entr" presetSubtype="12" fill="hold" nodeType="withEffect">
                                  <p:stCondLst>
                                    <p:cond delay="0"/>
                                  </p:stCondLst>
                                  <p:childTnLst>
                                    <p:set>
                                      <p:cBhvr>
                                        <p:cTn id="138" dur="1" fill="hold">
                                          <p:stCondLst>
                                            <p:cond delay="0"/>
                                          </p:stCondLst>
                                        </p:cTn>
                                        <p:tgtEl>
                                          <p:spTgt spid="39"/>
                                        </p:tgtEl>
                                        <p:attrNameLst>
                                          <p:attrName>style.visibility</p:attrName>
                                        </p:attrNameLst>
                                      </p:cBhvr>
                                      <p:to>
                                        <p:strVal val="visible"/>
                                      </p:to>
                                    </p:set>
                                    <p:anim calcmode="lin" valueType="num">
                                      <p:cBhvr additive="base">
                                        <p:cTn id="139" dur="500" fill="hold"/>
                                        <p:tgtEl>
                                          <p:spTgt spid="39"/>
                                        </p:tgtEl>
                                        <p:attrNameLst>
                                          <p:attrName>ppt_x</p:attrName>
                                        </p:attrNameLst>
                                      </p:cBhvr>
                                      <p:tavLst>
                                        <p:tav tm="0">
                                          <p:val>
                                            <p:strVal val="0-#ppt_w/2"/>
                                          </p:val>
                                        </p:tav>
                                        <p:tav tm="100000">
                                          <p:val>
                                            <p:strVal val="#ppt_x"/>
                                          </p:val>
                                        </p:tav>
                                      </p:tavLst>
                                    </p:anim>
                                    <p:anim calcmode="lin" valueType="num">
                                      <p:cBhvr additive="base">
                                        <p:cTn id="14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7" presetClass="entr" presetSubtype="0" fill="hold" grpId="0" nodeType="clickEffect">
                                  <p:stCondLst>
                                    <p:cond delay="0"/>
                                  </p:stCondLst>
                                  <p:childTnLst>
                                    <p:set>
                                      <p:cBhvr>
                                        <p:cTn id="144" dur="1" fill="hold">
                                          <p:stCondLst>
                                            <p:cond delay="0"/>
                                          </p:stCondLst>
                                        </p:cTn>
                                        <p:tgtEl>
                                          <p:spTgt spid="37"/>
                                        </p:tgtEl>
                                        <p:attrNameLst>
                                          <p:attrName>style.visibility</p:attrName>
                                        </p:attrNameLst>
                                      </p:cBhvr>
                                      <p:to>
                                        <p:strVal val="visible"/>
                                      </p:to>
                                    </p:set>
                                    <p:animEffect transition="in" filter="fade">
                                      <p:cBhvr>
                                        <p:cTn id="145" dur="1000"/>
                                        <p:tgtEl>
                                          <p:spTgt spid="37"/>
                                        </p:tgtEl>
                                      </p:cBhvr>
                                    </p:animEffect>
                                    <p:anim calcmode="lin" valueType="num">
                                      <p:cBhvr>
                                        <p:cTn id="146" dur="1000" fill="hold"/>
                                        <p:tgtEl>
                                          <p:spTgt spid="37"/>
                                        </p:tgtEl>
                                        <p:attrNameLst>
                                          <p:attrName>ppt_x</p:attrName>
                                        </p:attrNameLst>
                                      </p:cBhvr>
                                      <p:tavLst>
                                        <p:tav tm="0">
                                          <p:val>
                                            <p:strVal val="#ppt_x"/>
                                          </p:val>
                                        </p:tav>
                                        <p:tav tm="100000">
                                          <p:val>
                                            <p:strVal val="#ppt_x"/>
                                          </p:val>
                                        </p:tav>
                                      </p:tavLst>
                                    </p:anim>
                                    <p:anim calcmode="lin" valueType="num">
                                      <p:cBhvr>
                                        <p:cTn id="147" dur="1000" fill="hold"/>
                                        <p:tgtEl>
                                          <p:spTgt spid="37"/>
                                        </p:tgtEl>
                                        <p:attrNameLst>
                                          <p:attrName>ppt_y</p:attrName>
                                        </p:attrNameLst>
                                      </p:cBhvr>
                                      <p:tavLst>
                                        <p:tav tm="0">
                                          <p:val>
                                            <p:strVal val="#ppt_y-.1"/>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38"/>
                                        </p:tgtEl>
                                        <p:attrNameLst>
                                          <p:attrName>style.visibility</p:attrName>
                                        </p:attrNameLst>
                                      </p:cBhvr>
                                      <p:to>
                                        <p:strVal val="visible"/>
                                      </p:to>
                                    </p:set>
                                    <p:anim calcmode="lin" valueType="num">
                                      <p:cBhvr additive="base">
                                        <p:cTn id="150" dur="500" fill="hold"/>
                                        <p:tgtEl>
                                          <p:spTgt spid="38"/>
                                        </p:tgtEl>
                                        <p:attrNameLst>
                                          <p:attrName>ppt_x</p:attrName>
                                        </p:attrNameLst>
                                      </p:cBhvr>
                                      <p:tavLst>
                                        <p:tav tm="0">
                                          <p:val>
                                            <p:strVal val="#ppt_x"/>
                                          </p:val>
                                        </p:tav>
                                        <p:tav tm="100000">
                                          <p:val>
                                            <p:strVal val="#ppt_x"/>
                                          </p:val>
                                        </p:tav>
                                      </p:tavLst>
                                    </p:anim>
                                    <p:anim calcmode="lin" valueType="num">
                                      <p:cBhvr additive="base">
                                        <p:cTn id="15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14" presetClass="entr" presetSubtype="10" fill="hold" nodeType="clickEffect">
                                  <p:stCondLst>
                                    <p:cond delay="0"/>
                                  </p:stCondLst>
                                  <p:childTnLst>
                                    <p:set>
                                      <p:cBhvr>
                                        <p:cTn id="155" dur="1" fill="hold">
                                          <p:stCondLst>
                                            <p:cond delay="0"/>
                                          </p:stCondLst>
                                        </p:cTn>
                                        <p:tgtEl>
                                          <p:spTgt spid="14"/>
                                        </p:tgtEl>
                                        <p:attrNameLst>
                                          <p:attrName>style.visibility</p:attrName>
                                        </p:attrNameLst>
                                      </p:cBhvr>
                                      <p:to>
                                        <p:strVal val="visible"/>
                                      </p:to>
                                    </p:set>
                                    <p:animEffect transition="in" filter="randombar(horizontal)">
                                      <p:cBhvr>
                                        <p:cTn id="156" dur="500"/>
                                        <p:tgtEl>
                                          <p:spTgt spid="14"/>
                                        </p:tgtEl>
                                      </p:cBhvr>
                                    </p:animEffect>
                                  </p:childTnLst>
                                </p:cTn>
                              </p:par>
                              <p:par>
                                <p:cTn id="157" presetID="14" presetClass="entr" presetSubtype="10" fill="hold" nodeType="withEffect">
                                  <p:stCondLst>
                                    <p:cond delay="0"/>
                                  </p:stCondLst>
                                  <p:childTnLst>
                                    <p:set>
                                      <p:cBhvr>
                                        <p:cTn id="158" dur="1" fill="hold">
                                          <p:stCondLst>
                                            <p:cond delay="0"/>
                                          </p:stCondLst>
                                        </p:cTn>
                                        <p:tgtEl>
                                          <p:spTgt spid="13"/>
                                        </p:tgtEl>
                                        <p:attrNameLst>
                                          <p:attrName>style.visibility</p:attrName>
                                        </p:attrNameLst>
                                      </p:cBhvr>
                                      <p:to>
                                        <p:strVal val="visible"/>
                                      </p:to>
                                    </p:set>
                                    <p:animEffect transition="in" filter="randombar(horizontal)">
                                      <p:cBhvr>
                                        <p:cTn id="1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p:bldP spid="11" grpId="0" animBg="1"/>
      <p:bldP spid="16" grpId="0" animBg="1"/>
      <p:bldP spid="18" grpId="0" animBg="1"/>
      <p:bldP spid="20" grpId="0" animBg="1"/>
      <p:bldP spid="35" grpId="0" animBg="1"/>
      <p:bldP spid="36" grpId="0" animBg="1"/>
      <p:bldP spid="37" grpId="0" animBg="1"/>
      <p:bldP spid="38" grpId="0" animBg="1"/>
      <p:bldP spid="6" grpId="0"/>
      <p:bldP spid="8" grpId="0"/>
      <p:bldP spid="12"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54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7F9B6A6A-8725-819E-AB7C-55DCB2CAAFC3}"/>
              </a:ext>
            </a:extLst>
          </p:cNvPr>
          <p:cNvPicPr>
            <a:picLocks noChangeAspect="1"/>
          </p:cNvPicPr>
          <p:nvPr/>
        </p:nvPicPr>
        <p:blipFill>
          <a:blip r:embed="rId2"/>
          <a:stretch>
            <a:fillRect/>
          </a:stretch>
        </p:blipFill>
        <p:spPr>
          <a:xfrm>
            <a:off x="6421035" y="651771"/>
            <a:ext cx="5129784" cy="3206114"/>
          </a:xfrm>
          <a:prstGeom prst="rect">
            <a:avLst/>
          </a:prstGeom>
        </p:spPr>
      </p:pic>
      <p:pic>
        <p:nvPicPr>
          <p:cNvPr id="6" name="Picture 5">
            <a:extLst>
              <a:ext uri="{FF2B5EF4-FFF2-40B4-BE49-F238E27FC236}">
                <a16:creationId xmlns:a16="http://schemas.microsoft.com/office/drawing/2014/main" id="{BD05DB20-0EB3-3ABD-EF35-44A0BE332A90}"/>
              </a:ext>
            </a:extLst>
          </p:cNvPr>
          <p:cNvPicPr>
            <a:picLocks noChangeAspect="1"/>
          </p:cNvPicPr>
          <p:nvPr/>
        </p:nvPicPr>
        <p:blipFill rotWithShape="1">
          <a:blip r:embed="rId3"/>
          <a:srcRect l="3078" t="4183" r="11190"/>
          <a:stretch/>
        </p:blipFill>
        <p:spPr>
          <a:xfrm>
            <a:off x="2306982" y="4155642"/>
            <a:ext cx="1837718" cy="1961592"/>
          </a:xfrm>
          <a:prstGeom prst="rect">
            <a:avLst/>
          </a:prstGeom>
          <a:ln>
            <a:noFill/>
          </a:ln>
          <a:effectLst>
            <a:softEdge rad="112500"/>
          </a:effectLst>
        </p:spPr>
      </p:pic>
      <p:pic>
        <p:nvPicPr>
          <p:cNvPr id="7" name="Picture 6">
            <a:extLst>
              <a:ext uri="{FF2B5EF4-FFF2-40B4-BE49-F238E27FC236}">
                <a16:creationId xmlns:a16="http://schemas.microsoft.com/office/drawing/2014/main" id="{4916680F-DDC4-5767-FF43-01ED36ADCCB5}"/>
              </a:ext>
            </a:extLst>
          </p:cNvPr>
          <p:cNvPicPr>
            <a:picLocks noChangeAspect="1"/>
          </p:cNvPicPr>
          <p:nvPr/>
        </p:nvPicPr>
        <p:blipFill>
          <a:blip r:embed="rId4"/>
          <a:stretch>
            <a:fillRect/>
          </a:stretch>
        </p:blipFill>
        <p:spPr>
          <a:xfrm>
            <a:off x="7932471" y="4337945"/>
            <a:ext cx="2435250" cy="1596985"/>
          </a:xfrm>
          <a:prstGeom prst="rect">
            <a:avLst/>
          </a:prstGeom>
        </p:spPr>
      </p:pic>
      <p:pic>
        <p:nvPicPr>
          <p:cNvPr id="4" name="Picture 3">
            <a:extLst>
              <a:ext uri="{FF2B5EF4-FFF2-40B4-BE49-F238E27FC236}">
                <a16:creationId xmlns:a16="http://schemas.microsoft.com/office/drawing/2014/main" id="{A54500C5-2E78-112E-8D06-C4B4A5C7C8D8}"/>
              </a:ext>
            </a:extLst>
          </p:cNvPr>
          <p:cNvPicPr>
            <a:picLocks noChangeAspect="1"/>
          </p:cNvPicPr>
          <p:nvPr/>
        </p:nvPicPr>
        <p:blipFill>
          <a:blip r:embed="rId5"/>
          <a:stretch>
            <a:fillRect/>
          </a:stretch>
        </p:blipFill>
        <p:spPr>
          <a:xfrm>
            <a:off x="660949" y="625023"/>
            <a:ext cx="5129784" cy="3385657"/>
          </a:xfrm>
          <a:prstGeom prst="rect">
            <a:avLst/>
          </a:prstGeom>
        </p:spPr>
      </p:pic>
    </p:spTree>
    <p:extLst>
      <p:ext uri="{BB962C8B-B14F-4D97-AF65-F5344CB8AC3E}">
        <p14:creationId xmlns:p14="http://schemas.microsoft.com/office/powerpoint/2010/main" val="150520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vertical)">
                                      <p:cBhvr>
                                        <p:cTn id="7" dur="500"/>
                                        <p:tgtEl>
                                          <p:spTgt spid="6"/>
                                        </p:tgtEl>
                                      </p:cBhvr>
                                    </p:animEffect>
                                  </p:childTnLst>
                                </p:cTn>
                              </p:par>
                              <p:par>
                                <p:cTn id="8" presetID="14" presetClass="entr" presetSubtype="5"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vertical)">
                                      <p:cBhvr>
                                        <p:cTn id="10" dur="500"/>
                                        <p:tgtEl>
                                          <p:spTgt spid="7"/>
                                        </p:tgtEl>
                                      </p:cBhvr>
                                    </p:animEffect>
                                  </p:childTnLst>
                                </p:cTn>
                              </p:par>
                              <p:par>
                                <p:cTn id="11" presetID="14" presetClass="entr" presetSubtype="5"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vertical)">
                                      <p:cBhvr>
                                        <p:cTn id="13" dur="500"/>
                                        <p:tgtEl>
                                          <p:spTgt spid="10"/>
                                        </p:tgtEl>
                                      </p:cBhvr>
                                    </p:animEffect>
                                  </p:childTnLst>
                                </p:cTn>
                              </p:par>
                              <p:par>
                                <p:cTn id="14" presetID="14" presetClass="entr" presetSubtype="5"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vertical)">
                                      <p:cBhvr>
                                        <p:cTn id="16" dur="500"/>
                                        <p:tgtEl>
                                          <p:spTgt spid="12"/>
                                        </p:tgtEl>
                                      </p:cBhvr>
                                    </p:animEffect>
                                  </p:childTnLst>
                                </p:cTn>
                              </p:par>
                              <p:par>
                                <p:cTn id="17" presetID="14" presetClass="entr" presetSubtype="5"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vertical)">
                                      <p:cBhvr>
                                        <p:cTn id="19" dur="500"/>
                                        <p:tgtEl>
                                          <p:spTgt spid="4"/>
                                        </p:tgtEl>
                                      </p:cBhvr>
                                    </p:animEffect>
                                  </p:childTnLst>
                                </p:cTn>
                              </p:par>
                              <p:par>
                                <p:cTn id="20" presetID="14" presetClass="entr" presetSubtype="5"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vertical)">
                                      <p:cBhvr>
                                        <p:cTn id="22" dur="500"/>
                                        <p:tgtEl>
                                          <p:spTgt spid="14"/>
                                        </p:tgtEl>
                                      </p:cBhvr>
                                    </p:animEffect>
                                  </p:childTnLst>
                                </p:cTn>
                              </p:par>
                              <p:par>
                                <p:cTn id="23" presetID="14" presetClass="entr" presetSubtype="5"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712140-DA99-3DCC-86A3-D110D646ED97}"/>
              </a:ext>
            </a:extLst>
          </p:cNvPr>
          <p:cNvPicPr>
            <a:picLocks noChangeAspect="1"/>
          </p:cNvPicPr>
          <p:nvPr/>
        </p:nvPicPr>
        <p:blipFill>
          <a:blip r:embed="rId3"/>
          <a:stretch>
            <a:fillRect/>
          </a:stretch>
        </p:blipFill>
        <p:spPr>
          <a:xfrm>
            <a:off x="0" y="76125"/>
            <a:ext cx="12192000" cy="6804978"/>
          </a:xfrm>
          <a:prstGeom prst="rect">
            <a:avLst/>
          </a:prstGeom>
        </p:spPr>
      </p:pic>
      <p:pic>
        <p:nvPicPr>
          <p:cNvPr id="9" name="Picture 8">
            <a:extLst>
              <a:ext uri="{FF2B5EF4-FFF2-40B4-BE49-F238E27FC236}">
                <a16:creationId xmlns:a16="http://schemas.microsoft.com/office/drawing/2014/main" id="{F176EA1A-2FA7-8FF7-65CF-38862EE09695}"/>
              </a:ext>
            </a:extLst>
          </p:cNvPr>
          <p:cNvPicPr>
            <a:picLocks noChangeAspect="1"/>
          </p:cNvPicPr>
          <p:nvPr/>
        </p:nvPicPr>
        <p:blipFill rotWithShape="1">
          <a:blip r:embed="rId4"/>
          <a:srcRect l="13563" r="14458"/>
          <a:stretch/>
        </p:blipFill>
        <p:spPr>
          <a:xfrm>
            <a:off x="9705903" y="4015326"/>
            <a:ext cx="2475345" cy="2766005"/>
          </a:xfrm>
          <a:prstGeom prst="rect">
            <a:avLst/>
          </a:prstGeom>
        </p:spPr>
      </p:pic>
      <p:sp>
        <p:nvSpPr>
          <p:cNvPr id="4" name="Rectangle: Rounded Corners 3">
            <a:extLst>
              <a:ext uri="{FF2B5EF4-FFF2-40B4-BE49-F238E27FC236}">
                <a16:creationId xmlns:a16="http://schemas.microsoft.com/office/drawing/2014/main" id="{54571131-3FAD-0D17-68CA-3B8AA4946C08}"/>
              </a:ext>
            </a:extLst>
          </p:cNvPr>
          <p:cNvSpPr/>
          <p:nvPr/>
        </p:nvSpPr>
        <p:spPr>
          <a:xfrm>
            <a:off x="0" y="0"/>
            <a:ext cx="2260600" cy="6858000"/>
          </a:xfrm>
          <a:prstGeom prst="roundRect">
            <a:avLst>
              <a:gd name="adj" fmla="val 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en-US" sz="4800" b="1" baseline="-25000">
                <a:solidFill>
                  <a:srgbClr val="FFFF00"/>
                </a:solidFill>
                <a:latin typeface="#9Slide07 IcielBaliho Script" pitchFamily="2" charset="0"/>
              </a:rPr>
              <a:t>Hoạt động 2.3</a:t>
            </a:r>
            <a:r>
              <a:rPr lang="x-none" sz="4800" b="1" baseline="-25000">
                <a:solidFill>
                  <a:srgbClr val="FFFF00"/>
                </a:solidFill>
                <a:latin typeface="#9Slide07 IcielBaliho Script" pitchFamily="2" charset="0"/>
              </a:rPr>
              <a:t>: Tìm hiểu </a:t>
            </a:r>
            <a:r>
              <a:rPr lang="vi-VN" sz="4800" b="1" baseline="-25000">
                <a:solidFill>
                  <a:srgbClr val="FFFF00"/>
                </a:solidFill>
                <a:latin typeface="#9Slide07 IcielBaliho Script" pitchFamily="2" charset="0"/>
              </a:rPr>
              <a:t>CHUYỂN DỊCH CƠ CẤU KINH TẾ THEO NGÀNH</a:t>
            </a:r>
            <a:r>
              <a:rPr lang="en-US" sz="4800" b="1" baseline="-25000">
                <a:solidFill>
                  <a:srgbClr val="FFFF00"/>
                </a:solidFill>
                <a:latin typeface="#9Slide07 IcielBaliho Script" pitchFamily="2" charset="0"/>
              </a:rPr>
              <a:t>,</a:t>
            </a:r>
            <a:r>
              <a:rPr lang="vi-VN" sz="4800" b="1" baseline="-25000">
                <a:solidFill>
                  <a:srgbClr val="FFFF00"/>
                </a:solidFill>
                <a:latin typeface="#9Slide07 IcielBaliho Script" pitchFamily="2" charset="0"/>
              </a:rPr>
              <a:t> </a:t>
            </a:r>
            <a:endParaRPr lang="en-US" sz="4800" b="1" baseline="-25000">
              <a:solidFill>
                <a:srgbClr val="FFFF00"/>
              </a:solidFill>
              <a:latin typeface="#9Slide07 IcielBaliho Script" pitchFamily="2" charset="0"/>
            </a:endParaRPr>
          </a:p>
          <a:p>
            <a:pPr algn="ctr"/>
            <a:r>
              <a:rPr lang="vi-VN" sz="4800" b="1" baseline="-25000">
                <a:solidFill>
                  <a:srgbClr val="FFFF00"/>
                </a:solidFill>
                <a:latin typeface="#9Slide07 IcielBaliho Script" pitchFamily="2" charset="0"/>
              </a:rPr>
              <a:t>THEO THÀNH PHẦN KINH TẾ VÀ THEO LÃNH THỔ</a:t>
            </a:r>
            <a:endParaRPr lang="vi-VN" sz="4800" b="1" baseline="-25000">
              <a:solidFill>
                <a:srgbClr val="FFFF00"/>
              </a:solidFill>
              <a:effectLst/>
              <a:latin typeface="#9Slide07 IcielBaliho Script" pitchFamily="2" charset="0"/>
              <a:ea typeface="SimSun" panose="02010600030101010101" pitchFamily="2" charset="-122"/>
              <a:cs typeface="Times New Roman" panose="02020603050405020304" pitchFamily="18" charset="0"/>
            </a:endParaRPr>
          </a:p>
        </p:txBody>
      </p:sp>
      <p:grpSp>
        <p:nvGrpSpPr>
          <p:cNvPr id="5" name="Group 4">
            <a:extLst>
              <a:ext uri="{FF2B5EF4-FFF2-40B4-BE49-F238E27FC236}">
                <a16:creationId xmlns:a16="http://schemas.microsoft.com/office/drawing/2014/main" id="{01F72886-AAEE-A150-7736-D15BF15305E5}"/>
              </a:ext>
            </a:extLst>
          </p:cNvPr>
          <p:cNvGrpSpPr/>
          <p:nvPr/>
        </p:nvGrpSpPr>
        <p:grpSpPr>
          <a:xfrm>
            <a:off x="2364718" y="41291"/>
            <a:ext cx="9742650" cy="1238494"/>
            <a:chOff x="7593490" y="1452966"/>
            <a:chExt cx="3029467" cy="1238494"/>
          </a:xfrm>
        </p:grpSpPr>
        <p:sp>
          <p:nvSpPr>
            <p:cNvPr id="6" name="Flowchart: Terminator 5">
              <a:extLst>
                <a:ext uri="{FF2B5EF4-FFF2-40B4-BE49-F238E27FC236}">
                  <a16:creationId xmlns:a16="http://schemas.microsoft.com/office/drawing/2014/main" id="{481A8C45-A658-C856-F05A-1EF33C288518}"/>
                </a:ext>
              </a:extLst>
            </p:cNvPr>
            <p:cNvSpPr/>
            <p:nvPr/>
          </p:nvSpPr>
          <p:spPr>
            <a:xfrm>
              <a:off x="7788554" y="1466018"/>
              <a:ext cx="2834403" cy="1225442"/>
            </a:xfrm>
            <a:prstGeom prst="flowChartTerminator">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5 FS Blonde Script" panose="03000503000000000000" pitchFamily="65" charset="0"/>
                </a:rPr>
                <a:t>Nhiệm vụ 2: </a:t>
              </a:r>
              <a:r>
                <a:rPr lang="it-IT" sz="2800">
                  <a:solidFill>
                    <a:srgbClr val="FFFF00"/>
                  </a:solidFill>
                  <a:effectLst/>
                  <a:latin typeface="#9Slide05 FS Blonde Script" panose="03000503000000000000" pitchFamily="65" charset="0"/>
                  <a:ea typeface="Arial" panose="020B0604020202020204" pitchFamily="34" charset="0"/>
                </a:rPr>
                <a:t>Quan sát bảng 10, trang 47 SGK, trả lời các câu hỏi </a:t>
              </a:r>
            </a:p>
            <a:p>
              <a:pPr marL="0" marR="0" lvl="0" indent="0" algn="ctr" defTabSz="914400" eaLnBrk="1" fontAlgn="auto" latinLnBrk="0" hangingPunct="1">
                <a:lnSpc>
                  <a:spcPct val="100000"/>
                </a:lnSpc>
                <a:spcBef>
                  <a:spcPts val="0"/>
                </a:spcBef>
                <a:spcAft>
                  <a:spcPts val="0"/>
                </a:spcAft>
                <a:buClrTx/>
                <a:buSzTx/>
                <a:buFontTx/>
                <a:buNone/>
                <a:tabLst/>
                <a:defRPr/>
              </a:pPr>
              <a:r>
                <a:rPr lang="it-IT" sz="2800">
                  <a:solidFill>
                    <a:srgbClr val="FFFF00"/>
                  </a:solidFill>
                  <a:effectLst/>
                  <a:latin typeface="#9Slide05 FS Blonde Script" panose="03000503000000000000" pitchFamily="65" charset="0"/>
                  <a:ea typeface="Arial" panose="020B0604020202020204" pitchFamily="34" charset="0"/>
                </a:rPr>
                <a:t>về sự chuyển dịch cơ cấu GDP theo thành phần kinh tế của nước ta </a:t>
              </a:r>
            </a:p>
            <a:p>
              <a:pPr marL="0" marR="0" lvl="0" indent="0" algn="ctr" defTabSz="914400" eaLnBrk="1" fontAlgn="auto" latinLnBrk="0" hangingPunct="1">
                <a:lnSpc>
                  <a:spcPct val="100000"/>
                </a:lnSpc>
                <a:spcBef>
                  <a:spcPts val="0"/>
                </a:spcBef>
                <a:spcAft>
                  <a:spcPts val="0"/>
                </a:spcAft>
                <a:buClrTx/>
                <a:buSzTx/>
                <a:buFontTx/>
                <a:buNone/>
                <a:tabLst/>
                <a:defRPr/>
              </a:pPr>
              <a:r>
                <a:rPr lang="it-IT" sz="2800">
                  <a:solidFill>
                    <a:srgbClr val="FFFF00"/>
                  </a:solidFill>
                  <a:effectLst/>
                  <a:latin typeface="#9Slide05 FS Blonde Script" panose="03000503000000000000" pitchFamily="65" charset="0"/>
                  <a:ea typeface="Arial" panose="020B0604020202020204" pitchFamily="34" charset="0"/>
                </a:rPr>
                <a:t>giai đoạn 2010 – 2021</a:t>
              </a:r>
              <a:endParaRPr kumimoji="0" lang="en-US" sz="2400" b="0" i="0" u="none" strike="noStrike" kern="0" cap="none" spc="0" normalizeH="0" baseline="0" noProof="0">
                <a:ln>
                  <a:noFill/>
                </a:ln>
                <a:solidFill>
                  <a:srgbClr val="FFFF00"/>
                </a:solidFill>
                <a:effectLst/>
                <a:uLnTx/>
                <a:uFillTx/>
                <a:latin typeface="#9Slide05 FS Blonde Script" panose="03000503000000000000" pitchFamily="65" charset="0"/>
              </a:endParaRPr>
            </a:p>
          </p:txBody>
        </p:sp>
        <p:pic>
          <p:nvPicPr>
            <p:cNvPr id="7" name="Picture 6">
              <a:extLst>
                <a:ext uri="{FF2B5EF4-FFF2-40B4-BE49-F238E27FC236}">
                  <a16:creationId xmlns:a16="http://schemas.microsoft.com/office/drawing/2014/main" id="{FAB96216-AC89-5BB3-DA81-1815A80975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593490" y="1452966"/>
              <a:ext cx="364432" cy="1207481"/>
            </a:xfrm>
            <a:prstGeom prst="rect">
              <a:avLst/>
            </a:prstGeom>
          </p:spPr>
        </p:pic>
      </p:grpSp>
      <p:pic>
        <p:nvPicPr>
          <p:cNvPr id="11" name="Picture 10">
            <a:extLst>
              <a:ext uri="{FF2B5EF4-FFF2-40B4-BE49-F238E27FC236}">
                <a16:creationId xmlns:a16="http://schemas.microsoft.com/office/drawing/2014/main" id="{8901D4D9-AA3F-4E66-D6F7-D6B7248EEA69}"/>
              </a:ext>
            </a:extLst>
          </p:cNvPr>
          <p:cNvPicPr>
            <a:picLocks noChangeAspect="1"/>
          </p:cNvPicPr>
          <p:nvPr/>
        </p:nvPicPr>
        <p:blipFill>
          <a:blip r:embed="rId7"/>
          <a:stretch>
            <a:fillRect/>
          </a:stretch>
        </p:blipFill>
        <p:spPr>
          <a:xfrm>
            <a:off x="9559254" y="1068445"/>
            <a:ext cx="2847109" cy="2847109"/>
          </a:xfrm>
          <a:prstGeom prst="rect">
            <a:avLst/>
          </a:prstGeom>
        </p:spPr>
      </p:pic>
      <p:sp>
        <p:nvSpPr>
          <p:cNvPr id="16" name="TextBox 15">
            <a:extLst>
              <a:ext uri="{FF2B5EF4-FFF2-40B4-BE49-F238E27FC236}">
                <a16:creationId xmlns:a16="http://schemas.microsoft.com/office/drawing/2014/main" id="{33BC6854-39CE-22CC-3202-CA3C03837760}"/>
              </a:ext>
            </a:extLst>
          </p:cNvPr>
          <p:cNvSpPr txBox="1"/>
          <p:nvPr/>
        </p:nvSpPr>
        <p:spPr>
          <a:xfrm>
            <a:off x="2750920" y="1706446"/>
            <a:ext cx="7128958" cy="905184"/>
          </a:xfrm>
          <a:prstGeom prst="rect">
            <a:avLst/>
          </a:prstGeom>
          <a:noFill/>
        </p:spPr>
        <p:txBody>
          <a:bodyPr wrap="square">
            <a:spAutoFit/>
          </a:bodyPr>
          <a:lstStyle/>
          <a:p>
            <a:pPr marL="342900" lvl="0" indent="-342900" algn="just">
              <a:lnSpc>
                <a:spcPct val="115000"/>
              </a:lnSpc>
              <a:buFont typeface="+mj-lt"/>
              <a:buAutoNum type="arabicPeriod"/>
            </a:pPr>
            <a:r>
              <a:rPr lang="it-IT" sz="2400">
                <a:solidFill>
                  <a:srgbClr val="C00000"/>
                </a:solidFill>
                <a:effectLst/>
                <a:latin typeface="#9Slide05 FS Blonde Script" panose="03000503000000000000" pitchFamily="65" charset="0"/>
                <a:ea typeface="Times New Roman" panose="02020603050405020304" pitchFamily="18" charset="0"/>
              </a:rPr>
              <a:t>Tỉ trọng của thành phần kinh tế Nhà nước thay đổi như thế nào từ năm 2010 đến năm 2021?</a:t>
            </a:r>
            <a:endParaRPr lang="en-US" sz="2400">
              <a:effectLst/>
              <a:latin typeface="#9Slide05 FS Blonde Script" panose="03000503000000000000" pitchFamily="65" charset="0"/>
              <a:ea typeface="Times New Roman" panose="02020603050405020304" pitchFamily="18" charset="0"/>
            </a:endParaRPr>
          </a:p>
        </p:txBody>
      </p:sp>
      <p:sp>
        <p:nvSpPr>
          <p:cNvPr id="18" name="TextBox 17">
            <a:extLst>
              <a:ext uri="{FF2B5EF4-FFF2-40B4-BE49-F238E27FC236}">
                <a16:creationId xmlns:a16="http://schemas.microsoft.com/office/drawing/2014/main" id="{5723FDE9-73F6-0086-175A-C0B52D670C98}"/>
              </a:ext>
            </a:extLst>
          </p:cNvPr>
          <p:cNvSpPr txBox="1"/>
          <p:nvPr/>
        </p:nvSpPr>
        <p:spPr>
          <a:xfrm>
            <a:off x="2750920" y="3057745"/>
            <a:ext cx="7119515" cy="905184"/>
          </a:xfrm>
          <a:prstGeom prst="rect">
            <a:avLst/>
          </a:prstGeom>
          <a:noFill/>
        </p:spPr>
        <p:txBody>
          <a:bodyPr wrap="square">
            <a:spAutoFit/>
          </a:bodyPr>
          <a:lstStyle/>
          <a:p>
            <a:pPr lvl="0" algn="just">
              <a:lnSpc>
                <a:spcPct val="115000"/>
              </a:lnSpc>
            </a:pPr>
            <a:r>
              <a:rPr lang="it-IT" sz="2400">
                <a:solidFill>
                  <a:srgbClr val="C00000"/>
                </a:solidFill>
                <a:effectLst/>
                <a:latin typeface="#9Slide05 FS Blonde Script" panose="03000503000000000000" pitchFamily="65" charset="0"/>
                <a:ea typeface="Times New Roman" panose="02020603050405020304" pitchFamily="18" charset="0"/>
              </a:rPr>
              <a:t>2. Thành phần kinh tế nào có tỉ trọng tăng nhanh và nhiều nhất trong giai đoạn 2010 – 2021?</a:t>
            </a:r>
            <a:endParaRPr lang="en-US" sz="2400">
              <a:effectLst/>
              <a:latin typeface="#9Slide05 FS Blonde Script" panose="03000503000000000000" pitchFamily="65" charset="0"/>
              <a:ea typeface="Times New Roman" panose="02020603050405020304" pitchFamily="18" charset="0"/>
            </a:endParaRPr>
          </a:p>
        </p:txBody>
      </p:sp>
      <p:sp>
        <p:nvSpPr>
          <p:cNvPr id="20" name="TextBox 19">
            <a:extLst>
              <a:ext uri="{FF2B5EF4-FFF2-40B4-BE49-F238E27FC236}">
                <a16:creationId xmlns:a16="http://schemas.microsoft.com/office/drawing/2014/main" id="{1DB3912D-0652-5E4A-6D03-C4E676974BE4}"/>
              </a:ext>
            </a:extLst>
          </p:cNvPr>
          <p:cNvSpPr txBox="1"/>
          <p:nvPr/>
        </p:nvSpPr>
        <p:spPr>
          <a:xfrm>
            <a:off x="2750920" y="4461441"/>
            <a:ext cx="6954983" cy="461665"/>
          </a:xfrm>
          <a:prstGeom prst="rect">
            <a:avLst/>
          </a:prstGeom>
          <a:noFill/>
        </p:spPr>
        <p:txBody>
          <a:bodyPr wrap="square">
            <a:spAutoFit/>
          </a:bodyPr>
          <a:lstStyle/>
          <a:p>
            <a:r>
              <a:rPr lang="it-IT" sz="2400">
                <a:solidFill>
                  <a:srgbClr val="C00000"/>
                </a:solidFill>
                <a:effectLst/>
                <a:latin typeface="#9Slide05 FS Blonde Script" panose="03000503000000000000" pitchFamily="65" charset="0"/>
                <a:ea typeface="Arial" panose="020B0604020202020204" pitchFamily="34" charset="0"/>
                <a:cs typeface="Times New Roman" panose="02020603050405020304" pitchFamily="18" charset="0"/>
              </a:rPr>
              <a:t>3. Vì sao có sự thay đổi cơ cấu thành phần kinh tế?</a:t>
            </a:r>
            <a:endParaRPr lang="en-US" sz="2400">
              <a:latin typeface="#9Slide05 FS Blonde Script" panose="03000503000000000000" pitchFamily="65" charset="0"/>
            </a:endParaRPr>
          </a:p>
        </p:txBody>
      </p:sp>
      <p:sp>
        <p:nvSpPr>
          <p:cNvPr id="22" name="TextBox 21">
            <a:extLst>
              <a:ext uri="{FF2B5EF4-FFF2-40B4-BE49-F238E27FC236}">
                <a16:creationId xmlns:a16="http://schemas.microsoft.com/office/drawing/2014/main" id="{65069457-8986-CF6C-44D5-20BA5FFA80CA}"/>
              </a:ext>
            </a:extLst>
          </p:cNvPr>
          <p:cNvSpPr txBox="1"/>
          <p:nvPr/>
        </p:nvSpPr>
        <p:spPr>
          <a:xfrm>
            <a:off x="2771114" y="5900817"/>
            <a:ext cx="7099321" cy="480453"/>
          </a:xfrm>
          <a:prstGeom prst="rect">
            <a:avLst/>
          </a:prstGeom>
          <a:noFill/>
        </p:spPr>
        <p:txBody>
          <a:bodyPr wrap="square">
            <a:spAutoFit/>
          </a:bodyPr>
          <a:lstStyle/>
          <a:p>
            <a:pPr lvl="0" algn="just">
              <a:lnSpc>
                <a:spcPct val="115000"/>
              </a:lnSpc>
            </a:pPr>
            <a:r>
              <a:rPr lang="it-IT" sz="2400">
                <a:solidFill>
                  <a:srgbClr val="C00000"/>
                </a:solidFill>
                <a:effectLst/>
                <a:latin typeface="#9Slide05 FS Blonde Script" panose="03000503000000000000" pitchFamily="65" charset="0"/>
                <a:ea typeface="Times New Roman" panose="02020603050405020304" pitchFamily="18" charset="0"/>
              </a:rPr>
              <a:t>4. Tìm vai trò then chốt của các thành phần kinh tế.</a:t>
            </a:r>
            <a:endParaRPr lang="en-US" sz="2400">
              <a:effectLst/>
              <a:latin typeface="#9Slide05 FS Blonde Script" panose="03000503000000000000" pitchFamily="65" charset="0"/>
              <a:ea typeface="Times New Roman" panose="02020603050405020304" pitchFamily="18" charset="0"/>
            </a:endParaRPr>
          </a:p>
        </p:txBody>
      </p:sp>
      <p:pic>
        <p:nvPicPr>
          <p:cNvPr id="23" name="Picture 6" descr="8 Yes or no ý tưởng | dễ thương, hình gif, mèo kitty">
            <a:extLst>
              <a:ext uri="{FF2B5EF4-FFF2-40B4-BE49-F238E27FC236}">
                <a16:creationId xmlns:a16="http://schemas.microsoft.com/office/drawing/2014/main" id="{B4FAF3E9-00BF-B60A-719A-82E440A8F9D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75531" y="5496576"/>
            <a:ext cx="1437119" cy="116523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3349414-9827-A550-EC7D-169205706AF6}"/>
              </a:ext>
            </a:extLst>
          </p:cNvPr>
          <p:cNvSpPr txBox="1"/>
          <p:nvPr/>
        </p:nvSpPr>
        <p:spPr>
          <a:xfrm>
            <a:off x="3076502" y="2535915"/>
            <a:ext cx="6303818" cy="545149"/>
          </a:xfrm>
          <a:prstGeom prst="rect">
            <a:avLst/>
          </a:prstGeom>
          <a:noFill/>
        </p:spPr>
        <p:txBody>
          <a:bodyPr wrap="square">
            <a:spAutoFit/>
          </a:bodyPr>
          <a:lstStyle/>
          <a:p>
            <a:pPr marL="342900" lvl="0" indent="-342900" algn="just">
              <a:lnSpc>
                <a:spcPct val="115000"/>
              </a:lnSpc>
              <a:buFont typeface="Wingdings" panose="05000000000000000000" pitchFamily="2" charset="2"/>
              <a:buChar char=""/>
            </a:pPr>
            <a:r>
              <a:rPr lang="it-IT" sz="2800" b="1">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Giảm liên tục từ 29,3 % còn 21,2%</a:t>
            </a:r>
            <a:endParaRPr lang="en-US" sz="2800" b="1">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3C9D1488-4C3C-BFE8-F8C3-04C9EAA1AF50}"/>
              </a:ext>
            </a:extLst>
          </p:cNvPr>
          <p:cNvSpPr txBox="1"/>
          <p:nvPr/>
        </p:nvSpPr>
        <p:spPr>
          <a:xfrm>
            <a:off x="3065919" y="3900657"/>
            <a:ext cx="6303818" cy="548099"/>
          </a:xfrm>
          <a:prstGeom prst="rect">
            <a:avLst/>
          </a:prstGeom>
          <a:noFill/>
        </p:spPr>
        <p:txBody>
          <a:bodyPr wrap="square">
            <a:spAutoFit/>
          </a:bodyPr>
          <a:lstStyle/>
          <a:p>
            <a:pPr marL="342900" lvl="0" indent="-342900" algn="just">
              <a:lnSpc>
                <a:spcPct val="115000"/>
              </a:lnSpc>
              <a:buFont typeface="Wingdings" panose="05000000000000000000" pitchFamily="2" charset="2"/>
              <a:buChar char=""/>
            </a:pPr>
            <a:r>
              <a:rPr lang="it-IT" sz="2800" b="1">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Khu vực có vốn đầu tư nước ngoài.</a:t>
            </a:r>
            <a:endParaRPr lang="en-US" sz="2800" b="1">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1BDC5712-FBFE-7B24-6DD8-F1C6C2AFE050}"/>
              </a:ext>
            </a:extLst>
          </p:cNvPr>
          <p:cNvSpPr txBox="1"/>
          <p:nvPr/>
        </p:nvSpPr>
        <p:spPr>
          <a:xfrm>
            <a:off x="3086600" y="4944564"/>
            <a:ext cx="6303818" cy="954107"/>
          </a:xfrm>
          <a:prstGeom prst="rect">
            <a:avLst/>
          </a:prstGeom>
          <a:noFill/>
        </p:spPr>
        <p:txBody>
          <a:bodyPr wrap="square">
            <a:spAutoFit/>
          </a:bodyPr>
          <a:lstStyle/>
          <a:p>
            <a:pPr marL="342900" lvl="0" indent="-342900" algn="just">
              <a:buFont typeface="Wingdings" panose="05000000000000000000" pitchFamily="2" charset="2"/>
              <a:buChar char=""/>
            </a:pPr>
            <a:r>
              <a:rPr lang="it-IT" sz="2800" b="1">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Phát triển nền kinh tế nhiều thành phần, tăng cường mở cửa, hội nhập.</a:t>
            </a:r>
            <a:endParaRPr lang="en-US" sz="2800" b="1">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333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1000"/>
                                        <p:tgtEl>
                                          <p:spTgt spid="20"/>
                                        </p:tgtEl>
                                      </p:cBhvr>
                                    </p:animEffect>
                                    <p:anim calcmode="lin" valueType="num">
                                      <p:cBhvr>
                                        <p:cTn id="65" dur="1000" fill="hold"/>
                                        <p:tgtEl>
                                          <p:spTgt spid="20"/>
                                        </p:tgtEl>
                                        <p:attrNameLst>
                                          <p:attrName>ppt_x</p:attrName>
                                        </p:attrNameLst>
                                      </p:cBhvr>
                                      <p:tavLst>
                                        <p:tav tm="0">
                                          <p:val>
                                            <p:strVal val="#ppt_x"/>
                                          </p:val>
                                        </p:tav>
                                        <p:tav tm="100000">
                                          <p:val>
                                            <p:strVal val="#ppt_x"/>
                                          </p:val>
                                        </p:tav>
                                      </p:tavLst>
                                    </p:anim>
                                    <p:anim calcmode="lin" valueType="num">
                                      <p:cBhvr>
                                        <p:cTn id="6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1000"/>
                                        <p:tgtEl>
                                          <p:spTgt spid="29"/>
                                        </p:tgtEl>
                                      </p:cBhvr>
                                    </p:animEffect>
                                    <p:anim calcmode="lin" valueType="num">
                                      <p:cBhvr>
                                        <p:cTn id="72" dur="1000" fill="hold"/>
                                        <p:tgtEl>
                                          <p:spTgt spid="29"/>
                                        </p:tgtEl>
                                        <p:attrNameLst>
                                          <p:attrName>ppt_x</p:attrName>
                                        </p:attrNameLst>
                                      </p:cBhvr>
                                      <p:tavLst>
                                        <p:tav tm="0">
                                          <p:val>
                                            <p:strVal val="#ppt_x"/>
                                          </p:val>
                                        </p:tav>
                                        <p:tav tm="100000">
                                          <p:val>
                                            <p:strVal val="#ppt_x"/>
                                          </p:val>
                                        </p:tav>
                                      </p:tavLst>
                                    </p:anim>
                                    <p:anim calcmode="lin" valueType="num">
                                      <p:cBhvr>
                                        <p:cTn id="7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anim calcmode="lin" valueType="num">
                                      <p:cBhvr>
                                        <p:cTn id="79" dur="1000" fill="hold"/>
                                        <p:tgtEl>
                                          <p:spTgt spid="22"/>
                                        </p:tgtEl>
                                        <p:attrNameLst>
                                          <p:attrName>ppt_x</p:attrName>
                                        </p:attrNameLst>
                                      </p:cBhvr>
                                      <p:tavLst>
                                        <p:tav tm="0">
                                          <p:val>
                                            <p:strVal val="#ppt_x"/>
                                          </p:val>
                                        </p:tav>
                                        <p:tav tm="100000">
                                          <p:val>
                                            <p:strVal val="#ppt_x"/>
                                          </p:val>
                                        </p:tav>
                                      </p:tavLst>
                                    </p:anim>
                                    <p:anim calcmode="lin" valueType="num">
                                      <p:cBhvr>
                                        <p:cTn id="8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18" grpId="0"/>
      <p:bldP spid="20" grpId="0"/>
      <p:bldP spid="22" grpId="0"/>
      <p:bldP spid="25" grpId="0"/>
      <p:bldP spid="27"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Right 14">
            <a:extLst>
              <a:ext uri="{FF2B5EF4-FFF2-40B4-BE49-F238E27FC236}">
                <a16:creationId xmlns:a16="http://schemas.microsoft.com/office/drawing/2014/main" id="{372CD7CF-90F3-E202-1D89-FAC0B529DBB9}"/>
              </a:ext>
            </a:extLst>
          </p:cNvPr>
          <p:cNvSpPr/>
          <p:nvPr/>
        </p:nvSpPr>
        <p:spPr>
          <a:xfrm>
            <a:off x="3416597" y="4005941"/>
            <a:ext cx="612477" cy="337618"/>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C7EB2560-5C5A-99E4-4025-C002DFCFC811}"/>
              </a:ext>
            </a:extLst>
          </p:cNvPr>
          <p:cNvSpPr/>
          <p:nvPr/>
        </p:nvSpPr>
        <p:spPr>
          <a:xfrm>
            <a:off x="3416598" y="6067026"/>
            <a:ext cx="612477" cy="337618"/>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DE4C3DE6-59E9-7E4A-522D-6AE961D0F95D}"/>
              </a:ext>
            </a:extLst>
          </p:cNvPr>
          <p:cNvSpPr/>
          <p:nvPr/>
        </p:nvSpPr>
        <p:spPr>
          <a:xfrm>
            <a:off x="3416599" y="5036483"/>
            <a:ext cx="612477" cy="337618"/>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6A557E8-E91C-331E-F3BA-C07E2A8100F6}"/>
              </a:ext>
            </a:extLst>
          </p:cNvPr>
          <p:cNvSpPr/>
          <p:nvPr/>
        </p:nvSpPr>
        <p:spPr>
          <a:xfrm>
            <a:off x="0" y="-18185"/>
            <a:ext cx="12192000" cy="62230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Arrow: Up 10">
            <a:extLst>
              <a:ext uri="{FF2B5EF4-FFF2-40B4-BE49-F238E27FC236}">
                <a16:creationId xmlns:a16="http://schemas.microsoft.com/office/drawing/2014/main" id="{4920AB3D-B276-A1FB-8DCA-D2E0607199B5}"/>
              </a:ext>
            </a:extLst>
          </p:cNvPr>
          <p:cNvSpPr/>
          <p:nvPr/>
        </p:nvSpPr>
        <p:spPr>
          <a:xfrm>
            <a:off x="4688390" y="1757735"/>
            <a:ext cx="403521" cy="499620"/>
          </a:xfrm>
          <a:prstGeom prst="upArrow">
            <a:avLst/>
          </a:prstGeom>
          <a:solidFill>
            <a:srgbClr val="FF153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8CBBBEDD-79F2-4018-C3A5-1979934EEF79}"/>
              </a:ext>
            </a:extLst>
          </p:cNvPr>
          <p:cNvSpPr/>
          <p:nvPr/>
        </p:nvSpPr>
        <p:spPr>
          <a:xfrm rot="10800000">
            <a:off x="2014502" y="1757735"/>
            <a:ext cx="403521" cy="499620"/>
          </a:xfrm>
          <a:prstGeom prst="upArrow">
            <a:avLst/>
          </a:prstGeom>
          <a:solidFill>
            <a:srgbClr val="FF153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E6C8103-43A1-5CF1-CD76-572CBBE793D0}"/>
              </a:ext>
            </a:extLst>
          </p:cNvPr>
          <p:cNvSpPr txBox="1"/>
          <p:nvPr/>
        </p:nvSpPr>
        <p:spPr>
          <a:xfrm>
            <a:off x="176071" y="622164"/>
            <a:ext cx="6184900" cy="565348"/>
          </a:xfrm>
          <a:prstGeom prst="rect">
            <a:avLst/>
          </a:prstGeom>
          <a:noFill/>
        </p:spPr>
        <p:txBody>
          <a:bodyPr wrap="square">
            <a:spAutoFit/>
          </a:bodyPr>
          <a:lstStyle/>
          <a:p>
            <a:pPr marL="203835" marR="0" lvl="0" indent="0" algn="just" defTabSz="914400" rtl="0" eaLnBrk="1" fontAlgn="auto" latinLnBrk="0" hangingPunct="1">
              <a:lnSpc>
                <a:spcPct val="120000"/>
              </a:lnSpc>
              <a:spcBef>
                <a:spcPts val="0"/>
              </a:spcBef>
              <a:spcAft>
                <a:spcPts val="0"/>
              </a:spcAft>
              <a:buClrTx/>
              <a:buSzTx/>
              <a:buFontTx/>
              <a:buNone/>
              <a:tabLst>
                <a:tab pos="203835" algn="l"/>
              </a:tabLst>
              <a:defRPr/>
            </a:pPr>
            <a:r>
              <a:rPr kumimoji="0" lang="en-US" sz="2800" b="1" i="0" u="none" strike="noStrike" kern="1200" cap="none" spc="0" normalizeH="0" baseline="0" noProof="0">
                <a:ln>
                  <a:noFill/>
                </a:ln>
                <a:solidFill>
                  <a:srgbClr val="C00000"/>
                </a:solidFill>
                <a:effectLst/>
                <a:uLnTx/>
                <a:uFillTx/>
                <a:latin typeface="#9Slide05 FS Blonde Script" panose="03000503000000000000" pitchFamily="65" charset="0"/>
                <a:ea typeface="Calibri" panose="020F0502020204030204" pitchFamily="34" charset="0"/>
                <a:cs typeface="+mn-cs"/>
              </a:rPr>
              <a:t>b) Chuyển dịch theo thành</a:t>
            </a:r>
            <a:r>
              <a:rPr kumimoji="0" lang="en-US" sz="2800" b="1" i="0" u="none" strike="noStrike" kern="1200" cap="none" spc="0" normalizeH="0" noProof="0">
                <a:ln>
                  <a:noFill/>
                </a:ln>
                <a:solidFill>
                  <a:srgbClr val="C00000"/>
                </a:solidFill>
                <a:effectLst/>
                <a:uLnTx/>
                <a:uFillTx/>
                <a:latin typeface="#9Slide05 FS Blonde Script" panose="03000503000000000000" pitchFamily="65" charset="0"/>
                <a:ea typeface="Calibri" panose="020F0502020204030204" pitchFamily="34" charset="0"/>
                <a:cs typeface="+mn-cs"/>
              </a:rPr>
              <a:t> phần kinh tế</a:t>
            </a:r>
            <a:endParaRPr kumimoji="0" lang="en-US" sz="2800" b="0" i="0" u="none" strike="noStrike" kern="1200" cap="none" spc="0" normalizeH="0" baseline="0" noProof="0">
              <a:ln>
                <a:noFill/>
              </a:ln>
              <a:solidFill>
                <a:srgbClr val="C00000"/>
              </a:solidFill>
              <a:effectLst/>
              <a:uLnTx/>
              <a:uFillTx/>
              <a:latin typeface="#9Slide03 SFU Futura_12" panose="00000400000000000000" pitchFamily="2"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6C371A5-FA8F-2FE9-A042-70CD4FD848A3}"/>
              </a:ext>
            </a:extLst>
          </p:cNvPr>
          <p:cNvSpPr txBox="1"/>
          <p:nvPr/>
        </p:nvSpPr>
        <p:spPr>
          <a:xfrm>
            <a:off x="703765" y="1111086"/>
            <a:ext cx="4596040" cy="494302"/>
          </a:xfrm>
          <a:prstGeom prst="rect">
            <a:avLst/>
          </a:prstGeom>
          <a:noFill/>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tab pos="203835" algn="l"/>
              </a:tabLst>
              <a:defRPr/>
            </a:pPr>
            <a:r>
              <a:rPr kumimoji="0" lang="vi-VN" sz="2400" b="1" i="0" u="none" strike="noStrike" kern="1200" cap="none" spc="0" normalizeH="0" baseline="0" noProof="0">
                <a:ln>
                  <a:noFill/>
                </a:ln>
                <a:solidFill>
                  <a:srgbClr val="002060"/>
                </a:solidFill>
                <a:effectLst/>
                <a:uLnTx/>
                <a:uFillTx/>
                <a:latin typeface="#9Slide03 SFU Futura_12" panose="00000400000000000000" pitchFamily="2" charset="0"/>
                <a:ea typeface="Calibri" panose="020F0502020204030204" pitchFamily="34" charset="0"/>
                <a:cs typeface="+mn-cs"/>
              </a:rPr>
              <a:t>Xu hướng chuyển dịch</a:t>
            </a:r>
            <a:r>
              <a:rPr kumimoji="0" lang="en-US" sz="2400" b="1" i="0" u="none" strike="noStrike" kern="1200" cap="none" spc="0" normalizeH="0" baseline="0" noProof="0">
                <a:ln>
                  <a:noFill/>
                </a:ln>
                <a:solidFill>
                  <a:srgbClr val="002060"/>
                </a:solidFill>
                <a:effectLst/>
                <a:uLnTx/>
                <a:uFillTx/>
                <a:latin typeface="#9Slide03 SFU Futura_12" panose="00000400000000000000" pitchFamily="2" charset="0"/>
                <a:ea typeface="Calibri" panose="020F0502020204030204" pitchFamily="34" charset="0"/>
                <a:cs typeface="+mn-cs"/>
              </a:rPr>
              <a:t> chung:</a:t>
            </a:r>
            <a:endPar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BA59FC5E-022B-5A72-0FAA-72E546B188B2}"/>
              </a:ext>
            </a:extLst>
          </p:cNvPr>
          <p:cNvSpPr txBox="1"/>
          <p:nvPr/>
        </p:nvSpPr>
        <p:spPr>
          <a:xfrm>
            <a:off x="705149" y="3264437"/>
            <a:ext cx="6184900" cy="494302"/>
          </a:xfrm>
          <a:prstGeom prst="rect">
            <a:avLst/>
          </a:prstGeom>
          <a:noFill/>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tab pos="203835" algn="l"/>
              </a:tabLst>
              <a:defRPr/>
            </a:pPr>
            <a:r>
              <a:rPr kumimoji="0" lang="en-US" sz="2400" b="1"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Vai trò</a:t>
            </a:r>
            <a:r>
              <a:rPr kumimoji="0" lang="en-US" sz="2400" b="1" i="0" u="none" strike="noStrike" kern="1200" cap="none" spc="0" normalizeH="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 của các thành phần kinh tế</a:t>
            </a:r>
            <a:r>
              <a:rPr kumimoji="0" lang="en-US" sz="2400" b="1"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a:t>
            </a:r>
            <a:endPar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0CAD329C-D039-B78B-8578-F3FFCA9BB49D}"/>
              </a:ext>
            </a:extLst>
          </p:cNvPr>
          <p:cNvSpPr txBox="1"/>
          <p:nvPr/>
        </p:nvSpPr>
        <p:spPr>
          <a:xfrm>
            <a:off x="-101478" y="-174570"/>
            <a:ext cx="1229347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2. </a:t>
            </a:r>
            <a:r>
              <a:rPr kumimoji="0" lang="vi-VN"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Chuyển dịch cơ cấu kinh tế theo ngành</a:t>
            </a:r>
            <a:r>
              <a:rPr kumimoji="0" lang="en-US"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 </a:t>
            </a:r>
            <a:r>
              <a:rPr kumimoji="0" lang="vi-VN"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theo thành phần kinh tế và theo lãnh thổ</a:t>
            </a:r>
            <a:endParaRPr kumimoji="0" lang="vi-VN" sz="4800" b="1" i="0" u="none" strike="noStrike" kern="1200" cap="none" spc="0" normalizeH="0" baseline="-25000" noProof="0">
              <a:ln>
                <a:noFill/>
              </a:ln>
              <a:solidFill>
                <a:srgbClr val="FFFF00"/>
              </a:solidFill>
              <a:effectLst/>
              <a:uLnTx/>
              <a:uFillTx/>
              <a:latin typeface="#9Slide07 IcielBaliho Script" pitchFamily="2" charset="0"/>
              <a:ea typeface="SimSun" panose="02010600030101010101"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id="{C5B5FAE5-21F7-6A1C-9FF6-5FB3C0E54FCD}"/>
              </a:ext>
            </a:extLst>
          </p:cNvPr>
          <p:cNvPicPr>
            <a:picLocks noChangeAspect="1"/>
          </p:cNvPicPr>
          <p:nvPr/>
        </p:nvPicPr>
        <p:blipFill>
          <a:blip r:embed="rId3"/>
          <a:stretch>
            <a:fillRect/>
          </a:stretch>
        </p:blipFill>
        <p:spPr>
          <a:xfrm>
            <a:off x="5503729" y="657407"/>
            <a:ext cx="1384936" cy="865585"/>
          </a:xfrm>
          <a:prstGeom prst="rect">
            <a:avLst/>
          </a:prstGeom>
        </p:spPr>
      </p:pic>
      <p:pic>
        <p:nvPicPr>
          <p:cNvPr id="3" name="Picture 2">
            <a:extLst>
              <a:ext uri="{FF2B5EF4-FFF2-40B4-BE49-F238E27FC236}">
                <a16:creationId xmlns:a16="http://schemas.microsoft.com/office/drawing/2014/main" id="{B474A0FC-624C-34DA-B41B-D86F1B024922}"/>
              </a:ext>
            </a:extLst>
          </p:cNvPr>
          <p:cNvPicPr>
            <a:picLocks noChangeAspect="1"/>
          </p:cNvPicPr>
          <p:nvPr/>
        </p:nvPicPr>
        <p:blipFill>
          <a:blip r:embed="rId4"/>
          <a:stretch>
            <a:fillRect/>
          </a:stretch>
        </p:blipFill>
        <p:spPr>
          <a:xfrm>
            <a:off x="9439668" y="601937"/>
            <a:ext cx="2661477" cy="1871351"/>
          </a:xfrm>
          <a:prstGeom prst="rect">
            <a:avLst/>
          </a:prstGeom>
        </p:spPr>
      </p:pic>
      <p:sp>
        <p:nvSpPr>
          <p:cNvPr id="4" name="Rectangle: Rounded Corners 3">
            <a:extLst>
              <a:ext uri="{FF2B5EF4-FFF2-40B4-BE49-F238E27FC236}">
                <a16:creationId xmlns:a16="http://schemas.microsoft.com/office/drawing/2014/main" id="{66593AE7-7D2C-7A66-492D-C7CD08A7FF8D}"/>
              </a:ext>
            </a:extLst>
          </p:cNvPr>
          <p:cNvSpPr/>
          <p:nvPr/>
        </p:nvSpPr>
        <p:spPr>
          <a:xfrm>
            <a:off x="703765" y="3882661"/>
            <a:ext cx="2428875" cy="584179"/>
          </a:xfrm>
          <a:prstGeom prst="roundRect">
            <a:avLst>
              <a:gd name="adj" fmla="val 50000"/>
            </a:avLst>
          </a:prstGeom>
          <a:solidFill>
            <a:srgbClr val="FFCC66"/>
          </a:solidFill>
          <a:ln>
            <a:noFill/>
          </a:ln>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wrap="none" rtlCol="0" anchor="t" anchorCtr="0">
            <a:normAutofit fontScale="92500" lnSpcReduction="10000"/>
          </a:bodyPr>
          <a:lstStyle/>
          <a:p>
            <a:pPr algn="ctr"/>
            <a:r>
              <a:rPr lang="en-US" sz="2400">
                <a:solidFill>
                  <a:srgbClr val="B61B5B"/>
                </a:solidFill>
                <a:latin typeface="#9Slide07 SVNBeachwood Sans" pitchFamily="2" charset="0"/>
              </a:rPr>
              <a:t>Kinh tế Nhà nước</a:t>
            </a:r>
          </a:p>
        </p:txBody>
      </p:sp>
      <p:sp>
        <p:nvSpPr>
          <p:cNvPr id="5" name="Rectangle: Rounded Corners 4">
            <a:extLst>
              <a:ext uri="{FF2B5EF4-FFF2-40B4-BE49-F238E27FC236}">
                <a16:creationId xmlns:a16="http://schemas.microsoft.com/office/drawing/2014/main" id="{74F03664-0D09-5431-5C94-7D3A7D3866EE}"/>
              </a:ext>
            </a:extLst>
          </p:cNvPr>
          <p:cNvSpPr/>
          <p:nvPr/>
        </p:nvSpPr>
        <p:spPr>
          <a:xfrm>
            <a:off x="703765" y="4913203"/>
            <a:ext cx="2741031" cy="584179"/>
          </a:xfrm>
          <a:prstGeom prst="roundRect">
            <a:avLst>
              <a:gd name="adj" fmla="val 50000"/>
            </a:avLst>
          </a:prstGeom>
          <a:solidFill>
            <a:srgbClr val="FFCC66"/>
          </a:solidFill>
          <a:ln>
            <a:noFill/>
          </a:ln>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US" sz="2400">
                <a:solidFill>
                  <a:srgbClr val="B61B5B"/>
                </a:solidFill>
                <a:latin typeface="#9Slide07 SVNBeachwood Sans" pitchFamily="2" charset="0"/>
              </a:rPr>
              <a:t>Kinh tế ngoài Nhà nước</a:t>
            </a:r>
          </a:p>
        </p:txBody>
      </p:sp>
      <p:sp>
        <p:nvSpPr>
          <p:cNvPr id="7" name="Rectangle: Rounded Corners 6">
            <a:extLst>
              <a:ext uri="{FF2B5EF4-FFF2-40B4-BE49-F238E27FC236}">
                <a16:creationId xmlns:a16="http://schemas.microsoft.com/office/drawing/2014/main" id="{77736338-BC60-59E1-246B-BAF06A07926E}"/>
              </a:ext>
            </a:extLst>
          </p:cNvPr>
          <p:cNvSpPr/>
          <p:nvPr/>
        </p:nvSpPr>
        <p:spPr>
          <a:xfrm>
            <a:off x="703765" y="5943746"/>
            <a:ext cx="2428875" cy="584179"/>
          </a:xfrm>
          <a:prstGeom prst="roundRect">
            <a:avLst>
              <a:gd name="adj" fmla="val 50000"/>
            </a:avLst>
          </a:prstGeom>
          <a:solidFill>
            <a:srgbClr val="FFCC66"/>
          </a:solidFill>
          <a:ln>
            <a:noFill/>
          </a:ln>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US" sz="2400">
                <a:solidFill>
                  <a:srgbClr val="B61B5B"/>
                </a:solidFill>
                <a:latin typeface="#9Slide07 SVNBeachwood Sans" pitchFamily="2" charset="0"/>
              </a:rPr>
              <a:t>Kinh tế có vốn FDI</a:t>
            </a:r>
          </a:p>
        </p:txBody>
      </p:sp>
      <p:sp>
        <p:nvSpPr>
          <p:cNvPr id="10" name="Arrow: Up 9">
            <a:extLst>
              <a:ext uri="{FF2B5EF4-FFF2-40B4-BE49-F238E27FC236}">
                <a16:creationId xmlns:a16="http://schemas.microsoft.com/office/drawing/2014/main" id="{3FB0BFB5-0E04-062E-AD9C-EFA224FED4E3}"/>
              </a:ext>
            </a:extLst>
          </p:cNvPr>
          <p:cNvSpPr/>
          <p:nvPr/>
        </p:nvSpPr>
        <p:spPr>
          <a:xfrm>
            <a:off x="7362276" y="1757735"/>
            <a:ext cx="403521" cy="499620"/>
          </a:xfrm>
          <a:prstGeom prst="upArrow">
            <a:avLst/>
          </a:prstGeom>
          <a:solidFill>
            <a:srgbClr val="FF153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9E7C190-EB25-49DA-451D-CD8086123EBE}"/>
              </a:ext>
            </a:extLst>
          </p:cNvPr>
          <p:cNvSpPr txBox="1"/>
          <p:nvPr/>
        </p:nvSpPr>
        <p:spPr>
          <a:xfrm>
            <a:off x="4221112" y="3922390"/>
            <a:ext cx="1492804" cy="494302"/>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kumimoji="0" lang="en-US" sz="2400" b="0" i="0" u="none" strike="noStrike" kern="1200" cap="none" spc="0" normalizeH="0" baseline="0" noProof="0">
                <a:ln>
                  <a:noFill/>
                </a:ln>
                <a:solidFill>
                  <a:srgbClr val="C00000"/>
                </a:solidFill>
                <a:effectLst/>
                <a:uLnTx/>
                <a:uFillTx/>
                <a:latin typeface="#9Slide07 IcielBaliho Script" pitchFamily="2" charset="0"/>
                <a:ea typeface="Times New Roman" panose="02020603050405020304" pitchFamily="18" charset="0"/>
              </a:rPr>
              <a:t>Chủ</a:t>
            </a:r>
            <a:r>
              <a:rPr kumimoji="0" lang="en-US" sz="2400" b="0" i="0" u="none" strike="noStrike" kern="1200" cap="none" spc="0" normalizeH="0" noProof="0">
                <a:ln>
                  <a:noFill/>
                </a:ln>
                <a:solidFill>
                  <a:srgbClr val="C00000"/>
                </a:solidFill>
                <a:effectLst/>
                <a:uLnTx/>
                <a:uFillTx/>
                <a:latin typeface="#9Slide07 IcielBaliho Script" pitchFamily="2" charset="0"/>
                <a:ea typeface="Times New Roman" panose="02020603050405020304" pitchFamily="18" charset="0"/>
              </a:rPr>
              <a:t> đạo</a:t>
            </a:r>
            <a:endParaRPr kumimoji="0" lang="en-US" sz="2400" b="0" i="0" u="none" strike="noStrike" kern="1200" cap="none" spc="0" normalizeH="0" baseline="0" noProof="0">
              <a:ln>
                <a:noFill/>
              </a:ln>
              <a:solidFill>
                <a:srgbClr val="C00000"/>
              </a:solidFill>
              <a:effectLst/>
              <a:uLnTx/>
              <a:uFillTx/>
              <a:latin typeface="#9Slide07 IcielBaliho Script" pitchFamily="2" charset="0"/>
              <a:ea typeface="Times New Roman" panose="02020603050405020304" pitchFamily="18" charset="0"/>
            </a:endParaRPr>
          </a:p>
        </p:txBody>
      </p:sp>
      <p:sp>
        <p:nvSpPr>
          <p:cNvPr id="27" name="TextBox 26">
            <a:extLst>
              <a:ext uri="{FF2B5EF4-FFF2-40B4-BE49-F238E27FC236}">
                <a16:creationId xmlns:a16="http://schemas.microsoft.com/office/drawing/2014/main" id="{29CF4E43-6206-3C63-6B43-ACB48D515E02}"/>
              </a:ext>
            </a:extLst>
          </p:cNvPr>
          <p:cNvSpPr txBox="1"/>
          <p:nvPr/>
        </p:nvSpPr>
        <p:spPr>
          <a:xfrm>
            <a:off x="5904958" y="3918851"/>
            <a:ext cx="2581276" cy="494302"/>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lang="en-US" sz="2400" noProof="0">
                <a:solidFill>
                  <a:srgbClr val="C00000"/>
                </a:solidFill>
                <a:latin typeface="#9Slide07 IcielBaliho Script" pitchFamily="2" charset="0"/>
                <a:ea typeface="Times New Roman" panose="02020603050405020304" pitchFamily="18" charset="0"/>
              </a:rPr>
              <a:t>Ổn định kinh tế vĩ mô</a:t>
            </a:r>
            <a:endParaRPr kumimoji="0" lang="en-US" sz="2400" b="0" i="0" u="none" strike="noStrike" kern="1200" cap="none" spc="0" normalizeH="0" baseline="0" noProof="0">
              <a:ln>
                <a:noFill/>
              </a:ln>
              <a:solidFill>
                <a:srgbClr val="C00000"/>
              </a:solidFill>
              <a:effectLst/>
              <a:uLnTx/>
              <a:uFillTx/>
              <a:latin typeface="#9Slide07 IcielBaliho Script" pitchFamily="2" charset="0"/>
              <a:ea typeface="Times New Roman" panose="02020603050405020304" pitchFamily="18" charset="0"/>
            </a:endParaRPr>
          </a:p>
        </p:txBody>
      </p:sp>
      <p:sp>
        <p:nvSpPr>
          <p:cNvPr id="28" name="TextBox 27">
            <a:extLst>
              <a:ext uri="{FF2B5EF4-FFF2-40B4-BE49-F238E27FC236}">
                <a16:creationId xmlns:a16="http://schemas.microsoft.com/office/drawing/2014/main" id="{195A8886-456A-BC90-D469-5FAF7FD8F622}"/>
              </a:ext>
            </a:extLst>
          </p:cNvPr>
          <p:cNvSpPr txBox="1"/>
          <p:nvPr/>
        </p:nvSpPr>
        <p:spPr>
          <a:xfrm>
            <a:off x="8677276" y="3921576"/>
            <a:ext cx="3277683" cy="495200"/>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lang="en-US" sz="2400">
                <a:solidFill>
                  <a:srgbClr val="C00000"/>
                </a:solidFill>
                <a:latin typeface="#9Slide07 IcielBaliho Script" pitchFamily="2" charset="0"/>
                <a:ea typeface="Times New Roman" panose="02020603050405020304" pitchFamily="18" charset="0"/>
              </a:rPr>
              <a:t>Định hướng phát triển chung</a:t>
            </a:r>
            <a:endParaRPr kumimoji="0" lang="en-US" sz="2400" b="0" i="0" u="none" strike="noStrike" kern="1200" cap="none" spc="0" normalizeH="0" baseline="0" noProof="0">
              <a:ln>
                <a:noFill/>
              </a:ln>
              <a:solidFill>
                <a:srgbClr val="C00000"/>
              </a:solidFill>
              <a:effectLst/>
              <a:uLnTx/>
              <a:uFillTx/>
              <a:latin typeface="#9Slide07 IcielBaliho Script" pitchFamily="2" charset="0"/>
              <a:ea typeface="Times New Roman" panose="02020603050405020304" pitchFamily="18" charset="0"/>
            </a:endParaRPr>
          </a:p>
        </p:txBody>
      </p:sp>
      <p:sp>
        <p:nvSpPr>
          <p:cNvPr id="29" name="Rectangle: Rounded Corners 28">
            <a:extLst>
              <a:ext uri="{FF2B5EF4-FFF2-40B4-BE49-F238E27FC236}">
                <a16:creationId xmlns:a16="http://schemas.microsoft.com/office/drawing/2014/main" id="{A2DEE3A3-D3D3-10B6-1140-047DED564BC1}"/>
              </a:ext>
            </a:extLst>
          </p:cNvPr>
          <p:cNvSpPr/>
          <p:nvPr/>
        </p:nvSpPr>
        <p:spPr>
          <a:xfrm>
            <a:off x="1001826" y="2504557"/>
            <a:ext cx="2428875" cy="584179"/>
          </a:xfrm>
          <a:prstGeom prst="roundRect">
            <a:avLst>
              <a:gd name="adj" fmla="val 50000"/>
            </a:avLst>
          </a:prstGeom>
          <a:solidFill>
            <a:srgbClr val="FFCC66"/>
          </a:solidFill>
          <a:ln>
            <a:noFill/>
          </a:ln>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wrap="none" rtlCol="0" anchor="t" anchorCtr="0">
            <a:normAutofit fontScale="92500" lnSpcReduction="10000"/>
          </a:bodyPr>
          <a:lstStyle/>
          <a:p>
            <a:pPr algn="ctr"/>
            <a:r>
              <a:rPr lang="en-US" sz="2400">
                <a:solidFill>
                  <a:srgbClr val="B61B5B"/>
                </a:solidFill>
                <a:latin typeface="#9Slide07 SVNBeachwood Sans" pitchFamily="2" charset="0"/>
              </a:rPr>
              <a:t>Kinh tế Nhà nước</a:t>
            </a:r>
          </a:p>
        </p:txBody>
      </p:sp>
      <p:sp>
        <p:nvSpPr>
          <p:cNvPr id="30" name="Rectangle: Rounded Corners 29">
            <a:extLst>
              <a:ext uri="{FF2B5EF4-FFF2-40B4-BE49-F238E27FC236}">
                <a16:creationId xmlns:a16="http://schemas.microsoft.com/office/drawing/2014/main" id="{7B24F481-5CB5-7F36-0FAE-C267C14EF761}"/>
              </a:ext>
            </a:extLst>
          </p:cNvPr>
          <p:cNvSpPr/>
          <p:nvPr/>
        </p:nvSpPr>
        <p:spPr>
          <a:xfrm>
            <a:off x="3519634" y="2504557"/>
            <a:ext cx="2741031" cy="584179"/>
          </a:xfrm>
          <a:prstGeom prst="roundRect">
            <a:avLst>
              <a:gd name="adj" fmla="val 50000"/>
            </a:avLst>
          </a:prstGeom>
          <a:solidFill>
            <a:srgbClr val="FFCC66"/>
          </a:solidFill>
          <a:ln>
            <a:noFill/>
          </a:ln>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US" sz="2400">
                <a:solidFill>
                  <a:srgbClr val="B61B5B"/>
                </a:solidFill>
                <a:latin typeface="#9Slide07 SVNBeachwood Sans" pitchFamily="2" charset="0"/>
              </a:rPr>
              <a:t>Kinh tế ngoài Nhà nước</a:t>
            </a:r>
          </a:p>
        </p:txBody>
      </p:sp>
      <p:sp>
        <p:nvSpPr>
          <p:cNvPr id="31" name="Rectangle: Rounded Corners 30">
            <a:extLst>
              <a:ext uri="{FF2B5EF4-FFF2-40B4-BE49-F238E27FC236}">
                <a16:creationId xmlns:a16="http://schemas.microsoft.com/office/drawing/2014/main" id="{95BEDFC9-C99E-E949-5260-D91E36F737AA}"/>
              </a:ext>
            </a:extLst>
          </p:cNvPr>
          <p:cNvSpPr/>
          <p:nvPr/>
        </p:nvSpPr>
        <p:spPr>
          <a:xfrm>
            <a:off x="6349598" y="2506269"/>
            <a:ext cx="2428875" cy="584179"/>
          </a:xfrm>
          <a:prstGeom prst="roundRect">
            <a:avLst>
              <a:gd name="adj" fmla="val 50000"/>
            </a:avLst>
          </a:prstGeom>
          <a:solidFill>
            <a:srgbClr val="FFCC66"/>
          </a:solidFill>
          <a:ln>
            <a:noFill/>
          </a:ln>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US" sz="2400">
                <a:solidFill>
                  <a:srgbClr val="B61B5B"/>
                </a:solidFill>
                <a:latin typeface="#9Slide07 SVNBeachwood Sans" pitchFamily="2" charset="0"/>
              </a:rPr>
              <a:t>Kinh tế có vốn FDI</a:t>
            </a:r>
          </a:p>
        </p:txBody>
      </p:sp>
      <p:sp>
        <p:nvSpPr>
          <p:cNvPr id="46" name="TextBox 45">
            <a:extLst>
              <a:ext uri="{FF2B5EF4-FFF2-40B4-BE49-F238E27FC236}">
                <a16:creationId xmlns:a16="http://schemas.microsoft.com/office/drawing/2014/main" id="{3A80A1B0-7FF7-9185-0168-1B2A1F644DBB}"/>
              </a:ext>
            </a:extLst>
          </p:cNvPr>
          <p:cNvSpPr txBox="1"/>
          <p:nvPr/>
        </p:nvSpPr>
        <p:spPr>
          <a:xfrm>
            <a:off x="8670120" y="4957692"/>
            <a:ext cx="3256166" cy="494302"/>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lang="en-US" sz="2400">
                <a:solidFill>
                  <a:srgbClr val="002060"/>
                </a:solidFill>
                <a:latin typeface="#9Slide07 IcielBaliho Script" pitchFamily="2" charset="0"/>
                <a:ea typeface="Times New Roman" panose="02020603050405020304" pitchFamily="18" charset="0"/>
              </a:rPr>
              <a:t>Thúc đẩy kinh tế địa phương</a:t>
            </a:r>
            <a:endParaRPr kumimoji="0" lang="en-US" sz="2400" b="0" i="0" u="none" strike="noStrike" kern="1200" cap="none" spc="0" normalizeH="0" baseline="0" noProof="0">
              <a:ln>
                <a:noFill/>
              </a:ln>
              <a:solidFill>
                <a:srgbClr val="002060"/>
              </a:solidFill>
              <a:effectLst/>
              <a:uLnTx/>
              <a:uFillTx/>
              <a:latin typeface="#9Slide07 IcielBaliho Script" pitchFamily="2" charset="0"/>
              <a:ea typeface="Times New Roman" panose="02020603050405020304" pitchFamily="18" charset="0"/>
            </a:endParaRPr>
          </a:p>
        </p:txBody>
      </p:sp>
      <p:sp>
        <p:nvSpPr>
          <p:cNvPr id="47" name="TextBox 46">
            <a:extLst>
              <a:ext uri="{FF2B5EF4-FFF2-40B4-BE49-F238E27FC236}">
                <a16:creationId xmlns:a16="http://schemas.microsoft.com/office/drawing/2014/main" id="{F2288B69-2E96-D2D3-0D41-A4BF03C753A3}"/>
              </a:ext>
            </a:extLst>
          </p:cNvPr>
          <p:cNvSpPr txBox="1"/>
          <p:nvPr/>
        </p:nvSpPr>
        <p:spPr>
          <a:xfrm>
            <a:off x="4212470" y="4957692"/>
            <a:ext cx="4274256" cy="49520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lang="en-US" sz="2400">
                <a:solidFill>
                  <a:srgbClr val="002060"/>
                </a:solidFill>
                <a:latin typeface="#9Slide07 IcielBaliho Script" pitchFamily="2" charset="0"/>
                <a:ea typeface="Times New Roman" panose="02020603050405020304" pitchFamily="18" charset="0"/>
              </a:rPr>
              <a:t>Phát huy nguồn lực trong nhân dân</a:t>
            </a:r>
            <a:endParaRPr kumimoji="0" lang="en-US" sz="2400" b="0" i="0" u="none" strike="noStrike" kern="1200" cap="none" spc="0" normalizeH="0" baseline="0" noProof="0">
              <a:ln>
                <a:noFill/>
              </a:ln>
              <a:solidFill>
                <a:srgbClr val="002060"/>
              </a:solidFill>
              <a:effectLst/>
              <a:uLnTx/>
              <a:uFillTx/>
              <a:latin typeface="#9Slide07 IcielBaliho Script" pitchFamily="2" charset="0"/>
              <a:ea typeface="Times New Roman" panose="02020603050405020304" pitchFamily="18" charset="0"/>
            </a:endParaRPr>
          </a:p>
        </p:txBody>
      </p:sp>
      <p:sp>
        <p:nvSpPr>
          <p:cNvPr id="48" name="TextBox 47">
            <a:extLst>
              <a:ext uri="{FF2B5EF4-FFF2-40B4-BE49-F238E27FC236}">
                <a16:creationId xmlns:a16="http://schemas.microsoft.com/office/drawing/2014/main" id="{AA8C4671-1ED3-8162-32CB-B6526AAFA1BE}"/>
              </a:ext>
            </a:extLst>
          </p:cNvPr>
          <p:cNvSpPr txBox="1"/>
          <p:nvPr/>
        </p:nvSpPr>
        <p:spPr>
          <a:xfrm>
            <a:off x="4212470" y="5993892"/>
            <a:ext cx="3499083" cy="495200"/>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lang="en-US" sz="2400">
                <a:solidFill>
                  <a:srgbClr val="C00000"/>
                </a:solidFill>
                <a:latin typeface="#9Slide07 IcielBaliho Script" pitchFamily="2" charset="0"/>
                <a:ea typeface="Times New Roman" panose="02020603050405020304" pitchFamily="18" charset="0"/>
              </a:rPr>
              <a:t>Thu hút vốn đầu tư, công nghệ</a:t>
            </a:r>
            <a:endParaRPr kumimoji="0" lang="en-US" sz="2400" b="0" i="0" u="none" strike="noStrike" kern="1200" cap="none" spc="0" normalizeH="0" baseline="0" noProof="0">
              <a:ln>
                <a:noFill/>
              </a:ln>
              <a:solidFill>
                <a:srgbClr val="C00000"/>
              </a:solidFill>
              <a:effectLst/>
              <a:uLnTx/>
              <a:uFillTx/>
              <a:latin typeface="#9Slide07 IcielBaliho Script" pitchFamily="2" charset="0"/>
              <a:ea typeface="Times New Roman" panose="02020603050405020304" pitchFamily="18" charset="0"/>
            </a:endParaRPr>
          </a:p>
        </p:txBody>
      </p:sp>
      <p:sp>
        <p:nvSpPr>
          <p:cNvPr id="49" name="TextBox 48">
            <a:extLst>
              <a:ext uri="{FF2B5EF4-FFF2-40B4-BE49-F238E27FC236}">
                <a16:creationId xmlns:a16="http://schemas.microsoft.com/office/drawing/2014/main" id="{6D15FB71-4CE3-357B-7FE2-7395D26A724C}"/>
              </a:ext>
            </a:extLst>
          </p:cNvPr>
          <p:cNvSpPr txBox="1"/>
          <p:nvPr/>
        </p:nvSpPr>
        <p:spPr>
          <a:xfrm>
            <a:off x="7765797" y="5766636"/>
            <a:ext cx="4274256" cy="938398"/>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lang="en-US" sz="2400">
                <a:solidFill>
                  <a:srgbClr val="C00000"/>
                </a:solidFill>
                <a:latin typeface="#9Slide07 IcielBaliho Script" pitchFamily="2" charset="0"/>
                <a:ea typeface="Times New Roman" panose="02020603050405020304" pitchFamily="18" charset="0"/>
              </a:rPr>
              <a:t>Thúc đẩy hội nhập, tham gia chuỗi giá trị SX toàn cầu</a:t>
            </a:r>
            <a:endParaRPr kumimoji="0" lang="en-US" sz="2400" b="0" i="0" u="none" strike="noStrike" kern="1200" cap="none" spc="0" normalizeH="0" baseline="0" noProof="0">
              <a:ln>
                <a:noFill/>
              </a:ln>
              <a:solidFill>
                <a:srgbClr val="C00000"/>
              </a:solidFill>
              <a:effectLst/>
              <a:uLnTx/>
              <a:uFillTx/>
              <a:latin typeface="#9Slide07 IcielBaliho Script" pitchFamily="2" charset="0"/>
              <a:ea typeface="Times New Roman" panose="02020603050405020304" pitchFamily="18" charset="0"/>
            </a:endParaRPr>
          </a:p>
        </p:txBody>
      </p:sp>
    </p:spTree>
    <p:extLst>
      <p:ext uri="{BB962C8B-B14F-4D97-AF65-F5344CB8AC3E}">
        <p14:creationId xmlns:p14="http://schemas.microsoft.com/office/powerpoint/2010/main" val="180458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14" presetClass="entr" presetSubtype="1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randombar(horizontal)">
                                      <p:cBhvr>
                                        <p:cTn id="39" dur="500"/>
                                        <p:tgtEl>
                                          <p:spTgt spid="2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randombar(horizontal)">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ppt_x"/>
                                          </p:val>
                                        </p:tav>
                                        <p:tav tm="100000">
                                          <p:val>
                                            <p:strVal val="#ppt_x"/>
                                          </p:val>
                                        </p:tav>
                                      </p:tavLst>
                                    </p:anim>
                                    <p:anim calcmode="lin" valueType="num">
                                      <p:cBhvr additive="base">
                                        <p:cTn id="51" dur="500" fill="hold"/>
                                        <p:tgtEl>
                                          <p:spTgt spid="11"/>
                                        </p:tgtEl>
                                        <p:attrNameLst>
                                          <p:attrName>ppt_y</p:attrName>
                                        </p:attrNameLst>
                                      </p:cBhvr>
                                      <p:tavLst>
                                        <p:tav tm="0">
                                          <p:val>
                                            <p:strVal val="1+#ppt_h/2"/>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1000"/>
                                        <p:tgtEl>
                                          <p:spTgt spid="4"/>
                                        </p:tgtEl>
                                      </p:cBhvr>
                                    </p:animEffect>
                                    <p:anim calcmode="lin" valueType="num">
                                      <p:cBhvr>
                                        <p:cTn id="73" dur="1000" fill="hold"/>
                                        <p:tgtEl>
                                          <p:spTgt spid="4"/>
                                        </p:tgtEl>
                                        <p:attrNameLst>
                                          <p:attrName>ppt_x</p:attrName>
                                        </p:attrNameLst>
                                      </p:cBhvr>
                                      <p:tavLst>
                                        <p:tav tm="0">
                                          <p:val>
                                            <p:strVal val="#ppt_x"/>
                                          </p:val>
                                        </p:tav>
                                        <p:tav tm="100000">
                                          <p:val>
                                            <p:strVal val="#ppt_x"/>
                                          </p:val>
                                        </p:tav>
                                      </p:tavLst>
                                    </p:anim>
                                    <p:anim calcmode="lin" valueType="num">
                                      <p:cBhvr>
                                        <p:cTn id="74" dur="1000" fill="hold"/>
                                        <p:tgtEl>
                                          <p:spTgt spid="4"/>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1000"/>
                                        <p:tgtEl>
                                          <p:spTgt spid="5"/>
                                        </p:tgtEl>
                                      </p:cBhvr>
                                    </p:animEffect>
                                    <p:anim calcmode="lin" valueType="num">
                                      <p:cBhvr>
                                        <p:cTn id="78" dur="1000" fill="hold"/>
                                        <p:tgtEl>
                                          <p:spTgt spid="5"/>
                                        </p:tgtEl>
                                        <p:attrNameLst>
                                          <p:attrName>ppt_x</p:attrName>
                                        </p:attrNameLst>
                                      </p:cBhvr>
                                      <p:tavLst>
                                        <p:tav tm="0">
                                          <p:val>
                                            <p:strVal val="#ppt_x"/>
                                          </p:val>
                                        </p:tav>
                                        <p:tav tm="100000">
                                          <p:val>
                                            <p:strVal val="#ppt_x"/>
                                          </p:val>
                                        </p:tav>
                                      </p:tavLst>
                                    </p:anim>
                                    <p:anim calcmode="lin" valueType="num">
                                      <p:cBhvr>
                                        <p:cTn id="79" dur="1000" fill="hold"/>
                                        <p:tgtEl>
                                          <p:spTgt spid="5"/>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1000"/>
                                        <p:tgtEl>
                                          <p:spTgt spid="7"/>
                                        </p:tgtEl>
                                      </p:cBhvr>
                                    </p:animEffect>
                                    <p:anim calcmode="lin" valueType="num">
                                      <p:cBhvr>
                                        <p:cTn id="83" dur="1000" fill="hold"/>
                                        <p:tgtEl>
                                          <p:spTgt spid="7"/>
                                        </p:tgtEl>
                                        <p:attrNameLst>
                                          <p:attrName>ppt_x</p:attrName>
                                        </p:attrNameLst>
                                      </p:cBhvr>
                                      <p:tavLst>
                                        <p:tav tm="0">
                                          <p:val>
                                            <p:strVal val="#ppt_x"/>
                                          </p:val>
                                        </p:tav>
                                        <p:tav tm="100000">
                                          <p:val>
                                            <p:strVal val="#ppt_x"/>
                                          </p:val>
                                        </p:tav>
                                      </p:tavLst>
                                    </p:anim>
                                    <p:anim calcmode="lin" valueType="num">
                                      <p:cBhvr>
                                        <p:cTn id="8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8"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additive="base">
                                        <p:cTn id="89" dur="500" fill="hold"/>
                                        <p:tgtEl>
                                          <p:spTgt spid="15"/>
                                        </p:tgtEl>
                                        <p:attrNameLst>
                                          <p:attrName>ppt_x</p:attrName>
                                        </p:attrNameLst>
                                      </p:cBhvr>
                                      <p:tavLst>
                                        <p:tav tm="0">
                                          <p:val>
                                            <p:strVal val="0-#ppt_w/2"/>
                                          </p:val>
                                        </p:tav>
                                        <p:tav tm="100000">
                                          <p:val>
                                            <p:strVal val="#ppt_x"/>
                                          </p:val>
                                        </p:tav>
                                      </p:tavLst>
                                    </p:anim>
                                    <p:anim calcmode="lin" valueType="num">
                                      <p:cBhvr additive="base">
                                        <p:cTn id="90" dur="500" fill="hold"/>
                                        <p:tgtEl>
                                          <p:spTgt spid="15"/>
                                        </p:tgtEl>
                                        <p:attrNameLst>
                                          <p:attrName>ppt_y</p:attrName>
                                        </p:attrNameLst>
                                      </p:cBhvr>
                                      <p:tavLst>
                                        <p:tav tm="0">
                                          <p:val>
                                            <p:strVal val="#ppt_y"/>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fade">
                                      <p:cBhvr>
                                        <p:cTn id="93" dur="1000"/>
                                        <p:tgtEl>
                                          <p:spTgt spid="26"/>
                                        </p:tgtEl>
                                      </p:cBhvr>
                                    </p:animEffect>
                                    <p:anim calcmode="lin" valueType="num">
                                      <p:cBhvr>
                                        <p:cTn id="94" dur="1000" fill="hold"/>
                                        <p:tgtEl>
                                          <p:spTgt spid="26"/>
                                        </p:tgtEl>
                                        <p:attrNameLst>
                                          <p:attrName>ppt_x</p:attrName>
                                        </p:attrNameLst>
                                      </p:cBhvr>
                                      <p:tavLst>
                                        <p:tav tm="0">
                                          <p:val>
                                            <p:strVal val="#ppt_x"/>
                                          </p:val>
                                        </p:tav>
                                        <p:tav tm="100000">
                                          <p:val>
                                            <p:strVal val="#ppt_x"/>
                                          </p:val>
                                        </p:tav>
                                      </p:tavLst>
                                    </p:anim>
                                    <p:anim calcmode="lin" valueType="num">
                                      <p:cBhvr>
                                        <p:cTn id="95" dur="1000" fill="hold"/>
                                        <p:tgtEl>
                                          <p:spTgt spid="26"/>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fade">
                                      <p:cBhvr>
                                        <p:cTn id="98" dur="1000"/>
                                        <p:tgtEl>
                                          <p:spTgt spid="27"/>
                                        </p:tgtEl>
                                      </p:cBhvr>
                                    </p:animEffect>
                                    <p:anim calcmode="lin" valueType="num">
                                      <p:cBhvr>
                                        <p:cTn id="99" dur="1000" fill="hold"/>
                                        <p:tgtEl>
                                          <p:spTgt spid="27"/>
                                        </p:tgtEl>
                                        <p:attrNameLst>
                                          <p:attrName>ppt_x</p:attrName>
                                        </p:attrNameLst>
                                      </p:cBhvr>
                                      <p:tavLst>
                                        <p:tav tm="0">
                                          <p:val>
                                            <p:strVal val="#ppt_x"/>
                                          </p:val>
                                        </p:tav>
                                        <p:tav tm="100000">
                                          <p:val>
                                            <p:strVal val="#ppt_x"/>
                                          </p:val>
                                        </p:tav>
                                      </p:tavLst>
                                    </p:anim>
                                    <p:anim calcmode="lin" valueType="num">
                                      <p:cBhvr>
                                        <p:cTn id="100" dur="1000" fill="hold"/>
                                        <p:tgtEl>
                                          <p:spTgt spid="27"/>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fade">
                                      <p:cBhvr>
                                        <p:cTn id="103" dur="1000"/>
                                        <p:tgtEl>
                                          <p:spTgt spid="28"/>
                                        </p:tgtEl>
                                      </p:cBhvr>
                                    </p:animEffect>
                                    <p:anim calcmode="lin" valueType="num">
                                      <p:cBhvr>
                                        <p:cTn id="104" dur="1000" fill="hold"/>
                                        <p:tgtEl>
                                          <p:spTgt spid="28"/>
                                        </p:tgtEl>
                                        <p:attrNameLst>
                                          <p:attrName>ppt_x</p:attrName>
                                        </p:attrNameLst>
                                      </p:cBhvr>
                                      <p:tavLst>
                                        <p:tav tm="0">
                                          <p:val>
                                            <p:strVal val="#ppt_x"/>
                                          </p:val>
                                        </p:tav>
                                        <p:tav tm="100000">
                                          <p:val>
                                            <p:strVal val="#ppt_x"/>
                                          </p:val>
                                        </p:tav>
                                      </p:tavLst>
                                    </p:anim>
                                    <p:anim calcmode="lin" valueType="num">
                                      <p:cBhvr>
                                        <p:cTn id="10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8" fill="hold" grpId="0" nodeType="clickEffect">
                                  <p:stCondLst>
                                    <p:cond delay="0"/>
                                  </p:stCondLst>
                                  <p:childTnLst>
                                    <p:set>
                                      <p:cBhvr>
                                        <p:cTn id="109" dur="1" fill="hold">
                                          <p:stCondLst>
                                            <p:cond delay="0"/>
                                          </p:stCondLst>
                                        </p:cTn>
                                        <p:tgtEl>
                                          <p:spTgt spid="24"/>
                                        </p:tgtEl>
                                        <p:attrNameLst>
                                          <p:attrName>style.visibility</p:attrName>
                                        </p:attrNameLst>
                                      </p:cBhvr>
                                      <p:to>
                                        <p:strVal val="visible"/>
                                      </p:to>
                                    </p:set>
                                    <p:anim calcmode="lin" valueType="num">
                                      <p:cBhvr additive="base">
                                        <p:cTn id="110" dur="500" fill="hold"/>
                                        <p:tgtEl>
                                          <p:spTgt spid="24"/>
                                        </p:tgtEl>
                                        <p:attrNameLst>
                                          <p:attrName>ppt_x</p:attrName>
                                        </p:attrNameLst>
                                      </p:cBhvr>
                                      <p:tavLst>
                                        <p:tav tm="0">
                                          <p:val>
                                            <p:strVal val="0-#ppt_w/2"/>
                                          </p:val>
                                        </p:tav>
                                        <p:tav tm="100000">
                                          <p:val>
                                            <p:strVal val="#ppt_x"/>
                                          </p:val>
                                        </p:tav>
                                      </p:tavLst>
                                    </p:anim>
                                    <p:anim calcmode="lin" valueType="num">
                                      <p:cBhvr additive="base">
                                        <p:cTn id="111" dur="500" fill="hold"/>
                                        <p:tgtEl>
                                          <p:spTgt spid="24"/>
                                        </p:tgtEl>
                                        <p:attrNameLst>
                                          <p:attrName>ppt_y</p:attrName>
                                        </p:attrNameLst>
                                      </p:cBhvr>
                                      <p:tavLst>
                                        <p:tav tm="0">
                                          <p:val>
                                            <p:strVal val="#ppt_y"/>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47"/>
                                        </p:tgtEl>
                                        <p:attrNameLst>
                                          <p:attrName>style.visibility</p:attrName>
                                        </p:attrNameLst>
                                      </p:cBhvr>
                                      <p:to>
                                        <p:strVal val="visible"/>
                                      </p:to>
                                    </p:set>
                                    <p:animEffect transition="in" filter="fade">
                                      <p:cBhvr>
                                        <p:cTn id="114" dur="1000"/>
                                        <p:tgtEl>
                                          <p:spTgt spid="47"/>
                                        </p:tgtEl>
                                      </p:cBhvr>
                                    </p:animEffect>
                                    <p:anim calcmode="lin" valueType="num">
                                      <p:cBhvr>
                                        <p:cTn id="115" dur="1000" fill="hold"/>
                                        <p:tgtEl>
                                          <p:spTgt spid="47"/>
                                        </p:tgtEl>
                                        <p:attrNameLst>
                                          <p:attrName>ppt_x</p:attrName>
                                        </p:attrNameLst>
                                      </p:cBhvr>
                                      <p:tavLst>
                                        <p:tav tm="0">
                                          <p:val>
                                            <p:strVal val="#ppt_x"/>
                                          </p:val>
                                        </p:tav>
                                        <p:tav tm="100000">
                                          <p:val>
                                            <p:strVal val="#ppt_x"/>
                                          </p:val>
                                        </p:tav>
                                      </p:tavLst>
                                    </p:anim>
                                    <p:anim calcmode="lin" valueType="num">
                                      <p:cBhvr>
                                        <p:cTn id="116" dur="1000" fill="hold"/>
                                        <p:tgtEl>
                                          <p:spTgt spid="47"/>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46"/>
                                        </p:tgtEl>
                                        <p:attrNameLst>
                                          <p:attrName>style.visibility</p:attrName>
                                        </p:attrNameLst>
                                      </p:cBhvr>
                                      <p:to>
                                        <p:strVal val="visible"/>
                                      </p:to>
                                    </p:set>
                                    <p:animEffect transition="in" filter="fade">
                                      <p:cBhvr>
                                        <p:cTn id="119" dur="1000"/>
                                        <p:tgtEl>
                                          <p:spTgt spid="46"/>
                                        </p:tgtEl>
                                      </p:cBhvr>
                                    </p:animEffect>
                                    <p:anim calcmode="lin" valueType="num">
                                      <p:cBhvr>
                                        <p:cTn id="120" dur="1000" fill="hold"/>
                                        <p:tgtEl>
                                          <p:spTgt spid="46"/>
                                        </p:tgtEl>
                                        <p:attrNameLst>
                                          <p:attrName>ppt_x</p:attrName>
                                        </p:attrNameLst>
                                      </p:cBhvr>
                                      <p:tavLst>
                                        <p:tav tm="0">
                                          <p:val>
                                            <p:strVal val="#ppt_x"/>
                                          </p:val>
                                        </p:tav>
                                        <p:tav tm="100000">
                                          <p:val>
                                            <p:strVal val="#ppt_x"/>
                                          </p:val>
                                        </p:tav>
                                      </p:tavLst>
                                    </p:anim>
                                    <p:anim calcmode="lin" valueType="num">
                                      <p:cBhvr>
                                        <p:cTn id="12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8" fill="hold" grpId="0" nodeType="clickEffect">
                                  <p:stCondLst>
                                    <p:cond delay="0"/>
                                  </p:stCondLst>
                                  <p:childTnLst>
                                    <p:set>
                                      <p:cBhvr>
                                        <p:cTn id="125" dur="1" fill="hold">
                                          <p:stCondLst>
                                            <p:cond delay="0"/>
                                          </p:stCondLst>
                                        </p:cTn>
                                        <p:tgtEl>
                                          <p:spTgt spid="22"/>
                                        </p:tgtEl>
                                        <p:attrNameLst>
                                          <p:attrName>style.visibility</p:attrName>
                                        </p:attrNameLst>
                                      </p:cBhvr>
                                      <p:to>
                                        <p:strVal val="visible"/>
                                      </p:to>
                                    </p:set>
                                    <p:anim calcmode="lin" valueType="num">
                                      <p:cBhvr additive="base">
                                        <p:cTn id="126" dur="500" fill="hold"/>
                                        <p:tgtEl>
                                          <p:spTgt spid="22"/>
                                        </p:tgtEl>
                                        <p:attrNameLst>
                                          <p:attrName>ppt_x</p:attrName>
                                        </p:attrNameLst>
                                      </p:cBhvr>
                                      <p:tavLst>
                                        <p:tav tm="0">
                                          <p:val>
                                            <p:strVal val="0-#ppt_w/2"/>
                                          </p:val>
                                        </p:tav>
                                        <p:tav tm="100000">
                                          <p:val>
                                            <p:strVal val="#ppt_x"/>
                                          </p:val>
                                        </p:tav>
                                      </p:tavLst>
                                    </p:anim>
                                    <p:anim calcmode="lin" valueType="num">
                                      <p:cBhvr additive="base">
                                        <p:cTn id="127" dur="500" fill="hold"/>
                                        <p:tgtEl>
                                          <p:spTgt spid="22"/>
                                        </p:tgtEl>
                                        <p:attrNameLst>
                                          <p:attrName>ppt_y</p:attrName>
                                        </p:attrNameLst>
                                      </p:cBhvr>
                                      <p:tavLst>
                                        <p:tav tm="0">
                                          <p:val>
                                            <p:strVal val="#ppt_y"/>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48"/>
                                        </p:tgtEl>
                                        <p:attrNameLst>
                                          <p:attrName>style.visibility</p:attrName>
                                        </p:attrNameLst>
                                      </p:cBhvr>
                                      <p:to>
                                        <p:strVal val="visible"/>
                                      </p:to>
                                    </p:set>
                                    <p:animEffect transition="in" filter="fade">
                                      <p:cBhvr>
                                        <p:cTn id="130" dur="1000"/>
                                        <p:tgtEl>
                                          <p:spTgt spid="48"/>
                                        </p:tgtEl>
                                      </p:cBhvr>
                                    </p:animEffect>
                                    <p:anim calcmode="lin" valueType="num">
                                      <p:cBhvr>
                                        <p:cTn id="131" dur="1000" fill="hold"/>
                                        <p:tgtEl>
                                          <p:spTgt spid="48"/>
                                        </p:tgtEl>
                                        <p:attrNameLst>
                                          <p:attrName>ppt_x</p:attrName>
                                        </p:attrNameLst>
                                      </p:cBhvr>
                                      <p:tavLst>
                                        <p:tav tm="0">
                                          <p:val>
                                            <p:strVal val="#ppt_x"/>
                                          </p:val>
                                        </p:tav>
                                        <p:tav tm="100000">
                                          <p:val>
                                            <p:strVal val="#ppt_x"/>
                                          </p:val>
                                        </p:tav>
                                      </p:tavLst>
                                    </p:anim>
                                    <p:anim calcmode="lin" valueType="num">
                                      <p:cBhvr>
                                        <p:cTn id="132" dur="1000" fill="hold"/>
                                        <p:tgtEl>
                                          <p:spTgt spid="48"/>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49"/>
                                        </p:tgtEl>
                                        <p:attrNameLst>
                                          <p:attrName>style.visibility</p:attrName>
                                        </p:attrNameLst>
                                      </p:cBhvr>
                                      <p:to>
                                        <p:strVal val="visible"/>
                                      </p:to>
                                    </p:set>
                                    <p:animEffect transition="in" filter="fade">
                                      <p:cBhvr>
                                        <p:cTn id="135" dur="1000"/>
                                        <p:tgtEl>
                                          <p:spTgt spid="49"/>
                                        </p:tgtEl>
                                      </p:cBhvr>
                                    </p:animEffect>
                                    <p:anim calcmode="lin" valueType="num">
                                      <p:cBhvr>
                                        <p:cTn id="136" dur="1000" fill="hold"/>
                                        <p:tgtEl>
                                          <p:spTgt spid="49"/>
                                        </p:tgtEl>
                                        <p:attrNameLst>
                                          <p:attrName>ppt_x</p:attrName>
                                        </p:attrNameLst>
                                      </p:cBhvr>
                                      <p:tavLst>
                                        <p:tav tm="0">
                                          <p:val>
                                            <p:strVal val="#ppt_x"/>
                                          </p:val>
                                        </p:tav>
                                        <p:tav tm="100000">
                                          <p:val>
                                            <p:strVal val="#ppt_x"/>
                                          </p:val>
                                        </p:tav>
                                      </p:tavLst>
                                    </p:anim>
                                    <p:anim calcmode="lin" valueType="num">
                                      <p:cBhvr>
                                        <p:cTn id="13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4" grpId="0" animBg="1"/>
      <p:bldP spid="21" grpId="0" animBg="1"/>
      <p:bldP spid="11" grpId="0" animBg="1"/>
      <p:bldP spid="16" grpId="0" animBg="1"/>
      <p:bldP spid="6" grpId="0"/>
      <p:bldP spid="8" grpId="0"/>
      <p:bldP spid="12" grpId="0"/>
      <p:bldP spid="19" grpId="0"/>
      <p:bldP spid="4" grpId="0" animBg="1"/>
      <p:bldP spid="5" grpId="0" animBg="1"/>
      <p:bldP spid="7" grpId="0" animBg="1"/>
      <p:bldP spid="10" grpId="0" animBg="1"/>
      <p:bldP spid="26" grpId="0" animBg="1"/>
      <p:bldP spid="27" grpId="0" animBg="1"/>
      <p:bldP spid="28" grpId="0" animBg="1"/>
      <p:bldP spid="29" grpId="0" animBg="1"/>
      <p:bldP spid="30" grpId="0" animBg="1"/>
      <p:bldP spid="31" grpId="0" animBg="1"/>
      <p:bldP spid="46" grpId="0" animBg="1"/>
      <p:bldP spid="47" grpId="0" animBg="1"/>
      <p:bldP spid="48"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71E2EFA-A458-7713-5330-50F501D1C849}"/>
              </a:ext>
            </a:extLst>
          </p:cNvPr>
          <p:cNvPicPr>
            <a:picLocks noChangeAspect="1"/>
          </p:cNvPicPr>
          <p:nvPr/>
        </p:nvPicPr>
        <p:blipFill>
          <a:blip r:embed="rId3">
            <a:alphaModFix amt="20000"/>
          </a:blip>
          <a:stretch>
            <a:fillRect/>
          </a:stretch>
        </p:blipFill>
        <p:spPr>
          <a:xfrm>
            <a:off x="3403851" y="570920"/>
            <a:ext cx="6169842" cy="5917279"/>
          </a:xfrm>
          <a:prstGeom prst="rect">
            <a:avLst/>
          </a:prstGeom>
        </p:spPr>
      </p:pic>
      <p:pic>
        <p:nvPicPr>
          <p:cNvPr id="14" name="Picture 13">
            <a:extLst>
              <a:ext uri="{FF2B5EF4-FFF2-40B4-BE49-F238E27FC236}">
                <a16:creationId xmlns:a16="http://schemas.microsoft.com/office/drawing/2014/main" id="{76F028FC-3DE8-1DAF-FCE3-FE88B5F25A9B}"/>
              </a:ext>
            </a:extLst>
          </p:cNvPr>
          <p:cNvPicPr>
            <a:picLocks noChangeAspect="1"/>
          </p:cNvPicPr>
          <p:nvPr/>
        </p:nvPicPr>
        <p:blipFill>
          <a:blip r:embed="rId4"/>
          <a:stretch>
            <a:fillRect/>
          </a:stretch>
        </p:blipFill>
        <p:spPr>
          <a:xfrm>
            <a:off x="9878703" y="2342012"/>
            <a:ext cx="2027914" cy="2027914"/>
          </a:xfrm>
          <a:prstGeom prst="rect">
            <a:avLst/>
          </a:prstGeom>
        </p:spPr>
      </p:pic>
      <p:pic>
        <p:nvPicPr>
          <p:cNvPr id="13" name="Picture 12">
            <a:extLst>
              <a:ext uri="{FF2B5EF4-FFF2-40B4-BE49-F238E27FC236}">
                <a16:creationId xmlns:a16="http://schemas.microsoft.com/office/drawing/2014/main" id="{4FEE97AA-96FD-9038-CF10-2BA470E30EBF}"/>
              </a:ext>
            </a:extLst>
          </p:cNvPr>
          <p:cNvPicPr>
            <a:picLocks noChangeAspect="1"/>
          </p:cNvPicPr>
          <p:nvPr/>
        </p:nvPicPr>
        <p:blipFill>
          <a:blip r:embed="rId5"/>
          <a:stretch>
            <a:fillRect/>
          </a:stretch>
        </p:blipFill>
        <p:spPr>
          <a:xfrm>
            <a:off x="9656130" y="214582"/>
            <a:ext cx="2281704" cy="1845919"/>
          </a:xfrm>
          <a:prstGeom prst="rect">
            <a:avLst/>
          </a:prstGeom>
        </p:spPr>
      </p:pic>
      <p:sp>
        <p:nvSpPr>
          <p:cNvPr id="4" name="Rectangle: Rounded Corners 3">
            <a:extLst>
              <a:ext uri="{FF2B5EF4-FFF2-40B4-BE49-F238E27FC236}">
                <a16:creationId xmlns:a16="http://schemas.microsoft.com/office/drawing/2014/main" id="{54571131-3FAD-0D17-68CA-3B8AA4946C08}"/>
              </a:ext>
            </a:extLst>
          </p:cNvPr>
          <p:cNvSpPr/>
          <p:nvPr/>
        </p:nvSpPr>
        <p:spPr>
          <a:xfrm>
            <a:off x="0" y="0"/>
            <a:ext cx="2260600" cy="6858000"/>
          </a:xfrm>
          <a:prstGeom prst="roundRect">
            <a:avLst>
              <a:gd name="adj" fmla="val 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en-US" sz="4800" b="1" baseline="-25000">
                <a:solidFill>
                  <a:srgbClr val="FFFF00"/>
                </a:solidFill>
                <a:latin typeface="#9Slide07 IcielBaliho Script" pitchFamily="2" charset="0"/>
              </a:rPr>
              <a:t>Hoạt động 2.3</a:t>
            </a:r>
            <a:r>
              <a:rPr lang="x-none" sz="4800" b="1" baseline="-25000">
                <a:solidFill>
                  <a:srgbClr val="FFFF00"/>
                </a:solidFill>
                <a:latin typeface="#9Slide07 IcielBaliho Script" pitchFamily="2" charset="0"/>
              </a:rPr>
              <a:t>: Tìm hiểu </a:t>
            </a:r>
            <a:r>
              <a:rPr lang="vi-VN" sz="4800" b="1" baseline="-25000">
                <a:solidFill>
                  <a:srgbClr val="FFFF00"/>
                </a:solidFill>
                <a:latin typeface="#9Slide07 IcielBaliho Script" pitchFamily="2" charset="0"/>
              </a:rPr>
              <a:t>CHUYỂN DỊCH CƠ CẤU KINH TẾ THEO NGÀNH</a:t>
            </a:r>
            <a:r>
              <a:rPr lang="en-US" sz="4800" b="1" baseline="-25000">
                <a:solidFill>
                  <a:srgbClr val="FFFF00"/>
                </a:solidFill>
                <a:latin typeface="#9Slide07 IcielBaliho Script" pitchFamily="2" charset="0"/>
              </a:rPr>
              <a:t>,</a:t>
            </a:r>
            <a:r>
              <a:rPr lang="vi-VN" sz="4800" b="1" baseline="-25000">
                <a:solidFill>
                  <a:srgbClr val="FFFF00"/>
                </a:solidFill>
                <a:latin typeface="#9Slide07 IcielBaliho Script" pitchFamily="2" charset="0"/>
              </a:rPr>
              <a:t> </a:t>
            </a:r>
            <a:endParaRPr lang="en-US" sz="4800" b="1" baseline="-25000">
              <a:solidFill>
                <a:srgbClr val="FFFF00"/>
              </a:solidFill>
              <a:latin typeface="#9Slide07 IcielBaliho Script" pitchFamily="2" charset="0"/>
            </a:endParaRPr>
          </a:p>
          <a:p>
            <a:pPr algn="ctr"/>
            <a:r>
              <a:rPr lang="vi-VN" sz="4800" b="1" baseline="-25000">
                <a:solidFill>
                  <a:srgbClr val="FFFF00"/>
                </a:solidFill>
                <a:latin typeface="#9Slide07 IcielBaliho Script" pitchFamily="2" charset="0"/>
              </a:rPr>
              <a:t>THEO THÀNH PHẦN KINH TẾ VÀ THEO LÃNH THỔ</a:t>
            </a:r>
            <a:endParaRPr lang="vi-VN" sz="4800" b="1" baseline="-25000">
              <a:solidFill>
                <a:srgbClr val="FFFF00"/>
              </a:solidFill>
              <a:effectLst/>
              <a:latin typeface="#9Slide07 IcielBaliho Script" pitchFamily="2" charset="0"/>
              <a:ea typeface="SimSun" panose="02010600030101010101" pitchFamily="2" charset="-122"/>
              <a:cs typeface="Times New Roman" panose="02020603050405020304" pitchFamily="18" charset="0"/>
            </a:endParaRPr>
          </a:p>
        </p:txBody>
      </p:sp>
      <p:grpSp>
        <p:nvGrpSpPr>
          <p:cNvPr id="5" name="Group 4">
            <a:extLst>
              <a:ext uri="{FF2B5EF4-FFF2-40B4-BE49-F238E27FC236}">
                <a16:creationId xmlns:a16="http://schemas.microsoft.com/office/drawing/2014/main" id="{01F72886-AAEE-A150-7736-D15BF15305E5}"/>
              </a:ext>
            </a:extLst>
          </p:cNvPr>
          <p:cNvGrpSpPr/>
          <p:nvPr/>
        </p:nvGrpSpPr>
        <p:grpSpPr>
          <a:xfrm>
            <a:off x="2358674" y="54342"/>
            <a:ext cx="6860151" cy="1494079"/>
            <a:chOff x="7591612" y="1466017"/>
            <a:chExt cx="2133157" cy="1494079"/>
          </a:xfrm>
        </p:grpSpPr>
        <p:sp>
          <p:nvSpPr>
            <p:cNvPr id="6" name="Flowchart: Terminator 5">
              <a:extLst>
                <a:ext uri="{FF2B5EF4-FFF2-40B4-BE49-F238E27FC236}">
                  <a16:creationId xmlns:a16="http://schemas.microsoft.com/office/drawing/2014/main" id="{481A8C45-A658-C856-F05A-1EF33C288518}"/>
                </a:ext>
              </a:extLst>
            </p:cNvPr>
            <p:cNvSpPr/>
            <p:nvPr/>
          </p:nvSpPr>
          <p:spPr>
            <a:xfrm>
              <a:off x="7811530" y="1466017"/>
              <a:ext cx="1913239" cy="1494079"/>
            </a:xfrm>
            <a:prstGeom prst="flowChartTerminator">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5 FS Blonde Script" panose="03000503000000000000" pitchFamily="65" charset="0"/>
                  <a:ea typeface="+mn-ea"/>
                  <a:cs typeface="+mn-cs"/>
                </a:rPr>
                <a:t>Nhiệm vụ 3: </a:t>
              </a:r>
              <a:r>
                <a:rPr lang="it-IT" sz="3200">
                  <a:solidFill>
                    <a:srgbClr val="FFFF00"/>
                  </a:solidFill>
                  <a:effectLst/>
                  <a:latin typeface="#9Slide05 FS Blonde Script" panose="03000503000000000000" pitchFamily="65" charset="0"/>
                  <a:ea typeface="Arial" panose="020B0604020202020204" pitchFamily="34" charset="0"/>
                </a:rPr>
                <a:t>Hoạt động nhóm, trả lời theo kiểu </a:t>
              </a:r>
              <a:r>
                <a:rPr lang="it-IT" sz="3200">
                  <a:solidFill>
                    <a:schemeClr val="bg1"/>
                  </a:solidFill>
                  <a:effectLst/>
                  <a:latin typeface="#9Slide05 FS Blonde Script" panose="03000503000000000000" pitchFamily="65" charset="0"/>
                  <a:ea typeface="Arial" panose="020B0604020202020204" pitchFamily="34" charset="0"/>
                </a:rPr>
                <a:t>DÂY CHUYỀN </a:t>
              </a:r>
              <a:r>
                <a:rPr lang="it-IT" sz="3200">
                  <a:solidFill>
                    <a:srgbClr val="FFFF00"/>
                  </a:solidFill>
                  <a:effectLst/>
                  <a:latin typeface="#9Slide05 FS Blonde Script" panose="03000503000000000000" pitchFamily="65" charset="0"/>
                  <a:ea typeface="Arial" panose="020B0604020202020204" pitchFamily="34" charset="0"/>
                </a:rPr>
                <a:t>và </a:t>
              </a:r>
              <a:r>
                <a:rPr lang="it-IT" sz="3200">
                  <a:solidFill>
                    <a:schemeClr val="bg1"/>
                  </a:solidFill>
                  <a:effectLst/>
                  <a:latin typeface="#9Slide05 FS Blonde Script" panose="03000503000000000000" pitchFamily="65" charset="0"/>
                  <a:ea typeface="Arial" panose="020B0604020202020204" pitchFamily="34" charset="0"/>
                </a:rPr>
                <a:t>LOẠI TRỪ </a:t>
              </a:r>
              <a:r>
                <a:rPr lang="it-IT" sz="3200">
                  <a:solidFill>
                    <a:srgbClr val="FFFF00"/>
                  </a:solidFill>
                  <a:effectLst/>
                  <a:latin typeface="#9Slide05 FS Blonde Script" panose="03000503000000000000" pitchFamily="65" charset="0"/>
                  <a:ea typeface="Arial" panose="020B0604020202020204" pitchFamily="34" charset="0"/>
                </a:rPr>
                <a:t>dần đáp án cho các câu hỏi.</a:t>
              </a:r>
              <a:endParaRPr kumimoji="0" lang="en-US" sz="2400" b="0" i="0" u="none" strike="noStrike" kern="0" cap="none" spc="0" normalizeH="0" baseline="0" noProof="0">
                <a:ln>
                  <a:noFill/>
                </a:ln>
                <a:solidFill>
                  <a:srgbClr val="FFFF00"/>
                </a:solidFill>
                <a:effectLst/>
                <a:uLnTx/>
                <a:uFillTx/>
                <a:latin typeface="#9Slide05 FS Blonde Script" panose="03000503000000000000" pitchFamily="65" charset="0"/>
              </a:endParaRPr>
            </a:p>
          </p:txBody>
        </p:sp>
        <p:pic>
          <p:nvPicPr>
            <p:cNvPr id="7" name="Picture 6">
              <a:extLst>
                <a:ext uri="{FF2B5EF4-FFF2-40B4-BE49-F238E27FC236}">
                  <a16:creationId xmlns:a16="http://schemas.microsoft.com/office/drawing/2014/main" id="{FAB96216-AC89-5BB3-DA81-1815A80975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591612" y="1674038"/>
              <a:ext cx="364432" cy="1207481"/>
            </a:xfrm>
            <a:prstGeom prst="rect">
              <a:avLst/>
            </a:prstGeom>
          </p:spPr>
        </p:pic>
      </p:grpSp>
      <p:pic>
        <p:nvPicPr>
          <p:cNvPr id="3" name="Picture 2">
            <a:extLst>
              <a:ext uri="{FF2B5EF4-FFF2-40B4-BE49-F238E27FC236}">
                <a16:creationId xmlns:a16="http://schemas.microsoft.com/office/drawing/2014/main" id="{4A00679E-E701-459A-C1B1-140EE7BB76B1}"/>
              </a:ext>
            </a:extLst>
          </p:cNvPr>
          <p:cNvPicPr>
            <a:picLocks noChangeAspect="1"/>
          </p:cNvPicPr>
          <p:nvPr/>
        </p:nvPicPr>
        <p:blipFill>
          <a:blip r:embed="rId8"/>
          <a:stretch>
            <a:fillRect/>
          </a:stretch>
        </p:blipFill>
        <p:spPr>
          <a:xfrm>
            <a:off x="84722" y="5279852"/>
            <a:ext cx="2091156" cy="1558565"/>
          </a:xfrm>
          <a:prstGeom prst="rect">
            <a:avLst/>
          </a:prstGeom>
        </p:spPr>
      </p:pic>
      <p:sp>
        <p:nvSpPr>
          <p:cNvPr id="15" name="TextBox 14">
            <a:extLst>
              <a:ext uri="{FF2B5EF4-FFF2-40B4-BE49-F238E27FC236}">
                <a16:creationId xmlns:a16="http://schemas.microsoft.com/office/drawing/2014/main" id="{6E0F910E-6931-469A-5A09-F9383E52FE64}"/>
              </a:ext>
            </a:extLst>
          </p:cNvPr>
          <p:cNvSpPr txBox="1"/>
          <p:nvPr/>
        </p:nvSpPr>
        <p:spPr>
          <a:xfrm>
            <a:off x="2823427" y="4961333"/>
            <a:ext cx="5872214" cy="1759008"/>
          </a:xfrm>
          <a:prstGeom prst="rect">
            <a:avLst/>
          </a:prstGeom>
          <a:noFill/>
        </p:spPr>
        <p:txBody>
          <a:bodyPr wrap="square">
            <a:spAutoFit/>
          </a:bodyPr>
          <a:lstStyle/>
          <a:p>
            <a:pPr indent="270510" algn="just">
              <a:lnSpc>
                <a:spcPct val="115000"/>
              </a:lnSpc>
              <a:spcAft>
                <a:spcPts val="800"/>
              </a:spcAft>
            </a:pPr>
            <a:r>
              <a:rPr lang="it-IT" sz="2400">
                <a:solidFill>
                  <a:srgbClr val="0070C0"/>
                </a:solidFill>
                <a:effectLst/>
                <a:latin typeface="#9Slide05 FS Blonde Script" panose="03000503000000000000" pitchFamily="65" charset="0"/>
                <a:ea typeface="Arial" panose="020B0604020202020204" pitchFamily="34" charset="0"/>
                <a:cs typeface="Times New Roman" panose="02020603050405020304" pitchFamily="18" charset="0"/>
              </a:rPr>
              <a:t>5. ĐBSH và ĐBSCL chuyên canh lương thực – thực phẩm, Tây Nguyên và Đông Nam Bộ chuyên trồng cây lâu năm, BTB và DH miền Trung phát mạnh kinh tế biển,... các đặc điểm này nói lên điều gì?</a:t>
            </a:r>
            <a:endParaRPr lang="en-US" sz="2400">
              <a:solidFill>
                <a:srgbClr val="0070C0"/>
              </a:solidFill>
              <a:effectLst/>
              <a:latin typeface="#9Slide05 FS Blonde Script" panose="03000503000000000000" pitchFamily="65" charset="0"/>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74CD80B3-DC15-CA1C-D9D0-A4A335A5B8EC}"/>
              </a:ext>
            </a:extLst>
          </p:cNvPr>
          <p:cNvSpPr txBox="1"/>
          <p:nvPr/>
        </p:nvSpPr>
        <p:spPr>
          <a:xfrm>
            <a:off x="2823425" y="2161039"/>
            <a:ext cx="7329363" cy="480453"/>
          </a:xfrm>
          <a:prstGeom prst="rect">
            <a:avLst/>
          </a:prstGeom>
          <a:noFill/>
        </p:spPr>
        <p:txBody>
          <a:bodyPr wrap="square">
            <a:spAutoFit/>
          </a:bodyPr>
          <a:lstStyle/>
          <a:p>
            <a:pPr indent="270510" algn="just">
              <a:lnSpc>
                <a:spcPct val="115000"/>
              </a:lnSpc>
              <a:spcAft>
                <a:spcPts val="800"/>
              </a:spcAft>
            </a:pPr>
            <a:r>
              <a:rPr lang="it-IT" sz="2400">
                <a:solidFill>
                  <a:srgbClr val="0070C0"/>
                </a:solidFill>
                <a:effectLst/>
                <a:latin typeface="#9Slide05 FS Blonde Script" panose="03000503000000000000" pitchFamily="65" charset="0"/>
                <a:ea typeface="Arial" panose="020B0604020202020204" pitchFamily="34" charset="0"/>
                <a:cs typeface="Times New Roman" panose="02020603050405020304" pitchFamily="18" charset="0"/>
              </a:rPr>
              <a:t>1. Kể tên các vùng kinh tế - xã hội của nước ta.</a:t>
            </a:r>
            <a:endParaRPr lang="en-US" sz="2400">
              <a:solidFill>
                <a:srgbClr val="0070C0"/>
              </a:solidFill>
              <a:effectLst/>
              <a:latin typeface="#9Slide05 FS Blonde Script" panose="03000503000000000000" pitchFamily="65" charset="0"/>
              <a:ea typeface="Arial" panose="020B060402020202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7C4739B6-187A-A8FD-8535-2B5A5ED8408A}"/>
              </a:ext>
            </a:extLst>
          </p:cNvPr>
          <p:cNvSpPr txBox="1"/>
          <p:nvPr/>
        </p:nvSpPr>
        <p:spPr>
          <a:xfrm>
            <a:off x="2823427" y="3172411"/>
            <a:ext cx="5872214" cy="905184"/>
          </a:xfrm>
          <a:prstGeom prst="rect">
            <a:avLst/>
          </a:prstGeom>
          <a:noFill/>
        </p:spPr>
        <p:txBody>
          <a:bodyPr wrap="square">
            <a:spAutoFit/>
          </a:bodyPr>
          <a:lstStyle/>
          <a:p>
            <a:pPr marL="0" marR="0" lvl="0" indent="270510" algn="just" defTabSz="914400" rtl="0" eaLnBrk="1" fontAlgn="auto" latinLnBrk="0" hangingPunct="1">
              <a:lnSpc>
                <a:spcPct val="115000"/>
              </a:lnSpc>
              <a:spcBef>
                <a:spcPts val="0"/>
              </a:spcBef>
              <a:spcAft>
                <a:spcPts val="800"/>
              </a:spcAft>
              <a:buClrTx/>
              <a:buSzTx/>
              <a:buFontTx/>
              <a:buNone/>
              <a:tabLst/>
              <a:defRPr/>
            </a:pPr>
            <a:r>
              <a:rPr lang="it-IT" sz="2400">
                <a:solidFill>
                  <a:srgbClr val="0070C0"/>
                </a:solidFill>
                <a:latin typeface="#9Slide05 FS Blonde Script" panose="03000503000000000000" pitchFamily="65" charset="0"/>
                <a:ea typeface="Arial" panose="020B0604020202020204" pitchFamily="34" charset="0"/>
                <a:cs typeface="Times New Roman" panose="02020603050405020304" pitchFamily="18" charset="0"/>
              </a:rPr>
              <a:t>3</a:t>
            </a:r>
            <a:r>
              <a:rPr kumimoji="0" lang="it-IT" sz="2400" b="0" u="none" strike="noStrike" kern="1200" cap="none" spc="0" normalizeH="0" baseline="0" noProof="0">
                <a:ln>
                  <a:noFill/>
                </a:ln>
                <a:solidFill>
                  <a:srgbClr val="0070C0"/>
                </a:solidFill>
                <a:effectLst/>
                <a:uLnTx/>
                <a:uFillTx/>
                <a:latin typeface="#9Slide05 FS Blonde Script" panose="03000503000000000000" pitchFamily="65" charset="0"/>
                <a:ea typeface="Arial" panose="020B0604020202020204" pitchFamily="34" charset="0"/>
                <a:cs typeface="Times New Roman" panose="02020603050405020304" pitchFamily="18" charset="0"/>
              </a:rPr>
              <a:t>. Kể tên các vùng chuyên canh, các vùng sản xuất nông nghiệp tập trung, các trang trại mà em biết.</a:t>
            </a:r>
            <a:endParaRPr kumimoji="0" lang="en-US" sz="2400" b="0" u="none" strike="noStrike" kern="1200" cap="none" spc="0" normalizeH="0" baseline="0" noProof="0">
              <a:ln>
                <a:noFill/>
              </a:ln>
              <a:solidFill>
                <a:srgbClr val="0070C0"/>
              </a:solidFill>
              <a:effectLst/>
              <a:uLnTx/>
              <a:uFillTx/>
              <a:latin typeface="#9Slide05 FS Blonde Script" panose="03000503000000000000" pitchFamily="65" charset="0"/>
              <a:ea typeface="Arial" panose="020B060402020202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5AC9D232-6422-B739-3A97-2895A0B506DE}"/>
              </a:ext>
            </a:extLst>
          </p:cNvPr>
          <p:cNvSpPr txBox="1"/>
          <p:nvPr/>
        </p:nvSpPr>
        <p:spPr>
          <a:xfrm>
            <a:off x="2823426" y="2641492"/>
            <a:ext cx="7329363" cy="480453"/>
          </a:xfrm>
          <a:prstGeom prst="rect">
            <a:avLst/>
          </a:prstGeom>
          <a:noFill/>
        </p:spPr>
        <p:txBody>
          <a:bodyPr wrap="square">
            <a:spAutoFit/>
          </a:bodyPr>
          <a:lstStyle/>
          <a:p>
            <a:pPr marL="0" marR="0" lvl="0" indent="270510" algn="just" defTabSz="914400" rtl="0" eaLnBrk="1" fontAlgn="auto" latinLnBrk="0" hangingPunct="1">
              <a:lnSpc>
                <a:spcPct val="115000"/>
              </a:lnSpc>
              <a:spcBef>
                <a:spcPts val="0"/>
              </a:spcBef>
              <a:spcAft>
                <a:spcPts val="800"/>
              </a:spcAft>
              <a:buClrTx/>
              <a:buSzTx/>
              <a:buFontTx/>
              <a:buNone/>
              <a:tabLst/>
              <a:defRPr/>
            </a:pPr>
            <a:r>
              <a:rPr lang="it-IT" sz="2400">
                <a:solidFill>
                  <a:srgbClr val="FF0000"/>
                </a:solidFill>
                <a:latin typeface="#9Slide05 FS Blonde Script" panose="03000503000000000000" pitchFamily="65" charset="0"/>
                <a:ea typeface="Arial" panose="020B0604020202020204" pitchFamily="34" charset="0"/>
                <a:cs typeface="Times New Roman" panose="02020603050405020304" pitchFamily="18" charset="0"/>
              </a:rPr>
              <a:t>2</a:t>
            </a:r>
            <a:r>
              <a:rPr kumimoji="0" lang="it-IT" sz="2400" b="0" u="none" strike="noStrike" kern="1200" cap="none" spc="0" normalizeH="0" baseline="0" noProof="0">
                <a:ln>
                  <a:noFill/>
                </a:ln>
                <a:solidFill>
                  <a:srgbClr val="FF0000"/>
                </a:solidFill>
                <a:effectLst/>
                <a:uLnTx/>
                <a:uFillTx/>
                <a:latin typeface="#9Slide05 FS Blonde Script" panose="03000503000000000000" pitchFamily="65" charset="0"/>
                <a:ea typeface="Arial" panose="020B0604020202020204" pitchFamily="34" charset="0"/>
                <a:cs typeface="Times New Roman" panose="02020603050405020304" pitchFamily="18" charset="0"/>
              </a:rPr>
              <a:t>. Kể tên các khu công nghiệp ở địa phương em.</a:t>
            </a:r>
            <a:endParaRPr kumimoji="0" lang="en-US" sz="2400" b="0" u="none" strike="noStrike" kern="1200" cap="none" spc="0" normalizeH="0" baseline="0" noProof="0">
              <a:ln>
                <a:noFill/>
              </a:ln>
              <a:solidFill>
                <a:srgbClr val="FF0000"/>
              </a:solidFill>
              <a:effectLst/>
              <a:uLnTx/>
              <a:uFillTx/>
              <a:latin typeface="#9Slide05 FS Blonde Script" panose="03000503000000000000" pitchFamily="65" charset="0"/>
              <a:ea typeface="Arial" panose="020B060402020202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40B6559-8A13-A72D-8753-2D180D12CDFF}"/>
              </a:ext>
            </a:extLst>
          </p:cNvPr>
          <p:cNvSpPr txBox="1"/>
          <p:nvPr/>
        </p:nvSpPr>
        <p:spPr>
          <a:xfrm>
            <a:off x="2823427" y="4070446"/>
            <a:ext cx="5872214" cy="905184"/>
          </a:xfrm>
          <a:prstGeom prst="rect">
            <a:avLst/>
          </a:prstGeom>
          <a:noFill/>
        </p:spPr>
        <p:txBody>
          <a:bodyPr wrap="square">
            <a:spAutoFit/>
          </a:bodyPr>
          <a:lstStyle/>
          <a:p>
            <a:pPr marL="0" marR="0" lvl="0" indent="270510" algn="just" defTabSz="914400" rtl="0" eaLnBrk="1" fontAlgn="auto" latinLnBrk="0" hangingPunct="1">
              <a:lnSpc>
                <a:spcPct val="115000"/>
              </a:lnSpc>
              <a:spcBef>
                <a:spcPts val="0"/>
              </a:spcBef>
              <a:spcAft>
                <a:spcPts val="800"/>
              </a:spcAft>
              <a:buClrTx/>
              <a:buSzTx/>
              <a:buFontTx/>
              <a:buNone/>
              <a:tabLst/>
              <a:defRPr/>
            </a:pPr>
            <a:r>
              <a:rPr kumimoji="0" lang="it-IT" sz="2400" b="0" u="none" strike="noStrike" kern="1200" cap="none" spc="0" normalizeH="0" baseline="0" noProof="0">
                <a:ln>
                  <a:noFill/>
                </a:ln>
                <a:solidFill>
                  <a:srgbClr val="FF0000"/>
                </a:solidFill>
                <a:effectLst/>
                <a:uLnTx/>
                <a:uFillTx/>
                <a:latin typeface="#9Slide05 FS Blonde Script" panose="03000503000000000000" pitchFamily="65" charset="0"/>
                <a:ea typeface="Arial" panose="020B0604020202020204" pitchFamily="34" charset="0"/>
                <a:cs typeface="Times New Roman" panose="02020603050405020304" pitchFamily="18" charset="0"/>
              </a:rPr>
              <a:t>4. Top 7 trung tâm công nghiệp lớn nhất nước ta hiện nay là những trung tâm nào? </a:t>
            </a:r>
          </a:p>
        </p:txBody>
      </p:sp>
      <p:sp>
        <p:nvSpPr>
          <p:cNvPr id="10" name="TextBox 9">
            <a:extLst>
              <a:ext uri="{FF2B5EF4-FFF2-40B4-BE49-F238E27FC236}">
                <a16:creationId xmlns:a16="http://schemas.microsoft.com/office/drawing/2014/main" id="{FC454E90-1FC3-9302-13D3-9CD4CB3CB98A}"/>
              </a:ext>
            </a:extLst>
          </p:cNvPr>
          <p:cNvSpPr txBox="1"/>
          <p:nvPr/>
        </p:nvSpPr>
        <p:spPr>
          <a:xfrm>
            <a:off x="2944674" y="1656082"/>
            <a:ext cx="6169842" cy="923330"/>
          </a:xfrm>
          <a:prstGeom prst="rect">
            <a:avLst/>
          </a:prstGeom>
          <a:noFill/>
        </p:spPr>
        <p:txBody>
          <a:bodyPr wrap="square">
            <a:spAutoFit/>
          </a:bodyPr>
          <a:lstStyle/>
          <a:p>
            <a:r>
              <a:rPr lang="en-US">
                <a:hlinkClick r:id="rId9"/>
              </a:rPr>
              <a:t>https://www.kizuna.vn/vi/tin-tuc/danh-sach-tiem-nang-khu-cong-nghiep-viet-nam-833</a:t>
            </a:r>
            <a:endParaRPr lang="en-US"/>
          </a:p>
          <a:p>
            <a:endParaRPr lang="en-US"/>
          </a:p>
        </p:txBody>
      </p:sp>
      <p:pic>
        <p:nvPicPr>
          <p:cNvPr id="12" name="Picture 11">
            <a:extLst>
              <a:ext uri="{FF2B5EF4-FFF2-40B4-BE49-F238E27FC236}">
                <a16:creationId xmlns:a16="http://schemas.microsoft.com/office/drawing/2014/main" id="{BD5F8CD8-0820-3CB6-5D23-E0C619D225D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84" b="92280" l="5111" r="94000">
                        <a14:foregroundMark x1="12778" y1="70205" x2="34111" y2="86369"/>
                        <a14:foregroundMark x1="39778" y1="13631" x2="40000" y2="36429"/>
                        <a14:foregroundMark x1="48222" y1="4825" x2="50778" y2="50060"/>
                        <a14:foregroundMark x1="38556" y1="5669" x2="40889" y2="48492"/>
                        <a14:foregroundMark x1="84000" y1="67551" x2="94111" y2="92280"/>
                        <a14:foregroundMark x1="5333" y1="80579" x2="5111" y2="86490"/>
                      </a14:backgroundRemoval>
                    </a14:imgEffect>
                  </a14:imgLayer>
                </a14:imgProps>
              </a:ext>
            </a:extLst>
          </a:blip>
          <a:stretch>
            <a:fillRect/>
          </a:stretch>
        </p:blipFill>
        <p:spPr>
          <a:xfrm>
            <a:off x="9993701" y="5064259"/>
            <a:ext cx="1797918" cy="1656082"/>
          </a:xfrm>
          <a:prstGeom prst="rect">
            <a:avLst/>
          </a:prstGeom>
        </p:spPr>
      </p:pic>
      <p:pic>
        <p:nvPicPr>
          <p:cNvPr id="8" name="Picture 7">
            <a:extLst>
              <a:ext uri="{FF2B5EF4-FFF2-40B4-BE49-F238E27FC236}">
                <a16:creationId xmlns:a16="http://schemas.microsoft.com/office/drawing/2014/main" id="{8F7111FB-697D-C78F-EA08-A9618E39BA11}"/>
              </a:ext>
            </a:extLst>
          </p:cNvPr>
          <p:cNvPicPr>
            <a:picLocks noChangeAspect="1"/>
          </p:cNvPicPr>
          <p:nvPr/>
        </p:nvPicPr>
        <p:blipFill>
          <a:blip r:embed="rId12"/>
          <a:stretch>
            <a:fillRect/>
          </a:stretch>
        </p:blipFill>
        <p:spPr>
          <a:xfrm>
            <a:off x="9218827" y="-19583"/>
            <a:ext cx="2993571" cy="6858000"/>
          </a:xfrm>
          <a:prstGeom prst="rect">
            <a:avLst/>
          </a:prstGeom>
        </p:spPr>
      </p:pic>
    </p:spTree>
    <p:extLst>
      <p:ext uri="{BB962C8B-B14F-4D97-AF65-F5344CB8AC3E}">
        <p14:creationId xmlns:p14="http://schemas.microsoft.com/office/powerpoint/2010/main" val="334217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randombar(horizontal)">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4"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randombar(horizont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randombar(horizontal)">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P spid="19" grpId="0"/>
      <p:bldP spid="24" grpId="0"/>
      <p:bldP spid="28" grpId="0"/>
      <p:bldP spid="31" grpId="0"/>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6A557E8-E91C-331E-F3BA-C07E2A8100F6}"/>
              </a:ext>
            </a:extLst>
          </p:cNvPr>
          <p:cNvSpPr/>
          <p:nvPr/>
        </p:nvSpPr>
        <p:spPr>
          <a:xfrm>
            <a:off x="0" y="-18185"/>
            <a:ext cx="12192000" cy="62230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5F57A8-AAAC-9AC5-A2F6-1C11E08E3407}"/>
              </a:ext>
            </a:extLst>
          </p:cNvPr>
          <p:cNvSpPr txBox="1"/>
          <p:nvPr/>
        </p:nvSpPr>
        <p:spPr>
          <a:xfrm>
            <a:off x="378057" y="2128814"/>
            <a:ext cx="5434914" cy="892552"/>
          </a:xfrm>
          <a:prstGeom prst="rect">
            <a:avLst/>
          </a:prstGeom>
          <a:noFill/>
        </p:spPr>
        <p:txBody>
          <a:bodyPr wrap="square">
            <a:spAutoFit/>
          </a:bodyPr>
          <a:lstStyle/>
          <a:p>
            <a:pPr marL="342900" lvl="0" indent="-342900" algn="just">
              <a:buFont typeface="Times New Roman" panose="02020603050405020304" pitchFamily="18" charset="0"/>
              <a:buChar char="-"/>
              <a:tabLst>
                <a:tab pos="158750" algn="l"/>
                <a:tab pos="203835" algn="l"/>
              </a:tabLst>
            </a:pPr>
            <a:r>
              <a:rPr lang="en-US" sz="2400">
                <a:solidFill>
                  <a:srgbClr val="0070C0"/>
                </a:solidFill>
                <a:effectLst/>
                <a:latin typeface="#9Slide03 SFU Futura_12" panose="00000400000000000000" pitchFamily="2" charset="0"/>
                <a:ea typeface="Calibri" panose="020F0502020204030204" pitchFamily="34" charset="0"/>
              </a:rPr>
              <a:t>Diễn ra </a:t>
            </a:r>
            <a:r>
              <a:rPr lang="en-US" sz="2800">
                <a:solidFill>
                  <a:srgbClr val="C00000"/>
                </a:solidFill>
                <a:effectLst/>
                <a:latin typeface="#9Slide07 IcielBaliho Script" pitchFamily="2" charset="0"/>
                <a:ea typeface="Calibri" panose="020F0502020204030204" pitchFamily="34" charset="0"/>
              </a:rPr>
              <a:t>đồng thời </a:t>
            </a:r>
            <a:r>
              <a:rPr lang="en-US" sz="2400">
                <a:solidFill>
                  <a:srgbClr val="0070C0"/>
                </a:solidFill>
                <a:effectLst/>
                <a:latin typeface="#9Slide03 SFU Futura_12" panose="00000400000000000000" pitchFamily="2" charset="0"/>
                <a:ea typeface="Calibri" panose="020F0502020204030204" pitchFamily="34" charset="0"/>
              </a:rPr>
              <a:t>với sự chuyển dịch cơ cấu ngành và cơ cấu thành phần.</a:t>
            </a:r>
          </a:p>
        </p:txBody>
      </p:sp>
      <p:sp>
        <p:nvSpPr>
          <p:cNvPr id="6" name="TextBox 5">
            <a:extLst>
              <a:ext uri="{FF2B5EF4-FFF2-40B4-BE49-F238E27FC236}">
                <a16:creationId xmlns:a16="http://schemas.microsoft.com/office/drawing/2014/main" id="{5E6C8103-43A1-5CF1-CD76-572CBBE793D0}"/>
              </a:ext>
            </a:extLst>
          </p:cNvPr>
          <p:cNvSpPr txBox="1"/>
          <p:nvPr/>
        </p:nvSpPr>
        <p:spPr>
          <a:xfrm>
            <a:off x="181750" y="965204"/>
            <a:ext cx="6184900" cy="565348"/>
          </a:xfrm>
          <a:prstGeom prst="rect">
            <a:avLst/>
          </a:prstGeom>
          <a:noFill/>
        </p:spPr>
        <p:txBody>
          <a:bodyPr wrap="square">
            <a:spAutoFit/>
          </a:bodyPr>
          <a:lstStyle/>
          <a:p>
            <a:pPr marL="203835" marR="0" lvl="0" indent="0" algn="just" defTabSz="914400" rtl="0" eaLnBrk="1" fontAlgn="auto" latinLnBrk="0" hangingPunct="1">
              <a:lnSpc>
                <a:spcPct val="120000"/>
              </a:lnSpc>
              <a:spcBef>
                <a:spcPts val="0"/>
              </a:spcBef>
              <a:spcAft>
                <a:spcPts val="0"/>
              </a:spcAft>
              <a:buClrTx/>
              <a:buSzTx/>
              <a:buFontTx/>
              <a:buNone/>
              <a:tabLst>
                <a:tab pos="203835" algn="l"/>
              </a:tabLst>
              <a:defRPr/>
            </a:pPr>
            <a:r>
              <a:rPr lang="en-US" sz="2800" b="1">
                <a:solidFill>
                  <a:srgbClr val="C00000"/>
                </a:solidFill>
                <a:latin typeface="#9Slide05 FS Blonde Script" panose="03000503000000000000" pitchFamily="65" charset="0"/>
                <a:ea typeface="Calibri" panose="020F0502020204030204" pitchFamily="34" charset="0"/>
              </a:rPr>
              <a:t>c</a:t>
            </a:r>
            <a:r>
              <a:rPr kumimoji="0" lang="en-US" sz="2800" b="1" i="0" u="none" strike="noStrike" kern="1200" cap="none" spc="0" normalizeH="0" baseline="0" noProof="0">
                <a:ln>
                  <a:noFill/>
                </a:ln>
                <a:solidFill>
                  <a:srgbClr val="C00000"/>
                </a:solidFill>
                <a:effectLst/>
                <a:uLnTx/>
                <a:uFillTx/>
                <a:latin typeface="#9Slide05 FS Blonde Script" panose="03000503000000000000" pitchFamily="65" charset="0"/>
                <a:ea typeface="Calibri" panose="020F0502020204030204" pitchFamily="34" charset="0"/>
              </a:rPr>
              <a:t>) Chuyển dịch cơ cấu KT theo</a:t>
            </a:r>
            <a:r>
              <a:rPr kumimoji="0" lang="en-US" sz="2800" b="1" i="0" u="none" strike="noStrike" kern="1200" cap="none" spc="0" normalizeH="0" noProof="0">
                <a:ln>
                  <a:noFill/>
                </a:ln>
                <a:solidFill>
                  <a:srgbClr val="C00000"/>
                </a:solidFill>
                <a:effectLst/>
                <a:uLnTx/>
                <a:uFillTx/>
                <a:latin typeface="#9Slide05 FS Blonde Script" panose="03000503000000000000" pitchFamily="65" charset="0"/>
                <a:ea typeface="Calibri" panose="020F0502020204030204" pitchFamily="34" charset="0"/>
              </a:rPr>
              <a:t> lãnh thổ</a:t>
            </a:r>
            <a:endParaRPr kumimoji="0" lang="en-US" sz="2800" b="0" i="0" u="none" strike="noStrike" kern="1200" cap="none" spc="0" normalizeH="0" baseline="0" noProof="0">
              <a:ln>
                <a:noFill/>
              </a:ln>
              <a:solidFill>
                <a:srgbClr val="C00000"/>
              </a:solidFill>
              <a:effectLst/>
              <a:uLnTx/>
              <a:uFillTx/>
              <a:latin typeface="#9Slide03 SFU Futura_12" panose="00000400000000000000" pitchFamily="2" charset="0"/>
              <a:ea typeface="Times New Roman" panose="02020603050405020304" pitchFamily="18" charset="0"/>
            </a:endParaRPr>
          </a:p>
        </p:txBody>
      </p:sp>
      <p:sp>
        <p:nvSpPr>
          <p:cNvPr id="8" name="TextBox 7">
            <a:extLst>
              <a:ext uri="{FF2B5EF4-FFF2-40B4-BE49-F238E27FC236}">
                <a16:creationId xmlns:a16="http://schemas.microsoft.com/office/drawing/2014/main" id="{B6C371A5-FA8F-2FE9-A042-70CD4FD848A3}"/>
              </a:ext>
            </a:extLst>
          </p:cNvPr>
          <p:cNvSpPr txBox="1"/>
          <p:nvPr/>
        </p:nvSpPr>
        <p:spPr>
          <a:xfrm>
            <a:off x="703765" y="1682586"/>
            <a:ext cx="4596040" cy="494302"/>
          </a:xfrm>
          <a:prstGeom prst="rect">
            <a:avLst/>
          </a:prstGeom>
          <a:noFill/>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tab pos="203835" algn="l"/>
              </a:tabLst>
              <a:defRPr/>
            </a:pPr>
            <a:r>
              <a:rPr kumimoji="0" lang="vi-VN" sz="2400" b="1" i="0" u="none" strike="noStrike" kern="1200" cap="none" spc="0" normalizeH="0" baseline="0" noProof="0">
                <a:ln>
                  <a:noFill/>
                </a:ln>
                <a:solidFill>
                  <a:srgbClr val="002060"/>
                </a:solidFill>
                <a:effectLst/>
                <a:uLnTx/>
                <a:uFillTx/>
                <a:latin typeface="#9Slide03 SFU Futura_12" panose="00000400000000000000" pitchFamily="2" charset="0"/>
                <a:ea typeface="Calibri" panose="020F0502020204030204" pitchFamily="34" charset="0"/>
                <a:cs typeface="+mn-cs"/>
              </a:rPr>
              <a:t>Xu hướng chuyển dịch</a:t>
            </a:r>
            <a:r>
              <a:rPr kumimoji="0" lang="en-US" sz="2400" b="1" i="0" u="none" strike="noStrike" kern="1200" cap="none" spc="0" normalizeH="0" baseline="0" noProof="0">
                <a:ln>
                  <a:noFill/>
                </a:ln>
                <a:solidFill>
                  <a:srgbClr val="002060"/>
                </a:solidFill>
                <a:effectLst/>
                <a:uLnTx/>
                <a:uFillTx/>
                <a:latin typeface="#9Slide03 SFU Futura_12" panose="00000400000000000000" pitchFamily="2" charset="0"/>
                <a:ea typeface="Calibri" panose="020F0502020204030204" pitchFamily="34" charset="0"/>
                <a:cs typeface="+mn-cs"/>
              </a:rPr>
              <a:t> chung:</a:t>
            </a:r>
            <a:endPar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BA59FC5E-022B-5A72-0FAA-72E546B188B2}"/>
              </a:ext>
            </a:extLst>
          </p:cNvPr>
          <p:cNvSpPr txBox="1"/>
          <p:nvPr/>
        </p:nvSpPr>
        <p:spPr>
          <a:xfrm>
            <a:off x="1102012" y="3169441"/>
            <a:ext cx="3252403" cy="494302"/>
          </a:xfrm>
          <a:prstGeom prst="rect">
            <a:avLst/>
          </a:prstGeom>
          <a:noFill/>
        </p:spPr>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Vùng</a:t>
            </a:r>
            <a:r>
              <a:rPr kumimoji="0" lang="en-US" sz="2400" b="0" i="0" u="none" strike="noStrike" kern="1200" cap="none" spc="0" normalizeH="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 kinh tế - xã hội</a:t>
            </a:r>
            <a:endPar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0CAD329C-D039-B78B-8578-F3FFCA9BB49D}"/>
              </a:ext>
            </a:extLst>
          </p:cNvPr>
          <p:cNvSpPr txBox="1"/>
          <p:nvPr/>
        </p:nvSpPr>
        <p:spPr>
          <a:xfrm>
            <a:off x="-101478" y="-174570"/>
            <a:ext cx="1229347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2. </a:t>
            </a:r>
            <a:r>
              <a:rPr kumimoji="0" lang="vi-VN"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Chuyển dịch cơ cấu kinh tế theo ngành</a:t>
            </a:r>
            <a:r>
              <a:rPr kumimoji="0" lang="en-US"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 </a:t>
            </a:r>
            <a:r>
              <a:rPr kumimoji="0" lang="vi-VN"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theo thành phần kinh tế và theo lãnh thổ</a:t>
            </a:r>
            <a:endParaRPr kumimoji="0" lang="vi-VN" sz="4800" b="1" i="0" u="none" strike="noStrike" kern="1200" cap="none" spc="0" normalizeH="0" baseline="-25000" noProof="0">
              <a:ln>
                <a:noFill/>
              </a:ln>
              <a:solidFill>
                <a:srgbClr val="FFFF00"/>
              </a:solidFill>
              <a:effectLst/>
              <a:uLnTx/>
              <a:uFillTx/>
              <a:latin typeface="#9Slide07 IcielBaliho Script" pitchFamily="2" charset="0"/>
              <a:ea typeface="SimSun" panose="02010600030101010101"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id="{3D86103D-67B4-9407-83EC-AA4552677267}"/>
              </a:ext>
            </a:extLst>
          </p:cNvPr>
          <p:cNvPicPr>
            <a:picLocks noChangeAspect="1"/>
          </p:cNvPicPr>
          <p:nvPr/>
        </p:nvPicPr>
        <p:blipFill rotWithShape="1">
          <a:blip r:embed="rId3"/>
          <a:srcRect t="4394" b="7061"/>
          <a:stretch/>
        </p:blipFill>
        <p:spPr>
          <a:xfrm>
            <a:off x="9008940" y="760506"/>
            <a:ext cx="2713659" cy="5505450"/>
          </a:xfrm>
          <a:prstGeom prst="rect">
            <a:avLst/>
          </a:prstGeom>
        </p:spPr>
      </p:pic>
      <p:pic>
        <p:nvPicPr>
          <p:cNvPr id="3" name="Picture 2">
            <a:extLst>
              <a:ext uri="{FF2B5EF4-FFF2-40B4-BE49-F238E27FC236}">
                <a16:creationId xmlns:a16="http://schemas.microsoft.com/office/drawing/2014/main" id="{6611143F-5DB3-F315-D8B7-1A5F5C640419}"/>
              </a:ext>
            </a:extLst>
          </p:cNvPr>
          <p:cNvPicPr>
            <a:picLocks noChangeAspect="1"/>
          </p:cNvPicPr>
          <p:nvPr/>
        </p:nvPicPr>
        <p:blipFill>
          <a:blip r:embed="rId4"/>
          <a:stretch>
            <a:fillRect/>
          </a:stretch>
        </p:blipFill>
        <p:spPr>
          <a:xfrm>
            <a:off x="7540038" y="661639"/>
            <a:ext cx="4596040" cy="6128053"/>
          </a:xfrm>
          <a:prstGeom prst="rect">
            <a:avLst/>
          </a:prstGeom>
        </p:spPr>
      </p:pic>
      <p:sp>
        <p:nvSpPr>
          <p:cNvPr id="4" name="TextBox 3">
            <a:extLst>
              <a:ext uri="{FF2B5EF4-FFF2-40B4-BE49-F238E27FC236}">
                <a16:creationId xmlns:a16="http://schemas.microsoft.com/office/drawing/2014/main" id="{C54EF5FC-2EFD-37C0-4460-42E05AB3EEC9}"/>
              </a:ext>
            </a:extLst>
          </p:cNvPr>
          <p:cNvSpPr txBox="1"/>
          <p:nvPr/>
        </p:nvSpPr>
        <p:spPr>
          <a:xfrm>
            <a:off x="412034" y="2772005"/>
            <a:ext cx="727690" cy="1099596"/>
          </a:xfrm>
          <a:prstGeom prst="rect">
            <a:avLst/>
          </a:prstGeom>
          <a:noFill/>
        </p:spPr>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kumimoji="0" lang="en-US" sz="6000" b="0" i="0" u="none" strike="noStrike" kern="1200" cap="none" spc="0" normalizeH="0" baseline="0" noProof="0">
                <a:ln>
                  <a:noFill/>
                </a:ln>
                <a:solidFill>
                  <a:srgbClr val="FF1531"/>
                </a:solidFill>
                <a:effectLst/>
                <a:uLnTx/>
                <a:uFillTx/>
                <a:latin typeface="#9Slide07 IcielBaliho Script" pitchFamily="2" charset="0"/>
                <a:ea typeface="Times New Roman" panose="02020603050405020304" pitchFamily="18" charset="0"/>
              </a:rPr>
              <a:t>6</a:t>
            </a:r>
          </a:p>
        </p:txBody>
      </p:sp>
      <p:sp>
        <p:nvSpPr>
          <p:cNvPr id="7" name="TextBox 6">
            <a:extLst>
              <a:ext uri="{FF2B5EF4-FFF2-40B4-BE49-F238E27FC236}">
                <a16:creationId xmlns:a16="http://schemas.microsoft.com/office/drawing/2014/main" id="{AD3804BF-987A-065B-5795-F3260B242934}"/>
              </a:ext>
            </a:extLst>
          </p:cNvPr>
          <p:cNvSpPr txBox="1"/>
          <p:nvPr/>
        </p:nvSpPr>
        <p:spPr>
          <a:xfrm>
            <a:off x="1053197" y="4019676"/>
            <a:ext cx="3252403" cy="494302"/>
          </a:xfrm>
          <a:prstGeom prst="rect">
            <a:avLst/>
          </a:prstGeom>
          <a:noFill/>
        </p:spPr>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Khu kinh tế</a:t>
            </a:r>
            <a:r>
              <a:rPr kumimoji="0" lang="en-US" sz="2400" b="0" i="0" u="none" strike="noStrike" kern="1200" cap="none" spc="0" normalizeH="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 ven biển</a:t>
            </a:r>
            <a:endPar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233593BC-1760-B59D-1182-AF609D790BF1}"/>
              </a:ext>
            </a:extLst>
          </p:cNvPr>
          <p:cNvSpPr txBox="1"/>
          <p:nvPr/>
        </p:nvSpPr>
        <p:spPr>
          <a:xfrm>
            <a:off x="213932" y="3663743"/>
            <a:ext cx="1114225" cy="1099596"/>
          </a:xfrm>
          <a:prstGeom prst="rect">
            <a:avLst/>
          </a:prstGeom>
          <a:noFill/>
        </p:spPr>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lang="en-US" sz="6000">
                <a:solidFill>
                  <a:srgbClr val="0000FF"/>
                </a:solidFill>
                <a:latin typeface="#9Slide07 IcielBaliho Script" pitchFamily="2" charset="0"/>
                <a:ea typeface="Times New Roman" panose="02020603050405020304" pitchFamily="18" charset="0"/>
              </a:rPr>
              <a:t>19</a:t>
            </a:r>
            <a:endParaRPr kumimoji="0" lang="en-US" sz="6000" b="0" i="0" u="none" strike="noStrike" kern="1200" cap="none" spc="0" normalizeH="0" baseline="0" noProof="0">
              <a:ln>
                <a:noFill/>
              </a:ln>
              <a:solidFill>
                <a:srgbClr val="0000FF"/>
              </a:solidFill>
              <a:effectLst/>
              <a:uLnTx/>
              <a:uFillTx/>
              <a:latin typeface="#9Slide07 IcielBaliho Script" pitchFamily="2" charset="0"/>
              <a:ea typeface="Times New Roman" panose="02020603050405020304" pitchFamily="18" charset="0"/>
            </a:endParaRPr>
          </a:p>
        </p:txBody>
      </p:sp>
      <p:sp>
        <p:nvSpPr>
          <p:cNvPr id="15" name="TextBox 14">
            <a:extLst>
              <a:ext uri="{FF2B5EF4-FFF2-40B4-BE49-F238E27FC236}">
                <a16:creationId xmlns:a16="http://schemas.microsoft.com/office/drawing/2014/main" id="{730BB6AE-EF18-53B2-7FBB-CCF26CD3BC12}"/>
              </a:ext>
            </a:extLst>
          </p:cNvPr>
          <p:cNvSpPr txBox="1"/>
          <p:nvPr/>
        </p:nvSpPr>
        <p:spPr>
          <a:xfrm>
            <a:off x="1102011" y="5014442"/>
            <a:ext cx="3252403" cy="494302"/>
          </a:xfrm>
          <a:prstGeom prst="rect">
            <a:avLst/>
          </a:prstGeom>
          <a:noFill/>
        </p:spPr>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Khu kinh tế</a:t>
            </a:r>
            <a:r>
              <a:rPr kumimoji="0" lang="en-US" sz="2400" b="0" i="0" u="none" strike="noStrike" kern="1200" cap="none" spc="0" normalizeH="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 cửa khẩu</a:t>
            </a:r>
            <a:endPar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sp>
        <p:nvSpPr>
          <p:cNvPr id="22" name="TextBox 21">
            <a:extLst>
              <a:ext uri="{FF2B5EF4-FFF2-40B4-BE49-F238E27FC236}">
                <a16:creationId xmlns:a16="http://schemas.microsoft.com/office/drawing/2014/main" id="{1BDA3B44-2A13-3EC8-F381-06B7DE71C29F}"/>
              </a:ext>
            </a:extLst>
          </p:cNvPr>
          <p:cNvSpPr txBox="1"/>
          <p:nvPr/>
        </p:nvSpPr>
        <p:spPr>
          <a:xfrm>
            <a:off x="213931" y="4582388"/>
            <a:ext cx="1114225" cy="1099596"/>
          </a:xfrm>
          <a:prstGeom prst="rect">
            <a:avLst/>
          </a:prstGeom>
          <a:noFill/>
        </p:spPr>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lang="en-US" sz="6000" noProof="0">
                <a:solidFill>
                  <a:srgbClr val="FF0000"/>
                </a:solidFill>
                <a:latin typeface="#9Slide07 IcielBaliho Script" pitchFamily="2" charset="0"/>
                <a:ea typeface="Times New Roman" panose="02020603050405020304" pitchFamily="18" charset="0"/>
              </a:rPr>
              <a:t>30</a:t>
            </a:r>
            <a:endParaRPr kumimoji="0" lang="en-US" sz="6000" b="0" i="0" u="none" strike="noStrike" kern="1200" cap="none" spc="0" normalizeH="0" baseline="0" noProof="0">
              <a:ln>
                <a:noFill/>
              </a:ln>
              <a:solidFill>
                <a:srgbClr val="FF0000"/>
              </a:solidFill>
              <a:effectLst/>
              <a:uLnTx/>
              <a:uFillTx/>
              <a:latin typeface="#9Slide07 IcielBaliho Script" pitchFamily="2" charset="0"/>
              <a:ea typeface="Times New Roman" panose="02020603050405020304" pitchFamily="18" charset="0"/>
            </a:endParaRPr>
          </a:p>
        </p:txBody>
      </p:sp>
      <p:pic>
        <p:nvPicPr>
          <p:cNvPr id="28" name="Picture 27">
            <a:extLst>
              <a:ext uri="{FF2B5EF4-FFF2-40B4-BE49-F238E27FC236}">
                <a16:creationId xmlns:a16="http://schemas.microsoft.com/office/drawing/2014/main" id="{462DF6E8-0036-7D33-84D9-019AFD1CFF7F}"/>
              </a:ext>
            </a:extLst>
          </p:cNvPr>
          <p:cNvPicPr>
            <a:picLocks noChangeAspect="1"/>
          </p:cNvPicPr>
          <p:nvPr/>
        </p:nvPicPr>
        <p:blipFill>
          <a:blip r:embed="rId5"/>
          <a:stretch>
            <a:fillRect/>
          </a:stretch>
        </p:blipFill>
        <p:spPr>
          <a:xfrm>
            <a:off x="4335581" y="4879375"/>
            <a:ext cx="627942" cy="798645"/>
          </a:xfrm>
          <a:prstGeom prst="rect">
            <a:avLst/>
          </a:prstGeom>
        </p:spPr>
      </p:pic>
      <p:pic>
        <p:nvPicPr>
          <p:cNvPr id="48" name="Picture 47">
            <a:extLst>
              <a:ext uri="{FF2B5EF4-FFF2-40B4-BE49-F238E27FC236}">
                <a16:creationId xmlns:a16="http://schemas.microsoft.com/office/drawing/2014/main" id="{26BCA557-11D7-5897-340D-2B9803F90345}"/>
              </a:ext>
            </a:extLst>
          </p:cNvPr>
          <p:cNvPicPr>
            <a:picLocks noChangeAspect="1"/>
          </p:cNvPicPr>
          <p:nvPr/>
        </p:nvPicPr>
        <p:blipFill>
          <a:blip r:embed="rId6"/>
          <a:stretch>
            <a:fillRect/>
          </a:stretch>
        </p:blipFill>
        <p:spPr>
          <a:xfrm>
            <a:off x="4323686" y="3718649"/>
            <a:ext cx="1264029" cy="837267"/>
          </a:xfrm>
          <a:prstGeom prst="rect">
            <a:avLst/>
          </a:prstGeom>
        </p:spPr>
      </p:pic>
      <p:pic>
        <p:nvPicPr>
          <p:cNvPr id="49" name="Picture 48">
            <a:extLst>
              <a:ext uri="{FF2B5EF4-FFF2-40B4-BE49-F238E27FC236}">
                <a16:creationId xmlns:a16="http://schemas.microsoft.com/office/drawing/2014/main" id="{15B0068A-3C17-6ED6-3D2B-3F0020FF7498}"/>
              </a:ext>
            </a:extLst>
          </p:cNvPr>
          <p:cNvPicPr>
            <a:picLocks noChangeAspect="1"/>
          </p:cNvPicPr>
          <p:nvPr/>
        </p:nvPicPr>
        <p:blipFill>
          <a:blip r:embed="rId7"/>
          <a:stretch>
            <a:fillRect/>
          </a:stretch>
        </p:blipFill>
        <p:spPr>
          <a:xfrm>
            <a:off x="6527528" y="1227851"/>
            <a:ext cx="1719943" cy="1719943"/>
          </a:xfrm>
          <a:prstGeom prst="rect">
            <a:avLst/>
          </a:prstGeom>
        </p:spPr>
      </p:pic>
      <p:pic>
        <p:nvPicPr>
          <p:cNvPr id="51" name="Picture 50">
            <a:extLst>
              <a:ext uri="{FF2B5EF4-FFF2-40B4-BE49-F238E27FC236}">
                <a16:creationId xmlns:a16="http://schemas.microsoft.com/office/drawing/2014/main" id="{C1CCF303-B186-F705-2915-D9C4138CB07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7260" b="72650" l="16067" r="85315"/>
                    </a14:imgEffect>
                  </a14:imgLayer>
                </a14:imgProps>
              </a:ext>
            </a:extLst>
          </a:blip>
          <a:srcRect l="7411" t="21586" r="6029" b="21676"/>
          <a:stretch/>
        </p:blipFill>
        <p:spPr>
          <a:xfrm>
            <a:off x="6094511" y="3092243"/>
            <a:ext cx="2786601" cy="1565604"/>
          </a:xfrm>
          <a:prstGeom prst="rect">
            <a:avLst/>
          </a:prstGeom>
        </p:spPr>
      </p:pic>
      <p:pic>
        <p:nvPicPr>
          <p:cNvPr id="52" name="Picture 51">
            <a:extLst>
              <a:ext uri="{FF2B5EF4-FFF2-40B4-BE49-F238E27FC236}">
                <a16:creationId xmlns:a16="http://schemas.microsoft.com/office/drawing/2014/main" id="{00F16F66-F669-60A0-04EF-B818FACE37F1}"/>
              </a:ext>
            </a:extLst>
          </p:cNvPr>
          <p:cNvPicPr>
            <a:picLocks noChangeAspect="1"/>
          </p:cNvPicPr>
          <p:nvPr/>
        </p:nvPicPr>
        <p:blipFill>
          <a:blip r:embed="rId10"/>
          <a:stretch>
            <a:fillRect/>
          </a:stretch>
        </p:blipFill>
        <p:spPr>
          <a:xfrm>
            <a:off x="6598807" y="5256109"/>
            <a:ext cx="1392386" cy="1360939"/>
          </a:xfrm>
          <a:prstGeom prst="rect">
            <a:avLst/>
          </a:prstGeom>
        </p:spPr>
      </p:pic>
      <p:cxnSp>
        <p:nvCxnSpPr>
          <p:cNvPr id="54" name="Straight Connector 53">
            <a:extLst>
              <a:ext uri="{FF2B5EF4-FFF2-40B4-BE49-F238E27FC236}">
                <a16:creationId xmlns:a16="http://schemas.microsoft.com/office/drawing/2014/main" id="{F086E12F-40F4-FD7C-D428-BB68BF34CCA8}"/>
              </a:ext>
            </a:extLst>
          </p:cNvPr>
          <p:cNvCxnSpPr>
            <a:cxnSpLocks/>
          </p:cNvCxnSpPr>
          <p:nvPr/>
        </p:nvCxnSpPr>
        <p:spPr>
          <a:xfrm>
            <a:off x="6096000" y="726036"/>
            <a:ext cx="0" cy="5966902"/>
          </a:xfrm>
          <a:prstGeom prst="line">
            <a:avLst/>
          </a:prstGeom>
          <a:ln w="57150" cmpd="dbl">
            <a:solidFill>
              <a:srgbClr val="0070C0"/>
            </a:solidFill>
          </a:ln>
        </p:spPr>
        <p:style>
          <a:lnRef idx="2">
            <a:schemeClr val="accent1"/>
          </a:lnRef>
          <a:fillRef idx="0">
            <a:schemeClr val="accent1"/>
          </a:fillRef>
          <a:effectRef idx="1">
            <a:schemeClr val="accent1"/>
          </a:effectRef>
          <a:fontRef idx="minor">
            <a:schemeClr val="tx1"/>
          </a:fontRef>
        </p:style>
      </p:cxnSp>
      <p:grpSp>
        <p:nvGrpSpPr>
          <p:cNvPr id="60" name="Group 59">
            <a:extLst>
              <a:ext uri="{FF2B5EF4-FFF2-40B4-BE49-F238E27FC236}">
                <a16:creationId xmlns:a16="http://schemas.microsoft.com/office/drawing/2014/main" id="{4ACDC314-4B9E-EAA8-02A0-72236DE96B53}"/>
              </a:ext>
            </a:extLst>
          </p:cNvPr>
          <p:cNvGrpSpPr/>
          <p:nvPr/>
        </p:nvGrpSpPr>
        <p:grpSpPr>
          <a:xfrm>
            <a:off x="8370072" y="1581630"/>
            <a:ext cx="3605128" cy="840366"/>
            <a:chOff x="1780576" y="4853994"/>
            <a:chExt cx="3605128" cy="840366"/>
          </a:xfrm>
        </p:grpSpPr>
        <p:sp>
          <p:nvSpPr>
            <p:cNvPr id="58" name="Rectangle: Rounded Corners 57">
              <a:extLst>
                <a:ext uri="{FF2B5EF4-FFF2-40B4-BE49-F238E27FC236}">
                  <a16:creationId xmlns:a16="http://schemas.microsoft.com/office/drawing/2014/main" id="{326E74B8-2B5E-7FFC-7934-841C1ECC4351}"/>
                </a:ext>
              </a:extLst>
            </p:cNvPr>
            <p:cNvSpPr/>
            <p:nvPr/>
          </p:nvSpPr>
          <p:spPr>
            <a:xfrm>
              <a:off x="2342880" y="4853994"/>
              <a:ext cx="3042824" cy="840366"/>
            </a:xfrm>
            <a:prstGeom prst="roundRect">
              <a:avLst>
                <a:gd name="adj" fmla="val 21326"/>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070C0"/>
                  </a:solidFill>
                  <a:effectLst/>
                  <a:latin typeface="#9Slide03 SFU Futura_12" panose="00000400000000000000" pitchFamily="2" charset="0"/>
                  <a:ea typeface="Calibri" panose="020F0502020204030204" pitchFamily="34" charset="0"/>
                </a:rPr>
                <a:t>Hình thành các vùng chuyên canh, SX tập trung, trang trại CN cao,…</a:t>
              </a:r>
            </a:p>
          </p:txBody>
        </p:sp>
        <p:sp>
          <p:nvSpPr>
            <p:cNvPr id="59" name="Arrow: Chevron 58">
              <a:extLst>
                <a:ext uri="{FF2B5EF4-FFF2-40B4-BE49-F238E27FC236}">
                  <a16:creationId xmlns:a16="http://schemas.microsoft.com/office/drawing/2014/main" id="{43F0FB17-B6B1-2216-F978-8991A301F684}"/>
                </a:ext>
              </a:extLst>
            </p:cNvPr>
            <p:cNvSpPr/>
            <p:nvPr/>
          </p:nvSpPr>
          <p:spPr>
            <a:xfrm>
              <a:off x="1780576" y="5046301"/>
              <a:ext cx="574954" cy="455753"/>
            </a:xfrm>
            <a:prstGeom prst="chevron">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62">
            <a:extLst>
              <a:ext uri="{FF2B5EF4-FFF2-40B4-BE49-F238E27FC236}">
                <a16:creationId xmlns:a16="http://schemas.microsoft.com/office/drawing/2014/main" id="{0C9D89A2-BC69-F7D5-39E5-8AFF01E511C4}"/>
              </a:ext>
            </a:extLst>
          </p:cNvPr>
          <p:cNvGrpSpPr/>
          <p:nvPr/>
        </p:nvGrpSpPr>
        <p:grpSpPr>
          <a:xfrm>
            <a:off x="8370072" y="3580413"/>
            <a:ext cx="3605128" cy="840366"/>
            <a:chOff x="1780576" y="4853994"/>
            <a:chExt cx="3605128" cy="840366"/>
          </a:xfrm>
        </p:grpSpPr>
        <p:sp>
          <p:nvSpPr>
            <p:cNvPr id="1024" name="Rectangle: Rounded Corners 1023">
              <a:extLst>
                <a:ext uri="{FF2B5EF4-FFF2-40B4-BE49-F238E27FC236}">
                  <a16:creationId xmlns:a16="http://schemas.microsoft.com/office/drawing/2014/main" id="{D96EE165-C795-3024-47B1-BF1CCD278244}"/>
                </a:ext>
              </a:extLst>
            </p:cNvPr>
            <p:cNvSpPr/>
            <p:nvPr/>
          </p:nvSpPr>
          <p:spPr>
            <a:xfrm>
              <a:off x="2342880" y="4853994"/>
              <a:ext cx="3042824" cy="840366"/>
            </a:xfrm>
            <a:prstGeom prst="roundRect">
              <a:avLst>
                <a:gd name="adj" fmla="val 21326"/>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070C0"/>
                  </a:solidFill>
                  <a:effectLst/>
                  <a:latin typeface="#9Slide03 SFU Futura_12" panose="00000400000000000000" pitchFamily="2" charset="0"/>
                  <a:ea typeface="Calibri" panose="020F0502020204030204" pitchFamily="34" charset="0"/>
                </a:rPr>
                <a:t>Hình thành các khu CN, khu chế xuất, khu công nghệ cao,…</a:t>
              </a:r>
            </a:p>
          </p:txBody>
        </p:sp>
        <p:sp>
          <p:nvSpPr>
            <p:cNvPr id="1025" name="Arrow: Chevron 1024">
              <a:extLst>
                <a:ext uri="{FF2B5EF4-FFF2-40B4-BE49-F238E27FC236}">
                  <a16:creationId xmlns:a16="http://schemas.microsoft.com/office/drawing/2014/main" id="{BC5F4CB7-072C-18CE-E921-D62722036895}"/>
                </a:ext>
              </a:extLst>
            </p:cNvPr>
            <p:cNvSpPr/>
            <p:nvPr/>
          </p:nvSpPr>
          <p:spPr>
            <a:xfrm>
              <a:off x="1780576" y="5046301"/>
              <a:ext cx="574954" cy="455753"/>
            </a:xfrm>
            <a:prstGeom prst="chevron">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27" name="Group 1026">
            <a:extLst>
              <a:ext uri="{FF2B5EF4-FFF2-40B4-BE49-F238E27FC236}">
                <a16:creationId xmlns:a16="http://schemas.microsoft.com/office/drawing/2014/main" id="{C47619CA-265E-4F2B-C548-EFCA2F4194E6}"/>
              </a:ext>
            </a:extLst>
          </p:cNvPr>
          <p:cNvGrpSpPr/>
          <p:nvPr/>
        </p:nvGrpSpPr>
        <p:grpSpPr>
          <a:xfrm>
            <a:off x="8370072" y="5567943"/>
            <a:ext cx="3605128" cy="840366"/>
            <a:chOff x="1780576" y="4853994"/>
            <a:chExt cx="3605128" cy="840366"/>
          </a:xfrm>
        </p:grpSpPr>
        <p:sp>
          <p:nvSpPr>
            <p:cNvPr id="1028" name="Rectangle: Rounded Corners 1027">
              <a:extLst>
                <a:ext uri="{FF2B5EF4-FFF2-40B4-BE49-F238E27FC236}">
                  <a16:creationId xmlns:a16="http://schemas.microsoft.com/office/drawing/2014/main" id="{AD3ADDA9-F930-D466-0831-0A706FA2E2BF}"/>
                </a:ext>
              </a:extLst>
            </p:cNvPr>
            <p:cNvSpPr/>
            <p:nvPr/>
          </p:nvSpPr>
          <p:spPr>
            <a:xfrm>
              <a:off x="2342880" y="4853994"/>
              <a:ext cx="3042824" cy="840366"/>
            </a:xfrm>
            <a:prstGeom prst="roundRect">
              <a:avLst>
                <a:gd name="adj" fmla="val 21326"/>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070C0"/>
                  </a:solidFill>
                  <a:effectLst/>
                  <a:latin typeface="#9Slide03 SFU Futura_12" panose="00000400000000000000" pitchFamily="2" charset="0"/>
                  <a:ea typeface="Calibri" panose="020F0502020204030204" pitchFamily="34" charset="0"/>
                </a:rPr>
                <a:t>Mở rộng mạng lưới, phát triển hiện đại</a:t>
              </a:r>
            </a:p>
          </p:txBody>
        </p:sp>
        <p:sp>
          <p:nvSpPr>
            <p:cNvPr id="1029" name="Arrow: Chevron 1028">
              <a:extLst>
                <a:ext uri="{FF2B5EF4-FFF2-40B4-BE49-F238E27FC236}">
                  <a16:creationId xmlns:a16="http://schemas.microsoft.com/office/drawing/2014/main" id="{F43B37BC-B38F-A6F4-EB66-B8F8A77AAC20}"/>
                </a:ext>
              </a:extLst>
            </p:cNvPr>
            <p:cNvSpPr/>
            <p:nvPr/>
          </p:nvSpPr>
          <p:spPr>
            <a:xfrm>
              <a:off x="1780576" y="5046301"/>
              <a:ext cx="574954" cy="455753"/>
            </a:xfrm>
            <a:prstGeom prst="chevron">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30" name="TextBox 1029">
            <a:extLst>
              <a:ext uri="{FF2B5EF4-FFF2-40B4-BE49-F238E27FC236}">
                <a16:creationId xmlns:a16="http://schemas.microsoft.com/office/drawing/2014/main" id="{13310C4B-F25E-329E-BB2F-43F9D8EE9892}"/>
              </a:ext>
            </a:extLst>
          </p:cNvPr>
          <p:cNvSpPr txBox="1"/>
          <p:nvPr/>
        </p:nvSpPr>
        <p:spPr>
          <a:xfrm>
            <a:off x="6527528" y="912813"/>
            <a:ext cx="6184900" cy="494302"/>
          </a:xfrm>
          <a:prstGeom prst="rect">
            <a:avLst/>
          </a:prstGeom>
          <a:noFill/>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tab pos="203835" algn="l"/>
              </a:tabLst>
              <a:defRPr/>
            </a:pPr>
            <a:r>
              <a:rPr kumimoji="0" lang="en-US" sz="2400" b="1"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Chuyển dịch trong nội bộ ngành:</a:t>
            </a:r>
            <a:endPar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spTree>
    <p:extLst>
      <p:ext uri="{BB962C8B-B14F-4D97-AF65-F5344CB8AC3E}">
        <p14:creationId xmlns:p14="http://schemas.microsoft.com/office/powerpoint/2010/main" val="234228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1000"/>
                                        <p:tgtEl>
                                          <p:spTgt spid="7"/>
                                        </p:tgtEl>
                                      </p:cBhvr>
                                    </p:animEffect>
                                    <p:anim calcmode="lin" valueType="num">
                                      <p:cBhvr>
                                        <p:cTn id="70" dur="1000" fill="hold"/>
                                        <p:tgtEl>
                                          <p:spTgt spid="7"/>
                                        </p:tgtEl>
                                        <p:attrNameLst>
                                          <p:attrName>ppt_x</p:attrName>
                                        </p:attrNameLst>
                                      </p:cBhvr>
                                      <p:tavLst>
                                        <p:tav tm="0">
                                          <p:val>
                                            <p:strVal val="#ppt_x"/>
                                          </p:val>
                                        </p:tav>
                                        <p:tav tm="100000">
                                          <p:val>
                                            <p:strVal val="#ppt_x"/>
                                          </p:val>
                                        </p:tav>
                                      </p:tavLst>
                                    </p:anim>
                                    <p:anim calcmode="lin" valueType="num">
                                      <p:cBhvr>
                                        <p:cTn id="71" dur="1000" fill="hold"/>
                                        <p:tgtEl>
                                          <p:spTgt spid="7"/>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fade">
                                      <p:cBhvr>
                                        <p:cTn id="74" dur="1000"/>
                                        <p:tgtEl>
                                          <p:spTgt spid="48"/>
                                        </p:tgtEl>
                                      </p:cBhvr>
                                    </p:animEffect>
                                    <p:anim calcmode="lin" valueType="num">
                                      <p:cBhvr>
                                        <p:cTn id="75" dur="1000" fill="hold"/>
                                        <p:tgtEl>
                                          <p:spTgt spid="48"/>
                                        </p:tgtEl>
                                        <p:attrNameLst>
                                          <p:attrName>ppt_x</p:attrName>
                                        </p:attrNameLst>
                                      </p:cBhvr>
                                      <p:tavLst>
                                        <p:tav tm="0">
                                          <p:val>
                                            <p:strVal val="#ppt_x"/>
                                          </p:val>
                                        </p:tav>
                                        <p:tav tm="100000">
                                          <p:val>
                                            <p:strVal val="#ppt_x"/>
                                          </p:val>
                                        </p:tav>
                                      </p:tavLst>
                                    </p:anim>
                                    <p:anim calcmode="lin" valueType="num">
                                      <p:cBhvr>
                                        <p:cTn id="76" dur="1000" fill="hold"/>
                                        <p:tgtEl>
                                          <p:spTgt spid="48"/>
                                        </p:tgtEl>
                                        <p:attrNameLst>
                                          <p:attrName>ppt_y</p:attrName>
                                        </p:attrNameLst>
                                      </p:cBhvr>
                                      <p:tavLst>
                                        <p:tav tm="0">
                                          <p:val>
                                            <p:strVal val="#ppt_y+.1"/>
                                          </p:val>
                                        </p:tav>
                                        <p:tav tm="100000">
                                          <p:val>
                                            <p:strVal val="#ppt_y"/>
                                          </p:val>
                                        </p:tav>
                                      </p:tavLst>
                                    </p:anim>
                                  </p:childTnLst>
                                </p:cTn>
                              </p:par>
                              <p:par>
                                <p:cTn id="77" presetID="14" presetClass="entr" presetSubtype="10" fill="hold" nodeType="with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randombar(horizontal)">
                                      <p:cBhvr>
                                        <p:cTn id="79" dur="500"/>
                                        <p:tgtEl>
                                          <p:spTgt spid="3"/>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00"/>
                                        <p:tgtEl>
                                          <p:spTgt spid="15"/>
                                        </p:tgtEl>
                                      </p:cBhvr>
                                    </p:animEffect>
                                    <p:anim calcmode="lin" valueType="num">
                                      <p:cBhvr>
                                        <p:cTn id="85" dur="1000" fill="hold"/>
                                        <p:tgtEl>
                                          <p:spTgt spid="15"/>
                                        </p:tgtEl>
                                        <p:attrNameLst>
                                          <p:attrName>ppt_x</p:attrName>
                                        </p:attrNameLst>
                                      </p:cBhvr>
                                      <p:tavLst>
                                        <p:tav tm="0">
                                          <p:val>
                                            <p:strVal val="#ppt_x"/>
                                          </p:val>
                                        </p:tav>
                                        <p:tav tm="100000">
                                          <p:val>
                                            <p:strVal val="#ppt_x"/>
                                          </p:val>
                                        </p:tav>
                                      </p:tavLst>
                                    </p:anim>
                                    <p:anim calcmode="lin" valueType="num">
                                      <p:cBhvr>
                                        <p:cTn id="86" dur="1000" fill="hold"/>
                                        <p:tgtEl>
                                          <p:spTgt spid="15"/>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1000"/>
                                        <p:tgtEl>
                                          <p:spTgt spid="28"/>
                                        </p:tgtEl>
                                      </p:cBhvr>
                                    </p:animEffect>
                                    <p:anim calcmode="lin" valueType="num">
                                      <p:cBhvr>
                                        <p:cTn id="90" dur="1000" fill="hold"/>
                                        <p:tgtEl>
                                          <p:spTgt spid="28"/>
                                        </p:tgtEl>
                                        <p:attrNameLst>
                                          <p:attrName>ppt_x</p:attrName>
                                        </p:attrNameLst>
                                      </p:cBhvr>
                                      <p:tavLst>
                                        <p:tav tm="0">
                                          <p:val>
                                            <p:strVal val="#ppt_x"/>
                                          </p:val>
                                        </p:tav>
                                        <p:tav tm="100000">
                                          <p:val>
                                            <p:strVal val="#ppt_x"/>
                                          </p:val>
                                        </p:tav>
                                      </p:tavLst>
                                    </p:anim>
                                    <p:anim calcmode="lin" valueType="num">
                                      <p:cBhvr>
                                        <p:cTn id="9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3"/>
                                        </p:tgtEl>
                                      </p:cBhvr>
                                    </p:animEffect>
                                    <p:set>
                                      <p:cBhvr>
                                        <p:cTn id="96" dur="1" fill="hold">
                                          <p:stCondLst>
                                            <p:cond delay="499"/>
                                          </p:stCondLst>
                                        </p:cTn>
                                        <p:tgtEl>
                                          <p:spTgt spid="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
                                        </p:tgtEl>
                                      </p:cBhvr>
                                    </p:animEffect>
                                    <p:set>
                                      <p:cBhvr>
                                        <p:cTn id="99" dur="1" fill="hold">
                                          <p:stCondLst>
                                            <p:cond delay="499"/>
                                          </p:stCondLst>
                                        </p:cTn>
                                        <p:tgtEl>
                                          <p:spTgt spid="2"/>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1030"/>
                                        </p:tgtEl>
                                        <p:attrNameLst>
                                          <p:attrName>style.visibility</p:attrName>
                                        </p:attrNameLst>
                                      </p:cBhvr>
                                      <p:to>
                                        <p:strVal val="visible"/>
                                      </p:to>
                                    </p:set>
                                    <p:animEffect transition="in" filter="fade">
                                      <p:cBhvr>
                                        <p:cTn id="104" dur="1000"/>
                                        <p:tgtEl>
                                          <p:spTgt spid="1030"/>
                                        </p:tgtEl>
                                      </p:cBhvr>
                                    </p:animEffect>
                                    <p:anim calcmode="lin" valueType="num">
                                      <p:cBhvr>
                                        <p:cTn id="105" dur="1000" fill="hold"/>
                                        <p:tgtEl>
                                          <p:spTgt spid="1030"/>
                                        </p:tgtEl>
                                        <p:attrNameLst>
                                          <p:attrName>ppt_x</p:attrName>
                                        </p:attrNameLst>
                                      </p:cBhvr>
                                      <p:tavLst>
                                        <p:tav tm="0">
                                          <p:val>
                                            <p:strVal val="#ppt_x"/>
                                          </p:val>
                                        </p:tav>
                                        <p:tav tm="100000">
                                          <p:val>
                                            <p:strVal val="#ppt_x"/>
                                          </p:val>
                                        </p:tav>
                                      </p:tavLst>
                                    </p:anim>
                                    <p:anim calcmode="lin" valueType="num">
                                      <p:cBhvr>
                                        <p:cTn id="106" dur="1000" fill="hold"/>
                                        <p:tgtEl>
                                          <p:spTgt spid="1030"/>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49"/>
                                        </p:tgtEl>
                                        <p:attrNameLst>
                                          <p:attrName>style.visibility</p:attrName>
                                        </p:attrNameLst>
                                      </p:cBhvr>
                                      <p:to>
                                        <p:strVal val="visible"/>
                                      </p:to>
                                    </p:set>
                                    <p:animEffect transition="in" filter="fade">
                                      <p:cBhvr>
                                        <p:cTn id="109" dur="1000"/>
                                        <p:tgtEl>
                                          <p:spTgt spid="49"/>
                                        </p:tgtEl>
                                      </p:cBhvr>
                                    </p:animEffect>
                                    <p:anim calcmode="lin" valueType="num">
                                      <p:cBhvr>
                                        <p:cTn id="110" dur="1000" fill="hold"/>
                                        <p:tgtEl>
                                          <p:spTgt spid="49"/>
                                        </p:tgtEl>
                                        <p:attrNameLst>
                                          <p:attrName>ppt_x</p:attrName>
                                        </p:attrNameLst>
                                      </p:cBhvr>
                                      <p:tavLst>
                                        <p:tav tm="0">
                                          <p:val>
                                            <p:strVal val="#ppt_x"/>
                                          </p:val>
                                        </p:tav>
                                        <p:tav tm="100000">
                                          <p:val>
                                            <p:strVal val="#ppt_x"/>
                                          </p:val>
                                        </p:tav>
                                      </p:tavLst>
                                    </p:anim>
                                    <p:anim calcmode="lin" valueType="num">
                                      <p:cBhvr>
                                        <p:cTn id="111" dur="1000" fill="hold"/>
                                        <p:tgtEl>
                                          <p:spTgt spid="49"/>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51"/>
                                        </p:tgtEl>
                                        <p:attrNameLst>
                                          <p:attrName>style.visibility</p:attrName>
                                        </p:attrNameLst>
                                      </p:cBhvr>
                                      <p:to>
                                        <p:strVal val="visible"/>
                                      </p:to>
                                    </p:set>
                                    <p:animEffect transition="in" filter="fade">
                                      <p:cBhvr>
                                        <p:cTn id="114" dur="1000"/>
                                        <p:tgtEl>
                                          <p:spTgt spid="51"/>
                                        </p:tgtEl>
                                      </p:cBhvr>
                                    </p:animEffect>
                                    <p:anim calcmode="lin" valueType="num">
                                      <p:cBhvr>
                                        <p:cTn id="115" dur="1000" fill="hold"/>
                                        <p:tgtEl>
                                          <p:spTgt spid="51"/>
                                        </p:tgtEl>
                                        <p:attrNameLst>
                                          <p:attrName>ppt_x</p:attrName>
                                        </p:attrNameLst>
                                      </p:cBhvr>
                                      <p:tavLst>
                                        <p:tav tm="0">
                                          <p:val>
                                            <p:strVal val="#ppt_x"/>
                                          </p:val>
                                        </p:tav>
                                        <p:tav tm="100000">
                                          <p:val>
                                            <p:strVal val="#ppt_x"/>
                                          </p:val>
                                        </p:tav>
                                      </p:tavLst>
                                    </p:anim>
                                    <p:anim calcmode="lin" valueType="num">
                                      <p:cBhvr>
                                        <p:cTn id="116" dur="1000" fill="hold"/>
                                        <p:tgtEl>
                                          <p:spTgt spid="51"/>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Effect transition="in" filter="fade">
                                      <p:cBhvr>
                                        <p:cTn id="119" dur="1000"/>
                                        <p:tgtEl>
                                          <p:spTgt spid="52"/>
                                        </p:tgtEl>
                                      </p:cBhvr>
                                    </p:animEffect>
                                    <p:anim calcmode="lin" valueType="num">
                                      <p:cBhvr>
                                        <p:cTn id="120" dur="1000" fill="hold"/>
                                        <p:tgtEl>
                                          <p:spTgt spid="52"/>
                                        </p:tgtEl>
                                        <p:attrNameLst>
                                          <p:attrName>ppt_x</p:attrName>
                                        </p:attrNameLst>
                                      </p:cBhvr>
                                      <p:tavLst>
                                        <p:tav tm="0">
                                          <p:val>
                                            <p:strVal val="#ppt_x"/>
                                          </p:val>
                                        </p:tav>
                                        <p:tav tm="100000">
                                          <p:val>
                                            <p:strVal val="#ppt_x"/>
                                          </p:val>
                                        </p:tav>
                                      </p:tavLst>
                                    </p:anim>
                                    <p:anim calcmode="lin" valueType="num">
                                      <p:cBhvr>
                                        <p:cTn id="12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14" presetClass="entr" presetSubtype="10" fill="hold" nodeType="clickEffect">
                                  <p:stCondLst>
                                    <p:cond delay="0"/>
                                  </p:stCondLst>
                                  <p:childTnLst>
                                    <p:set>
                                      <p:cBhvr>
                                        <p:cTn id="125" dur="1" fill="hold">
                                          <p:stCondLst>
                                            <p:cond delay="0"/>
                                          </p:stCondLst>
                                        </p:cTn>
                                        <p:tgtEl>
                                          <p:spTgt spid="60"/>
                                        </p:tgtEl>
                                        <p:attrNameLst>
                                          <p:attrName>style.visibility</p:attrName>
                                        </p:attrNameLst>
                                      </p:cBhvr>
                                      <p:to>
                                        <p:strVal val="visible"/>
                                      </p:to>
                                    </p:set>
                                    <p:animEffect transition="in" filter="randombar(horizontal)">
                                      <p:cBhvr>
                                        <p:cTn id="126" dur="500"/>
                                        <p:tgtEl>
                                          <p:spTgt spid="60"/>
                                        </p:tgtEl>
                                      </p:cBhvr>
                                    </p:animEffect>
                                  </p:childTnLst>
                                </p:cTn>
                              </p:par>
                            </p:childTnLst>
                          </p:cTn>
                        </p:par>
                      </p:childTnLst>
                    </p:cTn>
                  </p:par>
                  <p:par>
                    <p:cTn id="127" fill="hold">
                      <p:stCondLst>
                        <p:cond delay="indefinite"/>
                      </p:stCondLst>
                      <p:childTnLst>
                        <p:par>
                          <p:cTn id="128" fill="hold">
                            <p:stCondLst>
                              <p:cond delay="0"/>
                            </p:stCondLst>
                            <p:childTnLst>
                              <p:par>
                                <p:cTn id="129" presetID="14" presetClass="entr" presetSubtype="10" fill="hold" nodeType="clickEffect">
                                  <p:stCondLst>
                                    <p:cond delay="0"/>
                                  </p:stCondLst>
                                  <p:childTnLst>
                                    <p:set>
                                      <p:cBhvr>
                                        <p:cTn id="130" dur="1" fill="hold">
                                          <p:stCondLst>
                                            <p:cond delay="0"/>
                                          </p:stCondLst>
                                        </p:cTn>
                                        <p:tgtEl>
                                          <p:spTgt spid="63"/>
                                        </p:tgtEl>
                                        <p:attrNameLst>
                                          <p:attrName>style.visibility</p:attrName>
                                        </p:attrNameLst>
                                      </p:cBhvr>
                                      <p:to>
                                        <p:strVal val="visible"/>
                                      </p:to>
                                    </p:set>
                                    <p:animEffect transition="in" filter="randombar(horizontal)">
                                      <p:cBhvr>
                                        <p:cTn id="131" dur="500"/>
                                        <p:tgtEl>
                                          <p:spTgt spid="63"/>
                                        </p:tgtEl>
                                      </p:cBhvr>
                                    </p:animEffect>
                                  </p:childTnLst>
                                </p:cTn>
                              </p:par>
                            </p:childTnLst>
                          </p:cTn>
                        </p:par>
                      </p:childTnLst>
                    </p:cTn>
                  </p:par>
                  <p:par>
                    <p:cTn id="132" fill="hold">
                      <p:stCondLst>
                        <p:cond delay="indefinite"/>
                      </p:stCondLst>
                      <p:childTnLst>
                        <p:par>
                          <p:cTn id="133" fill="hold">
                            <p:stCondLst>
                              <p:cond delay="0"/>
                            </p:stCondLst>
                            <p:childTnLst>
                              <p:par>
                                <p:cTn id="134" presetID="14" presetClass="entr" presetSubtype="10" fill="hold" nodeType="clickEffect">
                                  <p:stCondLst>
                                    <p:cond delay="0"/>
                                  </p:stCondLst>
                                  <p:childTnLst>
                                    <p:set>
                                      <p:cBhvr>
                                        <p:cTn id="135" dur="1" fill="hold">
                                          <p:stCondLst>
                                            <p:cond delay="0"/>
                                          </p:stCondLst>
                                        </p:cTn>
                                        <p:tgtEl>
                                          <p:spTgt spid="1027"/>
                                        </p:tgtEl>
                                        <p:attrNameLst>
                                          <p:attrName>style.visibility</p:attrName>
                                        </p:attrNameLst>
                                      </p:cBhvr>
                                      <p:to>
                                        <p:strVal val="visible"/>
                                      </p:to>
                                    </p:set>
                                    <p:animEffect transition="in" filter="randombar(horizontal)">
                                      <p:cBhvr>
                                        <p:cTn id="136"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p:bldP spid="6" grpId="0"/>
      <p:bldP spid="8" grpId="0"/>
      <p:bldP spid="12" grpId="0"/>
      <p:bldP spid="19" grpId="0"/>
      <p:bldP spid="4" grpId="0"/>
      <p:bldP spid="7" grpId="0"/>
      <p:bldP spid="10" grpId="0"/>
      <p:bldP spid="15" grpId="0"/>
      <p:bldP spid="22" grpId="0"/>
      <p:bldP spid="103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a:stretch>
        </a:blipFill>
        <a:effectLst/>
      </p:bgPr>
    </p:bg>
    <p:spTree>
      <p:nvGrpSpPr>
        <p:cNvPr id="1" name=""/>
        <p:cNvGrpSpPr/>
        <p:nvPr/>
      </p:nvGrpSpPr>
      <p:grpSpPr>
        <a:xfrm>
          <a:off x="0" y="0"/>
          <a:ext cx="0" cy="0"/>
          <a:chOff x="0" y="0"/>
          <a:chExt cx="0" cy="0"/>
        </a:xfrm>
      </p:grpSpPr>
      <p:sp>
        <p:nvSpPr>
          <p:cNvPr id="1072" name="Diamond 1071">
            <a:extLst>
              <a:ext uri="{FF2B5EF4-FFF2-40B4-BE49-F238E27FC236}">
                <a16:creationId xmlns:a16="http://schemas.microsoft.com/office/drawing/2014/main" id="{CA37E61C-C952-9AE2-C536-D4A73E2A13E5}"/>
              </a:ext>
            </a:extLst>
          </p:cNvPr>
          <p:cNvSpPr/>
          <p:nvPr/>
        </p:nvSpPr>
        <p:spPr>
          <a:xfrm>
            <a:off x="-1258112" y="2417538"/>
            <a:ext cx="5062131" cy="4898586"/>
          </a:xfrm>
          <a:prstGeom prst="diamond">
            <a:avLst/>
          </a:prstGeom>
          <a:noFill/>
          <a:ln w="10795" cap="flat" cmpd="sng" algn="ctr">
            <a:solidFill>
              <a:srgbClr val="40BAD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1073" name="Diamond 1072">
            <a:extLst>
              <a:ext uri="{FF2B5EF4-FFF2-40B4-BE49-F238E27FC236}">
                <a16:creationId xmlns:a16="http://schemas.microsoft.com/office/drawing/2014/main" id="{59911081-C1D1-17A6-EFE1-C34115B91566}"/>
              </a:ext>
            </a:extLst>
          </p:cNvPr>
          <p:cNvSpPr/>
          <p:nvPr/>
        </p:nvSpPr>
        <p:spPr>
          <a:xfrm>
            <a:off x="-808395" y="2852727"/>
            <a:ext cx="4162696" cy="4028209"/>
          </a:xfrm>
          <a:prstGeom prst="diamond">
            <a:avLst/>
          </a:prstGeom>
          <a:solidFill>
            <a:srgbClr val="1AB39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1074" name="Rectangle 1073">
            <a:extLst>
              <a:ext uri="{FF2B5EF4-FFF2-40B4-BE49-F238E27FC236}">
                <a16:creationId xmlns:a16="http://schemas.microsoft.com/office/drawing/2014/main" id="{C4C346BD-265E-21E3-C256-2009D2852420}"/>
              </a:ext>
            </a:extLst>
          </p:cNvPr>
          <p:cNvSpPr/>
          <p:nvPr/>
        </p:nvSpPr>
        <p:spPr>
          <a:xfrm>
            <a:off x="-246401" y="4193971"/>
            <a:ext cx="3180364" cy="1345720"/>
          </a:xfrm>
          <a:prstGeom prst="rect">
            <a:avLst/>
          </a:prstGeom>
          <a:no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p:spPr>
        <p:txBody>
          <a:bodyPr vert="horz" lIns="91440" tIns="45720" rIns="91440" bIns="45720" rtlCol="0" anchor="ctr">
            <a:noAutofit/>
          </a:bodyPr>
          <a:lstStyle/>
          <a:p>
            <a:pPr marL="0" marR="0" lvl="0" indent="0" algn="ctr" defTabSz="914400" eaLnBrk="1" fontAlgn="auto" latinLnBrk="0" hangingPunct="1">
              <a:lnSpc>
                <a:spcPct val="90000"/>
              </a:lnSpc>
              <a:spcBef>
                <a:spcPct val="0"/>
              </a:spcBef>
              <a:spcAft>
                <a:spcPts val="600"/>
              </a:spcAft>
              <a:buClrTx/>
              <a:buSzTx/>
              <a:buFontTx/>
              <a:buNone/>
              <a:tabLst/>
              <a:defRPr/>
            </a:pPr>
            <a:r>
              <a:rPr kumimoji="0" lang="en-US" sz="6000" b="0" i="0" u="none" strike="noStrike" kern="0" cap="none" spc="0" normalizeH="0" baseline="0" noProof="0">
                <a:ln w="0"/>
                <a:solidFill>
                  <a:srgbClr val="FFFF00"/>
                </a:solidFill>
                <a:effectLst/>
                <a:uLnTx/>
                <a:uFillTx/>
                <a:latin typeface="#9Slide07 IcielBaliho Script" pitchFamily="2" charset="0"/>
              </a:rPr>
              <a:t>EM CÓ BIẾT ???</a:t>
            </a:r>
          </a:p>
        </p:txBody>
      </p:sp>
      <p:pic>
        <p:nvPicPr>
          <p:cNvPr id="1075" name="Picture 1074" descr="A screenshot of a computer&#10;&#10;Description automatically generated">
            <a:extLst>
              <a:ext uri="{FF2B5EF4-FFF2-40B4-BE49-F238E27FC236}">
                <a16:creationId xmlns:a16="http://schemas.microsoft.com/office/drawing/2014/main" id="{465A20F8-B3A4-4987-6A8C-035FD1C6117B}"/>
              </a:ext>
            </a:extLst>
          </p:cNvPr>
          <p:cNvPicPr>
            <a:picLocks noChangeAspect="1"/>
          </p:cNvPicPr>
          <p:nvPr/>
        </p:nvPicPr>
        <p:blipFill>
          <a:blip r:embed="rId3"/>
          <a:stretch>
            <a:fillRect/>
          </a:stretch>
        </p:blipFill>
        <p:spPr>
          <a:xfrm>
            <a:off x="3799032" y="820487"/>
            <a:ext cx="5849280" cy="5389814"/>
          </a:xfrm>
          <a:prstGeom prst="rect">
            <a:avLst/>
          </a:prstGeom>
          <a:ln>
            <a:noFill/>
          </a:ln>
          <a:effectLst>
            <a:outerShdw blurRad="292100" dist="139700" dir="2700000" algn="tl" rotWithShape="0">
              <a:srgbClr val="333333">
                <a:alpha val="65000"/>
              </a:srgbClr>
            </a:outerShdw>
          </a:effectLst>
        </p:spPr>
      </p:pic>
      <p:pic>
        <p:nvPicPr>
          <p:cNvPr id="1076" name="Picture 1075">
            <a:extLst>
              <a:ext uri="{FF2B5EF4-FFF2-40B4-BE49-F238E27FC236}">
                <a16:creationId xmlns:a16="http://schemas.microsoft.com/office/drawing/2014/main" id="{B2523F6C-8812-7D73-65B2-FA3E1ADAAA2E}"/>
              </a:ext>
            </a:extLst>
          </p:cNvPr>
          <p:cNvPicPr>
            <a:picLocks noChangeAspect="1"/>
          </p:cNvPicPr>
          <p:nvPr/>
        </p:nvPicPr>
        <p:blipFill>
          <a:blip r:embed="rId4"/>
          <a:stretch>
            <a:fillRect/>
          </a:stretch>
        </p:blipFill>
        <p:spPr>
          <a:xfrm>
            <a:off x="643168" y="166503"/>
            <a:ext cx="2711133" cy="1645753"/>
          </a:xfrm>
          <a:prstGeom prst="rect">
            <a:avLst/>
          </a:prstGeom>
          <a:ln>
            <a:noFill/>
          </a:ln>
          <a:effectLst>
            <a:softEdge rad="112500"/>
          </a:effectLst>
        </p:spPr>
      </p:pic>
      <p:pic>
        <p:nvPicPr>
          <p:cNvPr id="1078" name="Picture 1077">
            <a:extLst>
              <a:ext uri="{FF2B5EF4-FFF2-40B4-BE49-F238E27FC236}">
                <a16:creationId xmlns:a16="http://schemas.microsoft.com/office/drawing/2014/main" id="{C7094E6F-3948-E770-EED3-92D12CC41D96}"/>
              </a:ext>
            </a:extLst>
          </p:cNvPr>
          <p:cNvPicPr>
            <a:picLocks noChangeAspect="1"/>
          </p:cNvPicPr>
          <p:nvPr/>
        </p:nvPicPr>
        <p:blipFill>
          <a:blip r:embed="rId5"/>
          <a:stretch>
            <a:fillRect/>
          </a:stretch>
        </p:blipFill>
        <p:spPr>
          <a:xfrm>
            <a:off x="9734095" y="989379"/>
            <a:ext cx="2281410" cy="1643218"/>
          </a:xfrm>
          <a:prstGeom prst="rect">
            <a:avLst/>
          </a:prstGeom>
          <a:ln>
            <a:noFill/>
          </a:ln>
          <a:effectLst>
            <a:softEdge rad="112500"/>
          </a:effectLst>
        </p:spPr>
      </p:pic>
      <p:pic>
        <p:nvPicPr>
          <p:cNvPr id="1080" name="Picture 1079">
            <a:extLst>
              <a:ext uri="{FF2B5EF4-FFF2-40B4-BE49-F238E27FC236}">
                <a16:creationId xmlns:a16="http://schemas.microsoft.com/office/drawing/2014/main" id="{64267670-CBED-8667-D717-2472C3DE9265}"/>
              </a:ext>
            </a:extLst>
          </p:cNvPr>
          <p:cNvPicPr>
            <a:picLocks noChangeAspect="1"/>
          </p:cNvPicPr>
          <p:nvPr/>
        </p:nvPicPr>
        <p:blipFill rotWithShape="1">
          <a:blip r:embed="rId6"/>
          <a:srcRect l="5000" t="9722" r="4889" b="11250"/>
          <a:stretch/>
        </p:blipFill>
        <p:spPr>
          <a:xfrm>
            <a:off x="9824865" y="4657282"/>
            <a:ext cx="2281410" cy="1600644"/>
          </a:xfrm>
          <a:prstGeom prst="rect">
            <a:avLst/>
          </a:prstGeom>
          <a:ln>
            <a:noFill/>
          </a:ln>
          <a:effectLst>
            <a:softEdge rad="112500"/>
          </a:effectLst>
        </p:spPr>
      </p:pic>
    </p:spTree>
    <p:extLst>
      <p:ext uri="{BB962C8B-B14F-4D97-AF65-F5344CB8AC3E}">
        <p14:creationId xmlns:p14="http://schemas.microsoft.com/office/powerpoint/2010/main" val="340489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76"/>
                                        </p:tgtEl>
                                        <p:attrNameLst>
                                          <p:attrName>style.visibility</p:attrName>
                                        </p:attrNameLst>
                                      </p:cBhvr>
                                      <p:to>
                                        <p:strVal val="visible"/>
                                      </p:to>
                                    </p:set>
                                    <p:animEffect transition="in" filter="randombar(horizontal)">
                                      <p:cBhvr>
                                        <p:cTn id="7" dur="500"/>
                                        <p:tgtEl>
                                          <p:spTgt spid="1076"/>
                                        </p:tgtEl>
                                      </p:cBhvr>
                                    </p:animEffect>
                                  </p:childTnLst>
                                </p:cTn>
                              </p:par>
                              <p:par>
                                <p:cTn id="8" presetID="14" presetClass="entr" presetSubtype="10" fill="hold" nodeType="withEffect">
                                  <p:stCondLst>
                                    <p:cond delay="0"/>
                                  </p:stCondLst>
                                  <p:childTnLst>
                                    <p:set>
                                      <p:cBhvr>
                                        <p:cTn id="9" dur="1" fill="hold">
                                          <p:stCondLst>
                                            <p:cond delay="0"/>
                                          </p:stCondLst>
                                        </p:cTn>
                                        <p:tgtEl>
                                          <p:spTgt spid="1075"/>
                                        </p:tgtEl>
                                        <p:attrNameLst>
                                          <p:attrName>style.visibility</p:attrName>
                                        </p:attrNameLst>
                                      </p:cBhvr>
                                      <p:to>
                                        <p:strVal val="visible"/>
                                      </p:to>
                                    </p:set>
                                    <p:animEffect transition="in" filter="randombar(horizontal)">
                                      <p:cBhvr>
                                        <p:cTn id="10" dur="500"/>
                                        <p:tgtEl>
                                          <p:spTgt spid="107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73"/>
                                        </p:tgtEl>
                                        <p:attrNameLst>
                                          <p:attrName>style.visibility</p:attrName>
                                        </p:attrNameLst>
                                      </p:cBhvr>
                                      <p:to>
                                        <p:strVal val="visible"/>
                                      </p:to>
                                    </p:set>
                                    <p:animEffect transition="in" filter="randombar(horizontal)">
                                      <p:cBhvr>
                                        <p:cTn id="13" dur="500"/>
                                        <p:tgtEl>
                                          <p:spTgt spid="1073"/>
                                        </p:tgtEl>
                                      </p:cBhvr>
                                    </p:animEffect>
                                  </p:childTnLst>
                                </p:cTn>
                              </p:par>
                              <p:par>
                                <p:cTn id="14" presetID="14" presetClass="entr" presetSubtype="10" fill="hold" nodeType="withEffect">
                                  <p:stCondLst>
                                    <p:cond delay="0"/>
                                  </p:stCondLst>
                                  <p:childTnLst>
                                    <p:set>
                                      <p:cBhvr>
                                        <p:cTn id="15" dur="1" fill="hold">
                                          <p:stCondLst>
                                            <p:cond delay="0"/>
                                          </p:stCondLst>
                                        </p:cTn>
                                        <p:tgtEl>
                                          <p:spTgt spid="1078"/>
                                        </p:tgtEl>
                                        <p:attrNameLst>
                                          <p:attrName>style.visibility</p:attrName>
                                        </p:attrNameLst>
                                      </p:cBhvr>
                                      <p:to>
                                        <p:strVal val="visible"/>
                                      </p:to>
                                    </p:set>
                                    <p:animEffect transition="in" filter="randombar(horizontal)">
                                      <p:cBhvr>
                                        <p:cTn id="16" dur="500"/>
                                        <p:tgtEl>
                                          <p:spTgt spid="1078"/>
                                        </p:tgtEl>
                                      </p:cBhvr>
                                    </p:animEffect>
                                  </p:childTnLst>
                                </p:cTn>
                              </p:par>
                              <p:par>
                                <p:cTn id="17" presetID="14" presetClass="entr" presetSubtype="10" fill="hold" nodeType="withEffect">
                                  <p:stCondLst>
                                    <p:cond delay="0"/>
                                  </p:stCondLst>
                                  <p:childTnLst>
                                    <p:set>
                                      <p:cBhvr>
                                        <p:cTn id="18" dur="1" fill="hold">
                                          <p:stCondLst>
                                            <p:cond delay="0"/>
                                          </p:stCondLst>
                                        </p:cTn>
                                        <p:tgtEl>
                                          <p:spTgt spid="1080"/>
                                        </p:tgtEl>
                                        <p:attrNameLst>
                                          <p:attrName>style.visibility</p:attrName>
                                        </p:attrNameLst>
                                      </p:cBhvr>
                                      <p:to>
                                        <p:strVal val="visible"/>
                                      </p:to>
                                    </p:set>
                                    <p:animEffect transition="in" filter="randombar(horizontal)">
                                      <p:cBhvr>
                                        <p:cTn id="19" dur="500"/>
                                        <p:tgtEl>
                                          <p:spTgt spid="1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FD77C-5B20-0645-17DF-CD8B39D6BAF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18039"/>
            <a:ext cx="12192000" cy="6821922"/>
          </a:xfrm>
          <a:prstGeom prst="rect">
            <a:avLst/>
          </a:prstGeom>
        </p:spPr>
      </p:pic>
    </p:spTree>
    <p:extLst>
      <p:ext uri="{BB962C8B-B14F-4D97-AF65-F5344CB8AC3E}">
        <p14:creationId xmlns:p14="http://schemas.microsoft.com/office/powerpoint/2010/main" val="3838178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8000"/>
            <a:lum/>
          </a:blip>
          <a:srcRect/>
          <a:stretch>
            <a:fillRect/>
          </a:stretch>
        </a:blipFill>
        <a:effectLst/>
      </p:bgPr>
    </p:bg>
    <p:spTree>
      <p:nvGrpSpPr>
        <p:cNvPr id="1" name=""/>
        <p:cNvGrpSpPr/>
        <p:nvPr/>
      </p:nvGrpSpPr>
      <p:grpSpPr>
        <a:xfrm>
          <a:off x="0" y="0"/>
          <a:ext cx="0" cy="0"/>
          <a:chOff x="0" y="0"/>
          <a:chExt cx="0" cy="0"/>
        </a:xfrm>
      </p:grpSpPr>
      <p:grpSp>
        <p:nvGrpSpPr>
          <p:cNvPr id="1062" name="Group 1061">
            <a:extLst>
              <a:ext uri="{FF2B5EF4-FFF2-40B4-BE49-F238E27FC236}">
                <a16:creationId xmlns:a16="http://schemas.microsoft.com/office/drawing/2014/main" id="{25CC5122-0D4C-353A-D080-3251A9F8674E}"/>
              </a:ext>
            </a:extLst>
          </p:cNvPr>
          <p:cNvGrpSpPr/>
          <p:nvPr/>
        </p:nvGrpSpPr>
        <p:grpSpPr>
          <a:xfrm>
            <a:off x="3667298" y="3898923"/>
            <a:ext cx="2271754" cy="1096621"/>
            <a:chOff x="2246699" y="294853"/>
            <a:chExt cx="2271754" cy="1096621"/>
          </a:xfrm>
        </p:grpSpPr>
        <p:grpSp>
          <p:nvGrpSpPr>
            <p:cNvPr id="2" name="Group 1">
              <a:extLst>
                <a:ext uri="{FF2B5EF4-FFF2-40B4-BE49-F238E27FC236}">
                  <a16:creationId xmlns:a16="http://schemas.microsoft.com/office/drawing/2014/main" id="{FBDBAE95-03CC-83B8-9662-A64E24103BFE}"/>
                </a:ext>
              </a:extLst>
            </p:cNvPr>
            <p:cNvGrpSpPr/>
            <p:nvPr/>
          </p:nvGrpSpPr>
          <p:grpSpPr>
            <a:xfrm>
              <a:off x="2246699" y="294853"/>
              <a:ext cx="2271754" cy="1096621"/>
              <a:chOff x="838200" y="819150"/>
              <a:chExt cx="2228850" cy="1038225"/>
            </a:xfrm>
            <a:solidFill>
              <a:srgbClr val="4472C4">
                <a:lumMod val="60000"/>
                <a:lumOff val="40000"/>
              </a:srgbClr>
            </a:solidFill>
          </p:grpSpPr>
          <p:sp>
            <p:nvSpPr>
              <p:cNvPr id="3" name="Rectangle: Rounded Corners 2">
                <a:extLst>
                  <a:ext uri="{FF2B5EF4-FFF2-40B4-BE49-F238E27FC236}">
                    <a16:creationId xmlns:a16="http://schemas.microsoft.com/office/drawing/2014/main" id="{EC09BAB9-367F-F509-C08B-57204D6D1474}"/>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0214CE1D-B55B-8CD5-9F0B-0ABAF558A6DB}"/>
                  </a:ext>
                </a:extLst>
              </p:cNvPr>
              <p:cNvCxnSpPr>
                <a:stCxn id="3" idx="0"/>
                <a:endCxn id="3"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 name="TextBox 9">
              <a:extLst>
                <a:ext uri="{FF2B5EF4-FFF2-40B4-BE49-F238E27FC236}">
                  <a16:creationId xmlns:a16="http://schemas.microsoft.com/office/drawing/2014/main" id="{5C42ECEC-BC9D-61EA-EB85-B344C68CC0DE}"/>
                </a:ext>
              </a:extLst>
            </p:cNvPr>
            <p:cNvSpPr txBox="1"/>
            <p:nvPr/>
          </p:nvSpPr>
          <p:spPr>
            <a:xfrm>
              <a:off x="2526266" y="470564"/>
              <a:ext cx="864947" cy="738664"/>
            </a:xfrm>
            <a:prstGeom prst="rect">
              <a:avLst/>
            </a:prstGeom>
            <a:noFill/>
          </p:spPr>
          <p:txBody>
            <a:bodyPr wrap="square" rtlCol="0">
              <a:spAutoFit/>
            </a:bodyPr>
            <a:lstStyle/>
            <a:p>
              <a:pPr defTabSz="914357"/>
              <a:r>
                <a:rPr lang="en-US" sz="1400">
                  <a:solidFill>
                    <a:srgbClr val="FFFF00"/>
                  </a:solidFill>
                  <a:latin typeface="#9Slide03 Quicksand Bold" panose="00000800000000000000" pitchFamily="2" charset="0"/>
                </a:rPr>
                <a:t>Có tỉ trọng giảm</a:t>
              </a:r>
            </a:p>
          </p:txBody>
        </p:sp>
        <p:sp>
          <p:nvSpPr>
            <p:cNvPr id="11" name="TextBox 10">
              <a:extLst>
                <a:ext uri="{FF2B5EF4-FFF2-40B4-BE49-F238E27FC236}">
                  <a16:creationId xmlns:a16="http://schemas.microsoft.com/office/drawing/2014/main" id="{A3C3060D-BCC4-CC36-2D67-DE06BCEBBD79}"/>
                </a:ext>
              </a:extLst>
            </p:cNvPr>
            <p:cNvSpPr txBox="1"/>
            <p:nvPr/>
          </p:nvSpPr>
          <p:spPr>
            <a:xfrm>
              <a:off x="3514212" y="731716"/>
              <a:ext cx="914569" cy="307777"/>
            </a:xfrm>
            <a:prstGeom prst="rect">
              <a:avLst/>
            </a:prstGeom>
            <a:noFill/>
          </p:spPr>
          <p:txBody>
            <a:bodyPr wrap="square" rtlCol="0">
              <a:spAutoFit/>
            </a:bodyPr>
            <a:lstStyle/>
            <a:p>
              <a:pPr algn="ctr" defTabSz="914357"/>
              <a:r>
                <a:rPr lang="en-US" sz="1400">
                  <a:solidFill>
                    <a:srgbClr val="FFFF00"/>
                  </a:solidFill>
                  <a:latin typeface="#9Slide03 Quicksand Bold" panose="00000800000000000000" pitchFamily="2" charset="0"/>
                </a:rPr>
                <a:t>Dịch vụ</a:t>
              </a:r>
            </a:p>
          </p:txBody>
        </p:sp>
      </p:grpSp>
      <p:grpSp>
        <p:nvGrpSpPr>
          <p:cNvPr id="12" name="Group 11">
            <a:extLst>
              <a:ext uri="{FF2B5EF4-FFF2-40B4-BE49-F238E27FC236}">
                <a16:creationId xmlns:a16="http://schemas.microsoft.com/office/drawing/2014/main" id="{30C8BF99-D119-93A9-187A-6AA8CEE5411F}"/>
              </a:ext>
            </a:extLst>
          </p:cNvPr>
          <p:cNvGrpSpPr/>
          <p:nvPr/>
        </p:nvGrpSpPr>
        <p:grpSpPr>
          <a:xfrm>
            <a:off x="2411890" y="2458542"/>
            <a:ext cx="2321144" cy="1116560"/>
            <a:chOff x="54426" y="270891"/>
            <a:chExt cx="2321144" cy="1116560"/>
          </a:xfrm>
        </p:grpSpPr>
        <p:grpSp>
          <p:nvGrpSpPr>
            <p:cNvPr id="13" name="Group 12">
              <a:extLst>
                <a:ext uri="{FF2B5EF4-FFF2-40B4-BE49-F238E27FC236}">
                  <a16:creationId xmlns:a16="http://schemas.microsoft.com/office/drawing/2014/main" id="{29E3CBB5-831F-DB7A-AC54-34D99CA5B79A}"/>
                </a:ext>
              </a:extLst>
            </p:cNvPr>
            <p:cNvGrpSpPr/>
            <p:nvPr/>
          </p:nvGrpSpPr>
          <p:grpSpPr>
            <a:xfrm>
              <a:off x="54426" y="270891"/>
              <a:ext cx="2271754" cy="1116560"/>
              <a:chOff x="838199" y="783218"/>
              <a:chExt cx="4508863" cy="2012233"/>
            </a:xfrm>
          </p:grpSpPr>
          <p:grpSp>
            <p:nvGrpSpPr>
              <p:cNvPr id="15" name="Group 14">
                <a:extLst>
                  <a:ext uri="{FF2B5EF4-FFF2-40B4-BE49-F238E27FC236}">
                    <a16:creationId xmlns:a16="http://schemas.microsoft.com/office/drawing/2014/main" id="{015287EE-B8FD-DA88-1398-DBC257A9CEFA}"/>
                  </a:ext>
                </a:extLst>
              </p:cNvPr>
              <p:cNvGrpSpPr/>
              <p:nvPr/>
            </p:nvGrpSpPr>
            <p:grpSpPr>
              <a:xfrm>
                <a:off x="838199" y="819150"/>
                <a:ext cx="4508863" cy="1976301"/>
                <a:chOff x="838200" y="819150"/>
                <a:chExt cx="2228850" cy="1038225"/>
              </a:xfrm>
              <a:solidFill>
                <a:srgbClr val="4472C4">
                  <a:lumMod val="60000"/>
                  <a:lumOff val="40000"/>
                </a:srgbClr>
              </a:solidFill>
            </p:grpSpPr>
            <p:sp>
              <p:nvSpPr>
                <p:cNvPr id="18" name="Rectangle: Rounded Corners 17">
                  <a:extLst>
                    <a:ext uri="{FF2B5EF4-FFF2-40B4-BE49-F238E27FC236}">
                      <a16:creationId xmlns:a16="http://schemas.microsoft.com/office/drawing/2014/main" id="{0584F8F6-E2A2-F2A0-1B1A-D9433E3CDD3F}"/>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22AEE4FA-2D84-4C2D-8090-8DD06EE2D93F}"/>
                    </a:ext>
                  </a:extLst>
                </p:cNvPr>
                <p:cNvCxnSpPr>
                  <a:stCxn id="18" idx="0"/>
                  <a:endCxn id="18"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6" name="TextBox 15">
                <a:extLst>
                  <a:ext uri="{FF2B5EF4-FFF2-40B4-BE49-F238E27FC236}">
                    <a16:creationId xmlns:a16="http://schemas.microsoft.com/office/drawing/2014/main" id="{8255DCEE-62E7-B421-0724-D0602FA3CFF7}"/>
                  </a:ext>
                </a:extLst>
              </p:cNvPr>
              <p:cNvSpPr txBox="1"/>
              <p:nvPr/>
            </p:nvSpPr>
            <p:spPr>
              <a:xfrm>
                <a:off x="3170736" y="783218"/>
                <a:ext cx="2098222" cy="554667"/>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endParaRPr>
              </a:p>
            </p:txBody>
          </p:sp>
          <p:pic>
            <p:nvPicPr>
              <p:cNvPr id="17" name="Picture 16">
                <a:extLst>
                  <a:ext uri="{FF2B5EF4-FFF2-40B4-BE49-F238E27FC236}">
                    <a16:creationId xmlns:a16="http://schemas.microsoft.com/office/drawing/2014/main" id="{CCDDFA5D-A5AD-9D8F-573C-B11CE41510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902" b="93245" l="10000" r="90000">
                            <a14:foregroundMark x1="47558" y1="7048" x2="51860" y2="19383"/>
                            <a14:foregroundMark x1="18256" y1="43612" x2="51628" y2="88840"/>
                            <a14:foregroundMark x1="51628" y1="88840" x2="56512" y2="93245"/>
                            <a14:foregroundMark x1="28605" y1="68722" x2="43721" y2="66520"/>
                            <a14:foregroundMark x1="26512" y1="77974" x2="55000" y2="38032"/>
                            <a14:foregroundMark x1="55000" y1="38032" x2="62791" y2="33921"/>
                            <a14:foregroundMark x1="48023" y1="68135" x2="58372" y2="65639"/>
                            <a14:foregroundMark x1="77558" y1="40382" x2="76628" y2="53304"/>
                            <a14:foregroundMark x1="77907" y1="10279" x2="75116" y2="22614"/>
                            <a14:foregroundMark x1="79419" y1="71219" x2="75581" y2="76358"/>
                            <a14:foregroundMark x1="79419" y1="72687" x2="77907" y2="75477"/>
                            <a14:foregroundMark x1="36279" y1="81204" x2="44419" y2="76652"/>
                            <a14:foregroundMark x1="44419" y1="92952" x2="51860" y2="92658"/>
                            <a14:foregroundMark x1="21860" y1="74743" x2="29302" y2="83847"/>
                            <a14:foregroundMark x1="22093" y1="76358" x2="27442" y2="83554"/>
                            <a14:foregroundMark x1="20814" y1="74743" x2="23605" y2="76799"/>
                            <a14:foregroundMark x1="16395" y1="56975" x2="25233" y2="75477"/>
                            <a14:foregroundMark x1="15465" y1="56681" x2="21047" y2="72394"/>
                            <a14:foregroundMark x1="21047" y1="72394" x2="21163" y2="74449"/>
                            <a14:foregroundMark x1="45000" y1="93245" x2="47209" y2="93245"/>
                          </a14:backgroundRemoval>
                        </a14:imgEffect>
                      </a14:imgLayer>
                    </a14:imgProps>
                  </a:ext>
                </a:extLst>
              </a:blip>
              <a:stretch>
                <a:fillRect/>
              </a:stretch>
            </p:blipFill>
            <p:spPr>
              <a:xfrm>
                <a:off x="1035801" y="1109397"/>
                <a:ext cx="1900622" cy="1408678"/>
              </a:xfrm>
              <a:prstGeom prst="rect">
                <a:avLst/>
              </a:prstGeom>
            </p:spPr>
          </p:pic>
        </p:grpSp>
        <p:sp>
          <p:nvSpPr>
            <p:cNvPr id="14" name="TextBox 13">
              <a:extLst>
                <a:ext uri="{FF2B5EF4-FFF2-40B4-BE49-F238E27FC236}">
                  <a16:creationId xmlns:a16="http://schemas.microsoft.com/office/drawing/2014/main" id="{81DD0C88-BA09-3793-737B-5BE8D2184037}"/>
                </a:ext>
              </a:extLst>
            </p:cNvPr>
            <p:cNvSpPr txBox="1"/>
            <p:nvPr/>
          </p:nvSpPr>
          <p:spPr>
            <a:xfrm>
              <a:off x="1179223" y="377382"/>
              <a:ext cx="1196347" cy="954106"/>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Nông nghiệp, lâm nghiệp, thủy sản</a:t>
              </a:r>
            </a:p>
          </p:txBody>
        </p:sp>
      </p:grpSp>
      <p:grpSp>
        <p:nvGrpSpPr>
          <p:cNvPr id="20" name="Group 19">
            <a:extLst>
              <a:ext uri="{FF2B5EF4-FFF2-40B4-BE49-F238E27FC236}">
                <a16:creationId xmlns:a16="http://schemas.microsoft.com/office/drawing/2014/main" id="{E1A12A6A-E09D-EF1D-DEDE-2794662AA589}"/>
              </a:ext>
            </a:extLst>
          </p:cNvPr>
          <p:cNvGrpSpPr/>
          <p:nvPr/>
        </p:nvGrpSpPr>
        <p:grpSpPr>
          <a:xfrm>
            <a:off x="875812" y="3872164"/>
            <a:ext cx="2271754" cy="1096622"/>
            <a:chOff x="5544664" y="777411"/>
            <a:chExt cx="4508863" cy="1976301"/>
          </a:xfrm>
        </p:grpSpPr>
        <p:grpSp>
          <p:nvGrpSpPr>
            <p:cNvPr id="21" name="Group 20">
              <a:extLst>
                <a:ext uri="{FF2B5EF4-FFF2-40B4-BE49-F238E27FC236}">
                  <a16:creationId xmlns:a16="http://schemas.microsoft.com/office/drawing/2014/main" id="{1BC4F5F4-288A-ED8A-87F4-EF21D54B8315}"/>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24" name="Rectangle: Rounded Corners 23">
                <a:extLst>
                  <a:ext uri="{FF2B5EF4-FFF2-40B4-BE49-F238E27FC236}">
                    <a16:creationId xmlns:a16="http://schemas.microsoft.com/office/drawing/2014/main" id="{A30DAA32-79C2-A7E2-2F27-9F02DFA7EF6E}"/>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B6423035-27D4-6853-EAC4-49ED226137BF}"/>
                  </a:ext>
                </a:extLst>
              </p:cNvPr>
              <p:cNvCxnSpPr>
                <a:stCxn id="24" idx="0"/>
                <a:endCxn id="24"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22" name="TextBox 21">
              <a:extLst>
                <a:ext uri="{FF2B5EF4-FFF2-40B4-BE49-F238E27FC236}">
                  <a16:creationId xmlns:a16="http://schemas.microsoft.com/office/drawing/2014/main" id="{2273186D-57A5-4894-51BE-0196D038C365}"/>
                </a:ext>
              </a:extLst>
            </p:cNvPr>
            <p:cNvSpPr txBox="1"/>
            <p:nvPr/>
          </p:nvSpPr>
          <p:spPr>
            <a:xfrm>
              <a:off x="5702815" y="899942"/>
              <a:ext cx="2168756" cy="1719465"/>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Tỉ trọng cao nhưng  chưa ổn định</a:t>
              </a:r>
            </a:p>
          </p:txBody>
        </p:sp>
        <p:sp>
          <p:nvSpPr>
            <p:cNvPr id="23" name="TextBox 22">
              <a:extLst>
                <a:ext uri="{FF2B5EF4-FFF2-40B4-BE49-F238E27FC236}">
                  <a16:creationId xmlns:a16="http://schemas.microsoft.com/office/drawing/2014/main" id="{B10010E7-B221-8B0C-B362-657560060BBA}"/>
                </a:ext>
              </a:extLst>
            </p:cNvPr>
            <p:cNvSpPr txBox="1"/>
            <p:nvPr/>
          </p:nvSpPr>
          <p:spPr>
            <a:xfrm>
              <a:off x="8017434" y="1394071"/>
              <a:ext cx="2034805" cy="942932"/>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Kinh tế Nhà nước</a:t>
              </a:r>
            </a:p>
          </p:txBody>
        </p:sp>
      </p:grpSp>
      <p:grpSp>
        <p:nvGrpSpPr>
          <p:cNvPr id="26" name="Group 25">
            <a:extLst>
              <a:ext uri="{FF2B5EF4-FFF2-40B4-BE49-F238E27FC236}">
                <a16:creationId xmlns:a16="http://schemas.microsoft.com/office/drawing/2014/main" id="{747FA076-0136-EDDE-F1A7-F9AE21AB146B}"/>
              </a:ext>
            </a:extLst>
          </p:cNvPr>
          <p:cNvGrpSpPr/>
          <p:nvPr/>
        </p:nvGrpSpPr>
        <p:grpSpPr>
          <a:xfrm>
            <a:off x="5052268" y="2478480"/>
            <a:ext cx="2321846" cy="1096622"/>
            <a:chOff x="5561595" y="840861"/>
            <a:chExt cx="4608282" cy="1976301"/>
          </a:xfrm>
        </p:grpSpPr>
        <p:grpSp>
          <p:nvGrpSpPr>
            <p:cNvPr id="27" name="Group 26">
              <a:extLst>
                <a:ext uri="{FF2B5EF4-FFF2-40B4-BE49-F238E27FC236}">
                  <a16:creationId xmlns:a16="http://schemas.microsoft.com/office/drawing/2014/main" id="{D3A92FBF-D666-13E4-2204-A54623AFC96D}"/>
                </a:ext>
              </a:extLst>
            </p:cNvPr>
            <p:cNvGrpSpPr/>
            <p:nvPr/>
          </p:nvGrpSpPr>
          <p:grpSpPr>
            <a:xfrm>
              <a:off x="5661014" y="840861"/>
              <a:ext cx="4508863" cy="1976301"/>
              <a:chOff x="895715" y="852483"/>
              <a:chExt cx="2228850" cy="1038225"/>
            </a:xfrm>
            <a:solidFill>
              <a:srgbClr val="4472C4">
                <a:lumMod val="60000"/>
                <a:lumOff val="40000"/>
              </a:srgbClr>
            </a:solidFill>
          </p:grpSpPr>
          <p:sp>
            <p:nvSpPr>
              <p:cNvPr id="30" name="Rectangle: Rounded Corners 29">
                <a:extLst>
                  <a:ext uri="{FF2B5EF4-FFF2-40B4-BE49-F238E27FC236}">
                    <a16:creationId xmlns:a16="http://schemas.microsoft.com/office/drawing/2014/main" id="{B1B9474D-8C22-4C83-4697-B1EA5B40C867}"/>
                  </a:ext>
                </a:extLst>
              </p:cNvPr>
              <p:cNvSpPr/>
              <p:nvPr/>
            </p:nvSpPr>
            <p:spPr>
              <a:xfrm>
                <a:off x="895715" y="852483"/>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Connector 30">
                <a:extLst>
                  <a:ext uri="{FF2B5EF4-FFF2-40B4-BE49-F238E27FC236}">
                    <a16:creationId xmlns:a16="http://schemas.microsoft.com/office/drawing/2014/main" id="{4FE47EDE-D76E-2980-F168-F50A527DF5D9}"/>
                  </a:ext>
                </a:extLst>
              </p:cNvPr>
              <p:cNvCxnSpPr>
                <a:stCxn id="30" idx="0"/>
                <a:endCxn id="30" idx="2"/>
              </p:cNvCxnSpPr>
              <p:nvPr/>
            </p:nvCxnSpPr>
            <p:spPr>
              <a:xfrm>
                <a:off x="2010140" y="852483"/>
                <a:ext cx="0" cy="1038225"/>
              </a:xfrm>
              <a:prstGeom prst="line">
                <a:avLst/>
              </a:prstGeom>
              <a:grpFill/>
              <a:ln w="28575" cap="flat" cmpd="sng" algn="ctr">
                <a:solidFill>
                  <a:srgbClr val="002060"/>
                </a:solidFill>
                <a:prstDash val="solid"/>
                <a:miter lim="800000"/>
              </a:ln>
              <a:effectLst/>
            </p:spPr>
          </p:cxnSp>
        </p:grpSp>
        <p:sp>
          <p:nvSpPr>
            <p:cNvPr id="28" name="TextBox 27">
              <a:extLst>
                <a:ext uri="{FF2B5EF4-FFF2-40B4-BE49-F238E27FC236}">
                  <a16:creationId xmlns:a16="http://schemas.microsoft.com/office/drawing/2014/main" id="{E6A538CC-061B-8E19-51D4-B424E05386A7}"/>
                </a:ext>
              </a:extLst>
            </p:cNvPr>
            <p:cNvSpPr txBox="1"/>
            <p:nvPr/>
          </p:nvSpPr>
          <p:spPr>
            <a:xfrm>
              <a:off x="5561595" y="1352347"/>
              <a:ext cx="2443621" cy="942933"/>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Giữ vai trò chủ đạo</a:t>
              </a:r>
            </a:p>
          </p:txBody>
        </p:sp>
        <p:sp>
          <p:nvSpPr>
            <p:cNvPr id="29" name="TextBox 28">
              <a:extLst>
                <a:ext uri="{FF2B5EF4-FFF2-40B4-BE49-F238E27FC236}">
                  <a16:creationId xmlns:a16="http://schemas.microsoft.com/office/drawing/2014/main" id="{42AABC51-7508-0DCA-1E63-77A66E3EFFFE}"/>
                </a:ext>
              </a:extLst>
            </p:cNvPr>
            <p:cNvSpPr txBox="1"/>
            <p:nvPr/>
          </p:nvSpPr>
          <p:spPr>
            <a:xfrm>
              <a:off x="8124647" y="989593"/>
              <a:ext cx="1930345" cy="1719464"/>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Công nghiệp chế biến, chế tạo</a:t>
              </a:r>
            </a:p>
          </p:txBody>
        </p:sp>
      </p:grpSp>
      <p:grpSp>
        <p:nvGrpSpPr>
          <p:cNvPr id="1024" name="Group 1023">
            <a:extLst>
              <a:ext uri="{FF2B5EF4-FFF2-40B4-BE49-F238E27FC236}">
                <a16:creationId xmlns:a16="http://schemas.microsoft.com/office/drawing/2014/main" id="{E674406C-7096-34C3-1E64-BBCE6CBB24DD}"/>
              </a:ext>
            </a:extLst>
          </p:cNvPr>
          <p:cNvGrpSpPr/>
          <p:nvPr/>
        </p:nvGrpSpPr>
        <p:grpSpPr>
          <a:xfrm>
            <a:off x="5147590" y="5341443"/>
            <a:ext cx="2271754" cy="1096622"/>
            <a:chOff x="5544664" y="777411"/>
            <a:chExt cx="4508863" cy="1976301"/>
          </a:xfrm>
        </p:grpSpPr>
        <p:grpSp>
          <p:nvGrpSpPr>
            <p:cNvPr id="1025" name="Group 1024">
              <a:extLst>
                <a:ext uri="{FF2B5EF4-FFF2-40B4-BE49-F238E27FC236}">
                  <a16:creationId xmlns:a16="http://schemas.microsoft.com/office/drawing/2014/main" id="{DCBD4F3D-962C-7001-D910-C2420323932A}"/>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1029" name="Rectangle: Rounded Corners 1028">
                <a:extLst>
                  <a:ext uri="{FF2B5EF4-FFF2-40B4-BE49-F238E27FC236}">
                    <a16:creationId xmlns:a16="http://schemas.microsoft.com/office/drawing/2014/main" id="{984947D9-371B-91B3-C612-D1C8C35FCDF5}"/>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30" name="Straight Connector 1029">
                <a:extLst>
                  <a:ext uri="{FF2B5EF4-FFF2-40B4-BE49-F238E27FC236}">
                    <a16:creationId xmlns:a16="http://schemas.microsoft.com/office/drawing/2014/main" id="{3446F41B-81FA-45D9-298E-348637A04AE3}"/>
                  </a:ext>
                </a:extLst>
              </p:cNvPr>
              <p:cNvCxnSpPr>
                <a:stCxn id="1029" idx="0"/>
                <a:endCxn id="1029"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27" name="TextBox 1026">
              <a:extLst>
                <a:ext uri="{FF2B5EF4-FFF2-40B4-BE49-F238E27FC236}">
                  <a16:creationId xmlns:a16="http://schemas.microsoft.com/office/drawing/2014/main" id="{43DEF2BA-7906-D0FD-6DAE-926B2B40EB1D}"/>
                </a:ext>
              </a:extLst>
            </p:cNvPr>
            <p:cNvSpPr txBox="1"/>
            <p:nvPr/>
          </p:nvSpPr>
          <p:spPr>
            <a:xfrm>
              <a:off x="5778209" y="1090165"/>
              <a:ext cx="2019596" cy="1331199"/>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Có tỉ trọng tăng</a:t>
              </a:r>
            </a:p>
          </p:txBody>
        </p:sp>
        <p:sp>
          <p:nvSpPr>
            <p:cNvPr id="1028" name="TextBox 1027">
              <a:extLst>
                <a:ext uri="{FF2B5EF4-FFF2-40B4-BE49-F238E27FC236}">
                  <a16:creationId xmlns:a16="http://schemas.microsoft.com/office/drawing/2014/main" id="{D44EB485-757F-26CE-58B4-333CBC5E806B}"/>
                </a:ext>
              </a:extLst>
            </p:cNvPr>
            <p:cNvSpPr txBox="1"/>
            <p:nvPr/>
          </p:nvSpPr>
          <p:spPr>
            <a:xfrm>
              <a:off x="7746611" y="1288898"/>
              <a:ext cx="2254432" cy="942932"/>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Ngành trồng trọt</a:t>
              </a:r>
            </a:p>
          </p:txBody>
        </p:sp>
      </p:grpSp>
      <p:grpSp>
        <p:nvGrpSpPr>
          <p:cNvPr id="1031" name="Group 1030">
            <a:extLst>
              <a:ext uri="{FF2B5EF4-FFF2-40B4-BE49-F238E27FC236}">
                <a16:creationId xmlns:a16="http://schemas.microsoft.com/office/drawing/2014/main" id="{7EC66096-D33C-6B2A-BD46-C39AEC4D74C4}"/>
              </a:ext>
            </a:extLst>
          </p:cNvPr>
          <p:cNvGrpSpPr/>
          <p:nvPr/>
        </p:nvGrpSpPr>
        <p:grpSpPr>
          <a:xfrm>
            <a:off x="7792829" y="2458542"/>
            <a:ext cx="2272195" cy="1169551"/>
            <a:chOff x="5544664" y="711699"/>
            <a:chExt cx="4509733" cy="2107727"/>
          </a:xfrm>
        </p:grpSpPr>
        <p:grpSp>
          <p:nvGrpSpPr>
            <p:cNvPr id="1032" name="Group 1031">
              <a:extLst>
                <a:ext uri="{FF2B5EF4-FFF2-40B4-BE49-F238E27FC236}">
                  <a16:creationId xmlns:a16="http://schemas.microsoft.com/office/drawing/2014/main" id="{571D980D-225E-D2EF-1463-CDD36074B000}"/>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1035" name="Rectangle: Rounded Corners 1034">
                <a:extLst>
                  <a:ext uri="{FF2B5EF4-FFF2-40B4-BE49-F238E27FC236}">
                    <a16:creationId xmlns:a16="http://schemas.microsoft.com/office/drawing/2014/main" id="{11547154-4C97-5467-1B9C-3A2150056B1D}"/>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36" name="Straight Connector 1035">
                <a:extLst>
                  <a:ext uri="{FF2B5EF4-FFF2-40B4-BE49-F238E27FC236}">
                    <a16:creationId xmlns:a16="http://schemas.microsoft.com/office/drawing/2014/main" id="{F0AE1A8C-20C9-6934-A1AC-0B775761951D}"/>
                  </a:ext>
                </a:extLst>
              </p:cNvPr>
              <p:cNvCxnSpPr>
                <a:stCxn id="1035" idx="0"/>
                <a:endCxn id="1035"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33" name="TextBox 1032">
              <a:extLst>
                <a:ext uri="{FF2B5EF4-FFF2-40B4-BE49-F238E27FC236}">
                  <a16:creationId xmlns:a16="http://schemas.microsoft.com/office/drawing/2014/main" id="{497BAEEB-F858-BC47-ABC1-2220DD08F0C4}"/>
                </a:ext>
              </a:extLst>
            </p:cNvPr>
            <p:cNvSpPr txBox="1"/>
            <p:nvPr/>
          </p:nvSpPr>
          <p:spPr>
            <a:xfrm>
              <a:off x="5755778" y="1083859"/>
              <a:ext cx="1860768" cy="1331199"/>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Có tỉ trọng giảm</a:t>
              </a:r>
            </a:p>
          </p:txBody>
        </p:sp>
        <p:sp>
          <p:nvSpPr>
            <p:cNvPr id="1034" name="TextBox 1033">
              <a:extLst>
                <a:ext uri="{FF2B5EF4-FFF2-40B4-BE49-F238E27FC236}">
                  <a16:creationId xmlns:a16="http://schemas.microsoft.com/office/drawing/2014/main" id="{60466866-7C1B-C55D-9816-DE858C7E8DE9}"/>
                </a:ext>
              </a:extLst>
            </p:cNvPr>
            <p:cNvSpPr txBox="1"/>
            <p:nvPr/>
          </p:nvSpPr>
          <p:spPr>
            <a:xfrm>
              <a:off x="7799968" y="711699"/>
              <a:ext cx="2254429" cy="2107727"/>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Các khu CN, khu chế xuất, khu công nghệ cao</a:t>
              </a:r>
            </a:p>
          </p:txBody>
        </p:sp>
      </p:grpSp>
      <p:grpSp>
        <p:nvGrpSpPr>
          <p:cNvPr id="1037" name="Group 1036">
            <a:extLst>
              <a:ext uri="{FF2B5EF4-FFF2-40B4-BE49-F238E27FC236}">
                <a16:creationId xmlns:a16="http://schemas.microsoft.com/office/drawing/2014/main" id="{BFE1269C-BFCE-9CBE-9520-1AB1CBA075D1}"/>
              </a:ext>
            </a:extLst>
          </p:cNvPr>
          <p:cNvGrpSpPr/>
          <p:nvPr/>
        </p:nvGrpSpPr>
        <p:grpSpPr>
          <a:xfrm>
            <a:off x="9054781" y="3944738"/>
            <a:ext cx="2276442" cy="1096622"/>
            <a:chOff x="5544664" y="777411"/>
            <a:chExt cx="4518168" cy="1976301"/>
          </a:xfrm>
        </p:grpSpPr>
        <p:grpSp>
          <p:nvGrpSpPr>
            <p:cNvPr id="1038" name="Group 1037">
              <a:extLst>
                <a:ext uri="{FF2B5EF4-FFF2-40B4-BE49-F238E27FC236}">
                  <a16:creationId xmlns:a16="http://schemas.microsoft.com/office/drawing/2014/main" id="{64E50FCE-1F71-F53C-B4D9-264E65B40887}"/>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1041" name="Rectangle: Rounded Corners 1040">
                <a:extLst>
                  <a:ext uri="{FF2B5EF4-FFF2-40B4-BE49-F238E27FC236}">
                    <a16:creationId xmlns:a16="http://schemas.microsoft.com/office/drawing/2014/main" id="{B4F490B7-DC5B-CD2C-5D6A-D3FFF41B1458}"/>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42" name="Straight Connector 1041">
                <a:extLst>
                  <a:ext uri="{FF2B5EF4-FFF2-40B4-BE49-F238E27FC236}">
                    <a16:creationId xmlns:a16="http://schemas.microsoft.com/office/drawing/2014/main" id="{4E983A9A-AA57-3CC4-BF0B-92BEC010BE2D}"/>
                  </a:ext>
                </a:extLst>
              </p:cNvPr>
              <p:cNvCxnSpPr>
                <a:stCxn id="1041" idx="0"/>
                <a:endCxn id="1041"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39" name="TextBox 1038">
              <a:extLst>
                <a:ext uri="{FF2B5EF4-FFF2-40B4-BE49-F238E27FC236}">
                  <a16:creationId xmlns:a16="http://schemas.microsoft.com/office/drawing/2014/main" id="{FC810BB0-BDD9-DC2A-B05E-55287A2C1351}"/>
                </a:ext>
              </a:extLst>
            </p:cNvPr>
            <p:cNvSpPr txBox="1"/>
            <p:nvPr/>
          </p:nvSpPr>
          <p:spPr>
            <a:xfrm>
              <a:off x="5658494" y="899953"/>
              <a:ext cx="2254426" cy="1719465"/>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Là động lực của quá trình CNH, HĐH</a:t>
              </a:r>
            </a:p>
          </p:txBody>
        </p:sp>
        <p:sp>
          <p:nvSpPr>
            <p:cNvPr id="1040" name="TextBox 1039">
              <a:extLst>
                <a:ext uri="{FF2B5EF4-FFF2-40B4-BE49-F238E27FC236}">
                  <a16:creationId xmlns:a16="http://schemas.microsoft.com/office/drawing/2014/main" id="{3A30AD18-5271-AA22-2D97-F749EC6ECA73}"/>
                </a:ext>
              </a:extLst>
            </p:cNvPr>
            <p:cNvSpPr txBox="1"/>
            <p:nvPr/>
          </p:nvSpPr>
          <p:spPr>
            <a:xfrm>
              <a:off x="7808400" y="1094089"/>
              <a:ext cx="2254432" cy="1331199"/>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Chuyển dịch cơ cấu KT</a:t>
              </a:r>
            </a:p>
          </p:txBody>
        </p:sp>
      </p:grpSp>
      <p:grpSp>
        <p:nvGrpSpPr>
          <p:cNvPr id="1043" name="Group 1042">
            <a:extLst>
              <a:ext uri="{FF2B5EF4-FFF2-40B4-BE49-F238E27FC236}">
                <a16:creationId xmlns:a16="http://schemas.microsoft.com/office/drawing/2014/main" id="{2FE43242-C2CD-73EE-B070-0A5509803A0B}"/>
              </a:ext>
            </a:extLst>
          </p:cNvPr>
          <p:cNvGrpSpPr/>
          <p:nvPr/>
        </p:nvGrpSpPr>
        <p:grpSpPr>
          <a:xfrm>
            <a:off x="7908710" y="5308833"/>
            <a:ext cx="2271754" cy="1096623"/>
            <a:chOff x="5544664" y="777410"/>
            <a:chExt cx="4508863" cy="1976302"/>
          </a:xfrm>
        </p:grpSpPr>
        <p:grpSp>
          <p:nvGrpSpPr>
            <p:cNvPr id="1044" name="Group 1043">
              <a:extLst>
                <a:ext uri="{FF2B5EF4-FFF2-40B4-BE49-F238E27FC236}">
                  <a16:creationId xmlns:a16="http://schemas.microsoft.com/office/drawing/2014/main" id="{052953F3-50BA-5D20-1653-CA3F3CA97C15}"/>
                </a:ext>
              </a:extLst>
            </p:cNvPr>
            <p:cNvGrpSpPr/>
            <p:nvPr/>
          </p:nvGrpSpPr>
          <p:grpSpPr>
            <a:xfrm>
              <a:off x="5544664" y="777410"/>
              <a:ext cx="4508863" cy="1976302"/>
              <a:chOff x="838200" y="819150"/>
              <a:chExt cx="2228850" cy="1038226"/>
            </a:xfrm>
            <a:solidFill>
              <a:srgbClr val="4472C4">
                <a:lumMod val="60000"/>
                <a:lumOff val="40000"/>
              </a:srgbClr>
            </a:solidFill>
          </p:grpSpPr>
          <p:sp>
            <p:nvSpPr>
              <p:cNvPr id="1047" name="Rectangle: Rounded Corners 1046">
                <a:extLst>
                  <a:ext uri="{FF2B5EF4-FFF2-40B4-BE49-F238E27FC236}">
                    <a16:creationId xmlns:a16="http://schemas.microsoft.com/office/drawing/2014/main" id="{9507C940-261A-C994-13E1-155A24533DD7}"/>
                  </a:ext>
                </a:extLst>
              </p:cNvPr>
              <p:cNvSpPr/>
              <p:nvPr/>
            </p:nvSpPr>
            <p:spPr>
              <a:xfrm>
                <a:off x="838200" y="819151"/>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48" name="Straight Connector 1047">
                <a:extLst>
                  <a:ext uri="{FF2B5EF4-FFF2-40B4-BE49-F238E27FC236}">
                    <a16:creationId xmlns:a16="http://schemas.microsoft.com/office/drawing/2014/main" id="{68F648C5-01B0-FF2F-6D0B-D82737E70E96}"/>
                  </a:ext>
                </a:extLst>
              </p:cNvPr>
              <p:cNvCxnSpPr>
                <a:stCxn id="1047" idx="0"/>
                <a:endCxn id="1047"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45" name="TextBox 1044">
              <a:extLst>
                <a:ext uri="{FF2B5EF4-FFF2-40B4-BE49-F238E27FC236}">
                  <a16:creationId xmlns:a16="http://schemas.microsoft.com/office/drawing/2014/main" id="{60297C9B-774C-9425-6BC3-E44274E8CFDA}"/>
                </a:ext>
              </a:extLst>
            </p:cNvPr>
            <p:cNvSpPr txBox="1"/>
            <p:nvPr/>
          </p:nvSpPr>
          <p:spPr>
            <a:xfrm>
              <a:off x="7781461" y="1088632"/>
              <a:ext cx="2254426" cy="1331199"/>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Theo hướng CNH, HĐH</a:t>
              </a:r>
            </a:p>
          </p:txBody>
        </p:sp>
        <p:sp>
          <p:nvSpPr>
            <p:cNvPr id="1046" name="TextBox 1045">
              <a:extLst>
                <a:ext uri="{FF2B5EF4-FFF2-40B4-BE49-F238E27FC236}">
                  <a16:creationId xmlns:a16="http://schemas.microsoft.com/office/drawing/2014/main" id="{800AB0AD-D025-238F-24EA-B8BAB5126C38}"/>
                </a:ext>
              </a:extLst>
            </p:cNvPr>
            <p:cNvSpPr txBox="1"/>
            <p:nvPr/>
          </p:nvSpPr>
          <p:spPr>
            <a:xfrm>
              <a:off x="5644547" y="1282766"/>
              <a:ext cx="2254432" cy="942932"/>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Công nghiệp</a:t>
              </a:r>
            </a:p>
          </p:txBody>
        </p:sp>
      </p:grpSp>
      <p:grpSp>
        <p:nvGrpSpPr>
          <p:cNvPr id="1049" name="Group 1048">
            <a:extLst>
              <a:ext uri="{FF2B5EF4-FFF2-40B4-BE49-F238E27FC236}">
                <a16:creationId xmlns:a16="http://schemas.microsoft.com/office/drawing/2014/main" id="{2EFC2E6A-23D7-7A3F-B55F-B152BF83B5CA}"/>
              </a:ext>
            </a:extLst>
          </p:cNvPr>
          <p:cNvGrpSpPr/>
          <p:nvPr/>
        </p:nvGrpSpPr>
        <p:grpSpPr>
          <a:xfrm>
            <a:off x="6351943" y="3904898"/>
            <a:ext cx="2289947" cy="1169551"/>
            <a:chOff x="5544664" y="748391"/>
            <a:chExt cx="4544972" cy="2107733"/>
          </a:xfrm>
        </p:grpSpPr>
        <p:grpSp>
          <p:nvGrpSpPr>
            <p:cNvPr id="1050" name="Group 1049">
              <a:extLst>
                <a:ext uri="{FF2B5EF4-FFF2-40B4-BE49-F238E27FC236}">
                  <a16:creationId xmlns:a16="http://schemas.microsoft.com/office/drawing/2014/main" id="{CE21784B-BED2-529B-2446-FC7F96F899C4}"/>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1053" name="Rectangle: Rounded Corners 1052">
                <a:extLst>
                  <a:ext uri="{FF2B5EF4-FFF2-40B4-BE49-F238E27FC236}">
                    <a16:creationId xmlns:a16="http://schemas.microsoft.com/office/drawing/2014/main" id="{A5CBB616-F7D1-15EF-FC97-DD1DA2207138}"/>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54" name="Straight Connector 1053">
                <a:extLst>
                  <a:ext uri="{FF2B5EF4-FFF2-40B4-BE49-F238E27FC236}">
                    <a16:creationId xmlns:a16="http://schemas.microsoft.com/office/drawing/2014/main" id="{8BDBC180-5F9D-8B93-B953-2483A39EE937}"/>
                  </a:ext>
                </a:extLst>
              </p:cNvPr>
              <p:cNvCxnSpPr>
                <a:stCxn id="1053" idx="0"/>
                <a:endCxn id="1053"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51" name="TextBox 1050">
              <a:extLst>
                <a:ext uri="{FF2B5EF4-FFF2-40B4-BE49-F238E27FC236}">
                  <a16:creationId xmlns:a16="http://schemas.microsoft.com/office/drawing/2014/main" id="{7E1B6E40-5CF2-6EE3-53A0-15114DDF231E}"/>
                </a:ext>
              </a:extLst>
            </p:cNvPr>
            <p:cNvSpPr txBox="1"/>
            <p:nvPr/>
          </p:nvSpPr>
          <p:spPr>
            <a:xfrm>
              <a:off x="7835210" y="748391"/>
              <a:ext cx="2254426" cy="2107733"/>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Là động lực cho sự tăng trưởng kinh tế</a:t>
              </a:r>
            </a:p>
          </p:txBody>
        </p:sp>
        <p:sp>
          <p:nvSpPr>
            <p:cNvPr id="1052" name="TextBox 1051">
              <a:extLst>
                <a:ext uri="{FF2B5EF4-FFF2-40B4-BE49-F238E27FC236}">
                  <a16:creationId xmlns:a16="http://schemas.microsoft.com/office/drawing/2014/main" id="{CAB9FFBA-415A-B648-3F57-A0DDEB231447}"/>
                </a:ext>
              </a:extLst>
            </p:cNvPr>
            <p:cNvSpPr txBox="1"/>
            <p:nvPr/>
          </p:nvSpPr>
          <p:spPr>
            <a:xfrm>
              <a:off x="5639537" y="894499"/>
              <a:ext cx="2254432" cy="1719466"/>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Các ngành kinh tế ứng dụng công nghệ cao</a:t>
              </a:r>
            </a:p>
          </p:txBody>
        </p:sp>
      </p:grpSp>
      <p:grpSp>
        <p:nvGrpSpPr>
          <p:cNvPr id="1061" name="Group 1060">
            <a:extLst>
              <a:ext uri="{FF2B5EF4-FFF2-40B4-BE49-F238E27FC236}">
                <a16:creationId xmlns:a16="http://schemas.microsoft.com/office/drawing/2014/main" id="{E81755DA-32A2-7AC0-CB89-AB6F640CB0FE}"/>
              </a:ext>
            </a:extLst>
          </p:cNvPr>
          <p:cNvGrpSpPr/>
          <p:nvPr/>
        </p:nvGrpSpPr>
        <p:grpSpPr>
          <a:xfrm>
            <a:off x="2400810" y="5311921"/>
            <a:ext cx="2271754" cy="1096622"/>
            <a:chOff x="3391213" y="5010676"/>
            <a:chExt cx="2271754" cy="1096622"/>
          </a:xfrm>
        </p:grpSpPr>
        <p:grpSp>
          <p:nvGrpSpPr>
            <p:cNvPr id="1055" name="Group 1054">
              <a:extLst>
                <a:ext uri="{FF2B5EF4-FFF2-40B4-BE49-F238E27FC236}">
                  <a16:creationId xmlns:a16="http://schemas.microsoft.com/office/drawing/2014/main" id="{8EB895D7-FA2B-2C4A-4864-2D1FC5048884}"/>
                </a:ext>
              </a:extLst>
            </p:cNvPr>
            <p:cNvGrpSpPr/>
            <p:nvPr/>
          </p:nvGrpSpPr>
          <p:grpSpPr>
            <a:xfrm>
              <a:off x="3391213" y="5010676"/>
              <a:ext cx="2271754" cy="1096622"/>
              <a:chOff x="5544664" y="777411"/>
              <a:chExt cx="4508863" cy="1976301"/>
            </a:xfrm>
          </p:grpSpPr>
          <p:grpSp>
            <p:nvGrpSpPr>
              <p:cNvPr id="1056" name="Group 1055">
                <a:extLst>
                  <a:ext uri="{FF2B5EF4-FFF2-40B4-BE49-F238E27FC236}">
                    <a16:creationId xmlns:a16="http://schemas.microsoft.com/office/drawing/2014/main" id="{54CDA50E-2452-10A3-C389-DE4A8F36A123}"/>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1058" name="Rectangle: Rounded Corners 1057">
                  <a:extLst>
                    <a:ext uri="{FF2B5EF4-FFF2-40B4-BE49-F238E27FC236}">
                      <a16:creationId xmlns:a16="http://schemas.microsoft.com/office/drawing/2014/main" id="{9EB0A71E-CD6C-2879-61E8-B438D5125139}"/>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59" name="Straight Connector 1058">
                  <a:extLst>
                    <a:ext uri="{FF2B5EF4-FFF2-40B4-BE49-F238E27FC236}">
                      <a16:creationId xmlns:a16="http://schemas.microsoft.com/office/drawing/2014/main" id="{A320E3C6-DA07-F416-D3B9-D7808021ADA0}"/>
                    </a:ext>
                  </a:extLst>
                </p:cNvPr>
                <p:cNvCxnSpPr>
                  <a:stCxn id="1058" idx="0"/>
                  <a:endCxn id="1058"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57" name="TextBox 1056">
                <a:extLst>
                  <a:ext uri="{FF2B5EF4-FFF2-40B4-BE49-F238E27FC236}">
                    <a16:creationId xmlns:a16="http://schemas.microsoft.com/office/drawing/2014/main" id="{3F48BF04-FC41-AD34-4163-1B8EE46528BD}"/>
                  </a:ext>
                </a:extLst>
              </p:cNvPr>
              <p:cNvSpPr txBox="1"/>
              <p:nvPr/>
            </p:nvSpPr>
            <p:spPr>
              <a:xfrm>
                <a:off x="7778035" y="1100059"/>
                <a:ext cx="2254426" cy="1331199"/>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Được chú trọng phát triển</a:t>
                </a:r>
              </a:p>
            </p:txBody>
          </p:sp>
        </p:grpSp>
        <p:pic>
          <p:nvPicPr>
            <p:cNvPr id="1060" name="Picture 1059">
              <a:extLst>
                <a:ext uri="{FF2B5EF4-FFF2-40B4-BE49-F238E27FC236}">
                  <a16:creationId xmlns:a16="http://schemas.microsoft.com/office/drawing/2014/main" id="{468C53E6-F0F1-0087-77A8-754427643DB8}"/>
                </a:ext>
              </a:extLst>
            </p:cNvPr>
            <p:cNvPicPr>
              <a:picLocks noChangeAspect="1"/>
            </p:cNvPicPr>
            <p:nvPr/>
          </p:nvPicPr>
          <p:blipFill>
            <a:blip r:embed="rId7"/>
            <a:stretch>
              <a:fillRect/>
            </a:stretch>
          </p:blipFill>
          <p:spPr>
            <a:xfrm>
              <a:off x="3538677" y="5094810"/>
              <a:ext cx="877587" cy="877587"/>
            </a:xfrm>
            <a:prstGeom prst="rect">
              <a:avLst/>
            </a:prstGeom>
          </p:spPr>
        </p:pic>
      </p:grpSp>
      <p:pic>
        <p:nvPicPr>
          <p:cNvPr id="1063" name="Picture 1062">
            <a:extLst>
              <a:ext uri="{FF2B5EF4-FFF2-40B4-BE49-F238E27FC236}">
                <a16:creationId xmlns:a16="http://schemas.microsoft.com/office/drawing/2014/main" id="{C1AE0F2C-C240-6B64-27D4-B030C43FFE4A}"/>
              </a:ext>
            </a:extLst>
          </p:cNvPr>
          <p:cNvPicPr>
            <a:picLocks noChangeAspect="1"/>
          </p:cNvPicPr>
          <p:nvPr/>
        </p:nvPicPr>
        <p:blipFill>
          <a:blip r:embed="rId8"/>
          <a:stretch>
            <a:fillRect/>
          </a:stretch>
        </p:blipFill>
        <p:spPr>
          <a:xfrm>
            <a:off x="-11493" y="0"/>
            <a:ext cx="2857498" cy="1647954"/>
          </a:xfrm>
          <a:prstGeom prst="rect">
            <a:avLst/>
          </a:prstGeom>
        </p:spPr>
      </p:pic>
      <p:pic>
        <p:nvPicPr>
          <p:cNvPr id="1064" name="3 phút đếm ngược với nhạc sôi động 3 minutes countdown with music">
            <a:hlinkClick r:id="" action="ppaction://media"/>
            <a:extLst>
              <a:ext uri="{FF2B5EF4-FFF2-40B4-BE49-F238E27FC236}">
                <a16:creationId xmlns:a16="http://schemas.microsoft.com/office/drawing/2014/main" id="{7A6E5D2E-0FF4-7EDE-9299-A1DF4FEFEF2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632711" y="0"/>
            <a:ext cx="2546350" cy="1432322"/>
          </a:xfrm>
          <a:prstGeom prst="rect">
            <a:avLst/>
          </a:prstGeom>
        </p:spPr>
      </p:pic>
      <p:grpSp>
        <p:nvGrpSpPr>
          <p:cNvPr id="1065" name="组合 31">
            <a:extLst>
              <a:ext uri="{FF2B5EF4-FFF2-40B4-BE49-F238E27FC236}">
                <a16:creationId xmlns:a16="http://schemas.microsoft.com/office/drawing/2014/main" id="{0DA02753-E3E4-301E-139D-E7A5DFF38731}"/>
              </a:ext>
            </a:extLst>
          </p:cNvPr>
          <p:cNvGrpSpPr/>
          <p:nvPr/>
        </p:nvGrpSpPr>
        <p:grpSpPr>
          <a:xfrm>
            <a:off x="4344617" y="96990"/>
            <a:ext cx="3919933" cy="2214154"/>
            <a:chOff x="2233966" y="1892484"/>
            <a:chExt cx="7133435" cy="4104066"/>
          </a:xfrm>
        </p:grpSpPr>
        <p:grpSp>
          <p:nvGrpSpPr>
            <p:cNvPr id="1066" name="Group 1065">
              <a:extLst>
                <a:ext uri="{FF2B5EF4-FFF2-40B4-BE49-F238E27FC236}">
                  <a16:creationId xmlns:a16="http://schemas.microsoft.com/office/drawing/2014/main" id="{BEF5C8EA-EA54-277F-F3EB-9A9D238E1914}"/>
                </a:ext>
              </a:extLst>
            </p:cNvPr>
            <p:cNvGrpSpPr/>
            <p:nvPr/>
          </p:nvGrpSpPr>
          <p:grpSpPr>
            <a:xfrm>
              <a:off x="2233966" y="1892484"/>
              <a:ext cx="7133435" cy="4104066"/>
              <a:chOff x="2336924" y="1837207"/>
              <a:chExt cx="7133435" cy="4104066"/>
            </a:xfrm>
          </p:grpSpPr>
          <p:sp>
            <p:nvSpPr>
              <p:cNvPr id="1070" name="Oval 21">
                <a:extLst>
                  <a:ext uri="{FF2B5EF4-FFF2-40B4-BE49-F238E27FC236}">
                    <a16:creationId xmlns:a16="http://schemas.microsoft.com/office/drawing/2014/main" id="{46A8A085-28E7-B688-2FD3-A5A6172F8CA8}"/>
                  </a:ext>
                </a:extLst>
              </p:cNvPr>
              <p:cNvSpPr>
                <a:spLocks noChangeArrowheads="1"/>
              </p:cNvSpPr>
              <p:nvPr/>
            </p:nvSpPr>
            <p:spPr bwMode="auto">
              <a:xfrm rot="17150482">
                <a:off x="2317101" y="2968662"/>
                <a:ext cx="2140516" cy="2100870"/>
              </a:xfrm>
              <a:prstGeom prst="ellipse">
                <a:avLst/>
              </a:prstGeom>
              <a:solidFill>
                <a:srgbClr val="4472C4"/>
              </a:solidFill>
              <a:ln>
                <a:noFill/>
              </a:ln>
            </p:spPr>
            <p:txBody>
              <a:bodyPr vert="horz" wrap="square" lIns="91440" tIns="45720" rIns="91440" bIns="45720" numCol="1" anchor="t" anchorCtr="0" compatLnSpc="1">
                <a:prstTxWarp prst="textNoShape">
                  <a:avLst/>
                </a:prstTxWarp>
              </a:bodyPr>
              <a:lstStyle/>
              <a:p>
                <a:pPr>
                  <a:defRPr/>
                </a:pPr>
                <a:endParaRPr lang="zh-CN" altLang="en-US" kern="0">
                  <a:solidFill>
                    <a:srgbClr val="FFFFFF"/>
                  </a:solidFill>
                  <a:latin typeface="Corbel" panose="020B0503020204020204"/>
                </a:endParaRPr>
              </a:p>
            </p:txBody>
          </p:sp>
          <p:sp>
            <p:nvSpPr>
              <p:cNvPr id="1071" name="Freeform 22">
                <a:extLst>
                  <a:ext uri="{FF2B5EF4-FFF2-40B4-BE49-F238E27FC236}">
                    <a16:creationId xmlns:a16="http://schemas.microsoft.com/office/drawing/2014/main" id="{9C8580A7-9263-0A62-34A9-825C1342044D}"/>
                  </a:ext>
                </a:extLst>
              </p:cNvPr>
              <p:cNvSpPr>
                <a:spLocks/>
              </p:cNvSpPr>
              <p:nvPr/>
            </p:nvSpPr>
            <p:spPr bwMode="auto">
              <a:xfrm rot="17150482">
                <a:off x="3823658" y="2836938"/>
                <a:ext cx="1096024" cy="1076251"/>
              </a:xfrm>
              <a:custGeom>
                <a:avLst/>
                <a:gdLst>
                  <a:gd name="T0" fmla="*/ 175 w 453"/>
                  <a:gd name="T1" fmla="*/ 0 h 445"/>
                  <a:gd name="T2" fmla="*/ 453 w 453"/>
                  <a:gd name="T3" fmla="*/ 200 h 445"/>
                  <a:gd name="T4" fmla="*/ 266 w 453"/>
                  <a:gd name="T5" fmla="*/ 445 h 445"/>
                  <a:gd name="T6" fmla="*/ 0 w 453"/>
                  <a:gd name="T7" fmla="*/ 230 h 445"/>
                  <a:gd name="T8" fmla="*/ 175 w 453"/>
                  <a:gd name="T9" fmla="*/ 0 h 445"/>
                </a:gdLst>
                <a:ahLst/>
                <a:cxnLst>
                  <a:cxn ang="0">
                    <a:pos x="T0" y="T1"/>
                  </a:cxn>
                  <a:cxn ang="0">
                    <a:pos x="T2" y="T3"/>
                  </a:cxn>
                  <a:cxn ang="0">
                    <a:pos x="T4" y="T5"/>
                  </a:cxn>
                  <a:cxn ang="0">
                    <a:pos x="T6" y="T7"/>
                  </a:cxn>
                  <a:cxn ang="0">
                    <a:pos x="T8" y="T9"/>
                  </a:cxn>
                </a:cxnLst>
                <a:rect l="0" t="0" r="r" b="b"/>
                <a:pathLst>
                  <a:path w="453" h="445">
                    <a:moveTo>
                      <a:pt x="175" y="0"/>
                    </a:moveTo>
                    <a:cubicBezTo>
                      <a:pt x="148" y="159"/>
                      <a:pt x="291" y="280"/>
                      <a:pt x="453" y="200"/>
                    </a:cubicBezTo>
                    <a:cubicBezTo>
                      <a:pt x="266" y="445"/>
                      <a:pt x="266" y="445"/>
                      <a:pt x="266" y="445"/>
                    </a:cubicBezTo>
                    <a:cubicBezTo>
                      <a:pt x="300" y="268"/>
                      <a:pt x="146" y="162"/>
                      <a:pt x="0" y="230"/>
                    </a:cubicBezTo>
                    <a:lnTo>
                      <a:pt x="175" y="0"/>
                    </a:lnTo>
                    <a:close/>
                  </a:path>
                </a:pathLst>
              </a:custGeom>
              <a:solidFill>
                <a:srgbClr val="4472C4"/>
              </a:solidFill>
              <a:ln>
                <a:noFill/>
              </a:ln>
            </p:spPr>
            <p:txBody>
              <a:bodyPr vert="horz" wrap="square" lIns="91440" tIns="45720" rIns="91440" bIns="45720" numCol="1" anchor="t" anchorCtr="0" compatLnSpc="1">
                <a:prstTxWarp prst="textNoShape">
                  <a:avLst/>
                </a:prstTxWarp>
              </a:bodyPr>
              <a:lstStyle/>
              <a:p>
                <a:pPr>
                  <a:defRPr/>
                </a:pPr>
                <a:endParaRPr lang="zh-CN" altLang="en-US" kern="0">
                  <a:solidFill>
                    <a:srgbClr val="FFFFFF"/>
                  </a:solidFill>
                  <a:latin typeface="Corbel" panose="020B0503020204020204"/>
                </a:endParaRPr>
              </a:p>
            </p:txBody>
          </p:sp>
          <p:sp>
            <p:nvSpPr>
              <p:cNvPr id="1072" name="Freeform 23">
                <a:extLst>
                  <a:ext uri="{FF2B5EF4-FFF2-40B4-BE49-F238E27FC236}">
                    <a16:creationId xmlns:a16="http://schemas.microsoft.com/office/drawing/2014/main" id="{3B21555D-F100-9983-2B95-B233DD4EBE4B}"/>
                  </a:ext>
                </a:extLst>
              </p:cNvPr>
              <p:cNvSpPr>
                <a:spLocks/>
              </p:cNvSpPr>
              <p:nvPr/>
            </p:nvSpPr>
            <p:spPr bwMode="auto">
              <a:xfrm rot="17150482">
                <a:off x="5125052" y="3220236"/>
                <a:ext cx="1224553" cy="1197717"/>
              </a:xfrm>
              <a:custGeom>
                <a:avLst/>
                <a:gdLst>
                  <a:gd name="T0" fmla="*/ 506 w 506"/>
                  <a:gd name="T1" fmla="*/ 258 h 495"/>
                  <a:gd name="T2" fmla="*/ 204 w 506"/>
                  <a:gd name="T3" fmla="*/ 495 h 495"/>
                  <a:gd name="T4" fmla="*/ 0 w 506"/>
                  <a:gd name="T5" fmla="*/ 222 h 495"/>
                  <a:gd name="T6" fmla="*/ 313 w 506"/>
                  <a:gd name="T7" fmla="*/ 0 h 495"/>
                  <a:gd name="T8" fmla="*/ 506 w 506"/>
                  <a:gd name="T9" fmla="*/ 258 h 495"/>
                </a:gdLst>
                <a:ahLst/>
                <a:cxnLst>
                  <a:cxn ang="0">
                    <a:pos x="T0" y="T1"/>
                  </a:cxn>
                  <a:cxn ang="0">
                    <a:pos x="T2" y="T3"/>
                  </a:cxn>
                  <a:cxn ang="0">
                    <a:pos x="T4" y="T5"/>
                  </a:cxn>
                  <a:cxn ang="0">
                    <a:pos x="T6" y="T7"/>
                  </a:cxn>
                  <a:cxn ang="0">
                    <a:pos x="T8" y="T9"/>
                  </a:cxn>
                </a:cxnLst>
                <a:rect l="0" t="0" r="r" b="b"/>
                <a:pathLst>
                  <a:path w="506" h="495">
                    <a:moveTo>
                      <a:pt x="506" y="258"/>
                    </a:moveTo>
                    <a:cubicBezTo>
                      <a:pt x="341" y="178"/>
                      <a:pt x="168" y="297"/>
                      <a:pt x="204" y="495"/>
                    </a:cubicBezTo>
                    <a:cubicBezTo>
                      <a:pt x="0" y="222"/>
                      <a:pt x="0" y="222"/>
                      <a:pt x="0" y="222"/>
                    </a:cubicBezTo>
                    <a:cubicBezTo>
                      <a:pt x="179" y="313"/>
                      <a:pt x="342" y="180"/>
                      <a:pt x="313" y="0"/>
                    </a:cubicBezTo>
                    <a:lnTo>
                      <a:pt x="506" y="258"/>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a:defRPr/>
                </a:pPr>
                <a:endParaRPr lang="zh-CN" altLang="en-US" kern="0">
                  <a:solidFill>
                    <a:srgbClr val="FFFFFF"/>
                  </a:solidFill>
                  <a:latin typeface="Corbel" panose="020B0503020204020204"/>
                </a:endParaRPr>
              </a:p>
            </p:txBody>
          </p:sp>
          <p:sp>
            <p:nvSpPr>
              <p:cNvPr id="1073" name="Oval 24">
                <a:extLst>
                  <a:ext uri="{FF2B5EF4-FFF2-40B4-BE49-F238E27FC236}">
                    <a16:creationId xmlns:a16="http://schemas.microsoft.com/office/drawing/2014/main" id="{5B03E013-76DE-06D5-7808-BB41EF18136C}"/>
                  </a:ext>
                </a:extLst>
              </p:cNvPr>
              <p:cNvSpPr>
                <a:spLocks noChangeArrowheads="1"/>
              </p:cNvSpPr>
              <p:nvPr/>
            </p:nvSpPr>
            <p:spPr bwMode="auto">
              <a:xfrm rot="17150482">
                <a:off x="4454690" y="1837913"/>
                <a:ext cx="1684996" cy="1683584"/>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a:defRPr/>
                </a:pPr>
                <a:endParaRPr lang="zh-CN" altLang="en-US" kern="0">
                  <a:solidFill>
                    <a:srgbClr val="FFFFFF"/>
                  </a:solidFill>
                  <a:latin typeface="Corbel" panose="020B0503020204020204"/>
                </a:endParaRPr>
              </a:p>
            </p:txBody>
          </p:sp>
          <p:sp>
            <p:nvSpPr>
              <p:cNvPr id="1074" name="Freeform 25">
                <a:extLst>
                  <a:ext uri="{FF2B5EF4-FFF2-40B4-BE49-F238E27FC236}">
                    <a16:creationId xmlns:a16="http://schemas.microsoft.com/office/drawing/2014/main" id="{09BE5385-4ABE-7A01-E3A9-B73144B5C96E}"/>
                  </a:ext>
                </a:extLst>
              </p:cNvPr>
              <p:cNvSpPr>
                <a:spLocks/>
              </p:cNvSpPr>
              <p:nvPr/>
            </p:nvSpPr>
            <p:spPr bwMode="auto">
              <a:xfrm rot="17150482">
                <a:off x="6577916" y="3541872"/>
                <a:ext cx="1334720" cy="1319184"/>
              </a:xfrm>
              <a:custGeom>
                <a:avLst/>
                <a:gdLst>
                  <a:gd name="T0" fmla="*/ 211 w 552"/>
                  <a:gd name="T1" fmla="*/ 0 h 545"/>
                  <a:gd name="T2" fmla="*/ 552 w 552"/>
                  <a:gd name="T3" fmla="*/ 227 h 545"/>
                  <a:gd name="T4" fmla="*/ 320 w 552"/>
                  <a:gd name="T5" fmla="*/ 545 h 545"/>
                  <a:gd name="T6" fmla="*/ 0 w 552"/>
                  <a:gd name="T7" fmla="*/ 289 h 545"/>
                  <a:gd name="T8" fmla="*/ 211 w 552"/>
                  <a:gd name="T9" fmla="*/ 0 h 545"/>
                </a:gdLst>
                <a:ahLst/>
                <a:cxnLst>
                  <a:cxn ang="0">
                    <a:pos x="T0" y="T1"/>
                  </a:cxn>
                  <a:cxn ang="0">
                    <a:pos x="T2" y="T3"/>
                  </a:cxn>
                  <a:cxn ang="0">
                    <a:pos x="T4" y="T5"/>
                  </a:cxn>
                  <a:cxn ang="0">
                    <a:pos x="T6" y="T7"/>
                  </a:cxn>
                  <a:cxn ang="0">
                    <a:pos x="T8" y="T9"/>
                  </a:cxn>
                </a:cxnLst>
                <a:rect l="0" t="0" r="r" b="b"/>
                <a:pathLst>
                  <a:path w="552" h="545">
                    <a:moveTo>
                      <a:pt x="211" y="0"/>
                    </a:moveTo>
                    <a:cubicBezTo>
                      <a:pt x="185" y="186"/>
                      <a:pt x="357" y="331"/>
                      <a:pt x="552" y="227"/>
                    </a:cubicBezTo>
                    <a:cubicBezTo>
                      <a:pt x="320" y="545"/>
                      <a:pt x="320" y="545"/>
                      <a:pt x="320" y="545"/>
                    </a:cubicBezTo>
                    <a:cubicBezTo>
                      <a:pt x="359" y="327"/>
                      <a:pt x="169" y="207"/>
                      <a:pt x="0" y="289"/>
                    </a:cubicBezTo>
                    <a:lnTo>
                      <a:pt x="211" y="0"/>
                    </a:lnTo>
                    <a:close/>
                  </a:path>
                </a:pathLst>
              </a:custGeom>
              <a:solidFill>
                <a:srgbClr val="ED7D31"/>
              </a:solidFill>
              <a:ln>
                <a:noFill/>
              </a:ln>
            </p:spPr>
            <p:txBody>
              <a:bodyPr vert="horz" wrap="square" lIns="91440" tIns="45720" rIns="91440" bIns="45720" numCol="1" anchor="t" anchorCtr="0" compatLnSpc="1">
                <a:prstTxWarp prst="textNoShape">
                  <a:avLst/>
                </a:prstTxWarp>
              </a:bodyPr>
              <a:lstStyle/>
              <a:p>
                <a:pPr>
                  <a:defRPr/>
                </a:pPr>
                <a:endParaRPr lang="zh-CN" altLang="en-US" kern="0">
                  <a:solidFill>
                    <a:srgbClr val="FFFFFF"/>
                  </a:solidFill>
                  <a:latin typeface="Corbel" panose="020B0503020204020204"/>
                </a:endParaRPr>
              </a:p>
            </p:txBody>
          </p:sp>
          <p:sp>
            <p:nvSpPr>
              <p:cNvPr id="1075" name="Oval 26">
                <a:extLst>
                  <a:ext uri="{FF2B5EF4-FFF2-40B4-BE49-F238E27FC236}">
                    <a16:creationId xmlns:a16="http://schemas.microsoft.com/office/drawing/2014/main" id="{7484E200-ADBF-E521-1CEE-BE6ED7DCF786}"/>
                  </a:ext>
                </a:extLst>
              </p:cNvPr>
              <p:cNvSpPr>
                <a:spLocks noChangeArrowheads="1"/>
              </p:cNvSpPr>
              <p:nvPr/>
            </p:nvSpPr>
            <p:spPr bwMode="auto">
              <a:xfrm rot="17150482">
                <a:off x="5267320" y="4091732"/>
                <a:ext cx="1848835" cy="1850247"/>
              </a:xfrm>
              <a:prstGeom prst="ellipse">
                <a:avLst/>
              </a:prstGeom>
              <a:solidFill>
                <a:srgbClr val="ED7D31"/>
              </a:solidFill>
              <a:ln>
                <a:noFill/>
              </a:ln>
            </p:spPr>
            <p:txBody>
              <a:bodyPr vert="horz" wrap="square" lIns="91440" tIns="45720" rIns="91440" bIns="45720" numCol="1" anchor="t" anchorCtr="0" compatLnSpc="1">
                <a:prstTxWarp prst="textNoShape">
                  <a:avLst/>
                </a:prstTxWarp>
              </a:bodyPr>
              <a:lstStyle/>
              <a:p>
                <a:pPr>
                  <a:defRPr/>
                </a:pPr>
                <a:endParaRPr lang="zh-CN" altLang="en-US" kern="0">
                  <a:solidFill>
                    <a:srgbClr val="FFFFFF"/>
                  </a:solidFill>
                  <a:latin typeface="Corbel" panose="020B0503020204020204"/>
                </a:endParaRPr>
              </a:p>
            </p:txBody>
          </p:sp>
          <p:sp>
            <p:nvSpPr>
              <p:cNvPr id="1076" name="Oval 27">
                <a:extLst>
                  <a:ext uri="{FF2B5EF4-FFF2-40B4-BE49-F238E27FC236}">
                    <a16:creationId xmlns:a16="http://schemas.microsoft.com/office/drawing/2014/main" id="{56873C4D-1762-8911-697E-508BF1699FE0}"/>
                  </a:ext>
                </a:extLst>
              </p:cNvPr>
              <p:cNvSpPr>
                <a:spLocks noChangeArrowheads="1"/>
              </p:cNvSpPr>
              <p:nvPr/>
            </p:nvSpPr>
            <p:spPr bwMode="auto">
              <a:xfrm rot="17150482">
                <a:off x="7298084" y="2216259"/>
                <a:ext cx="2172275" cy="2172275"/>
              </a:xfrm>
              <a:prstGeom prst="ellipse">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vert="horz" wrap="square" lIns="91440" tIns="45720" rIns="91440" bIns="45720" numCol="1" anchor="t" anchorCtr="0" compatLnSpc="1">
                <a:prstTxWarp prst="textNoShape">
                  <a:avLst/>
                </a:prstTxWarp>
              </a:bodyPr>
              <a:lstStyle/>
              <a:p>
                <a:pPr>
                  <a:defRPr/>
                </a:pPr>
                <a:endParaRPr lang="zh-CN" altLang="en-US" kern="0">
                  <a:solidFill>
                    <a:srgbClr val="FFFFFF"/>
                  </a:solidFill>
                  <a:latin typeface="Calibri" panose="020F0502020204030204"/>
                </a:endParaRPr>
              </a:p>
            </p:txBody>
          </p:sp>
          <p:sp>
            <p:nvSpPr>
              <p:cNvPr id="1077" name="Oval 28">
                <a:extLst>
                  <a:ext uri="{FF2B5EF4-FFF2-40B4-BE49-F238E27FC236}">
                    <a16:creationId xmlns:a16="http://schemas.microsoft.com/office/drawing/2014/main" id="{A1A9A89D-F21D-13A1-BF46-D778C94C0F6D}"/>
                  </a:ext>
                </a:extLst>
              </p:cNvPr>
              <p:cNvSpPr>
                <a:spLocks noChangeArrowheads="1"/>
              </p:cNvSpPr>
              <p:nvPr/>
            </p:nvSpPr>
            <p:spPr bwMode="auto">
              <a:xfrm rot="17150482">
                <a:off x="2497990" y="3127776"/>
                <a:ext cx="1778738" cy="1782643"/>
              </a:xfrm>
              <a:prstGeom prst="ellipse">
                <a:avLst/>
              </a:prstGeom>
              <a:solidFill>
                <a:srgbClr val="E7E6E6"/>
              </a:solidFill>
              <a:ln>
                <a:noFill/>
              </a:ln>
            </p:spPr>
            <p:txBody>
              <a:bodyPr vert="horz" wrap="square" lIns="91440" tIns="45720" rIns="91440" bIns="45720" numCol="1" anchor="t" anchorCtr="0" compatLnSpc="1">
                <a:prstTxWarp prst="textNoShape">
                  <a:avLst/>
                </a:prstTxWarp>
              </a:bodyPr>
              <a:lstStyle/>
              <a:p>
                <a:pPr>
                  <a:defRPr/>
                </a:pPr>
                <a:endParaRPr lang="zh-CN" altLang="en-US" kern="0" dirty="0">
                  <a:solidFill>
                    <a:srgbClr val="FFFFFF"/>
                  </a:solidFill>
                  <a:latin typeface="Corbel" panose="020B0503020204020204"/>
                </a:endParaRPr>
              </a:p>
            </p:txBody>
          </p:sp>
          <p:sp>
            <p:nvSpPr>
              <p:cNvPr id="1078" name="Oval 29">
                <a:extLst>
                  <a:ext uri="{FF2B5EF4-FFF2-40B4-BE49-F238E27FC236}">
                    <a16:creationId xmlns:a16="http://schemas.microsoft.com/office/drawing/2014/main" id="{623214F7-DD49-40E3-A4D3-30CFE60C28DC}"/>
                  </a:ext>
                </a:extLst>
              </p:cNvPr>
              <p:cNvSpPr>
                <a:spLocks noChangeArrowheads="1"/>
              </p:cNvSpPr>
              <p:nvPr/>
            </p:nvSpPr>
            <p:spPr bwMode="auto">
              <a:xfrm rot="17150482">
                <a:off x="4573385" y="1957581"/>
                <a:ext cx="1444888" cy="1443475"/>
              </a:xfrm>
              <a:prstGeom prst="ellipse">
                <a:avLst/>
              </a:prstGeom>
              <a:solidFill>
                <a:srgbClr val="E7E6E6"/>
              </a:solidFill>
              <a:ln>
                <a:noFill/>
              </a:ln>
            </p:spPr>
            <p:txBody>
              <a:bodyPr vert="horz" wrap="square" lIns="91440" tIns="45720" rIns="91440" bIns="45720" numCol="1" anchor="t" anchorCtr="0" compatLnSpc="1">
                <a:prstTxWarp prst="textNoShape">
                  <a:avLst/>
                </a:prstTxWarp>
              </a:bodyPr>
              <a:lstStyle/>
              <a:p>
                <a:pPr>
                  <a:defRPr/>
                </a:pPr>
                <a:endParaRPr lang="zh-CN" altLang="en-US" kern="0">
                  <a:solidFill>
                    <a:srgbClr val="FFFFFF"/>
                  </a:solidFill>
                  <a:latin typeface="Corbel" panose="020B0503020204020204"/>
                </a:endParaRPr>
              </a:p>
            </p:txBody>
          </p:sp>
          <p:sp>
            <p:nvSpPr>
              <p:cNvPr id="1079" name="Oval 30">
                <a:extLst>
                  <a:ext uri="{FF2B5EF4-FFF2-40B4-BE49-F238E27FC236}">
                    <a16:creationId xmlns:a16="http://schemas.microsoft.com/office/drawing/2014/main" id="{D7096385-B703-0DAD-3E7B-4B86A2E27F1A}"/>
                  </a:ext>
                </a:extLst>
              </p:cNvPr>
              <p:cNvSpPr>
                <a:spLocks noChangeArrowheads="1"/>
              </p:cNvSpPr>
              <p:nvPr/>
            </p:nvSpPr>
            <p:spPr bwMode="auto">
              <a:xfrm rot="17150482">
                <a:off x="5398673" y="4224498"/>
                <a:ext cx="1586128" cy="1584716"/>
              </a:xfrm>
              <a:prstGeom prst="ellipse">
                <a:avLst/>
              </a:prstGeom>
              <a:solidFill>
                <a:srgbClr val="E7E6E6"/>
              </a:solidFill>
              <a:ln>
                <a:noFill/>
              </a:ln>
            </p:spPr>
            <p:txBody>
              <a:bodyPr vert="horz" wrap="square" lIns="91440" tIns="45720" rIns="91440" bIns="45720" numCol="1" anchor="t" anchorCtr="0" compatLnSpc="1">
                <a:prstTxWarp prst="textNoShape">
                  <a:avLst/>
                </a:prstTxWarp>
              </a:bodyPr>
              <a:lstStyle/>
              <a:p>
                <a:pPr>
                  <a:defRPr/>
                </a:pPr>
                <a:endParaRPr lang="zh-CN" altLang="en-US" kern="0">
                  <a:solidFill>
                    <a:srgbClr val="FFFFFF"/>
                  </a:solidFill>
                  <a:latin typeface="Corbel" panose="020B0503020204020204"/>
                </a:endParaRPr>
              </a:p>
            </p:txBody>
          </p:sp>
          <p:sp>
            <p:nvSpPr>
              <p:cNvPr id="1080" name="Oval 31">
                <a:extLst>
                  <a:ext uri="{FF2B5EF4-FFF2-40B4-BE49-F238E27FC236}">
                    <a16:creationId xmlns:a16="http://schemas.microsoft.com/office/drawing/2014/main" id="{42BBD9B0-871A-80F6-7A30-680EF45F541A}"/>
                  </a:ext>
                </a:extLst>
              </p:cNvPr>
              <p:cNvSpPr>
                <a:spLocks noChangeArrowheads="1"/>
              </p:cNvSpPr>
              <p:nvPr/>
            </p:nvSpPr>
            <p:spPr bwMode="auto">
              <a:xfrm rot="17150482">
                <a:off x="7453228" y="2371790"/>
                <a:ext cx="1862959" cy="1862959"/>
              </a:xfrm>
              <a:prstGeom prst="ellipse">
                <a:avLst/>
              </a:prstGeom>
              <a:solidFill>
                <a:srgbClr val="E7E6E6"/>
              </a:solidFill>
              <a:ln>
                <a:noFill/>
              </a:ln>
            </p:spPr>
            <p:txBody>
              <a:bodyPr vert="horz" wrap="square" lIns="91440" tIns="45720" rIns="91440" bIns="45720" numCol="1" anchor="t" anchorCtr="0" compatLnSpc="1">
                <a:prstTxWarp prst="textNoShape">
                  <a:avLst/>
                </a:prstTxWarp>
              </a:bodyPr>
              <a:lstStyle/>
              <a:p>
                <a:pPr>
                  <a:defRPr/>
                </a:pPr>
                <a:endParaRPr lang="zh-CN" altLang="en-US" kern="0">
                  <a:solidFill>
                    <a:srgbClr val="FFFFFF"/>
                  </a:solidFill>
                  <a:latin typeface="Corbel" panose="020B0503020204020204"/>
                </a:endParaRPr>
              </a:p>
            </p:txBody>
          </p:sp>
        </p:grpSp>
        <p:sp>
          <p:nvSpPr>
            <p:cNvPr id="1067" name="TextBox 1066">
              <a:extLst>
                <a:ext uri="{FF2B5EF4-FFF2-40B4-BE49-F238E27FC236}">
                  <a16:creationId xmlns:a16="http://schemas.microsoft.com/office/drawing/2014/main" id="{6FE38902-7D4E-40D1-8A43-BB42D03121BF}"/>
                </a:ext>
              </a:extLst>
            </p:cNvPr>
            <p:cNvSpPr txBox="1"/>
            <p:nvPr/>
          </p:nvSpPr>
          <p:spPr>
            <a:xfrm>
              <a:off x="4463383" y="2208173"/>
              <a:ext cx="1464980" cy="1198013"/>
            </a:xfrm>
            <a:prstGeom prst="rect">
              <a:avLst/>
            </a:prstGeom>
            <a:noFill/>
          </p:spPr>
          <p:txBody>
            <a:bodyPr wrap="none" rtlCol="0">
              <a:spAutoFit/>
            </a:bodyPr>
            <a:lstStyle/>
            <a:p>
              <a:pPr algn="ctr">
                <a:defRPr/>
              </a:pPr>
              <a:r>
                <a:rPr lang="en-US" sz="3600" b="1" kern="0">
                  <a:solidFill>
                    <a:srgbClr val="FF0000"/>
                  </a:solidFill>
                  <a:latin typeface="Source Sans Pro"/>
                </a:rPr>
                <a:t>ĐÔ</a:t>
              </a:r>
              <a:endParaRPr lang="en-US" sz="3600" kern="0" dirty="0">
                <a:solidFill>
                  <a:srgbClr val="FF0000"/>
                </a:solidFill>
                <a:latin typeface="Source Sans Pro"/>
              </a:endParaRPr>
            </a:p>
          </p:txBody>
        </p:sp>
        <p:sp>
          <p:nvSpPr>
            <p:cNvPr id="1068" name="TextBox 1067">
              <a:extLst>
                <a:ext uri="{FF2B5EF4-FFF2-40B4-BE49-F238E27FC236}">
                  <a16:creationId xmlns:a16="http://schemas.microsoft.com/office/drawing/2014/main" id="{D613F956-BF2B-EFF4-FDEA-4B4921C91498}"/>
                </a:ext>
              </a:extLst>
            </p:cNvPr>
            <p:cNvSpPr txBox="1"/>
            <p:nvPr/>
          </p:nvSpPr>
          <p:spPr>
            <a:xfrm>
              <a:off x="7551239" y="2766374"/>
              <a:ext cx="1470814" cy="1198013"/>
            </a:xfrm>
            <a:prstGeom prst="rect">
              <a:avLst/>
            </a:prstGeom>
            <a:noFill/>
          </p:spPr>
          <p:txBody>
            <a:bodyPr wrap="none" rtlCol="0">
              <a:spAutoFit/>
            </a:bodyPr>
            <a:lstStyle/>
            <a:p>
              <a:pPr algn="ctr">
                <a:defRPr/>
              </a:pPr>
              <a:r>
                <a:rPr lang="en-US" altLang="zh-CN" sz="3600" b="1" kern="0">
                  <a:solidFill>
                    <a:srgbClr val="FF0000"/>
                  </a:solidFill>
                  <a:latin typeface="Source Sans Pro"/>
                </a:rPr>
                <a:t>NÔ</a:t>
              </a:r>
              <a:endParaRPr lang="en-US" altLang="zh-CN" sz="3600" kern="0" dirty="0">
                <a:solidFill>
                  <a:srgbClr val="FF0000"/>
                </a:solidFill>
                <a:latin typeface="Source Sans Pro"/>
              </a:endParaRPr>
            </a:p>
          </p:txBody>
        </p:sp>
        <p:sp>
          <p:nvSpPr>
            <p:cNvPr id="1069" name="TextBox 1068">
              <a:extLst>
                <a:ext uri="{FF2B5EF4-FFF2-40B4-BE49-F238E27FC236}">
                  <a16:creationId xmlns:a16="http://schemas.microsoft.com/office/drawing/2014/main" id="{2ECB4332-10AA-4E33-8E2B-4BCAABB38E07}"/>
                </a:ext>
              </a:extLst>
            </p:cNvPr>
            <p:cNvSpPr txBox="1"/>
            <p:nvPr/>
          </p:nvSpPr>
          <p:spPr>
            <a:xfrm>
              <a:off x="5506463" y="4540199"/>
              <a:ext cx="1228693" cy="1198013"/>
            </a:xfrm>
            <a:prstGeom prst="rect">
              <a:avLst/>
            </a:prstGeom>
            <a:noFill/>
          </p:spPr>
          <p:txBody>
            <a:bodyPr wrap="none" rtlCol="0">
              <a:spAutoFit/>
            </a:bodyPr>
            <a:lstStyle/>
            <a:p>
              <a:pPr algn="ctr">
                <a:defRPr/>
              </a:pPr>
              <a:r>
                <a:rPr lang="en-US" altLang="zh-CN" sz="3600" b="1" kern="0">
                  <a:solidFill>
                    <a:srgbClr val="FF0000"/>
                  </a:solidFill>
                  <a:latin typeface="Source Sans Pro"/>
                </a:rPr>
                <a:t>MI</a:t>
              </a:r>
              <a:endParaRPr lang="en-US" altLang="zh-CN" sz="3600" kern="0" dirty="0">
                <a:solidFill>
                  <a:srgbClr val="FF0000"/>
                </a:solidFill>
                <a:latin typeface="Source Sans Pro"/>
              </a:endParaRPr>
            </a:p>
          </p:txBody>
        </p:sp>
      </p:grpSp>
      <p:pic>
        <p:nvPicPr>
          <p:cNvPr id="1081" name="Picture 1080">
            <a:extLst>
              <a:ext uri="{FF2B5EF4-FFF2-40B4-BE49-F238E27FC236}">
                <a16:creationId xmlns:a16="http://schemas.microsoft.com/office/drawing/2014/main" id="{252329B0-B468-EF69-1BE1-FC53DF55281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79" b="89872" l="1310" r="97381">
                        <a14:foregroundMark x1="2976" y1="37951" x2="20833" y2="43655"/>
                        <a14:foregroundMark x1="35000" y1="61350" x2="42262" y2="56694"/>
                        <a14:foregroundMark x1="14048" y1="39232" x2="32024" y2="55180"/>
                        <a14:foregroundMark x1="31429" y1="40745" x2="9524" y2="49825"/>
                        <a14:foregroundMark x1="73095" y1="24098" x2="91310" y2="54598"/>
                        <a14:foregroundMark x1="67857" y1="35739" x2="89286" y2="47031"/>
                        <a14:foregroundMark x1="89286" y1="47031" x2="90119" y2="47031"/>
                        <a14:foregroundMark x1="94286" y1="42258" x2="81190" y2="47031"/>
                        <a14:foregroundMark x1="73095" y1="42375" x2="83571" y2="52386"/>
                        <a14:foregroundMark x1="15119" y1="51339" x2="33333" y2="43539"/>
                        <a14:foregroundMark x1="10595" y1="42957" x2="23333" y2="54948"/>
                        <a14:foregroundMark x1="1310" y1="44820" x2="4524" y2="44820"/>
                        <a14:foregroundMark x1="16429" y1="37835" x2="21786" y2="37835"/>
                        <a14:foregroundMark x1="29762" y1="55413" x2="34048" y2="64028"/>
                        <a14:foregroundMark x1="34048" y1="64028" x2="35000" y2="64610"/>
                        <a14:foregroundMark x1="28214" y1="62049" x2="38452" y2="53201"/>
                        <a14:foregroundMark x1="61310" y1="57043" x2="72619" y2="65076"/>
                        <a14:foregroundMark x1="72619" y1="65076" x2="74405" y2="65774"/>
                        <a14:foregroundMark x1="71548" y1="58906" x2="64167" y2="64261"/>
                        <a14:foregroundMark x1="63690" y1="54482" x2="68214" y2="58324"/>
                        <a14:foregroundMark x1="70476" y1="54948" x2="67381" y2="60419"/>
                        <a14:foregroundMark x1="60595" y1="59255" x2="64524" y2="60419"/>
                        <a14:foregroundMark x1="77976" y1="26310" x2="90357" y2="37253"/>
                        <a14:foregroundMark x1="94643" y1="40396" x2="97381" y2="41094"/>
                        <a14:foregroundMark x1="93333" y1="32596" x2="88810" y2="34808"/>
                        <a14:foregroundMark x1="19643" y1="35739" x2="19524" y2="41676"/>
                      </a14:backgroundRemoval>
                    </a14:imgEffect>
                  </a14:imgLayer>
                </a14:imgProps>
              </a:ext>
            </a:extLst>
          </a:blip>
          <a:stretch>
            <a:fillRect/>
          </a:stretch>
        </p:blipFill>
        <p:spPr>
          <a:xfrm>
            <a:off x="4534235" y="862505"/>
            <a:ext cx="769761" cy="802970"/>
          </a:xfrm>
          <a:prstGeom prst="rect">
            <a:avLst/>
          </a:prstGeom>
        </p:spPr>
      </p:pic>
    </p:spTree>
    <p:extLst>
      <p:ext uri="{BB962C8B-B14F-4D97-AF65-F5344CB8AC3E}">
        <p14:creationId xmlns:p14="http://schemas.microsoft.com/office/powerpoint/2010/main" val="104938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1064"/>
                                        </p:tgtEl>
                                        <p:attrNameLst>
                                          <p:attrName>style.visibility</p:attrName>
                                        </p:attrNameLst>
                                      </p:cBhvr>
                                      <p:to>
                                        <p:strVal val="visible"/>
                                      </p:to>
                                    </p:set>
                                    <p:animEffect transition="in" filter="randombar(vertical)">
                                      <p:cBhvr>
                                        <p:cTn id="7" dur="500"/>
                                        <p:tgtEl>
                                          <p:spTgt spid="106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65"/>
                                        </p:tgtEl>
                                        <p:attrNameLst>
                                          <p:attrName>style.visibility</p:attrName>
                                        </p:attrNameLst>
                                      </p:cBhvr>
                                      <p:to>
                                        <p:strVal val="visible"/>
                                      </p:to>
                                    </p:set>
                                    <p:anim calcmode="lin" valueType="num">
                                      <p:cBhvr>
                                        <p:cTn id="12" dur="1000" fill="hold"/>
                                        <p:tgtEl>
                                          <p:spTgt spid="1065"/>
                                        </p:tgtEl>
                                        <p:attrNameLst>
                                          <p:attrName>ppt_w</p:attrName>
                                        </p:attrNameLst>
                                      </p:cBhvr>
                                      <p:tavLst>
                                        <p:tav tm="0">
                                          <p:val>
                                            <p:fltVal val="0"/>
                                          </p:val>
                                        </p:tav>
                                        <p:tav tm="100000">
                                          <p:val>
                                            <p:strVal val="#ppt_w"/>
                                          </p:val>
                                        </p:tav>
                                      </p:tavLst>
                                    </p:anim>
                                    <p:anim calcmode="lin" valueType="num">
                                      <p:cBhvr>
                                        <p:cTn id="13" dur="1000" fill="hold"/>
                                        <p:tgtEl>
                                          <p:spTgt spid="1065"/>
                                        </p:tgtEl>
                                        <p:attrNameLst>
                                          <p:attrName>ppt_h</p:attrName>
                                        </p:attrNameLst>
                                      </p:cBhvr>
                                      <p:tavLst>
                                        <p:tav tm="0">
                                          <p:val>
                                            <p:fltVal val="0"/>
                                          </p:val>
                                        </p:tav>
                                        <p:tav tm="100000">
                                          <p:val>
                                            <p:strVal val="#ppt_h"/>
                                          </p:val>
                                        </p:tav>
                                      </p:tavLst>
                                    </p:anim>
                                    <p:anim calcmode="lin" valueType="num">
                                      <p:cBhvr>
                                        <p:cTn id="14" dur="1000" fill="hold"/>
                                        <p:tgtEl>
                                          <p:spTgt spid="1065"/>
                                        </p:tgtEl>
                                        <p:attrNameLst>
                                          <p:attrName>style.rotation</p:attrName>
                                        </p:attrNameLst>
                                      </p:cBhvr>
                                      <p:tavLst>
                                        <p:tav tm="0">
                                          <p:val>
                                            <p:fltVal val="90"/>
                                          </p:val>
                                        </p:tav>
                                        <p:tav tm="100000">
                                          <p:val>
                                            <p:fltVal val="0"/>
                                          </p:val>
                                        </p:tav>
                                      </p:tavLst>
                                    </p:anim>
                                    <p:animEffect transition="in" filter="fade">
                                      <p:cBhvr>
                                        <p:cTn id="15" dur="1000"/>
                                        <p:tgtEl>
                                          <p:spTgt spid="1065"/>
                                        </p:tgtEl>
                                      </p:cBhvr>
                                    </p:animEffect>
                                  </p:childTnLst>
                                </p:cTn>
                              </p:par>
                              <p:par>
                                <p:cTn id="16" presetID="31" presetClass="entr" presetSubtype="0" fill="hold" nodeType="withEffect">
                                  <p:stCondLst>
                                    <p:cond delay="0"/>
                                  </p:stCondLst>
                                  <p:childTnLst>
                                    <p:set>
                                      <p:cBhvr>
                                        <p:cTn id="17" dur="1" fill="hold">
                                          <p:stCondLst>
                                            <p:cond delay="0"/>
                                          </p:stCondLst>
                                        </p:cTn>
                                        <p:tgtEl>
                                          <p:spTgt spid="1081"/>
                                        </p:tgtEl>
                                        <p:attrNameLst>
                                          <p:attrName>style.visibility</p:attrName>
                                        </p:attrNameLst>
                                      </p:cBhvr>
                                      <p:to>
                                        <p:strVal val="visible"/>
                                      </p:to>
                                    </p:set>
                                    <p:anim calcmode="lin" valueType="num">
                                      <p:cBhvr>
                                        <p:cTn id="18" dur="1000" fill="hold"/>
                                        <p:tgtEl>
                                          <p:spTgt spid="1081"/>
                                        </p:tgtEl>
                                        <p:attrNameLst>
                                          <p:attrName>ppt_w</p:attrName>
                                        </p:attrNameLst>
                                      </p:cBhvr>
                                      <p:tavLst>
                                        <p:tav tm="0">
                                          <p:val>
                                            <p:fltVal val="0"/>
                                          </p:val>
                                        </p:tav>
                                        <p:tav tm="100000">
                                          <p:val>
                                            <p:strVal val="#ppt_w"/>
                                          </p:val>
                                        </p:tav>
                                      </p:tavLst>
                                    </p:anim>
                                    <p:anim calcmode="lin" valueType="num">
                                      <p:cBhvr>
                                        <p:cTn id="19" dur="1000" fill="hold"/>
                                        <p:tgtEl>
                                          <p:spTgt spid="1081"/>
                                        </p:tgtEl>
                                        <p:attrNameLst>
                                          <p:attrName>ppt_h</p:attrName>
                                        </p:attrNameLst>
                                      </p:cBhvr>
                                      <p:tavLst>
                                        <p:tav tm="0">
                                          <p:val>
                                            <p:fltVal val="0"/>
                                          </p:val>
                                        </p:tav>
                                        <p:tav tm="100000">
                                          <p:val>
                                            <p:strVal val="#ppt_h"/>
                                          </p:val>
                                        </p:tav>
                                      </p:tavLst>
                                    </p:anim>
                                    <p:anim calcmode="lin" valueType="num">
                                      <p:cBhvr>
                                        <p:cTn id="20" dur="1000" fill="hold"/>
                                        <p:tgtEl>
                                          <p:spTgt spid="1081"/>
                                        </p:tgtEl>
                                        <p:attrNameLst>
                                          <p:attrName>style.rotation</p:attrName>
                                        </p:attrNameLst>
                                      </p:cBhvr>
                                      <p:tavLst>
                                        <p:tav tm="0">
                                          <p:val>
                                            <p:fltVal val="90"/>
                                          </p:val>
                                        </p:tav>
                                        <p:tav tm="100000">
                                          <p:val>
                                            <p:fltVal val="0"/>
                                          </p:val>
                                        </p:tav>
                                      </p:tavLst>
                                    </p:anim>
                                    <p:animEffect transition="in" filter="fade">
                                      <p:cBhvr>
                                        <p:cTn id="21" dur="1000"/>
                                        <p:tgtEl>
                                          <p:spTgt spid="108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06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a:stretch>
        </a:blipFill>
        <a:effectLst/>
      </p:bgPr>
    </p:bg>
    <p:spTree>
      <p:nvGrpSpPr>
        <p:cNvPr id="1" name=""/>
        <p:cNvGrpSpPr/>
        <p:nvPr/>
      </p:nvGrpSpPr>
      <p:grpSpPr>
        <a:xfrm>
          <a:off x="0" y="0"/>
          <a:ext cx="0" cy="0"/>
          <a:chOff x="0" y="0"/>
          <a:chExt cx="0" cy="0"/>
        </a:xfrm>
      </p:grpSpPr>
      <p:sp>
        <p:nvSpPr>
          <p:cNvPr id="1072" name="Diamond 1071">
            <a:extLst>
              <a:ext uri="{FF2B5EF4-FFF2-40B4-BE49-F238E27FC236}">
                <a16:creationId xmlns:a16="http://schemas.microsoft.com/office/drawing/2014/main" id="{CA37E61C-C952-9AE2-C536-D4A73E2A13E5}"/>
              </a:ext>
            </a:extLst>
          </p:cNvPr>
          <p:cNvSpPr/>
          <p:nvPr/>
        </p:nvSpPr>
        <p:spPr>
          <a:xfrm>
            <a:off x="-1258112" y="2417538"/>
            <a:ext cx="5062131" cy="4898586"/>
          </a:xfrm>
          <a:prstGeom prst="diamond">
            <a:avLst/>
          </a:prstGeom>
          <a:noFill/>
          <a:ln w="10795" cap="flat" cmpd="sng" algn="ctr">
            <a:solidFill>
              <a:srgbClr val="40BAD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1073" name="Diamond 1072">
            <a:extLst>
              <a:ext uri="{FF2B5EF4-FFF2-40B4-BE49-F238E27FC236}">
                <a16:creationId xmlns:a16="http://schemas.microsoft.com/office/drawing/2014/main" id="{59911081-C1D1-17A6-EFE1-C34115B91566}"/>
              </a:ext>
            </a:extLst>
          </p:cNvPr>
          <p:cNvSpPr/>
          <p:nvPr/>
        </p:nvSpPr>
        <p:spPr>
          <a:xfrm>
            <a:off x="-808395" y="2852727"/>
            <a:ext cx="4162696" cy="4028209"/>
          </a:xfrm>
          <a:prstGeom prst="diamond">
            <a:avLst/>
          </a:prstGeom>
          <a:solidFill>
            <a:schemeClr val="tx2">
              <a:lumMod val="50000"/>
              <a:lumOff val="5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1074" name="Rectangle 1073">
            <a:extLst>
              <a:ext uri="{FF2B5EF4-FFF2-40B4-BE49-F238E27FC236}">
                <a16:creationId xmlns:a16="http://schemas.microsoft.com/office/drawing/2014/main" id="{C4C346BD-265E-21E3-C256-2009D2852420}"/>
              </a:ext>
            </a:extLst>
          </p:cNvPr>
          <p:cNvSpPr/>
          <p:nvPr/>
        </p:nvSpPr>
        <p:spPr>
          <a:xfrm>
            <a:off x="-255926" y="4337811"/>
            <a:ext cx="3180364" cy="1345720"/>
          </a:xfrm>
          <a:prstGeom prst="rect">
            <a:avLst/>
          </a:prstGeom>
          <a:no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p:spPr>
        <p:txBody>
          <a:bodyPr vert="horz" lIns="91440" tIns="45720" rIns="91440" bIns="45720" rtlCol="0" anchor="ctr">
            <a:noAutofit/>
          </a:bodyPr>
          <a:lstStyle/>
          <a:p>
            <a:pPr marL="0" marR="0" lvl="0" indent="0" algn="ctr" defTabSz="914400" eaLnBrk="1" fontAlgn="auto" latinLnBrk="0" hangingPunct="1">
              <a:lnSpc>
                <a:spcPct val="90000"/>
              </a:lnSpc>
              <a:spcBef>
                <a:spcPct val="0"/>
              </a:spcBef>
              <a:spcAft>
                <a:spcPts val="600"/>
              </a:spcAft>
              <a:buClrTx/>
              <a:buSzTx/>
              <a:buFontTx/>
              <a:buNone/>
              <a:tabLst/>
              <a:defRPr/>
            </a:pPr>
            <a:r>
              <a:rPr kumimoji="0" lang="en-US" sz="6000" b="0" i="0" u="none" strike="noStrike" kern="0" cap="none" spc="0" normalizeH="0" baseline="0" noProof="0">
                <a:ln w="0"/>
                <a:solidFill>
                  <a:srgbClr val="FFFF00"/>
                </a:solidFill>
                <a:effectLst/>
                <a:uLnTx/>
                <a:uFillTx/>
                <a:latin typeface="#9Slide03 SFU Futura_07" panose="00000900000000000000" pitchFamily="2" charset="0"/>
                <a:ea typeface="+mn-ea"/>
                <a:cs typeface="+mn-cs"/>
              </a:rPr>
              <a:t>LUYỆN TẬP</a:t>
            </a:r>
          </a:p>
        </p:txBody>
      </p:sp>
      <p:grpSp>
        <p:nvGrpSpPr>
          <p:cNvPr id="2" name="Group 1">
            <a:extLst>
              <a:ext uri="{FF2B5EF4-FFF2-40B4-BE49-F238E27FC236}">
                <a16:creationId xmlns:a16="http://schemas.microsoft.com/office/drawing/2014/main" id="{FBDBAE95-03CC-83B8-9662-A64E24103BFE}"/>
              </a:ext>
            </a:extLst>
          </p:cNvPr>
          <p:cNvGrpSpPr/>
          <p:nvPr/>
        </p:nvGrpSpPr>
        <p:grpSpPr>
          <a:xfrm>
            <a:off x="2484824" y="545585"/>
            <a:ext cx="2271754" cy="1096621"/>
            <a:chOff x="838200" y="819150"/>
            <a:chExt cx="2228850" cy="1038225"/>
          </a:xfrm>
          <a:solidFill>
            <a:srgbClr val="4472C4">
              <a:lumMod val="60000"/>
              <a:lumOff val="40000"/>
            </a:srgbClr>
          </a:solidFill>
        </p:grpSpPr>
        <p:sp>
          <p:nvSpPr>
            <p:cNvPr id="3" name="Rectangle: Rounded Corners 2">
              <a:extLst>
                <a:ext uri="{FF2B5EF4-FFF2-40B4-BE49-F238E27FC236}">
                  <a16:creationId xmlns:a16="http://schemas.microsoft.com/office/drawing/2014/main" id="{EC09BAB9-367F-F509-C08B-57204D6D1474}"/>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0214CE1D-B55B-8CD5-9F0B-0ABAF558A6DB}"/>
                </a:ext>
              </a:extLst>
            </p:cNvPr>
            <p:cNvCxnSpPr>
              <a:stCxn id="3" idx="0"/>
              <a:endCxn id="3"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 name="TextBox 9">
            <a:extLst>
              <a:ext uri="{FF2B5EF4-FFF2-40B4-BE49-F238E27FC236}">
                <a16:creationId xmlns:a16="http://schemas.microsoft.com/office/drawing/2014/main" id="{5C42ECEC-BC9D-61EA-EB85-B344C68CC0DE}"/>
              </a:ext>
            </a:extLst>
          </p:cNvPr>
          <p:cNvSpPr txBox="1"/>
          <p:nvPr/>
        </p:nvSpPr>
        <p:spPr>
          <a:xfrm>
            <a:off x="2764391" y="721296"/>
            <a:ext cx="864947" cy="738664"/>
          </a:xfrm>
          <a:prstGeom prst="rect">
            <a:avLst/>
          </a:prstGeom>
          <a:noFill/>
        </p:spPr>
        <p:txBody>
          <a:bodyPr wrap="square" rtlCol="0">
            <a:spAutoFit/>
          </a:bodyPr>
          <a:lstStyle/>
          <a:p>
            <a:pPr defTabSz="914357"/>
            <a:r>
              <a:rPr lang="en-US" sz="1400">
                <a:solidFill>
                  <a:srgbClr val="FFFF00"/>
                </a:solidFill>
                <a:latin typeface="#9Slide03 Quicksand Bold" panose="00000800000000000000" pitchFamily="2" charset="0"/>
              </a:rPr>
              <a:t>Có tỉ trọng giảm</a:t>
            </a:r>
          </a:p>
        </p:txBody>
      </p:sp>
      <p:sp>
        <p:nvSpPr>
          <p:cNvPr id="11" name="TextBox 10">
            <a:extLst>
              <a:ext uri="{FF2B5EF4-FFF2-40B4-BE49-F238E27FC236}">
                <a16:creationId xmlns:a16="http://schemas.microsoft.com/office/drawing/2014/main" id="{A3C3060D-BCC4-CC36-2D67-DE06BCEBBD79}"/>
              </a:ext>
            </a:extLst>
          </p:cNvPr>
          <p:cNvSpPr txBox="1"/>
          <p:nvPr/>
        </p:nvSpPr>
        <p:spPr>
          <a:xfrm>
            <a:off x="3752337" y="982448"/>
            <a:ext cx="914569" cy="307777"/>
          </a:xfrm>
          <a:prstGeom prst="rect">
            <a:avLst/>
          </a:prstGeom>
          <a:noFill/>
        </p:spPr>
        <p:txBody>
          <a:bodyPr wrap="square" rtlCol="0">
            <a:spAutoFit/>
          </a:bodyPr>
          <a:lstStyle/>
          <a:p>
            <a:pPr algn="ctr" defTabSz="914357"/>
            <a:r>
              <a:rPr lang="en-US" sz="1400">
                <a:solidFill>
                  <a:srgbClr val="FFFF00"/>
                </a:solidFill>
                <a:latin typeface="#9Slide03 Quicksand Bold" panose="00000800000000000000" pitchFamily="2" charset="0"/>
              </a:rPr>
              <a:t>Dịch vụ</a:t>
            </a:r>
          </a:p>
        </p:txBody>
      </p:sp>
      <p:grpSp>
        <p:nvGrpSpPr>
          <p:cNvPr id="12" name="Group 11">
            <a:extLst>
              <a:ext uri="{FF2B5EF4-FFF2-40B4-BE49-F238E27FC236}">
                <a16:creationId xmlns:a16="http://schemas.microsoft.com/office/drawing/2014/main" id="{30C8BF99-D119-93A9-187A-6AA8CEE5411F}"/>
              </a:ext>
            </a:extLst>
          </p:cNvPr>
          <p:cNvGrpSpPr/>
          <p:nvPr/>
        </p:nvGrpSpPr>
        <p:grpSpPr>
          <a:xfrm rot="16200000">
            <a:off x="1866362" y="2294923"/>
            <a:ext cx="2321144" cy="1116560"/>
            <a:chOff x="54426" y="270891"/>
            <a:chExt cx="2321144" cy="1116560"/>
          </a:xfrm>
        </p:grpSpPr>
        <p:grpSp>
          <p:nvGrpSpPr>
            <p:cNvPr id="13" name="Group 12">
              <a:extLst>
                <a:ext uri="{FF2B5EF4-FFF2-40B4-BE49-F238E27FC236}">
                  <a16:creationId xmlns:a16="http://schemas.microsoft.com/office/drawing/2014/main" id="{29E3CBB5-831F-DB7A-AC54-34D99CA5B79A}"/>
                </a:ext>
              </a:extLst>
            </p:cNvPr>
            <p:cNvGrpSpPr/>
            <p:nvPr/>
          </p:nvGrpSpPr>
          <p:grpSpPr>
            <a:xfrm>
              <a:off x="54426" y="270891"/>
              <a:ext cx="2271754" cy="1116560"/>
              <a:chOff x="838199" y="783218"/>
              <a:chExt cx="4508863" cy="2012233"/>
            </a:xfrm>
          </p:grpSpPr>
          <p:grpSp>
            <p:nvGrpSpPr>
              <p:cNvPr id="15" name="Group 14">
                <a:extLst>
                  <a:ext uri="{FF2B5EF4-FFF2-40B4-BE49-F238E27FC236}">
                    <a16:creationId xmlns:a16="http://schemas.microsoft.com/office/drawing/2014/main" id="{015287EE-B8FD-DA88-1398-DBC257A9CEFA}"/>
                  </a:ext>
                </a:extLst>
              </p:cNvPr>
              <p:cNvGrpSpPr/>
              <p:nvPr/>
            </p:nvGrpSpPr>
            <p:grpSpPr>
              <a:xfrm>
                <a:off x="838199" y="819150"/>
                <a:ext cx="4508863" cy="1976301"/>
                <a:chOff x="838200" y="819150"/>
                <a:chExt cx="2228850" cy="1038225"/>
              </a:xfrm>
              <a:solidFill>
                <a:srgbClr val="4472C4">
                  <a:lumMod val="60000"/>
                  <a:lumOff val="40000"/>
                </a:srgbClr>
              </a:solidFill>
            </p:grpSpPr>
            <p:sp>
              <p:nvSpPr>
                <p:cNvPr id="18" name="Rectangle: Rounded Corners 17">
                  <a:extLst>
                    <a:ext uri="{FF2B5EF4-FFF2-40B4-BE49-F238E27FC236}">
                      <a16:creationId xmlns:a16="http://schemas.microsoft.com/office/drawing/2014/main" id="{0584F8F6-E2A2-F2A0-1B1A-D9433E3CDD3F}"/>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22AEE4FA-2D84-4C2D-8090-8DD06EE2D93F}"/>
                    </a:ext>
                  </a:extLst>
                </p:cNvPr>
                <p:cNvCxnSpPr>
                  <a:stCxn id="18" idx="0"/>
                  <a:endCxn id="18"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6" name="TextBox 15">
                <a:extLst>
                  <a:ext uri="{FF2B5EF4-FFF2-40B4-BE49-F238E27FC236}">
                    <a16:creationId xmlns:a16="http://schemas.microsoft.com/office/drawing/2014/main" id="{8255DCEE-62E7-B421-0724-D0602FA3CFF7}"/>
                  </a:ext>
                </a:extLst>
              </p:cNvPr>
              <p:cNvSpPr txBox="1"/>
              <p:nvPr/>
            </p:nvSpPr>
            <p:spPr>
              <a:xfrm>
                <a:off x="3170736" y="783218"/>
                <a:ext cx="2098222" cy="554667"/>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endParaRPr>
              </a:p>
            </p:txBody>
          </p:sp>
          <p:pic>
            <p:nvPicPr>
              <p:cNvPr id="17" name="Picture 16">
                <a:extLst>
                  <a:ext uri="{FF2B5EF4-FFF2-40B4-BE49-F238E27FC236}">
                    <a16:creationId xmlns:a16="http://schemas.microsoft.com/office/drawing/2014/main" id="{CCDDFA5D-A5AD-9D8F-573C-B11CE415102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02" b="93245" l="10000" r="90000">
                            <a14:foregroundMark x1="47558" y1="7048" x2="51860" y2="19383"/>
                            <a14:foregroundMark x1="18256" y1="43612" x2="51628" y2="88840"/>
                            <a14:foregroundMark x1="51628" y1="88840" x2="56512" y2="93245"/>
                            <a14:foregroundMark x1="28605" y1="68722" x2="43721" y2="66520"/>
                            <a14:foregroundMark x1="26512" y1="77974" x2="55000" y2="38032"/>
                            <a14:foregroundMark x1="55000" y1="38032" x2="62791" y2="33921"/>
                            <a14:foregroundMark x1="48023" y1="68135" x2="58372" y2="65639"/>
                            <a14:foregroundMark x1="77558" y1="40382" x2="76628" y2="53304"/>
                            <a14:foregroundMark x1="77907" y1="10279" x2="75116" y2="22614"/>
                            <a14:foregroundMark x1="79419" y1="71219" x2="75581" y2="76358"/>
                            <a14:foregroundMark x1="79419" y1="72687" x2="77907" y2="75477"/>
                            <a14:foregroundMark x1="36279" y1="81204" x2="44419" y2="76652"/>
                            <a14:foregroundMark x1="44419" y1="92952" x2="51860" y2="92658"/>
                            <a14:foregroundMark x1="21860" y1="74743" x2="29302" y2="83847"/>
                            <a14:foregroundMark x1="22093" y1="76358" x2="27442" y2="83554"/>
                            <a14:foregroundMark x1="20814" y1="74743" x2="23605" y2="76799"/>
                            <a14:foregroundMark x1="16395" y1="56975" x2="25233" y2="75477"/>
                            <a14:foregroundMark x1="15465" y1="56681" x2="21047" y2="72394"/>
                            <a14:foregroundMark x1="21047" y1="72394" x2="21163" y2="74449"/>
                            <a14:foregroundMark x1="45000" y1="93245" x2="47209" y2="93245"/>
                          </a14:backgroundRemoval>
                        </a14:imgEffect>
                      </a14:imgLayer>
                    </a14:imgProps>
                  </a:ext>
                </a:extLst>
              </a:blip>
              <a:stretch>
                <a:fillRect/>
              </a:stretch>
            </p:blipFill>
            <p:spPr>
              <a:xfrm>
                <a:off x="1035801" y="1109397"/>
                <a:ext cx="1900622" cy="1408678"/>
              </a:xfrm>
              <a:prstGeom prst="rect">
                <a:avLst/>
              </a:prstGeom>
            </p:spPr>
          </p:pic>
        </p:grpSp>
        <p:sp>
          <p:nvSpPr>
            <p:cNvPr id="14" name="TextBox 13">
              <a:extLst>
                <a:ext uri="{FF2B5EF4-FFF2-40B4-BE49-F238E27FC236}">
                  <a16:creationId xmlns:a16="http://schemas.microsoft.com/office/drawing/2014/main" id="{81DD0C88-BA09-3793-737B-5BE8D2184037}"/>
                </a:ext>
              </a:extLst>
            </p:cNvPr>
            <p:cNvSpPr txBox="1"/>
            <p:nvPr/>
          </p:nvSpPr>
          <p:spPr>
            <a:xfrm>
              <a:off x="1179223" y="377382"/>
              <a:ext cx="1196347" cy="954106"/>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Nông nghiệp, lâm nghiệp, thủy sản</a:t>
              </a:r>
            </a:p>
          </p:txBody>
        </p:sp>
      </p:grpSp>
      <p:grpSp>
        <p:nvGrpSpPr>
          <p:cNvPr id="20" name="Group 19">
            <a:extLst>
              <a:ext uri="{FF2B5EF4-FFF2-40B4-BE49-F238E27FC236}">
                <a16:creationId xmlns:a16="http://schemas.microsoft.com/office/drawing/2014/main" id="{E1A12A6A-E09D-EF1D-DEDE-2794662AA589}"/>
              </a:ext>
            </a:extLst>
          </p:cNvPr>
          <p:cNvGrpSpPr/>
          <p:nvPr/>
        </p:nvGrpSpPr>
        <p:grpSpPr>
          <a:xfrm>
            <a:off x="4850843" y="554372"/>
            <a:ext cx="2271754" cy="1096622"/>
            <a:chOff x="5544664" y="777411"/>
            <a:chExt cx="4508863" cy="1976301"/>
          </a:xfrm>
        </p:grpSpPr>
        <p:grpSp>
          <p:nvGrpSpPr>
            <p:cNvPr id="21" name="Group 20">
              <a:extLst>
                <a:ext uri="{FF2B5EF4-FFF2-40B4-BE49-F238E27FC236}">
                  <a16:creationId xmlns:a16="http://schemas.microsoft.com/office/drawing/2014/main" id="{1BC4F5F4-288A-ED8A-87F4-EF21D54B8315}"/>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24" name="Rectangle: Rounded Corners 23">
                <a:extLst>
                  <a:ext uri="{FF2B5EF4-FFF2-40B4-BE49-F238E27FC236}">
                    <a16:creationId xmlns:a16="http://schemas.microsoft.com/office/drawing/2014/main" id="{A30DAA32-79C2-A7E2-2F27-9F02DFA7EF6E}"/>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B6423035-27D4-6853-EAC4-49ED226137BF}"/>
                  </a:ext>
                </a:extLst>
              </p:cNvPr>
              <p:cNvCxnSpPr>
                <a:stCxn id="24" idx="0"/>
                <a:endCxn id="24"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22" name="TextBox 21">
              <a:extLst>
                <a:ext uri="{FF2B5EF4-FFF2-40B4-BE49-F238E27FC236}">
                  <a16:creationId xmlns:a16="http://schemas.microsoft.com/office/drawing/2014/main" id="{2273186D-57A5-4894-51BE-0196D038C365}"/>
                </a:ext>
              </a:extLst>
            </p:cNvPr>
            <p:cNvSpPr txBox="1"/>
            <p:nvPr/>
          </p:nvSpPr>
          <p:spPr>
            <a:xfrm>
              <a:off x="5702815" y="899942"/>
              <a:ext cx="2168756" cy="1719465"/>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Tỉ trọng cao nhưng  chưa ổn định</a:t>
              </a:r>
            </a:p>
          </p:txBody>
        </p:sp>
        <p:sp>
          <p:nvSpPr>
            <p:cNvPr id="23" name="TextBox 22">
              <a:extLst>
                <a:ext uri="{FF2B5EF4-FFF2-40B4-BE49-F238E27FC236}">
                  <a16:creationId xmlns:a16="http://schemas.microsoft.com/office/drawing/2014/main" id="{B10010E7-B221-8B0C-B362-657560060BBA}"/>
                </a:ext>
              </a:extLst>
            </p:cNvPr>
            <p:cNvSpPr txBox="1"/>
            <p:nvPr/>
          </p:nvSpPr>
          <p:spPr>
            <a:xfrm>
              <a:off x="8017434" y="1394071"/>
              <a:ext cx="2034805" cy="942932"/>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Kinh tế Nhà nước</a:t>
              </a:r>
            </a:p>
          </p:txBody>
        </p:sp>
      </p:grpSp>
      <p:grpSp>
        <p:nvGrpSpPr>
          <p:cNvPr id="26" name="Group 25">
            <a:extLst>
              <a:ext uri="{FF2B5EF4-FFF2-40B4-BE49-F238E27FC236}">
                <a16:creationId xmlns:a16="http://schemas.microsoft.com/office/drawing/2014/main" id="{747FA076-0136-EDDE-F1A7-F9AE21AB146B}"/>
              </a:ext>
            </a:extLst>
          </p:cNvPr>
          <p:cNvGrpSpPr/>
          <p:nvPr/>
        </p:nvGrpSpPr>
        <p:grpSpPr>
          <a:xfrm>
            <a:off x="7172055" y="545584"/>
            <a:ext cx="2321846" cy="1096622"/>
            <a:chOff x="5561595" y="840861"/>
            <a:chExt cx="4608282" cy="1976301"/>
          </a:xfrm>
        </p:grpSpPr>
        <p:grpSp>
          <p:nvGrpSpPr>
            <p:cNvPr id="27" name="Group 26">
              <a:extLst>
                <a:ext uri="{FF2B5EF4-FFF2-40B4-BE49-F238E27FC236}">
                  <a16:creationId xmlns:a16="http://schemas.microsoft.com/office/drawing/2014/main" id="{D3A92FBF-D666-13E4-2204-A54623AFC96D}"/>
                </a:ext>
              </a:extLst>
            </p:cNvPr>
            <p:cNvGrpSpPr/>
            <p:nvPr/>
          </p:nvGrpSpPr>
          <p:grpSpPr>
            <a:xfrm>
              <a:off x="5661014" y="840861"/>
              <a:ext cx="4508863" cy="1976301"/>
              <a:chOff x="895715" y="852483"/>
              <a:chExt cx="2228850" cy="1038225"/>
            </a:xfrm>
            <a:solidFill>
              <a:srgbClr val="4472C4">
                <a:lumMod val="60000"/>
                <a:lumOff val="40000"/>
              </a:srgbClr>
            </a:solidFill>
          </p:grpSpPr>
          <p:sp>
            <p:nvSpPr>
              <p:cNvPr id="30" name="Rectangle: Rounded Corners 29">
                <a:extLst>
                  <a:ext uri="{FF2B5EF4-FFF2-40B4-BE49-F238E27FC236}">
                    <a16:creationId xmlns:a16="http://schemas.microsoft.com/office/drawing/2014/main" id="{B1B9474D-8C22-4C83-4697-B1EA5B40C867}"/>
                  </a:ext>
                </a:extLst>
              </p:cNvPr>
              <p:cNvSpPr/>
              <p:nvPr/>
            </p:nvSpPr>
            <p:spPr>
              <a:xfrm>
                <a:off x="895715" y="852483"/>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Connector 30">
                <a:extLst>
                  <a:ext uri="{FF2B5EF4-FFF2-40B4-BE49-F238E27FC236}">
                    <a16:creationId xmlns:a16="http://schemas.microsoft.com/office/drawing/2014/main" id="{4FE47EDE-D76E-2980-F168-F50A527DF5D9}"/>
                  </a:ext>
                </a:extLst>
              </p:cNvPr>
              <p:cNvCxnSpPr>
                <a:stCxn id="30" idx="0"/>
                <a:endCxn id="30" idx="2"/>
              </p:cNvCxnSpPr>
              <p:nvPr/>
            </p:nvCxnSpPr>
            <p:spPr>
              <a:xfrm>
                <a:off x="2010140" y="852483"/>
                <a:ext cx="0" cy="1038225"/>
              </a:xfrm>
              <a:prstGeom prst="line">
                <a:avLst/>
              </a:prstGeom>
              <a:grpFill/>
              <a:ln w="28575" cap="flat" cmpd="sng" algn="ctr">
                <a:solidFill>
                  <a:srgbClr val="002060"/>
                </a:solidFill>
                <a:prstDash val="solid"/>
                <a:miter lim="800000"/>
              </a:ln>
              <a:effectLst/>
            </p:spPr>
          </p:cxnSp>
        </p:grpSp>
        <p:sp>
          <p:nvSpPr>
            <p:cNvPr id="28" name="TextBox 27">
              <a:extLst>
                <a:ext uri="{FF2B5EF4-FFF2-40B4-BE49-F238E27FC236}">
                  <a16:creationId xmlns:a16="http://schemas.microsoft.com/office/drawing/2014/main" id="{E6A538CC-061B-8E19-51D4-B424E05386A7}"/>
                </a:ext>
              </a:extLst>
            </p:cNvPr>
            <p:cNvSpPr txBox="1"/>
            <p:nvPr/>
          </p:nvSpPr>
          <p:spPr>
            <a:xfrm>
              <a:off x="5561595" y="1352347"/>
              <a:ext cx="2443621" cy="942933"/>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Giữ vai trò chủ đạo</a:t>
              </a:r>
            </a:p>
          </p:txBody>
        </p:sp>
        <p:sp>
          <p:nvSpPr>
            <p:cNvPr id="29" name="TextBox 28">
              <a:extLst>
                <a:ext uri="{FF2B5EF4-FFF2-40B4-BE49-F238E27FC236}">
                  <a16:creationId xmlns:a16="http://schemas.microsoft.com/office/drawing/2014/main" id="{42AABC51-7508-0DCA-1E63-77A66E3EFFFE}"/>
                </a:ext>
              </a:extLst>
            </p:cNvPr>
            <p:cNvSpPr txBox="1"/>
            <p:nvPr/>
          </p:nvSpPr>
          <p:spPr>
            <a:xfrm>
              <a:off x="8124647" y="989593"/>
              <a:ext cx="1930345" cy="1719464"/>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Công nghiệp chế biến, chế tạo</a:t>
              </a:r>
            </a:p>
          </p:txBody>
        </p:sp>
      </p:grpSp>
      <p:grpSp>
        <p:nvGrpSpPr>
          <p:cNvPr id="1024" name="Group 1023">
            <a:extLst>
              <a:ext uri="{FF2B5EF4-FFF2-40B4-BE49-F238E27FC236}">
                <a16:creationId xmlns:a16="http://schemas.microsoft.com/office/drawing/2014/main" id="{E674406C-7096-34C3-1E64-BBCE6CBB24DD}"/>
              </a:ext>
            </a:extLst>
          </p:cNvPr>
          <p:cNvGrpSpPr/>
          <p:nvPr/>
        </p:nvGrpSpPr>
        <p:grpSpPr>
          <a:xfrm rot="5400000">
            <a:off x="8997043" y="1129127"/>
            <a:ext cx="2271754" cy="1096622"/>
            <a:chOff x="5544664" y="777411"/>
            <a:chExt cx="4508863" cy="1976301"/>
          </a:xfrm>
        </p:grpSpPr>
        <p:grpSp>
          <p:nvGrpSpPr>
            <p:cNvPr id="1025" name="Group 1024">
              <a:extLst>
                <a:ext uri="{FF2B5EF4-FFF2-40B4-BE49-F238E27FC236}">
                  <a16:creationId xmlns:a16="http://schemas.microsoft.com/office/drawing/2014/main" id="{DCBD4F3D-962C-7001-D910-C2420323932A}"/>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1029" name="Rectangle: Rounded Corners 1028">
                <a:extLst>
                  <a:ext uri="{FF2B5EF4-FFF2-40B4-BE49-F238E27FC236}">
                    <a16:creationId xmlns:a16="http://schemas.microsoft.com/office/drawing/2014/main" id="{984947D9-371B-91B3-C612-D1C8C35FCDF5}"/>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30" name="Straight Connector 1029">
                <a:extLst>
                  <a:ext uri="{FF2B5EF4-FFF2-40B4-BE49-F238E27FC236}">
                    <a16:creationId xmlns:a16="http://schemas.microsoft.com/office/drawing/2014/main" id="{3446F41B-81FA-45D9-298E-348637A04AE3}"/>
                  </a:ext>
                </a:extLst>
              </p:cNvPr>
              <p:cNvCxnSpPr>
                <a:stCxn id="1029" idx="0"/>
                <a:endCxn id="1029"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27" name="TextBox 1026">
              <a:extLst>
                <a:ext uri="{FF2B5EF4-FFF2-40B4-BE49-F238E27FC236}">
                  <a16:creationId xmlns:a16="http://schemas.microsoft.com/office/drawing/2014/main" id="{43DEF2BA-7906-D0FD-6DAE-926B2B40EB1D}"/>
                </a:ext>
              </a:extLst>
            </p:cNvPr>
            <p:cNvSpPr txBox="1"/>
            <p:nvPr/>
          </p:nvSpPr>
          <p:spPr>
            <a:xfrm>
              <a:off x="5778209" y="1090165"/>
              <a:ext cx="2019596" cy="1331199"/>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Có tỉ trọng tăng</a:t>
              </a:r>
            </a:p>
          </p:txBody>
        </p:sp>
        <p:sp>
          <p:nvSpPr>
            <p:cNvPr id="1028" name="TextBox 1027">
              <a:extLst>
                <a:ext uri="{FF2B5EF4-FFF2-40B4-BE49-F238E27FC236}">
                  <a16:creationId xmlns:a16="http://schemas.microsoft.com/office/drawing/2014/main" id="{D44EB485-757F-26CE-58B4-333CBC5E806B}"/>
                </a:ext>
              </a:extLst>
            </p:cNvPr>
            <p:cNvSpPr txBox="1"/>
            <p:nvPr/>
          </p:nvSpPr>
          <p:spPr>
            <a:xfrm>
              <a:off x="7746611" y="1288898"/>
              <a:ext cx="2254432" cy="942932"/>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Ngành trồng trọt</a:t>
              </a:r>
            </a:p>
          </p:txBody>
        </p:sp>
      </p:grpSp>
      <p:grpSp>
        <p:nvGrpSpPr>
          <p:cNvPr id="1031" name="Group 1030">
            <a:extLst>
              <a:ext uri="{FF2B5EF4-FFF2-40B4-BE49-F238E27FC236}">
                <a16:creationId xmlns:a16="http://schemas.microsoft.com/office/drawing/2014/main" id="{7EC66096-D33C-6B2A-BD46-C39AEC4D74C4}"/>
              </a:ext>
            </a:extLst>
          </p:cNvPr>
          <p:cNvGrpSpPr/>
          <p:nvPr/>
        </p:nvGrpSpPr>
        <p:grpSpPr>
          <a:xfrm>
            <a:off x="9588976" y="2844224"/>
            <a:ext cx="2272195" cy="1169551"/>
            <a:chOff x="5544664" y="711699"/>
            <a:chExt cx="4509733" cy="2107727"/>
          </a:xfrm>
        </p:grpSpPr>
        <p:grpSp>
          <p:nvGrpSpPr>
            <p:cNvPr id="1032" name="Group 1031">
              <a:extLst>
                <a:ext uri="{FF2B5EF4-FFF2-40B4-BE49-F238E27FC236}">
                  <a16:creationId xmlns:a16="http://schemas.microsoft.com/office/drawing/2014/main" id="{571D980D-225E-D2EF-1463-CDD36074B000}"/>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1035" name="Rectangle: Rounded Corners 1034">
                <a:extLst>
                  <a:ext uri="{FF2B5EF4-FFF2-40B4-BE49-F238E27FC236}">
                    <a16:creationId xmlns:a16="http://schemas.microsoft.com/office/drawing/2014/main" id="{11547154-4C97-5467-1B9C-3A2150056B1D}"/>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36" name="Straight Connector 1035">
                <a:extLst>
                  <a:ext uri="{FF2B5EF4-FFF2-40B4-BE49-F238E27FC236}">
                    <a16:creationId xmlns:a16="http://schemas.microsoft.com/office/drawing/2014/main" id="{F0AE1A8C-20C9-6934-A1AC-0B775761951D}"/>
                  </a:ext>
                </a:extLst>
              </p:cNvPr>
              <p:cNvCxnSpPr>
                <a:stCxn id="1035" idx="0"/>
                <a:endCxn id="1035"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33" name="TextBox 1032">
              <a:extLst>
                <a:ext uri="{FF2B5EF4-FFF2-40B4-BE49-F238E27FC236}">
                  <a16:creationId xmlns:a16="http://schemas.microsoft.com/office/drawing/2014/main" id="{497BAEEB-F858-BC47-ABC1-2220DD08F0C4}"/>
                </a:ext>
              </a:extLst>
            </p:cNvPr>
            <p:cNvSpPr txBox="1"/>
            <p:nvPr/>
          </p:nvSpPr>
          <p:spPr>
            <a:xfrm>
              <a:off x="5755778" y="1083859"/>
              <a:ext cx="1860768" cy="1331199"/>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Có tỉ trọng giảm</a:t>
              </a:r>
            </a:p>
          </p:txBody>
        </p:sp>
        <p:sp>
          <p:nvSpPr>
            <p:cNvPr id="1034" name="TextBox 1033">
              <a:extLst>
                <a:ext uri="{FF2B5EF4-FFF2-40B4-BE49-F238E27FC236}">
                  <a16:creationId xmlns:a16="http://schemas.microsoft.com/office/drawing/2014/main" id="{60466866-7C1B-C55D-9816-DE858C7E8DE9}"/>
                </a:ext>
              </a:extLst>
            </p:cNvPr>
            <p:cNvSpPr txBox="1"/>
            <p:nvPr/>
          </p:nvSpPr>
          <p:spPr>
            <a:xfrm>
              <a:off x="7799968" y="711699"/>
              <a:ext cx="2254429" cy="2107727"/>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Các khu CN, khu chế xuất, khu công nghệ cao</a:t>
              </a:r>
            </a:p>
          </p:txBody>
        </p:sp>
      </p:grpSp>
      <p:grpSp>
        <p:nvGrpSpPr>
          <p:cNvPr id="1037" name="Group 1036">
            <a:extLst>
              <a:ext uri="{FF2B5EF4-FFF2-40B4-BE49-F238E27FC236}">
                <a16:creationId xmlns:a16="http://schemas.microsoft.com/office/drawing/2014/main" id="{BFE1269C-BFCE-9CBE-9520-1AB1CBA075D1}"/>
              </a:ext>
            </a:extLst>
          </p:cNvPr>
          <p:cNvGrpSpPr/>
          <p:nvPr/>
        </p:nvGrpSpPr>
        <p:grpSpPr>
          <a:xfrm rot="5400000">
            <a:off x="10174201" y="4632248"/>
            <a:ext cx="2276442" cy="1096622"/>
            <a:chOff x="5544664" y="777411"/>
            <a:chExt cx="4518168" cy="1976301"/>
          </a:xfrm>
        </p:grpSpPr>
        <p:grpSp>
          <p:nvGrpSpPr>
            <p:cNvPr id="1038" name="Group 1037">
              <a:extLst>
                <a:ext uri="{FF2B5EF4-FFF2-40B4-BE49-F238E27FC236}">
                  <a16:creationId xmlns:a16="http://schemas.microsoft.com/office/drawing/2014/main" id="{64E50FCE-1F71-F53C-B4D9-264E65B40887}"/>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1041" name="Rectangle: Rounded Corners 1040">
                <a:extLst>
                  <a:ext uri="{FF2B5EF4-FFF2-40B4-BE49-F238E27FC236}">
                    <a16:creationId xmlns:a16="http://schemas.microsoft.com/office/drawing/2014/main" id="{B4F490B7-DC5B-CD2C-5D6A-D3FFF41B1458}"/>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42" name="Straight Connector 1041">
                <a:extLst>
                  <a:ext uri="{FF2B5EF4-FFF2-40B4-BE49-F238E27FC236}">
                    <a16:creationId xmlns:a16="http://schemas.microsoft.com/office/drawing/2014/main" id="{4E983A9A-AA57-3CC4-BF0B-92BEC010BE2D}"/>
                  </a:ext>
                </a:extLst>
              </p:cNvPr>
              <p:cNvCxnSpPr>
                <a:stCxn id="1041" idx="0"/>
                <a:endCxn id="1041"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39" name="TextBox 1038">
              <a:extLst>
                <a:ext uri="{FF2B5EF4-FFF2-40B4-BE49-F238E27FC236}">
                  <a16:creationId xmlns:a16="http://schemas.microsoft.com/office/drawing/2014/main" id="{FC810BB0-BDD9-DC2A-B05E-55287A2C1351}"/>
                </a:ext>
              </a:extLst>
            </p:cNvPr>
            <p:cNvSpPr txBox="1"/>
            <p:nvPr/>
          </p:nvSpPr>
          <p:spPr>
            <a:xfrm>
              <a:off x="5658494" y="899953"/>
              <a:ext cx="2254426" cy="1719465"/>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Là động lực của quá trình CNH, HĐH</a:t>
              </a:r>
            </a:p>
          </p:txBody>
        </p:sp>
        <p:sp>
          <p:nvSpPr>
            <p:cNvPr id="1040" name="TextBox 1039">
              <a:extLst>
                <a:ext uri="{FF2B5EF4-FFF2-40B4-BE49-F238E27FC236}">
                  <a16:creationId xmlns:a16="http://schemas.microsoft.com/office/drawing/2014/main" id="{3A30AD18-5271-AA22-2D97-F749EC6ECA73}"/>
                </a:ext>
              </a:extLst>
            </p:cNvPr>
            <p:cNvSpPr txBox="1"/>
            <p:nvPr/>
          </p:nvSpPr>
          <p:spPr>
            <a:xfrm>
              <a:off x="7808400" y="1094089"/>
              <a:ext cx="2254432" cy="1331199"/>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Chuyển dịch cơ cấu KT</a:t>
              </a:r>
            </a:p>
          </p:txBody>
        </p:sp>
      </p:grpSp>
      <p:grpSp>
        <p:nvGrpSpPr>
          <p:cNvPr id="1043" name="Group 1042">
            <a:extLst>
              <a:ext uri="{FF2B5EF4-FFF2-40B4-BE49-F238E27FC236}">
                <a16:creationId xmlns:a16="http://schemas.microsoft.com/office/drawing/2014/main" id="{2FE43242-C2CD-73EE-B070-0A5509803A0B}"/>
              </a:ext>
            </a:extLst>
          </p:cNvPr>
          <p:cNvGrpSpPr/>
          <p:nvPr/>
        </p:nvGrpSpPr>
        <p:grpSpPr>
          <a:xfrm>
            <a:off x="8409477" y="5242311"/>
            <a:ext cx="2271754" cy="1096623"/>
            <a:chOff x="5544664" y="777410"/>
            <a:chExt cx="4508863" cy="1976302"/>
          </a:xfrm>
        </p:grpSpPr>
        <p:grpSp>
          <p:nvGrpSpPr>
            <p:cNvPr id="1044" name="Group 1043">
              <a:extLst>
                <a:ext uri="{FF2B5EF4-FFF2-40B4-BE49-F238E27FC236}">
                  <a16:creationId xmlns:a16="http://schemas.microsoft.com/office/drawing/2014/main" id="{052953F3-50BA-5D20-1653-CA3F3CA97C15}"/>
                </a:ext>
              </a:extLst>
            </p:cNvPr>
            <p:cNvGrpSpPr/>
            <p:nvPr/>
          </p:nvGrpSpPr>
          <p:grpSpPr>
            <a:xfrm>
              <a:off x="5544664" y="777410"/>
              <a:ext cx="4508863" cy="1976302"/>
              <a:chOff x="838200" y="819150"/>
              <a:chExt cx="2228850" cy="1038226"/>
            </a:xfrm>
            <a:solidFill>
              <a:srgbClr val="4472C4">
                <a:lumMod val="60000"/>
                <a:lumOff val="40000"/>
              </a:srgbClr>
            </a:solidFill>
          </p:grpSpPr>
          <p:sp>
            <p:nvSpPr>
              <p:cNvPr id="1047" name="Rectangle: Rounded Corners 1046">
                <a:extLst>
                  <a:ext uri="{FF2B5EF4-FFF2-40B4-BE49-F238E27FC236}">
                    <a16:creationId xmlns:a16="http://schemas.microsoft.com/office/drawing/2014/main" id="{9507C940-261A-C994-13E1-155A24533DD7}"/>
                  </a:ext>
                </a:extLst>
              </p:cNvPr>
              <p:cNvSpPr/>
              <p:nvPr/>
            </p:nvSpPr>
            <p:spPr>
              <a:xfrm>
                <a:off x="838200" y="819151"/>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48" name="Straight Connector 1047">
                <a:extLst>
                  <a:ext uri="{FF2B5EF4-FFF2-40B4-BE49-F238E27FC236}">
                    <a16:creationId xmlns:a16="http://schemas.microsoft.com/office/drawing/2014/main" id="{68F648C5-01B0-FF2F-6D0B-D82737E70E96}"/>
                  </a:ext>
                </a:extLst>
              </p:cNvPr>
              <p:cNvCxnSpPr>
                <a:stCxn id="1047" idx="0"/>
                <a:endCxn id="1047"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45" name="TextBox 1044">
              <a:extLst>
                <a:ext uri="{FF2B5EF4-FFF2-40B4-BE49-F238E27FC236}">
                  <a16:creationId xmlns:a16="http://schemas.microsoft.com/office/drawing/2014/main" id="{60297C9B-774C-9425-6BC3-E44274E8CFDA}"/>
                </a:ext>
              </a:extLst>
            </p:cNvPr>
            <p:cNvSpPr txBox="1"/>
            <p:nvPr/>
          </p:nvSpPr>
          <p:spPr>
            <a:xfrm>
              <a:off x="7781461" y="1088632"/>
              <a:ext cx="2254426" cy="1331199"/>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Theo hướng CNH, HĐH</a:t>
              </a:r>
            </a:p>
          </p:txBody>
        </p:sp>
        <p:sp>
          <p:nvSpPr>
            <p:cNvPr id="1046" name="TextBox 1045">
              <a:extLst>
                <a:ext uri="{FF2B5EF4-FFF2-40B4-BE49-F238E27FC236}">
                  <a16:creationId xmlns:a16="http://schemas.microsoft.com/office/drawing/2014/main" id="{800AB0AD-D025-238F-24EA-B8BAB5126C38}"/>
                </a:ext>
              </a:extLst>
            </p:cNvPr>
            <p:cNvSpPr txBox="1"/>
            <p:nvPr/>
          </p:nvSpPr>
          <p:spPr>
            <a:xfrm>
              <a:off x="5644547" y="1282766"/>
              <a:ext cx="2254432" cy="942932"/>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Công nghiệp</a:t>
              </a:r>
            </a:p>
          </p:txBody>
        </p:sp>
      </p:grpSp>
      <p:grpSp>
        <p:nvGrpSpPr>
          <p:cNvPr id="1049" name="Group 1048">
            <a:extLst>
              <a:ext uri="{FF2B5EF4-FFF2-40B4-BE49-F238E27FC236}">
                <a16:creationId xmlns:a16="http://schemas.microsoft.com/office/drawing/2014/main" id="{2EFC2E6A-23D7-7A3F-B55F-B152BF83B5CA}"/>
              </a:ext>
            </a:extLst>
          </p:cNvPr>
          <p:cNvGrpSpPr/>
          <p:nvPr/>
        </p:nvGrpSpPr>
        <p:grpSpPr>
          <a:xfrm>
            <a:off x="6019315" y="5235565"/>
            <a:ext cx="2289947" cy="1169551"/>
            <a:chOff x="5544664" y="748391"/>
            <a:chExt cx="4544972" cy="2107733"/>
          </a:xfrm>
        </p:grpSpPr>
        <p:grpSp>
          <p:nvGrpSpPr>
            <p:cNvPr id="1050" name="Group 1049">
              <a:extLst>
                <a:ext uri="{FF2B5EF4-FFF2-40B4-BE49-F238E27FC236}">
                  <a16:creationId xmlns:a16="http://schemas.microsoft.com/office/drawing/2014/main" id="{CE21784B-BED2-529B-2446-FC7F96F899C4}"/>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1053" name="Rectangle: Rounded Corners 1052">
                <a:extLst>
                  <a:ext uri="{FF2B5EF4-FFF2-40B4-BE49-F238E27FC236}">
                    <a16:creationId xmlns:a16="http://schemas.microsoft.com/office/drawing/2014/main" id="{A5CBB616-F7D1-15EF-FC97-DD1DA2207138}"/>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54" name="Straight Connector 1053">
                <a:extLst>
                  <a:ext uri="{FF2B5EF4-FFF2-40B4-BE49-F238E27FC236}">
                    <a16:creationId xmlns:a16="http://schemas.microsoft.com/office/drawing/2014/main" id="{8BDBC180-5F9D-8B93-B953-2483A39EE937}"/>
                  </a:ext>
                </a:extLst>
              </p:cNvPr>
              <p:cNvCxnSpPr>
                <a:stCxn id="1053" idx="0"/>
                <a:endCxn id="1053"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51" name="TextBox 1050">
              <a:extLst>
                <a:ext uri="{FF2B5EF4-FFF2-40B4-BE49-F238E27FC236}">
                  <a16:creationId xmlns:a16="http://schemas.microsoft.com/office/drawing/2014/main" id="{7E1B6E40-5CF2-6EE3-53A0-15114DDF231E}"/>
                </a:ext>
              </a:extLst>
            </p:cNvPr>
            <p:cNvSpPr txBox="1"/>
            <p:nvPr/>
          </p:nvSpPr>
          <p:spPr>
            <a:xfrm>
              <a:off x="7835210" y="748391"/>
              <a:ext cx="2254426" cy="2107733"/>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Là động lực cho sự tăng trưởng kinh tế</a:t>
              </a:r>
            </a:p>
          </p:txBody>
        </p:sp>
        <p:sp>
          <p:nvSpPr>
            <p:cNvPr id="1052" name="TextBox 1051">
              <a:extLst>
                <a:ext uri="{FF2B5EF4-FFF2-40B4-BE49-F238E27FC236}">
                  <a16:creationId xmlns:a16="http://schemas.microsoft.com/office/drawing/2014/main" id="{CAB9FFBA-415A-B648-3F57-A0DDEB231447}"/>
                </a:ext>
              </a:extLst>
            </p:cNvPr>
            <p:cNvSpPr txBox="1"/>
            <p:nvPr/>
          </p:nvSpPr>
          <p:spPr>
            <a:xfrm>
              <a:off x="5639537" y="894499"/>
              <a:ext cx="2254432" cy="1719466"/>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Các ngành kinh tế ứng dụng công nghệ cao</a:t>
              </a:r>
            </a:p>
          </p:txBody>
        </p:sp>
      </p:grpSp>
      <p:grpSp>
        <p:nvGrpSpPr>
          <p:cNvPr id="1055" name="Group 1054">
            <a:extLst>
              <a:ext uri="{FF2B5EF4-FFF2-40B4-BE49-F238E27FC236}">
                <a16:creationId xmlns:a16="http://schemas.microsoft.com/office/drawing/2014/main" id="{8EB895D7-FA2B-2C4A-4864-2D1FC5048884}"/>
              </a:ext>
            </a:extLst>
          </p:cNvPr>
          <p:cNvGrpSpPr/>
          <p:nvPr/>
        </p:nvGrpSpPr>
        <p:grpSpPr>
          <a:xfrm>
            <a:off x="3629338" y="5261408"/>
            <a:ext cx="2271754" cy="1096622"/>
            <a:chOff x="5544664" y="777411"/>
            <a:chExt cx="4508863" cy="1976301"/>
          </a:xfrm>
        </p:grpSpPr>
        <p:grpSp>
          <p:nvGrpSpPr>
            <p:cNvPr id="1056" name="Group 1055">
              <a:extLst>
                <a:ext uri="{FF2B5EF4-FFF2-40B4-BE49-F238E27FC236}">
                  <a16:creationId xmlns:a16="http://schemas.microsoft.com/office/drawing/2014/main" id="{54CDA50E-2452-10A3-C389-DE4A8F36A123}"/>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1058" name="Rectangle: Rounded Corners 1057">
                <a:extLst>
                  <a:ext uri="{FF2B5EF4-FFF2-40B4-BE49-F238E27FC236}">
                    <a16:creationId xmlns:a16="http://schemas.microsoft.com/office/drawing/2014/main" id="{9EB0A71E-CD6C-2879-61E8-B438D5125139}"/>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59" name="Straight Connector 1058">
                <a:extLst>
                  <a:ext uri="{FF2B5EF4-FFF2-40B4-BE49-F238E27FC236}">
                    <a16:creationId xmlns:a16="http://schemas.microsoft.com/office/drawing/2014/main" id="{A320E3C6-DA07-F416-D3B9-D7808021ADA0}"/>
                  </a:ext>
                </a:extLst>
              </p:cNvPr>
              <p:cNvCxnSpPr>
                <a:stCxn id="1058" idx="0"/>
                <a:endCxn id="1058"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57" name="TextBox 1056">
              <a:extLst>
                <a:ext uri="{FF2B5EF4-FFF2-40B4-BE49-F238E27FC236}">
                  <a16:creationId xmlns:a16="http://schemas.microsoft.com/office/drawing/2014/main" id="{3F48BF04-FC41-AD34-4163-1B8EE46528BD}"/>
                </a:ext>
              </a:extLst>
            </p:cNvPr>
            <p:cNvSpPr txBox="1"/>
            <p:nvPr/>
          </p:nvSpPr>
          <p:spPr>
            <a:xfrm>
              <a:off x="7778035" y="1100059"/>
              <a:ext cx="2254426" cy="1331199"/>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Được chú trọng phát triển</a:t>
              </a:r>
            </a:p>
          </p:txBody>
        </p:sp>
      </p:grpSp>
      <p:pic>
        <p:nvPicPr>
          <p:cNvPr id="1060" name="Picture 1059">
            <a:extLst>
              <a:ext uri="{FF2B5EF4-FFF2-40B4-BE49-F238E27FC236}">
                <a16:creationId xmlns:a16="http://schemas.microsoft.com/office/drawing/2014/main" id="{468C53E6-F0F1-0087-77A8-754427643DB8}"/>
              </a:ext>
            </a:extLst>
          </p:cNvPr>
          <p:cNvPicPr>
            <a:picLocks noChangeAspect="1"/>
          </p:cNvPicPr>
          <p:nvPr/>
        </p:nvPicPr>
        <p:blipFill>
          <a:blip r:embed="rId5"/>
          <a:stretch>
            <a:fillRect/>
          </a:stretch>
        </p:blipFill>
        <p:spPr>
          <a:xfrm>
            <a:off x="3776802" y="5345542"/>
            <a:ext cx="877587" cy="877587"/>
          </a:xfrm>
          <a:prstGeom prst="rect">
            <a:avLst/>
          </a:prstGeom>
        </p:spPr>
      </p:pic>
      <p:grpSp>
        <p:nvGrpSpPr>
          <p:cNvPr id="4" name="组合 31">
            <a:extLst>
              <a:ext uri="{FF2B5EF4-FFF2-40B4-BE49-F238E27FC236}">
                <a16:creationId xmlns:a16="http://schemas.microsoft.com/office/drawing/2014/main" id="{389F7952-8F6C-8F38-0510-CD35996F45A2}"/>
              </a:ext>
            </a:extLst>
          </p:cNvPr>
          <p:cNvGrpSpPr/>
          <p:nvPr/>
        </p:nvGrpSpPr>
        <p:grpSpPr>
          <a:xfrm>
            <a:off x="4178857" y="2193831"/>
            <a:ext cx="4948328" cy="2908273"/>
            <a:chOff x="2233966" y="1892484"/>
            <a:chExt cx="7133435" cy="4104066"/>
          </a:xfrm>
        </p:grpSpPr>
        <p:grpSp>
          <p:nvGrpSpPr>
            <p:cNvPr id="5" name="Group 4">
              <a:extLst>
                <a:ext uri="{FF2B5EF4-FFF2-40B4-BE49-F238E27FC236}">
                  <a16:creationId xmlns:a16="http://schemas.microsoft.com/office/drawing/2014/main" id="{619FF412-D9C9-593F-ABBA-155F1194C488}"/>
                </a:ext>
              </a:extLst>
            </p:cNvPr>
            <p:cNvGrpSpPr/>
            <p:nvPr/>
          </p:nvGrpSpPr>
          <p:grpSpPr>
            <a:xfrm>
              <a:off x="2233966" y="1892484"/>
              <a:ext cx="7133435" cy="4104066"/>
              <a:chOff x="2336924" y="1837207"/>
              <a:chExt cx="7133435" cy="4104066"/>
            </a:xfrm>
          </p:grpSpPr>
          <p:sp>
            <p:nvSpPr>
              <p:cNvPr id="1026" name="Oval 21">
                <a:extLst>
                  <a:ext uri="{FF2B5EF4-FFF2-40B4-BE49-F238E27FC236}">
                    <a16:creationId xmlns:a16="http://schemas.microsoft.com/office/drawing/2014/main" id="{05B9324C-B1FA-998B-1339-76DF67E74D32}"/>
                  </a:ext>
                </a:extLst>
              </p:cNvPr>
              <p:cNvSpPr>
                <a:spLocks noChangeArrowheads="1"/>
              </p:cNvSpPr>
              <p:nvPr/>
            </p:nvSpPr>
            <p:spPr bwMode="auto">
              <a:xfrm rot="17150482">
                <a:off x="2317101" y="2968662"/>
                <a:ext cx="2140516" cy="2100870"/>
              </a:xfrm>
              <a:prstGeom prst="ellipse">
                <a:avLst/>
              </a:prstGeom>
              <a:solidFill>
                <a:srgbClr val="4472C4"/>
              </a:solidFill>
              <a:ln>
                <a:noFill/>
              </a:ln>
            </p:spPr>
            <p:txBody>
              <a:bodyPr vert="horz" wrap="square" lIns="91440" tIns="45720" rIns="91440" bIns="45720" numCol="1" anchor="t" anchorCtr="0" compatLnSpc="1">
                <a:prstTxWarp prst="textNoShape">
                  <a:avLst/>
                </a:prstTxWarp>
              </a:bodyPr>
              <a:lstStyle/>
              <a:p>
                <a:pPr>
                  <a:defRPr/>
                </a:pPr>
                <a:endParaRPr lang="zh-CN" altLang="en-US" sz="4000" kern="0">
                  <a:solidFill>
                    <a:srgbClr val="FFFFFF"/>
                  </a:solidFill>
                  <a:latin typeface="Corbel" panose="020B0503020204020204"/>
                </a:endParaRPr>
              </a:p>
            </p:txBody>
          </p:sp>
          <p:sp>
            <p:nvSpPr>
              <p:cNvPr id="1061" name="Freeform 22">
                <a:extLst>
                  <a:ext uri="{FF2B5EF4-FFF2-40B4-BE49-F238E27FC236}">
                    <a16:creationId xmlns:a16="http://schemas.microsoft.com/office/drawing/2014/main" id="{E128F207-82F9-E820-1522-53B3A95D0158}"/>
                  </a:ext>
                </a:extLst>
              </p:cNvPr>
              <p:cNvSpPr>
                <a:spLocks/>
              </p:cNvSpPr>
              <p:nvPr/>
            </p:nvSpPr>
            <p:spPr bwMode="auto">
              <a:xfrm rot="17150482">
                <a:off x="3823658" y="2836938"/>
                <a:ext cx="1096024" cy="1076251"/>
              </a:xfrm>
              <a:custGeom>
                <a:avLst/>
                <a:gdLst>
                  <a:gd name="T0" fmla="*/ 175 w 453"/>
                  <a:gd name="T1" fmla="*/ 0 h 445"/>
                  <a:gd name="T2" fmla="*/ 453 w 453"/>
                  <a:gd name="T3" fmla="*/ 200 h 445"/>
                  <a:gd name="T4" fmla="*/ 266 w 453"/>
                  <a:gd name="T5" fmla="*/ 445 h 445"/>
                  <a:gd name="T6" fmla="*/ 0 w 453"/>
                  <a:gd name="T7" fmla="*/ 230 h 445"/>
                  <a:gd name="T8" fmla="*/ 175 w 453"/>
                  <a:gd name="T9" fmla="*/ 0 h 445"/>
                </a:gdLst>
                <a:ahLst/>
                <a:cxnLst>
                  <a:cxn ang="0">
                    <a:pos x="T0" y="T1"/>
                  </a:cxn>
                  <a:cxn ang="0">
                    <a:pos x="T2" y="T3"/>
                  </a:cxn>
                  <a:cxn ang="0">
                    <a:pos x="T4" y="T5"/>
                  </a:cxn>
                  <a:cxn ang="0">
                    <a:pos x="T6" y="T7"/>
                  </a:cxn>
                  <a:cxn ang="0">
                    <a:pos x="T8" y="T9"/>
                  </a:cxn>
                </a:cxnLst>
                <a:rect l="0" t="0" r="r" b="b"/>
                <a:pathLst>
                  <a:path w="453" h="445">
                    <a:moveTo>
                      <a:pt x="175" y="0"/>
                    </a:moveTo>
                    <a:cubicBezTo>
                      <a:pt x="148" y="159"/>
                      <a:pt x="291" y="280"/>
                      <a:pt x="453" y="200"/>
                    </a:cubicBezTo>
                    <a:cubicBezTo>
                      <a:pt x="266" y="445"/>
                      <a:pt x="266" y="445"/>
                      <a:pt x="266" y="445"/>
                    </a:cubicBezTo>
                    <a:cubicBezTo>
                      <a:pt x="300" y="268"/>
                      <a:pt x="146" y="162"/>
                      <a:pt x="0" y="230"/>
                    </a:cubicBezTo>
                    <a:lnTo>
                      <a:pt x="175" y="0"/>
                    </a:lnTo>
                    <a:close/>
                  </a:path>
                </a:pathLst>
              </a:custGeom>
              <a:solidFill>
                <a:srgbClr val="4472C4"/>
              </a:solidFill>
              <a:ln>
                <a:noFill/>
              </a:ln>
            </p:spPr>
            <p:txBody>
              <a:bodyPr vert="horz" wrap="square" lIns="91440" tIns="45720" rIns="91440" bIns="45720" numCol="1" anchor="t" anchorCtr="0" compatLnSpc="1">
                <a:prstTxWarp prst="textNoShape">
                  <a:avLst/>
                </a:prstTxWarp>
              </a:bodyPr>
              <a:lstStyle/>
              <a:p>
                <a:pPr>
                  <a:defRPr/>
                </a:pPr>
                <a:endParaRPr lang="zh-CN" altLang="en-US" sz="4000" kern="0">
                  <a:solidFill>
                    <a:srgbClr val="FFFFFF"/>
                  </a:solidFill>
                  <a:latin typeface="Corbel" panose="020B0503020204020204"/>
                </a:endParaRPr>
              </a:p>
            </p:txBody>
          </p:sp>
          <p:sp>
            <p:nvSpPr>
              <p:cNvPr id="1062" name="Freeform 23">
                <a:extLst>
                  <a:ext uri="{FF2B5EF4-FFF2-40B4-BE49-F238E27FC236}">
                    <a16:creationId xmlns:a16="http://schemas.microsoft.com/office/drawing/2014/main" id="{A0371B35-EB07-806A-48D8-5ECA1A64A614}"/>
                  </a:ext>
                </a:extLst>
              </p:cNvPr>
              <p:cNvSpPr>
                <a:spLocks/>
              </p:cNvSpPr>
              <p:nvPr/>
            </p:nvSpPr>
            <p:spPr bwMode="auto">
              <a:xfrm rot="17150482">
                <a:off x="5125052" y="3220236"/>
                <a:ext cx="1224553" cy="1197717"/>
              </a:xfrm>
              <a:custGeom>
                <a:avLst/>
                <a:gdLst>
                  <a:gd name="T0" fmla="*/ 506 w 506"/>
                  <a:gd name="T1" fmla="*/ 258 h 495"/>
                  <a:gd name="T2" fmla="*/ 204 w 506"/>
                  <a:gd name="T3" fmla="*/ 495 h 495"/>
                  <a:gd name="T4" fmla="*/ 0 w 506"/>
                  <a:gd name="T5" fmla="*/ 222 h 495"/>
                  <a:gd name="T6" fmla="*/ 313 w 506"/>
                  <a:gd name="T7" fmla="*/ 0 h 495"/>
                  <a:gd name="T8" fmla="*/ 506 w 506"/>
                  <a:gd name="T9" fmla="*/ 258 h 495"/>
                </a:gdLst>
                <a:ahLst/>
                <a:cxnLst>
                  <a:cxn ang="0">
                    <a:pos x="T0" y="T1"/>
                  </a:cxn>
                  <a:cxn ang="0">
                    <a:pos x="T2" y="T3"/>
                  </a:cxn>
                  <a:cxn ang="0">
                    <a:pos x="T4" y="T5"/>
                  </a:cxn>
                  <a:cxn ang="0">
                    <a:pos x="T6" y="T7"/>
                  </a:cxn>
                  <a:cxn ang="0">
                    <a:pos x="T8" y="T9"/>
                  </a:cxn>
                </a:cxnLst>
                <a:rect l="0" t="0" r="r" b="b"/>
                <a:pathLst>
                  <a:path w="506" h="495">
                    <a:moveTo>
                      <a:pt x="506" y="258"/>
                    </a:moveTo>
                    <a:cubicBezTo>
                      <a:pt x="341" y="178"/>
                      <a:pt x="168" y="297"/>
                      <a:pt x="204" y="495"/>
                    </a:cubicBezTo>
                    <a:cubicBezTo>
                      <a:pt x="0" y="222"/>
                      <a:pt x="0" y="222"/>
                      <a:pt x="0" y="222"/>
                    </a:cubicBezTo>
                    <a:cubicBezTo>
                      <a:pt x="179" y="313"/>
                      <a:pt x="342" y="180"/>
                      <a:pt x="313" y="0"/>
                    </a:cubicBezTo>
                    <a:lnTo>
                      <a:pt x="506" y="258"/>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a:defRPr/>
                </a:pPr>
                <a:endParaRPr lang="zh-CN" altLang="en-US" sz="4000" kern="0">
                  <a:solidFill>
                    <a:srgbClr val="FFFFFF"/>
                  </a:solidFill>
                  <a:latin typeface="Corbel" panose="020B0503020204020204"/>
                </a:endParaRPr>
              </a:p>
            </p:txBody>
          </p:sp>
          <p:sp>
            <p:nvSpPr>
              <p:cNvPr id="1063" name="Oval 24">
                <a:extLst>
                  <a:ext uri="{FF2B5EF4-FFF2-40B4-BE49-F238E27FC236}">
                    <a16:creationId xmlns:a16="http://schemas.microsoft.com/office/drawing/2014/main" id="{F99848C2-DE11-EE9A-AD79-8426505B9ED9}"/>
                  </a:ext>
                </a:extLst>
              </p:cNvPr>
              <p:cNvSpPr>
                <a:spLocks noChangeArrowheads="1"/>
              </p:cNvSpPr>
              <p:nvPr/>
            </p:nvSpPr>
            <p:spPr bwMode="auto">
              <a:xfrm rot="17150482">
                <a:off x="4454690" y="1837913"/>
                <a:ext cx="1684996" cy="1683584"/>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a:defRPr/>
                </a:pPr>
                <a:endParaRPr lang="zh-CN" altLang="en-US" sz="4000" kern="0">
                  <a:solidFill>
                    <a:srgbClr val="FFFFFF"/>
                  </a:solidFill>
                  <a:latin typeface="Corbel" panose="020B0503020204020204"/>
                </a:endParaRPr>
              </a:p>
            </p:txBody>
          </p:sp>
          <p:sp>
            <p:nvSpPr>
              <p:cNvPr id="1064" name="Freeform 25">
                <a:extLst>
                  <a:ext uri="{FF2B5EF4-FFF2-40B4-BE49-F238E27FC236}">
                    <a16:creationId xmlns:a16="http://schemas.microsoft.com/office/drawing/2014/main" id="{9531E3EC-5927-C4B7-E49F-661AD34EE132}"/>
                  </a:ext>
                </a:extLst>
              </p:cNvPr>
              <p:cNvSpPr>
                <a:spLocks/>
              </p:cNvSpPr>
              <p:nvPr/>
            </p:nvSpPr>
            <p:spPr bwMode="auto">
              <a:xfrm rot="17150482">
                <a:off x="6577916" y="3541872"/>
                <a:ext cx="1334720" cy="1319184"/>
              </a:xfrm>
              <a:custGeom>
                <a:avLst/>
                <a:gdLst>
                  <a:gd name="T0" fmla="*/ 211 w 552"/>
                  <a:gd name="T1" fmla="*/ 0 h 545"/>
                  <a:gd name="T2" fmla="*/ 552 w 552"/>
                  <a:gd name="T3" fmla="*/ 227 h 545"/>
                  <a:gd name="T4" fmla="*/ 320 w 552"/>
                  <a:gd name="T5" fmla="*/ 545 h 545"/>
                  <a:gd name="T6" fmla="*/ 0 w 552"/>
                  <a:gd name="T7" fmla="*/ 289 h 545"/>
                  <a:gd name="T8" fmla="*/ 211 w 552"/>
                  <a:gd name="T9" fmla="*/ 0 h 545"/>
                </a:gdLst>
                <a:ahLst/>
                <a:cxnLst>
                  <a:cxn ang="0">
                    <a:pos x="T0" y="T1"/>
                  </a:cxn>
                  <a:cxn ang="0">
                    <a:pos x="T2" y="T3"/>
                  </a:cxn>
                  <a:cxn ang="0">
                    <a:pos x="T4" y="T5"/>
                  </a:cxn>
                  <a:cxn ang="0">
                    <a:pos x="T6" y="T7"/>
                  </a:cxn>
                  <a:cxn ang="0">
                    <a:pos x="T8" y="T9"/>
                  </a:cxn>
                </a:cxnLst>
                <a:rect l="0" t="0" r="r" b="b"/>
                <a:pathLst>
                  <a:path w="552" h="545">
                    <a:moveTo>
                      <a:pt x="211" y="0"/>
                    </a:moveTo>
                    <a:cubicBezTo>
                      <a:pt x="185" y="186"/>
                      <a:pt x="357" y="331"/>
                      <a:pt x="552" y="227"/>
                    </a:cubicBezTo>
                    <a:cubicBezTo>
                      <a:pt x="320" y="545"/>
                      <a:pt x="320" y="545"/>
                      <a:pt x="320" y="545"/>
                    </a:cubicBezTo>
                    <a:cubicBezTo>
                      <a:pt x="359" y="327"/>
                      <a:pt x="169" y="207"/>
                      <a:pt x="0" y="289"/>
                    </a:cubicBezTo>
                    <a:lnTo>
                      <a:pt x="211" y="0"/>
                    </a:lnTo>
                    <a:close/>
                  </a:path>
                </a:pathLst>
              </a:custGeom>
              <a:solidFill>
                <a:srgbClr val="ED7D31"/>
              </a:solidFill>
              <a:ln>
                <a:noFill/>
              </a:ln>
            </p:spPr>
            <p:txBody>
              <a:bodyPr vert="horz" wrap="square" lIns="91440" tIns="45720" rIns="91440" bIns="45720" numCol="1" anchor="t" anchorCtr="0" compatLnSpc="1">
                <a:prstTxWarp prst="textNoShape">
                  <a:avLst/>
                </a:prstTxWarp>
              </a:bodyPr>
              <a:lstStyle/>
              <a:p>
                <a:pPr>
                  <a:defRPr/>
                </a:pPr>
                <a:endParaRPr lang="zh-CN" altLang="en-US" sz="4000" kern="0">
                  <a:solidFill>
                    <a:srgbClr val="FFFFFF"/>
                  </a:solidFill>
                  <a:latin typeface="Corbel" panose="020B0503020204020204"/>
                </a:endParaRPr>
              </a:p>
            </p:txBody>
          </p:sp>
          <p:sp>
            <p:nvSpPr>
              <p:cNvPr id="1065" name="Oval 26">
                <a:extLst>
                  <a:ext uri="{FF2B5EF4-FFF2-40B4-BE49-F238E27FC236}">
                    <a16:creationId xmlns:a16="http://schemas.microsoft.com/office/drawing/2014/main" id="{30B0B221-72BD-01A0-1BAF-D35363A9383B}"/>
                  </a:ext>
                </a:extLst>
              </p:cNvPr>
              <p:cNvSpPr>
                <a:spLocks noChangeArrowheads="1"/>
              </p:cNvSpPr>
              <p:nvPr/>
            </p:nvSpPr>
            <p:spPr bwMode="auto">
              <a:xfrm rot="17150482">
                <a:off x="5267320" y="4091732"/>
                <a:ext cx="1848835" cy="1850247"/>
              </a:xfrm>
              <a:prstGeom prst="ellipse">
                <a:avLst/>
              </a:prstGeom>
              <a:solidFill>
                <a:srgbClr val="ED7D31"/>
              </a:solidFill>
              <a:ln>
                <a:noFill/>
              </a:ln>
            </p:spPr>
            <p:txBody>
              <a:bodyPr vert="horz" wrap="square" lIns="91440" tIns="45720" rIns="91440" bIns="45720" numCol="1" anchor="t" anchorCtr="0" compatLnSpc="1">
                <a:prstTxWarp prst="textNoShape">
                  <a:avLst/>
                </a:prstTxWarp>
              </a:bodyPr>
              <a:lstStyle/>
              <a:p>
                <a:pPr>
                  <a:defRPr/>
                </a:pPr>
                <a:endParaRPr lang="zh-CN" altLang="en-US" sz="4000" kern="0">
                  <a:solidFill>
                    <a:srgbClr val="FFFFFF"/>
                  </a:solidFill>
                  <a:latin typeface="Corbel" panose="020B0503020204020204"/>
                </a:endParaRPr>
              </a:p>
            </p:txBody>
          </p:sp>
          <p:sp>
            <p:nvSpPr>
              <p:cNvPr id="1066" name="Oval 27">
                <a:extLst>
                  <a:ext uri="{FF2B5EF4-FFF2-40B4-BE49-F238E27FC236}">
                    <a16:creationId xmlns:a16="http://schemas.microsoft.com/office/drawing/2014/main" id="{909725A3-11D2-B7ED-7D81-DEF064F5231E}"/>
                  </a:ext>
                </a:extLst>
              </p:cNvPr>
              <p:cNvSpPr>
                <a:spLocks noChangeArrowheads="1"/>
              </p:cNvSpPr>
              <p:nvPr/>
            </p:nvSpPr>
            <p:spPr bwMode="auto">
              <a:xfrm rot="17150482">
                <a:off x="7298084" y="2216259"/>
                <a:ext cx="2172275" cy="2172275"/>
              </a:xfrm>
              <a:prstGeom prst="ellipse">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vert="horz" wrap="square" lIns="91440" tIns="45720" rIns="91440" bIns="45720" numCol="1" anchor="t" anchorCtr="0" compatLnSpc="1">
                <a:prstTxWarp prst="textNoShape">
                  <a:avLst/>
                </a:prstTxWarp>
              </a:bodyPr>
              <a:lstStyle/>
              <a:p>
                <a:pPr>
                  <a:defRPr/>
                </a:pPr>
                <a:endParaRPr lang="zh-CN" altLang="en-US" sz="4000" kern="0">
                  <a:solidFill>
                    <a:srgbClr val="FFFFFF"/>
                  </a:solidFill>
                  <a:latin typeface="Calibri" panose="020F0502020204030204"/>
                </a:endParaRPr>
              </a:p>
            </p:txBody>
          </p:sp>
          <p:sp>
            <p:nvSpPr>
              <p:cNvPr id="1067" name="Oval 28">
                <a:extLst>
                  <a:ext uri="{FF2B5EF4-FFF2-40B4-BE49-F238E27FC236}">
                    <a16:creationId xmlns:a16="http://schemas.microsoft.com/office/drawing/2014/main" id="{FC9FA2A3-7991-3C4F-80EF-FD7C5C22A4D8}"/>
                  </a:ext>
                </a:extLst>
              </p:cNvPr>
              <p:cNvSpPr>
                <a:spLocks noChangeArrowheads="1"/>
              </p:cNvSpPr>
              <p:nvPr/>
            </p:nvSpPr>
            <p:spPr bwMode="auto">
              <a:xfrm rot="17150482">
                <a:off x="2497990" y="3127776"/>
                <a:ext cx="1778738" cy="1782643"/>
              </a:xfrm>
              <a:prstGeom prst="ellipse">
                <a:avLst/>
              </a:prstGeom>
              <a:solidFill>
                <a:srgbClr val="E7E6E6"/>
              </a:solidFill>
              <a:ln>
                <a:noFill/>
              </a:ln>
            </p:spPr>
            <p:txBody>
              <a:bodyPr vert="horz" wrap="square" lIns="91440" tIns="45720" rIns="91440" bIns="45720" numCol="1" anchor="t" anchorCtr="0" compatLnSpc="1">
                <a:prstTxWarp prst="textNoShape">
                  <a:avLst/>
                </a:prstTxWarp>
              </a:bodyPr>
              <a:lstStyle/>
              <a:p>
                <a:pPr>
                  <a:defRPr/>
                </a:pPr>
                <a:endParaRPr lang="zh-CN" altLang="en-US" sz="4000" kern="0" dirty="0">
                  <a:solidFill>
                    <a:srgbClr val="FFFFFF"/>
                  </a:solidFill>
                  <a:latin typeface="Corbel" panose="020B0503020204020204"/>
                </a:endParaRPr>
              </a:p>
            </p:txBody>
          </p:sp>
          <p:sp>
            <p:nvSpPr>
              <p:cNvPr id="1068" name="Oval 29">
                <a:extLst>
                  <a:ext uri="{FF2B5EF4-FFF2-40B4-BE49-F238E27FC236}">
                    <a16:creationId xmlns:a16="http://schemas.microsoft.com/office/drawing/2014/main" id="{FF0ABBCD-A888-D56A-9825-897D8BA55C2C}"/>
                  </a:ext>
                </a:extLst>
              </p:cNvPr>
              <p:cNvSpPr>
                <a:spLocks noChangeArrowheads="1"/>
              </p:cNvSpPr>
              <p:nvPr/>
            </p:nvSpPr>
            <p:spPr bwMode="auto">
              <a:xfrm rot="17150482">
                <a:off x="4573385" y="1957581"/>
                <a:ext cx="1444888" cy="1443475"/>
              </a:xfrm>
              <a:prstGeom prst="ellipse">
                <a:avLst/>
              </a:prstGeom>
              <a:solidFill>
                <a:srgbClr val="E7E6E6"/>
              </a:solidFill>
              <a:ln>
                <a:noFill/>
              </a:ln>
            </p:spPr>
            <p:txBody>
              <a:bodyPr vert="horz" wrap="square" lIns="91440" tIns="45720" rIns="91440" bIns="45720" numCol="1" anchor="t" anchorCtr="0" compatLnSpc="1">
                <a:prstTxWarp prst="textNoShape">
                  <a:avLst/>
                </a:prstTxWarp>
              </a:bodyPr>
              <a:lstStyle/>
              <a:p>
                <a:pPr>
                  <a:defRPr/>
                </a:pPr>
                <a:endParaRPr lang="zh-CN" altLang="en-US" sz="4000" kern="0">
                  <a:solidFill>
                    <a:srgbClr val="FFFFFF"/>
                  </a:solidFill>
                  <a:latin typeface="Corbel" panose="020B0503020204020204"/>
                </a:endParaRPr>
              </a:p>
            </p:txBody>
          </p:sp>
          <p:sp>
            <p:nvSpPr>
              <p:cNvPr id="1069" name="Oval 30">
                <a:extLst>
                  <a:ext uri="{FF2B5EF4-FFF2-40B4-BE49-F238E27FC236}">
                    <a16:creationId xmlns:a16="http://schemas.microsoft.com/office/drawing/2014/main" id="{A24982F0-F6A7-1BB4-5966-C5F824A443B5}"/>
                  </a:ext>
                </a:extLst>
              </p:cNvPr>
              <p:cNvSpPr>
                <a:spLocks noChangeArrowheads="1"/>
              </p:cNvSpPr>
              <p:nvPr/>
            </p:nvSpPr>
            <p:spPr bwMode="auto">
              <a:xfrm rot="17150482">
                <a:off x="5398673" y="4224498"/>
                <a:ext cx="1586128" cy="1584716"/>
              </a:xfrm>
              <a:prstGeom prst="ellipse">
                <a:avLst/>
              </a:prstGeom>
              <a:solidFill>
                <a:srgbClr val="E7E6E6"/>
              </a:solidFill>
              <a:ln>
                <a:noFill/>
              </a:ln>
            </p:spPr>
            <p:txBody>
              <a:bodyPr vert="horz" wrap="square" lIns="91440" tIns="45720" rIns="91440" bIns="45720" numCol="1" anchor="t" anchorCtr="0" compatLnSpc="1">
                <a:prstTxWarp prst="textNoShape">
                  <a:avLst/>
                </a:prstTxWarp>
              </a:bodyPr>
              <a:lstStyle/>
              <a:p>
                <a:pPr>
                  <a:defRPr/>
                </a:pPr>
                <a:endParaRPr lang="zh-CN" altLang="en-US" sz="4000" kern="0">
                  <a:solidFill>
                    <a:srgbClr val="FFFFFF"/>
                  </a:solidFill>
                  <a:latin typeface="Corbel" panose="020B0503020204020204"/>
                </a:endParaRPr>
              </a:p>
            </p:txBody>
          </p:sp>
          <p:sp>
            <p:nvSpPr>
              <p:cNvPr id="1070" name="Oval 31">
                <a:extLst>
                  <a:ext uri="{FF2B5EF4-FFF2-40B4-BE49-F238E27FC236}">
                    <a16:creationId xmlns:a16="http://schemas.microsoft.com/office/drawing/2014/main" id="{F3BD71BA-6272-4186-19C1-7DB9E8984BCA}"/>
                  </a:ext>
                </a:extLst>
              </p:cNvPr>
              <p:cNvSpPr>
                <a:spLocks noChangeArrowheads="1"/>
              </p:cNvSpPr>
              <p:nvPr/>
            </p:nvSpPr>
            <p:spPr bwMode="auto">
              <a:xfrm rot="17150482">
                <a:off x="7453228" y="2371790"/>
                <a:ext cx="1862959" cy="1862959"/>
              </a:xfrm>
              <a:prstGeom prst="ellipse">
                <a:avLst/>
              </a:prstGeom>
              <a:solidFill>
                <a:srgbClr val="E7E6E6"/>
              </a:solidFill>
              <a:ln>
                <a:noFill/>
              </a:ln>
            </p:spPr>
            <p:txBody>
              <a:bodyPr vert="horz" wrap="square" lIns="91440" tIns="45720" rIns="91440" bIns="45720" numCol="1" anchor="t" anchorCtr="0" compatLnSpc="1">
                <a:prstTxWarp prst="textNoShape">
                  <a:avLst/>
                </a:prstTxWarp>
              </a:bodyPr>
              <a:lstStyle/>
              <a:p>
                <a:pPr>
                  <a:defRPr/>
                </a:pPr>
                <a:endParaRPr lang="zh-CN" altLang="en-US" sz="4000" kern="0">
                  <a:solidFill>
                    <a:srgbClr val="FFFFFF"/>
                  </a:solidFill>
                  <a:latin typeface="Corbel" panose="020B0503020204020204"/>
                </a:endParaRPr>
              </a:p>
            </p:txBody>
          </p:sp>
        </p:grpSp>
        <p:sp>
          <p:nvSpPr>
            <p:cNvPr id="7" name="TextBox 6">
              <a:extLst>
                <a:ext uri="{FF2B5EF4-FFF2-40B4-BE49-F238E27FC236}">
                  <a16:creationId xmlns:a16="http://schemas.microsoft.com/office/drawing/2014/main" id="{CAF6BEA6-0AF2-6CCB-5E6F-46F6BB22841D}"/>
                </a:ext>
              </a:extLst>
            </p:cNvPr>
            <p:cNvSpPr txBox="1"/>
            <p:nvPr/>
          </p:nvSpPr>
          <p:spPr>
            <a:xfrm>
              <a:off x="4565931" y="2208172"/>
              <a:ext cx="1259883" cy="998947"/>
            </a:xfrm>
            <a:prstGeom prst="rect">
              <a:avLst/>
            </a:prstGeom>
            <a:noFill/>
          </p:spPr>
          <p:txBody>
            <a:bodyPr wrap="none" rtlCol="0">
              <a:spAutoFit/>
            </a:bodyPr>
            <a:lstStyle/>
            <a:p>
              <a:pPr algn="ctr">
                <a:defRPr/>
              </a:pPr>
              <a:r>
                <a:rPr lang="en-US" sz="4000" b="1" kern="0">
                  <a:solidFill>
                    <a:srgbClr val="21221F">
                      <a:lumMod val="75000"/>
                      <a:lumOff val="25000"/>
                    </a:srgbClr>
                  </a:solidFill>
                  <a:latin typeface="Source Sans Pro"/>
                </a:rPr>
                <a:t>ĐÔ</a:t>
              </a:r>
              <a:endParaRPr lang="en-US" sz="4000" kern="0" dirty="0">
                <a:solidFill>
                  <a:srgbClr val="21221F">
                    <a:lumMod val="75000"/>
                    <a:lumOff val="25000"/>
                  </a:srgbClr>
                </a:solidFill>
                <a:latin typeface="Source Sans Pro"/>
              </a:endParaRPr>
            </a:p>
          </p:txBody>
        </p:sp>
        <p:sp>
          <p:nvSpPr>
            <p:cNvPr id="8" name="TextBox 7">
              <a:extLst>
                <a:ext uri="{FF2B5EF4-FFF2-40B4-BE49-F238E27FC236}">
                  <a16:creationId xmlns:a16="http://schemas.microsoft.com/office/drawing/2014/main" id="{EB79504D-321D-C1DE-AF6F-2F6B5EA93DE1}"/>
                </a:ext>
              </a:extLst>
            </p:cNvPr>
            <p:cNvSpPr txBox="1"/>
            <p:nvPr/>
          </p:nvSpPr>
          <p:spPr>
            <a:xfrm>
              <a:off x="7654392" y="2766375"/>
              <a:ext cx="1264505" cy="998947"/>
            </a:xfrm>
            <a:prstGeom prst="rect">
              <a:avLst/>
            </a:prstGeom>
            <a:noFill/>
          </p:spPr>
          <p:txBody>
            <a:bodyPr wrap="none" rtlCol="0">
              <a:spAutoFit/>
            </a:bodyPr>
            <a:lstStyle/>
            <a:p>
              <a:pPr algn="ctr">
                <a:defRPr/>
              </a:pPr>
              <a:r>
                <a:rPr lang="en-US" altLang="zh-CN" sz="4000" b="1" kern="0">
                  <a:solidFill>
                    <a:srgbClr val="21221F">
                      <a:lumMod val="75000"/>
                      <a:lumOff val="25000"/>
                    </a:srgbClr>
                  </a:solidFill>
                  <a:latin typeface="Source Sans Pro"/>
                </a:rPr>
                <a:t>NÔ</a:t>
              </a:r>
              <a:endParaRPr lang="en-US" altLang="zh-CN" sz="4000" kern="0" dirty="0">
                <a:solidFill>
                  <a:srgbClr val="21221F">
                    <a:lumMod val="75000"/>
                    <a:lumOff val="25000"/>
                  </a:srgbClr>
                </a:solidFill>
                <a:latin typeface="Source Sans Pro"/>
              </a:endParaRPr>
            </a:p>
          </p:txBody>
        </p:sp>
        <p:sp>
          <p:nvSpPr>
            <p:cNvPr id="9" name="TextBox 8">
              <a:extLst>
                <a:ext uri="{FF2B5EF4-FFF2-40B4-BE49-F238E27FC236}">
                  <a16:creationId xmlns:a16="http://schemas.microsoft.com/office/drawing/2014/main" id="{8CA4E9CE-39E1-A104-2B1A-DFA668938F7A}"/>
                </a:ext>
              </a:extLst>
            </p:cNvPr>
            <p:cNvSpPr txBox="1"/>
            <p:nvPr/>
          </p:nvSpPr>
          <p:spPr>
            <a:xfrm>
              <a:off x="5594855" y="4540199"/>
              <a:ext cx="1051906" cy="998947"/>
            </a:xfrm>
            <a:prstGeom prst="rect">
              <a:avLst/>
            </a:prstGeom>
            <a:noFill/>
          </p:spPr>
          <p:txBody>
            <a:bodyPr wrap="none" rtlCol="0">
              <a:spAutoFit/>
            </a:bodyPr>
            <a:lstStyle/>
            <a:p>
              <a:pPr algn="ctr">
                <a:defRPr/>
              </a:pPr>
              <a:r>
                <a:rPr lang="en-US" altLang="zh-CN" sz="4000" b="1" kern="0">
                  <a:solidFill>
                    <a:srgbClr val="21221F">
                      <a:lumMod val="75000"/>
                      <a:lumOff val="25000"/>
                    </a:srgbClr>
                  </a:solidFill>
                  <a:latin typeface="Source Sans Pro"/>
                </a:rPr>
                <a:t>MI</a:t>
              </a:r>
              <a:endParaRPr lang="en-US" altLang="zh-CN" sz="4000" kern="0" dirty="0">
                <a:solidFill>
                  <a:srgbClr val="21221F">
                    <a:lumMod val="75000"/>
                    <a:lumOff val="25000"/>
                  </a:srgbClr>
                </a:solidFill>
                <a:latin typeface="Source Sans Pro"/>
              </a:endParaRPr>
            </a:p>
          </p:txBody>
        </p:sp>
      </p:grpSp>
      <p:pic>
        <p:nvPicPr>
          <p:cNvPr id="1071" name="Picture 1070">
            <a:extLst>
              <a:ext uri="{FF2B5EF4-FFF2-40B4-BE49-F238E27FC236}">
                <a16:creationId xmlns:a16="http://schemas.microsoft.com/office/drawing/2014/main" id="{8A1CE2BF-3168-2278-2A6E-5DA3537461F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79" b="89872" l="1310" r="97381">
                        <a14:foregroundMark x1="2976" y1="37951" x2="20833" y2="43655"/>
                        <a14:foregroundMark x1="35000" y1="61350" x2="42262" y2="56694"/>
                        <a14:foregroundMark x1="14048" y1="39232" x2="32024" y2="55180"/>
                        <a14:foregroundMark x1="31429" y1="40745" x2="9524" y2="49825"/>
                        <a14:foregroundMark x1="73095" y1="24098" x2="91310" y2="54598"/>
                        <a14:foregroundMark x1="67857" y1="35739" x2="89286" y2="47031"/>
                        <a14:foregroundMark x1="89286" y1="47031" x2="90119" y2="47031"/>
                        <a14:foregroundMark x1="94286" y1="42258" x2="81190" y2="47031"/>
                        <a14:foregroundMark x1="73095" y1="42375" x2="83571" y2="52386"/>
                        <a14:foregroundMark x1="15119" y1="51339" x2="33333" y2="43539"/>
                        <a14:foregroundMark x1="10595" y1="42957" x2="23333" y2="54948"/>
                        <a14:foregroundMark x1="1310" y1="44820" x2="4524" y2="44820"/>
                        <a14:foregroundMark x1="16429" y1="37835" x2="21786" y2="37835"/>
                        <a14:foregroundMark x1="29762" y1="55413" x2="34048" y2="64028"/>
                        <a14:foregroundMark x1="34048" y1="64028" x2="35000" y2="64610"/>
                        <a14:foregroundMark x1="28214" y1="62049" x2="38452" y2="53201"/>
                        <a14:foregroundMark x1="61310" y1="57043" x2="72619" y2="65076"/>
                        <a14:foregroundMark x1="72619" y1="65076" x2="74405" y2="65774"/>
                        <a14:foregroundMark x1="71548" y1="58906" x2="64167" y2="64261"/>
                        <a14:foregroundMark x1="63690" y1="54482" x2="68214" y2="58324"/>
                        <a14:foregroundMark x1="70476" y1="54948" x2="67381" y2="60419"/>
                        <a14:foregroundMark x1="60595" y1="59255" x2="64524" y2="60419"/>
                        <a14:foregroundMark x1="77976" y1="26310" x2="90357" y2="37253"/>
                        <a14:foregroundMark x1="94643" y1="40396" x2="97381" y2="41094"/>
                        <a14:foregroundMark x1="93333" y1="32596" x2="88810" y2="34808"/>
                        <a14:foregroundMark x1="19643" y1="35739" x2="19524" y2="41676"/>
                      </a14:backgroundRemoval>
                    </a14:imgEffect>
                  </a14:imgLayer>
                </a14:imgProps>
              </a:ext>
            </a:extLst>
          </a:blip>
          <a:stretch>
            <a:fillRect/>
          </a:stretch>
        </p:blipFill>
        <p:spPr>
          <a:xfrm>
            <a:off x="4303581" y="3194982"/>
            <a:ext cx="1180752" cy="1054695"/>
          </a:xfrm>
          <a:prstGeom prst="rect">
            <a:avLst/>
          </a:prstGeom>
        </p:spPr>
      </p:pic>
    </p:spTree>
    <p:extLst>
      <p:ext uri="{BB962C8B-B14F-4D97-AF65-F5344CB8AC3E}">
        <p14:creationId xmlns:p14="http://schemas.microsoft.com/office/powerpoint/2010/main" val="143365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071"/>
                                        </p:tgtEl>
                                        <p:attrNameLst>
                                          <p:attrName>style.visibility</p:attrName>
                                        </p:attrNameLst>
                                      </p:cBhvr>
                                      <p:to>
                                        <p:strVal val="visible"/>
                                      </p:to>
                                    </p:set>
                                    <p:animEffect transition="in" filter="wipe(down)">
                                      <p:cBhvr>
                                        <p:cTn id="23" dur="580">
                                          <p:stCondLst>
                                            <p:cond delay="0"/>
                                          </p:stCondLst>
                                        </p:cTn>
                                        <p:tgtEl>
                                          <p:spTgt spid="1071"/>
                                        </p:tgtEl>
                                      </p:cBhvr>
                                    </p:animEffect>
                                    <p:anim calcmode="lin" valueType="num">
                                      <p:cBhvr>
                                        <p:cTn id="24" dur="1822" tmFilter="0,0; 0.14,0.36; 0.43,0.73; 0.71,0.91; 1.0,1.0">
                                          <p:stCondLst>
                                            <p:cond delay="0"/>
                                          </p:stCondLst>
                                        </p:cTn>
                                        <p:tgtEl>
                                          <p:spTgt spid="107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7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7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7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71"/>
                                        </p:tgtEl>
                                        <p:attrNameLst>
                                          <p:attrName>ppt_y</p:attrName>
                                        </p:attrNameLst>
                                      </p:cBhvr>
                                      <p:tavLst>
                                        <p:tav tm="0" fmla="#ppt_y-sin(pi*$)/81">
                                          <p:val>
                                            <p:fltVal val="0"/>
                                          </p:val>
                                        </p:tav>
                                        <p:tav tm="100000">
                                          <p:val>
                                            <p:fltVal val="1"/>
                                          </p:val>
                                        </p:tav>
                                      </p:tavLst>
                                    </p:anim>
                                    <p:animScale>
                                      <p:cBhvr>
                                        <p:cTn id="29" dur="26">
                                          <p:stCondLst>
                                            <p:cond delay="650"/>
                                          </p:stCondLst>
                                        </p:cTn>
                                        <p:tgtEl>
                                          <p:spTgt spid="1071"/>
                                        </p:tgtEl>
                                      </p:cBhvr>
                                      <p:to x="100000" y="60000"/>
                                    </p:animScale>
                                    <p:animScale>
                                      <p:cBhvr>
                                        <p:cTn id="30" dur="166" decel="50000">
                                          <p:stCondLst>
                                            <p:cond delay="676"/>
                                          </p:stCondLst>
                                        </p:cTn>
                                        <p:tgtEl>
                                          <p:spTgt spid="1071"/>
                                        </p:tgtEl>
                                      </p:cBhvr>
                                      <p:to x="100000" y="100000"/>
                                    </p:animScale>
                                    <p:animScale>
                                      <p:cBhvr>
                                        <p:cTn id="31" dur="26">
                                          <p:stCondLst>
                                            <p:cond delay="1312"/>
                                          </p:stCondLst>
                                        </p:cTn>
                                        <p:tgtEl>
                                          <p:spTgt spid="1071"/>
                                        </p:tgtEl>
                                      </p:cBhvr>
                                      <p:to x="100000" y="80000"/>
                                    </p:animScale>
                                    <p:animScale>
                                      <p:cBhvr>
                                        <p:cTn id="32" dur="166" decel="50000">
                                          <p:stCondLst>
                                            <p:cond delay="1338"/>
                                          </p:stCondLst>
                                        </p:cTn>
                                        <p:tgtEl>
                                          <p:spTgt spid="1071"/>
                                        </p:tgtEl>
                                      </p:cBhvr>
                                      <p:to x="100000" y="100000"/>
                                    </p:animScale>
                                    <p:animScale>
                                      <p:cBhvr>
                                        <p:cTn id="33" dur="26">
                                          <p:stCondLst>
                                            <p:cond delay="1642"/>
                                          </p:stCondLst>
                                        </p:cTn>
                                        <p:tgtEl>
                                          <p:spTgt spid="1071"/>
                                        </p:tgtEl>
                                      </p:cBhvr>
                                      <p:to x="100000" y="90000"/>
                                    </p:animScale>
                                    <p:animScale>
                                      <p:cBhvr>
                                        <p:cTn id="34" dur="166" decel="50000">
                                          <p:stCondLst>
                                            <p:cond delay="1668"/>
                                          </p:stCondLst>
                                        </p:cTn>
                                        <p:tgtEl>
                                          <p:spTgt spid="1071"/>
                                        </p:tgtEl>
                                      </p:cBhvr>
                                      <p:to x="100000" y="100000"/>
                                    </p:animScale>
                                    <p:animScale>
                                      <p:cBhvr>
                                        <p:cTn id="35" dur="26">
                                          <p:stCondLst>
                                            <p:cond delay="1808"/>
                                          </p:stCondLst>
                                        </p:cTn>
                                        <p:tgtEl>
                                          <p:spTgt spid="1071"/>
                                        </p:tgtEl>
                                      </p:cBhvr>
                                      <p:to x="100000" y="95000"/>
                                    </p:animScale>
                                    <p:animScale>
                                      <p:cBhvr>
                                        <p:cTn id="36" dur="166" decel="50000">
                                          <p:stCondLst>
                                            <p:cond delay="1834"/>
                                          </p:stCondLst>
                                        </p:cTn>
                                        <p:tgtEl>
                                          <p:spTgt spid="107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80">
                                          <p:stCondLst>
                                            <p:cond delay="0"/>
                                          </p:stCondLst>
                                        </p:cTn>
                                        <p:tgtEl>
                                          <p:spTgt spid="2"/>
                                        </p:tgtEl>
                                      </p:cBhvr>
                                    </p:animEffect>
                                    <p:anim calcmode="lin" valueType="num">
                                      <p:cBhvr>
                                        <p:cTn id="4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5" dur="26">
                                          <p:stCondLst>
                                            <p:cond delay="650"/>
                                          </p:stCondLst>
                                        </p:cTn>
                                        <p:tgtEl>
                                          <p:spTgt spid="2"/>
                                        </p:tgtEl>
                                      </p:cBhvr>
                                      <p:to x="100000" y="60000"/>
                                    </p:animScale>
                                    <p:animScale>
                                      <p:cBhvr>
                                        <p:cTn id="46" dur="166" decel="50000">
                                          <p:stCondLst>
                                            <p:cond delay="676"/>
                                          </p:stCondLst>
                                        </p:cTn>
                                        <p:tgtEl>
                                          <p:spTgt spid="2"/>
                                        </p:tgtEl>
                                      </p:cBhvr>
                                      <p:to x="100000" y="100000"/>
                                    </p:animScale>
                                    <p:animScale>
                                      <p:cBhvr>
                                        <p:cTn id="47" dur="26">
                                          <p:stCondLst>
                                            <p:cond delay="1312"/>
                                          </p:stCondLst>
                                        </p:cTn>
                                        <p:tgtEl>
                                          <p:spTgt spid="2"/>
                                        </p:tgtEl>
                                      </p:cBhvr>
                                      <p:to x="100000" y="80000"/>
                                    </p:animScale>
                                    <p:animScale>
                                      <p:cBhvr>
                                        <p:cTn id="48" dur="166" decel="50000">
                                          <p:stCondLst>
                                            <p:cond delay="1338"/>
                                          </p:stCondLst>
                                        </p:cTn>
                                        <p:tgtEl>
                                          <p:spTgt spid="2"/>
                                        </p:tgtEl>
                                      </p:cBhvr>
                                      <p:to x="100000" y="100000"/>
                                    </p:animScale>
                                    <p:animScale>
                                      <p:cBhvr>
                                        <p:cTn id="49" dur="26">
                                          <p:stCondLst>
                                            <p:cond delay="1642"/>
                                          </p:stCondLst>
                                        </p:cTn>
                                        <p:tgtEl>
                                          <p:spTgt spid="2"/>
                                        </p:tgtEl>
                                      </p:cBhvr>
                                      <p:to x="100000" y="90000"/>
                                    </p:animScale>
                                    <p:animScale>
                                      <p:cBhvr>
                                        <p:cTn id="50" dur="166" decel="50000">
                                          <p:stCondLst>
                                            <p:cond delay="1668"/>
                                          </p:stCondLst>
                                        </p:cTn>
                                        <p:tgtEl>
                                          <p:spTgt spid="2"/>
                                        </p:tgtEl>
                                      </p:cBhvr>
                                      <p:to x="100000" y="100000"/>
                                    </p:animScale>
                                    <p:animScale>
                                      <p:cBhvr>
                                        <p:cTn id="51" dur="26">
                                          <p:stCondLst>
                                            <p:cond delay="1808"/>
                                          </p:stCondLst>
                                        </p:cTn>
                                        <p:tgtEl>
                                          <p:spTgt spid="2"/>
                                        </p:tgtEl>
                                      </p:cBhvr>
                                      <p:to x="100000" y="95000"/>
                                    </p:animScale>
                                    <p:animScale>
                                      <p:cBhvr>
                                        <p:cTn id="52" dur="166" decel="50000">
                                          <p:stCondLst>
                                            <p:cond delay="1834"/>
                                          </p:stCondLst>
                                        </p:cTn>
                                        <p:tgtEl>
                                          <p:spTgt spid="2"/>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80">
                                          <p:stCondLst>
                                            <p:cond delay="0"/>
                                          </p:stCondLst>
                                        </p:cTn>
                                        <p:tgtEl>
                                          <p:spTgt spid="10"/>
                                        </p:tgtEl>
                                      </p:cBhvr>
                                    </p:animEffect>
                                    <p:anim calcmode="lin" valueType="num">
                                      <p:cBhvr>
                                        <p:cTn id="5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1" dur="26">
                                          <p:stCondLst>
                                            <p:cond delay="650"/>
                                          </p:stCondLst>
                                        </p:cTn>
                                        <p:tgtEl>
                                          <p:spTgt spid="10"/>
                                        </p:tgtEl>
                                      </p:cBhvr>
                                      <p:to x="100000" y="60000"/>
                                    </p:animScale>
                                    <p:animScale>
                                      <p:cBhvr>
                                        <p:cTn id="62" dur="166" decel="50000">
                                          <p:stCondLst>
                                            <p:cond delay="676"/>
                                          </p:stCondLst>
                                        </p:cTn>
                                        <p:tgtEl>
                                          <p:spTgt spid="10"/>
                                        </p:tgtEl>
                                      </p:cBhvr>
                                      <p:to x="100000" y="100000"/>
                                    </p:animScale>
                                    <p:animScale>
                                      <p:cBhvr>
                                        <p:cTn id="63" dur="26">
                                          <p:stCondLst>
                                            <p:cond delay="1312"/>
                                          </p:stCondLst>
                                        </p:cTn>
                                        <p:tgtEl>
                                          <p:spTgt spid="10"/>
                                        </p:tgtEl>
                                      </p:cBhvr>
                                      <p:to x="100000" y="80000"/>
                                    </p:animScale>
                                    <p:animScale>
                                      <p:cBhvr>
                                        <p:cTn id="64" dur="166" decel="50000">
                                          <p:stCondLst>
                                            <p:cond delay="1338"/>
                                          </p:stCondLst>
                                        </p:cTn>
                                        <p:tgtEl>
                                          <p:spTgt spid="10"/>
                                        </p:tgtEl>
                                      </p:cBhvr>
                                      <p:to x="100000" y="100000"/>
                                    </p:animScale>
                                    <p:animScale>
                                      <p:cBhvr>
                                        <p:cTn id="65" dur="26">
                                          <p:stCondLst>
                                            <p:cond delay="1642"/>
                                          </p:stCondLst>
                                        </p:cTn>
                                        <p:tgtEl>
                                          <p:spTgt spid="10"/>
                                        </p:tgtEl>
                                      </p:cBhvr>
                                      <p:to x="100000" y="90000"/>
                                    </p:animScale>
                                    <p:animScale>
                                      <p:cBhvr>
                                        <p:cTn id="66" dur="166" decel="50000">
                                          <p:stCondLst>
                                            <p:cond delay="1668"/>
                                          </p:stCondLst>
                                        </p:cTn>
                                        <p:tgtEl>
                                          <p:spTgt spid="10"/>
                                        </p:tgtEl>
                                      </p:cBhvr>
                                      <p:to x="100000" y="100000"/>
                                    </p:animScale>
                                    <p:animScale>
                                      <p:cBhvr>
                                        <p:cTn id="67" dur="26">
                                          <p:stCondLst>
                                            <p:cond delay="1808"/>
                                          </p:stCondLst>
                                        </p:cTn>
                                        <p:tgtEl>
                                          <p:spTgt spid="10"/>
                                        </p:tgtEl>
                                      </p:cBhvr>
                                      <p:to x="100000" y="95000"/>
                                    </p:animScale>
                                    <p:animScale>
                                      <p:cBhvr>
                                        <p:cTn id="68" dur="166" decel="50000">
                                          <p:stCondLst>
                                            <p:cond delay="1834"/>
                                          </p:stCondLst>
                                        </p:cTn>
                                        <p:tgtEl>
                                          <p:spTgt spid="10"/>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down)">
                                      <p:cBhvr>
                                        <p:cTn id="71" dur="580">
                                          <p:stCondLst>
                                            <p:cond delay="0"/>
                                          </p:stCondLst>
                                        </p:cTn>
                                        <p:tgtEl>
                                          <p:spTgt spid="11"/>
                                        </p:tgtEl>
                                      </p:cBhvr>
                                    </p:animEffect>
                                    <p:anim calcmode="lin" valueType="num">
                                      <p:cBhvr>
                                        <p:cTn id="7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7" dur="26">
                                          <p:stCondLst>
                                            <p:cond delay="650"/>
                                          </p:stCondLst>
                                        </p:cTn>
                                        <p:tgtEl>
                                          <p:spTgt spid="11"/>
                                        </p:tgtEl>
                                      </p:cBhvr>
                                      <p:to x="100000" y="60000"/>
                                    </p:animScale>
                                    <p:animScale>
                                      <p:cBhvr>
                                        <p:cTn id="78" dur="166" decel="50000">
                                          <p:stCondLst>
                                            <p:cond delay="676"/>
                                          </p:stCondLst>
                                        </p:cTn>
                                        <p:tgtEl>
                                          <p:spTgt spid="11"/>
                                        </p:tgtEl>
                                      </p:cBhvr>
                                      <p:to x="100000" y="100000"/>
                                    </p:animScale>
                                    <p:animScale>
                                      <p:cBhvr>
                                        <p:cTn id="79" dur="26">
                                          <p:stCondLst>
                                            <p:cond delay="1312"/>
                                          </p:stCondLst>
                                        </p:cTn>
                                        <p:tgtEl>
                                          <p:spTgt spid="11"/>
                                        </p:tgtEl>
                                      </p:cBhvr>
                                      <p:to x="100000" y="80000"/>
                                    </p:animScale>
                                    <p:animScale>
                                      <p:cBhvr>
                                        <p:cTn id="80" dur="166" decel="50000">
                                          <p:stCondLst>
                                            <p:cond delay="1338"/>
                                          </p:stCondLst>
                                        </p:cTn>
                                        <p:tgtEl>
                                          <p:spTgt spid="11"/>
                                        </p:tgtEl>
                                      </p:cBhvr>
                                      <p:to x="100000" y="100000"/>
                                    </p:animScale>
                                    <p:animScale>
                                      <p:cBhvr>
                                        <p:cTn id="81" dur="26">
                                          <p:stCondLst>
                                            <p:cond delay="1642"/>
                                          </p:stCondLst>
                                        </p:cTn>
                                        <p:tgtEl>
                                          <p:spTgt spid="11"/>
                                        </p:tgtEl>
                                      </p:cBhvr>
                                      <p:to x="100000" y="90000"/>
                                    </p:animScale>
                                    <p:animScale>
                                      <p:cBhvr>
                                        <p:cTn id="82" dur="166" decel="50000">
                                          <p:stCondLst>
                                            <p:cond delay="1668"/>
                                          </p:stCondLst>
                                        </p:cTn>
                                        <p:tgtEl>
                                          <p:spTgt spid="11"/>
                                        </p:tgtEl>
                                      </p:cBhvr>
                                      <p:to x="100000" y="100000"/>
                                    </p:animScale>
                                    <p:animScale>
                                      <p:cBhvr>
                                        <p:cTn id="83" dur="26">
                                          <p:stCondLst>
                                            <p:cond delay="1808"/>
                                          </p:stCondLst>
                                        </p:cTn>
                                        <p:tgtEl>
                                          <p:spTgt spid="11"/>
                                        </p:tgtEl>
                                      </p:cBhvr>
                                      <p:to x="100000" y="95000"/>
                                    </p:animScale>
                                    <p:animScale>
                                      <p:cBhvr>
                                        <p:cTn id="84" dur="166" decel="50000">
                                          <p:stCondLst>
                                            <p:cond delay="1834"/>
                                          </p:stCondLst>
                                        </p:cTn>
                                        <p:tgtEl>
                                          <p:spTgt spid="11"/>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wipe(down)">
                                      <p:cBhvr>
                                        <p:cTn id="87" dur="580">
                                          <p:stCondLst>
                                            <p:cond delay="0"/>
                                          </p:stCondLst>
                                        </p:cTn>
                                        <p:tgtEl>
                                          <p:spTgt spid="12"/>
                                        </p:tgtEl>
                                      </p:cBhvr>
                                    </p:animEffect>
                                    <p:anim calcmode="lin" valueType="num">
                                      <p:cBhvr>
                                        <p:cTn id="8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3" dur="26">
                                          <p:stCondLst>
                                            <p:cond delay="650"/>
                                          </p:stCondLst>
                                        </p:cTn>
                                        <p:tgtEl>
                                          <p:spTgt spid="12"/>
                                        </p:tgtEl>
                                      </p:cBhvr>
                                      <p:to x="100000" y="60000"/>
                                    </p:animScale>
                                    <p:animScale>
                                      <p:cBhvr>
                                        <p:cTn id="94" dur="166" decel="50000">
                                          <p:stCondLst>
                                            <p:cond delay="676"/>
                                          </p:stCondLst>
                                        </p:cTn>
                                        <p:tgtEl>
                                          <p:spTgt spid="12"/>
                                        </p:tgtEl>
                                      </p:cBhvr>
                                      <p:to x="100000" y="100000"/>
                                    </p:animScale>
                                    <p:animScale>
                                      <p:cBhvr>
                                        <p:cTn id="95" dur="26">
                                          <p:stCondLst>
                                            <p:cond delay="1312"/>
                                          </p:stCondLst>
                                        </p:cTn>
                                        <p:tgtEl>
                                          <p:spTgt spid="12"/>
                                        </p:tgtEl>
                                      </p:cBhvr>
                                      <p:to x="100000" y="80000"/>
                                    </p:animScale>
                                    <p:animScale>
                                      <p:cBhvr>
                                        <p:cTn id="96" dur="166" decel="50000">
                                          <p:stCondLst>
                                            <p:cond delay="1338"/>
                                          </p:stCondLst>
                                        </p:cTn>
                                        <p:tgtEl>
                                          <p:spTgt spid="12"/>
                                        </p:tgtEl>
                                      </p:cBhvr>
                                      <p:to x="100000" y="100000"/>
                                    </p:animScale>
                                    <p:animScale>
                                      <p:cBhvr>
                                        <p:cTn id="97" dur="26">
                                          <p:stCondLst>
                                            <p:cond delay="1642"/>
                                          </p:stCondLst>
                                        </p:cTn>
                                        <p:tgtEl>
                                          <p:spTgt spid="12"/>
                                        </p:tgtEl>
                                      </p:cBhvr>
                                      <p:to x="100000" y="90000"/>
                                    </p:animScale>
                                    <p:animScale>
                                      <p:cBhvr>
                                        <p:cTn id="98" dur="166" decel="50000">
                                          <p:stCondLst>
                                            <p:cond delay="1668"/>
                                          </p:stCondLst>
                                        </p:cTn>
                                        <p:tgtEl>
                                          <p:spTgt spid="12"/>
                                        </p:tgtEl>
                                      </p:cBhvr>
                                      <p:to x="100000" y="100000"/>
                                    </p:animScale>
                                    <p:animScale>
                                      <p:cBhvr>
                                        <p:cTn id="99" dur="26">
                                          <p:stCondLst>
                                            <p:cond delay="1808"/>
                                          </p:stCondLst>
                                        </p:cTn>
                                        <p:tgtEl>
                                          <p:spTgt spid="12"/>
                                        </p:tgtEl>
                                      </p:cBhvr>
                                      <p:to x="100000" y="95000"/>
                                    </p:animScale>
                                    <p:animScale>
                                      <p:cBhvr>
                                        <p:cTn id="100" dur="166" decel="50000">
                                          <p:stCondLst>
                                            <p:cond delay="1834"/>
                                          </p:stCondLst>
                                        </p:cTn>
                                        <p:tgtEl>
                                          <p:spTgt spid="12"/>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wipe(down)">
                                      <p:cBhvr>
                                        <p:cTn id="103" dur="580">
                                          <p:stCondLst>
                                            <p:cond delay="0"/>
                                          </p:stCondLst>
                                        </p:cTn>
                                        <p:tgtEl>
                                          <p:spTgt spid="20"/>
                                        </p:tgtEl>
                                      </p:cBhvr>
                                    </p:animEffect>
                                    <p:anim calcmode="lin" valueType="num">
                                      <p:cBhvr>
                                        <p:cTn id="10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09" dur="26">
                                          <p:stCondLst>
                                            <p:cond delay="650"/>
                                          </p:stCondLst>
                                        </p:cTn>
                                        <p:tgtEl>
                                          <p:spTgt spid="20"/>
                                        </p:tgtEl>
                                      </p:cBhvr>
                                      <p:to x="100000" y="60000"/>
                                    </p:animScale>
                                    <p:animScale>
                                      <p:cBhvr>
                                        <p:cTn id="110" dur="166" decel="50000">
                                          <p:stCondLst>
                                            <p:cond delay="676"/>
                                          </p:stCondLst>
                                        </p:cTn>
                                        <p:tgtEl>
                                          <p:spTgt spid="20"/>
                                        </p:tgtEl>
                                      </p:cBhvr>
                                      <p:to x="100000" y="100000"/>
                                    </p:animScale>
                                    <p:animScale>
                                      <p:cBhvr>
                                        <p:cTn id="111" dur="26">
                                          <p:stCondLst>
                                            <p:cond delay="1312"/>
                                          </p:stCondLst>
                                        </p:cTn>
                                        <p:tgtEl>
                                          <p:spTgt spid="20"/>
                                        </p:tgtEl>
                                      </p:cBhvr>
                                      <p:to x="100000" y="80000"/>
                                    </p:animScale>
                                    <p:animScale>
                                      <p:cBhvr>
                                        <p:cTn id="112" dur="166" decel="50000">
                                          <p:stCondLst>
                                            <p:cond delay="1338"/>
                                          </p:stCondLst>
                                        </p:cTn>
                                        <p:tgtEl>
                                          <p:spTgt spid="20"/>
                                        </p:tgtEl>
                                      </p:cBhvr>
                                      <p:to x="100000" y="100000"/>
                                    </p:animScale>
                                    <p:animScale>
                                      <p:cBhvr>
                                        <p:cTn id="113" dur="26">
                                          <p:stCondLst>
                                            <p:cond delay="1642"/>
                                          </p:stCondLst>
                                        </p:cTn>
                                        <p:tgtEl>
                                          <p:spTgt spid="20"/>
                                        </p:tgtEl>
                                      </p:cBhvr>
                                      <p:to x="100000" y="90000"/>
                                    </p:animScale>
                                    <p:animScale>
                                      <p:cBhvr>
                                        <p:cTn id="114" dur="166" decel="50000">
                                          <p:stCondLst>
                                            <p:cond delay="1668"/>
                                          </p:stCondLst>
                                        </p:cTn>
                                        <p:tgtEl>
                                          <p:spTgt spid="20"/>
                                        </p:tgtEl>
                                      </p:cBhvr>
                                      <p:to x="100000" y="100000"/>
                                    </p:animScale>
                                    <p:animScale>
                                      <p:cBhvr>
                                        <p:cTn id="115" dur="26">
                                          <p:stCondLst>
                                            <p:cond delay="1808"/>
                                          </p:stCondLst>
                                        </p:cTn>
                                        <p:tgtEl>
                                          <p:spTgt spid="20"/>
                                        </p:tgtEl>
                                      </p:cBhvr>
                                      <p:to x="100000" y="95000"/>
                                    </p:animScale>
                                    <p:animScale>
                                      <p:cBhvr>
                                        <p:cTn id="116" dur="166" decel="50000">
                                          <p:stCondLst>
                                            <p:cond delay="1834"/>
                                          </p:stCondLst>
                                        </p:cTn>
                                        <p:tgtEl>
                                          <p:spTgt spid="20"/>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wipe(down)">
                                      <p:cBhvr>
                                        <p:cTn id="119" dur="580">
                                          <p:stCondLst>
                                            <p:cond delay="0"/>
                                          </p:stCondLst>
                                        </p:cTn>
                                        <p:tgtEl>
                                          <p:spTgt spid="26"/>
                                        </p:tgtEl>
                                      </p:cBhvr>
                                    </p:animEffect>
                                    <p:anim calcmode="lin" valueType="num">
                                      <p:cBhvr>
                                        <p:cTn id="12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25" dur="26">
                                          <p:stCondLst>
                                            <p:cond delay="650"/>
                                          </p:stCondLst>
                                        </p:cTn>
                                        <p:tgtEl>
                                          <p:spTgt spid="26"/>
                                        </p:tgtEl>
                                      </p:cBhvr>
                                      <p:to x="100000" y="60000"/>
                                    </p:animScale>
                                    <p:animScale>
                                      <p:cBhvr>
                                        <p:cTn id="126" dur="166" decel="50000">
                                          <p:stCondLst>
                                            <p:cond delay="676"/>
                                          </p:stCondLst>
                                        </p:cTn>
                                        <p:tgtEl>
                                          <p:spTgt spid="26"/>
                                        </p:tgtEl>
                                      </p:cBhvr>
                                      <p:to x="100000" y="100000"/>
                                    </p:animScale>
                                    <p:animScale>
                                      <p:cBhvr>
                                        <p:cTn id="127" dur="26">
                                          <p:stCondLst>
                                            <p:cond delay="1312"/>
                                          </p:stCondLst>
                                        </p:cTn>
                                        <p:tgtEl>
                                          <p:spTgt spid="26"/>
                                        </p:tgtEl>
                                      </p:cBhvr>
                                      <p:to x="100000" y="80000"/>
                                    </p:animScale>
                                    <p:animScale>
                                      <p:cBhvr>
                                        <p:cTn id="128" dur="166" decel="50000">
                                          <p:stCondLst>
                                            <p:cond delay="1338"/>
                                          </p:stCondLst>
                                        </p:cTn>
                                        <p:tgtEl>
                                          <p:spTgt spid="26"/>
                                        </p:tgtEl>
                                      </p:cBhvr>
                                      <p:to x="100000" y="100000"/>
                                    </p:animScale>
                                    <p:animScale>
                                      <p:cBhvr>
                                        <p:cTn id="129" dur="26">
                                          <p:stCondLst>
                                            <p:cond delay="1642"/>
                                          </p:stCondLst>
                                        </p:cTn>
                                        <p:tgtEl>
                                          <p:spTgt spid="26"/>
                                        </p:tgtEl>
                                      </p:cBhvr>
                                      <p:to x="100000" y="90000"/>
                                    </p:animScale>
                                    <p:animScale>
                                      <p:cBhvr>
                                        <p:cTn id="130" dur="166" decel="50000">
                                          <p:stCondLst>
                                            <p:cond delay="1668"/>
                                          </p:stCondLst>
                                        </p:cTn>
                                        <p:tgtEl>
                                          <p:spTgt spid="26"/>
                                        </p:tgtEl>
                                      </p:cBhvr>
                                      <p:to x="100000" y="100000"/>
                                    </p:animScale>
                                    <p:animScale>
                                      <p:cBhvr>
                                        <p:cTn id="131" dur="26">
                                          <p:stCondLst>
                                            <p:cond delay="1808"/>
                                          </p:stCondLst>
                                        </p:cTn>
                                        <p:tgtEl>
                                          <p:spTgt spid="26"/>
                                        </p:tgtEl>
                                      </p:cBhvr>
                                      <p:to x="100000" y="95000"/>
                                    </p:animScale>
                                    <p:animScale>
                                      <p:cBhvr>
                                        <p:cTn id="132" dur="166" decel="50000">
                                          <p:stCondLst>
                                            <p:cond delay="1834"/>
                                          </p:stCondLst>
                                        </p:cTn>
                                        <p:tgtEl>
                                          <p:spTgt spid="26"/>
                                        </p:tgtEl>
                                      </p:cBhvr>
                                      <p:to x="100000" y="100000"/>
                                    </p:animScale>
                                  </p:childTnLst>
                                </p:cTn>
                              </p:par>
                              <p:par>
                                <p:cTn id="133" presetID="26" presetClass="entr" presetSubtype="0" fill="hold" nodeType="withEffect">
                                  <p:stCondLst>
                                    <p:cond delay="0"/>
                                  </p:stCondLst>
                                  <p:childTnLst>
                                    <p:set>
                                      <p:cBhvr>
                                        <p:cTn id="134" dur="1" fill="hold">
                                          <p:stCondLst>
                                            <p:cond delay="0"/>
                                          </p:stCondLst>
                                        </p:cTn>
                                        <p:tgtEl>
                                          <p:spTgt spid="1024"/>
                                        </p:tgtEl>
                                        <p:attrNameLst>
                                          <p:attrName>style.visibility</p:attrName>
                                        </p:attrNameLst>
                                      </p:cBhvr>
                                      <p:to>
                                        <p:strVal val="visible"/>
                                      </p:to>
                                    </p:set>
                                    <p:animEffect transition="in" filter="wipe(down)">
                                      <p:cBhvr>
                                        <p:cTn id="135" dur="580">
                                          <p:stCondLst>
                                            <p:cond delay="0"/>
                                          </p:stCondLst>
                                        </p:cTn>
                                        <p:tgtEl>
                                          <p:spTgt spid="1024"/>
                                        </p:tgtEl>
                                      </p:cBhvr>
                                    </p:animEffect>
                                    <p:anim calcmode="lin" valueType="num">
                                      <p:cBhvr>
                                        <p:cTn id="136" dur="1822" tmFilter="0,0; 0.14,0.36; 0.43,0.73; 0.71,0.91; 1.0,1.0">
                                          <p:stCondLst>
                                            <p:cond delay="0"/>
                                          </p:stCondLst>
                                        </p:cTn>
                                        <p:tgtEl>
                                          <p:spTgt spid="1024"/>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024"/>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024"/>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024"/>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024"/>
                                        </p:tgtEl>
                                        <p:attrNameLst>
                                          <p:attrName>ppt_y</p:attrName>
                                        </p:attrNameLst>
                                      </p:cBhvr>
                                      <p:tavLst>
                                        <p:tav tm="0" fmla="#ppt_y-sin(pi*$)/81">
                                          <p:val>
                                            <p:fltVal val="0"/>
                                          </p:val>
                                        </p:tav>
                                        <p:tav tm="100000">
                                          <p:val>
                                            <p:fltVal val="1"/>
                                          </p:val>
                                        </p:tav>
                                      </p:tavLst>
                                    </p:anim>
                                    <p:animScale>
                                      <p:cBhvr>
                                        <p:cTn id="141" dur="26">
                                          <p:stCondLst>
                                            <p:cond delay="650"/>
                                          </p:stCondLst>
                                        </p:cTn>
                                        <p:tgtEl>
                                          <p:spTgt spid="1024"/>
                                        </p:tgtEl>
                                      </p:cBhvr>
                                      <p:to x="100000" y="60000"/>
                                    </p:animScale>
                                    <p:animScale>
                                      <p:cBhvr>
                                        <p:cTn id="142" dur="166" decel="50000">
                                          <p:stCondLst>
                                            <p:cond delay="676"/>
                                          </p:stCondLst>
                                        </p:cTn>
                                        <p:tgtEl>
                                          <p:spTgt spid="1024"/>
                                        </p:tgtEl>
                                      </p:cBhvr>
                                      <p:to x="100000" y="100000"/>
                                    </p:animScale>
                                    <p:animScale>
                                      <p:cBhvr>
                                        <p:cTn id="143" dur="26">
                                          <p:stCondLst>
                                            <p:cond delay="1312"/>
                                          </p:stCondLst>
                                        </p:cTn>
                                        <p:tgtEl>
                                          <p:spTgt spid="1024"/>
                                        </p:tgtEl>
                                      </p:cBhvr>
                                      <p:to x="100000" y="80000"/>
                                    </p:animScale>
                                    <p:animScale>
                                      <p:cBhvr>
                                        <p:cTn id="144" dur="166" decel="50000">
                                          <p:stCondLst>
                                            <p:cond delay="1338"/>
                                          </p:stCondLst>
                                        </p:cTn>
                                        <p:tgtEl>
                                          <p:spTgt spid="1024"/>
                                        </p:tgtEl>
                                      </p:cBhvr>
                                      <p:to x="100000" y="100000"/>
                                    </p:animScale>
                                    <p:animScale>
                                      <p:cBhvr>
                                        <p:cTn id="145" dur="26">
                                          <p:stCondLst>
                                            <p:cond delay="1642"/>
                                          </p:stCondLst>
                                        </p:cTn>
                                        <p:tgtEl>
                                          <p:spTgt spid="1024"/>
                                        </p:tgtEl>
                                      </p:cBhvr>
                                      <p:to x="100000" y="90000"/>
                                    </p:animScale>
                                    <p:animScale>
                                      <p:cBhvr>
                                        <p:cTn id="146" dur="166" decel="50000">
                                          <p:stCondLst>
                                            <p:cond delay="1668"/>
                                          </p:stCondLst>
                                        </p:cTn>
                                        <p:tgtEl>
                                          <p:spTgt spid="1024"/>
                                        </p:tgtEl>
                                      </p:cBhvr>
                                      <p:to x="100000" y="100000"/>
                                    </p:animScale>
                                    <p:animScale>
                                      <p:cBhvr>
                                        <p:cTn id="147" dur="26">
                                          <p:stCondLst>
                                            <p:cond delay="1808"/>
                                          </p:stCondLst>
                                        </p:cTn>
                                        <p:tgtEl>
                                          <p:spTgt spid="1024"/>
                                        </p:tgtEl>
                                      </p:cBhvr>
                                      <p:to x="100000" y="95000"/>
                                    </p:animScale>
                                    <p:animScale>
                                      <p:cBhvr>
                                        <p:cTn id="148" dur="166" decel="50000">
                                          <p:stCondLst>
                                            <p:cond delay="1834"/>
                                          </p:stCondLst>
                                        </p:cTn>
                                        <p:tgtEl>
                                          <p:spTgt spid="1024"/>
                                        </p:tgtEl>
                                      </p:cBhvr>
                                      <p:to x="100000" y="100000"/>
                                    </p:animScale>
                                  </p:childTnLst>
                                </p:cTn>
                              </p:par>
                              <p:par>
                                <p:cTn id="149" presetID="26" presetClass="entr" presetSubtype="0" fill="hold" nodeType="withEffect">
                                  <p:stCondLst>
                                    <p:cond delay="0"/>
                                  </p:stCondLst>
                                  <p:childTnLst>
                                    <p:set>
                                      <p:cBhvr>
                                        <p:cTn id="150" dur="1" fill="hold">
                                          <p:stCondLst>
                                            <p:cond delay="0"/>
                                          </p:stCondLst>
                                        </p:cTn>
                                        <p:tgtEl>
                                          <p:spTgt spid="1031"/>
                                        </p:tgtEl>
                                        <p:attrNameLst>
                                          <p:attrName>style.visibility</p:attrName>
                                        </p:attrNameLst>
                                      </p:cBhvr>
                                      <p:to>
                                        <p:strVal val="visible"/>
                                      </p:to>
                                    </p:set>
                                    <p:animEffect transition="in" filter="wipe(down)">
                                      <p:cBhvr>
                                        <p:cTn id="151" dur="580">
                                          <p:stCondLst>
                                            <p:cond delay="0"/>
                                          </p:stCondLst>
                                        </p:cTn>
                                        <p:tgtEl>
                                          <p:spTgt spid="1031"/>
                                        </p:tgtEl>
                                      </p:cBhvr>
                                    </p:animEffect>
                                    <p:anim calcmode="lin" valueType="num">
                                      <p:cBhvr>
                                        <p:cTn id="152" dur="1822" tmFilter="0,0; 0.14,0.36; 0.43,0.73; 0.71,0.91; 1.0,1.0">
                                          <p:stCondLst>
                                            <p:cond delay="0"/>
                                          </p:stCondLst>
                                        </p:cTn>
                                        <p:tgtEl>
                                          <p:spTgt spid="103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03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03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03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031"/>
                                        </p:tgtEl>
                                        <p:attrNameLst>
                                          <p:attrName>ppt_y</p:attrName>
                                        </p:attrNameLst>
                                      </p:cBhvr>
                                      <p:tavLst>
                                        <p:tav tm="0" fmla="#ppt_y-sin(pi*$)/81">
                                          <p:val>
                                            <p:fltVal val="0"/>
                                          </p:val>
                                        </p:tav>
                                        <p:tav tm="100000">
                                          <p:val>
                                            <p:fltVal val="1"/>
                                          </p:val>
                                        </p:tav>
                                      </p:tavLst>
                                    </p:anim>
                                    <p:animScale>
                                      <p:cBhvr>
                                        <p:cTn id="157" dur="26">
                                          <p:stCondLst>
                                            <p:cond delay="650"/>
                                          </p:stCondLst>
                                        </p:cTn>
                                        <p:tgtEl>
                                          <p:spTgt spid="1031"/>
                                        </p:tgtEl>
                                      </p:cBhvr>
                                      <p:to x="100000" y="60000"/>
                                    </p:animScale>
                                    <p:animScale>
                                      <p:cBhvr>
                                        <p:cTn id="158" dur="166" decel="50000">
                                          <p:stCondLst>
                                            <p:cond delay="676"/>
                                          </p:stCondLst>
                                        </p:cTn>
                                        <p:tgtEl>
                                          <p:spTgt spid="1031"/>
                                        </p:tgtEl>
                                      </p:cBhvr>
                                      <p:to x="100000" y="100000"/>
                                    </p:animScale>
                                    <p:animScale>
                                      <p:cBhvr>
                                        <p:cTn id="159" dur="26">
                                          <p:stCondLst>
                                            <p:cond delay="1312"/>
                                          </p:stCondLst>
                                        </p:cTn>
                                        <p:tgtEl>
                                          <p:spTgt spid="1031"/>
                                        </p:tgtEl>
                                      </p:cBhvr>
                                      <p:to x="100000" y="80000"/>
                                    </p:animScale>
                                    <p:animScale>
                                      <p:cBhvr>
                                        <p:cTn id="160" dur="166" decel="50000">
                                          <p:stCondLst>
                                            <p:cond delay="1338"/>
                                          </p:stCondLst>
                                        </p:cTn>
                                        <p:tgtEl>
                                          <p:spTgt spid="1031"/>
                                        </p:tgtEl>
                                      </p:cBhvr>
                                      <p:to x="100000" y="100000"/>
                                    </p:animScale>
                                    <p:animScale>
                                      <p:cBhvr>
                                        <p:cTn id="161" dur="26">
                                          <p:stCondLst>
                                            <p:cond delay="1642"/>
                                          </p:stCondLst>
                                        </p:cTn>
                                        <p:tgtEl>
                                          <p:spTgt spid="1031"/>
                                        </p:tgtEl>
                                      </p:cBhvr>
                                      <p:to x="100000" y="90000"/>
                                    </p:animScale>
                                    <p:animScale>
                                      <p:cBhvr>
                                        <p:cTn id="162" dur="166" decel="50000">
                                          <p:stCondLst>
                                            <p:cond delay="1668"/>
                                          </p:stCondLst>
                                        </p:cTn>
                                        <p:tgtEl>
                                          <p:spTgt spid="1031"/>
                                        </p:tgtEl>
                                      </p:cBhvr>
                                      <p:to x="100000" y="100000"/>
                                    </p:animScale>
                                    <p:animScale>
                                      <p:cBhvr>
                                        <p:cTn id="163" dur="26">
                                          <p:stCondLst>
                                            <p:cond delay="1808"/>
                                          </p:stCondLst>
                                        </p:cTn>
                                        <p:tgtEl>
                                          <p:spTgt spid="1031"/>
                                        </p:tgtEl>
                                      </p:cBhvr>
                                      <p:to x="100000" y="95000"/>
                                    </p:animScale>
                                    <p:animScale>
                                      <p:cBhvr>
                                        <p:cTn id="164" dur="166" decel="50000">
                                          <p:stCondLst>
                                            <p:cond delay="1834"/>
                                          </p:stCondLst>
                                        </p:cTn>
                                        <p:tgtEl>
                                          <p:spTgt spid="1031"/>
                                        </p:tgtEl>
                                      </p:cBhvr>
                                      <p:to x="100000" y="100000"/>
                                    </p:animScale>
                                  </p:childTnLst>
                                </p:cTn>
                              </p:par>
                              <p:par>
                                <p:cTn id="165" presetID="26" presetClass="entr" presetSubtype="0" fill="hold" nodeType="withEffect">
                                  <p:stCondLst>
                                    <p:cond delay="0"/>
                                  </p:stCondLst>
                                  <p:childTnLst>
                                    <p:set>
                                      <p:cBhvr>
                                        <p:cTn id="166" dur="1" fill="hold">
                                          <p:stCondLst>
                                            <p:cond delay="0"/>
                                          </p:stCondLst>
                                        </p:cTn>
                                        <p:tgtEl>
                                          <p:spTgt spid="1037"/>
                                        </p:tgtEl>
                                        <p:attrNameLst>
                                          <p:attrName>style.visibility</p:attrName>
                                        </p:attrNameLst>
                                      </p:cBhvr>
                                      <p:to>
                                        <p:strVal val="visible"/>
                                      </p:to>
                                    </p:set>
                                    <p:animEffect transition="in" filter="wipe(down)">
                                      <p:cBhvr>
                                        <p:cTn id="167" dur="580">
                                          <p:stCondLst>
                                            <p:cond delay="0"/>
                                          </p:stCondLst>
                                        </p:cTn>
                                        <p:tgtEl>
                                          <p:spTgt spid="1037"/>
                                        </p:tgtEl>
                                      </p:cBhvr>
                                    </p:animEffect>
                                    <p:anim calcmode="lin" valueType="num">
                                      <p:cBhvr>
                                        <p:cTn id="168" dur="1822" tmFilter="0,0; 0.14,0.36; 0.43,0.73; 0.71,0.91; 1.0,1.0">
                                          <p:stCondLst>
                                            <p:cond delay="0"/>
                                          </p:stCondLst>
                                        </p:cTn>
                                        <p:tgtEl>
                                          <p:spTgt spid="1037"/>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1037"/>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1037"/>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1037"/>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1037"/>
                                        </p:tgtEl>
                                        <p:attrNameLst>
                                          <p:attrName>ppt_y</p:attrName>
                                        </p:attrNameLst>
                                      </p:cBhvr>
                                      <p:tavLst>
                                        <p:tav tm="0" fmla="#ppt_y-sin(pi*$)/81">
                                          <p:val>
                                            <p:fltVal val="0"/>
                                          </p:val>
                                        </p:tav>
                                        <p:tav tm="100000">
                                          <p:val>
                                            <p:fltVal val="1"/>
                                          </p:val>
                                        </p:tav>
                                      </p:tavLst>
                                    </p:anim>
                                    <p:animScale>
                                      <p:cBhvr>
                                        <p:cTn id="173" dur="26">
                                          <p:stCondLst>
                                            <p:cond delay="650"/>
                                          </p:stCondLst>
                                        </p:cTn>
                                        <p:tgtEl>
                                          <p:spTgt spid="1037"/>
                                        </p:tgtEl>
                                      </p:cBhvr>
                                      <p:to x="100000" y="60000"/>
                                    </p:animScale>
                                    <p:animScale>
                                      <p:cBhvr>
                                        <p:cTn id="174" dur="166" decel="50000">
                                          <p:stCondLst>
                                            <p:cond delay="676"/>
                                          </p:stCondLst>
                                        </p:cTn>
                                        <p:tgtEl>
                                          <p:spTgt spid="1037"/>
                                        </p:tgtEl>
                                      </p:cBhvr>
                                      <p:to x="100000" y="100000"/>
                                    </p:animScale>
                                    <p:animScale>
                                      <p:cBhvr>
                                        <p:cTn id="175" dur="26">
                                          <p:stCondLst>
                                            <p:cond delay="1312"/>
                                          </p:stCondLst>
                                        </p:cTn>
                                        <p:tgtEl>
                                          <p:spTgt spid="1037"/>
                                        </p:tgtEl>
                                      </p:cBhvr>
                                      <p:to x="100000" y="80000"/>
                                    </p:animScale>
                                    <p:animScale>
                                      <p:cBhvr>
                                        <p:cTn id="176" dur="166" decel="50000">
                                          <p:stCondLst>
                                            <p:cond delay="1338"/>
                                          </p:stCondLst>
                                        </p:cTn>
                                        <p:tgtEl>
                                          <p:spTgt spid="1037"/>
                                        </p:tgtEl>
                                      </p:cBhvr>
                                      <p:to x="100000" y="100000"/>
                                    </p:animScale>
                                    <p:animScale>
                                      <p:cBhvr>
                                        <p:cTn id="177" dur="26">
                                          <p:stCondLst>
                                            <p:cond delay="1642"/>
                                          </p:stCondLst>
                                        </p:cTn>
                                        <p:tgtEl>
                                          <p:spTgt spid="1037"/>
                                        </p:tgtEl>
                                      </p:cBhvr>
                                      <p:to x="100000" y="90000"/>
                                    </p:animScale>
                                    <p:animScale>
                                      <p:cBhvr>
                                        <p:cTn id="178" dur="166" decel="50000">
                                          <p:stCondLst>
                                            <p:cond delay="1668"/>
                                          </p:stCondLst>
                                        </p:cTn>
                                        <p:tgtEl>
                                          <p:spTgt spid="1037"/>
                                        </p:tgtEl>
                                      </p:cBhvr>
                                      <p:to x="100000" y="100000"/>
                                    </p:animScale>
                                    <p:animScale>
                                      <p:cBhvr>
                                        <p:cTn id="179" dur="26">
                                          <p:stCondLst>
                                            <p:cond delay="1808"/>
                                          </p:stCondLst>
                                        </p:cTn>
                                        <p:tgtEl>
                                          <p:spTgt spid="1037"/>
                                        </p:tgtEl>
                                      </p:cBhvr>
                                      <p:to x="100000" y="95000"/>
                                    </p:animScale>
                                    <p:animScale>
                                      <p:cBhvr>
                                        <p:cTn id="180" dur="166" decel="50000">
                                          <p:stCondLst>
                                            <p:cond delay="1834"/>
                                          </p:stCondLst>
                                        </p:cTn>
                                        <p:tgtEl>
                                          <p:spTgt spid="1037"/>
                                        </p:tgtEl>
                                      </p:cBhvr>
                                      <p:to x="100000" y="100000"/>
                                    </p:animScale>
                                  </p:childTnLst>
                                </p:cTn>
                              </p:par>
                              <p:par>
                                <p:cTn id="181" presetID="26" presetClass="entr" presetSubtype="0" fill="hold" nodeType="withEffect">
                                  <p:stCondLst>
                                    <p:cond delay="0"/>
                                  </p:stCondLst>
                                  <p:childTnLst>
                                    <p:set>
                                      <p:cBhvr>
                                        <p:cTn id="182" dur="1" fill="hold">
                                          <p:stCondLst>
                                            <p:cond delay="0"/>
                                          </p:stCondLst>
                                        </p:cTn>
                                        <p:tgtEl>
                                          <p:spTgt spid="1043"/>
                                        </p:tgtEl>
                                        <p:attrNameLst>
                                          <p:attrName>style.visibility</p:attrName>
                                        </p:attrNameLst>
                                      </p:cBhvr>
                                      <p:to>
                                        <p:strVal val="visible"/>
                                      </p:to>
                                    </p:set>
                                    <p:animEffect transition="in" filter="wipe(down)">
                                      <p:cBhvr>
                                        <p:cTn id="183" dur="580">
                                          <p:stCondLst>
                                            <p:cond delay="0"/>
                                          </p:stCondLst>
                                        </p:cTn>
                                        <p:tgtEl>
                                          <p:spTgt spid="1043"/>
                                        </p:tgtEl>
                                      </p:cBhvr>
                                    </p:animEffect>
                                    <p:anim calcmode="lin" valueType="num">
                                      <p:cBhvr>
                                        <p:cTn id="184" dur="1822" tmFilter="0,0; 0.14,0.36; 0.43,0.73; 0.71,0.91; 1.0,1.0">
                                          <p:stCondLst>
                                            <p:cond delay="0"/>
                                          </p:stCondLst>
                                        </p:cTn>
                                        <p:tgtEl>
                                          <p:spTgt spid="1043"/>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1043"/>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1043"/>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1043"/>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1043"/>
                                        </p:tgtEl>
                                        <p:attrNameLst>
                                          <p:attrName>ppt_y</p:attrName>
                                        </p:attrNameLst>
                                      </p:cBhvr>
                                      <p:tavLst>
                                        <p:tav tm="0" fmla="#ppt_y-sin(pi*$)/81">
                                          <p:val>
                                            <p:fltVal val="0"/>
                                          </p:val>
                                        </p:tav>
                                        <p:tav tm="100000">
                                          <p:val>
                                            <p:fltVal val="1"/>
                                          </p:val>
                                        </p:tav>
                                      </p:tavLst>
                                    </p:anim>
                                    <p:animScale>
                                      <p:cBhvr>
                                        <p:cTn id="189" dur="26">
                                          <p:stCondLst>
                                            <p:cond delay="650"/>
                                          </p:stCondLst>
                                        </p:cTn>
                                        <p:tgtEl>
                                          <p:spTgt spid="1043"/>
                                        </p:tgtEl>
                                      </p:cBhvr>
                                      <p:to x="100000" y="60000"/>
                                    </p:animScale>
                                    <p:animScale>
                                      <p:cBhvr>
                                        <p:cTn id="190" dur="166" decel="50000">
                                          <p:stCondLst>
                                            <p:cond delay="676"/>
                                          </p:stCondLst>
                                        </p:cTn>
                                        <p:tgtEl>
                                          <p:spTgt spid="1043"/>
                                        </p:tgtEl>
                                      </p:cBhvr>
                                      <p:to x="100000" y="100000"/>
                                    </p:animScale>
                                    <p:animScale>
                                      <p:cBhvr>
                                        <p:cTn id="191" dur="26">
                                          <p:stCondLst>
                                            <p:cond delay="1312"/>
                                          </p:stCondLst>
                                        </p:cTn>
                                        <p:tgtEl>
                                          <p:spTgt spid="1043"/>
                                        </p:tgtEl>
                                      </p:cBhvr>
                                      <p:to x="100000" y="80000"/>
                                    </p:animScale>
                                    <p:animScale>
                                      <p:cBhvr>
                                        <p:cTn id="192" dur="166" decel="50000">
                                          <p:stCondLst>
                                            <p:cond delay="1338"/>
                                          </p:stCondLst>
                                        </p:cTn>
                                        <p:tgtEl>
                                          <p:spTgt spid="1043"/>
                                        </p:tgtEl>
                                      </p:cBhvr>
                                      <p:to x="100000" y="100000"/>
                                    </p:animScale>
                                    <p:animScale>
                                      <p:cBhvr>
                                        <p:cTn id="193" dur="26">
                                          <p:stCondLst>
                                            <p:cond delay="1642"/>
                                          </p:stCondLst>
                                        </p:cTn>
                                        <p:tgtEl>
                                          <p:spTgt spid="1043"/>
                                        </p:tgtEl>
                                      </p:cBhvr>
                                      <p:to x="100000" y="90000"/>
                                    </p:animScale>
                                    <p:animScale>
                                      <p:cBhvr>
                                        <p:cTn id="194" dur="166" decel="50000">
                                          <p:stCondLst>
                                            <p:cond delay="1668"/>
                                          </p:stCondLst>
                                        </p:cTn>
                                        <p:tgtEl>
                                          <p:spTgt spid="1043"/>
                                        </p:tgtEl>
                                      </p:cBhvr>
                                      <p:to x="100000" y="100000"/>
                                    </p:animScale>
                                    <p:animScale>
                                      <p:cBhvr>
                                        <p:cTn id="195" dur="26">
                                          <p:stCondLst>
                                            <p:cond delay="1808"/>
                                          </p:stCondLst>
                                        </p:cTn>
                                        <p:tgtEl>
                                          <p:spTgt spid="1043"/>
                                        </p:tgtEl>
                                      </p:cBhvr>
                                      <p:to x="100000" y="95000"/>
                                    </p:animScale>
                                    <p:animScale>
                                      <p:cBhvr>
                                        <p:cTn id="196" dur="166" decel="50000">
                                          <p:stCondLst>
                                            <p:cond delay="1834"/>
                                          </p:stCondLst>
                                        </p:cTn>
                                        <p:tgtEl>
                                          <p:spTgt spid="1043"/>
                                        </p:tgtEl>
                                      </p:cBhvr>
                                      <p:to x="100000" y="100000"/>
                                    </p:animScale>
                                  </p:childTnLst>
                                </p:cTn>
                              </p:par>
                              <p:par>
                                <p:cTn id="197" presetID="26" presetClass="entr" presetSubtype="0" fill="hold" nodeType="withEffect">
                                  <p:stCondLst>
                                    <p:cond delay="0"/>
                                  </p:stCondLst>
                                  <p:childTnLst>
                                    <p:set>
                                      <p:cBhvr>
                                        <p:cTn id="198" dur="1" fill="hold">
                                          <p:stCondLst>
                                            <p:cond delay="0"/>
                                          </p:stCondLst>
                                        </p:cTn>
                                        <p:tgtEl>
                                          <p:spTgt spid="1049"/>
                                        </p:tgtEl>
                                        <p:attrNameLst>
                                          <p:attrName>style.visibility</p:attrName>
                                        </p:attrNameLst>
                                      </p:cBhvr>
                                      <p:to>
                                        <p:strVal val="visible"/>
                                      </p:to>
                                    </p:set>
                                    <p:animEffect transition="in" filter="wipe(down)">
                                      <p:cBhvr>
                                        <p:cTn id="199" dur="580">
                                          <p:stCondLst>
                                            <p:cond delay="0"/>
                                          </p:stCondLst>
                                        </p:cTn>
                                        <p:tgtEl>
                                          <p:spTgt spid="1049"/>
                                        </p:tgtEl>
                                      </p:cBhvr>
                                    </p:animEffect>
                                    <p:anim calcmode="lin" valueType="num">
                                      <p:cBhvr>
                                        <p:cTn id="200" dur="1822" tmFilter="0,0; 0.14,0.36; 0.43,0.73; 0.71,0.91; 1.0,1.0">
                                          <p:stCondLst>
                                            <p:cond delay="0"/>
                                          </p:stCondLst>
                                        </p:cTn>
                                        <p:tgtEl>
                                          <p:spTgt spid="1049"/>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1049"/>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1049"/>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1049"/>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1049"/>
                                        </p:tgtEl>
                                        <p:attrNameLst>
                                          <p:attrName>ppt_y</p:attrName>
                                        </p:attrNameLst>
                                      </p:cBhvr>
                                      <p:tavLst>
                                        <p:tav tm="0" fmla="#ppt_y-sin(pi*$)/81">
                                          <p:val>
                                            <p:fltVal val="0"/>
                                          </p:val>
                                        </p:tav>
                                        <p:tav tm="100000">
                                          <p:val>
                                            <p:fltVal val="1"/>
                                          </p:val>
                                        </p:tav>
                                      </p:tavLst>
                                    </p:anim>
                                    <p:animScale>
                                      <p:cBhvr>
                                        <p:cTn id="205" dur="26">
                                          <p:stCondLst>
                                            <p:cond delay="650"/>
                                          </p:stCondLst>
                                        </p:cTn>
                                        <p:tgtEl>
                                          <p:spTgt spid="1049"/>
                                        </p:tgtEl>
                                      </p:cBhvr>
                                      <p:to x="100000" y="60000"/>
                                    </p:animScale>
                                    <p:animScale>
                                      <p:cBhvr>
                                        <p:cTn id="206" dur="166" decel="50000">
                                          <p:stCondLst>
                                            <p:cond delay="676"/>
                                          </p:stCondLst>
                                        </p:cTn>
                                        <p:tgtEl>
                                          <p:spTgt spid="1049"/>
                                        </p:tgtEl>
                                      </p:cBhvr>
                                      <p:to x="100000" y="100000"/>
                                    </p:animScale>
                                    <p:animScale>
                                      <p:cBhvr>
                                        <p:cTn id="207" dur="26">
                                          <p:stCondLst>
                                            <p:cond delay="1312"/>
                                          </p:stCondLst>
                                        </p:cTn>
                                        <p:tgtEl>
                                          <p:spTgt spid="1049"/>
                                        </p:tgtEl>
                                      </p:cBhvr>
                                      <p:to x="100000" y="80000"/>
                                    </p:animScale>
                                    <p:animScale>
                                      <p:cBhvr>
                                        <p:cTn id="208" dur="166" decel="50000">
                                          <p:stCondLst>
                                            <p:cond delay="1338"/>
                                          </p:stCondLst>
                                        </p:cTn>
                                        <p:tgtEl>
                                          <p:spTgt spid="1049"/>
                                        </p:tgtEl>
                                      </p:cBhvr>
                                      <p:to x="100000" y="100000"/>
                                    </p:animScale>
                                    <p:animScale>
                                      <p:cBhvr>
                                        <p:cTn id="209" dur="26">
                                          <p:stCondLst>
                                            <p:cond delay="1642"/>
                                          </p:stCondLst>
                                        </p:cTn>
                                        <p:tgtEl>
                                          <p:spTgt spid="1049"/>
                                        </p:tgtEl>
                                      </p:cBhvr>
                                      <p:to x="100000" y="90000"/>
                                    </p:animScale>
                                    <p:animScale>
                                      <p:cBhvr>
                                        <p:cTn id="210" dur="166" decel="50000">
                                          <p:stCondLst>
                                            <p:cond delay="1668"/>
                                          </p:stCondLst>
                                        </p:cTn>
                                        <p:tgtEl>
                                          <p:spTgt spid="1049"/>
                                        </p:tgtEl>
                                      </p:cBhvr>
                                      <p:to x="100000" y="100000"/>
                                    </p:animScale>
                                    <p:animScale>
                                      <p:cBhvr>
                                        <p:cTn id="211" dur="26">
                                          <p:stCondLst>
                                            <p:cond delay="1808"/>
                                          </p:stCondLst>
                                        </p:cTn>
                                        <p:tgtEl>
                                          <p:spTgt spid="1049"/>
                                        </p:tgtEl>
                                      </p:cBhvr>
                                      <p:to x="100000" y="95000"/>
                                    </p:animScale>
                                    <p:animScale>
                                      <p:cBhvr>
                                        <p:cTn id="212" dur="166" decel="50000">
                                          <p:stCondLst>
                                            <p:cond delay="1834"/>
                                          </p:stCondLst>
                                        </p:cTn>
                                        <p:tgtEl>
                                          <p:spTgt spid="1049"/>
                                        </p:tgtEl>
                                      </p:cBhvr>
                                      <p:to x="100000" y="100000"/>
                                    </p:animScale>
                                  </p:childTnLst>
                                </p:cTn>
                              </p:par>
                              <p:par>
                                <p:cTn id="213" presetID="26" presetClass="entr" presetSubtype="0" fill="hold" nodeType="withEffect">
                                  <p:stCondLst>
                                    <p:cond delay="0"/>
                                  </p:stCondLst>
                                  <p:childTnLst>
                                    <p:set>
                                      <p:cBhvr>
                                        <p:cTn id="214" dur="1" fill="hold">
                                          <p:stCondLst>
                                            <p:cond delay="0"/>
                                          </p:stCondLst>
                                        </p:cTn>
                                        <p:tgtEl>
                                          <p:spTgt spid="1055"/>
                                        </p:tgtEl>
                                        <p:attrNameLst>
                                          <p:attrName>style.visibility</p:attrName>
                                        </p:attrNameLst>
                                      </p:cBhvr>
                                      <p:to>
                                        <p:strVal val="visible"/>
                                      </p:to>
                                    </p:set>
                                    <p:animEffect transition="in" filter="wipe(down)">
                                      <p:cBhvr>
                                        <p:cTn id="215" dur="580">
                                          <p:stCondLst>
                                            <p:cond delay="0"/>
                                          </p:stCondLst>
                                        </p:cTn>
                                        <p:tgtEl>
                                          <p:spTgt spid="1055"/>
                                        </p:tgtEl>
                                      </p:cBhvr>
                                    </p:animEffect>
                                    <p:anim calcmode="lin" valueType="num">
                                      <p:cBhvr>
                                        <p:cTn id="216" dur="1822" tmFilter="0,0; 0.14,0.36; 0.43,0.73; 0.71,0.91; 1.0,1.0">
                                          <p:stCondLst>
                                            <p:cond delay="0"/>
                                          </p:stCondLst>
                                        </p:cTn>
                                        <p:tgtEl>
                                          <p:spTgt spid="1055"/>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1055"/>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1055"/>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1055"/>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1055"/>
                                        </p:tgtEl>
                                        <p:attrNameLst>
                                          <p:attrName>ppt_y</p:attrName>
                                        </p:attrNameLst>
                                      </p:cBhvr>
                                      <p:tavLst>
                                        <p:tav tm="0" fmla="#ppt_y-sin(pi*$)/81">
                                          <p:val>
                                            <p:fltVal val="0"/>
                                          </p:val>
                                        </p:tav>
                                        <p:tav tm="100000">
                                          <p:val>
                                            <p:fltVal val="1"/>
                                          </p:val>
                                        </p:tav>
                                      </p:tavLst>
                                    </p:anim>
                                    <p:animScale>
                                      <p:cBhvr>
                                        <p:cTn id="221" dur="26">
                                          <p:stCondLst>
                                            <p:cond delay="650"/>
                                          </p:stCondLst>
                                        </p:cTn>
                                        <p:tgtEl>
                                          <p:spTgt spid="1055"/>
                                        </p:tgtEl>
                                      </p:cBhvr>
                                      <p:to x="100000" y="60000"/>
                                    </p:animScale>
                                    <p:animScale>
                                      <p:cBhvr>
                                        <p:cTn id="222" dur="166" decel="50000">
                                          <p:stCondLst>
                                            <p:cond delay="676"/>
                                          </p:stCondLst>
                                        </p:cTn>
                                        <p:tgtEl>
                                          <p:spTgt spid="1055"/>
                                        </p:tgtEl>
                                      </p:cBhvr>
                                      <p:to x="100000" y="100000"/>
                                    </p:animScale>
                                    <p:animScale>
                                      <p:cBhvr>
                                        <p:cTn id="223" dur="26">
                                          <p:stCondLst>
                                            <p:cond delay="1312"/>
                                          </p:stCondLst>
                                        </p:cTn>
                                        <p:tgtEl>
                                          <p:spTgt spid="1055"/>
                                        </p:tgtEl>
                                      </p:cBhvr>
                                      <p:to x="100000" y="80000"/>
                                    </p:animScale>
                                    <p:animScale>
                                      <p:cBhvr>
                                        <p:cTn id="224" dur="166" decel="50000">
                                          <p:stCondLst>
                                            <p:cond delay="1338"/>
                                          </p:stCondLst>
                                        </p:cTn>
                                        <p:tgtEl>
                                          <p:spTgt spid="1055"/>
                                        </p:tgtEl>
                                      </p:cBhvr>
                                      <p:to x="100000" y="100000"/>
                                    </p:animScale>
                                    <p:animScale>
                                      <p:cBhvr>
                                        <p:cTn id="225" dur="26">
                                          <p:stCondLst>
                                            <p:cond delay="1642"/>
                                          </p:stCondLst>
                                        </p:cTn>
                                        <p:tgtEl>
                                          <p:spTgt spid="1055"/>
                                        </p:tgtEl>
                                      </p:cBhvr>
                                      <p:to x="100000" y="90000"/>
                                    </p:animScale>
                                    <p:animScale>
                                      <p:cBhvr>
                                        <p:cTn id="226" dur="166" decel="50000">
                                          <p:stCondLst>
                                            <p:cond delay="1668"/>
                                          </p:stCondLst>
                                        </p:cTn>
                                        <p:tgtEl>
                                          <p:spTgt spid="1055"/>
                                        </p:tgtEl>
                                      </p:cBhvr>
                                      <p:to x="100000" y="100000"/>
                                    </p:animScale>
                                    <p:animScale>
                                      <p:cBhvr>
                                        <p:cTn id="227" dur="26">
                                          <p:stCondLst>
                                            <p:cond delay="1808"/>
                                          </p:stCondLst>
                                        </p:cTn>
                                        <p:tgtEl>
                                          <p:spTgt spid="1055"/>
                                        </p:tgtEl>
                                      </p:cBhvr>
                                      <p:to x="100000" y="95000"/>
                                    </p:animScale>
                                    <p:animScale>
                                      <p:cBhvr>
                                        <p:cTn id="228" dur="166" decel="50000">
                                          <p:stCondLst>
                                            <p:cond delay="1834"/>
                                          </p:stCondLst>
                                        </p:cTn>
                                        <p:tgtEl>
                                          <p:spTgt spid="1055"/>
                                        </p:tgtEl>
                                      </p:cBhvr>
                                      <p:to x="100000" y="100000"/>
                                    </p:animScale>
                                  </p:childTnLst>
                                </p:cTn>
                              </p:par>
                              <p:par>
                                <p:cTn id="229" presetID="26" presetClass="entr" presetSubtype="0" fill="hold" nodeType="withEffect">
                                  <p:stCondLst>
                                    <p:cond delay="0"/>
                                  </p:stCondLst>
                                  <p:childTnLst>
                                    <p:set>
                                      <p:cBhvr>
                                        <p:cTn id="230" dur="1" fill="hold">
                                          <p:stCondLst>
                                            <p:cond delay="0"/>
                                          </p:stCondLst>
                                        </p:cTn>
                                        <p:tgtEl>
                                          <p:spTgt spid="1060"/>
                                        </p:tgtEl>
                                        <p:attrNameLst>
                                          <p:attrName>style.visibility</p:attrName>
                                        </p:attrNameLst>
                                      </p:cBhvr>
                                      <p:to>
                                        <p:strVal val="visible"/>
                                      </p:to>
                                    </p:set>
                                    <p:animEffect transition="in" filter="wipe(down)">
                                      <p:cBhvr>
                                        <p:cTn id="231" dur="580">
                                          <p:stCondLst>
                                            <p:cond delay="0"/>
                                          </p:stCondLst>
                                        </p:cTn>
                                        <p:tgtEl>
                                          <p:spTgt spid="1060"/>
                                        </p:tgtEl>
                                      </p:cBhvr>
                                    </p:animEffect>
                                    <p:anim calcmode="lin" valueType="num">
                                      <p:cBhvr>
                                        <p:cTn id="232" dur="1822" tmFilter="0,0; 0.14,0.36; 0.43,0.73; 0.71,0.91; 1.0,1.0">
                                          <p:stCondLst>
                                            <p:cond delay="0"/>
                                          </p:stCondLst>
                                        </p:cTn>
                                        <p:tgtEl>
                                          <p:spTgt spid="1060"/>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1060"/>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1060"/>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1060"/>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1060"/>
                                        </p:tgtEl>
                                        <p:attrNameLst>
                                          <p:attrName>ppt_y</p:attrName>
                                        </p:attrNameLst>
                                      </p:cBhvr>
                                      <p:tavLst>
                                        <p:tav tm="0" fmla="#ppt_y-sin(pi*$)/81">
                                          <p:val>
                                            <p:fltVal val="0"/>
                                          </p:val>
                                        </p:tav>
                                        <p:tav tm="100000">
                                          <p:val>
                                            <p:fltVal val="1"/>
                                          </p:val>
                                        </p:tav>
                                      </p:tavLst>
                                    </p:anim>
                                    <p:animScale>
                                      <p:cBhvr>
                                        <p:cTn id="237" dur="26">
                                          <p:stCondLst>
                                            <p:cond delay="650"/>
                                          </p:stCondLst>
                                        </p:cTn>
                                        <p:tgtEl>
                                          <p:spTgt spid="1060"/>
                                        </p:tgtEl>
                                      </p:cBhvr>
                                      <p:to x="100000" y="60000"/>
                                    </p:animScale>
                                    <p:animScale>
                                      <p:cBhvr>
                                        <p:cTn id="238" dur="166" decel="50000">
                                          <p:stCondLst>
                                            <p:cond delay="676"/>
                                          </p:stCondLst>
                                        </p:cTn>
                                        <p:tgtEl>
                                          <p:spTgt spid="1060"/>
                                        </p:tgtEl>
                                      </p:cBhvr>
                                      <p:to x="100000" y="100000"/>
                                    </p:animScale>
                                    <p:animScale>
                                      <p:cBhvr>
                                        <p:cTn id="239" dur="26">
                                          <p:stCondLst>
                                            <p:cond delay="1312"/>
                                          </p:stCondLst>
                                        </p:cTn>
                                        <p:tgtEl>
                                          <p:spTgt spid="1060"/>
                                        </p:tgtEl>
                                      </p:cBhvr>
                                      <p:to x="100000" y="80000"/>
                                    </p:animScale>
                                    <p:animScale>
                                      <p:cBhvr>
                                        <p:cTn id="240" dur="166" decel="50000">
                                          <p:stCondLst>
                                            <p:cond delay="1338"/>
                                          </p:stCondLst>
                                        </p:cTn>
                                        <p:tgtEl>
                                          <p:spTgt spid="1060"/>
                                        </p:tgtEl>
                                      </p:cBhvr>
                                      <p:to x="100000" y="100000"/>
                                    </p:animScale>
                                    <p:animScale>
                                      <p:cBhvr>
                                        <p:cTn id="241" dur="26">
                                          <p:stCondLst>
                                            <p:cond delay="1642"/>
                                          </p:stCondLst>
                                        </p:cTn>
                                        <p:tgtEl>
                                          <p:spTgt spid="1060"/>
                                        </p:tgtEl>
                                      </p:cBhvr>
                                      <p:to x="100000" y="90000"/>
                                    </p:animScale>
                                    <p:animScale>
                                      <p:cBhvr>
                                        <p:cTn id="242" dur="166" decel="50000">
                                          <p:stCondLst>
                                            <p:cond delay="1668"/>
                                          </p:stCondLst>
                                        </p:cTn>
                                        <p:tgtEl>
                                          <p:spTgt spid="1060"/>
                                        </p:tgtEl>
                                      </p:cBhvr>
                                      <p:to x="100000" y="100000"/>
                                    </p:animScale>
                                    <p:animScale>
                                      <p:cBhvr>
                                        <p:cTn id="243" dur="26">
                                          <p:stCondLst>
                                            <p:cond delay="1808"/>
                                          </p:stCondLst>
                                        </p:cTn>
                                        <p:tgtEl>
                                          <p:spTgt spid="1060"/>
                                        </p:tgtEl>
                                      </p:cBhvr>
                                      <p:to x="100000" y="95000"/>
                                    </p:animScale>
                                    <p:animScale>
                                      <p:cBhvr>
                                        <p:cTn id="244" dur="166" decel="50000">
                                          <p:stCondLst>
                                            <p:cond delay="1834"/>
                                          </p:stCondLst>
                                        </p:cTn>
                                        <p:tgtEl>
                                          <p:spTgt spid="106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a:stretch>
        </a:blipFill>
        <a:effectLst/>
      </p:bgPr>
    </p:bg>
    <p:spTree>
      <p:nvGrpSpPr>
        <p:cNvPr id="1" name=""/>
        <p:cNvGrpSpPr/>
        <p:nvPr/>
      </p:nvGrpSpPr>
      <p:grpSpPr>
        <a:xfrm>
          <a:off x="0" y="0"/>
          <a:ext cx="0" cy="0"/>
          <a:chOff x="0" y="0"/>
          <a:chExt cx="0" cy="0"/>
        </a:xfrm>
      </p:grpSpPr>
      <p:sp>
        <p:nvSpPr>
          <p:cNvPr id="9" name="Isosceles Triangle 8">
            <a:extLst>
              <a:ext uri="{FF2B5EF4-FFF2-40B4-BE49-F238E27FC236}">
                <a16:creationId xmlns:a16="http://schemas.microsoft.com/office/drawing/2014/main" id="{210E15E6-9709-7395-535B-5D633641D6CA}"/>
              </a:ext>
            </a:extLst>
          </p:cNvPr>
          <p:cNvSpPr/>
          <p:nvPr/>
        </p:nvSpPr>
        <p:spPr>
          <a:xfrm>
            <a:off x="0" y="34912"/>
            <a:ext cx="4405745" cy="6823088"/>
          </a:xfrm>
          <a:prstGeom prst="triangle">
            <a:avLst>
              <a:gd name="adj" fmla="val 0"/>
            </a:avLst>
          </a:prstGeom>
          <a:solidFill>
            <a:schemeClr val="accent4">
              <a:alpha val="2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64C837B-FC44-5D54-00D8-FB8912E0D25A}"/>
              </a:ext>
            </a:extLst>
          </p:cNvPr>
          <p:cNvPicPr>
            <a:picLocks noChangeAspect="1"/>
          </p:cNvPicPr>
          <p:nvPr/>
        </p:nvPicPr>
        <p:blipFill>
          <a:blip r:embed="rId3"/>
          <a:stretch>
            <a:fillRect/>
          </a:stretch>
        </p:blipFill>
        <p:spPr>
          <a:xfrm>
            <a:off x="3254149" y="2714010"/>
            <a:ext cx="9562977" cy="3799788"/>
          </a:xfrm>
          <a:prstGeom prst="rect">
            <a:avLst/>
          </a:prstGeom>
        </p:spPr>
      </p:pic>
      <p:pic>
        <p:nvPicPr>
          <p:cNvPr id="1026" name="Picture 2" descr="Hình ảnh Khởi động PNG , Tàu Vũ Trụ, Biểu Tượng Trừu Tượng, Kinh Doanh PNG  và Vector với nền trong suốt để tải xuống miễn phí">
            <a:extLst>
              <a:ext uri="{FF2B5EF4-FFF2-40B4-BE49-F238E27FC236}">
                <a16:creationId xmlns:a16="http://schemas.microsoft.com/office/drawing/2014/main" id="{40143D02-3571-7E8E-04D0-7FDDA2B68A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8545" y="45975"/>
            <a:ext cx="2290713" cy="22907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C8BFDD-512D-F6A7-0C8F-7AD6637CD92D}"/>
              </a:ext>
            </a:extLst>
          </p:cNvPr>
          <p:cNvSpPr txBox="1"/>
          <p:nvPr/>
        </p:nvSpPr>
        <p:spPr>
          <a:xfrm>
            <a:off x="5163131" y="615011"/>
            <a:ext cx="3211303" cy="769441"/>
          </a:xfrm>
          <a:prstGeom prst="rect">
            <a:avLst/>
          </a:prstGeom>
          <a:noFill/>
        </p:spPr>
        <p:txBody>
          <a:bodyPr wrap="square" rtlCol="0">
            <a:spAutoFit/>
          </a:bodyPr>
          <a:lstStyle/>
          <a:p>
            <a:r>
              <a:rPr lang="en-US" sz="4400">
                <a:solidFill>
                  <a:srgbClr val="0000FF"/>
                </a:solidFill>
                <a:latin typeface="#9Slide07 SVNHemi Head" panose="02040603050506020204" pitchFamily="18" charset="0"/>
              </a:rPr>
              <a:t>Khởi động</a:t>
            </a:r>
          </a:p>
        </p:txBody>
      </p:sp>
      <p:pic>
        <p:nvPicPr>
          <p:cNvPr id="7" name="Picture 6">
            <a:extLst>
              <a:ext uri="{FF2B5EF4-FFF2-40B4-BE49-F238E27FC236}">
                <a16:creationId xmlns:a16="http://schemas.microsoft.com/office/drawing/2014/main" id="{7C0C3518-C33D-8041-6057-8A0631DAC3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000" b="96000" l="5000" r="94444">
                        <a14:foregroundMark x1="32000" y1="14222" x2="69556" y2="33778"/>
                        <a14:foregroundMark x1="49444" y1="4222" x2="50111" y2="12556"/>
                        <a14:foregroundMark x1="11222" y1="62222" x2="16444" y2="96000"/>
                        <a14:foregroundMark x1="5000" y1="66667" x2="8000" y2="67333"/>
                        <a14:foregroundMark x1="6111" y1="94444" x2="22889" y2="95444"/>
                        <a14:foregroundMark x1="78111" y1="65889" x2="83333" y2="86444"/>
                        <a14:foregroundMark x1="83333" y1="86444" x2="83556" y2="95222"/>
                        <a14:foregroundMark x1="94444" y1="67222" x2="94444" y2="75778"/>
                        <a14:foregroundMark x1="94444" y1="75778" x2="94444" y2="75778"/>
                        <a14:foregroundMark x1="91222" y1="82778" x2="93556" y2="86778"/>
                        <a14:foregroundMark x1="78444" y1="95778" x2="87222" y2="96000"/>
                      </a14:backgroundRemoval>
                    </a14:imgEffect>
                  </a14:imgLayer>
                </a14:imgProps>
              </a:ext>
            </a:extLst>
          </a:blip>
          <a:stretch>
            <a:fillRect/>
          </a:stretch>
        </p:blipFill>
        <p:spPr>
          <a:xfrm>
            <a:off x="8682939" y="142435"/>
            <a:ext cx="2667774" cy="2562225"/>
          </a:xfrm>
          <a:prstGeom prst="rect">
            <a:avLst/>
          </a:prstGeom>
        </p:spPr>
      </p:pic>
      <p:sp>
        <p:nvSpPr>
          <p:cNvPr id="8" name="TextBox 7">
            <a:extLst>
              <a:ext uri="{FF2B5EF4-FFF2-40B4-BE49-F238E27FC236}">
                <a16:creationId xmlns:a16="http://schemas.microsoft.com/office/drawing/2014/main" id="{F8E2C1B1-CEEF-5772-B64D-649A02C494C7}"/>
              </a:ext>
            </a:extLst>
          </p:cNvPr>
          <p:cNvSpPr txBox="1"/>
          <p:nvPr/>
        </p:nvSpPr>
        <p:spPr>
          <a:xfrm>
            <a:off x="635644" y="2495533"/>
            <a:ext cx="3548429" cy="3416320"/>
          </a:xfrm>
          <a:prstGeom prst="rect">
            <a:avLst/>
          </a:prstGeom>
          <a:noFill/>
          <a:ln w="12700">
            <a:solidFill>
              <a:srgbClr val="002060"/>
            </a:solidFill>
            <a:prstDash val="dash"/>
          </a:ln>
        </p:spPr>
        <p:txBody>
          <a:bodyPr wrap="square" rtlCol="0">
            <a:spAutoFit/>
          </a:bodyPr>
          <a:lstStyle/>
          <a:p>
            <a:r>
              <a:rPr lang="en-US" sz="2400">
                <a:solidFill>
                  <a:srgbClr val="B61B5B"/>
                </a:solidFill>
                <a:latin typeface="#9Slide05 FS Blonde Script" panose="03000503000000000000" pitchFamily="65" charset="0"/>
              </a:rPr>
              <a:t>- Yêu cầu: </a:t>
            </a:r>
            <a:r>
              <a:rPr lang="en-US" sz="2400">
                <a:solidFill>
                  <a:srgbClr val="0000FF"/>
                </a:solidFill>
                <a:latin typeface="#9Slide05 FS Blonde Script" panose="03000503000000000000" pitchFamily="65" charset="0"/>
              </a:rPr>
              <a:t>Thảo luận với bạn cùng bàn</a:t>
            </a:r>
          </a:p>
          <a:p>
            <a:pPr marL="342900" indent="-342900">
              <a:buFontTx/>
              <a:buChar char="-"/>
            </a:pPr>
            <a:r>
              <a:rPr lang="en-US" sz="2400">
                <a:solidFill>
                  <a:srgbClr val="B61B5B"/>
                </a:solidFill>
                <a:latin typeface="#9Slide05 FS Blonde Script" panose="03000503000000000000" pitchFamily="65" charset="0"/>
              </a:rPr>
              <a:t>Nhiệm vụ: trả lời câu hỏi</a:t>
            </a:r>
          </a:p>
          <a:p>
            <a:pPr marL="457200" indent="-457200">
              <a:buAutoNum type="arabicPeriod"/>
            </a:pPr>
            <a:r>
              <a:rPr lang="en-US" sz="2400">
                <a:solidFill>
                  <a:srgbClr val="0000FF"/>
                </a:solidFill>
                <a:latin typeface="#9Slide05 FS Blonde Script" panose="03000503000000000000" pitchFamily="65" charset="0"/>
              </a:rPr>
              <a:t>Nhận xét biểu đồ cơ cấu kinh tế theo ngành qua các năm.</a:t>
            </a:r>
          </a:p>
          <a:p>
            <a:pPr marL="457200" indent="-457200">
              <a:buAutoNum type="arabicPeriod"/>
            </a:pPr>
            <a:r>
              <a:rPr lang="en-US" sz="2400">
                <a:solidFill>
                  <a:srgbClr val="0000FF"/>
                </a:solidFill>
                <a:latin typeface="#9Slide05 FS Blonde Script" panose="03000503000000000000" pitchFamily="65" charset="0"/>
              </a:rPr>
              <a:t>Cho biết, ở</a:t>
            </a:r>
            <a:r>
              <a:rPr lang="en-US" sz="2400">
                <a:solidFill>
                  <a:srgbClr val="0000FF"/>
                </a:solidFill>
                <a:effectLst/>
                <a:latin typeface="#9Slide05 FS Blonde Script" panose="03000503000000000000" pitchFamily="65" charset="0"/>
                <a:ea typeface="Calibri" panose="020F0502020204030204" pitchFamily="34" charset="0"/>
              </a:rPr>
              <a:t> địa phương em, hiện nay lực lượng lao động và trình độ người lao động đang thay đổi như thế nào?</a:t>
            </a:r>
            <a:endParaRPr lang="en-US" sz="2400">
              <a:solidFill>
                <a:srgbClr val="0000FF"/>
              </a:solidFill>
              <a:latin typeface="#9Slide05 FS Blonde Script" panose="03000503000000000000" pitchFamily="65" charset="0"/>
            </a:endParaRPr>
          </a:p>
        </p:txBody>
      </p:sp>
    </p:spTree>
    <p:extLst>
      <p:ext uri="{BB962C8B-B14F-4D97-AF65-F5344CB8AC3E}">
        <p14:creationId xmlns:p14="http://schemas.microsoft.com/office/powerpoint/2010/main" val="185314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anim calcmode="lin" valueType="num">
                                      <p:cBhvr>
                                        <p:cTn id="11" dur="1000" fill="hold"/>
                                        <p:tgtEl>
                                          <p:spTgt spid="1026"/>
                                        </p:tgtEl>
                                        <p:attrNameLst>
                                          <p:attrName>ppt_x</p:attrName>
                                        </p:attrNameLst>
                                      </p:cBhvr>
                                      <p:tavLst>
                                        <p:tav tm="0">
                                          <p:val>
                                            <p:strVal val="#ppt_x"/>
                                          </p:val>
                                        </p:tav>
                                        <p:tav tm="100000">
                                          <p:val>
                                            <p:strVal val="#ppt_x"/>
                                          </p:val>
                                        </p:tav>
                                      </p:tavLst>
                                    </p:anim>
                                    <p:anim calcmode="lin" valueType="num">
                                      <p:cBhvr>
                                        <p:cTn id="12" dur="1000" fill="hold"/>
                                        <p:tgtEl>
                                          <p:spTgt spid="102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85C124-5787-3146-927A-EF1A7302002B}"/>
              </a:ext>
            </a:extLst>
          </p:cNvPr>
          <p:cNvPicPr>
            <a:picLocks noChangeAspect="1"/>
          </p:cNvPicPr>
          <p:nvPr/>
        </p:nvPicPr>
        <p:blipFill>
          <a:blip r:embed="rId2"/>
          <a:stretch>
            <a:fillRect/>
          </a:stretch>
        </p:blipFill>
        <p:spPr>
          <a:xfrm>
            <a:off x="7620000" y="-16473"/>
            <a:ext cx="4572000" cy="6858000"/>
          </a:xfrm>
          <a:prstGeom prst="rect">
            <a:avLst/>
          </a:prstGeom>
        </p:spPr>
      </p:pic>
      <p:pic>
        <p:nvPicPr>
          <p:cNvPr id="2" name="Picture 1">
            <a:extLst>
              <a:ext uri="{FF2B5EF4-FFF2-40B4-BE49-F238E27FC236}">
                <a16:creationId xmlns:a16="http://schemas.microsoft.com/office/drawing/2014/main" id="{82E995B6-2546-6622-AF97-F6905640C97F}"/>
              </a:ext>
            </a:extLst>
          </p:cNvPr>
          <p:cNvPicPr>
            <a:picLocks noChangeAspect="1"/>
          </p:cNvPicPr>
          <p:nvPr/>
        </p:nvPicPr>
        <p:blipFill>
          <a:blip r:embed="rId3"/>
          <a:stretch>
            <a:fillRect/>
          </a:stretch>
        </p:blipFill>
        <p:spPr>
          <a:xfrm>
            <a:off x="-1" y="3817989"/>
            <a:ext cx="4572000" cy="3023538"/>
          </a:xfrm>
          <a:prstGeom prst="rect">
            <a:avLst/>
          </a:prstGeom>
        </p:spPr>
      </p:pic>
      <p:grpSp>
        <p:nvGrpSpPr>
          <p:cNvPr id="7" name="Group 6">
            <a:extLst>
              <a:ext uri="{FF2B5EF4-FFF2-40B4-BE49-F238E27FC236}">
                <a16:creationId xmlns:a16="http://schemas.microsoft.com/office/drawing/2014/main" id="{1FA96BA7-85BB-40DF-B820-FE9D9836C0F4}"/>
              </a:ext>
            </a:extLst>
          </p:cNvPr>
          <p:cNvGrpSpPr/>
          <p:nvPr/>
        </p:nvGrpSpPr>
        <p:grpSpPr>
          <a:xfrm>
            <a:off x="-1028700" y="-1080597"/>
            <a:ext cx="5062131" cy="4898586"/>
            <a:chOff x="1530155" y="1076431"/>
            <a:chExt cx="5062131" cy="4898586"/>
          </a:xfrm>
        </p:grpSpPr>
        <p:sp>
          <p:nvSpPr>
            <p:cNvPr id="4" name="Diamond 3">
              <a:extLst>
                <a:ext uri="{FF2B5EF4-FFF2-40B4-BE49-F238E27FC236}">
                  <a16:creationId xmlns:a16="http://schemas.microsoft.com/office/drawing/2014/main" id="{64D1F092-A0AB-45B0-BF8D-C913E9551DDB}"/>
                </a:ext>
              </a:extLst>
            </p:cNvPr>
            <p:cNvSpPr/>
            <p:nvPr/>
          </p:nvSpPr>
          <p:spPr>
            <a:xfrm>
              <a:off x="1530155" y="1076431"/>
              <a:ext cx="5062131" cy="4898586"/>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Diamond 27">
              <a:extLst>
                <a:ext uri="{FF2B5EF4-FFF2-40B4-BE49-F238E27FC236}">
                  <a16:creationId xmlns:a16="http://schemas.microsoft.com/office/drawing/2014/main" id="{32A06E02-387D-404A-A3DC-308A4C4C9CB3}"/>
                </a:ext>
              </a:extLst>
            </p:cNvPr>
            <p:cNvSpPr/>
            <p:nvPr/>
          </p:nvSpPr>
          <p:spPr>
            <a:xfrm>
              <a:off x="1979872" y="1511620"/>
              <a:ext cx="4162696" cy="4028209"/>
            </a:xfrm>
            <a:prstGeom prst="diamond">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2530279" y="2762508"/>
              <a:ext cx="3180364" cy="1345720"/>
            </a:xfrm>
            <a:prstGeom prst="rect">
              <a:avLst/>
            </a:prstGeom>
            <a:no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a:ln w="0"/>
                  <a:solidFill>
                    <a:srgbClr val="FFFF00"/>
                  </a:solidFill>
                  <a:effectLst/>
                  <a:uLnTx/>
                  <a:uFillTx/>
                  <a:latin typeface="#9Slide03 SFU Futura_07" panose="00000900000000000000" pitchFamily="2" charset="0"/>
                  <a:ea typeface="+mn-ea"/>
                  <a:cs typeface="+mn-cs"/>
                </a:rPr>
                <a:t>VẬN DỤNG</a:t>
              </a:r>
            </a:p>
          </p:txBody>
        </p:sp>
      </p:grpSp>
      <p:sp>
        <p:nvSpPr>
          <p:cNvPr id="9" name="Rectangle 8">
            <a:extLst>
              <a:ext uri="{FF2B5EF4-FFF2-40B4-BE49-F238E27FC236}">
                <a16:creationId xmlns:a16="http://schemas.microsoft.com/office/drawing/2014/main" id="{EC5EAB68-A307-E433-6FCC-CEE9A930BFAA}"/>
              </a:ext>
            </a:extLst>
          </p:cNvPr>
          <p:cNvSpPr/>
          <p:nvPr/>
        </p:nvSpPr>
        <p:spPr>
          <a:xfrm>
            <a:off x="4677819" y="2460478"/>
            <a:ext cx="2836361" cy="2321386"/>
          </a:xfrm>
          <a:prstGeom prst="rect">
            <a:avLst/>
          </a:prstGeom>
          <a:no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p>
            <a:pPr algn="ctr">
              <a:spcAft>
                <a:spcPts val="800"/>
              </a:spcAft>
            </a:pPr>
            <a:r>
              <a:rPr lang="vi-VN" sz="3200">
                <a:ln w="0"/>
                <a:solidFill>
                  <a:srgbClr val="C00000"/>
                </a:solidFill>
                <a:effectLst>
                  <a:outerShdw blurRad="38100" dist="19050" dir="2700000" algn="tl" rotWithShape="0">
                    <a:schemeClr val="dk1">
                      <a:alpha val="40000"/>
                    </a:schemeClr>
                  </a:outerShdw>
                </a:effectLst>
                <a:latin typeface="#9Slide03 SFU Futura_12" panose="00000400000000000000" pitchFamily="2" charset="0"/>
                <a:ea typeface="Cambria" panose="02040503050406030204" pitchFamily="18" charset="0"/>
                <a:cs typeface="Times New Roman" panose="02020603050405020304" pitchFamily="18" charset="0"/>
              </a:rPr>
              <a:t>Sưu tầm thông tin</a:t>
            </a:r>
            <a:r>
              <a:rPr lang="en-US" sz="3200">
                <a:ln w="0"/>
                <a:solidFill>
                  <a:srgbClr val="C00000"/>
                </a:solidFill>
                <a:effectLst>
                  <a:outerShdw blurRad="38100" dist="19050" dir="2700000" algn="tl" rotWithShape="0">
                    <a:schemeClr val="dk1">
                      <a:alpha val="40000"/>
                    </a:schemeClr>
                  </a:outerShdw>
                </a:effectLst>
                <a:latin typeface="#9Slide03 SFU Futura_12" panose="00000400000000000000" pitchFamily="2" charset="0"/>
                <a:ea typeface="Cambria" panose="02040503050406030204" pitchFamily="18" charset="0"/>
                <a:cs typeface="Times New Roman" panose="02020603050405020304" pitchFamily="18" charset="0"/>
              </a:rPr>
              <a:t>,</a:t>
            </a:r>
            <a:r>
              <a:rPr lang="vi-VN" sz="3200">
                <a:ln w="0"/>
                <a:solidFill>
                  <a:srgbClr val="C00000"/>
                </a:solidFill>
                <a:effectLst>
                  <a:outerShdw blurRad="38100" dist="19050" dir="2700000" algn="tl" rotWithShape="0">
                    <a:schemeClr val="dk1">
                      <a:alpha val="40000"/>
                    </a:schemeClr>
                  </a:outerShdw>
                </a:effectLst>
                <a:latin typeface="#9Slide03 SFU Futura_12" panose="00000400000000000000" pitchFamily="2" charset="0"/>
                <a:ea typeface="Cambria" panose="02040503050406030204" pitchFamily="18" charset="0"/>
                <a:cs typeface="Times New Roman" panose="02020603050405020304" pitchFamily="18" charset="0"/>
              </a:rPr>
              <a:t> tìm hiểu vai trò của một hình thức tổ chức lãnh thổ kinh tế </a:t>
            </a:r>
            <a:r>
              <a:rPr lang="en-US" sz="3200">
                <a:ln w="0"/>
                <a:solidFill>
                  <a:srgbClr val="C00000"/>
                </a:solidFill>
                <a:effectLst>
                  <a:outerShdw blurRad="38100" dist="19050" dir="2700000" algn="tl" rotWithShape="0">
                    <a:schemeClr val="dk1">
                      <a:alpha val="40000"/>
                    </a:schemeClr>
                  </a:outerShdw>
                </a:effectLst>
                <a:latin typeface="#9Slide03 SFU Futura_12" panose="00000400000000000000" pitchFamily="2" charset="0"/>
                <a:ea typeface="Cambria" panose="02040503050406030204" pitchFamily="18" charset="0"/>
                <a:cs typeface="Times New Roman" panose="02020603050405020304" pitchFamily="18" charset="0"/>
              </a:rPr>
              <a:t>(</a:t>
            </a:r>
            <a:r>
              <a:rPr lang="vi-VN" sz="3200">
                <a:ln w="0"/>
                <a:solidFill>
                  <a:srgbClr val="C00000"/>
                </a:solidFill>
                <a:effectLst>
                  <a:outerShdw blurRad="38100" dist="19050" dir="2700000" algn="tl" rotWithShape="0">
                    <a:schemeClr val="dk1">
                      <a:alpha val="40000"/>
                    </a:schemeClr>
                  </a:outerShdw>
                </a:effectLst>
                <a:latin typeface="#9Slide03 SFU Futura_12" panose="00000400000000000000" pitchFamily="2" charset="0"/>
                <a:ea typeface="Cambria" panose="02040503050406030204" pitchFamily="18" charset="0"/>
                <a:cs typeface="Times New Roman" panose="02020603050405020304" pitchFamily="18" charset="0"/>
              </a:rPr>
              <a:t>khu kinh tế ven biển</a:t>
            </a:r>
            <a:r>
              <a:rPr lang="en-US" sz="3200">
                <a:ln w="0"/>
                <a:solidFill>
                  <a:srgbClr val="C00000"/>
                </a:solidFill>
                <a:effectLst>
                  <a:outerShdw blurRad="38100" dist="19050" dir="2700000" algn="tl" rotWithShape="0">
                    <a:schemeClr val="dk1">
                      <a:alpha val="40000"/>
                    </a:schemeClr>
                  </a:outerShdw>
                </a:effectLst>
                <a:latin typeface="#9Slide03 SFU Futura_12" panose="00000400000000000000" pitchFamily="2" charset="0"/>
                <a:ea typeface="Cambria" panose="02040503050406030204" pitchFamily="18" charset="0"/>
                <a:cs typeface="Times New Roman" panose="02020603050405020304" pitchFamily="18" charset="0"/>
              </a:rPr>
              <a:t>,</a:t>
            </a:r>
            <a:r>
              <a:rPr lang="vi-VN" sz="3200">
                <a:ln w="0"/>
                <a:solidFill>
                  <a:srgbClr val="C00000"/>
                </a:solidFill>
                <a:effectLst>
                  <a:outerShdw blurRad="38100" dist="19050" dir="2700000" algn="tl" rotWithShape="0">
                    <a:schemeClr val="dk1">
                      <a:alpha val="40000"/>
                    </a:schemeClr>
                  </a:outerShdw>
                </a:effectLst>
                <a:latin typeface="#9Slide03 SFU Futura_12" panose="00000400000000000000" pitchFamily="2" charset="0"/>
                <a:ea typeface="Cambria" panose="02040503050406030204" pitchFamily="18" charset="0"/>
                <a:cs typeface="Times New Roman" panose="02020603050405020304" pitchFamily="18" charset="0"/>
              </a:rPr>
              <a:t> khu kinh tế cửa khẩu</a:t>
            </a:r>
            <a:r>
              <a:rPr lang="en-US" sz="3200">
                <a:ln w="0"/>
                <a:solidFill>
                  <a:srgbClr val="C00000"/>
                </a:solidFill>
                <a:effectLst>
                  <a:outerShdw blurRad="38100" dist="19050" dir="2700000" algn="tl" rotWithShape="0">
                    <a:schemeClr val="dk1">
                      <a:alpha val="40000"/>
                    </a:schemeClr>
                  </a:outerShdw>
                </a:effectLst>
                <a:latin typeface="#9Slide03 SFU Futura_12" panose="00000400000000000000" pitchFamily="2" charset="0"/>
                <a:ea typeface="Cambria" panose="02040503050406030204" pitchFamily="18" charset="0"/>
                <a:cs typeface="Times New Roman" panose="02020603050405020304" pitchFamily="18" charset="0"/>
              </a:rPr>
              <a:t>,</a:t>
            </a:r>
            <a:r>
              <a:rPr lang="vi-VN" sz="3200">
                <a:ln w="0"/>
                <a:solidFill>
                  <a:srgbClr val="C00000"/>
                </a:solidFill>
                <a:effectLst>
                  <a:outerShdw blurRad="38100" dist="19050" dir="2700000" algn="tl" rotWithShape="0">
                    <a:schemeClr val="dk1">
                      <a:alpha val="40000"/>
                    </a:schemeClr>
                  </a:outerShdw>
                </a:effectLst>
                <a:latin typeface="#9Slide03 SFU Futura_12" panose="00000400000000000000" pitchFamily="2" charset="0"/>
                <a:ea typeface="Cambria" panose="02040503050406030204" pitchFamily="18" charset="0"/>
                <a:cs typeface="Times New Roman" panose="02020603050405020304" pitchFamily="18" charset="0"/>
              </a:rPr>
              <a:t> khu công nghiệp</a:t>
            </a:r>
            <a:r>
              <a:rPr lang="en-US" sz="3200">
                <a:ln w="0"/>
                <a:solidFill>
                  <a:srgbClr val="C00000"/>
                </a:solidFill>
                <a:effectLst>
                  <a:outerShdw blurRad="38100" dist="19050" dir="2700000" algn="tl" rotWithShape="0">
                    <a:schemeClr val="dk1">
                      <a:alpha val="40000"/>
                    </a:schemeClr>
                  </a:outerShdw>
                </a:effectLst>
                <a:latin typeface="#9Slide03 SFU Futura_12" panose="00000400000000000000" pitchFamily="2" charset="0"/>
                <a:ea typeface="Cambria" panose="02040503050406030204" pitchFamily="18" charset="0"/>
                <a:cs typeface="Times New Roman" panose="02020603050405020304" pitchFamily="18" charset="0"/>
              </a:rPr>
              <a:t>, …) </a:t>
            </a:r>
            <a:r>
              <a:rPr lang="vi-VN" sz="3200">
                <a:ln w="0"/>
                <a:solidFill>
                  <a:srgbClr val="C00000"/>
                </a:solidFill>
                <a:effectLst>
                  <a:outerShdw blurRad="38100" dist="19050" dir="2700000" algn="tl" rotWithShape="0">
                    <a:schemeClr val="dk1">
                      <a:alpha val="40000"/>
                    </a:schemeClr>
                  </a:outerShdw>
                </a:effectLst>
                <a:latin typeface="#9Slide03 SFU Futura_12" panose="00000400000000000000" pitchFamily="2" charset="0"/>
                <a:ea typeface="Cambria" panose="02040503050406030204" pitchFamily="18" charset="0"/>
                <a:cs typeface="Times New Roman" panose="02020603050405020304" pitchFamily="18" charset="0"/>
              </a:rPr>
              <a:t>ở nước ta</a:t>
            </a:r>
            <a:r>
              <a:rPr lang="en-US" sz="3200">
                <a:ln w="0"/>
                <a:solidFill>
                  <a:srgbClr val="C00000"/>
                </a:solidFill>
                <a:effectLst>
                  <a:outerShdw blurRad="38100" dist="19050" dir="2700000" algn="tl" rotWithShape="0">
                    <a:schemeClr val="dk1">
                      <a:alpha val="40000"/>
                    </a:schemeClr>
                  </a:outerShdw>
                </a:effectLst>
                <a:latin typeface="#9Slide03 SFU Futura_12" panose="00000400000000000000" pitchFamily="2" charset="0"/>
                <a:ea typeface="Cambria" panose="02040503050406030204" pitchFamily="18" charset="0"/>
                <a:cs typeface="Times New Roman" panose="02020603050405020304" pitchFamily="18" charset="0"/>
              </a:rPr>
              <a:t>.</a:t>
            </a:r>
            <a:endParaRPr lang="en-US" sz="2400">
              <a:ln w="0"/>
              <a:solidFill>
                <a:srgbClr val="C00000"/>
              </a:solidFill>
              <a:effectLst>
                <a:outerShdw blurRad="38100" dist="19050" dir="2700000" algn="tl" rotWithShape="0">
                  <a:schemeClr val="dk1">
                    <a:alpha val="40000"/>
                  </a:schemeClr>
                </a:outerShdw>
              </a:effectLst>
              <a:latin typeface="#9Slide03 SFU Futura_12" panose="00000400000000000000" pitchFamily="2"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256533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9" name="Rectangle 4108">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0" name="Rectangle 4109">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89634"/>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11" name="Straight Connector 4110">
            <a:extLst>
              <a:ext uri="{FF2B5EF4-FFF2-40B4-BE49-F238E27FC236}">
                <a16:creationId xmlns:a16="http://schemas.microsoft.com/office/drawing/2014/main" id="{5D1CEE39-A6DC-4DE0-9789-206F1A9888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26744" y="889634"/>
            <a:ext cx="0" cy="50749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098" name="Picture 2" descr="ลากอน GIFs - Get the best GIF on GIPHY">
            <a:extLst>
              <a:ext uri="{FF2B5EF4-FFF2-40B4-BE49-F238E27FC236}">
                <a16:creationId xmlns:a16="http://schemas.microsoft.com/office/drawing/2014/main" id="{6E992CF8-D318-4EC6-80A8-5CBEB5E7A73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6448478" y="1015745"/>
            <a:ext cx="4818888" cy="48188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8C25E36-AD10-E1B1-DA42-5368F1D67319}"/>
              </a:ext>
            </a:extLst>
          </p:cNvPr>
          <p:cNvPicPr>
            <a:picLocks noChangeAspect="1"/>
          </p:cNvPicPr>
          <p:nvPr/>
        </p:nvPicPr>
        <p:blipFill>
          <a:blip r:embed="rId3"/>
          <a:stretch>
            <a:fillRect/>
          </a:stretch>
        </p:blipFill>
        <p:spPr>
          <a:xfrm>
            <a:off x="794004" y="1813949"/>
            <a:ext cx="5261112" cy="33644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74744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 name="Picture 40" descr="A mosaic of colorful geometric shapes">
            <a:extLst>
              <a:ext uri="{FF2B5EF4-FFF2-40B4-BE49-F238E27FC236}">
                <a16:creationId xmlns:a16="http://schemas.microsoft.com/office/drawing/2014/main" id="{1AE77150-EE70-42E6-AA98-2BB053A25FBF}"/>
              </a:ext>
            </a:extLst>
          </p:cNvPr>
          <p:cNvPicPr>
            <a:picLocks noChangeAspect="1"/>
          </p:cNvPicPr>
          <p:nvPr/>
        </p:nvPicPr>
        <p:blipFill rotWithShape="1">
          <a:blip r:embed="rId2"/>
          <a:srcRect r="28501" b="1"/>
          <a:stretch/>
        </p:blipFill>
        <p:spPr>
          <a:xfrm>
            <a:off x="5666308" y="170244"/>
            <a:ext cx="2885716" cy="2885716"/>
          </a:xfrm>
          <a:custGeom>
            <a:avLst/>
            <a:gdLst/>
            <a:ahLst/>
            <a:cxnLst/>
            <a:rect l="l" t="t" r="r" b="b"/>
            <a:pathLst>
              <a:path w="2885716" h="2885716">
                <a:moveTo>
                  <a:pt x="1442858" y="0"/>
                </a:moveTo>
                <a:cubicBezTo>
                  <a:pt x="2239726" y="0"/>
                  <a:pt x="2885716" y="645990"/>
                  <a:pt x="2885716" y="1442858"/>
                </a:cubicBezTo>
                <a:cubicBezTo>
                  <a:pt x="2885716" y="2239726"/>
                  <a:pt x="2239726" y="2885716"/>
                  <a:pt x="1442858" y="2885716"/>
                </a:cubicBezTo>
                <a:cubicBezTo>
                  <a:pt x="645990" y="2885716"/>
                  <a:pt x="0" y="2239726"/>
                  <a:pt x="0" y="1442858"/>
                </a:cubicBezTo>
                <a:cubicBezTo>
                  <a:pt x="0" y="645990"/>
                  <a:pt x="645990" y="0"/>
                  <a:pt x="1442858" y="0"/>
                </a:cubicBezTo>
                <a:close/>
              </a:path>
            </a:pathLst>
          </a:custGeom>
        </p:spPr>
      </p:pic>
      <p:pic>
        <p:nvPicPr>
          <p:cNvPr id="5" name="Picture 4">
            <a:extLst>
              <a:ext uri="{FF2B5EF4-FFF2-40B4-BE49-F238E27FC236}">
                <a16:creationId xmlns:a16="http://schemas.microsoft.com/office/drawing/2014/main" id="{69DC55C9-45F7-A8E5-722B-5D10333AD238}"/>
              </a:ext>
            </a:extLst>
          </p:cNvPr>
          <p:cNvPicPr>
            <a:picLocks noChangeAspect="1"/>
          </p:cNvPicPr>
          <p:nvPr/>
        </p:nvPicPr>
        <p:blipFill rotWithShape="1">
          <a:blip r:embed="rId3"/>
          <a:srcRect l="12324" r="24617" b="-3"/>
          <a:stretch/>
        </p:blipFill>
        <p:spPr>
          <a:xfrm>
            <a:off x="8844338" y="10"/>
            <a:ext cx="3347663" cy="2986304"/>
          </a:xfrm>
          <a:custGeom>
            <a:avLst/>
            <a:gdLst/>
            <a:ahLst/>
            <a:cxnLst/>
            <a:rect l="l" t="t" r="r" b="b"/>
            <a:pathLst>
              <a:path w="3347663" h="2986314">
                <a:moveTo>
                  <a:pt x="458203" y="0"/>
                </a:moveTo>
                <a:lnTo>
                  <a:pt x="3126555" y="0"/>
                </a:lnTo>
                <a:lnTo>
                  <a:pt x="3175466" y="53815"/>
                </a:lnTo>
                <a:cubicBezTo>
                  <a:pt x="3239389" y="131273"/>
                  <a:pt x="3296932" y="214191"/>
                  <a:pt x="3347288" y="301766"/>
                </a:cubicBezTo>
                <a:lnTo>
                  <a:pt x="3347663" y="302487"/>
                </a:lnTo>
                <a:lnTo>
                  <a:pt x="3347663" y="2082469"/>
                </a:lnTo>
                <a:lnTo>
                  <a:pt x="3278648" y="2196072"/>
                </a:lnTo>
                <a:cubicBezTo>
                  <a:pt x="2956544" y="2672847"/>
                  <a:pt x="2411068" y="2986314"/>
                  <a:pt x="1792379" y="2986314"/>
                </a:cubicBezTo>
                <a:cubicBezTo>
                  <a:pt x="802475" y="2986314"/>
                  <a:pt x="0" y="2183839"/>
                  <a:pt x="0" y="1193935"/>
                </a:cubicBezTo>
                <a:cubicBezTo>
                  <a:pt x="0" y="760853"/>
                  <a:pt x="153599" y="363644"/>
                  <a:pt x="409292" y="53815"/>
                </a:cubicBezTo>
                <a:close/>
              </a:path>
            </a:pathLst>
          </a:custGeom>
        </p:spPr>
      </p:pic>
      <p:pic>
        <p:nvPicPr>
          <p:cNvPr id="6" name="Picture 5">
            <a:extLst>
              <a:ext uri="{FF2B5EF4-FFF2-40B4-BE49-F238E27FC236}">
                <a16:creationId xmlns:a16="http://schemas.microsoft.com/office/drawing/2014/main" id="{0764B994-69D0-3581-12F4-DDBB851527FA}"/>
              </a:ext>
            </a:extLst>
          </p:cNvPr>
          <p:cNvPicPr>
            <a:picLocks noChangeAspect="1"/>
          </p:cNvPicPr>
          <p:nvPr/>
        </p:nvPicPr>
        <p:blipFill rotWithShape="1">
          <a:blip r:embed="rId4"/>
          <a:srcRect l="12587" r="1" b="1"/>
          <a:stretch/>
        </p:blipFill>
        <p:spPr>
          <a:xfrm>
            <a:off x="5940224" y="3122839"/>
            <a:ext cx="4783902" cy="3735161"/>
          </a:xfrm>
          <a:custGeom>
            <a:avLst/>
            <a:gdLst/>
            <a:ahLst/>
            <a:cxnLst/>
            <a:rect l="l" t="t" r="r" b="b"/>
            <a:pathLst>
              <a:path w="4783902" h="3735161">
                <a:moveTo>
                  <a:pt x="2391951" y="0"/>
                </a:moveTo>
                <a:cubicBezTo>
                  <a:pt x="3712988" y="0"/>
                  <a:pt x="4783902" y="1070915"/>
                  <a:pt x="4783902" y="2391951"/>
                </a:cubicBezTo>
                <a:cubicBezTo>
                  <a:pt x="4783902" y="2846058"/>
                  <a:pt x="4657359" y="3270609"/>
                  <a:pt x="4437611" y="3632264"/>
                </a:cubicBezTo>
                <a:lnTo>
                  <a:pt x="4370329" y="3735161"/>
                </a:lnTo>
                <a:lnTo>
                  <a:pt x="413573" y="3735161"/>
                </a:lnTo>
                <a:lnTo>
                  <a:pt x="346291" y="3632264"/>
                </a:lnTo>
                <a:cubicBezTo>
                  <a:pt x="126544" y="3270609"/>
                  <a:pt x="0" y="2846058"/>
                  <a:pt x="0" y="2391951"/>
                </a:cubicBezTo>
                <a:cubicBezTo>
                  <a:pt x="0" y="1070915"/>
                  <a:pt x="1070915" y="0"/>
                  <a:pt x="2391951" y="0"/>
                </a:cubicBezTo>
                <a:close/>
              </a:path>
            </a:pathLst>
          </a:custGeom>
        </p:spPr>
      </p:pic>
      <p:sp>
        <p:nvSpPr>
          <p:cNvPr id="8" name="Oval 7">
            <a:extLst>
              <a:ext uri="{FF2B5EF4-FFF2-40B4-BE49-F238E27FC236}">
                <a16:creationId xmlns:a16="http://schemas.microsoft.com/office/drawing/2014/main" id="{14D7D99F-AEF8-5000-86C8-FCD20A074591}"/>
              </a:ext>
            </a:extLst>
          </p:cNvPr>
          <p:cNvSpPr/>
          <p:nvPr/>
        </p:nvSpPr>
        <p:spPr>
          <a:xfrm>
            <a:off x="252674" y="554806"/>
            <a:ext cx="5215253" cy="4571376"/>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DE457F6-B209-7053-C272-8F1A4D53AB00}"/>
              </a:ext>
            </a:extLst>
          </p:cNvPr>
          <p:cNvSpPr/>
          <p:nvPr/>
        </p:nvSpPr>
        <p:spPr>
          <a:xfrm>
            <a:off x="252674" y="715370"/>
            <a:ext cx="4907557" cy="4301668"/>
          </a:xfrm>
          <a:prstGeom prst="ellipse">
            <a:avLst/>
          </a:prstGeom>
          <a:solidFill>
            <a:srgbClr val="3332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5F227AF-69F8-F99E-D072-7926C16E48A9}"/>
              </a:ext>
            </a:extLst>
          </p:cNvPr>
          <p:cNvSpPr txBox="1"/>
          <p:nvPr/>
        </p:nvSpPr>
        <p:spPr>
          <a:xfrm>
            <a:off x="219038" y="866672"/>
            <a:ext cx="4941193" cy="2803292"/>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kern="1200">
                <a:solidFill>
                  <a:srgbClr val="FFFF00"/>
                </a:solidFill>
                <a:latin typeface="#9Slide07 SVNHemi Head" panose="02040603050506020204" pitchFamily="18" charset="0"/>
                <a:ea typeface="+mj-ea"/>
                <a:cs typeface="+mj-cs"/>
              </a:rPr>
              <a:t>BÀI 10. </a:t>
            </a:r>
          </a:p>
          <a:p>
            <a:pPr algn="ctr">
              <a:lnSpc>
                <a:spcPct val="90000"/>
              </a:lnSpc>
              <a:spcBef>
                <a:spcPct val="0"/>
              </a:spcBef>
              <a:spcAft>
                <a:spcPts val="600"/>
              </a:spcAft>
            </a:pPr>
            <a:r>
              <a:rPr lang="en-US" sz="4800" kern="1200">
                <a:solidFill>
                  <a:srgbClr val="FFFF00"/>
                </a:solidFill>
                <a:latin typeface="#9Slide07 SVNHemi Head" panose="02040603050506020204" pitchFamily="18" charset="0"/>
                <a:ea typeface="+mj-ea"/>
                <a:cs typeface="+mj-cs"/>
              </a:rPr>
              <a:t>CHUYỂN DỊCH </a:t>
            </a:r>
          </a:p>
          <a:p>
            <a:pPr algn="ctr">
              <a:lnSpc>
                <a:spcPct val="90000"/>
              </a:lnSpc>
              <a:spcBef>
                <a:spcPct val="0"/>
              </a:spcBef>
              <a:spcAft>
                <a:spcPts val="600"/>
              </a:spcAft>
            </a:pPr>
            <a:r>
              <a:rPr lang="en-US" sz="4800" kern="1200">
                <a:solidFill>
                  <a:srgbClr val="FFFF00"/>
                </a:solidFill>
                <a:latin typeface="#9Slide07 SVNHemi Head" panose="02040603050506020204" pitchFamily="18" charset="0"/>
                <a:ea typeface="+mj-ea"/>
                <a:cs typeface="+mj-cs"/>
              </a:rPr>
              <a:t>CƠ CẤU KINH TẾ</a:t>
            </a:r>
          </a:p>
        </p:txBody>
      </p:sp>
    </p:spTree>
    <p:extLst>
      <p:ext uri="{BB962C8B-B14F-4D97-AF65-F5344CB8AC3E}">
        <p14:creationId xmlns:p14="http://schemas.microsoft.com/office/powerpoint/2010/main" val="191902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outVertical)">
                                      <p:cBhvr>
                                        <p:cTn id="7" dur="500"/>
                                        <p:tgtEl>
                                          <p:spTgt spid="41"/>
                                        </p:tgtEl>
                                      </p:cBhvr>
                                    </p:animEffect>
                                  </p:childTnLst>
                                </p:cTn>
                              </p:par>
                              <p:par>
                                <p:cTn id="8" presetID="16" presetClass="entr" presetSubtype="37"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out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C6FFAA-1998-82A0-6272-B5C330465601}"/>
              </a:ext>
            </a:extLst>
          </p:cNvPr>
          <p:cNvPicPr>
            <a:picLocks noChangeAspect="1"/>
          </p:cNvPicPr>
          <p:nvPr/>
        </p:nvPicPr>
        <p:blipFill>
          <a:blip r:embed="rId2">
            <a:alphaModFix amt="20000"/>
          </a:blip>
          <a:stretch>
            <a:fillRect/>
          </a:stretch>
        </p:blipFill>
        <p:spPr>
          <a:xfrm>
            <a:off x="-17618" y="-73452"/>
            <a:ext cx="12209618" cy="6917085"/>
          </a:xfrm>
          <a:prstGeom prst="rect">
            <a:avLst/>
          </a:prstGeom>
        </p:spPr>
      </p:pic>
      <p:sp>
        <p:nvSpPr>
          <p:cNvPr id="2" name="Title 1">
            <a:extLst>
              <a:ext uri="{FF2B5EF4-FFF2-40B4-BE49-F238E27FC236}">
                <a16:creationId xmlns:a16="http://schemas.microsoft.com/office/drawing/2014/main" id="{8BA1FA5A-9E7D-9FAB-D2BF-55A0463A7691}"/>
              </a:ext>
            </a:extLst>
          </p:cNvPr>
          <p:cNvSpPr>
            <a:spLocks noGrp="1"/>
          </p:cNvSpPr>
          <p:nvPr>
            <p:ph type="title"/>
          </p:nvPr>
        </p:nvSpPr>
        <p:spPr>
          <a:xfrm>
            <a:off x="2197506" y="260108"/>
            <a:ext cx="6229822" cy="1325563"/>
          </a:xfrm>
          <a:solidFill>
            <a:schemeClr val="accent3"/>
          </a:solidFill>
          <a:ln>
            <a:noFill/>
          </a:ln>
        </p:spPr>
        <p:style>
          <a:lnRef idx="0">
            <a:scrgbClr r="0" g="0" b="0"/>
          </a:lnRef>
          <a:fillRef idx="0">
            <a:scrgbClr r="0" g="0" b="0"/>
          </a:fillRef>
          <a:effectRef idx="0">
            <a:scrgbClr r="0" g="0" b="0"/>
          </a:effectRef>
          <a:fontRef idx="minor">
            <a:schemeClr val="lt1"/>
          </a:fontRef>
        </p:style>
        <p:txBody>
          <a:bodyPr/>
          <a:lstStyle/>
          <a:p>
            <a:pPr algn="ctr"/>
            <a:r>
              <a:rPr lang="en-US">
                <a:solidFill>
                  <a:srgbClr val="FFFF00"/>
                </a:solidFill>
                <a:latin typeface="#9Slide07 SVNHemi Head" panose="02040603050506020204" pitchFamily="18" charset="0"/>
              </a:rPr>
              <a:t>Chuyển dịch cơ cấu kinh tế</a:t>
            </a:r>
          </a:p>
        </p:txBody>
      </p:sp>
      <p:sp>
        <p:nvSpPr>
          <p:cNvPr id="4" name="Rectangle: Rounded Corners 3">
            <a:extLst>
              <a:ext uri="{FF2B5EF4-FFF2-40B4-BE49-F238E27FC236}">
                <a16:creationId xmlns:a16="http://schemas.microsoft.com/office/drawing/2014/main" id="{9818F08A-137B-E54E-1734-619CCE690E75}"/>
              </a:ext>
            </a:extLst>
          </p:cNvPr>
          <p:cNvSpPr/>
          <p:nvPr/>
        </p:nvSpPr>
        <p:spPr>
          <a:xfrm>
            <a:off x="3185636" y="3685419"/>
            <a:ext cx="3342042" cy="70701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bg1"/>
                </a:solidFill>
                <a:latin typeface="#9Slide03 SFU Futura_07" panose="00000900000000000000" pitchFamily="2" charset="0"/>
              </a:rPr>
              <a:t>II. CHUYỂN DỊCH CƠ CẤU KINH TẾ</a:t>
            </a:r>
          </a:p>
        </p:txBody>
      </p:sp>
      <p:sp>
        <p:nvSpPr>
          <p:cNvPr id="5" name="Rectangle: Rounded Corners 4">
            <a:extLst>
              <a:ext uri="{FF2B5EF4-FFF2-40B4-BE49-F238E27FC236}">
                <a16:creationId xmlns:a16="http://schemas.microsoft.com/office/drawing/2014/main" id="{3CED2CD5-1E1A-D448-D303-E07DFAF6685F}"/>
              </a:ext>
            </a:extLst>
          </p:cNvPr>
          <p:cNvSpPr/>
          <p:nvPr/>
        </p:nvSpPr>
        <p:spPr>
          <a:xfrm>
            <a:off x="7133571" y="4521115"/>
            <a:ext cx="4621098" cy="707011"/>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rgbClr val="002060"/>
                </a:solidFill>
                <a:latin typeface="#9Slide03 SFU Futura_07" panose="00000900000000000000" pitchFamily="2" charset="0"/>
              </a:rPr>
              <a:t>Chuyển dịch theo hướng CNH, HĐH</a:t>
            </a:r>
          </a:p>
        </p:txBody>
      </p:sp>
      <p:sp>
        <p:nvSpPr>
          <p:cNvPr id="6" name="Rectangle: Rounded Corners 5">
            <a:extLst>
              <a:ext uri="{FF2B5EF4-FFF2-40B4-BE49-F238E27FC236}">
                <a16:creationId xmlns:a16="http://schemas.microsoft.com/office/drawing/2014/main" id="{E91DA185-5DC6-18C2-29B2-5E82A967B00C}"/>
              </a:ext>
            </a:extLst>
          </p:cNvPr>
          <p:cNvSpPr/>
          <p:nvPr/>
        </p:nvSpPr>
        <p:spPr>
          <a:xfrm>
            <a:off x="7133571" y="5696022"/>
            <a:ext cx="4621098" cy="707011"/>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rgbClr val="002060"/>
                </a:solidFill>
                <a:latin typeface="#9Slide03 SFU Futura_07" panose="00000900000000000000" pitchFamily="2" charset="0"/>
              </a:rPr>
              <a:t>Chuyển dịch cơ cấu KT theo ngành, theo thành phần kinh tế và theo lãnh thổ</a:t>
            </a:r>
          </a:p>
        </p:txBody>
      </p:sp>
      <p:sp>
        <p:nvSpPr>
          <p:cNvPr id="20" name="Rectangle: Rounded Corners 19">
            <a:extLst>
              <a:ext uri="{FF2B5EF4-FFF2-40B4-BE49-F238E27FC236}">
                <a16:creationId xmlns:a16="http://schemas.microsoft.com/office/drawing/2014/main" id="{B229DAFA-7B78-644C-B95B-1B224D89F916}"/>
              </a:ext>
            </a:extLst>
          </p:cNvPr>
          <p:cNvSpPr/>
          <p:nvPr/>
        </p:nvSpPr>
        <p:spPr>
          <a:xfrm>
            <a:off x="3185636" y="2332779"/>
            <a:ext cx="3342042" cy="70701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bg1"/>
                </a:solidFill>
                <a:latin typeface="#9Slide03 SFU Futura_07" panose="00000900000000000000" pitchFamily="2" charset="0"/>
              </a:rPr>
              <a:t>I. Ý NGHĨA CỦA SỰ CHUYỂN DỊCH CƠ CẤU KINH TẾ</a:t>
            </a:r>
          </a:p>
        </p:txBody>
      </p:sp>
      <p:pic>
        <p:nvPicPr>
          <p:cNvPr id="3" name="Picture 2">
            <a:extLst>
              <a:ext uri="{FF2B5EF4-FFF2-40B4-BE49-F238E27FC236}">
                <a16:creationId xmlns:a16="http://schemas.microsoft.com/office/drawing/2014/main" id="{61E246CB-9B3B-4B86-6475-FDBC02D80186}"/>
              </a:ext>
            </a:extLst>
          </p:cNvPr>
          <p:cNvPicPr>
            <a:picLocks noChangeAspect="1"/>
          </p:cNvPicPr>
          <p:nvPr/>
        </p:nvPicPr>
        <p:blipFill>
          <a:blip r:embed="rId3"/>
          <a:stretch>
            <a:fillRect/>
          </a:stretch>
        </p:blipFill>
        <p:spPr>
          <a:xfrm>
            <a:off x="2197506" y="2166567"/>
            <a:ext cx="1078682" cy="1078682"/>
          </a:xfrm>
          <a:prstGeom prst="rect">
            <a:avLst/>
          </a:prstGeom>
        </p:spPr>
      </p:pic>
      <p:pic>
        <p:nvPicPr>
          <p:cNvPr id="7" name="Picture 6">
            <a:extLst>
              <a:ext uri="{FF2B5EF4-FFF2-40B4-BE49-F238E27FC236}">
                <a16:creationId xmlns:a16="http://schemas.microsoft.com/office/drawing/2014/main" id="{2D16461F-44D5-BA2B-0289-0F7F69EF783F}"/>
              </a:ext>
            </a:extLst>
          </p:cNvPr>
          <p:cNvPicPr>
            <a:picLocks noChangeAspect="1"/>
          </p:cNvPicPr>
          <p:nvPr/>
        </p:nvPicPr>
        <p:blipFill>
          <a:blip r:embed="rId3"/>
          <a:stretch>
            <a:fillRect/>
          </a:stretch>
        </p:blipFill>
        <p:spPr>
          <a:xfrm>
            <a:off x="2197506" y="3499583"/>
            <a:ext cx="1078682" cy="1078682"/>
          </a:xfrm>
          <a:prstGeom prst="rect">
            <a:avLst/>
          </a:prstGeom>
        </p:spPr>
      </p:pic>
      <p:sp>
        <p:nvSpPr>
          <p:cNvPr id="11" name="Arrow: Bent-Up 10">
            <a:extLst>
              <a:ext uri="{FF2B5EF4-FFF2-40B4-BE49-F238E27FC236}">
                <a16:creationId xmlns:a16="http://schemas.microsoft.com/office/drawing/2014/main" id="{EB79C4C9-3DCF-0791-C0F2-EF3B5FC338DA}"/>
              </a:ext>
            </a:extLst>
          </p:cNvPr>
          <p:cNvSpPr/>
          <p:nvPr/>
        </p:nvSpPr>
        <p:spPr>
          <a:xfrm rot="5400000">
            <a:off x="5585149" y="3489639"/>
            <a:ext cx="645630" cy="2451213"/>
          </a:xfrm>
          <a:prstGeom prst="bentUp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Arrow: Bent-Up 12">
            <a:extLst>
              <a:ext uri="{FF2B5EF4-FFF2-40B4-BE49-F238E27FC236}">
                <a16:creationId xmlns:a16="http://schemas.microsoft.com/office/drawing/2014/main" id="{A382A716-4DE2-5918-F178-A4D399003D1E}"/>
              </a:ext>
            </a:extLst>
          </p:cNvPr>
          <p:cNvSpPr/>
          <p:nvPr/>
        </p:nvSpPr>
        <p:spPr>
          <a:xfrm rot="5400000">
            <a:off x="4993788" y="4094477"/>
            <a:ext cx="1828352" cy="2451213"/>
          </a:xfrm>
          <a:prstGeom prst="bentUpArrow">
            <a:avLst>
              <a:gd name="adj1" fmla="val 8850"/>
              <a:gd name="adj2" fmla="val 8850"/>
              <a:gd name="adj3" fmla="val 9371"/>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ED4EE07-6938-9E2F-E5BF-C50E9D74F5BE}"/>
              </a:ext>
            </a:extLst>
          </p:cNvPr>
          <p:cNvSpPr/>
          <p:nvPr/>
        </p:nvSpPr>
        <p:spPr>
          <a:xfrm>
            <a:off x="-1270038" y="1969"/>
            <a:ext cx="2678546" cy="2918510"/>
          </a:xfrm>
          <a:prstGeom prst="ellipse">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6D7FAE3-D91F-1545-2B2C-DA622A070DA8}"/>
              </a:ext>
            </a:extLst>
          </p:cNvPr>
          <p:cNvSpPr/>
          <p:nvPr/>
        </p:nvSpPr>
        <p:spPr>
          <a:xfrm>
            <a:off x="4578" y="608871"/>
            <a:ext cx="1306905" cy="170470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9Slide07 IcielBaliho Script" pitchFamily="2" charset="0"/>
              </a:rPr>
              <a:t>NỘI DUNG BÀI HỌC</a:t>
            </a:r>
          </a:p>
        </p:txBody>
      </p:sp>
      <p:pic>
        <p:nvPicPr>
          <p:cNvPr id="8" name="Picture 7">
            <a:extLst>
              <a:ext uri="{FF2B5EF4-FFF2-40B4-BE49-F238E27FC236}">
                <a16:creationId xmlns:a16="http://schemas.microsoft.com/office/drawing/2014/main" id="{05B4A62F-4F93-74D2-B60D-917469442A86}"/>
              </a:ext>
            </a:extLst>
          </p:cNvPr>
          <p:cNvPicPr>
            <a:picLocks noChangeAspect="1"/>
          </p:cNvPicPr>
          <p:nvPr/>
        </p:nvPicPr>
        <p:blipFill>
          <a:blip r:embed="rId4"/>
          <a:stretch>
            <a:fillRect/>
          </a:stretch>
        </p:blipFill>
        <p:spPr>
          <a:xfrm>
            <a:off x="8683509" y="706624"/>
            <a:ext cx="3252309" cy="3252309"/>
          </a:xfrm>
          <a:prstGeom prst="rect">
            <a:avLst/>
          </a:prstGeom>
        </p:spPr>
      </p:pic>
      <p:pic>
        <p:nvPicPr>
          <p:cNvPr id="14" name="Picture 13">
            <a:extLst>
              <a:ext uri="{FF2B5EF4-FFF2-40B4-BE49-F238E27FC236}">
                <a16:creationId xmlns:a16="http://schemas.microsoft.com/office/drawing/2014/main" id="{13924117-08FD-22B8-9577-27EDDF4235CA}"/>
              </a:ext>
            </a:extLst>
          </p:cNvPr>
          <p:cNvPicPr>
            <a:picLocks noChangeAspect="1"/>
          </p:cNvPicPr>
          <p:nvPr/>
        </p:nvPicPr>
        <p:blipFill>
          <a:blip r:embed="rId5"/>
          <a:stretch>
            <a:fillRect/>
          </a:stretch>
        </p:blipFill>
        <p:spPr>
          <a:xfrm>
            <a:off x="-17618" y="4578265"/>
            <a:ext cx="3810000" cy="2286000"/>
          </a:xfrm>
          <a:prstGeom prst="rect">
            <a:avLst/>
          </a:prstGeom>
          <a:ln>
            <a:noFill/>
          </a:ln>
          <a:effectLst>
            <a:softEdge rad="112500"/>
          </a:effectLst>
        </p:spPr>
      </p:pic>
    </p:spTree>
    <p:extLst>
      <p:ext uri="{BB962C8B-B14F-4D97-AF65-F5344CB8AC3E}">
        <p14:creationId xmlns:p14="http://schemas.microsoft.com/office/powerpoint/2010/main" val="240177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0-#ppt_w/2"/>
                                          </p:val>
                                        </p:tav>
                                        <p:tav tm="100000">
                                          <p:val>
                                            <p:strVal val="#ppt_x"/>
                                          </p:val>
                                        </p:tav>
                                      </p:tavLst>
                                    </p:anim>
                                    <p:anim calcmode="lin" valueType="num">
                                      <p:cBhvr additive="base">
                                        <p:cTn id="39" dur="500" fill="hold"/>
                                        <p:tgtEl>
                                          <p:spTgt spid="7"/>
                                        </p:tgtEl>
                                        <p:attrNameLst>
                                          <p:attrName>ppt_y</p:attrName>
                                        </p:attrNameLst>
                                      </p:cBhvr>
                                      <p:tavLst>
                                        <p:tav tm="0">
                                          <p:val>
                                            <p:strVal val="#ppt_y"/>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par>
                                <p:cTn id="55" presetID="42"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42"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000"/>
                                        <p:tgtEl>
                                          <p:spTgt spid="6"/>
                                        </p:tgtEl>
                                      </p:cBhvr>
                                    </p:animEffect>
                                    <p:anim calcmode="lin" valueType="num">
                                      <p:cBhvr>
                                        <p:cTn id="68" dur="1000" fill="hold"/>
                                        <p:tgtEl>
                                          <p:spTgt spid="6"/>
                                        </p:tgtEl>
                                        <p:attrNameLst>
                                          <p:attrName>ppt_x</p:attrName>
                                        </p:attrNameLst>
                                      </p:cBhvr>
                                      <p:tavLst>
                                        <p:tav tm="0">
                                          <p:val>
                                            <p:strVal val="#ppt_x"/>
                                          </p:val>
                                        </p:tav>
                                        <p:tav tm="100000">
                                          <p:val>
                                            <p:strVal val="#ppt_x"/>
                                          </p:val>
                                        </p:tav>
                                      </p:tavLst>
                                    </p:anim>
                                    <p:anim calcmode="lin" valueType="num">
                                      <p:cBhvr>
                                        <p:cTn id="6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20" grpId="0" animBg="1"/>
      <p:bldP spid="11" grpId="0" animBg="1"/>
      <p:bldP spid="13" grpId="0" animBg="1"/>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D9922E-B220-7AAB-4F52-2D57F2611D7C}"/>
              </a:ext>
            </a:extLst>
          </p:cNvPr>
          <p:cNvPicPr>
            <a:picLocks noChangeAspect="1"/>
          </p:cNvPicPr>
          <p:nvPr/>
        </p:nvPicPr>
        <p:blipFill>
          <a:blip r:embed="rId2"/>
          <a:stretch>
            <a:fillRect/>
          </a:stretch>
        </p:blipFill>
        <p:spPr>
          <a:xfrm>
            <a:off x="7959485" y="4120121"/>
            <a:ext cx="3916535" cy="2604496"/>
          </a:xfrm>
          <a:prstGeom prst="rect">
            <a:avLst/>
          </a:prstGeom>
        </p:spPr>
      </p:pic>
      <p:sp>
        <p:nvSpPr>
          <p:cNvPr id="4" name="Rectangle: Rounded Corners 3">
            <a:extLst>
              <a:ext uri="{FF2B5EF4-FFF2-40B4-BE49-F238E27FC236}">
                <a16:creationId xmlns:a16="http://schemas.microsoft.com/office/drawing/2014/main" id="{54571131-3FAD-0D17-68CA-3B8AA4946C08}"/>
              </a:ext>
            </a:extLst>
          </p:cNvPr>
          <p:cNvSpPr/>
          <p:nvPr/>
        </p:nvSpPr>
        <p:spPr>
          <a:xfrm>
            <a:off x="0" y="0"/>
            <a:ext cx="12192000" cy="81915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a:solidFill>
                  <a:srgbClr val="FFFF00"/>
                </a:solidFill>
                <a:effectLst/>
                <a:latin typeface="#9Slide07 IcielBaliho Script" pitchFamily="2" charset="0"/>
                <a:ea typeface="SimSun" panose="02010600030101010101" pitchFamily="2" charset="-122"/>
                <a:cs typeface="Times New Roman" panose="02020603050405020304" pitchFamily="18" charset="0"/>
              </a:rPr>
              <a:t>Hoạt động 2.1</a:t>
            </a:r>
            <a:r>
              <a:rPr lang="x-none" sz="3200" b="1">
                <a:solidFill>
                  <a:srgbClr val="FFFF00"/>
                </a:solidFill>
                <a:effectLst/>
                <a:latin typeface="#9Slide07 IcielBaliho Script" pitchFamily="2" charset="0"/>
                <a:ea typeface="SimSun" panose="02010600030101010101" pitchFamily="2" charset="-122"/>
                <a:cs typeface="Times New Roman" panose="02020603050405020304" pitchFamily="18" charset="0"/>
              </a:rPr>
              <a:t>: Tìm hiểu </a:t>
            </a:r>
            <a:r>
              <a:rPr lang="vi-VN" sz="3200" b="1">
                <a:solidFill>
                  <a:srgbClr val="FFFF00"/>
                </a:solidFill>
                <a:effectLst/>
                <a:latin typeface="#9Slide07 IcielBaliho Script" pitchFamily="2" charset="0"/>
                <a:ea typeface="SimSun" panose="02010600030101010101" pitchFamily="2" charset="-122"/>
                <a:cs typeface="Times New Roman" panose="02020603050405020304" pitchFamily="18" charset="0"/>
              </a:rPr>
              <a:t>Ý NGHĨA CỦA SỰ CHUYỂN DỊCH CƠ CẤU KINH TẾ</a:t>
            </a:r>
          </a:p>
        </p:txBody>
      </p:sp>
      <p:grpSp>
        <p:nvGrpSpPr>
          <p:cNvPr id="5" name="Group 4">
            <a:extLst>
              <a:ext uri="{FF2B5EF4-FFF2-40B4-BE49-F238E27FC236}">
                <a16:creationId xmlns:a16="http://schemas.microsoft.com/office/drawing/2014/main" id="{0CFC6F40-D91B-C3ED-9689-A3F660C30E26}"/>
              </a:ext>
            </a:extLst>
          </p:cNvPr>
          <p:cNvGrpSpPr/>
          <p:nvPr/>
        </p:nvGrpSpPr>
        <p:grpSpPr>
          <a:xfrm>
            <a:off x="3673364" y="975779"/>
            <a:ext cx="8202656" cy="1207481"/>
            <a:chOff x="7454303" y="1662595"/>
            <a:chExt cx="2550607" cy="1207481"/>
          </a:xfrm>
        </p:grpSpPr>
        <p:sp>
          <p:nvSpPr>
            <p:cNvPr id="6" name="Flowchart: Terminator 5">
              <a:extLst>
                <a:ext uri="{FF2B5EF4-FFF2-40B4-BE49-F238E27FC236}">
                  <a16:creationId xmlns:a16="http://schemas.microsoft.com/office/drawing/2014/main" id="{88F6DC34-F0EC-6174-0F7D-7193642F6FE2}"/>
                </a:ext>
              </a:extLst>
            </p:cNvPr>
            <p:cNvSpPr/>
            <p:nvPr/>
          </p:nvSpPr>
          <p:spPr>
            <a:xfrm>
              <a:off x="7610487" y="2011993"/>
              <a:ext cx="2394423" cy="537328"/>
            </a:xfrm>
            <a:prstGeom prst="flowChartTerminator">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9Slide05 FS Blonde Script" panose="03000503000000000000" pitchFamily="65" charset="0"/>
                  <a:ea typeface="+mn-ea"/>
                  <a:cs typeface="+mn-cs"/>
                </a:rPr>
                <a:t>Nhiệm vụ: </a:t>
              </a:r>
              <a:r>
                <a:rPr lang="en-US" sz="2800" kern="0">
                  <a:solidFill>
                    <a:prstClr val="white"/>
                  </a:solidFill>
                  <a:latin typeface="#9Slide05 FS Blonde Script" panose="03000503000000000000" pitchFamily="65" charset="0"/>
                </a:rPr>
                <a:t>Đọc mục I SGK, trả lời câu hỏi</a:t>
              </a:r>
              <a:endParaRPr kumimoji="0" lang="en-US" sz="2800" b="0" i="0" u="none" strike="noStrike" kern="0" cap="none" spc="0" normalizeH="0" baseline="0" noProof="0">
                <a:ln>
                  <a:noFill/>
                </a:ln>
                <a:solidFill>
                  <a:prstClr val="white"/>
                </a:solidFill>
                <a:effectLst/>
                <a:uLnTx/>
                <a:uFillTx/>
                <a:latin typeface="#9Slide05 FS Blonde Script" panose="03000503000000000000" pitchFamily="65" charset="0"/>
                <a:ea typeface="+mn-ea"/>
                <a:cs typeface="+mn-cs"/>
              </a:endParaRPr>
            </a:p>
          </p:txBody>
        </p:sp>
        <p:pic>
          <p:nvPicPr>
            <p:cNvPr id="7" name="Picture 6">
              <a:extLst>
                <a:ext uri="{FF2B5EF4-FFF2-40B4-BE49-F238E27FC236}">
                  <a16:creationId xmlns:a16="http://schemas.microsoft.com/office/drawing/2014/main" id="{58FBCA5D-7A37-FE59-3891-5CC9A0EACC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454303" y="1662595"/>
              <a:ext cx="364432" cy="1207481"/>
            </a:xfrm>
            <a:prstGeom prst="rect">
              <a:avLst/>
            </a:prstGeom>
          </p:spPr>
        </p:pic>
      </p:grpSp>
      <p:pic>
        <p:nvPicPr>
          <p:cNvPr id="8" name="Picture 6" descr="8 Yes or no ý tưởng | dễ thương, hình gif, mèo kitty">
            <a:extLst>
              <a:ext uri="{FF2B5EF4-FFF2-40B4-BE49-F238E27FC236}">
                <a16:creationId xmlns:a16="http://schemas.microsoft.com/office/drawing/2014/main" id="{E737E768-94BD-13B0-BB0E-52135E70488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97221" y="3929346"/>
            <a:ext cx="3096236" cy="25104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E0B695-6663-5BC0-F59C-7A39EDC5391D}"/>
              </a:ext>
            </a:extLst>
          </p:cNvPr>
          <p:cNvSpPr txBox="1"/>
          <p:nvPr/>
        </p:nvSpPr>
        <p:spPr>
          <a:xfrm>
            <a:off x="4251599" y="2596274"/>
            <a:ext cx="6896100" cy="1077218"/>
          </a:xfrm>
          <a:prstGeom prst="rect">
            <a:avLst/>
          </a:prstGeom>
          <a:noFill/>
        </p:spPr>
        <p:txBody>
          <a:bodyPr wrap="square" rtlCol="0">
            <a:spAutoFit/>
          </a:bodyPr>
          <a:lstStyle/>
          <a:p>
            <a:pPr algn="ctr"/>
            <a:r>
              <a:rPr lang="en-US" sz="3200" b="1">
                <a:solidFill>
                  <a:srgbClr val="FF5E72"/>
                </a:solidFill>
                <a:effectLst/>
                <a:latin typeface="#9Slide05 FS Blonde Script" panose="03000503000000000000" pitchFamily="65" charset="0"/>
                <a:ea typeface="Calibri" panose="020F0502020204030204" pitchFamily="34" charset="0"/>
              </a:rPr>
              <a:t>Sự chuyển dịch cơ cấu nền kinh tế có ý nghĩa chiến lược như thế nào?</a:t>
            </a:r>
            <a:endParaRPr lang="en-US" sz="3200" b="1">
              <a:solidFill>
                <a:srgbClr val="FF5E72"/>
              </a:solidFill>
              <a:latin typeface="#9Slide05 FS Blonde Script" panose="03000503000000000000" pitchFamily="65" charset="0"/>
            </a:endParaRPr>
          </a:p>
        </p:txBody>
      </p:sp>
      <p:pic>
        <p:nvPicPr>
          <p:cNvPr id="10" name="Picture 9">
            <a:extLst>
              <a:ext uri="{FF2B5EF4-FFF2-40B4-BE49-F238E27FC236}">
                <a16:creationId xmlns:a16="http://schemas.microsoft.com/office/drawing/2014/main" id="{0A39029E-769C-E7EF-16AE-BAC3B98F5EE3}"/>
              </a:ext>
            </a:extLst>
          </p:cNvPr>
          <p:cNvPicPr>
            <a:picLocks noChangeAspect="1"/>
          </p:cNvPicPr>
          <p:nvPr/>
        </p:nvPicPr>
        <p:blipFill>
          <a:blip r:embed="rId6"/>
          <a:stretch>
            <a:fillRect/>
          </a:stretch>
        </p:blipFill>
        <p:spPr>
          <a:xfrm>
            <a:off x="-79691" y="975779"/>
            <a:ext cx="3810000" cy="2286000"/>
          </a:xfrm>
          <a:prstGeom prst="rect">
            <a:avLst/>
          </a:prstGeom>
          <a:ln>
            <a:noFill/>
          </a:ln>
          <a:effectLst>
            <a:softEdge rad="112500"/>
          </a:effectLst>
        </p:spPr>
      </p:pic>
      <p:sp>
        <p:nvSpPr>
          <p:cNvPr id="12" name="TextBox 11">
            <a:extLst>
              <a:ext uri="{FF2B5EF4-FFF2-40B4-BE49-F238E27FC236}">
                <a16:creationId xmlns:a16="http://schemas.microsoft.com/office/drawing/2014/main" id="{9D0D10AB-669E-0AEF-39A5-ECED5F779C9C}"/>
              </a:ext>
            </a:extLst>
          </p:cNvPr>
          <p:cNvSpPr txBox="1"/>
          <p:nvPr/>
        </p:nvSpPr>
        <p:spPr>
          <a:xfrm>
            <a:off x="447675" y="4105967"/>
            <a:ext cx="11296650" cy="2677656"/>
          </a:xfrm>
          <a:prstGeom prst="rect">
            <a:avLst/>
          </a:prstGeom>
          <a:solidFill>
            <a:schemeClr val="accent2">
              <a:alpha val="18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457200" algn="just">
              <a:lnSpc>
                <a:spcPct val="120000"/>
              </a:lnSpc>
            </a:pPr>
            <a:r>
              <a:rPr lang="en-US" sz="2400" b="1">
                <a:solidFill>
                  <a:srgbClr val="C00000"/>
                </a:solidFill>
                <a:effectLst/>
                <a:latin typeface="#9Slide03 SFU Futura_07" panose="00000900000000000000" pitchFamily="2" charset="0"/>
                <a:ea typeface="Calibri" panose="020F0502020204030204" pitchFamily="34" charset="0"/>
              </a:rPr>
              <a:t>I. </a:t>
            </a:r>
            <a:r>
              <a:rPr lang="vi-VN" sz="2400" b="1">
                <a:solidFill>
                  <a:srgbClr val="C00000"/>
                </a:solidFill>
                <a:effectLst/>
                <a:latin typeface="#9Slide03 SFU Futura_07" panose="00000900000000000000" pitchFamily="2" charset="0"/>
                <a:ea typeface="Calibri" panose="020F0502020204030204" pitchFamily="34" charset="0"/>
              </a:rPr>
              <a:t>Ý nghĩa của sự chuyển dịch cơ cấu kinh tế</a:t>
            </a:r>
            <a:endParaRPr lang="en-US" sz="2400">
              <a:effectLst/>
              <a:latin typeface="#9Slide03 SFU Futura_07" panose="00000900000000000000" pitchFamily="2" charset="0"/>
              <a:ea typeface="Times New Roman" panose="02020603050405020304" pitchFamily="18" charset="0"/>
            </a:endParaRPr>
          </a:p>
          <a:p>
            <a:pPr marL="342900" lvl="0" indent="-342900" algn="just">
              <a:lnSpc>
                <a:spcPct val="120000"/>
              </a:lnSpc>
              <a:buFont typeface="Times New Roman" panose="02020603050405020304" pitchFamily="18" charset="0"/>
              <a:buChar char="-"/>
            </a:pPr>
            <a:r>
              <a:rPr lang="vi-VN" sz="2400">
                <a:solidFill>
                  <a:srgbClr val="002060"/>
                </a:solidFill>
                <a:effectLst/>
                <a:latin typeface="#9Slide03 SFU Futura_12" panose="00000400000000000000" pitchFamily="2" charset="0"/>
                <a:ea typeface="Calibri" panose="020F0502020204030204" pitchFamily="34" charset="0"/>
              </a:rPr>
              <a:t>Phát huy lợi thế so sánh</a:t>
            </a:r>
            <a:r>
              <a:rPr lang="en-US" sz="2400">
                <a:solidFill>
                  <a:srgbClr val="002060"/>
                </a:solidFill>
                <a:effectLst/>
                <a:latin typeface="#9Slide03 SFU Futura_12" panose="00000400000000000000" pitchFamily="2" charset="0"/>
                <a:ea typeface="Calibri" panose="020F0502020204030204" pitchFamily="34" charset="0"/>
              </a:rPr>
              <a:t>,</a:t>
            </a:r>
            <a:r>
              <a:rPr lang="vi-VN" sz="2400">
                <a:solidFill>
                  <a:srgbClr val="002060"/>
                </a:solidFill>
                <a:effectLst/>
                <a:latin typeface="#9Slide03 SFU Futura_12" panose="00000400000000000000" pitchFamily="2" charset="0"/>
                <a:ea typeface="Calibri" panose="020F0502020204030204" pitchFamily="34" charset="0"/>
              </a:rPr>
              <a:t> khai thác</a:t>
            </a:r>
            <a:r>
              <a:rPr lang="en-US" sz="2400">
                <a:solidFill>
                  <a:srgbClr val="002060"/>
                </a:solidFill>
                <a:effectLst/>
                <a:latin typeface="#9Slide03 SFU Futura_12" panose="00000400000000000000" pitchFamily="2" charset="0"/>
                <a:ea typeface="Calibri" panose="020F0502020204030204" pitchFamily="34" charset="0"/>
              </a:rPr>
              <a:t>,</a:t>
            </a:r>
            <a:r>
              <a:rPr lang="vi-VN" sz="2400">
                <a:solidFill>
                  <a:srgbClr val="002060"/>
                </a:solidFill>
                <a:effectLst/>
                <a:latin typeface="#9Slide03 SFU Futura_12" panose="00000400000000000000" pitchFamily="2" charset="0"/>
                <a:ea typeface="Calibri" panose="020F0502020204030204" pitchFamily="34" charset="0"/>
              </a:rPr>
              <a:t> sử dụng hợp lý nguồn lực của đất nước</a:t>
            </a:r>
            <a:r>
              <a:rPr lang="en-US" sz="2400">
                <a:solidFill>
                  <a:srgbClr val="002060"/>
                </a:solidFill>
                <a:effectLst/>
                <a:latin typeface="#9Slide03 SFU Futura_12" panose="00000400000000000000" pitchFamily="2" charset="0"/>
                <a:ea typeface="Calibri" panose="020F0502020204030204" pitchFamily="34" charset="0"/>
              </a:rPr>
              <a:t>,</a:t>
            </a:r>
            <a:r>
              <a:rPr lang="vi-VN" sz="2400">
                <a:solidFill>
                  <a:srgbClr val="002060"/>
                </a:solidFill>
                <a:effectLst/>
                <a:latin typeface="#9Slide03 SFU Futura_12" panose="00000400000000000000" pitchFamily="2" charset="0"/>
                <a:ea typeface="Calibri" panose="020F0502020204030204" pitchFamily="34" charset="0"/>
              </a:rPr>
              <a:t> tái cơ cấu nền kinh tế theo hướng hiệu quả hơn</a:t>
            </a:r>
            <a:r>
              <a:rPr lang="en-US" sz="2400">
                <a:solidFill>
                  <a:srgbClr val="002060"/>
                </a:solidFill>
                <a:effectLst/>
                <a:latin typeface="#9Slide03 SFU Futura_12" panose="00000400000000000000" pitchFamily="2" charset="0"/>
                <a:ea typeface="Calibri" panose="020F0502020204030204" pitchFamily="34" charset="0"/>
              </a:rPr>
              <a:t>.</a:t>
            </a:r>
          </a:p>
          <a:p>
            <a:pPr marL="342900" lvl="0" indent="-342900" algn="just">
              <a:lnSpc>
                <a:spcPct val="120000"/>
              </a:lnSpc>
              <a:buFont typeface="Times New Roman" panose="02020603050405020304" pitchFamily="18" charset="0"/>
              <a:buChar char="-"/>
            </a:pPr>
            <a:r>
              <a:rPr lang="en-US" sz="2400">
                <a:solidFill>
                  <a:srgbClr val="002060"/>
                </a:solidFill>
                <a:effectLst/>
                <a:latin typeface="#9Slide03 SFU Futura_12" panose="00000400000000000000" pitchFamily="2" charset="0"/>
                <a:ea typeface="Calibri" panose="020F0502020204030204" pitchFamily="34" charset="0"/>
              </a:rPr>
              <a:t>T</a:t>
            </a:r>
            <a:r>
              <a:rPr lang="vi-VN" sz="2400">
                <a:solidFill>
                  <a:srgbClr val="002060"/>
                </a:solidFill>
                <a:effectLst/>
                <a:latin typeface="#9Slide03 SFU Futura_12" panose="00000400000000000000" pitchFamily="2" charset="0"/>
                <a:ea typeface="Calibri" panose="020F0502020204030204" pitchFamily="34" charset="0"/>
              </a:rPr>
              <a:t>ăng cường ứng dụng khoa học công nghệ</a:t>
            </a:r>
            <a:r>
              <a:rPr lang="en-US" sz="2400">
                <a:solidFill>
                  <a:srgbClr val="002060"/>
                </a:solidFill>
                <a:effectLst/>
                <a:latin typeface="#9Slide03 SFU Futura_12" panose="00000400000000000000" pitchFamily="2" charset="0"/>
                <a:ea typeface="Calibri" panose="020F0502020204030204" pitchFamily="34" charset="0"/>
              </a:rPr>
              <a:t>,</a:t>
            </a:r>
            <a:r>
              <a:rPr lang="vi-VN" sz="2400">
                <a:solidFill>
                  <a:srgbClr val="002060"/>
                </a:solidFill>
                <a:effectLst/>
                <a:latin typeface="#9Slide03 SFU Futura_12" panose="00000400000000000000" pitchFamily="2" charset="0"/>
                <a:ea typeface="Calibri" panose="020F0502020204030204" pitchFamily="34" charset="0"/>
              </a:rPr>
              <a:t> nâng cao trình độ lao động</a:t>
            </a:r>
            <a:r>
              <a:rPr lang="en-US" sz="2400">
                <a:solidFill>
                  <a:srgbClr val="002060"/>
                </a:solidFill>
                <a:effectLst/>
                <a:latin typeface="#9Slide03 SFU Futura_12" panose="00000400000000000000" pitchFamily="2" charset="0"/>
                <a:ea typeface="Calibri" panose="020F0502020204030204" pitchFamily="34" charset="0"/>
              </a:rPr>
              <a:t>,</a:t>
            </a:r>
            <a:r>
              <a:rPr lang="vi-VN" sz="2400">
                <a:solidFill>
                  <a:srgbClr val="002060"/>
                </a:solidFill>
                <a:effectLst/>
                <a:latin typeface="#9Slide03 SFU Futura_12" panose="00000400000000000000" pitchFamily="2" charset="0"/>
                <a:ea typeface="Calibri" panose="020F0502020204030204" pitchFamily="34" charset="0"/>
              </a:rPr>
              <a:t> tăng </a:t>
            </a:r>
            <a:r>
              <a:rPr lang="en-US" sz="2400">
                <a:solidFill>
                  <a:srgbClr val="002060"/>
                </a:solidFill>
                <a:effectLst/>
                <a:latin typeface="#9Slide03 SFU Futura_12" panose="00000400000000000000" pitchFamily="2" charset="0"/>
                <a:ea typeface="Calibri" panose="020F0502020204030204" pitchFamily="34" charset="0"/>
              </a:rPr>
              <a:t>năng suất và</a:t>
            </a:r>
            <a:r>
              <a:rPr lang="vi-VN" sz="2400">
                <a:solidFill>
                  <a:srgbClr val="002060"/>
                </a:solidFill>
                <a:effectLst/>
                <a:latin typeface="#9Slide03 SFU Futura_12" panose="00000400000000000000" pitchFamily="2" charset="0"/>
                <a:ea typeface="Calibri" panose="020F0502020204030204" pitchFamily="34" charset="0"/>
              </a:rPr>
              <a:t> hiệu quả lao động</a:t>
            </a:r>
            <a:r>
              <a:rPr lang="en-US" sz="2400">
                <a:solidFill>
                  <a:srgbClr val="002060"/>
                </a:solidFill>
                <a:effectLst/>
                <a:latin typeface="#9Slide03 SFU Futura_12" panose="00000400000000000000" pitchFamily="2" charset="0"/>
                <a:ea typeface="Calibri" panose="020F0502020204030204" pitchFamily="34" charset="0"/>
              </a:rPr>
              <a:t>, nâng</a:t>
            </a:r>
            <a:r>
              <a:rPr lang="vi-VN" sz="2400">
                <a:solidFill>
                  <a:srgbClr val="002060"/>
                </a:solidFill>
                <a:effectLst/>
                <a:latin typeface="#9Slide03 SFU Futura_12" panose="00000400000000000000" pitchFamily="2" charset="0"/>
                <a:ea typeface="Calibri" panose="020F0502020204030204" pitchFamily="34" charset="0"/>
              </a:rPr>
              <a:t> cao chất lượng cuộc sống</a:t>
            </a:r>
            <a:r>
              <a:rPr lang="en-US" sz="2400">
                <a:solidFill>
                  <a:srgbClr val="002060"/>
                </a:solidFill>
                <a:effectLst/>
                <a:latin typeface="#9Slide03 SFU Futura_12" panose="00000400000000000000" pitchFamily="2" charset="0"/>
                <a:ea typeface="Calibri" panose="020F0502020204030204" pitchFamily="34" charset="0"/>
              </a:rPr>
              <a:t>.</a:t>
            </a:r>
          </a:p>
          <a:p>
            <a:r>
              <a:rPr lang="en-US" sz="2400">
                <a:solidFill>
                  <a:srgbClr val="002060"/>
                </a:solidFill>
                <a:effectLst/>
                <a:latin typeface="#9Slide03 SFU Futura_12" panose="00000400000000000000" pitchFamily="2" charset="0"/>
                <a:ea typeface="Calibri" panose="020F0502020204030204" pitchFamily="34" charset="0"/>
                <a:cs typeface="Times New Roman" panose="02020603050405020304" pitchFamily="18" charset="0"/>
              </a:rPr>
              <a:t>- </a:t>
            </a:r>
            <a:r>
              <a:rPr lang="vi-VN" sz="2400">
                <a:solidFill>
                  <a:srgbClr val="002060"/>
                </a:solidFill>
                <a:effectLst/>
                <a:latin typeface="#9Slide03 SFU Futura_12" panose="00000400000000000000" pitchFamily="2" charset="0"/>
                <a:ea typeface="Calibri" panose="020F0502020204030204" pitchFamily="34" charset="0"/>
                <a:cs typeface="Times New Roman" panose="02020603050405020304" pitchFamily="18" charset="0"/>
              </a:rPr>
              <a:t>Thúc đẩy tăng trưởng kinh tế, bảo vệ môi trường và phát triển bền vững.</a:t>
            </a:r>
            <a:endParaRPr lang="en-US" sz="2400">
              <a:solidFill>
                <a:srgbClr val="002060"/>
              </a:solidFill>
              <a:latin typeface="#9Slide03 SFU Futura_12" panose="00000400000000000000" pitchFamily="2" charset="0"/>
            </a:endParaRPr>
          </a:p>
        </p:txBody>
      </p:sp>
    </p:spTree>
    <p:extLst>
      <p:ext uri="{BB962C8B-B14F-4D97-AF65-F5344CB8AC3E}">
        <p14:creationId xmlns:p14="http://schemas.microsoft.com/office/powerpoint/2010/main" val="24465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par>
                                <p:cTn id="16" presetID="21"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par>
                                <p:cTn id="24" presetID="21" presetClass="entr" presetSubtype="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4571131-3FAD-0D17-68CA-3B8AA4946C08}"/>
              </a:ext>
            </a:extLst>
          </p:cNvPr>
          <p:cNvSpPr/>
          <p:nvPr/>
        </p:nvSpPr>
        <p:spPr>
          <a:xfrm>
            <a:off x="0" y="0"/>
            <a:ext cx="12192000" cy="81915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a:solidFill>
                  <a:srgbClr val="FFFF00"/>
                </a:solidFill>
                <a:effectLst/>
                <a:latin typeface="#9Slide07 IcielBaliho Script" pitchFamily="2" charset="0"/>
                <a:ea typeface="SimSun" panose="02010600030101010101" pitchFamily="2" charset="-122"/>
                <a:cs typeface="Times New Roman" panose="02020603050405020304" pitchFamily="18" charset="0"/>
              </a:rPr>
              <a:t>Hoạt động </a:t>
            </a:r>
            <a:r>
              <a:rPr lang="en-US" sz="2800" b="1">
                <a:solidFill>
                  <a:srgbClr val="FFFF00"/>
                </a:solidFill>
                <a:latin typeface="#9Slide07 IcielBaliho Script" pitchFamily="2" charset="0"/>
              </a:rPr>
              <a:t>2.2</a:t>
            </a:r>
            <a:r>
              <a:rPr lang="x-none" sz="2800" b="1">
                <a:solidFill>
                  <a:srgbClr val="FFFF00"/>
                </a:solidFill>
                <a:latin typeface="#9Slide07 IcielBaliho Script" pitchFamily="2" charset="0"/>
              </a:rPr>
              <a:t>: Tìm hiểu về sự CHUYỂN DỊCH CƠ CẤU KINH TẾ - NỘI DUNG</a:t>
            </a:r>
            <a:r>
              <a:rPr lang="it-IT" sz="2800" b="1">
                <a:solidFill>
                  <a:srgbClr val="FFFF00"/>
                </a:solidFill>
                <a:latin typeface="#9Slide07 IcielBaliho Script" pitchFamily="2" charset="0"/>
              </a:rPr>
              <a:t> CHUYỂN DỊCH THEO HƯỚNG CÔNG NGHIỆP HÓA, HIỆN ĐẠI HÓA.</a:t>
            </a:r>
            <a:endParaRPr lang="vi-VN" sz="2800" b="1">
              <a:solidFill>
                <a:srgbClr val="FFFF00"/>
              </a:solidFill>
              <a:effectLst/>
              <a:latin typeface="#9Slide07 IcielBaliho Script" pitchFamily="2" charset="0"/>
              <a:ea typeface="SimSun" panose="02010600030101010101" pitchFamily="2" charset="-122"/>
              <a:cs typeface="Times New Roman" panose="02020603050405020304" pitchFamily="18" charset="0"/>
            </a:endParaRPr>
          </a:p>
        </p:txBody>
      </p:sp>
      <p:grpSp>
        <p:nvGrpSpPr>
          <p:cNvPr id="5" name="Group 4">
            <a:extLst>
              <a:ext uri="{FF2B5EF4-FFF2-40B4-BE49-F238E27FC236}">
                <a16:creationId xmlns:a16="http://schemas.microsoft.com/office/drawing/2014/main" id="{0CFC6F40-D91B-C3ED-9689-A3F660C30E26}"/>
              </a:ext>
            </a:extLst>
          </p:cNvPr>
          <p:cNvGrpSpPr/>
          <p:nvPr/>
        </p:nvGrpSpPr>
        <p:grpSpPr>
          <a:xfrm>
            <a:off x="-1" y="890054"/>
            <a:ext cx="11591923" cy="1207481"/>
            <a:chOff x="7454303" y="1662595"/>
            <a:chExt cx="3604496" cy="1207481"/>
          </a:xfrm>
        </p:grpSpPr>
        <p:sp>
          <p:nvSpPr>
            <p:cNvPr id="6" name="Flowchart: Terminator 5">
              <a:extLst>
                <a:ext uri="{FF2B5EF4-FFF2-40B4-BE49-F238E27FC236}">
                  <a16:creationId xmlns:a16="http://schemas.microsoft.com/office/drawing/2014/main" id="{88F6DC34-F0EC-6174-0F7D-7193642F6FE2}"/>
                </a:ext>
              </a:extLst>
            </p:cNvPr>
            <p:cNvSpPr/>
            <p:nvPr/>
          </p:nvSpPr>
          <p:spPr>
            <a:xfrm>
              <a:off x="7610487" y="2011993"/>
              <a:ext cx="3448312" cy="537328"/>
            </a:xfrm>
            <a:prstGeom prst="flowChartTerminator">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9Slide05 FS Blonde Script" panose="03000503000000000000" pitchFamily="65" charset="0"/>
                  <a:ea typeface="+mn-ea"/>
                  <a:cs typeface="+mn-cs"/>
                </a:rPr>
                <a:t>Nhiệm vụ: </a:t>
              </a:r>
              <a:r>
                <a:rPr lang="en-US" sz="2800" kern="0">
                  <a:solidFill>
                    <a:prstClr val="white"/>
                  </a:solidFill>
                  <a:latin typeface="#9Slide05 FS Blonde Script" panose="03000503000000000000" pitchFamily="65" charset="0"/>
                </a:rPr>
                <a:t>Thảo luận nhóm 4 thành viên, hoàn thành PHT</a:t>
              </a:r>
              <a:endParaRPr kumimoji="0" lang="en-US" sz="2800" b="0" i="0" u="none" strike="noStrike" kern="0" cap="none" spc="0" normalizeH="0" baseline="0" noProof="0">
                <a:ln>
                  <a:noFill/>
                </a:ln>
                <a:solidFill>
                  <a:prstClr val="white"/>
                </a:solidFill>
                <a:effectLst/>
                <a:uLnTx/>
                <a:uFillTx/>
                <a:latin typeface="#9Slide05 FS Blonde Script" panose="03000503000000000000" pitchFamily="65" charset="0"/>
                <a:ea typeface="+mn-ea"/>
                <a:cs typeface="+mn-cs"/>
              </a:endParaRPr>
            </a:p>
          </p:txBody>
        </p:sp>
        <p:pic>
          <p:nvPicPr>
            <p:cNvPr id="7" name="Picture 6">
              <a:extLst>
                <a:ext uri="{FF2B5EF4-FFF2-40B4-BE49-F238E27FC236}">
                  <a16:creationId xmlns:a16="http://schemas.microsoft.com/office/drawing/2014/main" id="{58FBCA5D-7A37-FE59-3891-5CC9A0EACC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454303" y="1662595"/>
              <a:ext cx="364432" cy="1207481"/>
            </a:xfrm>
            <a:prstGeom prst="rect">
              <a:avLst/>
            </a:prstGeom>
          </p:spPr>
        </p:pic>
      </p:grpSp>
      <p:graphicFrame>
        <p:nvGraphicFramePr>
          <p:cNvPr id="3" name="Table 2">
            <a:extLst>
              <a:ext uri="{FF2B5EF4-FFF2-40B4-BE49-F238E27FC236}">
                <a16:creationId xmlns:a16="http://schemas.microsoft.com/office/drawing/2014/main" id="{80AD8C0F-4745-9628-F510-3A75198C8B62}"/>
              </a:ext>
            </a:extLst>
          </p:cNvPr>
          <p:cNvGraphicFramePr>
            <a:graphicFrameLocks noGrp="1"/>
          </p:cNvGraphicFramePr>
          <p:nvPr>
            <p:extLst>
              <p:ext uri="{D42A27DB-BD31-4B8C-83A1-F6EECF244321}">
                <p14:modId xmlns:p14="http://schemas.microsoft.com/office/powerpoint/2010/main" val="2786646202"/>
              </p:ext>
            </p:extLst>
          </p:nvPr>
        </p:nvGraphicFramePr>
        <p:xfrm>
          <a:off x="130808" y="1930183"/>
          <a:ext cx="8394068" cy="4893146"/>
        </p:xfrm>
        <a:graphic>
          <a:graphicData uri="http://schemas.openxmlformats.org/drawingml/2006/table">
            <a:tbl>
              <a:tblPr firstRow="1" firstCol="1" bandRow="1">
                <a:tableStyleId>{C4B1156A-380E-4F78-BDF5-A606A8083BF9}</a:tableStyleId>
              </a:tblPr>
              <a:tblGrid>
                <a:gridCol w="6726614">
                  <a:extLst>
                    <a:ext uri="{9D8B030D-6E8A-4147-A177-3AD203B41FA5}">
                      <a16:colId xmlns:a16="http://schemas.microsoft.com/office/drawing/2014/main" val="4007008360"/>
                    </a:ext>
                  </a:extLst>
                </a:gridCol>
                <a:gridCol w="791365">
                  <a:extLst>
                    <a:ext uri="{9D8B030D-6E8A-4147-A177-3AD203B41FA5}">
                      <a16:colId xmlns:a16="http://schemas.microsoft.com/office/drawing/2014/main" val="2360482349"/>
                    </a:ext>
                  </a:extLst>
                </a:gridCol>
                <a:gridCol w="876089">
                  <a:extLst>
                    <a:ext uri="{9D8B030D-6E8A-4147-A177-3AD203B41FA5}">
                      <a16:colId xmlns:a16="http://schemas.microsoft.com/office/drawing/2014/main" val="2771231537"/>
                    </a:ext>
                  </a:extLst>
                </a:gridCol>
              </a:tblGrid>
              <a:tr h="187894">
                <a:tc gridSpan="3">
                  <a:txBody>
                    <a:bodyPr/>
                    <a:lstStyle/>
                    <a:p>
                      <a:pPr algn="ctr">
                        <a:lnSpc>
                          <a:spcPct val="120000"/>
                        </a:lnSpc>
                        <a:spcAft>
                          <a:spcPts val="800"/>
                        </a:spcAft>
                      </a:pPr>
                      <a:r>
                        <a:rPr lang="en-US" sz="2400" b="1">
                          <a:solidFill>
                            <a:srgbClr val="C00000"/>
                          </a:solidFill>
                          <a:effectLst/>
                          <a:latin typeface="#9Slide05 FS Blonde Script" panose="03000503000000000000" pitchFamily="65" charset="0"/>
                        </a:rPr>
                        <a:t>PHIẾU HỌC TẬP 1</a:t>
                      </a:r>
                      <a:endParaRPr lang="en-US" sz="2400">
                        <a:solidFill>
                          <a:srgbClr val="C00000"/>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55188" marR="55188"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259762"/>
                  </a:ext>
                </a:extLst>
              </a:tr>
              <a:tr h="187894">
                <a:tc gridSpan="3">
                  <a:txBody>
                    <a:bodyPr/>
                    <a:lstStyle/>
                    <a:p>
                      <a:pPr algn="ctr">
                        <a:lnSpc>
                          <a:spcPct val="120000"/>
                        </a:lnSpc>
                        <a:spcAft>
                          <a:spcPts val="800"/>
                        </a:spcAft>
                      </a:pPr>
                      <a:r>
                        <a:rPr lang="en-US" sz="1400" b="1">
                          <a:solidFill>
                            <a:srgbClr val="C00000"/>
                          </a:solidFill>
                          <a:effectLst/>
                          <a:latin typeface="#9Slide03 SFU Futura_12" panose="00000400000000000000" pitchFamily="2" charset="0"/>
                        </a:rPr>
                        <a:t>Chọn ĐÚNG hoặc SAI cho các ý kiến bên dưới</a:t>
                      </a:r>
                      <a:endParaRPr lang="en-US" sz="1400">
                        <a:solidFill>
                          <a:srgbClr val="C0000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541335"/>
                  </a:ext>
                </a:extLst>
              </a:tr>
              <a:tr h="393927">
                <a:tc>
                  <a:txBody>
                    <a:bodyPr/>
                    <a:lstStyle/>
                    <a:p>
                      <a:pPr algn="ctr">
                        <a:lnSpc>
                          <a:spcPct val="120000"/>
                        </a:lnSpc>
                        <a:spcAft>
                          <a:spcPts val="800"/>
                        </a:spcAft>
                      </a:pPr>
                      <a:r>
                        <a:rPr lang="en-US" sz="1400" b="1">
                          <a:solidFill>
                            <a:srgbClr val="002060"/>
                          </a:solidFill>
                          <a:effectLst/>
                          <a:latin typeface="#9Slide03 SFU Futura_12" panose="00000400000000000000" pitchFamily="2" charset="0"/>
                        </a:rPr>
                        <a:t>Ý kiến</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r>
                        <a:rPr lang="en-US" sz="1400" b="1">
                          <a:solidFill>
                            <a:srgbClr val="002060"/>
                          </a:solidFill>
                          <a:effectLst/>
                          <a:latin typeface="#9Slide03 SFU Futura_12" panose="00000400000000000000" pitchFamily="2" charset="0"/>
                        </a:rPr>
                        <a:t>Đúng</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r>
                        <a:rPr lang="en-US" sz="1400" b="1">
                          <a:solidFill>
                            <a:srgbClr val="002060"/>
                          </a:solidFill>
                          <a:effectLst/>
                          <a:latin typeface="#9Slide03 SFU Futura_12" panose="00000400000000000000" pitchFamily="2" charset="0"/>
                        </a:rPr>
                        <a:t>Sai</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extLst>
                  <a:ext uri="{0D108BD9-81ED-4DB2-BD59-A6C34878D82A}">
                    <a16:rowId xmlns:a16="http://schemas.microsoft.com/office/drawing/2014/main" val="380222108"/>
                  </a:ext>
                </a:extLst>
              </a:tr>
              <a:tr h="805994">
                <a:tc>
                  <a:txBody>
                    <a:bodyPr/>
                    <a:lstStyle/>
                    <a:p>
                      <a:pPr algn="just">
                        <a:lnSpc>
                          <a:spcPct val="120000"/>
                        </a:lnSpc>
                        <a:spcAft>
                          <a:spcPts val="800"/>
                        </a:spcAft>
                      </a:pPr>
                      <a:r>
                        <a:rPr lang="en-US" sz="1400">
                          <a:solidFill>
                            <a:srgbClr val="002060"/>
                          </a:solidFill>
                          <a:effectLst/>
                          <a:latin typeface="#9Slide03 SFU Futura_12" panose="00000400000000000000" pitchFamily="2" charset="0"/>
                        </a:rPr>
                        <a:t>1. </a:t>
                      </a:r>
                      <a:r>
                        <a:rPr lang="vi-VN" sz="1400">
                          <a:solidFill>
                            <a:srgbClr val="002060"/>
                          </a:solidFill>
                          <a:effectLst/>
                          <a:latin typeface="#9Slide03 SFU Futura_12" panose="00000400000000000000" pitchFamily="2" charset="0"/>
                        </a:rPr>
                        <a:t>Sự </a:t>
                      </a:r>
                      <a:r>
                        <a:rPr lang="en-US" sz="1400">
                          <a:solidFill>
                            <a:srgbClr val="002060"/>
                          </a:solidFill>
                          <a:effectLst/>
                          <a:latin typeface="#9Slide03 SFU Futura_12" panose="00000400000000000000" pitchFamily="2" charset="0"/>
                        </a:rPr>
                        <a:t>chuyển</a:t>
                      </a:r>
                      <a:r>
                        <a:rPr lang="vi-VN" sz="1400">
                          <a:solidFill>
                            <a:srgbClr val="002060"/>
                          </a:solidFill>
                          <a:effectLst/>
                          <a:latin typeface="#9Slide03 SFU Futura_12" panose="00000400000000000000" pitchFamily="2" charset="0"/>
                        </a:rPr>
                        <a:t> đổi cơ cấu kinh tế một cách toàn diện dựa vào sự phát triển của công nghiệp và dịch vụ trên nền tảng cho khoa học công nghệ</a:t>
                      </a:r>
                      <a:r>
                        <a:rPr lang="en-US" sz="1400">
                          <a:solidFill>
                            <a:srgbClr val="002060"/>
                          </a:solidFill>
                          <a:effectLst/>
                          <a:latin typeface="#9Slide03 SFU Futura_12" panose="00000400000000000000" pitchFamily="2" charset="0"/>
                        </a:rPr>
                        <a:t>,</a:t>
                      </a:r>
                      <a:r>
                        <a:rPr lang="vi-VN" sz="1400">
                          <a:solidFill>
                            <a:srgbClr val="002060"/>
                          </a:solidFill>
                          <a:effectLst/>
                          <a:latin typeface="#9Slide03 SFU Futura_12" panose="00000400000000000000" pitchFamily="2" charset="0"/>
                        </a:rPr>
                        <a:t> đổi mới sáng tạo được hiểu là chuyển dịch cơ cấu kinh tế theo hướng công nghiệp hóa</a:t>
                      </a:r>
                      <a:r>
                        <a:rPr lang="en-US" sz="1400">
                          <a:solidFill>
                            <a:srgbClr val="002060"/>
                          </a:solidFill>
                          <a:effectLst/>
                          <a:latin typeface="#9Slide03 SFU Futura_12" panose="00000400000000000000" pitchFamily="2" charset="0"/>
                        </a:rPr>
                        <a:t>,</a:t>
                      </a:r>
                      <a:r>
                        <a:rPr lang="vi-VN" sz="1400">
                          <a:solidFill>
                            <a:srgbClr val="002060"/>
                          </a:solidFill>
                          <a:effectLst/>
                          <a:latin typeface="#9Slide03 SFU Futura_12" panose="00000400000000000000" pitchFamily="2" charset="0"/>
                        </a:rPr>
                        <a:t> hiện đại hóa</a:t>
                      </a:r>
                      <a:r>
                        <a:rPr lang="en-US" sz="1400">
                          <a:solidFill>
                            <a:srgbClr val="002060"/>
                          </a:solidFill>
                          <a:effectLst/>
                          <a:latin typeface="#9Slide03 SFU Futura_12" panose="00000400000000000000" pitchFamily="2" charset="0"/>
                        </a:rPr>
                        <a:t>.</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extLst>
                  <a:ext uri="{0D108BD9-81ED-4DB2-BD59-A6C34878D82A}">
                    <a16:rowId xmlns:a16="http://schemas.microsoft.com/office/drawing/2014/main" val="3829650270"/>
                  </a:ext>
                </a:extLst>
              </a:tr>
              <a:tr h="599961">
                <a:tc>
                  <a:txBody>
                    <a:bodyPr/>
                    <a:lstStyle/>
                    <a:p>
                      <a:pPr algn="just">
                        <a:lnSpc>
                          <a:spcPct val="120000"/>
                        </a:lnSpc>
                        <a:spcAft>
                          <a:spcPts val="800"/>
                        </a:spcAft>
                      </a:pPr>
                      <a:r>
                        <a:rPr lang="en-US" sz="1400">
                          <a:solidFill>
                            <a:srgbClr val="002060"/>
                          </a:solidFill>
                          <a:effectLst/>
                          <a:latin typeface="#9Slide03 SFU Futura_12" panose="00000400000000000000" pitchFamily="2" charset="0"/>
                        </a:rPr>
                        <a:t>2. Cơ cấu kinh tế</a:t>
                      </a:r>
                      <a:r>
                        <a:rPr lang="vi-VN" sz="1400">
                          <a:solidFill>
                            <a:srgbClr val="002060"/>
                          </a:solidFill>
                          <a:effectLst/>
                          <a:latin typeface="#9Slide03 SFU Futura_12" panose="00000400000000000000" pitchFamily="2" charset="0"/>
                        </a:rPr>
                        <a:t> hiện nay đang có sự chuyển dịch là do đặc điểm của quá trình hội nhập và </a:t>
                      </a:r>
                      <a:r>
                        <a:rPr lang="en-US" sz="1400">
                          <a:solidFill>
                            <a:srgbClr val="002060"/>
                          </a:solidFill>
                          <a:effectLst/>
                          <a:latin typeface="#9Slide03 SFU Futura_12" panose="00000400000000000000" pitchFamily="2" charset="0"/>
                        </a:rPr>
                        <a:t>xu thế</a:t>
                      </a:r>
                      <a:r>
                        <a:rPr lang="vi-VN" sz="1400">
                          <a:solidFill>
                            <a:srgbClr val="002060"/>
                          </a:solidFill>
                          <a:effectLst/>
                          <a:latin typeface="#9Slide03 SFU Futura_12" panose="00000400000000000000" pitchFamily="2" charset="0"/>
                        </a:rPr>
                        <a:t> phát triển chung của đất nước</a:t>
                      </a:r>
                      <a:r>
                        <a:rPr lang="en-US" sz="1400">
                          <a:solidFill>
                            <a:srgbClr val="002060"/>
                          </a:solidFill>
                          <a:effectLst/>
                          <a:latin typeface="#9Slide03 SFU Futura_12" panose="00000400000000000000" pitchFamily="2" charset="0"/>
                        </a:rPr>
                        <a:t>.</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extLst>
                  <a:ext uri="{0D108BD9-81ED-4DB2-BD59-A6C34878D82A}">
                    <a16:rowId xmlns:a16="http://schemas.microsoft.com/office/drawing/2014/main" val="2135270505"/>
                  </a:ext>
                </a:extLst>
              </a:tr>
              <a:tr h="393927">
                <a:tc>
                  <a:txBody>
                    <a:bodyPr/>
                    <a:lstStyle/>
                    <a:p>
                      <a:pPr algn="just">
                        <a:lnSpc>
                          <a:spcPct val="120000"/>
                        </a:lnSpc>
                        <a:spcAft>
                          <a:spcPts val="800"/>
                        </a:spcAft>
                      </a:pPr>
                      <a:r>
                        <a:rPr lang="en-US" sz="1400">
                          <a:solidFill>
                            <a:srgbClr val="002060"/>
                          </a:solidFill>
                          <a:effectLst/>
                          <a:latin typeface="#9Slide03 SFU Futura_12" panose="00000400000000000000" pitchFamily="2" charset="0"/>
                        </a:rPr>
                        <a:t>3. </a:t>
                      </a:r>
                      <a:r>
                        <a:rPr lang="vi-VN" sz="1400">
                          <a:solidFill>
                            <a:srgbClr val="002060"/>
                          </a:solidFill>
                          <a:effectLst/>
                          <a:latin typeface="#9Slide03 SFU Futura_12" panose="00000400000000000000" pitchFamily="2" charset="0"/>
                        </a:rPr>
                        <a:t>Khu vực công nghiệp và dịch vụ có vai trò quan trọng nhưng tỷ trọng ngày càng giảm trong cơ cấu kinh tế</a:t>
                      </a:r>
                      <a:r>
                        <a:rPr lang="en-US" sz="1400">
                          <a:solidFill>
                            <a:srgbClr val="002060"/>
                          </a:solidFill>
                          <a:effectLst/>
                          <a:latin typeface="#9Slide03 SFU Futura_12" panose="00000400000000000000" pitchFamily="2" charset="0"/>
                        </a:rPr>
                        <a:t>.</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extLst>
                  <a:ext uri="{0D108BD9-81ED-4DB2-BD59-A6C34878D82A}">
                    <a16:rowId xmlns:a16="http://schemas.microsoft.com/office/drawing/2014/main" val="3366734954"/>
                  </a:ext>
                </a:extLst>
              </a:tr>
              <a:tr h="599961">
                <a:tc>
                  <a:txBody>
                    <a:bodyPr/>
                    <a:lstStyle/>
                    <a:p>
                      <a:pPr algn="just">
                        <a:lnSpc>
                          <a:spcPct val="120000"/>
                        </a:lnSpc>
                        <a:spcAft>
                          <a:spcPts val="800"/>
                        </a:spcAft>
                      </a:pPr>
                      <a:r>
                        <a:rPr lang="en-US" sz="1400">
                          <a:solidFill>
                            <a:srgbClr val="002060"/>
                          </a:solidFill>
                          <a:effectLst/>
                          <a:latin typeface="#9Slide03 SFU Futura_12" panose="00000400000000000000" pitchFamily="2" charset="0"/>
                        </a:rPr>
                        <a:t>4. </a:t>
                      </a:r>
                      <a:r>
                        <a:rPr lang="vi-VN" sz="1400">
                          <a:solidFill>
                            <a:srgbClr val="002060"/>
                          </a:solidFill>
                          <a:effectLst/>
                          <a:latin typeface="#9Slide03 SFU Futura_12" panose="00000400000000000000" pitchFamily="2" charset="0"/>
                        </a:rPr>
                        <a:t>Tỷ trọng cơ cấu ngành </a:t>
                      </a:r>
                      <a:r>
                        <a:rPr lang="en-US" sz="1400">
                          <a:solidFill>
                            <a:srgbClr val="002060"/>
                          </a:solidFill>
                          <a:effectLst/>
                          <a:latin typeface="#9Slide03 SFU Futura_12" panose="00000400000000000000" pitchFamily="2" charset="0"/>
                        </a:rPr>
                        <a:t>nông -</a:t>
                      </a:r>
                      <a:r>
                        <a:rPr lang="vi-VN" sz="1400">
                          <a:solidFill>
                            <a:srgbClr val="002060"/>
                          </a:solidFill>
                          <a:effectLst/>
                          <a:latin typeface="#9Slide03 SFU Futura_12" panose="00000400000000000000" pitchFamily="2" charset="0"/>
                        </a:rPr>
                        <a:t> lâm nghiệp </a:t>
                      </a:r>
                      <a:r>
                        <a:rPr lang="en-US" sz="1400">
                          <a:solidFill>
                            <a:srgbClr val="002060"/>
                          </a:solidFill>
                          <a:effectLst/>
                          <a:latin typeface="#9Slide03 SFU Futura_12" panose="00000400000000000000" pitchFamily="2" charset="0"/>
                        </a:rPr>
                        <a:t>và </a:t>
                      </a:r>
                      <a:r>
                        <a:rPr lang="vi-VN" sz="1400">
                          <a:solidFill>
                            <a:srgbClr val="002060"/>
                          </a:solidFill>
                          <a:effectLst/>
                          <a:latin typeface="#9Slide03 SFU Futura_12" panose="00000400000000000000" pitchFamily="2" charset="0"/>
                        </a:rPr>
                        <a:t>thủy sản đang có xu hướng gia tăng và có vai trò chủ đạo trong cơ cấu ngành ngành kinh tế</a:t>
                      </a:r>
                      <a:r>
                        <a:rPr lang="en-US" sz="1400">
                          <a:solidFill>
                            <a:srgbClr val="002060"/>
                          </a:solidFill>
                          <a:effectLst/>
                          <a:latin typeface="#9Slide03 SFU Futura_12" panose="00000400000000000000" pitchFamily="2" charset="0"/>
                        </a:rPr>
                        <a:t>.</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extLst>
                  <a:ext uri="{0D108BD9-81ED-4DB2-BD59-A6C34878D82A}">
                    <a16:rowId xmlns:a16="http://schemas.microsoft.com/office/drawing/2014/main" val="1054951356"/>
                  </a:ext>
                </a:extLst>
              </a:tr>
              <a:tr h="393927">
                <a:tc>
                  <a:txBody>
                    <a:bodyPr/>
                    <a:lstStyle/>
                    <a:p>
                      <a:pPr algn="just">
                        <a:lnSpc>
                          <a:spcPct val="120000"/>
                        </a:lnSpc>
                        <a:spcAft>
                          <a:spcPts val="800"/>
                        </a:spcAft>
                      </a:pPr>
                      <a:r>
                        <a:rPr lang="en-US" sz="1400">
                          <a:solidFill>
                            <a:srgbClr val="002060"/>
                          </a:solidFill>
                          <a:effectLst/>
                          <a:latin typeface="#9Slide03 SFU Futura_12" panose="00000400000000000000" pitchFamily="2" charset="0"/>
                        </a:rPr>
                        <a:t>5. </a:t>
                      </a:r>
                      <a:r>
                        <a:rPr lang="vi-VN" sz="1400">
                          <a:solidFill>
                            <a:srgbClr val="002060"/>
                          </a:solidFill>
                          <a:effectLst/>
                          <a:latin typeface="#9Slide03 SFU Futura_12" panose="00000400000000000000" pitchFamily="2" charset="0"/>
                        </a:rPr>
                        <a:t>Lực lượng lao động có kỹ thuật</a:t>
                      </a:r>
                      <a:r>
                        <a:rPr lang="en-US" sz="1400">
                          <a:solidFill>
                            <a:srgbClr val="002060"/>
                          </a:solidFill>
                          <a:effectLst/>
                          <a:latin typeface="#9Slide03 SFU Futura_12" panose="00000400000000000000" pitchFamily="2" charset="0"/>
                        </a:rPr>
                        <a:t> v</a:t>
                      </a:r>
                      <a:r>
                        <a:rPr lang="vi-VN" sz="1400">
                          <a:solidFill>
                            <a:srgbClr val="002060"/>
                          </a:solidFill>
                          <a:effectLst/>
                          <a:latin typeface="#9Slide03 SFU Futura_12" panose="00000400000000000000" pitchFamily="2" charset="0"/>
                        </a:rPr>
                        <a:t>à trình độ cao </a:t>
                      </a:r>
                      <a:r>
                        <a:rPr lang="en-US" sz="1400">
                          <a:solidFill>
                            <a:srgbClr val="002060"/>
                          </a:solidFill>
                          <a:effectLst/>
                          <a:latin typeface="#9Slide03 SFU Futura_12" panose="00000400000000000000" pitchFamily="2" charset="0"/>
                        </a:rPr>
                        <a:t>ở</a:t>
                      </a:r>
                      <a:r>
                        <a:rPr lang="vi-VN" sz="1400">
                          <a:solidFill>
                            <a:srgbClr val="002060"/>
                          </a:solidFill>
                          <a:effectLst/>
                          <a:latin typeface="#9Slide03 SFU Futura_12" panose="00000400000000000000" pitchFamily="2" charset="0"/>
                        </a:rPr>
                        <a:t> nước ta ngày càng tăng</a:t>
                      </a:r>
                      <a:r>
                        <a:rPr lang="en-US" sz="1400">
                          <a:solidFill>
                            <a:srgbClr val="002060"/>
                          </a:solidFill>
                          <a:effectLst/>
                          <a:latin typeface="#9Slide03 SFU Futura_12" panose="00000400000000000000" pitchFamily="2" charset="0"/>
                        </a:rPr>
                        <a:t>.</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extLst>
                  <a:ext uri="{0D108BD9-81ED-4DB2-BD59-A6C34878D82A}">
                    <a16:rowId xmlns:a16="http://schemas.microsoft.com/office/drawing/2014/main" val="3341267225"/>
                  </a:ext>
                </a:extLst>
              </a:tr>
              <a:tr h="393927">
                <a:tc>
                  <a:txBody>
                    <a:bodyPr/>
                    <a:lstStyle/>
                    <a:p>
                      <a:pPr algn="just">
                        <a:lnSpc>
                          <a:spcPct val="120000"/>
                        </a:lnSpc>
                        <a:spcAft>
                          <a:spcPts val="800"/>
                        </a:spcAft>
                      </a:pPr>
                      <a:r>
                        <a:rPr lang="en-US" sz="1400">
                          <a:solidFill>
                            <a:srgbClr val="002060"/>
                          </a:solidFill>
                          <a:effectLst/>
                          <a:latin typeface="#9Slide03 SFU Futura_12" panose="00000400000000000000" pitchFamily="2" charset="0"/>
                        </a:rPr>
                        <a:t>6. C</a:t>
                      </a:r>
                      <a:r>
                        <a:rPr lang="vi-VN" sz="1400">
                          <a:solidFill>
                            <a:srgbClr val="002060"/>
                          </a:solidFill>
                          <a:effectLst/>
                          <a:latin typeface="#9Slide03 SFU Futura_12" panose="00000400000000000000" pitchFamily="2" charset="0"/>
                        </a:rPr>
                        <a:t>huyển dịch cơ cấu theo hướng công nghiệp</a:t>
                      </a:r>
                      <a:r>
                        <a:rPr lang="en-US" sz="1400">
                          <a:solidFill>
                            <a:srgbClr val="002060"/>
                          </a:solidFill>
                          <a:effectLst/>
                          <a:latin typeface="#9Slide03 SFU Futura_12" panose="00000400000000000000" pitchFamily="2" charset="0"/>
                        </a:rPr>
                        <a:t> hóa,</a:t>
                      </a:r>
                      <a:r>
                        <a:rPr lang="vi-VN" sz="1400">
                          <a:solidFill>
                            <a:srgbClr val="002060"/>
                          </a:solidFill>
                          <a:effectLst/>
                          <a:latin typeface="#9Slide03 SFU Futura_12" panose="00000400000000000000" pitchFamily="2" charset="0"/>
                        </a:rPr>
                        <a:t> hiện đại </a:t>
                      </a:r>
                      <a:r>
                        <a:rPr lang="en-US" sz="1400">
                          <a:solidFill>
                            <a:srgbClr val="002060"/>
                          </a:solidFill>
                          <a:effectLst/>
                          <a:latin typeface="#9Slide03 SFU Futura_12" panose="00000400000000000000" pitchFamily="2" charset="0"/>
                        </a:rPr>
                        <a:t>hóa </a:t>
                      </a:r>
                      <a:r>
                        <a:rPr lang="vi-VN" sz="1400">
                          <a:solidFill>
                            <a:srgbClr val="002060"/>
                          </a:solidFill>
                          <a:effectLst/>
                          <a:latin typeface="#9Slide03 SFU Futura_12" panose="00000400000000000000" pitchFamily="2" charset="0"/>
                        </a:rPr>
                        <a:t>là ưu tiên sự phát triển bền vững</a:t>
                      </a:r>
                      <a:r>
                        <a:rPr lang="en-US" sz="1400">
                          <a:solidFill>
                            <a:srgbClr val="002060"/>
                          </a:solidFill>
                          <a:effectLst/>
                          <a:latin typeface="#9Slide03 SFU Futura_12" panose="00000400000000000000" pitchFamily="2" charset="0"/>
                        </a:rPr>
                        <a:t>.</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extLst>
                  <a:ext uri="{0D108BD9-81ED-4DB2-BD59-A6C34878D82A}">
                    <a16:rowId xmlns:a16="http://schemas.microsoft.com/office/drawing/2014/main" val="599955449"/>
                  </a:ext>
                </a:extLst>
              </a:tr>
              <a:tr h="393927">
                <a:tc>
                  <a:txBody>
                    <a:bodyPr/>
                    <a:lstStyle/>
                    <a:p>
                      <a:pPr algn="just">
                        <a:lnSpc>
                          <a:spcPct val="120000"/>
                        </a:lnSpc>
                        <a:spcAft>
                          <a:spcPts val="800"/>
                        </a:spcAft>
                      </a:pPr>
                      <a:r>
                        <a:rPr lang="en-US" sz="1400">
                          <a:solidFill>
                            <a:srgbClr val="002060"/>
                          </a:solidFill>
                          <a:effectLst/>
                          <a:latin typeface="#9Slide03 SFU Futura_12" panose="00000400000000000000" pitchFamily="2" charset="0"/>
                        </a:rPr>
                        <a:t>7. </a:t>
                      </a:r>
                      <a:r>
                        <a:rPr lang="vi-VN" sz="1400">
                          <a:solidFill>
                            <a:srgbClr val="002060"/>
                          </a:solidFill>
                          <a:effectLst/>
                          <a:latin typeface="#9Slide03 SFU Futura_12" panose="00000400000000000000" pitchFamily="2" charset="0"/>
                        </a:rPr>
                        <a:t>Chuyển dịch cơ cấu kinh tế thể hiện rõ ở sự chuyển dịch cơ cấu ngành kinh tế v</a:t>
                      </a:r>
                      <a:r>
                        <a:rPr lang="en-US" sz="1400">
                          <a:solidFill>
                            <a:srgbClr val="002060"/>
                          </a:solidFill>
                          <a:effectLst/>
                          <a:latin typeface="#9Slide03 SFU Futura_12" panose="00000400000000000000" pitchFamily="2" charset="0"/>
                        </a:rPr>
                        <a:t>à cơ cấu lao động theo lãnh thổ.</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extLst>
                  <a:ext uri="{0D108BD9-81ED-4DB2-BD59-A6C34878D82A}">
                    <a16:rowId xmlns:a16="http://schemas.microsoft.com/office/drawing/2014/main" val="2681141326"/>
                  </a:ext>
                </a:extLst>
              </a:tr>
            </a:tbl>
          </a:graphicData>
        </a:graphic>
      </p:graphicFrame>
      <p:pic>
        <p:nvPicPr>
          <p:cNvPr id="11" name="Picture 10">
            <a:extLst>
              <a:ext uri="{FF2B5EF4-FFF2-40B4-BE49-F238E27FC236}">
                <a16:creationId xmlns:a16="http://schemas.microsoft.com/office/drawing/2014/main" id="{9DD980AB-D255-DD24-28A1-69952D52008A}"/>
              </a:ext>
            </a:extLst>
          </p:cNvPr>
          <p:cNvPicPr>
            <a:picLocks noChangeAspect="1"/>
          </p:cNvPicPr>
          <p:nvPr/>
        </p:nvPicPr>
        <p:blipFill rotWithShape="1">
          <a:blip r:embed="rId6"/>
          <a:srcRect t="17276"/>
          <a:stretch/>
        </p:blipFill>
        <p:spPr>
          <a:xfrm>
            <a:off x="8420100" y="4058748"/>
            <a:ext cx="3771900" cy="2751029"/>
          </a:xfrm>
          <a:prstGeom prst="rect">
            <a:avLst/>
          </a:prstGeom>
        </p:spPr>
      </p:pic>
      <p:pic>
        <p:nvPicPr>
          <p:cNvPr id="14" name="3 phút đếm ngược với nhạc sôi động 3 minutes countdown with music">
            <a:hlinkClick r:id="" action="ppaction://media"/>
            <a:extLst>
              <a:ext uri="{FF2B5EF4-FFF2-40B4-BE49-F238E27FC236}">
                <a16:creationId xmlns:a16="http://schemas.microsoft.com/office/drawing/2014/main" id="{780FFFCB-DCB9-BE2D-5A07-F4FBB6DF2D2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199563" y="2197082"/>
            <a:ext cx="2546350" cy="1432322"/>
          </a:xfrm>
          <a:prstGeom prst="rect">
            <a:avLst/>
          </a:prstGeom>
        </p:spPr>
      </p:pic>
    </p:spTree>
    <p:extLst>
      <p:ext uri="{BB962C8B-B14F-4D97-AF65-F5344CB8AC3E}">
        <p14:creationId xmlns:p14="http://schemas.microsoft.com/office/powerpoint/2010/main" val="374457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vertical)">
                                      <p:cBhvr>
                                        <p:cTn id="12" dur="500"/>
                                        <p:tgtEl>
                                          <p:spTgt spid="5"/>
                                        </p:tgtEl>
                                      </p:cBhvr>
                                    </p:animEffect>
                                  </p:childTnLst>
                                </p:cTn>
                              </p:par>
                              <p:par>
                                <p:cTn id="13" presetID="14" presetClass="entr" presetSubtype="5"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5"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5"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14"/>
                </p:tgtEl>
              </p:cMediaNode>
            </p:vide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712140-DA99-3DCC-86A3-D110D646ED97}"/>
              </a:ext>
            </a:extLst>
          </p:cNvPr>
          <p:cNvPicPr>
            <a:picLocks noChangeAspect="1"/>
          </p:cNvPicPr>
          <p:nvPr/>
        </p:nvPicPr>
        <p:blipFill>
          <a:blip r:embed="rId2"/>
          <a:stretch>
            <a:fillRect/>
          </a:stretch>
        </p:blipFill>
        <p:spPr>
          <a:xfrm>
            <a:off x="0" y="26511"/>
            <a:ext cx="12192000" cy="6804978"/>
          </a:xfrm>
          <a:prstGeom prst="rect">
            <a:avLst/>
          </a:prstGeom>
        </p:spPr>
      </p:pic>
      <p:sp>
        <p:nvSpPr>
          <p:cNvPr id="4" name="Rectangle: Rounded Corners 3">
            <a:extLst>
              <a:ext uri="{FF2B5EF4-FFF2-40B4-BE49-F238E27FC236}">
                <a16:creationId xmlns:a16="http://schemas.microsoft.com/office/drawing/2014/main" id="{54571131-3FAD-0D17-68CA-3B8AA4946C08}"/>
              </a:ext>
            </a:extLst>
          </p:cNvPr>
          <p:cNvSpPr/>
          <p:nvPr/>
        </p:nvSpPr>
        <p:spPr>
          <a:xfrm>
            <a:off x="0" y="0"/>
            <a:ext cx="12192000" cy="81915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a:solidFill>
                  <a:srgbClr val="FFFF00"/>
                </a:solidFill>
                <a:effectLst/>
                <a:latin typeface="#9Slide07 IcielBaliho Script" pitchFamily="2" charset="0"/>
                <a:ea typeface="SimSun" panose="02010600030101010101" pitchFamily="2" charset="-122"/>
                <a:cs typeface="Times New Roman" panose="02020603050405020304" pitchFamily="18" charset="0"/>
              </a:rPr>
              <a:t>Hoạt động </a:t>
            </a:r>
            <a:r>
              <a:rPr lang="en-US" sz="2800" b="1">
                <a:solidFill>
                  <a:srgbClr val="FFFF00"/>
                </a:solidFill>
                <a:latin typeface="#9Slide07 IcielBaliho Script" pitchFamily="2" charset="0"/>
              </a:rPr>
              <a:t>2.2</a:t>
            </a:r>
            <a:r>
              <a:rPr lang="x-none" sz="2800" b="1">
                <a:solidFill>
                  <a:srgbClr val="FFFF00"/>
                </a:solidFill>
                <a:latin typeface="#9Slide07 IcielBaliho Script" pitchFamily="2" charset="0"/>
              </a:rPr>
              <a:t>: Tìm hiểu về sự CHUYỂN DỊCH CƠ CẤU KINH TẾ - NỘI DUNG</a:t>
            </a:r>
            <a:r>
              <a:rPr lang="it-IT" sz="2800" b="1">
                <a:solidFill>
                  <a:srgbClr val="FFFF00"/>
                </a:solidFill>
                <a:latin typeface="#9Slide07 IcielBaliho Script" pitchFamily="2" charset="0"/>
              </a:rPr>
              <a:t> CHUYỂN DỊCH THEO HƯỚNG CÔNG NGHIỆP HÓA, HIỆN ĐẠI HÓA.</a:t>
            </a:r>
            <a:endParaRPr lang="vi-VN" sz="2800" b="1">
              <a:solidFill>
                <a:srgbClr val="FFFF00"/>
              </a:solidFill>
              <a:effectLst/>
              <a:latin typeface="#9Slide07 IcielBaliho Script" pitchFamily="2" charset="0"/>
              <a:ea typeface="SimSun" panose="02010600030101010101"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80AD8C0F-4745-9628-F510-3A75198C8B62}"/>
              </a:ext>
            </a:extLst>
          </p:cNvPr>
          <p:cNvGraphicFramePr>
            <a:graphicFrameLocks noGrp="1"/>
          </p:cNvGraphicFramePr>
          <p:nvPr>
            <p:extLst>
              <p:ext uri="{D42A27DB-BD31-4B8C-83A1-F6EECF244321}">
                <p14:modId xmlns:p14="http://schemas.microsoft.com/office/powerpoint/2010/main" val="1118779075"/>
              </p:ext>
            </p:extLst>
          </p:nvPr>
        </p:nvGraphicFramePr>
        <p:xfrm>
          <a:off x="3614559" y="1463458"/>
          <a:ext cx="8394068" cy="4956265"/>
        </p:xfrm>
        <a:graphic>
          <a:graphicData uri="http://schemas.openxmlformats.org/drawingml/2006/table">
            <a:tbl>
              <a:tblPr firstRow="1" firstCol="1" bandRow="1">
                <a:tableStyleId>{C4B1156A-380E-4F78-BDF5-A606A8083BF9}</a:tableStyleId>
              </a:tblPr>
              <a:tblGrid>
                <a:gridCol w="6726614">
                  <a:extLst>
                    <a:ext uri="{9D8B030D-6E8A-4147-A177-3AD203B41FA5}">
                      <a16:colId xmlns:a16="http://schemas.microsoft.com/office/drawing/2014/main" val="4007008360"/>
                    </a:ext>
                  </a:extLst>
                </a:gridCol>
                <a:gridCol w="791365">
                  <a:extLst>
                    <a:ext uri="{9D8B030D-6E8A-4147-A177-3AD203B41FA5}">
                      <a16:colId xmlns:a16="http://schemas.microsoft.com/office/drawing/2014/main" val="2360482349"/>
                    </a:ext>
                  </a:extLst>
                </a:gridCol>
                <a:gridCol w="876089">
                  <a:extLst>
                    <a:ext uri="{9D8B030D-6E8A-4147-A177-3AD203B41FA5}">
                      <a16:colId xmlns:a16="http://schemas.microsoft.com/office/drawing/2014/main" val="2771231537"/>
                    </a:ext>
                  </a:extLst>
                </a:gridCol>
              </a:tblGrid>
              <a:tr h="187894">
                <a:tc gridSpan="3">
                  <a:txBody>
                    <a:bodyPr/>
                    <a:lstStyle/>
                    <a:p>
                      <a:pPr algn="ctr">
                        <a:lnSpc>
                          <a:spcPct val="120000"/>
                        </a:lnSpc>
                        <a:spcAft>
                          <a:spcPts val="800"/>
                        </a:spcAft>
                      </a:pPr>
                      <a:r>
                        <a:rPr lang="en-US" sz="2800" b="1">
                          <a:solidFill>
                            <a:srgbClr val="C00000"/>
                          </a:solidFill>
                          <a:effectLst/>
                          <a:latin typeface="#9Slide07 IcielBaliho Script" pitchFamily="2" charset="0"/>
                        </a:rPr>
                        <a:t>PHIẾU HỌC TẬP 1</a:t>
                      </a:r>
                      <a:endParaRPr lang="en-US" sz="2800">
                        <a:solidFill>
                          <a:srgbClr val="C00000"/>
                        </a:solidFill>
                        <a:effectLst/>
                        <a:latin typeface="#9Slide07 IcielBaliho Script" pitchFamily="2" charset="0"/>
                        <a:ea typeface="Arial" panose="020B0604020202020204" pitchFamily="34" charset="0"/>
                        <a:cs typeface="Times New Roman" panose="02020603050405020304" pitchFamily="18" charset="0"/>
                      </a:endParaRPr>
                    </a:p>
                  </a:txBody>
                  <a:tcPr marL="55188" marR="55188"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259762"/>
                  </a:ext>
                </a:extLst>
              </a:tr>
              <a:tr h="187894">
                <a:tc gridSpan="3">
                  <a:txBody>
                    <a:bodyPr/>
                    <a:lstStyle/>
                    <a:p>
                      <a:pPr algn="ctr">
                        <a:lnSpc>
                          <a:spcPct val="120000"/>
                        </a:lnSpc>
                        <a:spcAft>
                          <a:spcPts val="800"/>
                        </a:spcAft>
                      </a:pPr>
                      <a:r>
                        <a:rPr lang="en-US" sz="1400" b="1">
                          <a:solidFill>
                            <a:srgbClr val="C00000"/>
                          </a:solidFill>
                          <a:effectLst/>
                          <a:latin typeface="#9Slide03 SFU Futura_12" panose="00000400000000000000" pitchFamily="2" charset="0"/>
                        </a:rPr>
                        <a:t>Chọn ĐÚNG hoặc SAI cho các ý kiến bên dưới</a:t>
                      </a:r>
                      <a:endParaRPr lang="en-US" sz="1400">
                        <a:solidFill>
                          <a:srgbClr val="C0000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541335"/>
                  </a:ext>
                </a:extLst>
              </a:tr>
              <a:tr h="393927">
                <a:tc>
                  <a:txBody>
                    <a:bodyPr/>
                    <a:lstStyle/>
                    <a:p>
                      <a:pPr algn="ctr">
                        <a:lnSpc>
                          <a:spcPct val="120000"/>
                        </a:lnSpc>
                        <a:spcAft>
                          <a:spcPts val="800"/>
                        </a:spcAft>
                      </a:pPr>
                      <a:r>
                        <a:rPr lang="en-US" sz="1400" b="1">
                          <a:solidFill>
                            <a:srgbClr val="002060"/>
                          </a:solidFill>
                          <a:effectLst/>
                          <a:latin typeface="#9Slide03 SFU Futura_12" panose="00000400000000000000" pitchFamily="2" charset="0"/>
                        </a:rPr>
                        <a:t>Ý kiến</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r>
                        <a:rPr lang="en-US" sz="1400" b="1">
                          <a:solidFill>
                            <a:srgbClr val="002060"/>
                          </a:solidFill>
                          <a:effectLst/>
                          <a:latin typeface="#9Slide03 SFU Futura_12" panose="00000400000000000000" pitchFamily="2" charset="0"/>
                        </a:rPr>
                        <a:t>Đúng</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r>
                        <a:rPr lang="en-US" sz="1400" b="1">
                          <a:solidFill>
                            <a:srgbClr val="002060"/>
                          </a:solidFill>
                          <a:effectLst/>
                          <a:latin typeface="#9Slide03 SFU Futura_12" panose="00000400000000000000" pitchFamily="2" charset="0"/>
                        </a:rPr>
                        <a:t>Sai</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extLst>
                  <a:ext uri="{0D108BD9-81ED-4DB2-BD59-A6C34878D82A}">
                    <a16:rowId xmlns:a16="http://schemas.microsoft.com/office/drawing/2014/main" val="380222108"/>
                  </a:ext>
                </a:extLst>
              </a:tr>
              <a:tr h="805994">
                <a:tc>
                  <a:txBody>
                    <a:bodyPr/>
                    <a:lstStyle/>
                    <a:p>
                      <a:pPr algn="just">
                        <a:lnSpc>
                          <a:spcPct val="120000"/>
                        </a:lnSpc>
                        <a:spcAft>
                          <a:spcPts val="800"/>
                        </a:spcAft>
                      </a:pPr>
                      <a:r>
                        <a:rPr lang="en-US" sz="1400">
                          <a:solidFill>
                            <a:srgbClr val="002060"/>
                          </a:solidFill>
                          <a:effectLst/>
                          <a:latin typeface="#9Slide03 SFU Futura_12" panose="00000400000000000000" pitchFamily="2" charset="0"/>
                        </a:rPr>
                        <a:t>1. </a:t>
                      </a:r>
                      <a:r>
                        <a:rPr lang="vi-VN" sz="1400">
                          <a:solidFill>
                            <a:srgbClr val="002060"/>
                          </a:solidFill>
                          <a:effectLst/>
                          <a:latin typeface="#9Slide03 SFU Futura_12" panose="00000400000000000000" pitchFamily="2" charset="0"/>
                        </a:rPr>
                        <a:t>Sự </a:t>
                      </a:r>
                      <a:r>
                        <a:rPr lang="en-US" sz="1400">
                          <a:solidFill>
                            <a:srgbClr val="002060"/>
                          </a:solidFill>
                          <a:effectLst/>
                          <a:latin typeface="#9Slide03 SFU Futura_12" panose="00000400000000000000" pitchFamily="2" charset="0"/>
                        </a:rPr>
                        <a:t>chuyển</a:t>
                      </a:r>
                      <a:r>
                        <a:rPr lang="vi-VN" sz="1400">
                          <a:solidFill>
                            <a:srgbClr val="002060"/>
                          </a:solidFill>
                          <a:effectLst/>
                          <a:latin typeface="#9Slide03 SFU Futura_12" panose="00000400000000000000" pitchFamily="2" charset="0"/>
                        </a:rPr>
                        <a:t> đổi cơ cấu kinh tế một cách toàn diện dựa vào sự phát triển của công nghiệp và dịch vụ trên nền tảng cho khoa học công nghệ</a:t>
                      </a:r>
                      <a:r>
                        <a:rPr lang="en-US" sz="1400">
                          <a:solidFill>
                            <a:srgbClr val="002060"/>
                          </a:solidFill>
                          <a:effectLst/>
                          <a:latin typeface="#9Slide03 SFU Futura_12" panose="00000400000000000000" pitchFamily="2" charset="0"/>
                        </a:rPr>
                        <a:t>,</a:t>
                      </a:r>
                      <a:r>
                        <a:rPr lang="vi-VN" sz="1400">
                          <a:solidFill>
                            <a:srgbClr val="002060"/>
                          </a:solidFill>
                          <a:effectLst/>
                          <a:latin typeface="#9Slide03 SFU Futura_12" panose="00000400000000000000" pitchFamily="2" charset="0"/>
                        </a:rPr>
                        <a:t> đổi mới sáng tạo được hiểu là chuyển dịch cơ cấu kinh tế theo hướng công nghiệp hóa</a:t>
                      </a:r>
                      <a:r>
                        <a:rPr lang="en-US" sz="1400">
                          <a:solidFill>
                            <a:srgbClr val="002060"/>
                          </a:solidFill>
                          <a:effectLst/>
                          <a:latin typeface="#9Slide03 SFU Futura_12" panose="00000400000000000000" pitchFamily="2" charset="0"/>
                        </a:rPr>
                        <a:t>,</a:t>
                      </a:r>
                      <a:r>
                        <a:rPr lang="vi-VN" sz="1400">
                          <a:solidFill>
                            <a:srgbClr val="002060"/>
                          </a:solidFill>
                          <a:effectLst/>
                          <a:latin typeface="#9Slide03 SFU Futura_12" panose="00000400000000000000" pitchFamily="2" charset="0"/>
                        </a:rPr>
                        <a:t> hiện đại hóa</a:t>
                      </a:r>
                      <a:r>
                        <a:rPr lang="en-US" sz="1400">
                          <a:solidFill>
                            <a:srgbClr val="002060"/>
                          </a:solidFill>
                          <a:effectLst/>
                          <a:latin typeface="#9Slide03 SFU Futura_12" panose="00000400000000000000" pitchFamily="2" charset="0"/>
                        </a:rPr>
                        <a:t>.</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r>
                        <a:rPr lang="en-US" sz="1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X</a:t>
                      </a:r>
                    </a:p>
                  </a:txBody>
                  <a:tcPr marL="55188" marR="55188" marT="0" marB="0" anchor="ctr"/>
                </a:tc>
                <a:tc>
                  <a:txBody>
                    <a:bodyPr/>
                    <a:lstStyle/>
                    <a:p>
                      <a:pPr algn="ctr">
                        <a:lnSpc>
                          <a:spcPct val="120000"/>
                        </a:lnSpc>
                        <a:spcAft>
                          <a:spcPts val="800"/>
                        </a:spcAft>
                      </a:pPr>
                      <a:endParaRPr lang="en-US" sz="1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nchor="ctr"/>
                </a:tc>
                <a:extLst>
                  <a:ext uri="{0D108BD9-81ED-4DB2-BD59-A6C34878D82A}">
                    <a16:rowId xmlns:a16="http://schemas.microsoft.com/office/drawing/2014/main" val="3829650270"/>
                  </a:ext>
                </a:extLst>
              </a:tr>
              <a:tr h="599961">
                <a:tc>
                  <a:txBody>
                    <a:bodyPr/>
                    <a:lstStyle/>
                    <a:p>
                      <a:pPr algn="just">
                        <a:lnSpc>
                          <a:spcPct val="120000"/>
                        </a:lnSpc>
                        <a:spcAft>
                          <a:spcPts val="800"/>
                        </a:spcAft>
                      </a:pPr>
                      <a:r>
                        <a:rPr lang="en-US" sz="1400">
                          <a:solidFill>
                            <a:srgbClr val="002060"/>
                          </a:solidFill>
                          <a:effectLst/>
                          <a:latin typeface="#9Slide03 SFU Futura_12" panose="00000400000000000000" pitchFamily="2" charset="0"/>
                        </a:rPr>
                        <a:t>2. Cơ cấu kinh tế</a:t>
                      </a:r>
                      <a:r>
                        <a:rPr lang="vi-VN" sz="1400">
                          <a:solidFill>
                            <a:srgbClr val="002060"/>
                          </a:solidFill>
                          <a:effectLst/>
                          <a:latin typeface="#9Slide03 SFU Futura_12" panose="00000400000000000000" pitchFamily="2" charset="0"/>
                        </a:rPr>
                        <a:t> hiện nay đang có sự chuyển dịch là do đặc điểm của quá trình hội nhập và </a:t>
                      </a:r>
                      <a:r>
                        <a:rPr lang="en-US" sz="1400">
                          <a:solidFill>
                            <a:srgbClr val="002060"/>
                          </a:solidFill>
                          <a:effectLst/>
                          <a:latin typeface="#9Slide03 SFU Futura_12" panose="00000400000000000000" pitchFamily="2" charset="0"/>
                        </a:rPr>
                        <a:t>xu thế</a:t>
                      </a:r>
                      <a:r>
                        <a:rPr lang="vi-VN" sz="1400">
                          <a:solidFill>
                            <a:srgbClr val="002060"/>
                          </a:solidFill>
                          <a:effectLst/>
                          <a:latin typeface="#9Slide03 SFU Futura_12" panose="00000400000000000000" pitchFamily="2" charset="0"/>
                        </a:rPr>
                        <a:t> phát triển chung của đất nước</a:t>
                      </a:r>
                      <a:r>
                        <a:rPr lang="en-US" sz="1400">
                          <a:solidFill>
                            <a:srgbClr val="002060"/>
                          </a:solidFill>
                          <a:effectLst/>
                          <a:latin typeface="#9Slide03 SFU Futura_12" panose="00000400000000000000" pitchFamily="2" charset="0"/>
                        </a:rPr>
                        <a:t>.</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r>
                        <a:rPr lang="en-US" sz="1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X</a:t>
                      </a:r>
                    </a:p>
                  </a:txBody>
                  <a:tcPr marL="55188" marR="55188" marT="0" marB="0" anchor="ctr"/>
                </a:tc>
                <a:tc>
                  <a:txBody>
                    <a:bodyPr/>
                    <a:lstStyle/>
                    <a:p>
                      <a:pPr algn="ctr">
                        <a:lnSpc>
                          <a:spcPct val="120000"/>
                        </a:lnSpc>
                        <a:spcAft>
                          <a:spcPts val="800"/>
                        </a:spcAft>
                      </a:pPr>
                      <a:endParaRPr lang="en-US" sz="1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nchor="ctr"/>
                </a:tc>
                <a:extLst>
                  <a:ext uri="{0D108BD9-81ED-4DB2-BD59-A6C34878D82A}">
                    <a16:rowId xmlns:a16="http://schemas.microsoft.com/office/drawing/2014/main" val="2135270505"/>
                  </a:ext>
                </a:extLst>
              </a:tr>
              <a:tr h="393927">
                <a:tc>
                  <a:txBody>
                    <a:bodyPr/>
                    <a:lstStyle/>
                    <a:p>
                      <a:pPr algn="just">
                        <a:lnSpc>
                          <a:spcPct val="120000"/>
                        </a:lnSpc>
                        <a:spcAft>
                          <a:spcPts val="800"/>
                        </a:spcAft>
                      </a:pPr>
                      <a:r>
                        <a:rPr lang="en-US" sz="1400">
                          <a:solidFill>
                            <a:srgbClr val="002060"/>
                          </a:solidFill>
                          <a:effectLst/>
                          <a:latin typeface="#9Slide03 SFU Futura_12" panose="00000400000000000000" pitchFamily="2" charset="0"/>
                        </a:rPr>
                        <a:t>3. </a:t>
                      </a:r>
                      <a:r>
                        <a:rPr lang="vi-VN" sz="1400">
                          <a:solidFill>
                            <a:srgbClr val="002060"/>
                          </a:solidFill>
                          <a:effectLst/>
                          <a:latin typeface="#9Slide03 SFU Futura_12" panose="00000400000000000000" pitchFamily="2" charset="0"/>
                        </a:rPr>
                        <a:t>Khu vực công nghiệp và dịch vụ có vai trò quan trọng nhưng tỷ trọng ngày càng giảm trong cơ cấu kinh tế</a:t>
                      </a:r>
                      <a:r>
                        <a:rPr lang="en-US" sz="1400">
                          <a:solidFill>
                            <a:srgbClr val="002060"/>
                          </a:solidFill>
                          <a:effectLst/>
                          <a:latin typeface="#9Slide03 SFU Futura_12" panose="00000400000000000000" pitchFamily="2" charset="0"/>
                        </a:rPr>
                        <a:t>.</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nchor="ctr"/>
                </a:tc>
                <a:tc>
                  <a:txBody>
                    <a:bodyPr/>
                    <a:lstStyle/>
                    <a:p>
                      <a:pPr algn="ctr">
                        <a:lnSpc>
                          <a:spcPct val="120000"/>
                        </a:lnSpc>
                        <a:spcAft>
                          <a:spcPts val="800"/>
                        </a:spcAft>
                      </a:pPr>
                      <a:r>
                        <a:rPr lang="en-US" sz="1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X</a:t>
                      </a:r>
                    </a:p>
                  </a:txBody>
                  <a:tcPr marL="55188" marR="55188" marT="0" marB="0" anchor="ctr"/>
                </a:tc>
                <a:extLst>
                  <a:ext uri="{0D108BD9-81ED-4DB2-BD59-A6C34878D82A}">
                    <a16:rowId xmlns:a16="http://schemas.microsoft.com/office/drawing/2014/main" val="3366734954"/>
                  </a:ext>
                </a:extLst>
              </a:tr>
              <a:tr h="599961">
                <a:tc>
                  <a:txBody>
                    <a:bodyPr/>
                    <a:lstStyle/>
                    <a:p>
                      <a:pPr algn="just">
                        <a:lnSpc>
                          <a:spcPct val="120000"/>
                        </a:lnSpc>
                        <a:spcAft>
                          <a:spcPts val="800"/>
                        </a:spcAft>
                      </a:pPr>
                      <a:r>
                        <a:rPr lang="en-US" sz="1400">
                          <a:solidFill>
                            <a:srgbClr val="002060"/>
                          </a:solidFill>
                          <a:effectLst/>
                          <a:latin typeface="#9Slide03 SFU Futura_12" panose="00000400000000000000" pitchFamily="2" charset="0"/>
                        </a:rPr>
                        <a:t>4. </a:t>
                      </a:r>
                      <a:r>
                        <a:rPr lang="vi-VN" sz="1400">
                          <a:solidFill>
                            <a:srgbClr val="002060"/>
                          </a:solidFill>
                          <a:effectLst/>
                          <a:latin typeface="#9Slide03 SFU Futura_12" panose="00000400000000000000" pitchFamily="2" charset="0"/>
                        </a:rPr>
                        <a:t>Tỷ trọng cơ cấu ngành </a:t>
                      </a:r>
                      <a:r>
                        <a:rPr lang="en-US" sz="1400">
                          <a:solidFill>
                            <a:srgbClr val="002060"/>
                          </a:solidFill>
                          <a:effectLst/>
                          <a:latin typeface="#9Slide03 SFU Futura_12" panose="00000400000000000000" pitchFamily="2" charset="0"/>
                        </a:rPr>
                        <a:t>nông -</a:t>
                      </a:r>
                      <a:r>
                        <a:rPr lang="vi-VN" sz="1400">
                          <a:solidFill>
                            <a:srgbClr val="002060"/>
                          </a:solidFill>
                          <a:effectLst/>
                          <a:latin typeface="#9Slide03 SFU Futura_12" panose="00000400000000000000" pitchFamily="2" charset="0"/>
                        </a:rPr>
                        <a:t> lâm nghiệp </a:t>
                      </a:r>
                      <a:r>
                        <a:rPr lang="en-US" sz="1400">
                          <a:solidFill>
                            <a:srgbClr val="002060"/>
                          </a:solidFill>
                          <a:effectLst/>
                          <a:latin typeface="#9Slide03 SFU Futura_12" panose="00000400000000000000" pitchFamily="2" charset="0"/>
                        </a:rPr>
                        <a:t>và </a:t>
                      </a:r>
                      <a:r>
                        <a:rPr lang="vi-VN" sz="1400">
                          <a:solidFill>
                            <a:srgbClr val="002060"/>
                          </a:solidFill>
                          <a:effectLst/>
                          <a:latin typeface="#9Slide03 SFU Futura_12" panose="00000400000000000000" pitchFamily="2" charset="0"/>
                        </a:rPr>
                        <a:t>thủy sản đang có xu hướng gia tăng và có vai trò chủ đạo trong cơ cấu ngành ngành kinh tế</a:t>
                      </a:r>
                      <a:r>
                        <a:rPr lang="en-US" sz="1400">
                          <a:solidFill>
                            <a:srgbClr val="002060"/>
                          </a:solidFill>
                          <a:effectLst/>
                          <a:latin typeface="#9Slide03 SFU Futura_12" panose="00000400000000000000" pitchFamily="2" charset="0"/>
                        </a:rPr>
                        <a:t>.</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nchor="ctr"/>
                </a:tc>
                <a:tc>
                  <a:txBody>
                    <a:bodyPr/>
                    <a:lstStyle/>
                    <a:p>
                      <a:pPr algn="ctr">
                        <a:lnSpc>
                          <a:spcPct val="120000"/>
                        </a:lnSpc>
                        <a:spcAft>
                          <a:spcPts val="800"/>
                        </a:spcAft>
                      </a:pPr>
                      <a:r>
                        <a:rPr lang="en-US" sz="1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X</a:t>
                      </a:r>
                    </a:p>
                  </a:txBody>
                  <a:tcPr marL="55188" marR="55188" marT="0" marB="0" anchor="ctr"/>
                </a:tc>
                <a:extLst>
                  <a:ext uri="{0D108BD9-81ED-4DB2-BD59-A6C34878D82A}">
                    <a16:rowId xmlns:a16="http://schemas.microsoft.com/office/drawing/2014/main" val="1054951356"/>
                  </a:ext>
                </a:extLst>
              </a:tr>
              <a:tr h="393927">
                <a:tc>
                  <a:txBody>
                    <a:bodyPr/>
                    <a:lstStyle/>
                    <a:p>
                      <a:pPr algn="just">
                        <a:lnSpc>
                          <a:spcPct val="120000"/>
                        </a:lnSpc>
                        <a:spcAft>
                          <a:spcPts val="800"/>
                        </a:spcAft>
                      </a:pPr>
                      <a:r>
                        <a:rPr lang="en-US" sz="1400">
                          <a:solidFill>
                            <a:srgbClr val="002060"/>
                          </a:solidFill>
                          <a:effectLst/>
                          <a:latin typeface="#9Slide03 SFU Futura_12" panose="00000400000000000000" pitchFamily="2" charset="0"/>
                        </a:rPr>
                        <a:t>5. </a:t>
                      </a:r>
                      <a:r>
                        <a:rPr lang="vi-VN" sz="1400">
                          <a:solidFill>
                            <a:srgbClr val="002060"/>
                          </a:solidFill>
                          <a:effectLst/>
                          <a:latin typeface="#9Slide03 SFU Futura_12" panose="00000400000000000000" pitchFamily="2" charset="0"/>
                        </a:rPr>
                        <a:t>Lực lượng lao động có kỹ thuật</a:t>
                      </a:r>
                      <a:r>
                        <a:rPr lang="en-US" sz="1400">
                          <a:solidFill>
                            <a:srgbClr val="002060"/>
                          </a:solidFill>
                          <a:effectLst/>
                          <a:latin typeface="#9Slide03 SFU Futura_12" panose="00000400000000000000" pitchFamily="2" charset="0"/>
                        </a:rPr>
                        <a:t> v</a:t>
                      </a:r>
                      <a:r>
                        <a:rPr lang="vi-VN" sz="1400">
                          <a:solidFill>
                            <a:srgbClr val="002060"/>
                          </a:solidFill>
                          <a:effectLst/>
                          <a:latin typeface="#9Slide03 SFU Futura_12" panose="00000400000000000000" pitchFamily="2" charset="0"/>
                        </a:rPr>
                        <a:t>à trình độ cao </a:t>
                      </a:r>
                      <a:r>
                        <a:rPr lang="en-US" sz="1400">
                          <a:solidFill>
                            <a:srgbClr val="002060"/>
                          </a:solidFill>
                          <a:effectLst/>
                          <a:latin typeface="#9Slide03 SFU Futura_12" panose="00000400000000000000" pitchFamily="2" charset="0"/>
                        </a:rPr>
                        <a:t>ở</a:t>
                      </a:r>
                      <a:r>
                        <a:rPr lang="vi-VN" sz="1400">
                          <a:solidFill>
                            <a:srgbClr val="002060"/>
                          </a:solidFill>
                          <a:effectLst/>
                          <a:latin typeface="#9Slide03 SFU Futura_12" panose="00000400000000000000" pitchFamily="2" charset="0"/>
                        </a:rPr>
                        <a:t> nước ta ngày càng tăng</a:t>
                      </a:r>
                      <a:r>
                        <a:rPr lang="en-US" sz="1400">
                          <a:solidFill>
                            <a:srgbClr val="002060"/>
                          </a:solidFill>
                          <a:effectLst/>
                          <a:latin typeface="#9Slide03 SFU Futura_12" panose="00000400000000000000" pitchFamily="2" charset="0"/>
                        </a:rPr>
                        <a:t>.</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r>
                        <a:rPr lang="en-US" sz="1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X</a:t>
                      </a:r>
                    </a:p>
                  </a:txBody>
                  <a:tcPr marL="55188" marR="55188" marT="0" marB="0" anchor="ctr"/>
                </a:tc>
                <a:tc>
                  <a:txBody>
                    <a:bodyPr/>
                    <a:lstStyle/>
                    <a:p>
                      <a:pPr algn="ctr">
                        <a:lnSpc>
                          <a:spcPct val="120000"/>
                        </a:lnSpc>
                        <a:spcAft>
                          <a:spcPts val="800"/>
                        </a:spcAft>
                      </a:pPr>
                      <a:endParaRPr lang="en-US" sz="1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nchor="ctr"/>
                </a:tc>
                <a:extLst>
                  <a:ext uri="{0D108BD9-81ED-4DB2-BD59-A6C34878D82A}">
                    <a16:rowId xmlns:a16="http://schemas.microsoft.com/office/drawing/2014/main" val="3341267225"/>
                  </a:ext>
                </a:extLst>
              </a:tr>
              <a:tr h="393927">
                <a:tc>
                  <a:txBody>
                    <a:bodyPr/>
                    <a:lstStyle/>
                    <a:p>
                      <a:pPr algn="just">
                        <a:lnSpc>
                          <a:spcPct val="120000"/>
                        </a:lnSpc>
                        <a:spcAft>
                          <a:spcPts val="800"/>
                        </a:spcAft>
                      </a:pPr>
                      <a:r>
                        <a:rPr lang="en-US" sz="1400">
                          <a:solidFill>
                            <a:srgbClr val="002060"/>
                          </a:solidFill>
                          <a:effectLst/>
                          <a:latin typeface="#9Slide03 SFU Futura_12" panose="00000400000000000000" pitchFamily="2" charset="0"/>
                        </a:rPr>
                        <a:t>6. C</a:t>
                      </a:r>
                      <a:r>
                        <a:rPr lang="vi-VN" sz="1400">
                          <a:solidFill>
                            <a:srgbClr val="002060"/>
                          </a:solidFill>
                          <a:effectLst/>
                          <a:latin typeface="#9Slide03 SFU Futura_12" panose="00000400000000000000" pitchFamily="2" charset="0"/>
                        </a:rPr>
                        <a:t>huyển dịch cơ cấu theo hướng công nghiệp</a:t>
                      </a:r>
                      <a:r>
                        <a:rPr lang="en-US" sz="1400">
                          <a:solidFill>
                            <a:srgbClr val="002060"/>
                          </a:solidFill>
                          <a:effectLst/>
                          <a:latin typeface="#9Slide03 SFU Futura_12" panose="00000400000000000000" pitchFamily="2" charset="0"/>
                        </a:rPr>
                        <a:t> hóa,</a:t>
                      </a:r>
                      <a:r>
                        <a:rPr lang="vi-VN" sz="1400">
                          <a:solidFill>
                            <a:srgbClr val="002060"/>
                          </a:solidFill>
                          <a:effectLst/>
                          <a:latin typeface="#9Slide03 SFU Futura_12" panose="00000400000000000000" pitchFamily="2" charset="0"/>
                        </a:rPr>
                        <a:t> hiện đại </a:t>
                      </a:r>
                      <a:r>
                        <a:rPr lang="en-US" sz="1400">
                          <a:solidFill>
                            <a:srgbClr val="002060"/>
                          </a:solidFill>
                          <a:effectLst/>
                          <a:latin typeface="#9Slide03 SFU Futura_12" panose="00000400000000000000" pitchFamily="2" charset="0"/>
                        </a:rPr>
                        <a:t>hóa </a:t>
                      </a:r>
                      <a:r>
                        <a:rPr lang="vi-VN" sz="1400">
                          <a:solidFill>
                            <a:srgbClr val="002060"/>
                          </a:solidFill>
                          <a:effectLst/>
                          <a:latin typeface="#9Slide03 SFU Futura_12" panose="00000400000000000000" pitchFamily="2" charset="0"/>
                        </a:rPr>
                        <a:t>là ưu tiên sự phát triển bền vững</a:t>
                      </a:r>
                      <a:r>
                        <a:rPr lang="en-US" sz="1400">
                          <a:solidFill>
                            <a:srgbClr val="002060"/>
                          </a:solidFill>
                          <a:effectLst/>
                          <a:latin typeface="#9Slide03 SFU Futura_12" panose="00000400000000000000" pitchFamily="2" charset="0"/>
                        </a:rPr>
                        <a:t>.</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r>
                        <a:rPr lang="en-US" sz="1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X</a:t>
                      </a:r>
                    </a:p>
                  </a:txBody>
                  <a:tcPr marL="55188" marR="55188" marT="0" marB="0" anchor="ctr"/>
                </a:tc>
                <a:tc>
                  <a:txBody>
                    <a:bodyPr/>
                    <a:lstStyle/>
                    <a:p>
                      <a:pPr algn="ctr">
                        <a:lnSpc>
                          <a:spcPct val="120000"/>
                        </a:lnSpc>
                        <a:spcAft>
                          <a:spcPts val="800"/>
                        </a:spcAft>
                      </a:pPr>
                      <a:endParaRPr lang="en-US" sz="1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nchor="ctr"/>
                </a:tc>
                <a:extLst>
                  <a:ext uri="{0D108BD9-81ED-4DB2-BD59-A6C34878D82A}">
                    <a16:rowId xmlns:a16="http://schemas.microsoft.com/office/drawing/2014/main" val="599955449"/>
                  </a:ext>
                </a:extLst>
              </a:tr>
              <a:tr h="393927">
                <a:tc>
                  <a:txBody>
                    <a:bodyPr/>
                    <a:lstStyle/>
                    <a:p>
                      <a:pPr algn="just">
                        <a:lnSpc>
                          <a:spcPct val="120000"/>
                        </a:lnSpc>
                        <a:spcAft>
                          <a:spcPts val="800"/>
                        </a:spcAft>
                      </a:pPr>
                      <a:r>
                        <a:rPr lang="en-US" sz="1400">
                          <a:solidFill>
                            <a:srgbClr val="002060"/>
                          </a:solidFill>
                          <a:effectLst/>
                          <a:latin typeface="#9Slide03 SFU Futura_12" panose="00000400000000000000" pitchFamily="2" charset="0"/>
                        </a:rPr>
                        <a:t>7. </a:t>
                      </a:r>
                      <a:r>
                        <a:rPr lang="vi-VN" sz="1400">
                          <a:solidFill>
                            <a:srgbClr val="002060"/>
                          </a:solidFill>
                          <a:effectLst/>
                          <a:latin typeface="#9Slide03 SFU Futura_12" panose="00000400000000000000" pitchFamily="2" charset="0"/>
                        </a:rPr>
                        <a:t>Chuyển dịch cơ cấu kinh tế thể hiện rõ ở sự chuyển dịch cơ cấu ngành kinh tế v</a:t>
                      </a:r>
                      <a:r>
                        <a:rPr lang="en-US" sz="1400">
                          <a:solidFill>
                            <a:srgbClr val="002060"/>
                          </a:solidFill>
                          <a:effectLst/>
                          <a:latin typeface="#9Slide03 SFU Futura_12" panose="00000400000000000000" pitchFamily="2" charset="0"/>
                        </a:rPr>
                        <a:t>à cơ cấu lao động theo lãnh thổ.</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nchor="ctr"/>
                </a:tc>
                <a:tc>
                  <a:txBody>
                    <a:bodyPr/>
                    <a:lstStyle/>
                    <a:p>
                      <a:pPr algn="ctr">
                        <a:lnSpc>
                          <a:spcPct val="120000"/>
                        </a:lnSpc>
                        <a:spcAft>
                          <a:spcPts val="800"/>
                        </a:spcAft>
                      </a:pPr>
                      <a:r>
                        <a:rPr lang="en-US" sz="1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X</a:t>
                      </a:r>
                    </a:p>
                  </a:txBody>
                  <a:tcPr marL="55188" marR="55188" marT="0" marB="0" anchor="ctr"/>
                </a:tc>
                <a:extLst>
                  <a:ext uri="{0D108BD9-81ED-4DB2-BD59-A6C34878D82A}">
                    <a16:rowId xmlns:a16="http://schemas.microsoft.com/office/drawing/2014/main" val="2681141326"/>
                  </a:ext>
                </a:extLst>
              </a:tr>
            </a:tbl>
          </a:graphicData>
        </a:graphic>
      </p:graphicFrame>
      <p:pic>
        <p:nvPicPr>
          <p:cNvPr id="11" name="Picture 10">
            <a:extLst>
              <a:ext uri="{FF2B5EF4-FFF2-40B4-BE49-F238E27FC236}">
                <a16:creationId xmlns:a16="http://schemas.microsoft.com/office/drawing/2014/main" id="{9DD980AB-D255-DD24-28A1-69952D52008A}"/>
              </a:ext>
            </a:extLst>
          </p:cNvPr>
          <p:cNvPicPr>
            <a:picLocks noChangeAspect="1"/>
          </p:cNvPicPr>
          <p:nvPr/>
        </p:nvPicPr>
        <p:blipFill rotWithShape="1">
          <a:blip r:embed="rId3"/>
          <a:srcRect t="17276"/>
          <a:stretch/>
        </p:blipFill>
        <p:spPr>
          <a:xfrm>
            <a:off x="0" y="4355470"/>
            <a:ext cx="3431186" cy="2502530"/>
          </a:xfrm>
          <a:prstGeom prst="rect">
            <a:avLst/>
          </a:prstGeom>
        </p:spPr>
      </p:pic>
      <p:sp>
        <p:nvSpPr>
          <p:cNvPr id="8" name="Arrow: Striped Right 7">
            <a:extLst>
              <a:ext uri="{FF2B5EF4-FFF2-40B4-BE49-F238E27FC236}">
                <a16:creationId xmlns:a16="http://schemas.microsoft.com/office/drawing/2014/main" id="{05715DC6-BFBB-4A93-B769-AD809D352607}"/>
              </a:ext>
            </a:extLst>
          </p:cNvPr>
          <p:cNvSpPr/>
          <p:nvPr/>
        </p:nvSpPr>
        <p:spPr>
          <a:xfrm>
            <a:off x="1167905" y="1969130"/>
            <a:ext cx="1095375" cy="1066800"/>
          </a:xfrm>
          <a:prstGeom prst="striped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E99C53B3-8828-0DAC-6C6E-AC6C664263F2}"/>
              </a:ext>
            </a:extLst>
          </p:cNvPr>
          <p:cNvGraphicFramePr>
            <a:graphicFrameLocks noGrp="1"/>
          </p:cNvGraphicFramePr>
          <p:nvPr>
            <p:extLst>
              <p:ext uri="{D42A27DB-BD31-4B8C-83A1-F6EECF244321}">
                <p14:modId xmlns:p14="http://schemas.microsoft.com/office/powerpoint/2010/main" val="2467774204"/>
              </p:ext>
            </p:extLst>
          </p:nvPr>
        </p:nvGraphicFramePr>
        <p:xfrm>
          <a:off x="3546958" y="959961"/>
          <a:ext cx="8529269" cy="5813870"/>
        </p:xfrm>
        <a:graphic>
          <a:graphicData uri="http://schemas.openxmlformats.org/drawingml/2006/table">
            <a:tbl>
              <a:tblPr bandRow="1"/>
              <a:tblGrid>
                <a:gridCol w="8529269">
                  <a:extLst>
                    <a:ext uri="{9D8B030D-6E8A-4147-A177-3AD203B41FA5}">
                      <a16:colId xmlns:a16="http://schemas.microsoft.com/office/drawing/2014/main" val="2875766293"/>
                    </a:ext>
                  </a:extLst>
                </a:gridCol>
              </a:tblGrid>
              <a:tr h="264160">
                <a:tc>
                  <a:txBody>
                    <a:bodyPr/>
                    <a:lstStyle/>
                    <a:p>
                      <a:pPr indent="403225" algn="just">
                        <a:lnSpc>
                          <a:spcPct val="115000"/>
                        </a:lnSpc>
                        <a:spcAft>
                          <a:spcPts val="800"/>
                        </a:spcAft>
                      </a:pPr>
                      <a:r>
                        <a:rPr lang="en-US" sz="2800" b="1">
                          <a:solidFill>
                            <a:srgbClr val="FF0000"/>
                          </a:solidFill>
                          <a:effectLst/>
                          <a:latin typeface="#9Slide05 FS Blonde Script" panose="03000503000000000000" pitchFamily="65" charset="0"/>
                          <a:ea typeface="Calibri" panose="020F0502020204030204" pitchFamily="34" charset="0"/>
                          <a:cs typeface="Times New Roman" panose="02020603050405020304" pitchFamily="18" charset="0"/>
                        </a:rPr>
                        <a:t>II. Chuyển dịch cơ cấu kinh tế</a:t>
                      </a:r>
                      <a:endParaRPr lang="en-US" sz="2800">
                        <a:solidFill>
                          <a:srgbClr val="FF0000"/>
                        </a:solidFill>
                        <a:effectLst/>
                        <a:latin typeface="#9Slide05 FS Blonde Script" panose="03000503000000000000" pitchFamily="65" charset="0"/>
                        <a:ea typeface="Arial" panose="020B0604020202020204" pitchFamily="34" charset="0"/>
                        <a:cs typeface="Times New Roman" panose="02020603050405020304" pitchFamily="18" charset="0"/>
                      </a:endParaRPr>
                    </a:p>
                    <a:p>
                      <a:pPr marL="495300" indent="-457200" algn="just">
                        <a:lnSpc>
                          <a:spcPct val="115000"/>
                        </a:lnSpc>
                        <a:buAutoNum type="arabicPeriod"/>
                      </a:pPr>
                      <a:r>
                        <a:rPr lang="en-US" sz="2800">
                          <a:solidFill>
                            <a:srgbClr val="B61B5B"/>
                          </a:solidFill>
                          <a:effectLst/>
                          <a:latin typeface="#9Slide05 FS Blonde Script" panose="03000503000000000000" pitchFamily="65" charset="0"/>
                          <a:ea typeface="Calibri" panose="020F0502020204030204" pitchFamily="34" charset="0"/>
                          <a:cs typeface="Times New Roman" panose="02020603050405020304" pitchFamily="18" charset="0"/>
                        </a:rPr>
                        <a:t>Chuyển dịch theo hướng CNH, HĐH:</a:t>
                      </a:r>
                    </a:p>
                    <a:p>
                      <a:pPr marL="38100" indent="0" algn="just">
                        <a:lnSpc>
                          <a:spcPct val="115000"/>
                        </a:lnSpc>
                        <a:buNone/>
                      </a:pPr>
                      <a:r>
                        <a:rPr lang="en-US" sz="2800">
                          <a:solidFill>
                            <a:srgbClr val="0070C0"/>
                          </a:solidFill>
                          <a:effectLst/>
                          <a:latin typeface="#9Slide05 FS Blonde Script" panose="03000503000000000000" pitchFamily="65" charset="0"/>
                          <a:ea typeface="Calibri" panose="020F0502020204030204" pitchFamily="34" charset="0"/>
                          <a:cs typeface="Times New Roman" panose="02020603050405020304" pitchFamily="18" charset="0"/>
                        </a:rPr>
                        <a:t> Chuyển dịch cơ cấu kinh tế theo hướng công nghiệp hóa, hiện đại hóa thể hiện ở các đặc điểm sau:</a:t>
                      </a:r>
                      <a:endParaRPr lang="en-US" sz="2800">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a:p>
                      <a:pPr marL="342900" lvl="0" indent="-342900" algn="just">
                        <a:lnSpc>
                          <a:spcPct val="115000"/>
                        </a:lnSpc>
                        <a:buFont typeface="Times New Roman" panose="02020603050405020304" pitchFamily="18" charset="0"/>
                        <a:buChar char="-"/>
                        <a:tabLst>
                          <a:tab pos="267335" algn="l"/>
                        </a:tabLst>
                      </a:pPr>
                      <a:r>
                        <a:rPr lang="vi-VN"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Khu vực </a:t>
                      </a:r>
                      <a:r>
                        <a:rPr lang="vi-VN"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công nghiệp và dịch vụ </a:t>
                      </a:r>
                      <a:r>
                        <a:rPr lang="vi-VN"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có vai trò quan trọng và tỉ trọng ngày càng </a:t>
                      </a:r>
                      <a:r>
                        <a:rPr lang="vi-VN"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tăng</a:t>
                      </a:r>
                      <a:r>
                        <a:rPr lang="en-US"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 cơ cấu lao động với </a:t>
                      </a:r>
                      <a:r>
                        <a:rPr lang="vi-VN"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lực lượng lao động có </a:t>
                      </a:r>
                      <a:r>
                        <a:rPr lang="vi-VN"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kỹ thuật </a:t>
                      </a:r>
                      <a:r>
                        <a:rPr lang="en-US"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và trình độ cao </a:t>
                      </a:r>
                      <a:r>
                        <a:rPr lang="en-US"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cũng gia tăng theo.</a:t>
                      </a:r>
                    </a:p>
                    <a:p>
                      <a:pPr marL="342900" lvl="0" indent="-342900" algn="just">
                        <a:lnSpc>
                          <a:spcPct val="115000"/>
                        </a:lnSpc>
                        <a:buFont typeface="Times New Roman" panose="02020603050405020304" pitchFamily="18" charset="0"/>
                        <a:buChar char="-"/>
                        <a:tabLst>
                          <a:tab pos="267335" algn="l"/>
                        </a:tabLst>
                      </a:pPr>
                      <a:r>
                        <a:rPr lang="en-US"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Ngoài chuyển dịch cơ cấu n</a:t>
                      </a:r>
                      <a:r>
                        <a:rPr lang="vi-VN"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gành</a:t>
                      </a:r>
                      <a:r>
                        <a:rPr lang="en-US"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 </a:t>
                      </a:r>
                      <a:r>
                        <a:rPr lang="vi-VN"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cơ cấu thành phần và </a:t>
                      </a:r>
                      <a:r>
                        <a:rPr lang="en-US"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cơ cấu </a:t>
                      </a:r>
                      <a:r>
                        <a:rPr lang="vi-VN"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lãnh thổ cũng có sự chuyển dịch nhằm </a:t>
                      </a:r>
                      <a:r>
                        <a:rPr lang="vi-VN"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khai thác tốt hơn </a:t>
                      </a:r>
                      <a:r>
                        <a:rPr lang="en-US"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các </a:t>
                      </a:r>
                      <a:r>
                        <a:rPr lang="vi-VN"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nguồn lực</a:t>
                      </a:r>
                      <a:r>
                        <a:rPr lang="en-US"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 </a:t>
                      </a:r>
                      <a:r>
                        <a:rPr lang="vi-VN"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tăng cường liên kết</a:t>
                      </a:r>
                      <a:r>
                        <a:rPr lang="en-US"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 hội nhập.</a:t>
                      </a:r>
                    </a:p>
                    <a:p>
                      <a:pPr marL="43180" indent="90170" algn="just">
                        <a:lnSpc>
                          <a:spcPct val="115000"/>
                        </a:lnSpc>
                        <a:tabLst>
                          <a:tab pos="267335" algn="l"/>
                        </a:tabLst>
                      </a:pPr>
                      <a:r>
                        <a:rPr lang="en-US"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 Sự</a:t>
                      </a:r>
                      <a:r>
                        <a:rPr lang="vi-VN"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 tăng trưởng và hướng đến </a:t>
                      </a:r>
                      <a:r>
                        <a:rPr lang="vi-VN"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phát triển bền vững </a:t>
                      </a:r>
                      <a:r>
                        <a:rPr lang="en-US"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là các mục tiêu </a:t>
                      </a:r>
                      <a:r>
                        <a:rPr lang="vi-VN"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được ưu tiên</a:t>
                      </a:r>
                      <a:r>
                        <a:rPr lang="en-US"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a:t>
                      </a:r>
                      <a:endParaRPr lang="en-US" sz="2400">
                        <a:solidFill>
                          <a:srgbClr val="0070C0"/>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3834414"/>
                  </a:ext>
                </a:extLst>
              </a:tr>
            </a:tbl>
          </a:graphicData>
        </a:graphic>
      </p:graphicFrame>
      <p:pic>
        <p:nvPicPr>
          <p:cNvPr id="12" name="Picture 11" descr="AG00218_">
            <a:extLst>
              <a:ext uri="{FF2B5EF4-FFF2-40B4-BE49-F238E27FC236}">
                <a16:creationId xmlns:a16="http://schemas.microsoft.com/office/drawing/2014/main" id="{6A543EF6-AB1E-00D0-58EF-052DFB0B6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41188" y="6210774"/>
            <a:ext cx="762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14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par>
                                <p:cTn id="8" presetID="14" presetClass="entr" presetSubtype="5"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5"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1" presetClass="entr" presetSubtype="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712140-DA99-3DCC-86A3-D110D646ED97}"/>
              </a:ext>
            </a:extLst>
          </p:cNvPr>
          <p:cNvPicPr>
            <a:picLocks noChangeAspect="1"/>
          </p:cNvPicPr>
          <p:nvPr/>
        </p:nvPicPr>
        <p:blipFill>
          <a:blip r:embed="rId4"/>
          <a:stretch>
            <a:fillRect/>
          </a:stretch>
        </p:blipFill>
        <p:spPr>
          <a:xfrm>
            <a:off x="0" y="26511"/>
            <a:ext cx="12192000" cy="6804978"/>
          </a:xfrm>
          <a:prstGeom prst="rect">
            <a:avLst/>
          </a:prstGeom>
        </p:spPr>
      </p:pic>
      <p:sp>
        <p:nvSpPr>
          <p:cNvPr id="4" name="Rectangle: Rounded Corners 3">
            <a:extLst>
              <a:ext uri="{FF2B5EF4-FFF2-40B4-BE49-F238E27FC236}">
                <a16:creationId xmlns:a16="http://schemas.microsoft.com/office/drawing/2014/main" id="{54571131-3FAD-0D17-68CA-3B8AA4946C08}"/>
              </a:ext>
            </a:extLst>
          </p:cNvPr>
          <p:cNvSpPr/>
          <p:nvPr/>
        </p:nvSpPr>
        <p:spPr>
          <a:xfrm>
            <a:off x="0" y="0"/>
            <a:ext cx="2260600" cy="6858000"/>
          </a:xfrm>
          <a:prstGeom prst="roundRect">
            <a:avLst>
              <a:gd name="adj" fmla="val 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en-US" sz="4800" b="1" baseline="-25000">
                <a:solidFill>
                  <a:srgbClr val="FFFF00"/>
                </a:solidFill>
                <a:latin typeface="#9Slide07 IcielBaliho Script" pitchFamily="2" charset="0"/>
              </a:rPr>
              <a:t>Hoạt động 2.3</a:t>
            </a:r>
            <a:r>
              <a:rPr lang="x-none" sz="4800" b="1" baseline="-25000">
                <a:solidFill>
                  <a:srgbClr val="FFFF00"/>
                </a:solidFill>
                <a:latin typeface="#9Slide07 IcielBaliho Script" pitchFamily="2" charset="0"/>
              </a:rPr>
              <a:t>: Tìm hiểu </a:t>
            </a:r>
            <a:r>
              <a:rPr lang="vi-VN" sz="4800" b="1" baseline="-25000">
                <a:solidFill>
                  <a:srgbClr val="FFFF00"/>
                </a:solidFill>
                <a:latin typeface="#9Slide07 IcielBaliho Script" pitchFamily="2" charset="0"/>
              </a:rPr>
              <a:t>CHUYỂN DỊCH CƠ CẤU KINH TẾ THEO NGÀNH</a:t>
            </a:r>
            <a:r>
              <a:rPr lang="en-US" sz="4800" b="1" baseline="-25000">
                <a:solidFill>
                  <a:srgbClr val="FFFF00"/>
                </a:solidFill>
                <a:latin typeface="#9Slide07 IcielBaliho Script" pitchFamily="2" charset="0"/>
              </a:rPr>
              <a:t>,</a:t>
            </a:r>
            <a:r>
              <a:rPr lang="vi-VN" sz="4800" b="1" baseline="-25000">
                <a:solidFill>
                  <a:srgbClr val="FFFF00"/>
                </a:solidFill>
                <a:latin typeface="#9Slide07 IcielBaliho Script" pitchFamily="2" charset="0"/>
              </a:rPr>
              <a:t> </a:t>
            </a:r>
            <a:endParaRPr lang="en-US" sz="4800" b="1" baseline="-25000">
              <a:solidFill>
                <a:srgbClr val="FFFF00"/>
              </a:solidFill>
              <a:latin typeface="#9Slide07 IcielBaliho Script" pitchFamily="2" charset="0"/>
            </a:endParaRPr>
          </a:p>
          <a:p>
            <a:pPr algn="ctr"/>
            <a:r>
              <a:rPr lang="vi-VN" sz="4800" b="1" baseline="-25000">
                <a:solidFill>
                  <a:srgbClr val="FFFF00"/>
                </a:solidFill>
                <a:latin typeface="#9Slide07 IcielBaliho Script" pitchFamily="2" charset="0"/>
              </a:rPr>
              <a:t>THEO THÀNH PHẦN KINH TẾ VÀ THEO LÃNH THỔ</a:t>
            </a:r>
            <a:endParaRPr lang="vi-VN" sz="4800" b="1" baseline="-25000">
              <a:solidFill>
                <a:srgbClr val="FFFF00"/>
              </a:solidFill>
              <a:effectLst/>
              <a:latin typeface="#9Slide07 IcielBaliho Script" pitchFamily="2" charset="0"/>
              <a:ea typeface="SimSun" panose="02010600030101010101" pitchFamily="2" charset="-122"/>
              <a:cs typeface="Times New Roman" panose="02020603050405020304" pitchFamily="18" charset="0"/>
            </a:endParaRPr>
          </a:p>
        </p:txBody>
      </p:sp>
      <p:grpSp>
        <p:nvGrpSpPr>
          <p:cNvPr id="5" name="Group 4">
            <a:extLst>
              <a:ext uri="{FF2B5EF4-FFF2-40B4-BE49-F238E27FC236}">
                <a16:creationId xmlns:a16="http://schemas.microsoft.com/office/drawing/2014/main" id="{01F72886-AAEE-A150-7736-D15BF15305E5}"/>
              </a:ext>
            </a:extLst>
          </p:cNvPr>
          <p:cNvGrpSpPr/>
          <p:nvPr/>
        </p:nvGrpSpPr>
        <p:grpSpPr>
          <a:xfrm>
            <a:off x="2539448" y="26511"/>
            <a:ext cx="3180718" cy="2886732"/>
            <a:chOff x="7610487" y="1314809"/>
            <a:chExt cx="989041" cy="2886732"/>
          </a:xfrm>
        </p:grpSpPr>
        <p:sp>
          <p:nvSpPr>
            <p:cNvPr id="6" name="Flowchart: Terminator 5">
              <a:extLst>
                <a:ext uri="{FF2B5EF4-FFF2-40B4-BE49-F238E27FC236}">
                  <a16:creationId xmlns:a16="http://schemas.microsoft.com/office/drawing/2014/main" id="{481A8C45-A658-C856-F05A-1EF33C288518}"/>
                </a:ext>
              </a:extLst>
            </p:cNvPr>
            <p:cNvSpPr/>
            <p:nvPr/>
          </p:nvSpPr>
          <p:spPr>
            <a:xfrm>
              <a:off x="7610487" y="2011993"/>
              <a:ext cx="989041" cy="2189548"/>
            </a:xfrm>
            <a:prstGeom prst="flowChartTerminator">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5 FS Blonde Script" panose="03000503000000000000" pitchFamily="65" charset="0"/>
                  <a:ea typeface="+mn-ea"/>
                  <a:cs typeface="+mn-cs"/>
                </a:rPr>
                <a:t>Nhiệm vụ 1</a:t>
              </a:r>
              <a:r>
                <a:rPr kumimoji="0" lang="en-US" sz="2800" b="0" i="0" u="none" strike="noStrike" kern="0" cap="none" spc="0" normalizeH="0" baseline="0" noProof="0">
                  <a:ln>
                    <a:noFill/>
                  </a:ln>
                  <a:solidFill>
                    <a:prstClr val="white"/>
                  </a:solidFill>
                  <a:effectLst/>
                  <a:uLnTx/>
                  <a:uFillTx/>
                  <a:latin typeface="#9Slide05 FS Blonde Script" panose="03000503000000000000" pitchFamily="65" charset="0"/>
                  <a:ea typeface="+mn-ea"/>
                  <a:cs typeface="+mn-cs"/>
                </a:rPr>
                <a:t>: </a:t>
              </a:r>
              <a:r>
                <a:rPr lang="en-US" sz="2800" kern="0">
                  <a:solidFill>
                    <a:srgbClr val="FFFF00"/>
                  </a:solidFill>
                  <a:latin typeface="#9Slide05 FS Blonde Script" panose="03000503000000000000" pitchFamily="65" charset="0"/>
                </a:rPr>
                <a:t>Thảo luận nhóm 4 thành viên, hoàn thành PHT</a:t>
              </a:r>
              <a:endParaRPr kumimoji="0" lang="en-US" sz="2800" b="0" i="0" u="none" strike="noStrike" kern="0" cap="none" spc="0" normalizeH="0" baseline="0" noProof="0">
                <a:ln>
                  <a:noFill/>
                </a:ln>
                <a:solidFill>
                  <a:srgbClr val="FFFF00"/>
                </a:solidFill>
                <a:effectLst/>
                <a:uLnTx/>
                <a:uFillTx/>
                <a:latin typeface="#9Slide05 FS Blonde Script" panose="03000503000000000000" pitchFamily="65" charset="0"/>
                <a:ea typeface="+mn-ea"/>
                <a:cs typeface="+mn-cs"/>
              </a:endParaRPr>
            </a:p>
          </p:txBody>
        </p:sp>
        <p:pic>
          <p:nvPicPr>
            <p:cNvPr id="7" name="Picture 6">
              <a:extLst>
                <a:ext uri="{FF2B5EF4-FFF2-40B4-BE49-F238E27FC236}">
                  <a16:creationId xmlns:a16="http://schemas.microsoft.com/office/drawing/2014/main" id="{FAB96216-AC89-5BB3-DA81-1815A80975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922791" y="1314809"/>
              <a:ext cx="364432" cy="1207481"/>
            </a:xfrm>
            <a:prstGeom prst="rect">
              <a:avLst/>
            </a:prstGeom>
          </p:spPr>
        </p:pic>
      </p:grpSp>
      <p:pic>
        <p:nvPicPr>
          <p:cNvPr id="12" name="Picture 11">
            <a:extLst>
              <a:ext uri="{FF2B5EF4-FFF2-40B4-BE49-F238E27FC236}">
                <a16:creationId xmlns:a16="http://schemas.microsoft.com/office/drawing/2014/main" id="{9A89ECE3-0F43-51AD-02F3-F3DFBA005A73}"/>
              </a:ext>
            </a:extLst>
          </p:cNvPr>
          <p:cNvPicPr>
            <a:picLocks noChangeAspect="1"/>
          </p:cNvPicPr>
          <p:nvPr/>
        </p:nvPicPr>
        <p:blipFill rotWithShape="1">
          <a:blip r:embed="rId7"/>
          <a:srcRect t="17276"/>
          <a:stretch/>
        </p:blipFill>
        <p:spPr>
          <a:xfrm>
            <a:off x="2539448" y="4047650"/>
            <a:ext cx="3282120" cy="2393809"/>
          </a:xfrm>
          <a:prstGeom prst="rect">
            <a:avLst/>
          </a:prstGeom>
        </p:spPr>
      </p:pic>
      <p:pic>
        <p:nvPicPr>
          <p:cNvPr id="15" name="Đồng hồ đếm ngược 5 phút - 5 minutes timer Hailist">
            <a:hlinkClick r:id="" action="ppaction://media"/>
            <a:extLst>
              <a:ext uri="{FF2B5EF4-FFF2-40B4-BE49-F238E27FC236}">
                <a16:creationId xmlns:a16="http://schemas.microsoft.com/office/drawing/2014/main" id="{859543BA-5911-802A-BEB6-6A0C8964F2E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4654" y="5619162"/>
            <a:ext cx="2225946" cy="1252094"/>
          </a:xfrm>
          <a:prstGeom prst="rect">
            <a:avLst/>
          </a:prstGeom>
        </p:spPr>
      </p:pic>
      <p:graphicFrame>
        <p:nvGraphicFramePr>
          <p:cNvPr id="8" name="Table 7">
            <a:extLst>
              <a:ext uri="{FF2B5EF4-FFF2-40B4-BE49-F238E27FC236}">
                <a16:creationId xmlns:a16="http://schemas.microsoft.com/office/drawing/2014/main" id="{BC49ACC8-71EE-7996-F22C-85927E122456}"/>
              </a:ext>
            </a:extLst>
          </p:cNvPr>
          <p:cNvGraphicFramePr>
            <a:graphicFrameLocks noGrp="1"/>
          </p:cNvGraphicFramePr>
          <p:nvPr>
            <p:extLst>
              <p:ext uri="{D42A27DB-BD31-4B8C-83A1-F6EECF244321}">
                <p14:modId xmlns:p14="http://schemas.microsoft.com/office/powerpoint/2010/main" val="1852756485"/>
              </p:ext>
            </p:extLst>
          </p:nvPr>
        </p:nvGraphicFramePr>
        <p:xfrm>
          <a:off x="5819765" y="120873"/>
          <a:ext cx="6272635" cy="6723871"/>
        </p:xfrm>
        <a:graphic>
          <a:graphicData uri="http://schemas.openxmlformats.org/drawingml/2006/table">
            <a:tbl>
              <a:tblPr firstRow="1" firstCol="1" bandRow="1"/>
              <a:tblGrid>
                <a:gridCol w="4856839">
                  <a:extLst>
                    <a:ext uri="{9D8B030D-6E8A-4147-A177-3AD203B41FA5}">
                      <a16:colId xmlns:a16="http://schemas.microsoft.com/office/drawing/2014/main" val="40581575"/>
                    </a:ext>
                  </a:extLst>
                </a:gridCol>
                <a:gridCol w="713115">
                  <a:extLst>
                    <a:ext uri="{9D8B030D-6E8A-4147-A177-3AD203B41FA5}">
                      <a16:colId xmlns:a16="http://schemas.microsoft.com/office/drawing/2014/main" val="1223940233"/>
                    </a:ext>
                  </a:extLst>
                </a:gridCol>
                <a:gridCol w="702681">
                  <a:extLst>
                    <a:ext uri="{9D8B030D-6E8A-4147-A177-3AD203B41FA5}">
                      <a16:colId xmlns:a16="http://schemas.microsoft.com/office/drawing/2014/main" val="3560037655"/>
                    </a:ext>
                  </a:extLst>
                </a:gridCol>
              </a:tblGrid>
              <a:tr h="126421">
                <a:tc gridSpan="3">
                  <a:txBody>
                    <a:bodyPr/>
                    <a:lstStyle/>
                    <a:p>
                      <a:pPr marL="457200" algn="ctr">
                        <a:lnSpc>
                          <a:spcPct val="120000"/>
                        </a:lnSpc>
                        <a:tabLst>
                          <a:tab pos="177800" algn="l"/>
                        </a:tabLst>
                      </a:pPr>
                      <a:r>
                        <a:rPr lang="en-US" sz="2400" b="1">
                          <a:solidFill>
                            <a:srgbClr val="C00000"/>
                          </a:solidFill>
                          <a:effectLst/>
                          <a:latin typeface="#9Slide07 IcielBaliho Script" pitchFamily="2" charset="0"/>
                          <a:ea typeface="Times New Roman" panose="02020603050405020304" pitchFamily="18" charset="0"/>
                          <a:cs typeface="Times New Roman" panose="02020603050405020304" pitchFamily="18" charset="0"/>
                        </a:rPr>
                        <a:t>PHIẾU HỌC TẬP 2</a:t>
                      </a:r>
                      <a:endParaRPr lang="en-US" sz="2400">
                        <a:solidFill>
                          <a:srgbClr val="C45911"/>
                        </a:solidFill>
                        <a:effectLst/>
                        <a:latin typeface="#9Slide07 IcielBaliho Script" pitchFamily="2" charset="0"/>
                        <a:ea typeface="Times New Roman" panose="02020603050405020304" pitchFamily="18"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3691888"/>
                  </a:ext>
                </a:extLst>
              </a:tr>
              <a:tr h="1649652">
                <a:tc gridSpan="3">
                  <a:txBody>
                    <a:bodyPr/>
                    <a:lstStyle/>
                    <a:p>
                      <a:pPr marL="342900" lvl="0" indent="-342900" algn="just">
                        <a:lnSpc>
                          <a:spcPct val="120000"/>
                        </a:lnSpc>
                        <a:buFont typeface="Wingdings" panose="05000000000000000000" pitchFamily="2" charset="2"/>
                        <a:buChar char=""/>
                        <a:tabLst>
                          <a:tab pos="177800" algn="l"/>
                        </a:tabLst>
                      </a:pPr>
                      <a:r>
                        <a:rPr lang="en-US" sz="1400" b="1">
                          <a:solidFill>
                            <a:srgbClr val="C0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Xu hướng chung của chuyển dịch cơ cấu kinh tế theo ngành:</a:t>
                      </a:r>
                      <a:endParaRPr lang="en-US" sz="1400">
                        <a:solidFill>
                          <a:srgbClr val="C45911"/>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a:p>
                      <a:pPr marL="342900" lvl="0" indent="-342900" algn="just">
                        <a:lnSpc>
                          <a:spcPct val="120000"/>
                        </a:lnSpc>
                        <a:buFont typeface="Times New Roman" panose="02020603050405020304" pitchFamily="18" charset="0"/>
                        <a:buChar char="-"/>
                        <a:tabLst>
                          <a:tab pos="158750" algn="l"/>
                        </a:tabLst>
                      </a:pPr>
                      <a:r>
                        <a:rPr lang="en-US" sz="1400">
                          <a:solidFill>
                            <a:srgbClr val="0070C0"/>
                          </a:solidFill>
                          <a:effectLst/>
                          <a:latin typeface="#9Slide05 FS Blonde Script" panose="03000503000000000000" pitchFamily="65" charset="0"/>
                          <a:ea typeface="Calibri" panose="020F0502020204030204" pitchFamily="34" charset="0"/>
                          <a:cs typeface="Times New Roman" panose="02020603050405020304" pitchFamily="18" charset="0"/>
                        </a:rPr>
                        <a:t>Động lực chính là ngành …………………………………………………….</a:t>
                      </a:r>
                      <a:endParaRPr lang="en-US" sz="1400">
                        <a:solidFill>
                          <a:srgbClr val="C45911"/>
                        </a:solidFill>
                        <a:effectLst/>
                        <a:latin typeface="#9Slide05 FS Blonde Script" panose="03000503000000000000" pitchFamily="65" charset="0"/>
                        <a:ea typeface="Calibri" panose="020F0502020204030204" pitchFamily="34" charset="0"/>
                        <a:cs typeface="Times New Roman" panose="02020603050405020304" pitchFamily="18" charset="0"/>
                      </a:endParaRPr>
                    </a:p>
                    <a:p>
                      <a:pPr marL="342900" lvl="0" indent="-342900" algn="just">
                        <a:lnSpc>
                          <a:spcPct val="120000"/>
                        </a:lnSpc>
                        <a:buFont typeface="Times New Roman" panose="02020603050405020304" pitchFamily="18" charset="0"/>
                        <a:buChar char="-"/>
                        <a:tabLst>
                          <a:tab pos="158750" algn="l"/>
                        </a:tabLst>
                      </a:pPr>
                      <a:r>
                        <a:rPr lang="en-US" sz="1400">
                          <a:solidFill>
                            <a:srgbClr val="0070C0"/>
                          </a:solidFill>
                          <a:effectLst/>
                          <a:latin typeface="#9Slide05 FS Blonde Script" panose="03000503000000000000" pitchFamily="65" charset="0"/>
                          <a:ea typeface="Calibri" panose="020F0502020204030204" pitchFamily="34" charset="0"/>
                          <a:cs typeface="Times New Roman" panose="02020603050405020304" pitchFamily="18" charset="0"/>
                        </a:rPr>
                        <a:t>Tăng tỉ trọng các ngành có ………………………………………………..., giảm tỉ trọng các ngành ………………………………………………………..</a:t>
                      </a:r>
                      <a:endParaRPr lang="en-US" sz="1400">
                        <a:solidFill>
                          <a:srgbClr val="C45911"/>
                        </a:solidFill>
                        <a:effectLst/>
                        <a:latin typeface="#9Slide05 FS Blonde Script" panose="03000503000000000000" pitchFamily="65" charset="0"/>
                        <a:ea typeface="Calibri" panose="020F0502020204030204" pitchFamily="34" charset="0"/>
                        <a:cs typeface="Times New Roman" panose="02020603050405020304" pitchFamily="18" charset="0"/>
                      </a:endParaRPr>
                    </a:p>
                    <a:p>
                      <a:pPr marL="342900" lvl="0" indent="-342900" algn="just">
                        <a:lnSpc>
                          <a:spcPct val="120000"/>
                        </a:lnSpc>
                        <a:buFont typeface="Times New Roman" panose="02020603050405020304" pitchFamily="18" charset="0"/>
                        <a:buChar char="-"/>
                        <a:tabLst>
                          <a:tab pos="158750" algn="l"/>
                        </a:tabLst>
                      </a:pPr>
                      <a:r>
                        <a:rPr lang="en-US" sz="1400">
                          <a:solidFill>
                            <a:srgbClr val="0070C0"/>
                          </a:solidFill>
                          <a:effectLst/>
                          <a:latin typeface="#9Slide05 FS Blonde Script" panose="03000503000000000000" pitchFamily="65" charset="0"/>
                          <a:ea typeface="Calibri" panose="020F0502020204030204" pitchFamily="34" charset="0"/>
                          <a:cs typeface="Times New Roman" panose="02020603050405020304" pitchFamily="18" charset="0"/>
                        </a:rPr>
                        <a:t>Ngành dịch vụ phát triển theo hướng…………………………………………</a:t>
                      </a:r>
                      <a:endParaRPr lang="en-US" sz="1400">
                        <a:solidFill>
                          <a:srgbClr val="C45911"/>
                        </a:solidFill>
                        <a:effectLst/>
                        <a:latin typeface="#9Slide05 FS Blonde Script" panose="03000503000000000000" pitchFamily="65" charset="0"/>
                        <a:ea typeface="Calibri" panose="020F0502020204030204" pitchFamily="34" charset="0"/>
                        <a:cs typeface="Times New Roman" panose="02020603050405020304" pitchFamily="18" charset="0"/>
                      </a:endParaRPr>
                    </a:p>
                    <a:p>
                      <a:pPr marL="20320" algn="just">
                        <a:lnSpc>
                          <a:spcPct val="120000"/>
                        </a:lnSpc>
                        <a:tabLst>
                          <a:tab pos="158750" algn="l"/>
                        </a:tabLst>
                      </a:pPr>
                      <a:r>
                        <a:rPr lang="en-US" sz="1400">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a:t>
                      </a:r>
                      <a:endParaRPr lang="en-US" sz="1400">
                        <a:solidFill>
                          <a:srgbClr val="C45911"/>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a:p>
                      <a:pPr marL="342900" lvl="0" indent="-342900" algn="just">
                        <a:lnSpc>
                          <a:spcPct val="120000"/>
                        </a:lnSpc>
                        <a:buFont typeface="Times New Roman" panose="02020603050405020304" pitchFamily="18" charset="0"/>
                        <a:buChar char="-"/>
                        <a:tabLst>
                          <a:tab pos="158750" algn="l"/>
                        </a:tabLst>
                      </a:pPr>
                      <a:r>
                        <a:rPr lang="en-US" sz="1400">
                          <a:solidFill>
                            <a:srgbClr val="0070C0"/>
                          </a:solidFill>
                          <a:effectLst/>
                          <a:latin typeface="#9Slide05 FS Blonde Script" panose="03000503000000000000" pitchFamily="65" charset="0"/>
                          <a:ea typeface="Calibri" panose="020F0502020204030204" pitchFamily="34" charset="0"/>
                          <a:cs typeface="Times New Roman" panose="02020603050405020304" pitchFamily="18" charset="0"/>
                        </a:rPr>
                        <a:t>Nguyên nhân chuyển dịch:…………………………………………………...</a:t>
                      </a:r>
                      <a:endParaRPr lang="en-US" sz="1400">
                        <a:solidFill>
                          <a:srgbClr val="C45911"/>
                        </a:solidFill>
                        <a:effectLst/>
                        <a:latin typeface="#9Slide05 FS Blonde Script" panose="03000503000000000000" pitchFamily="65" charset="0"/>
                        <a:ea typeface="Calibri" panose="020F0502020204030204" pitchFamily="34" charset="0"/>
                        <a:cs typeface="Times New Roman" panose="02020603050405020304" pitchFamily="18" charset="0"/>
                      </a:endParaRPr>
                    </a:p>
                    <a:p>
                      <a:pPr marL="20320" algn="just">
                        <a:lnSpc>
                          <a:spcPct val="120000"/>
                        </a:lnSpc>
                        <a:tabLst>
                          <a:tab pos="158750" algn="l"/>
                        </a:tabLst>
                      </a:pPr>
                      <a:r>
                        <a:rPr lang="en-US" sz="1400">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a:t>
                      </a:r>
                      <a:endParaRPr lang="en-US" sz="1400">
                        <a:solidFill>
                          <a:srgbClr val="C45911"/>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1614718"/>
                  </a:ext>
                </a:extLst>
              </a:tr>
              <a:tr h="264897">
                <a:tc gridSpan="3">
                  <a:txBody>
                    <a:bodyPr/>
                    <a:lstStyle/>
                    <a:p>
                      <a:pPr marL="342900" lvl="0" indent="-342900" algn="ctr">
                        <a:lnSpc>
                          <a:spcPct val="120000"/>
                        </a:lnSpc>
                        <a:buFont typeface="Wingdings" panose="05000000000000000000" pitchFamily="2" charset="2"/>
                        <a:buChar char=""/>
                        <a:tabLst>
                          <a:tab pos="146050" algn="l"/>
                        </a:tabLst>
                      </a:pPr>
                      <a:r>
                        <a:rPr lang="en-US" sz="1400" b="1">
                          <a:solidFill>
                            <a:srgbClr val="C0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Chọn TĂNG hoặc GIẢM về mặt tỉ trọng cho các ngành và nhóm ngành </a:t>
                      </a:r>
                      <a:endParaRPr lang="en-US" sz="1400">
                        <a:solidFill>
                          <a:srgbClr val="C45911"/>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29797294"/>
                  </a:ext>
                </a:extLst>
              </a:tr>
              <a:tr h="541710">
                <a:tc>
                  <a:txBody>
                    <a:bodyPr/>
                    <a:lstStyle/>
                    <a:p>
                      <a:pPr algn="ctr">
                        <a:lnSpc>
                          <a:spcPct val="120000"/>
                        </a:lnSpc>
                        <a:spcAft>
                          <a:spcPts val="800"/>
                        </a:spcAft>
                      </a:pPr>
                      <a:r>
                        <a:rPr lang="en-US" sz="1400" b="1">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Ngành/nhóm ngành</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Có tỉ trọng </a:t>
                      </a: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TĂNG</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Có tỉ trọng </a:t>
                      </a: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GIẢM</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477995984"/>
                  </a:ext>
                </a:extLst>
              </a:tr>
              <a:tr h="126284">
                <a:tc>
                  <a:txBody>
                    <a:bodyPr/>
                    <a:lstStyle/>
                    <a:p>
                      <a:pPr algn="just">
                        <a:lnSpc>
                          <a:spcPct val="120000"/>
                        </a:lnSpc>
                        <a:spcAft>
                          <a:spcPts val="800"/>
                        </a:spcAft>
                      </a:pPr>
                      <a:r>
                        <a:rPr lang="en-US" sz="1400" b="1">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1. Nông nghiệp, lâm nghiệp và thủy sản</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7557360"/>
                  </a:ext>
                </a:extLst>
              </a:tr>
              <a:tr h="126284">
                <a:tc>
                  <a:txBody>
                    <a:bodyPr/>
                    <a:lstStyle/>
                    <a:p>
                      <a:pPr algn="just">
                        <a:lnSpc>
                          <a:spcPct val="120000"/>
                        </a:lnSpc>
                        <a:spcAft>
                          <a:spcPts val="800"/>
                        </a:spcAft>
                      </a:pPr>
                      <a:r>
                        <a:rPr lang="en-US" sz="1400" b="1">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Trong đó:</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gridSpan="2">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tc>
                <a:extLst>
                  <a:ext uri="{0D108BD9-81ED-4DB2-BD59-A6C34878D82A}">
                    <a16:rowId xmlns:a16="http://schemas.microsoft.com/office/drawing/2014/main" val="3929841438"/>
                  </a:ext>
                </a:extLst>
              </a:tr>
              <a:tr h="126421">
                <a:tc>
                  <a:txBody>
                    <a:bodyPr/>
                    <a:lstStyle/>
                    <a:p>
                      <a:pPr marL="342900" lvl="0" indent="-342900" algn="just">
                        <a:lnSpc>
                          <a:spcPct val="120000"/>
                        </a:lnSpc>
                        <a:buFont typeface="Times New Roman" panose="02020603050405020304" pitchFamily="18" charset="0"/>
                        <a:buChar char="-"/>
                      </a:pPr>
                      <a:r>
                        <a:rPr lang="en-US" sz="1400" b="1">
                          <a:solidFill>
                            <a:srgbClr val="002060"/>
                          </a:solidFill>
                          <a:effectLst/>
                          <a:latin typeface="#9Slide05 FS Blonde Script" panose="03000503000000000000" pitchFamily="65" charset="0"/>
                          <a:ea typeface="Calibri" panose="020F0502020204030204" pitchFamily="34" charset="0"/>
                          <a:cs typeface="Times New Roman" panose="02020603050405020304" pitchFamily="18" charset="0"/>
                        </a:rPr>
                        <a:t>Nông nghiệp</a:t>
                      </a:r>
                      <a:endParaRPr lang="en-US" sz="1400">
                        <a:solidFill>
                          <a:srgbClr val="C45911"/>
                        </a:solidFill>
                        <a:effectLst/>
                        <a:latin typeface="#9Slide05 FS Blonde Script" panose="03000503000000000000" pitchFamily="65" charset="0"/>
                        <a:ea typeface="Calibri" panose="020F050202020403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6318904"/>
                  </a:ext>
                </a:extLst>
              </a:tr>
              <a:tr h="126421">
                <a:tc>
                  <a:txBody>
                    <a:bodyPr/>
                    <a:lstStyle/>
                    <a:p>
                      <a:pPr marL="15875" algn="just">
                        <a:lnSpc>
                          <a:spcPct val="120000"/>
                        </a:lnSpc>
                      </a:pPr>
                      <a:r>
                        <a:rPr lang="en-US" sz="1400" b="1">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 Trồng trọt</a:t>
                      </a:r>
                      <a:endParaRPr lang="en-US" sz="1400">
                        <a:solidFill>
                          <a:srgbClr val="C45911"/>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114601732"/>
                  </a:ext>
                </a:extLst>
              </a:tr>
              <a:tr h="126284">
                <a:tc>
                  <a:txBody>
                    <a:bodyPr/>
                    <a:lstStyle/>
                    <a:p>
                      <a:pPr algn="just">
                        <a:lnSpc>
                          <a:spcPct val="120000"/>
                        </a:lnSpc>
                        <a:spcAft>
                          <a:spcPts val="800"/>
                        </a:spcAft>
                      </a:pPr>
                      <a:r>
                        <a:rPr lang="en-US" sz="1400" b="1">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 Chăn nuôi</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9996225"/>
                  </a:ext>
                </a:extLst>
              </a:tr>
              <a:tr h="126284">
                <a:tc>
                  <a:txBody>
                    <a:bodyPr/>
                    <a:lstStyle/>
                    <a:p>
                      <a:pPr algn="just">
                        <a:lnSpc>
                          <a:spcPct val="120000"/>
                        </a:lnSpc>
                        <a:spcAft>
                          <a:spcPts val="800"/>
                        </a:spcAft>
                      </a:pPr>
                      <a:r>
                        <a:rPr lang="en-US" sz="1400" b="1">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 Dịch vụ nông nghiệp (chế biến, các dịch vụ khác,…)</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587631056"/>
                  </a:ext>
                </a:extLst>
              </a:tr>
              <a:tr h="126421">
                <a:tc>
                  <a:txBody>
                    <a:bodyPr/>
                    <a:lstStyle/>
                    <a:p>
                      <a:pPr marL="342900" lvl="0" indent="-342900" algn="just">
                        <a:lnSpc>
                          <a:spcPct val="120000"/>
                        </a:lnSpc>
                        <a:buFont typeface="Times New Roman" panose="02020603050405020304" pitchFamily="18" charset="0"/>
                        <a:buChar char="-"/>
                      </a:pPr>
                      <a:r>
                        <a:rPr lang="en-US" sz="1400" b="1">
                          <a:solidFill>
                            <a:srgbClr val="002060"/>
                          </a:solidFill>
                          <a:effectLst/>
                          <a:latin typeface="#9Slide05 FS Blonde Script" panose="03000503000000000000" pitchFamily="65" charset="0"/>
                          <a:ea typeface="Calibri" panose="020F0502020204030204" pitchFamily="34" charset="0"/>
                          <a:cs typeface="Times New Roman" panose="02020603050405020304" pitchFamily="18" charset="0"/>
                        </a:rPr>
                        <a:t>Thủy sản</a:t>
                      </a:r>
                      <a:endParaRPr lang="en-US" sz="1400">
                        <a:solidFill>
                          <a:srgbClr val="C45911"/>
                        </a:solidFill>
                        <a:effectLst/>
                        <a:latin typeface="#9Slide05 FS Blonde Script" panose="03000503000000000000" pitchFamily="65" charset="0"/>
                        <a:ea typeface="Calibri" panose="020F050202020403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073501"/>
                  </a:ext>
                </a:extLst>
              </a:tr>
              <a:tr h="126284">
                <a:tc>
                  <a:txBody>
                    <a:bodyPr/>
                    <a:lstStyle/>
                    <a:p>
                      <a:pPr algn="just">
                        <a:lnSpc>
                          <a:spcPct val="120000"/>
                        </a:lnSpc>
                        <a:spcAft>
                          <a:spcPts val="800"/>
                        </a:spcAft>
                      </a:pPr>
                      <a:r>
                        <a:rPr lang="en-US" sz="1400" b="1">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 Khai thác</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3134364633"/>
                  </a:ext>
                </a:extLst>
              </a:tr>
              <a:tr h="126284">
                <a:tc>
                  <a:txBody>
                    <a:bodyPr/>
                    <a:lstStyle/>
                    <a:p>
                      <a:pPr algn="just">
                        <a:lnSpc>
                          <a:spcPct val="120000"/>
                        </a:lnSpc>
                        <a:spcAft>
                          <a:spcPts val="800"/>
                        </a:spcAft>
                      </a:pPr>
                      <a:r>
                        <a:rPr lang="en-US" sz="1400" b="1">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 Nuôi trồng</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5948158"/>
                  </a:ext>
                </a:extLst>
              </a:tr>
              <a:tr h="126284">
                <a:tc>
                  <a:txBody>
                    <a:bodyPr/>
                    <a:lstStyle/>
                    <a:p>
                      <a:pPr algn="just">
                        <a:lnSpc>
                          <a:spcPct val="120000"/>
                        </a:lnSpc>
                        <a:spcAft>
                          <a:spcPts val="800"/>
                        </a:spcAft>
                      </a:pPr>
                      <a:r>
                        <a:rPr lang="en-US" sz="1400" b="1">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2. Công nghiệp và xây dựng</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3238929596"/>
                  </a:ext>
                </a:extLst>
              </a:tr>
              <a:tr h="126284">
                <a:tc>
                  <a:txBody>
                    <a:bodyPr/>
                    <a:lstStyle/>
                    <a:p>
                      <a:pPr algn="just">
                        <a:lnSpc>
                          <a:spcPct val="120000"/>
                        </a:lnSpc>
                        <a:spcAft>
                          <a:spcPts val="800"/>
                        </a:spcAft>
                      </a:pPr>
                      <a:r>
                        <a:rPr lang="en-US" sz="1400" b="1">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Trong đó</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3798585"/>
                  </a:ext>
                </a:extLst>
              </a:tr>
              <a:tr h="126421">
                <a:tc>
                  <a:txBody>
                    <a:bodyPr/>
                    <a:lstStyle/>
                    <a:p>
                      <a:pPr marL="342900" lvl="0" indent="-342900" algn="just">
                        <a:lnSpc>
                          <a:spcPct val="120000"/>
                        </a:lnSpc>
                        <a:buFont typeface="Times New Roman" panose="02020603050405020304" pitchFamily="18" charset="0"/>
                        <a:buChar char="-"/>
                      </a:pPr>
                      <a:r>
                        <a:rPr lang="en-US" sz="1400" b="1">
                          <a:solidFill>
                            <a:srgbClr val="002060"/>
                          </a:solidFill>
                          <a:effectLst/>
                          <a:latin typeface="#9Slide05 FS Blonde Script" panose="03000503000000000000" pitchFamily="65" charset="0"/>
                          <a:ea typeface="Calibri" panose="020F0502020204030204" pitchFamily="34" charset="0"/>
                          <a:cs typeface="Times New Roman" panose="02020603050405020304" pitchFamily="18" charset="0"/>
                        </a:rPr>
                        <a:t>Các ngành công nghiệp khai khoáng</a:t>
                      </a:r>
                      <a:endParaRPr lang="en-US" sz="1400">
                        <a:solidFill>
                          <a:srgbClr val="C45911"/>
                        </a:solidFill>
                        <a:effectLst/>
                        <a:latin typeface="#9Slide05 FS Blonde Script" panose="03000503000000000000" pitchFamily="65" charset="0"/>
                        <a:ea typeface="Calibri" panose="020F050202020403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3291182633"/>
                  </a:ext>
                </a:extLst>
              </a:tr>
              <a:tr h="126421">
                <a:tc>
                  <a:txBody>
                    <a:bodyPr/>
                    <a:lstStyle/>
                    <a:p>
                      <a:pPr marL="342900" lvl="0" indent="-342900" algn="just">
                        <a:lnSpc>
                          <a:spcPct val="120000"/>
                        </a:lnSpc>
                        <a:buFont typeface="Times New Roman" panose="02020603050405020304" pitchFamily="18" charset="0"/>
                        <a:buChar char="-"/>
                      </a:pPr>
                      <a:r>
                        <a:rPr lang="en-US" sz="1400" b="1">
                          <a:solidFill>
                            <a:srgbClr val="002060"/>
                          </a:solidFill>
                          <a:effectLst/>
                          <a:latin typeface="#9Slide05 FS Blonde Script" panose="03000503000000000000" pitchFamily="65" charset="0"/>
                          <a:ea typeface="Calibri" panose="020F0502020204030204" pitchFamily="34" charset="0"/>
                          <a:cs typeface="Times New Roman" panose="02020603050405020304" pitchFamily="18" charset="0"/>
                        </a:rPr>
                        <a:t>Các ngành công nghiệp chế biến, chế tạo</a:t>
                      </a:r>
                      <a:endParaRPr lang="en-US" sz="1400">
                        <a:solidFill>
                          <a:srgbClr val="C45911"/>
                        </a:solidFill>
                        <a:effectLst/>
                        <a:latin typeface="#9Slide05 FS Blonde Script" panose="03000503000000000000" pitchFamily="65" charset="0"/>
                        <a:ea typeface="Calibri" panose="020F050202020403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1162875"/>
                  </a:ext>
                </a:extLst>
              </a:tr>
              <a:tr h="126284">
                <a:tc>
                  <a:txBody>
                    <a:bodyPr/>
                    <a:lstStyle/>
                    <a:p>
                      <a:pPr algn="just">
                        <a:lnSpc>
                          <a:spcPct val="120000"/>
                        </a:lnSpc>
                        <a:spcAft>
                          <a:spcPts val="800"/>
                        </a:spcAft>
                      </a:pPr>
                      <a:r>
                        <a:rPr lang="en-US" sz="1400" b="1">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3. Dịch vụ</a:t>
                      </a:r>
                      <a:r>
                        <a:rPr lang="vi-VN" sz="1400" b="1">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741813613"/>
                  </a:ext>
                </a:extLst>
              </a:tr>
            </a:tbl>
          </a:graphicData>
        </a:graphic>
      </p:graphicFrame>
    </p:spTree>
    <p:extLst>
      <p:ext uri="{BB962C8B-B14F-4D97-AF65-F5344CB8AC3E}">
        <p14:creationId xmlns:p14="http://schemas.microsoft.com/office/powerpoint/2010/main" val="1583729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4571131-3FAD-0D17-68CA-3B8AA4946C08}"/>
              </a:ext>
            </a:extLst>
          </p:cNvPr>
          <p:cNvSpPr/>
          <p:nvPr/>
        </p:nvSpPr>
        <p:spPr>
          <a:xfrm>
            <a:off x="0" y="0"/>
            <a:ext cx="2260600" cy="6858000"/>
          </a:xfrm>
          <a:prstGeom prst="roundRect">
            <a:avLst>
              <a:gd name="adj" fmla="val 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en-US" sz="3600" b="1" baseline="-25000">
                <a:solidFill>
                  <a:srgbClr val="FFFF00"/>
                </a:solidFill>
                <a:latin typeface="#9Slide07 IcielBaliho Script" pitchFamily="2" charset="0"/>
              </a:rPr>
              <a:t>Hoạt động 2.3</a:t>
            </a:r>
            <a:r>
              <a:rPr lang="x-none" sz="3600" b="1" baseline="-25000">
                <a:solidFill>
                  <a:srgbClr val="FFFF00"/>
                </a:solidFill>
                <a:latin typeface="#9Slide07 IcielBaliho Script" pitchFamily="2" charset="0"/>
              </a:rPr>
              <a:t>: Tìm hiểu </a:t>
            </a:r>
            <a:r>
              <a:rPr lang="vi-VN" sz="3600" b="1" baseline="-25000">
                <a:solidFill>
                  <a:srgbClr val="FFFF00"/>
                </a:solidFill>
                <a:latin typeface="#9Slide07 IcielBaliho Script" pitchFamily="2" charset="0"/>
              </a:rPr>
              <a:t>CHUYỂN DỊCH CƠ CẤU KINH TẾ THEO NGÀNH</a:t>
            </a:r>
            <a:r>
              <a:rPr lang="en-US" sz="3600" b="1" baseline="-25000">
                <a:solidFill>
                  <a:srgbClr val="FFFF00"/>
                </a:solidFill>
                <a:latin typeface="#9Slide07 IcielBaliho Script" pitchFamily="2" charset="0"/>
              </a:rPr>
              <a:t>,</a:t>
            </a:r>
            <a:r>
              <a:rPr lang="vi-VN" sz="3600" b="1" baseline="-25000">
                <a:solidFill>
                  <a:srgbClr val="FFFF00"/>
                </a:solidFill>
                <a:latin typeface="#9Slide07 IcielBaliho Script" pitchFamily="2" charset="0"/>
              </a:rPr>
              <a:t> </a:t>
            </a:r>
            <a:endParaRPr lang="en-US" sz="3600" b="1" baseline="-25000">
              <a:solidFill>
                <a:srgbClr val="FFFF00"/>
              </a:solidFill>
              <a:latin typeface="#9Slide07 IcielBaliho Script" pitchFamily="2" charset="0"/>
            </a:endParaRPr>
          </a:p>
          <a:p>
            <a:pPr algn="ctr"/>
            <a:r>
              <a:rPr lang="vi-VN" sz="3600" b="1" baseline="-25000">
                <a:solidFill>
                  <a:srgbClr val="FFFF00"/>
                </a:solidFill>
                <a:latin typeface="#9Slide07 IcielBaliho Script" pitchFamily="2" charset="0"/>
              </a:rPr>
              <a:t>THEO THÀNH PHẦN KINH TẾ VÀ THEO LÃNH THỔ</a:t>
            </a:r>
            <a:endParaRPr lang="vi-VN" sz="3600" b="1" baseline="-25000">
              <a:solidFill>
                <a:srgbClr val="FFFF00"/>
              </a:solidFill>
              <a:effectLst/>
              <a:latin typeface="#9Slide07 IcielBaliho Script" pitchFamily="2" charset="0"/>
              <a:ea typeface="SimSun" panose="02010600030101010101" pitchFamily="2" charset="-122"/>
              <a:cs typeface="Times New Roman" panose="02020603050405020304" pitchFamily="18" charset="0"/>
            </a:endParaRPr>
          </a:p>
        </p:txBody>
      </p:sp>
      <p:pic>
        <p:nvPicPr>
          <p:cNvPr id="12" name="Picture 11">
            <a:extLst>
              <a:ext uri="{FF2B5EF4-FFF2-40B4-BE49-F238E27FC236}">
                <a16:creationId xmlns:a16="http://schemas.microsoft.com/office/drawing/2014/main" id="{9A89ECE3-0F43-51AD-02F3-F3DFBA005A73}"/>
              </a:ext>
            </a:extLst>
          </p:cNvPr>
          <p:cNvPicPr>
            <a:picLocks noChangeAspect="1"/>
          </p:cNvPicPr>
          <p:nvPr/>
        </p:nvPicPr>
        <p:blipFill rotWithShape="1">
          <a:blip r:embed="rId2"/>
          <a:srcRect t="17276"/>
          <a:stretch/>
        </p:blipFill>
        <p:spPr>
          <a:xfrm>
            <a:off x="2729964" y="663675"/>
            <a:ext cx="2407127" cy="1755634"/>
          </a:xfrm>
          <a:prstGeom prst="rect">
            <a:avLst/>
          </a:prstGeom>
        </p:spPr>
      </p:pic>
      <p:graphicFrame>
        <p:nvGraphicFramePr>
          <p:cNvPr id="14" name="Table 13">
            <a:extLst>
              <a:ext uri="{FF2B5EF4-FFF2-40B4-BE49-F238E27FC236}">
                <a16:creationId xmlns:a16="http://schemas.microsoft.com/office/drawing/2014/main" id="{8342D447-482D-71D9-8454-D960E4D663F1}"/>
              </a:ext>
            </a:extLst>
          </p:cNvPr>
          <p:cNvGraphicFramePr>
            <a:graphicFrameLocks noGrp="1"/>
          </p:cNvGraphicFramePr>
          <p:nvPr>
            <p:extLst>
              <p:ext uri="{D42A27DB-BD31-4B8C-83A1-F6EECF244321}">
                <p14:modId xmlns:p14="http://schemas.microsoft.com/office/powerpoint/2010/main" val="430369356"/>
              </p:ext>
            </p:extLst>
          </p:nvPr>
        </p:nvGraphicFramePr>
        <p:xfrm>
          <a:off x="5919365" y="91695"/>
          <a:ext cx="6272635" cy="6518376"/>
        </p:xfrm>
        <a:graphic>
          <a:graphicData uri="http://schemas.openxmlformats.org/drawingml/2006/table">
            <a:tbl>
              <a:tblPr firstRow="1" firstCol="1" bandRow="1"/>
              <a:tblGrid>
                <a:gridCol w="4449914">
                  <a:extLst>
                    <a:ext uri="{9D8B030D-6E8A-4147-A177-3AD203B41FA5}">
                      <a16:colId xmlns:a16="http://schemas.microsoft.com/office/drawing/2014/main" val="40581575"/>
                    </a:ext>
                  </a:extLst>
                </a:gridCol>
                <a:gridCol w="923926">
                  <a:extLst>
                    <a:ext uri="{9D8B030D-6E8A-4147-A177-3AD203B41FA5}">
                      <a16:colId xmlns:a16="http://schemas.microsoft.com/office/drawing/2014/main" val="1223940233"/>
                    </a:ext>
                  </a:extLst>
                </a:gridCol>
                <a:gridCol w="898795">
                  <a:extLst>
                    <a:ext uri="{9D8B030D-6E8A-4147-A177-3AD203B41FA5}">
                      <a16:colId xmlns:a16="http://schemas.microsoft.com/office/drawing/2014/main" val="1700990908"/>
                    </a:ext>
                  </a:extLst>
                </a:gridCol>
              </a:tblGrid>
              <a:tr h="126421">
                <a:tc gridSpan="3">
                  <a:txBody>
                    <a:bodyPr/>
                    <a:lstStyle/>
                    <a:p>
                      <a:pPr marL="457200" algn="ctr">
                        <a:lnSpc>
                          <a:spcPct val="120000"/>
                        </a:lnSpc>
                        <a:tabLst>
                          <a:tab pos="177800" algn="l"/>
                        </a:tabLst>
                      </a:pPr>
                      <a:r>
                        <a:rPr lang="en-US" sz="2400" b="1">
                          <a:solidFill>
                            <a:srgbClr val="C00000"/>
                          </a:solidFill>
                          <a:effectLst/>
                          <a:latin typeface="#9Slide07 IcielBaliho Script" pitchFamily="2" charset="0"/>
                          <a:ea typeface="Times New Roman" panose="02020603050405020304" pitchFamily="18" charset="0"/>
                          <a:cs typeface="Times New Roman" panose="02020603050405020304" pitchFamily="18" charset="0"/>
                        </a:rPr>
                        <a:t>PHIẾU HỌC TẬP 2</a:t>
                      </a:r>
                      <a:endParaRPr lang="en-US" sz="2400">
                        <a:solidFill>
                          <a:srgbClr val="C45911"/>
                        </a:solidFill>
                        <a:effectLst/>
                        <a:latin typeface="#9Slide07 IcielBaliho Script" pitchFamily="2" charset="0"/>
                        <a:ea typeface="Times New Roman" panose="02020603050405020304" pitchFamily="18"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3691888"/>
                  </a:ext>
                </a:extLst>
              </a:tr>
              <a:tr h="1649652">
                <a:tc gridSpan="3">
                  <a:txBody>
                    <a:bodyPr/>
                    <a:lstStyle/>
                    <a:p>
                      <a:pPr marL="342900" lvl="0" indent="-342900" algn="just">
                        <a:lnSpc>
                          <a:spcPct val="120000"/>
                        </a:lnSpc>
                        <a:buFont typeface="Wingdings" panose="05000000000000000000" pitchFamily="2" charset="2"/>
                        <a:buChar char=""/>
                        <a:tabLst>
                          <a:tab pos="177800" algn="l"/>
                        </a:tabLst>
                      </a:pPr>
                      <a:r>
                        <a:rPr lang="en-US" sz="1400" b="1">
                          <a:solidFill>
                            <a:srgbClr val="C0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Xu hướng chung của chuyển dịch cơ cấu kinh tế theo ngành:</a:t>
                      </a:r>
                      <a:endParaRPr lang="en-US" sz="1400">
                        <a:solidFill>
                          <a:srgbClr val="C45911"/>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a:p>
                      <a:pPr marL="342900" lvl="0" indent="-342900" algn="just">
                        <a:lnSpc>
                          <a:spcPct val="120000"/>
                        </a:lnSpc>
                        <a:buFont typeface="Times New Roman" panose="02020603050405020304" pitchFamily="18" charset="0"/>
                        <a:buChar char="-"/>
                        <a:tabLst>
                          <a:tab pos="158750" algn="l"/>
                        </a:tabLst>
                      </a:pPr>
                      <a:r>
                        <a:rPr lang="en-US" sz="1400">
                          <a:solidFill>
                            <a:srgbClr val="0070C0"/>
                          </a:solidFill>
                          <a:effectLst/>
                          <a:latin typeface="#9Slide05 FS Blonde Script" panose="03000503000000000000" pitchFamily="65" charset="0"/>
                          <a:ea typeface="Calibri" panose="020F0502020204030204" pitchFamily="34" charset="0"/>
                          <a:cs typeface="Times New Roman" panose="02020603050405020304" pitchFamily="18" charset="0"/>
                        </a:rPr>
                        <a:t>Động lực chính là ngành </a:t>
                      </a:r>
                      <a:r>
                        <a:rPr lang="en-US" sz="1400">
                          <a:solidFill>
                            <a:srgbClr val="C00000"/>
                          </a:solidFill>
                          <a:effectLst/>
                          <a:latin typeface="#9Slide05 FS Blonde Script" panose="03000503000000000000" pitchFamily="65" charset="0"/>
                          <a:ea typeface="Calibri" panose="020F0502020204030204" pitchFamily="34" charset="0"/>
                          <a:cs typeface="Times New Roman" panose="02020603050405020304" pitchFamily="18" charset="0"/>
                        </a:rPr>
                        <a:t>công nghiệp.</a:t>
                      </a:r>
                    </a:p>
                    <a:p>
                      <a:pPr marL="342900" lvl="0" indent="-342900" algn="just">
                        <a:lnSpc>
                          <a:spcPct val="120000"/>
                        </a:lnSpc>
                        <a:buFont typeface="Times New Roman" panose="02020603050405020304" pitchFamily="18" charset="0"/>
                        <a:buChar char="-"/>
                        <a:tabLst>
                          <a:tab pos="158750" algn="l"/>
                        </a:tabLst>
                      </a:pPr>
                      <a:r>
                        <a:rPr lang="en-US" sz="1400">
                          <a:solidFill>
                            <a:srgbClr val="0070C0"/>
                          </a:solidFill>
                          <a:effectLst/>
                          <a:latin typeface="#9Slide05 FS Blonde Script" panose="03000503000000000000" pitchFamily="65" charset="0"/>
                          <a:ea typeface="Calibri" panose="020F0502020204030204" pitchFamily="34" charset="0"/>
                          <a:cs typeface="Times New Roman" panose="02020603050405020304" pitchFamily="18" charset="0"/>
                        </a:rPr>
                        <a:t>Tăng tỉ trọng các ngành </a:t>
                      </a:r>
                      <a:r>
                        <a:rPr lang="en-US" sz="1400">
                          <a:solidFill>
                            <a:srgbClr val="C00000"/>
                          </a:solidFill>
                          <a:effectLst/>
                          <a:latin typeface="#9Slide05 FS Blonde Script" panose="03000503000000000000" pitchFamily="65" charset="0"/>
                          <a:ea typeface="Calibri" panose="020F0502020204030204" pitchFamily="34" charset="0"/>
                          <a:cs typeface="Times New Roman" panose="02020603050405020304" pitchFamily="18" charset="0"/>
                        </a:rPr>
                        <a:t>có hiệu quả kinh tế và hàm lượng khoa học – kĩ thuật cao</a:t>
                      </a:r>
                      <a:r>
                        <a:rPr lang="en-US" sz="1400">
                          <a:solidFill>
                            <a:srgbClr val="0070C0"/>
                          </a:solidFill>
                          <a:effectLst/>
                          <a:latin typeface="#9Slide05 FS Blonde Script" panose="03000503000000000000" pitchFamily="65" charset="0"/>
                          <a:ea typeface="Calibri" panose="020F0502020204030204" pitchFamily="34" charset="0"/>
                          <a:cs typeface="Times New Roman" panose="02020603050405020304" pitchFamily="18" charset="0"/>
                        </a:rPr>
                        <a:t>, giảm tỉ trọng các ngành </a:t>
                      </a:r>
                      <a:r>
                        <a:rPr lang="en-US" sz="1400">
                          <a:solidFill>
                            <a:srgbClr val="C00000"/>
                          </a:solidFill>
                          <a:effectLst/>
                          <a:latin typeface="#9Slide05 FS Blonde Script" panose="03000503000000000000" pitchFamily="65" charset="0"/>
                          <a:ea typeface="Calibri" panose="020F0502020204030204" pitchFamily="34" charset="0"/>
                          <a:cs typeface="Times New Roman" panose="02020603050405020304" pitchFamily="18" charset="0"/>
                        </a:rPr>
                        <a:t>có hiệu quả KT thấp, sử dụng nhiều tài nguyen và lao động.</a:t>
                      </a:r>
                    </a:p>
                    <a:p>
                      <a:pPr marL="342900" lvl="0" indent="-342900" algn="just">
                        <a:lnSpc>
                          <a:spcPct val="120000"/>
                        </a:lnSpc>
                        <a:buFont typeface="Times New Roman" panose="02020603050405020304" pitchFamily="18" charset="0"/>
                        <a:buChar char="-"/>
                        <a:tabLst>
                          <a:tab pos="158750" algn="l"/>
                        </a:tabLst>
                      </a:pPr>
                      <a:r>
                        <a:rPr lang="en-US" sz="1400">
                          <a:solidFill>
                            <a:srgbClr val="0070C0"/>
                          </a:solidFill>
                          <a:effectLst/>
                          <a:latin typeface="#9Slide05 FS Blonde Script" panose="03000503000000000000" pitchFamily="65" charset="0"/>
                          <a:ea typeface="Calibri" panose="020F0502020204030204" pitchFamily="34" charset="0"/>
                          <a:cs typeface="Times New Roman" panose="02020603050405020304" pitchFamily="18" charset="0"/>
                        </a:rPr>
                        <a:t>Ngành dịch vụ phát triển theo hướng </a:t>
                      </a:r>
                      <a:r>
                        <a:rPr lang="en-US" sz="1400">
                          <a:solidFill>
                            <a:srgbClr val="C00000"/>
                          </a:solidFill>
                          <a:effectLst/>
                          <a:latin typeface="#9Slide05 FS Blonde Script" panose="03000503000000000000" pitchFamily="65" charset="0"/>
                          <a:ea typeface="Calibri" panose="020F0502020204030204" pitchFamily="34" charset="0"/>
                          <a:cs typeface="Times New Roman" panose="02020603050405020304" pitchFamily="18" charset="0"/>
                        </a:rPr>
                        <a:t>phát triển theo hướng đa dạng, dựa trên nền tảng công nghệ hiện đại, tang cường chuyển đổi số.</a:t>
                      </a:r>
                      <a:endParaRPr lang="en-US" sz="1400">
                        <a:solidFill>
                          <a:srgbClr val="C00000"/>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a:p>
                      <a:pPr marL="342900" lvl="0" indent="-342900" algn="just">
                        <a:lnSpc>
                          <a:spcPct val="120000"/>
                        </a:lnSpc>
                        <a:buFont typeface="Times New Roman" panose="02020603050405020304" pitchFamily="18" charset="0"/>
                        <a:buChar char="-"/>
                        <a:tabLst>
                          <a:tab pos="158750" algn="l"/>
                        </a:tabLst>
                      </a:pPr>
                      <a:r>
                        <a:rPr lang="en-US" sz="1400">
                          <a:solidFill>
                            <a:srgbClr val="0070C0"/>
                          </a:solidFill>
                          <a:effectLst/>
                          <a:latin typeface="#9Slide05 FS Blonde Script" panose="03000503000000000000" pitchFamily="65" charset="0"/>
                          <a:ea typeface="Calibri" panose="020F0502020204030204" pitchFamily="34" charset="0"/>
                          <a:cs typeface="Times New Roman" panose="02020603050405020304" pitchFamily="18" charset="0"/>
                        </a:rPr>
                        <a:t>Nguyên nhân chuyển dịch: </a:t>
                      </a:r>
                      <a:r>
                        <a:rPr lang="vi-VN" sz="1400" kern="1200">
                          <a:solidFill>
                            <a:srgbClr val="C00000"/>
                          </a:solidFill>
                          <a:effectLst/>
                          <a:latin typeface="#9Slide03 SFU Futura_12" panose="00000400000000000000" pitchFamily="2" charset="0"/>
                          <a:ea typeface="+mn-ea"/>
                          <a:cs typeface="+mn-cs"/>
                        </a:rPr>
                        <a:t>thực hiện công nghiệp hóa, hiện đại hóa đất nước, chịu sự tác động của khu vực hóa và quốc tế hóa.</a:t>
                      </a:r>
                      <a:endParaRPr lang="en-US" sz="1400">
                        <a:solidFill>
                          <a:srgbClr val="C00000"/>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1614718"/>
                  </a:ext>
                </a:extLst>
              </a:tr>
              <a:tr h="264897">
                <a:tc gridSpan="3">
                  <a:txBody>
                    <a:bodyPr/>
                    <a:lstStyle/>
                    <a:p>
                      <a:pPr marL="342900" lvl="0" indent="-342900" algn="ctr">
                        <a:lnSpc>
                          <a:spcPct val="120000"/>
                        </a:lnSpc>
                        <a:buFont typeface="Wingdings" panose="05000000000000000000" pitchFamily="2" charset="2"/>
                        <a:buChar char=""/>
                        <a:tabLst>
                          <a:tab pos="146050" algn="l"/>
                        </a:tabLst>
                      </a:pPr>
                      <a:r>
                        <a:rPr lang="en-US" sz="1400" b="1">
                          <a:solidFill>
                            <a:srgbClr val="C0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Chọn TĂNG hoặc GIẢM về mặt tỉ trọng cho các ngành và nhóm ngành </a:t>
                      </a:r>
                      <a:endParaRPr lang="en-US" sz="1400">
                        <a:solidFill>
                          <a:srgbClr val="C45911"/>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29797294"/>
                  </a:ext>
                </a:extLst>
              </a:tr>
              <a:tr h="541710">
                <a:tc>
                  <a:txBody>
                    <a:bodyPr/>
                    <a:lstStyle/>
                    <a:p>
                      <a:pPr algn="ctr">
                        <a:lnSpc>
                          <a:spcPct val="120000"/>
                        </a:lnSpc>
                        <a:spcAft>
                          <a:spcPts val="800"/>
                        </a:spcAft>
                      </a:pPr>
                      <a:r>
                        <a:rPr lang="en-US" sz="1400" b="1">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Ngành/nhóm ngành</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Có tỉ trọng </a:t>
                      </a: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TĂNG</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Có tỉ trọng </a:t>
                      </a: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GIẢM</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477995984"/>
                  </a:ext>
                </a:extLst>
              </a:tr>
              <a:tr h="126284">
                <a:tc>
                  <a:txBody>
                    <a:bodyPr/>
                    <a:lstStyle/>
                    <a:p>
                      <a:pPr algn="just">
                        <a:lnSpc>
                          <a:spcPct val="120000"/>
                        </a:lnSpc>
                        <a:spcAft>
                          <a:spcPts val="800"/>
                        </a:spcAft>
                      </a:pPr>
                      <a:r>
                        <a:rPr lang="en-US" sz="1400" b="1">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1. Nông nghiệp, lâm nghiệp và thủy sản</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7557360"/>
                  </a:ext>
                </a:extLst>
              </a:tr>
              <a:tr h="126284">
                <a:tc>
                  <a:txBody>
                    <a:bodyPr/>
                    <a:lstStyle/>
                    <a:p>
                      <a:pPr algn="just">
                        <a:lnSpc>
                          <a:spcPct val="120000"/>
                        </a:lnSpc>
                        <a:spcAft>
                          <a:spcPts val="800"/>
                        </a:spcAft>
                      </a:pPr>
                      <a:r>
                        <a:rPr lang="en-US" sz="1400" b="1">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Trong đó:</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gridSpan="2">
                  <a:txBody>
                    <a:bodyPr/>
                    <a:lstStyle/>
                    <a:p>
                      <a:pPr algn="ctr">
                        <a:lnSpc>
                          <a:spcPct val="120000"/>
                        </a:lnSpc>
                        <a:spcAft>
                          <a:spcPts val="800"/>
                        </a:spcAft>
                      </a:pPr>
                      <a:r>
                        <a:rPr lang="en-US" sz="14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tc>
                <a:extLst>
                  <a:ext uri="{0D108BD9-81ED-4DB2-BD59-A6C34878D82A}">
                    <a16:rowId xmlns:a16="http://schemas.microsoft.com/office/drawing/2014/main" val="3929841438"/>
                  </a:ext>
                </a:extLst>
              </a:tr>
              <a:tr h="126421">
                <a:tc>
                  <a:txBody>
                    <a:bodyPr/>
                    <a:lstStyle/>
                    <a:p>
                      <a:pPr marL="342900" lvl="0" indent="-342900" algn="just">
                        <a:lnSpc>
                          <a:spcPct val="120000"/>
                        </a:lnSpc>
                        <a:buFont typeface="Times New Roman" panose="02020603050405020304" pitchFamily="18" charset="0"/>
                        <a:buChar char="-"/>
                      </a:pPr>
                      <a:r>
                        <a:rPr lang="en-US" sz="1400" b="1">
                          <a:solidFill>
                            <a:srgbClr val="002060"/>
                          </a:solidFill>
                          <a:effectLst/>
                          <a:latin typeface="#9Slide05 FS Blonde Script" panose="03000503000000000000" pitchFamily="65" charset="0"/>
                          <a:ea typeface="Calibri" panose="020F0502020204030204" pitchFamily="34" charset="0"/>
                          <a:cs typeface="Times New Roman" panose="02020603050405020304" pitchFamily="18" charset="0"/>
                        </a:rPr>
                        <a:t>Nông nghiệp</a:t>
                      </a:r>
                      <a:endParaRPr lang="en-US" sz="1400">
                        <a:solidFill>
                          <a:srgbClr val="C45911"/>
                        </a:solidFill>
                        <a:effectLst/>
                        <a:latin typeface="#9Slide05 FS Blonde Script" panose="03000503000000000000" pitchFamily="65" charset="0"/>
                        <a:ea typeface="Calibri" panose="020F050202020403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x</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6318904"/>
                  </a:ext>
                </a:extLst>
              </a:tr>
              <a:tr h="126421">
                <a:tc>
                  <a:txBody>
                    <a:bodyPr/>
                    <a:lstStyle/>
                    <a:p>
                      <a:pPr marL="15875" algn="just">
                        <a:lnSpc>
                          <a:spcPct val="120000"/>
                        </a:lnSpc>
                      </a:pPr>
                      <a:r>
                        <a:rPr lang="en-US" sz="1400" b="1">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 Trồng trọt</a:t>
                      </a:r>
                      <a:endParaRPr lang="en-US" sz="1400">
                        <a:solidFill>
                          <a:srgbClr val="C45911"/>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x </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114601732"/>
                  </a:ext>
                </a:extLst>
              </a:tr>
              <a:tr h="126284">
                <a:tc>
                  <a:txBody>
                    <a:bodyPr/>
                    <a:lstStyle/>
                    <a:p>
                      <a:pPr algn="just">
                        <a:lnSpc>
                          <a:spcPct val="120000"/>
                        </a:lnSpc>
                        <a:spcAft>
                          <a:spcPts val="800"/>
                        </a:spcAft>
                      </a:pPr>
                      <a:r>
                        <a:rPr lang="en-US" sz="1400" b="1">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 Chăn nuôi</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x</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9996225"/>
                  </a:ext>
                </a:extLst>
              </a:tr>
              <a:tr h="126284">
                <a:tc>
                  <a:txBody>
                    <a:bodyPr/>
                    <a:lstStyle/>
                    <a:p>
                      <a:pPr algn="just">
                        <a:lnSpc>
                          <a:spcPct val="120000"/>
                        </a:lnSpc>
                        <a:spcAft>
                          <a:spcPts val="800"/>
                        </a:spcAft>
                      </a:pPr>
                      <a:r>
                        <a:rPr lang="en-US" sz="1400" b="1">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 Dịch vụ nông nghiệp (chế biến, các dịch vụ khác,…)</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x</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587631056"/>
                  </a:ext>
                </a:extLst>
              </a:tr>
              <a:tr h="126421">
                <a:tc>
                  <a:txBody>
                    <a:bodyPr/>
                    <a:lstStyle/>
                    <a:p>
                      <a:pPr marL="342900" lvl="0" indent="-342900" algn="just">
                        <a:lnSpc>
                          <a:spcPct val="120000"/>
                        </a:lnSpc>
                        <a:buFont typeface="Times New Roman" panose="02020603050405020304" pitchFamily="18" charset="0"/>
                        <a:buChar char="-"/>
                      </a:pPr>
                      <a:r>
                        <a:rPr lang="en-US" sz="1400" b="1">
                          <a:solidFill>
                            <a:srgbClr val="002060"/>
                          </a:solidFill>
                          <a:effectLst/>
                          <a:latin typeface="#9Slide05 FS Blonde Script" panose="03000503000000000000" pitchFamily="65" charset="0"/>
                          <a:ea typeface="Calibri" panose="020F0502020204030204" pitchFamily="34" charset="0"/>
                          <a:cs typeface="Times New Roman" panose="02020603050405020304" pitchFamily="18" charset="0"/>
                        </a:rPr>
                        <a:t>Thủy sản</a:t>
                      </a:r>
                      <a:endParaRPr lang="en-US" sz="1400">
                        <a:solidFill>
                          <a:srgbClr val="C45911"/>
                        </a:solidFill>
                        <a:effectLst/>
                        <a:latin typeface="#9Slide05 FS Blonde Script" panose="03000503000000000000" pitchFamily="65" charset="0"/>
                        <a:ea typeface="Calibri" panose="020F050202020403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x</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073501"/>
                  </a:ext>
                </a:extLst>
              </a:tr>
              <a:tr h="126284">
                <a:tc>
                  <a:txBody>
                    <a:bodyPr/>
                    <a:lstStyle/>
                    <a:p>
                      <a:pPr algn="just">
                        <a:lnSpc>
                          <a:spcPct val="120000"/>
                        </a:lnSpc>
                        <a:spcAft>
                          <a:spcPts val="800"/>
                        </a:spcAft>
                      </a:pPr>
                      <a:r>
                        <a:rPr lang="en-US" sz="1400" b="1">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 Khai thác</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x </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3134364633"/>
                  </a:ext>
                </a:extLst>
              </a:tr>
              <a:tr h="126284">
                <a:tc>
                  <a:txBody>
                    <a:bodyPr/>
                    <a:lstStyle/>
                    <a:p>
                      <a:pPr algn="just">
                        <a:lnSpc>
                          <a:spcPct val="120000"/>
                        </a:lnSpc>
                        <a:spcAft>
                          <a:spcPts val="800"/>
                        </a:spcAft>
                      </a:pPr>
                      <a:r>
                        <a:rPr lang="en-US" sz="1400" b="1">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 Nuôi trồng</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x</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5948158"/>
                  </a:ext>
                </a:extLst>
              </a:tr>
              <a:tr h="195119">
                <a:tc>
                  <a:txBody>
                    <a:bodyPr/>
                    <a:lstStyle/>
                    <a:p>
                      <a:pPr algn="just">
                        <a:lnSpc>
                          <a:spcPct val="120000"/>
                        </a:lnSpc>
                        <a:spcAft>
                          <a:spcPts val="800"/>
                        </a:spcAft>
                      </a:pPr>
                      <a:r>
                        <a:rPr lang="en-US" sz="1400" b="1">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2. Công nghiệp và xây dựng</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x</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3238929596"/>
                  </a:ext>
                </a:extLst>
              </a:tr>
              <a:tr h="126284">
                <a:tc>
                  <a:txBody>
                    <a:bodyPr/>
                    <a:lstStyle/>
                    <a:p>
                      <a:pPr algn="just">
                        <a:lnSpc>
                          <a:spcPct val="120000"/>
                        </a:lnSpc>
                        <a:spcAft>
                          <a:spcPts val="800"/>
                        </a:spcAft>
                      </a:pPr>
                      <a:r>
                        <a:rPr lang="en-US" sz="1400" b="1">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Trong đó</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highlight>
                            <a:srgbClr val="C0C0C0"/>
                          </a:highlight>
                          <a:latin typeface="#9Slide03 AllRoundGothic" panose="020B0703020202020104" pitchFamily="34" charset="0"/>
                          <a:ea typeface="Times New Roman" panose="02020603050405020304" pitchFamily="18" charset="0"/>
                          <a:cs typeface="Times New Roman" panose="02020603050405020304" pitchFamily="18" charset="0"/>
                        </a:rPr>
                        <a:t> </a:t>
                      </a:r>
                      <a:endParaRPr lang="en-US" sz="1400">
                        <a:solidFill>
                          <a:srgbClr val="C45911"/>
                        </a:solidFill>
                        <a:effectLst/>
                        <a:highlight>
                          <a:srgbClr val="C0C0C0"/>
                        </a:highligh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highlight>
                            <a:srgbClr val="C0C0C0"/>
                          </a:highlight>
                          <a:latin typeface="#9Slide03 AllRoundGothic" panose="020B0703020202020104" pitchFamily="34" charset="0"/>
                          <a:ea typeface="Times New Roman" panose="02020603050405020304" pitchFamily="18" charset="0"/>
                          <a:cs typeface="Times New Roman" panose="02020603050405020304" pitchFamily="18" charset="0"/>
                        </a:rPr>
                        <a:t> </a:t>
                      </a:r>
                      <a:endParaRPr lang="en-US" sz="1400">
                        <a:solidFill>
                          <a:srgbClr val="C45911"/>
                        </a:solidFill>
                        <a:effectLst/>
                        <a:highlight>
                          <a:srgbClr val="C0C0C0"/>
                        </a:highligh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3798585"/>
                  </a:ext>
                </a:extLst>
              </a:tr>
              <a:tr h="126421">
                <a:tc>
                  <a:txBody>
                    <a:bodyPr/>
                    <a:lstStyle/>
                    <a:p>
                      <a:pPr marL="342900" lvl="0" indent="-342900" algn="just">
                        <a:lnSpc>
                          <a:spcPct val="120000"/>
                        </a:lnSpc>
                        <a:buFont typeface="Times New Roman" panose="02020603050405020304" pitchFamily="18" charset="0"/>
                        <a:buChar char="-"/>
                      </a:pPr>
                      <a:r>
                        <a:rPr lang="en-US" sz="1400" b="1">
                          <a:solidFill>
                            <a:srgbClr val="002060"/>
                          </a:solidFill>
                          <a:effectLst/>
                          <a:latin typeface="#9Slide05 FS Blonde Script" panose="03000503000000000000" pitchFamily="65" charset="0"/>
                          <a:ea typeface="Calibri" panose="020F0502020204030204" pitchFamily="34" charset="0"/>
                          <a:cs typeface="Times New Roman" panose="02020603050405020304" pitchFamily="18" charset="0"/>
                        </a:rPr>
                        <a:t>Các ngành công nghiệp khai khoáng</a:t>
                      </a:r>
                      <a:endParaRPr lang="en-US" sz="1400">
                        <a:solidFill>
                          <a:srgbClr val="C45911"/>
                        </a:solidFill>
                        <a:effectLst/>
                        <a:latin typeface="#9Slide05 FS Blonde Script" panose="03000503000000000000" pitchFamily="65" charset="0"/>
                        <a:ea typeface="Calibri" panose="020F050202020403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x </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3291182633"/>
                  </a:ext>
                </a:extLst>
              </a:tr>
              <a:tr h="126421">
                <a:tc>
                  <a:txBody>
                    <a:bodyPr/>
                    <a:lstStyle/>
                    <a:p>
                      <a:pPr marL="342900" lvl="0" indent="-342900" algn="just">
                        <a:lnSpc>
                          <a:spcPct val="120000"/>
                        </a:lnSpc>
                        <a:buFont typeface="Times New Roman" panose="02020603050405020304" pitchFamily="18" charset="0"/>
                        <a:buChar char="-"/>
                      </a:pPr>
                      <a:r>
                        <a:rPr lang="en-US" sz="1400" b="1">
                          <a:solidFill>
                            <a:srgbClr val="002060"/>
                          </a:solidFill>
                          <a:effectLst/>
                          <a:latin typeface="#9Slide05 FS Blonde Script" panose="03000503000000000000" pitchFamily="65" charset="0"/>
                          <a:ea typeface="Calibri" panose="020F0502020204030204" pitchFamily="34" charset="0"/>
                          <a:cs typeface="Times New Roman" panose="02020603050405020304" pitchFamily="18" charset="0"/>
                        </a:rPr>
                        <a:t>Các ngành công nghiệp chế biến, chế tạo</a:t>
                      </a:r>
                      <a:endParaRPr lang="en-US" sz="1400">
                        <a:solidFill>
                          <a:srgbClr val="C45911"/>
                        </a:solidFill>
                        <a:effectLst/>
                        <a:latin typeface="#9Slide05 FS Blonde Script" panose="03000503000000000000" pitchFamily="65" charset="0"/>
                        <a:ea typeface="Calibri" panose="020F050202020403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x </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1162875"/>
                  </a:ext>
                </a:extLst>
              </a:tr>
              <a:tr h="126284">
                <a:tc>
                  <a:txBody>
                    <a:bodyPr/>
                    <a:lstStyle/>
                    <a:p>
                      <a:pPr algn="just">
                        <a:lnSpc>
                          <a:spcPct val="120000"/>
                        </a:lnSpc>
                        <a:spcAft>
                          <a:spcPts val="800"/>
                        </a:spcAft>
                      </a:pPr>
                      <a:r>
                        <a:rPr lang="en-US" sz="1400" b="1">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3. D</a:t>
                      </a:r>
                      <a:r>
                        <a:rPr lang="vi-VN" sz="1400" b="1">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rPr>
                        <a:t>ịch vụ </a:t>
                      </a:r>
                      <a:endParaRPr lang="en-US" sz="14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x </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400" b="1">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a:t>
                      </a:r>
                      <a:endParaRPr lang="en-US" sz="1400">
                        <a:solidFill>
                          <a:srgbClr val="C45911"/>
                        </a:solidFill>
                        <a:effectLst/>
                        <a:latin typeface="#9Slide03 AllRoundGothic" panose="020B0703020202020104" pitchFamily="34" charset="0"/>
                        <a:ea typeface="Arial" panose="020B0604020202020204" pitchFamily="34" charset="0"/>
                        <a:cs typeface="Times New Roman" panose="02020603050405020304" pitchFamily="18"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741813613"/>
                  </a:ext>
                </a:extLst>
              </a:tr>
            </a:tbl>
          </a:graphicData>
        </a:graphic>
      </p:graphicFrame>
      <p:grpSp>
        <p:nvGrpSpPr>
          <p:cNvPr id="21" name="Group 20">
            <a:extLst>
              <a:ext uri="{FF2B5EF4-FFF2-40B4-BE49-F238E27FC236}">
                <a16:creationId xmlns:a16="http://schemas.microsoft.com/office/drawing/2014/main" id="{9E075F9D-2F95-3A6C-0401-3270730D01CD}"/>
              </a:ext>
            </a:extLst>
          </p:cNvPr>
          <p:cNvGrpSpPr/>
          <p:nvPr/>
        </p:nvGrpSpPr>
        <p:grpSpPr>
          <a:xfrm>
            <a:off x="368182" y="3082983"/>
            <a:ext cx="5238273" cy="3679766"/>
            <a:chOff x="368182" y="3082983"/>
            <a:chExt cx="5238273" cy="3679766"/>
          </a:xfrm>
        </p:grpSpPr>
        <p:grpSp>
          <p:nvGrpSpPr>
            <p:cNvPr id="19" name="Group 18">
              <a:extLst>
                <a:ext uri="{FF2B5EF4-FFF2-40B4-BE49-F238E27FC236}">
                  <a16:creationId xmlns:a16="http://schemas.microsoft.com/office/drawing/2014/main" id="{9E51BA43-871E-C197-17B5-ACCEF3F99782}"/>
                </a:ext>
              </a:extLst>
            </p:cNvPr>
            <p:cNvGrpSpPr/>
            <p:nvPr/>
          </p:nvGrpSpPr>
          <p:grpSpPr>
            <a:xfrm>
              <a:off x="368182" y="3082983"/>
              <a:ext cx="5238273" cy="3679766"/>
              <a:chOff x="362427" y="3035359"/>
              <a:chExt cx="6272635" cy="4080993"/>
            </a:xfrm>
          </p:grpSpPr>
          <p:sp>
            <p:nvSpPr>
              <p:cNvPr id="18" name="Rectangle 17">
                <a:extLst>
                  <a:ext uri="{FF2B5EF4-FFF2-40B4-BE49-F238E27FC236}">
                    <a16:creationId xmlns:a16="http://schemas.microsoft.com/office/drawing/2014/main" id="{D0DC187B-E67A-6F3A-D05B-12FECCEED61C}"/>
                  </a:ext>
                </a:extLst>
              </p:cNvPr>
              <p:cNvSpPr/>
              <p:nvPr/>
            </p:nvSpPr>
            <p:spPr>
              <a:xfrm>
                <a:off x="362427" y="3035359"/>
                <a:ext cx="6272635" cy="40809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Cơ cấu GDP nước ta giai đoạn 2010 -2021</a:t>
                </a:r>
              </a:p>
            </p:txBody>
          </p:sp>
          <p:pic>
            <p:nvPicPr>
              <p:cNvPr id="17" name="Picture 16">
                <a:extLst>
                  <a:ext uri="{FF2B5EF4-FFF2-40B4-BE49-F238E27FC236}">
                    <a16:creationId xmlns:a16="http://schemas.microsoft.com/office/drawing/2014/main" id="{A5D48587-0F02-D522-A278-4E3E663E24E4}"/>
                  </a:ext>
                </a:extLst>
              </p:cNvPr>
              <p:cNvPicPr>
                <a:picLocks noChangeAspect="1"/>
              </p:cNvPicPr>
              <p:nvPr/>
            </p:nvPicPr>
            <p:blipFill>
              <a:blip r:embed="rId3"/>
              <a:stretch>
                <a:fillRect/>
              </a:stretch>
            </p:blipFill>
            <p:spPr>
              <a:xfrm>
                <a:off x="425446" y="3056486"/>
                <a:ext cx="6123784" cy="3531687"/>
              </a:xfrm>
              <a:prstGeom prst="rect">
                <a:avLst/>
              </a:prstGeom>
            </p:spPr>
          </p:pic>
        </p:grpSp>
        <p:sp>
          <p:nvSpPr>
            <p:cNvPr id="20" name="TextBox 19">
              <a:extLst>
                <a:ext uri="{FF2B5EF4-FFF2-40B4-BE49-F238E27FC236}">
                  <a16:creationId xmlns:a16="http://schemas.microsoft.com/office/drawing/2014/main" id="{7B3BE2B3-ABE2-EDC3-15C4-2E56D3163FD9}"/>
                </a:ext>
              </a:extLst>
            </p:cNvPr>
            <p:cNvSpPr txBox="1"/>
            <p:nvPr/>
          </p:nvSpPr>
          <p:spPr>
            <a:xfrm>
              <a:off x="1158142" y="6348709"/>
              <a:ext cx="3581400" cy="307777"/>
            </a:xfrm>
            <a:prstGeom prst="rect">
              <a:avLst/>
            </a:prstGeom>
            <a:noFill/>
          </p:spPr>
          <p:txBody>
            <a:bodyPr wrap="square" rtlCol="0">
              <a:spAutoFit/>
            </a:bodyPr>
            <a:lstStyle/>
            <a:p>
              <a:pPr algn="ctr"/>
              <a:r>
                <a:rPr lang="en-US" sz="1400" i="1"/>
                <a:t>Cơ cấu GDP nước ta giai đoạn 2010 - 2021</a:t>
              </a:r>
            </a:p>
          </p:txBody>
        </p:sp>
      </p:grpSp>
    </p:spTree>
    <p:extLst>
      <p:ext uri="{BB962C8B-B14F-4D97-AF65-F5344CB8AC3E}">
        <p14:creationId xmlns:p14="http://schemas.microsoft.com/office/powerpoint/2010/main" val="174815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par>
                                <p:cTn id="8" presetID="14" presetClass="entr" presetSubtype="5"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18"/>
            </p:par>
          </p:childTnLst>
        </p:cTn>
      </p:par>
    </p:tnLst>
    <p:bldLst>
      <p:bldP spid="4" grpId="0" animBg="1"/>
    </p:bld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3.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1495</TotalTime>
  <Words>2985</Words>
  <Application>Microsoft Office PowerPoint</Application>
  <PresentationFormat>Widescreen</PresentationFormat>
  <Paragraphs>288</Paragraphs>
  <Slides>21</Slides>
  <Notes>5</Notes>
  <HiddenSlides>0</HiddenSlides>
  <MMClips>4</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21</vt:i4>
      </vt:variant>
    </vt:vector>
  </HeadingPairs>
  <TitlesOfParts>
    <vt:vector size="43" baseType="lpstr">
      <vt:lpstr>#9Slide03 AllRoundGothic</vt:lpstr>
      <vt:lpstr>#9Slide03 Quicksand Bold</vt:lpstr>
      <vt:lpstr>#9Slide03 SFU Futura_07</vt:lpstr>
      <vt:lpstr>#9Slide03 SFU Futura_12</vt:lpstr>
      <vt:lpstr>#9Slide05 FS Blonde Script</vt:lpstr>
      <vt:lpstr>#9Slide07 IcielBaliho Script</vt:lpstr>
      <vt:lpstr>#9Slide07 SVNBeachwood Sans</vt:lpstr>
      <vt:lpstr>#9Slide07 SVNBlade Runner</vt:lpstr>
      <vt:lpstr>#9Slide07 SVNHemi Head</vt:lpstr>
      <vt:lpstr>Aptos</vt:lpstr>
      <vt:lpstr>Aptos Display</vt:lpstr>
      <vt:lpstr>Arial</vt:lpstr>
      <vt:lpstr>Calibri</vt:lpstr>
      <vt:lpstr>Calibri Light</vt:lpstr>
      <vt:lpstr>Corbel</vt:lpstr>
      <vt:lpstr>Source Sans Pro</vt:lpstr>
      <vt:lpstr>Times New Roman</vt:lpstr>
      <vt:lpstr>Wingdings</vt:lpstr>
      <vt:lpstr>Office Theme</vt:lpstr>
      <vt:lpstr>1_Office Theme</vt:lpstr>
      <vt:lpstr>Retrospect</vt:lpstr>
      <vt:lpstr>2_Office Theme</vt:lpstr>
      <vt:lpstr>PowerPoint Presentation</vt:lpstr>
      <vt:lpstr>PowerPoint Presentation</vt:lpstr>
      <vt:lpstr>PowerPoint Presentation</vt:lpstr>
      <vt:lpstr>Chuyển dịch cơ cấu kinh tế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 Tran</dc:creator>
  <cp:lastModifiedBy>Chan Tran</cp:lastModifiedBy>
  <cp:revision>23</cp:revision>
  <dcterms:created xsi:type="dcterms:W3CDTF">2024-04-12T14:28:07Z</dcterms:created>
  <dcterms:modified xsi:type="dcterms:W3CDTF">2024-06-09T03:14:20Z</dcterms:modified>
</cp:coreProperties>
</file>