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283" r:id="rId3"/>
    <p:sldId id="294" r:id="rId4"/>
    <p:sldId id="313" r:id="rId5"/>
    <p:sldId id="312" r:id="rId6"/>
    <p:sldId id="311" r:id="rId7"/>
    <p:sldId id="310" r:id="rId8"/>
    <p:sldId id="309" r:id="rId9"/>
    <p:sldId id="308" r:id="rId10"/>
    <p:sldId id="307" r:id="rId11"/>
    <p:sldId id="306" r:id="rId12"/>
    <p:sldId id="305" r:id="rId13"/>
    <p:sldId id="317" r:id="rId14"/>
    <p:sldId id="314" r:id="rId15"/>
    <p:sldId id="316" r:id="rId16"/>
    <p:sldId id="315" r:id="rId17"/>
    <p:sldId id="324" r:id="rId18"/>
    <p:sldId id="323" r:id="rId19"/>
    <p:sldId id="322" r:id="rId20"/>
    <p:sldId id="321" r:id="rId21"/>
    <p:sldId id="320" r:id="rId22"/>
    <p:sldId id="319" r:id="rId23"/>
  </p:sldIdLst>
  <p:sldSz cx="12195175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15">
          <p15:clr>
            <a:srgbClr val="A4A3A4"/>
          </p15:clr>
        </p15:guide>
        <p15:guide id="2" pos="697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1E+Mhaf4ts02IkLFbwOODHKQa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634" autoAdjust="0"/>
    <p:restoredTop sz="94660"/>
  </p:normalViewPr>
  <p:slideViewPr>
    <p:cSldViewPr snapToGrid="0">
      <p:cViewPr varScale="1">
        <p:scale>
          <a:sx n="63" d="100"/>
          <a:sy n="63" d="100"/>
        </p:scale>
        <p:origin x="-258" y="-102"/>
      </p:cViewPr>
      <p:guideLst>
        <p:guide orient="horz" pos="2115"/>
        <p:guide pos="6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内容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6199214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609759" y="2174875"/>
            <a:ext cx="53883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6194980" y="1535113"/>
            <a:ext cx="539043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6194980" y="2174875"/>
            <a:ext cx="539043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4767974" y="273051"/>
            <a:ext cx="6817442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609759" y="1435101"/>
            <a:ext cx="4012129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2390340" y="612775"/>
            <a:ext cx="731710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2390340" y="5367338"/>
            <a:ext cx="7317105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3834607" y="-1624646"/>
            <a:ext cx="4525963" cy="10975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垂直排列标题与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7287696" y="1828445"/>
            <a:ext cx="5851525" cy="274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1698242" y="-813844"/>
            <a:ext cx="5851525" cy="8028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2989" y="449178"/>
            <a:ext cx="6833937" cy="1090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</a:p>
        </p:txBody>
      </p:sp>
      <p:sp>
        <p:nvSpPr>
          <p:cNvPr id="4" name="Rectangle 14"/>
          <p:cNvSpPr txBox="1">
            <a:spLocks noChangeArrowheads="1"/>
          </p:cNvSpPr>
          <p:nvPr/>
        </p:nvSpPr>
        <p:spPr>
          <a:xfrm>
            <a:off x="642938" y="1500188"/>
            <a:ext cx="10908982" cy="22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tabLst/>
              <a:defRPr/>
            </a:pPr>
            <a:r>
              <a:rPr kumimoji="0" lang="af-ZA" sz="4400" b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VÍ DỤ VỀ CÁCH VIẾT VÀ SỬ DỤNG CHƯƠNG TRÌNH CON</a:t>
            </a:r>
            <a:r>
              <a:rPr kumimoji="0" lang="af-ZA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/>
            </a:r>
            <a:br>
              <a:rPr kumimoji="0" lang="af-ZA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</a:br>
            <a:endParaRPr kumimoji="0" lang="af-ZA" sz="4400" b="0" i="1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Arial"/>
              <a:cs typeface="Times New Roman" pitchFamily="18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446848" y="1524953"/>
            <a:ext cx="3671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07720" y="2317114"/>
            <a:ext cx="5120640" cy="267765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&gt;[(&lt;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&gt;)]:  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;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     [&lt;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b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b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&gt;:= 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&gt;;</a:t>
            </a:r>
            <a:r>
              <a:rPr lang="en-US" sz="24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endParaRPr lang="af-ZA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156960" y="2317114"/>
            <a:ext cx="5455920" cy="2462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&gt;[(&lt;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&gt;)];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 [&lt;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b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[&lt;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b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End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sz="2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af-ZA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7350760" y="1479233"/>
            <a:ext cx="2706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800" b="1" u="sng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099185" y="5258753"/>
            <a:ext cx="9144000" cy="5349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af-ZA" sz="3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2. Cách viết và sử dụng </a:t>
            </a:r>
            <a:r>
              <a:rPr lang="af-Z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hàm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446848" y="1331595"/>
            <a:ext cx="8748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767840" y="1845945"/>
            <a:ext cx="981456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 nhau:</a:t>
            </a:r>
            <a:br>
              <a:rPr lang="af-ZA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Đều là chương trình con, có cấu trúc giống một chương trình.</a:t>
            </a:r>
          </a:p>
          <a:p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+ Đều có thể có tham số (tham biến hoặc tham trị), cùng tuân theo quy định về khai báo và sử dụng của các tham số này.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813560" y="4040505"/>
            <a:ext cx="987552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 nhau:</a:t>
            </a:r>
            <a:r>
              <a:rPr lang="af-ZA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af-ZA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Việc thực hiện hàm luôn trả về giá trị thuộc kiểu xác định qua tên hàm.</a:t>
            </a:r>
            <a:b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+ Trong thân hàm thường có câu lệnh gán giá trị cho tên hàm.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2. Cách viết và sử dụng </a:t>
            </a:r>
            <a:r>
              <a:rPr lang="af-Z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hàm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68617" y="1463993"/>
            <a:ext cx="11375147" cy="489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b.</a:t>
            </a: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Ví</a:t>
            </a: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dụ</a:t>
            </a: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về</a:t>
            </a: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hàm</a:t>
            </a: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: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en-US" sz="2800" b="1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Ví</a:t>
            </a:r>
            <a:r>
              <a:rPr kumimoji="0" lang="en-US" sz="2800" b="1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1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dụ</a:t>
            </a:r>
            <a:r>
              <a:rPr kumimoji="0" lang="en-US" sz="2800" b="1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1:</a:t>
            </a:r>
            <a:r>
              <a:rPr kumimoji="0" lang="en-US" sz="2800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Lập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chương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trình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thực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hiện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việc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rút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gọn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một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phân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số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trong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đó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có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sử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dụng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hàm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tính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ước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số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chung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lớn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nhất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(ƯCLN)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của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hai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số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nguyên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 </a:t>
            </a:r>
            <a:endParaRPr kumimoji="0" lang="en-US" sz="2800" b="0" i="0" u="sng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endParaRPr kumimoji="0" lang="af-ZA" sz="2800" b="0" i="0" u="sng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2. Cách viết và sử dụng </a:t>
            </a:r>
            <a:r>
              <a:rPr lang="af-Z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hàm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0"/>
          <p:cNvSpPr txBox="1">
            <a:spLocks noChangeArrowheads="1"/>
          </p:cNvSpPr>
          <p:nvPr/>
        </p:nvSpPr>
        <p:spPr>
          <a:xfrm>
            <a:off x="1253038" y="902652"/>
            <a:ext cx="5391602" cy="5741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solidFill>
              <a:srgbClr val="FF0000"/>
            </a:solidFill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Program</a:t>
            </a: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Rutgon_phanso;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USES</a:t>
            </a: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CRT;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</a:t>
            </a: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tuso,mauso,a:integer;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Write(‘Nhap tu so, mau so’);Readlln(tuso,mauso);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a:=UCNL(tuso,mauso);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If a&gt;1 Then 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      </a:t>
            </a: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 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  	 tuso:=tuso div a;				mauso:=mauso div a;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      </a:t>
            </a: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End;</a:t>
            </a: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Write(tuso:5, mauso:5);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End.</a:t>
            </a:r>
            <a:r>
              <a:rPr kumimoji="0" lang="af-ZA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</a:t>
            </a:r>
          </a:p>
        </p:txBody>
      </p:sp>
      <p:sp>
        <p:nvSpPr>
          <p:cNvPr id="14" name="Rectangle 11"/>
          <p:cNvSpPr txBox="1">
            <a:spLocks noChangeArrowheads="1"/>
          </p:cNvSpPr>
          <p:nvPr/>
        </p:nvSpPr>
        <p:spPr>
          <a:xfrm>
            <a:off x="6644640" y="902652"/>
            <a:ext cx="4480560" cy="5741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solidFill>
              <a:srgbClr val="FF0000"/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sng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HÃY XÁC ĐỊNH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Trong chương trình có mấy hàm?</a:t>
            </a:r>
            <a:b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endParaRPr kumimoji="0" lang="af-ZA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Hàm UCLN dùng để làm gì?</a:t>
            </a:r>
            <a:b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endParaRPr kumimoji="0" lang="af-ZA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Biến nào là biến toàn cục?</a:t>
            </a:r>
            <a:b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0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/>
            </a:r>
            <a:b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Biến nào là biến cục bộ?</a:t>
            </a:r>
            <a:b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/>
            </a:r>
            <a:b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Tham số hình thức là tham biến hay tham trị?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Lời gọi hàm: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000" b="1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0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Câu lệnh gán giá trị cho tên hàm?</a:t>
            </a: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4135746" y="3460728"/>
            <a:ext cx="15381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0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UCLN:=x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275171" y="1413601"/>
            <a:ext cx="2610462" cy="32423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af-ZA" sz="20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tuso,mauso,a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094357" y="1985101"/>
            <a:ext cx="1217959" cy="32423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af-ZA" sz="20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sodu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1938051" y="2638306"/>
            <a:ext cx="3157107" cy="3885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af-ZA" sz="20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Tham trị:</a:t>
            </a:r>
            <a:r>
              <a:rPr lang="af-ZA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f-ZA" sz="20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x,y:integer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1834880" y="4085885"/>
            <a:ext cx="32309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f-ZA" sz="20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a:=UCNL(tuso,mauso)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2574032" y="5965201"/>
            <a:ext cx="2231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>
            <a:off x="1361783" y="1660016"/>
            <a:ext cx="5130457" cy="207397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UCLN(x,y:integer):integer;</a:t>
            </a:r>
          </a:p>
          <a:p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Var   </a:t>
            </a:r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sodu:integer;</a:t>
            </a:r>
          </a:p>
          <a:p>
            <a:r>
              <a:rPr lang="af-ZA" sz="2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b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While y&lt;&gt;0 Do </a:t>
            </a:r>
          </a:p>
          <a:p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sodu:=x mod y; x:=y; y:=sodu;</a:t>
            </a:r>
          </a:p>
          <a:p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af-ZA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r>
              <a:rPr lang="af-ZA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UCLN:=</a:t>
            </a:r>
            <a:r>
              <a:rPr lang="af-ZA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x;</a:t>
            </a:r>
          </a:p>
          <a:p>
            <a:r>
              <a:rPr lang="af-ZA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af-ZA" sz="1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endParaRPr lang="af-ZA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6829594" y="1446825"/>
            <a:ext cx="18577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0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Có một hàm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6633946" y="2084970"/>
            <a:ext cx="45726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0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Tìm ước số chung  lớn nhất của x,y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14193E-6 L 0.48932 0.178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1.10495E-6 L 0.48034 0.1708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87 -0.00532 L 0.39805 0.1941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1484E-6 L 0.36407 0.1971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05918E-6 L 0.29284 0.1502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 descr="Rutgonphans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1271" y="878542"/>
            <a:ext cx="9144000" cy="5665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38506" y="1678362"/>
            <a:ext cx="8424862" cy="5191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f-ZA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 được sử dụng  như thế nào trong chương trình?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87238" y="2461746"/>
            <a:ext cx="1023657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af-ZA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ử dụng hàm:</a:t>
            </a:r>
          </a:p>
          <a:p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Việc sử dụng hàm tương tự như sử dụng các hàm chuẩn.</a:t>
            </a:r>
          </a:p>
          <a:p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Lệnh gọi hàm có thể tham gia vào biểu thức như 1 toán hạng hoặc làm tham số cho chương trình con khác.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446960" y="4571160"/>
            <a:ext cx="741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af-ZA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a:=UCLN(tuso,mauso)+5;</a:t>
            </a:r>
            <a:b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write(UCLN(tuso,mauso);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112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2. Cách viết và sử dụng </a:t>
            </a:r>
            <a:r>
              <a:rPr lang="af-ZA" sz="1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hàm</a:t>
            </a:r>
            <a:r>
              <a:rPr kumimoji="0" lang="af-ZA" sz="1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  <a:p>
            <a:pPr lvl="0">
              <a:buClr>
                <a:schemeClr val="dk1"/>
              </a:buClr>
              <a:buSzPts val="1800"/>
              <a:defRPr/>
            </a:pPr>
            <a:r>
              <a:rPr lang="af-ZA" sz="1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Ví dụ về hàm: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endParaRPr kumimoji="0" lang="af-ZA" sz="2800" b="0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76331" y="1552015"/>
            <a:ext cx="10668187" cy="72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lang="af-Z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af-ZA" sz="2800" b="1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í dụ 2</a:t>
            </a: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: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viết chương trình tìm số nhỏ nhất trong 3 số.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(xây dựng hàm tính giá trị nhỏ nhất của 2 số)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292509" y="3188168"/>
            <a:ext cx="7777162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06400" algn="l" defTabSz="914400" rtl="0" eaLnBrk="1" fontAlgn="auto" latinLnBrk="0" hangingPunct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Giả sử x = 3, y = 7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=&gt; số nhỏ nhất là x = 3.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6692152" y="2205318"/>
            <a:ext cx="4681538" cy="1816194"/>
          </a:xfrm>
          <a:prstGeom prst="cloudCallout">
            <a:avLst>
              <a:gd name="adj1" fmla="val -72104"/>
              <a:gd name="adj2" fmla="val 49223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af-ZA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Làm thế nào để biết được số nhỏ nhất?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453869" y="4665103"/>
            <a:ext cx="905276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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sánh giá trị của 2 số. Nếu x&gt;y thì số nhỏ nhất là y, ngược lại số nhỏ nhất là x.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112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2. Cách viết và sử dụng </a:t>
            </a:r>
            <a:r>
              <a:rPr lang="af-ZA" sz="1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hàm</a:t>
            </a:r>
            <a:r>
              <a:rPr kumimoji="0" lang="af-ZA" sz="1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  <a:p>
            <a:pPr lvl="0">
              <a:buClr>
                <a:schemeClr val="dk1"/>
              </a:buClr>
              <a:buSzPts val="1800"/>
              <a:defRPr/>
            </a:pPr>
            <a:r>
              <a:rPr lang="af-ZA" sz="1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Ví dụ về hàm: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endParaRPr kumimoji="0" lang="af-ZA" sz="2800" b="0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5" grpId="1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1380565" y="692150"/>
            <a:ext cx="5508625" cy="616585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Program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Minbaso;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</a:t>
            </a: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a, b, c: real;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af-ZA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Write(‘ Nhap vao ba so’); Readln(a,b,c);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  Writeln(‘So nho nhat trong 3 so                  la:’,Min(Min(a,b),c));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Readln</a:t>
            </a:r>
            <a:b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End.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6978557" y="717176"/>
            <a:ext cx="3563937" cy="614082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66700" marR="0" lvl="0" indent="-2667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Biến toàn cục: </a:t>
            </a:r>
          </a:p>
          <a:p>
            <a:pPr marL="266700" marR="0" lvl="0" indent="-2667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af-ZA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Tham số giá trị: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7194457" y="1844675"/>
            <a:ext cx="3348037" cy="2416175"/>
          </a:xfrm>
          <a:prstGeom prst="cloudCallout">
            <a:avLst>
              <a:gd name="adj1" fmla="val -69457"/>
              <a:gd name="adj2" fmla="val 67890"/>
            </a:avLst>
          </a:prstGeom>
          <a:solidFill>
            <a:schemeClr val="accent1">
              <a:lumMod val="20000"/>
              <a:lumOff val="80000"/>
              <a:alpha val="0"/>
            </a:scheme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f-ZA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Hàm sử dụng làm tham số hay tham gia biểu thức?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722344" y="1628775"/>
            <a:ext cx="4535488" cy="19431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f-ZA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af-Z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f-Z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Min(x,y:real):real;</a:t>
            </a:r>
          </a:p>
          <a:p>
            <a:r>
              <a:rPr lang="af-ZA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Begin</a:t>
            </a:r>
          </a:p>
          <a:p>
            <a:r>
              <a:rPr lang="af-Z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x&gt;y then Min:=y</a:t>
            </a:r>
          </a:p>
          <a:p>
            <a:r>
              <a:rPr lang="af-Z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else Min:=x;</a:t>
            </a:r>
          </a:p>
          <a:p>
            <a:r>
              <a:rPr lang="af-ZA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End;</a:t>
            </a:r>
            <a:endParaRPr lang="af-Z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471772" y="857531"/>
            <a:ext cx="8699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af-ZA" sz="2400" b="1" dirty="0">
                <a:solidFill>
                  <a:srgbClr val="FF0000"/>
                </a:solidFill>
              </a:rPr>
              <a:t>a,b,c 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9757522" y="1214718"/>
            <a:ext cx="5461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af-ZA" sz="2400" b="1" dirty="0">
                <a:solidFill>
                  <a:srgbClr val="FF0000"/>
                </a:solidFill>
              </a:rPr>
              <a:t>x,y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157010" y="5305425"/>
            <a:ext cx="3044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f-Z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tham số</a:t>
            </a:r>
            <a:endParaRPr lang="af-ZA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H="1">
            <a:off x="4129648" y="5591175"/>
            <a:ext cx="27352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" descr="Minbas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2941" y="854262"/>
            <a:ext cx="8516471" cy="568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50259" y="949138"/>
            <a:ext cx="1050663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du 3: </a:t>
            </a:r>
            <a:r>
              <a:rPr lang="af-Z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 chương trình con tính tổng của 2 nguyên số nhập vào từ bán phím.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860612" y="3393888"/>
            <a:ext cx="5414683" cy="2246769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af-Z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Tong(x,y:integer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):integer;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Tong:=x+y;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af-Z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6544237" y="3356909"/>
            <a:ext cx="5020234" cy="2246769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Tong(x,y:integer; var t:integer);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t:=x+y;</a:t>
            </a:r>
          </a:p>
          <a:p>
            <a:r>
              <a:rPr lang="af-Z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af-Z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063003" y="1859336"/>
            <a:ext cx="8424863" cy="519112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f-ZA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sử dụng thủ tục hay hàm?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2293004" y="2635063"/>
            <a:ext cx="2228850" cy="528638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f-Z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 dụng hàm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7282516" y="2626940"/>
            <a:ext cx="2635250" cy="52863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f-Z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 dụng thủ tục</a:t>
            </a:r>
          </a:p>
        </p:txBody>
      </p:sp>
      <p:sp>
        <p:nvSpPr>
          <p:cNvPr id="9" name="Line 20"/>
          <p:cNvSpPr>
            <a:spLocks noChangeShapeType="1"/>
          </p:cNvSpPr>
          <p:nvPr/>
        </p:nvSpPr>
        <p:spPr bwMode="auto">
          <a:xfrm>
            <a:off x="3364566" y="3160526"/>
            <a:ext cx="0" cy="2174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8487136" y="3092263"/>
            <a:ext cx="0" cy="2174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2134441" y="5950884"/>
            <a:ext cx="7705725" cy="519113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50000">
                <a:schemeClr val="bg1"/>
              </a:gs>
              <a:gs pos="100000">
                <a:srgbClr val="0066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af-ZA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 sử dụng hàm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1432560" y="1789813"/>
            <a:ext cx="8929688" cy="424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66700" marR="0" lvl="0" indent="628650" algn="l" defTabSz="914400" rtl="0" eaLnBrk="1" fontAlgn="auto" latinLnBrk="0" hangingPunct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1. </a:t>
            </a:r>
            <a:r>
              <a:rPr kumimoji="0" lang="af-ZA" sz="2800" b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Cách viết và sử dụng thủ tục.</a:t>
            </a: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/>
            </a:r>
            <a:b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a. Cấu trúc thủ tục.</a:t>
            </a:r>
            <a:b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b. Ví dụ về thủ tục.</a:t>
            </a:r>
            <a:b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     2. </a:t>
            </a:r>
            <a:r>
              <a:rPr kumimoji="0" lang="af-ZA" sz="2800" b="0" u="sng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Cách viết và sử dụng hàm.</a:t>
            </a: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		      </a:t>
            </a:r>
          </a:p>
          <a:p>
            <a:pPr marL="266700" lvl="4" indent="628650"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        a. Cấu trúc của hàm.</a:t>
            </a:r>
            <a:b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           b. Ví dụ về hàm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1124930" y="1120120"/>
            <a:ext cx="7772400" cy="73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0" i="0" u="sng" strike="noStrike" kern="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Nội</a:t>
            </a:r>
            <a:r>
              <a:rPr kumimoji="0" lang="af-ZA" sz="2800" b="0" i="0" u="sng" strike="noStrike" kern="0" cap="none" spc="0" normalizeH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dung bài học:</a:t>
            </a:r>
            <a:endParaRPr kumimoji="0" lang="af-ZA" sz="2800" b="0" i="0" u="sng" strike="noStrike" kern="0" cap="none" spc="0" normalizeH="0" baseline="0" noProof="0" dirty="0" smtClean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02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645347"/>
            <a:ext cx="10988040" cy="936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lang="af-Z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af-ZA" sz="2800" b="1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í </a:t>
            </a:r>
            <a:r>
              <a:rPr kumimoji="0" lang="af-ZA" sz="2800" b="1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dụ 4</a:t>
            </a: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: </a:t>
            </a:r>
            <a:r>
              <a:rPr lang="af-Z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iết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chương trình con kiểm tra số nguyên a là số chẵn hay số lẻ.</a:t>
            </a:r>
          </a:p>
        </p:txBody>
      </p:sp>
      <p:sp>
        <p:nvSpPr>
          <p:cNvPr id="4" name="Rectangle 11"/>
          <p:cNvSpPr txBox="1">
            <a:spLocks noChangeArrowheads="1"/>
          </p:cNvSpPr>
          <p:nvPr/>
        </p:nvSpPr>
        <p:spPr>
          <a:xfrm>
            <a:off x="2179320" y="1359087"/>
            <a:ext cx="699628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064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Nên sử dụng thủ tục hay hàm?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09600" y="2752912"/>
            <a:ext cx="5242560" cy="267765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3900" indent="-723900"/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KT(a:integer);</a:t>
            </a:r>
          </a:p>
          <a:p>
            <a:pPr marL="723900" indent="-723900"/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marL="723900" indent="-723900"/>
            <a:r>
              <a:rPr lang="af-Z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f-Z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a mod 2 = 0 Then </a:t>
            </a:r>
          </a:p>
          <a:p>
            <a:pPr marL="723900" indent="-723900"/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af-Z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Write(‘ La so chan’)</a:t>
            </a:r>
            <a:b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Else Write(‘La so le);</a:t>
            </a:r>
          </a:p>
          <a:p>
            <a:pPr marL="723900" indent="-723900"/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044732" y="2788472"/>
            <a:ext cx="5461467" cy="267765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KT(a:integer):boolean;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r>
              <a:rPr lang="af-ZA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IF a mod 2 = 0 Then </a:t>
            </a:r>
          </a:p>
          <a:p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KT:=true</a:t>
            </a:r>
            <a:b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Else KT:=false;</a:t>
            </a:r>
          </a:p>
          <a:p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endParaRPr lang="af-ZA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960095" y="2006787"/>
            <a:ext cx="2635250" cy="5286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f-Z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 dụng thủ tục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483643" y="2008375"/>
            <a:ext cx="2228850" cy="5286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f-Z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 dụng hàm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3191995" y="2535425"/>
            <a:ext cx="0" cy="2174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8577113" y="2537012"/>
            <a:ext cx="0" cy="2174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172503" y="5752652"/>
            <a:ext cx="7705725" cy="519113"/>
          </a:xfrm>
          <a:prstGeom prst="rect">
            <a:avLst/>
          </a:prstGeom>
          <a:gradFill rotWithShape="1">
            <a:gsLst>
              <a:gs pos="0">
                <a:srgbClr val="A1B9FD"/>
              </a:gs>
              <a:gs pos="50000">
                <a:schemeClr val="bg1"/>
              </a:gs>
              <a:gs pos="100000">
                <a:srgbClr val="A1B9F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f-ZA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Nên sử dụng thủ tục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1097280" y="5658615"/>
            <a:ext cx="9921240" cy="77266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af-ZA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 thì sử dụng hàm, khi nào thì sử dụng thủ tục?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066799" y="5502780"/>
            <a:ext cx="9997441" cy="954107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f-ZA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af-ZA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 cần thực hiện một công việc nào đó người ta dùng thủ tục, còn khi cần tính một giá trị nào đó người ta dùng hàm.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46760" y="1002030"/>
            <a:ext cx="1063752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Ví du 5:</a:t>
            </a: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af-Z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hương trình tính tổng của 2 số nhập vào từ bàn phím (sử dụng hàm tính tổng của hai số)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933893" y="2004695"/>
            <a:ext cx="7777162" cy="4380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Program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Tinh_tong;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a,b:integer;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endParaRPr kumimoji="0" lang="af-ZA" sz="2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endParaRPr lang="af-ZA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endParaRPr kumimoji="0" lang="af-ZA" sz="2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endParaRPr lang="af-ZA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endParaRPr kumimoji="0" lang="af-ZA" sz="2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Writeln(‘Nhap 2 so:’); readln(a,b);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Writeln(‘Tong cua 2 so’,Tong(a,b));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Readln</a:t>
            </a:r>
          </a:p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16493" y="2774633"/>
            <a:ext cx="5472112" cy="181588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f-Z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Tong(x,y:integer):integer;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af-Z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r>
              <a:rPr lang="af-ZA" sz="2800" dirty="0">
                <a:latin typeface="Times New Roman" pitchFamily="18" charset="0"/>
                <a:cs typeface="Times New Roman" pitchFamily="18" charset="0"/>
              </a:rPr>
              <a:t>		     </a:t>
            </a:r>
            <a:r>
              <a:rPr lang="af-Z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Tong :=x+y;</a:t>
            </a:r>
          </a:p>
          <a:p>
            <a:r>
              <a:rPr lang="af-ZA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af-Z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61360" y="653415"/>
            <a:ext cx="6096000" cy="574675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50000">
                <a:schemeClr val="bg1"/>
              </a:gs>
              <a:gs pos="100000">
                <a:srgbClr val="66CCFF"/>
              </a:gs>
            </a:gsLst>
            <a:lin ang="5400000" scaled="1"/>
          </a:gradFill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KIẾN THỨC</a:t>
            </a:r>
            <a:r>
              <a:rPr kumimoji="0" lang="af-ZA" sz="28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CẦN GHI NHỚ</a:t>
            </a:r>
            <a:endParaRPr kumimoji="0" lang="af-ZA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"/>
              <a:cs typeface="Times New Roman" pitchFamily="18" charset="0"/>
              <a:sym typeface="Arial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3277235" y="1362075"/>
            <a:ext cx="6094413" cy="5233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10000"/>
              </a:schemeClr>
            </a:solidFill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06400" algn="l" defTabSz="914400" rtl="0" eaLnBrk="1" fontAlgn="auto" latinLnBrk="0" hangingPunct="1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tabLst/>
              <a:defRPr/>
            </a:pP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	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</a:t>
            </a: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Khái niệm chương trình con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- Phân loại chương trình con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+ Thủ tục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+ Hàm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- Cấu trúc chương trình con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&lt;phần đầu&gt;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    [&lt;phần khai báo&gt;]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&lt;phần thân&gt;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- Tham số hình thức 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+ Tham số giá trị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+ Tham số biến  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- Biến cục bộ</a:t>
            </a:r>
            <a:b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</a:br>
            <a:r>
              <a:rPr kumimoji="0" lang="af-ZA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- Biến toàn cục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550228" y="112109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1. Cách viết và sử dụng thủ tục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101090" y="2545715"/>
            <a:ext cx="8034338" cy="3324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&gt;[(&lt;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&gt;)] ;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     [&lt;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b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&gt;]; 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endParaRPr lang="af-ZA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943928" y="1707833"/>
            <a:ext cx="8748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654368" y="1814513"/>
            <a:ext cx="8748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45055" y="2603183"/>
            <a:ext cx="6585585" cy="387182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spcBef>
                <a:spcPct val="10000"/>
              </a:spcBef>
              <a:defRPr/>
            </a:pPr>
            <a:endParaRPr lang="en-US" sz="2800" b="1" kern="0" baseline="30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10000"/>
              </a:spcBef>
              <a:defRPr/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Ve_HCN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90000"/>
              </a:lnSpc>
              <a:spcBef>
                <a:spcPct val="10000"/>
              </a:spcBef>
              <a:defRPr/>
            </a:pP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09600" indent="-609600">
              <a:lnSpc>
                <a:spcPct val="90000"/>
              </a:lnSpc>
              <a:spcBef>
                <a:spcPct val="10000"/>
              </a:spcBef>
              <a:defRPr/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Begin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(‘</a:t>
            </a:r>
            <a:r>
              <a:rPr lang="en-US" sz="3200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* * * * * * * * *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’);</a:t>
            </a:r>
            <a:endParaRPr lang="en-US" sz="3200" b="1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defRPr/>
            </a:pP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(‘</a:t>
            </a:r>
            <a:r>
              <a:rPr lang="en-US" sz="3200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* * * * * * * * *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’);</a:t>
            </a:r>
            <a:endParaRPr lang="en-US" sz="3200" b="1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defRPr/>
            </a:pP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kern="0" baseline="30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(‘</a:t>
            </a:r>
            <a:r>
              <a:rPr lang="en-US" sz="3200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* * * * * * * * *</a:t>
            </a:r>
            <a:r>
              <a:rPr lang="en-US" sz="3200" b="1" kern="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’);</a:t>
            </a:r>
            <a:endParaRPr lang="en-US" sz="3200" b="1" kern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10000"/>
              </a:spcBef>
              <a:defRPr/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32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(‘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* * * * * * * * *</a:t>
            </a:r>
            <a:r>
              <a:rPr lang="en-US" sz="32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’);</a:t>
            </a:r>
            <a:endParaRPr lang="en-US" sz="3200" b="1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10000"/>
              </a:spcBef>
              <a:defRPr/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End;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50228" y="112109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1. Cách viết và sử dụng thủ tục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3317558" y="1132523"/>
            <a:ext cx="5000625" cy="3143250"/>
          </a:xfrm>
          <a:prstGeom prst="cloudCallout">
            <a:avLst>
              <a:gd name="adj1" fmla="val 67597"/>
              <a:gd name="adj2" fmla="val 56056"/>
            </a:avLst>
          </a:prstGeom>
          <a:solidFill>
            <a:srgbClr val="FAE3A4"/>
          </a:solidFill>
          <a:ln w="9525">
            <a:solidFill>
              <a:srgbClr val="E1A90D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Muồn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35414" y="4145280"/>
            <a:ext cx="2562225" cy="238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60" y="731520"/>
            <a:ext cx="2438400" cy="6397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4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910840" y="715962"/>
            <a:ext cx="6172200" cy="58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3000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PROGRAM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ve_hinh_chu_nhat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USES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Crt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 c, n: integer;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Procedure Ve_HCN2(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cao,ngang:integer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);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1000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i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, j: integer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Begin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  For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i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:=1 to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cao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do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    Begin  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	For j:=1 to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ngang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do Write(‘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*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‘);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	     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Writeln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    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    End;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End;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Clrscr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 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Ve_HCN2(6,10); </a:t>
            </a:r>
            <a:r>
              <a:rPr kumimoji="0" lang="en-US" sz="32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Writeln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n:=14, c:=20; Ve_HCN2(c, n);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END.</a:t>
            </a:r>
          </a:p>
        </p:txBody>
      </p:sp>
      <p:sp>
        <p:nvSpPr>
          <p:cNvPr id="5" name="AutoShape 8"/>
          <p:cNvSpPr>
            <a:spLocks/>
          </p:cNvSpPr>
          <p:nvPr/>
        </p:nvSpPr>
        <p:spPr bwMode="auto">
          <a:xfrm>
            <a:off x="7421880" y="2316162"/>
            <a:ext cx="3352800" cy="609600"/>
          </a:xfrm>
          <a:prstGeom prst="borderCallout1">
            <a:avLst>
              <a:gd name="adj1" fmla="val 18750"/>
              <a:gd name="adj2" fmla="val -2273"/>
              <a:gd name="adj3" fmla="val -22134"/>
              <a:gd name="adj4" fmla="val -18088"/>
            </a:avLst>
          </a:prstGeom>
          <a:solidFill>
            <a:srgbClr val="FAE3A4"/>
          </a:solidFill>
          <a:ln w="19050">
            <a:solidFill>
              <a:srgbClr val="E1A90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 err="1">
                <a:solidFill>
                  <a:srgbClr val="7030A0"/>
                </a:solidFill>
              </a:rPr>
              <a:t>tham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số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hình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thức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6" name="AutoShape 10"/>
          <p:cNvSpPr>
            <a:spLocks/>
          </p:cNvSpPr>
          <p:nvPr/>
        </p:nvSpPr>
        <p:spPr bwMode="auto">
          <a:xfrm>
            <a:off x="7574280" y="5973762"/>
            <a:ext cx="2895600" cy="609600"/>
          </a:xfrm>
          <a:prstGeom prst="borderCallout1">
            <a:avLst>
              <a:gd name="adj1" fmla="val 18750"/>
              <a:gd name="adj2" fmla="val -2630"/>
              <a:gd name="adj3" fmla="val -9116"/>
              <a:gd name="adj4" fmla="val -43113"/>
            </a:avLst>
          </a:prstGeom>
          <a:solidFill>
            <a:srgbClr val="FAE3A4"/>
          </a:solidFill>
          <a:ln w="19050">
            <a:solidFill>
              <a:srgbClr val="E1A90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 err="1" smtClean="0">
                <a:solidFill>
                  <a:srgbClr val="7030A0"/>
                </a:solidFill>
              </a:rPr>
              <a:t>Tham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số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thực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sự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8" name="AutoShape 13"/>
          <p:cNvSpPr>
            <a:spLocks/>
          </p:cNvSpPr>
          <p:nvPr/>
        </p:nvSpPr>
        <p:spPr bwMode="auto">
          <a:xfrm>
            <a:off x="7269480" y="4876482"/>
            <a:ext cx="2895600" cy="609600"/>
          </a:xfrm>
          <a:prstGeom prst="borderCallout1">
            <a:avLst>
              <a:gd name="adj1" fmla="val 46250"/>
              <a:gd name="adj2" fmla="val 1054"/>
              <a:gd name="adj3" fmla="val 87292"/>
              <a:gd name="adj4" fmla="val -86368"/>
            </a:avLst>
          </a:prstGeom>
          <a:solidFill>
            <a:srgbClr val="FAE3A4"/>
          </a:solidFill>
          <a:ln w="19050">
            <a:solidFill>
              <a:srgbClr val="E1A90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 err="1">
                <a:solidFill>
                  <a:srgbClr val="7030A0"/>
                </a:solidFill>
              </a:rPr>
              <a:t>T</a:t>
            </a:r>
            <a:r>
              <a:rPr lang="en-US" sz="2000" dirty="0" err="1" smtClean="0">
                <a:solidFill>
                  <a:srgbClr val="7030A0"/>
                </a:solidFill>
              </a:rPr>
              <a:t>ham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số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thực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sự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9" name="AutoShape 14"/>
          <p:cNvSpPr>
            <a:spLocks noChangeArrowheads="1"/>
          </p:cNvSpPr>
          <p:nvPr/>
        </p:nvSpPr>
        <p:spPr bwMode="auto">
          <a:xfrm>
            <a:off x="6812280" y="1310322"/>
            <a:ext cx="2971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Biến toàn cục</a:t>
            </a:r>
          </a:p>
        </p:txBody>
      </p:sp>
      <p:sp>
        <p:nvSpPr>
          <p:cNvPr id="10" name="AutoShape 15"/>
          <p:cNvSpPr>
            <a:spLocks noChangeArrowheads="1"/>
          </p:cNvSpPr>
          <p:nvPr/>
        </p:nvSpPr>
        <p:spPr bwMode="auto">
          <a:xfrm>
            <a:off x="7574280" y="3535362"/>
            <a:ext cx="2895600" cy="762000"/>
          </a:xfrm>
          <a:prstGeom prst="octagon">
            <a:avLst>
              <a:gd name="adj" fmla="val 29287"/>
            </a:avLst>
          </a:prstGeom>
          <a:solidFill>
            <a:srgbClr val="FAE3A4"/>
          </a:solidFill>
          <a:ln w="9525">
            <a:solidFill>
              <a:srgbClr val="E1A90D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err="1">
                <a:solidFill>
                  <a:srgbClr val="7030A0"/>
                </a:solidFill>
              </a:rPr>
              <a:t>Tham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số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giá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err="1">
                <a:solidFill>
                  <a:srgbClr val="7030A0"/>
                </a:solidFill>
              </a:rPr>
              <a:t>trị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11" name="AutoShape 16"/>
          <p:cNvSpPr>
            <a:spLocks noChangeArrowheads="1"/>
          </p:cNvSpPr>
          <p:nvPr/>
        </p:nvSpPr>
        <p:spPr bwMode="auto">
          <a:xfrm>
            <a:off x="8869680" y="4282122"/>
            <a:ext cx="457200" cy="457200"/>
          </a:xfrm>
          <a:prstGeom prst="upArrow">
            <a:avLst>
              <a:gd name="adj1" fmla="val 50000"/>
              <a:gd name="adj2" fmla="val 385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 flipV="1">
            <a:off x="8793480" y="3001962"/>
            <a:ext cx="457200" cy="457200"/>
          </a:xfrm>
          <a:prstGeom prst="upArrow">
            <a:avLst>
              <a:gd name="adj1" fmla="val 50000"/>
              <a:gd name="adj2" fmla="val 47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3" name="Line 19"/>
          <p:cNvSpPr>
            <a:spLocks noChangeShapeType="1"/>
          </p:cNvSpPr>
          <p:nvPr/>
        </p:nvSpPr>
        <p:spPr bwMode="auto">
          <a:xfrm>
            <a:off x="3810000" y="1889442"/>
            <a:ext cx="2971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3886200" y="2544762"/>
            <a:ext cx="2133600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5806440" y="2133282"/>
            <a:ext cx="2971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Biến cục bộ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32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643063" y="785813"/>
            <a:ext cx="6357937" cy="576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PROGRAM vi_du_3;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USES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Crt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 m, n: integer;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Procedure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Hoan_vi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(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a, b:integer);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Var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tam: integer;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1000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tam := a;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a := b;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b := tam;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BEGIN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Clrscr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; 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n:=4, m:=2;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Writeln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(‘m = ‘,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m,’n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= ‘,n);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Hoan_vi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(m, n);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 n:=4, m:=2; 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Writeln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(‘m = ‘,</a:t>
            </a:r>
            <a:r>
              <a:rPr kumimoji="0" lang="en-US" sz="3600" b="1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m,’n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= ‘,n);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END.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ts val="2800"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3000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4495800" y="2247900"/>
            <a:ext cx="1981200" cy="0"/>
          </a:xfrm>
          <a:prstGeom prst="line">
            <a:avLst/>
          </a:prstGeom>
          <a:noFill/>
          <a:ln w="19050">
            <a:solidFill>
              <a:srgbClr val="E1A90D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7"/>
          <p:cNvSpPr>
            <a:spLocks/>
          </p:cNvSpPr>
          <p:nvPr/>
        </p:nvSpPr>
        <p:spPr bwMode="auto">
          <a:xfrm>
            <a:off x="5638800" y="2609850"/>
            <a:ext cx="3200400" cy="650875"/>
          </a:xfrm>
          <a:prstGeom prst="borderCallout1">
            <a:avLst>
              <a:gd name="adj1" fmla="val 24584"/>
              <a:gd name="adj2" fmla="val 953"/>
              <a:gd name="adj3" fmla="val -49753"/>
              <a:gd name="adj4" fmla="val -15119"/>
            </a:avLst>
          </a:prstGeom>
          <a:solidFill>
            <a:srgbClr val="FAE3A4"/>
          </a:solidFill>
          <a:ln w="19050">
            <a:solidFill>
              <a:srgbClr val="E1A90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8"/>
          <p:cNvSpPr>
            <a:spLocks/>
          </p:cNvSpPr>
          <p:nvPr/>
        </p:nvSpPr>
        <p:spPr bwMode="auto">
          <a:xfrm>
            <a:off x="6858000" y="5295900"/>
            <a:ext cx="2057400" cy="800100"/>
          </a:xfrm>
          <a:prstGeom prst="borderCallout1">
            <a:avLst>
              <a:gd name="adj1" fmla="val 29525"/>
              <a:gd name="adj2" fmla="val 740"/>
              <a:gd name="adj3" fmla="val 33931"/>
              <a:gd name="adj4" fmla="val -157560"/>
            </a:avLst>
          </a:prstGeom>
          <a:solidFill>
            <a:schemeClr val="accent1"/>
          </a:solidFill>
          <a:ln w="19050">
            <a:solidFill>
              <a:srgbClr val="D60093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 số thực sự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6096000" y="3724275"/>
            <a:ext cx="2438400" cy="1076325"/>
          </a:xfrm>
          <a:prstGeom prst="hexagon">
            <a:avLst>
              <a:gd name="adj" fmla="val 56637"/>
              <a:gd name="vf" fmla="val 115470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biến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V="1">
            <a:off x="7391400" y="4800600"/>
            <a:ext cx="0" cy="457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7315200" y="3276600"/>
            <a:ext cx="0" cy="457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214438" y="1447800"/>
            <a:ext cx="747236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800" b="1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800" b="1" i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&gt;[(&lt;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&gt;)];</a:t>
            </a:r>
          </a:p>
          <a:p>
            <a:pPr marL="609600" indent="-609600"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&gt;];</a:t>
            </a:r>
          </a:p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Begin</a:t>
            </a:r>
          </a:p>
          <a:p>
            <a:pPr marL="609600" indent="-609600"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&gt;;</a:t>
            </a:r>
          </a:p>
          <a:p>
            <a:pPr marL="609600" indent="-609600"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264920" y="4587240"/>
            <a:ext cx="93726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&gt;([&lt;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&gt;]);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1. Cách viết và sử dụng thủ tục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11444" y="213360"/>
            <a:ext cx="114687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18: VÍ DỤ VỀ CÁCH VIẾT VÀ SỬ DỤNG CHƯƠNG TRÌNH CON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745808" y="1342073"/>
            <a:ext cx="8748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299210" y="2012315"/>
            <a:ext cx="8896350" cy="26638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&gt;[(&lt;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&gt;)]: 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;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     [&lt;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b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Begin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&gt;]</a:t>
            </a:r>
            <a:b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&gt;:= &lt;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&gt;;</a:t>
            </a:r>
            <a:b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  <a:endParaRPr lang="af-ZA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280160" y="5003483"/>
            <a:ext cx="8884920" cy="86391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af-ZA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264920" y="4896803"/>
            <a:ext cx="8945880" cy="10064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</a:t>
            </a:r>
            <a:r>
              <a:rPr lang="af-ZA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Kiểu dữ liệu chỉ có thể là kiểu dữ liệu chuẩn </a:t>
            </a:r>
          </a:p>
          <a:p>
            <a:r>
              <a:rPr lang="af-ZA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                (integer, real, boolean, char, string)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4988" y="953453"/>
            <a:ext cx="77724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af-ZA" sz="28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2. Cách viết và sử dụng </a:t>
            </a:r>
            <a:r>
              <a:rPr lang="af-Z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hàm</a:t>
            </a:r>
            <a:r>
              <a:rPr kumimoji="0" lang="af-ZA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1636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1286</Words>
  <Application>Microsoft Office PowerPoint</Application>
  <PresentationFormat>Custom</PresentationFormat>
  <Paragraphs>245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主题</vt:lpstr>
      <vt:lpstr>Slide 1</vt:lpstr>
      <vt:lpstr>Slide 2</vt:lpstr>
      <vt:lpstr>Slide 3</vt:lpstr>
      <vt:lpstr>Slide 4</vt:lpstr>
      <vt:lpstr>Slide 5</vt:lpstr>
      <vt:lpstr>Xét chương trình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第一PPT</dc:creator>
  <cp:lastModifiedBy>HP 8460p</cp:lastModifiedBy>
  <cp:revision>148</cp:revision>
  <dcterms:created xsi:type="dcterms:W3CDTF">2015-09-13T11:28:16Z</dcterms:created>
  <dcterms:modified xsi:type="dcterms:W3CDTF">2021-08-27T02:33:49Z</dcterms:modified>
</cp:coreProperties>
</file>