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7" r:id="rId2"/>
    <p:sldId id="283" r:id="rId3"/>
    <p:sldId id="294" r:id="rId4"/>
    <p:sldId id="297" r:id="rId5"/>
    <p:sldId id="298" r:id="rId6"/>
    <p:sldId id="258" r:id="rId7"/>
    <p:sldId id="299" r:id="rId8"/>
    <p:sldId id="300" r:id="rId9"/>
    <p:sldId id="304" r:id="rId10"/>
    <p:sldId id="303" r:id="rId11"/>
    <p:sldId id="302" r:id="rId12"/>
    <p:sldId id="301" r:id="rId13"/>
  </p:sldIdLst>
  <p:sldSz cx="12195175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15">
          <p15:clr>
            <a:srgbClr val="A4A3A4"/>
          </p15:clr>
        </p15:guide>
        <p15:guide id="2" pos="697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h1E+Mhaf4ts02IkLFbwOODHKQa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3634" autoAdjust="0"/>
    <p:restoredTop sz="94660"/>
  </p:normalViewPr>
  <p:slideViewPr>
    <p:cSldViewPr snapToGrid="0">
      <p:cViewPr varScale="1">
        <p:scale>
          <a:sx n="63" d="100"/>
          <a:sy n="63" d="100"/>
        </p:scale>
        <p:origin x="-258" y="-102"/>
      </p:cViewPr>
      <p:guideLst>
        <p:guide orient="horz" pos="2115"/>
        <p:guide pos="69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标题和内容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body" idx="1"/>
          </p:nvPr>
        </p:nvSpPr>
        <p:spPr>
          <a:xfrm>
            <a:off x="609759" y="1600201"/>
            <a:ext cx="10975658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两栏内容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body" idx="1"/>
          </p:nvPr>
        </p:nvSpPr>
        <p:spPr>
          <a:xfrm>
            <a:off x="609759" y="1600201"/>
            <a:ext cx="5386202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body" idx="2"/>
          </p:nvPr>
        </p:nvSpPr>
        <p:spPr>
          <a:xfrm>
            <a:off x="6199214" y="1600201"/>
            <a:ext cx="5386202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比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609759" y="1535113"/>
            <a:ext cx="538832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body" idx="2"/>
          </p:nvPr>
        </p:nvSpPr>
        <p:spPr>
          <a:xfrm>
            <a:off x="609759" y="2174875"/>
            <a:ext cx="538832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body" idx="3"/>
          </p:nvPr>
        </p:nvSpPr>
        <p:spPr>
          <a:xfrm>
            <a:off x="6194980" y="1535113"/>
            <a:ext cx="539043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4"/>
          </p:nvPr>
        </p:nvSpPr>
        <p:spPr>
          <a:xfrm>
            <a:off x="6194980" y="2174875"/>
            <a:ext cx="539043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仅标题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空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内容与标题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>
            <a:spLocks noGrp="1"/>
          </p:cNvSpPr>
          <p:nvPr>
            <p:ph type="title"/>
          </p:nvPr>
        </p:nvSpPr>
        <p:spPr>
          <a:xfrm>
            <a:off x="609759" y="273050"/>
            <a:ext cx="4012129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body" idx="1"/>
          </p:nvPr>
        </p:nvSpPr>
        <p:spPr>
          <a:xfrm>
            <a:off x="4767974" y="273051"/>
            <a:ext cx="6817442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6"/>
          <p:cNvSpPr txBox="1">
            <a:spLocks noGrp="1"/>
          </p:cNvSpPr>
          <p:nvPr>
            <p:ph type="body" idx="2"/>
          </p:nvPr>
        </p:nvSpPr>
        <p:spPr>
          <a:xfrm>
            <a:off x="609759" y="1435101"/>
            <a:ext cx="4012129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26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图片与标题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 txBox="1">
            <a:spLocks noGrp="1"/>
          </p:cNvSpPr>
          <p:nvPr>
            <p:ph type="title"/>
          </p:nvPr>
        </p:nvSpPr>
        <p:spPr>
          <a:xfrm>
            <a:off x="2390340" y="4800600"/>
            <a:ext cx="7317105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>
            <a:spLocks noGrp="1"/>
          </p:cNvSpPr>
          <p:nvPr>
            <p:ph type="pic" idx="2"/>
          </p:nvPr>
        </p:nvSpPr>
        <p:spPr>
          <a:xfrm>
            <a:off x="2390340" y="612775"/>
            <a:ext cx="731710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27"/>
          <p:cNvSpPr txBox="1">
            <a:spLocks noGrp="1"/>
          </p:cNvSpPr>
          <p:nvPr>
            <p:ph type="body" idx="1"/>
          </p:nvPr>
        </p:nvSpPr>
        <p:spPr>
          <a:xfrm>
            <a:off x="2390340" y="5367338"/>
            <a:ext cx="7317105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7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标题和竖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8"/>
          <p:cNvSpPr txBox="1">
            <a:spLocks noGrp="1"/>
          </p:cNvSpPr>
          <p:nvPr>
            <p:ph type="body" idx="1"/>
          </p:nvPr>
        </p:nvSpPr>
        <p:spPr>
          <a:xfrm rot="5400000">
            <a:off x="3834607" y="-1624646"/>
            <a:ext cx="4525963" cy="10975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垂直排列标题与文本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>
            <a:spLocks noGrp="1"/>
          </p:cNvSpPr>
          <p:nvPr>
            <p:ph type="title"/>
          </p:nvPr>
        </p:nvSpPr>
        <p:spPr>
          <a:xfrm rot="5400000">
            <a:off x="7287696" y="1828445"/>
            <a:ext cx="5851525" cy="274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9"/>
          <p:cNvSpPr txBox="1">
            <a:spLocks noGrp="1"/>
          </p:cNvSpPr>
          <p:nvPr>
            <p:ph type="body" idx="1"/>
          </p:nvPr>
        </p:nvSpPr>
        <p:spPr>
          <a:xfrm rot="5400000">
            <a:off x="1698242" y="-813844"/>
            <a:ext cx="5851525" cy="8028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9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9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609759" y="1600201"/>
            <a:ext cx="10975658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2989" y="449178"/>
            <a:ext cx="6833937" cy="10908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</a:t>
            </a:r>
          </a:p>
        </p:txBody>
      </p:sp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2049226" y="1769413"/>
            <a:ext cx="8633642" cy="13114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bg1"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bg1"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bg1"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bg1"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bg1"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bg1"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bg1"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bg1"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bg1"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3600" b="1" kern="10" dirty="0" smtClean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chemeClr val="bg1">
                  <a:alpha val="50000"/>
                </a:scheme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883920" y="868680"/>
            <a:ext cx="594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con:</a:t>
            </a: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1234440" y="126492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b.Cấu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con: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Group 11"/>
          <p:cNvGraphicFramePr>
            <a:graphicFrameLocks noGrp="1"/>
          </p:cNvGraphicFramePr>
          <p:nvPr/>
        </p:nvGraphicFramePr>
        <p:xfrm>
          <a:off x="1767840" y="2240280"/>
          <a:ext cx="4648200" cy="4191001"/>
        </p:xfrm>
        <a:graphic>
          <a:graphicData uri="http://schemas.openxmlformats.org/drawingml/2006/table">
            <a:tbl>
              <a:tblPr/>
              <a:tblGrid>
                <a:gridCol w="4648200"/>
              </a:tblGrid>
              <a:tr h="1017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&lt;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Phần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đầu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&gt;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Function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Luythua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x,real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; k:integer):real;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[&lt;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phần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khai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báo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&gt;]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Var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i:Integer;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239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6875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&lt;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Phần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thân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&gt;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Begin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Tich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:=1.0;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	For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:=1 to k Do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		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Tich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:=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tich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*x;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Luythua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:=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tich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;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End;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AutoShape 25"/>
          <p:cNvSpPr>
            <a:spLocks/>
          </p:cNvSpPr>
          <p:nvPr/>
        </p:nvSpPr>
        <p:spPr bwMode="auto">
          <a:xfrm>
            <a:off x="6568440" y="2057400"/>
            <a:ext cx="2286000" cy="4221480"/>
          </a:xfrm>
          <a:prstGeom prst="borderCallout1">
            <a:avLst>
              <a:gd name="adj1" fmla="val 41593"/>
              <a:gd name="adj2" fmla="val -3333"/>
              <a:gd name="adj3" fmla="val 41593"/>
              <a:gd name="adj4" fmla="val -137083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1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1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CTC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thấp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CTC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1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1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defRPr/>
            </a:pP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880360" y="213360"/>
            <a:ext cx="6690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17: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311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905000" y="838200"/>
            <a:ext cx="594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con:</a:t>
            </a: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1905000" y="1219200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c.Thực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con:</a:t>
            </a:r>
          </a:p>
        </p:txBody>
      </p:sp>
      <p:sp>
        <p:nvSpPr>
          <p:cNvPr id="4" name="Rectangle 21"/>
          <p:cNvSpPr>
            <a:spLocks noChangeArrowheads="1"/>
          </p:cNvSpPr>
          <p:nvPr/>
        </p:nvSpPr>
        <p:spPr bwMode="auto">
          <a:xfrm>
            <a:off x="2514600" y="1676400"/>
            <a:ext cx="5791200" cy="40011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 &lt;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con&gt; ( &lt;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thamsố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)…</a:t>
            </a:r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1905000" y="2240280"/>
            <a:ext cx="818388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TLuythua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:=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Luythua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a,n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)+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Luythua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b,m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)+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Luythua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c,p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)+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Luythua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d,q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</p:txBody>
      </p:sp>
      <p:sp>
        <p:nvSpPr>
          <p:cNvPr id="6" name="Rectangle 27"/>
          <p:cNvSpPr>
            <a:spLocks noChangeArrowheads="1"/>
          </p:cNvSpPr>
          <p:nvPr/>
        </p:nvSpPr>
        <p:spPr bwMode="auto">
          <a:xfrm>
            <a:off x="1920240" y="4648200"/>
            <a:ext cx="6858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a,n,b,m,c,p,d,q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CTC</a:t>
            </a:r>
          </a:p>
        </p:txBody>
      </p:sp>
      <p:sp>
        <p:nvSpPr>
          <p:cNvPr id="7" name="Rectangle 28"/>
          <p:cNvSpPr>
            <a:spLocks noChangeArrowheads="1"/>
          </p:cNvSpPr>
          <p:nvPr/>
        </p:nvSpPr>
        <p:spPr bwMode="auto">
          <a:xfrm>
            <a:off x="1997075" y="3672840"/>
            <a:ext cx="6842125" cy="70788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a,n,b,m,c,p,d,q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880360" y="213360"/>
            <a:ext cx="6690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17: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311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6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371600" y="822960"/>
            <a:ext cx="594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con:</a:t>
            </a: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1615440" y="1219200"/>
            <a:ext cx="541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con:</a:t>
            </a: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1828800" y="1828800"/>
            <a:ext cx="7848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HS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SGK_Trang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93,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 (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1874520" y="2956560"/>
            <a:ext cx="7010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trừu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endParaRPr lang="en-US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880360" y="213360"/>
            <a:ext cx="6690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17: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311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1371600" y="1228725"/>
            <a:ext cx="10210800" cy="280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236538" marR="0" lvl="0" indent="-236538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F"/>
              <a:tabLst>
                <a:tab pos="2065338" algn="l"/>
              </a:tabLst>
              <a:defRPr/>
            </a:pP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Hoạt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pPr marL="236538" marR="0" lvl="0" indent="-236538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65338" algn="l"/>
              </a:tabLst>
              <a:defRPr/>
            </a:pP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a. </a:t>
            </a:r>
            <a:r>
              <a:rPr kumimoji="0" lang="en-US" sz="20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toán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tổng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4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lũy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thừa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b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</a:b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TLuythua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a</a:t>
            </a:r>
            <a:r>
              <a:rPr kumimoji="0" lang="en-US" sz="20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</a:t>
            </a:r>
            <a:r>
              <a:rPr kumimoji="0" lang="en-US" sz="2000" b="1" i="1" u="none" strike="noStrike" kern="0" cap="none" spc="0" normalizeH="0" baseline="30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c</a:t>
            </a:r>
            <a:r>
              <a:rPr kumimoji="0" lang="en-US" sz="20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en-US" sz="2000" b="1" i="1" u="none" strike="noStrike" kern="0" cap="none" spc="0" normalizeH="0" baseline="30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q</a:t>
            </a:r>
            <a:endParaRPr kumimoji="0" lang="en-US" sz="2000" b="1" i="1" u="none" strike="noStrike" kern="0" cap="none" spc="0" normalizeH="0" baseline="3000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36538" marR="0" lvl="0" indent="-236538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65338" algn="l"/>
              </a:tabLst>
              <a:defRPr/>
            </a:pP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Hoạt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nhóm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theo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bàn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36538" marR="0" lvl="0" indent="-236538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65338" algn="l"/>
              </a:tabLst>
              <a:defRPr/>
            </a:pP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Mỗi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hãy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viết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đoạn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trình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để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lũy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thừa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</a:t>
            </a:r>
            <a:r>
              <a:rPr kumimoji="0" lang="en-US" sz="20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</a:t>
            </a:r>
            <a:r>
              <a:rPr kumimoji="0" lang="en-US" sz="2000" b="0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c</a:t>
            </a:r>
            <a:r>
              <a:rPr kumimoji="0" lang="en-US" sz="20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en-US" sz="2000" b="0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q</a:t>
            </a:r>
            <a:endParaRPr kumimoji="0" lang="en-US" sz="2000" b="0" i="0" u="none" strike="noStrike" kern="0" cap="none" spc="0" normalizeH="0" baseline="3000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36538" marR="0" lvl="0" indent="-236538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65338" algn="l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Thời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gian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3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phút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1356360" y="792480"/>
            <a:ext cx="67208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en-US" sz="2000" b="1" i="0" u="sng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Khái</a:t>
            </a: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sng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niệm</a:t>
            </a: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sng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sng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trình</a:t>
            </a: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con</a:t>
            </a:r>
            <a:endParaRPr kumimoji="0" lang="en-US" sz="2000" b="1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880360" y="213360"/>
            <a:ext cx="6690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17: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028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6079588" y="1770896"/>
            <a:ext cx="5106572" cy="60628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dirty="0">
                <a:solidFill>
                  <a:schemeClr val="bg1"/>
                </a:solidFill>
              </a:rPr>
              <a:t>Luythua1:=1.0;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For </a:t>
            </a:r>
            <a:r>
              <a:rPr lang="en-US" sz="1800" dirty="0" err="1">
                <a:solidFill>
                  <a:schemeClr val="bg1"/>
                </a:solidFill>
              </a:rPr>
              <a:t>i</a:t>
            </a:r>
            <a:r>
              <a:rPr lang="en-US" sz="1800" dirty="0">
                <a:solidFill>
                  <a:schemeClr val="bg1"/>
                </a:solidFill>
              </a:rPr>
              <a:t>:=1 to n Do Luythua1:=luythua1*a;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5723910" y="1249757"/>
            <a:ext cx="3684533" cy="34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 err="1">
                <a:solidFill>
                  <a:schemeClr val="bg1"/>
                </a:solidFill>
              </a:rPr>
              <a:t>Đoạn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chương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trình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tính</a:t>
            </a:r>
            <a:r>
              <a:rPr lang="en-US" sz="1800" dirty="0">
                <a:solidFill>
                  <a:schemeClr val="bg1"/>
                </a:solidFill>
              </a:rPr>
              <a:t> a</a:t>
            </a:r>
            <a:r>
              <a:rPr lang="en-US" sz="1800" baseline="300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6064348" y="3074395"/>
            <a:ext cx="5106572" cy="60628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dirty="0">
                <a:solidFill>
                  <a:schemeClr val="bg1"/>
                </a:solidFill>
              </a:rPr>
              <a:t>Luythua2:=1.0;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For </a:t>
            </a:r>
            <a:r>
              <a:rPr lang="en-US" sz="1800" dirty="0" err="1">
                <a:solidFill>
                  <a:schemeClr val="bg1"/>
                </a:solidFill>
              </a:rPr>
              <a:t>i</a:t>
            </a:r>
            <a:r>
              <a:rPr lang="en-US" sz="1800" dirty="0">
                <a:solidFill>
                  <a:schemeClr val="bg1"/>
                </a:solidFill>
              </a:rPr>
              <a:t>:=1 to m Do Luythua2:=luythua2*b;</a:t>
            </a: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5723910" y="2567551"/>
            <a:ext cx="3684533" cy="34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 err="1">
                <a:solidFill>
                  <a:schemeClr val="bg1"/>
                </a:solidFill>
              </a:rPr>
              <a:t>Đoạn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chương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trình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tính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</a:t>
            </a:r>
            <a:r>
              <a:rPr lang="en-US" sz="1800" baseline="30000" dirty="0" err="1">
                <a:solidFill>
                  <a:schemeClr val="bg1"/>
                </a:solidFill>
              </a:rPr>
              <a:t>m</a:t>
            </a:r>
            <a:endParaRPr lang="en-US" sz="1800" baseline="30000" dirty="0">
              <a:solidFill>
                <a:schemeClr val="bg1"/>
              </a:solidFill>
            </a:endParaRP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5638800" y="883920"/>
            <a:ext cx="2638395" cy="34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 u="sng" dirty="0" err="1">
                <a:solidFill>
                  <a:srgbClr val="FF0000"/>
                </a:solidFill>
              </a:rPr>
              <a:t>Kết</a:t>
            </a:r>
            <a:r>
              <a:rPr lang="en-US" sz="1800" b="1" i="1" u="sng" dirty="0">
                <a:solidFill>
                  <a:srgbClr val="FF0000"/>
                </a:solidFill>
              </a:rPr>
              <a:t> </a:t>
            </a:r>
            <a:r>
              <a:rPr lang="en-US" sz="1800" b="1" i="1" u="sng" dirty="0" err="1">
                <a:solidFill>
                  <a:srgbClr val="FF0000"/>
                </a:solidFill>
              </a:rPr>
              <a:t>quả</a:t>
            </a:r>
            <a:r>
              <a:rPr lang="en-US" sz="1800" b="1" i="1" u="sng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6064348" y="4362623"/>
            <a:ext cx="5106572" cy="6062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</a:rPr>
              <a:t>Luythua3:=1.0;</a:t>
            </a:r>
            <a:br>
              <a:rPr lang="en-US" sz="1800" dirty="0">
                <a:solidFill>
                  <a:srgbClr val="C00000"/>
                </a:solidFill>
              </a:rPr>
            </a:br>
            <a:r>
              <a:rPr lang="en-US" sz="1800" dirty="0">
                <a:solidFill>
                  <a:srgbClr val="C00000"/>
                </a:solidFill>
              </a:rPr>
              <a:t>For </a:t>
            </a:r>
            <a:r>
              <a:rPr lang="en-US" sz="1800" dirty="0" err="1">
                <a:solidFill>
                  <a:srgbClr val="C00000"/>
                </a:solidFill>
              </a:rPr>
              <a:t>i</a:t>
            </a:r>
            <a:r>
              <a:rPr lang="en-US" sz="1800" dirty="0">
                <a:solidFill>
                  <a:srgbClr val="C00000"/>
                </a:solidFill>
              </a:rPr>
              <a:t>:=1 to p Do Luythua3:=luythua3*c;</a:t>
            </a:r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5723910" y="3855779"/>
            <a:ext cx="3684533" cy="34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 err="1">
                <a:solidFill>
                  <a:schemeClr val="bg1"/>
                </a:solidFill>
              </a:rPr>
              <a:t>Đoạn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chương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trình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tính</a:t>
            </a:r>
            <a:r>
              <a:rPr lang="en-US" sz="1800" dirty="0">
                <a:solidFill>
                  <a:schemeClr val="bg1"/>
                </a:solidFill>
              </a:rPr>
              <a:t> c</a:t>
            </a:r>
            <a:r>
              <a:rPr lang="en-US" sz="1800" baseline="30000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6064348" y="5815574"/>
            <a:ext cx="5106572" cy="606288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dirty="0">
                <a:solidFill>
                  <a:schemeClr val="bg1"/>
                </a:solidFill>
              </a:rPr>
              <a:t>Luythua4:=1.0;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For </a:t>
            </a:r>
            <a:r>
              <a:rPr lang="en-US" sz="1800" dirty="0" err="1">
                <a:solidFill>
                  <a:schemeClr val="bg1"/>
                </a:solidFill>
              </a:rPr>
              <a:t>i</a:t>
            </a:r>
            <a:r>
              <a:rPr lang="en-US" sz="1800" dirty="0">
                <a:solidFill>
                  <a:schemeClr val="bg1"/>
                </a:solidFill>
              </a:rPr>
              <a:t>:=1 to q Do Luythua4:=luythua4*d;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5723910" y="5266494"/>
            <a:ext cx="3684533" cy="34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 err="1">
                <a:solidFill>
                  <a:schemeClr val="bg1"/>
                </a:solidFill>
              </a:rPr>
              <a:t>Đoạn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chương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trình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tính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</a:t>
            </a:r>
            <a:r>
              <a:rPr lang="en-US" sz="1800" baseline="30000" dirty="0" err="1">
                <a:solidFill>
                  <a:schemeClr val="bg1"/>
                </a:solidFill>
              </a:rPr>
              <a:t>q</a:t>
            </a:r>
            <a:endParaRPr lang="en-US" sz="1800" baseline="30000" dirty="0">
              <a:solidFill>
                <a:schemeClr val="bg1"/>
              </a:solidFill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502920" y="771525"/>
            <a:ext cx="458724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236538" marR="0" lvl="0" indent="-236538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F"/>
              <a:tabLst>
                <a:tab pos="2065338" algn="l"/>
              </a:tabLst>
              <a:defRPr/>
            </a:pP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Hoạt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pPr marL="236538" marR="0" lvl="0" indent="-236538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65338" algn="l"/>
              </a:tabLst>
              <a:defRPr/>
            </a:pP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a. </a:t>
            </a:r>
            <a:r>
              <a:rPr kumimoji="0" lang="en-US" sz="20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toán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tổng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4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lũy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thừa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b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</a:b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TLuythua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a</a:t>
            </a:r>
            <a:r>
              <a:rPr kumimoji="0" lang="en-US" sz="20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</a:t>
            </a:r>
            <a:r>
              <a:rPr kumimoji="0" lang="en-US" sz="2000" b="1" i="1" u="none" strike="noStrike" kern="0" cap="none" spc="0" normalizeH="0" baseline="30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c</a:t>
            </a:r>
            <a:r>
              <a:rPr kumimoji="0" lang="en-US" sz="20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en-US" sz="2000" b="1" i="1" u="none" strike="noStrike" kern="0" cap="none" spc="0" normalizeH="0" baseline="30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q</a:t>
            </a:r>
            <a:endParaRPr kumimoji="0" lang="en-US" sz="2000" b="1" i="1" u="none" strike="noStrike" kern="0" cap="none" spc="0" normalizeH="0" baseline="3000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381000" y="502920"/>
            <a:ext cx="67208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en-US" sz="2400" b="1" i="0" u="sng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Khái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sng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niệm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sng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sng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trình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sng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con</a:t>
            </a:r>
            <a:endParaRPr kumimoji="0" lang="en-US" sz="2400" b="1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2880360" y="213360"/>
            <a:ext cx="6690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17: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2" grpId="0" animBg="1"/>
      <p:bldP spid="23" grpId="0"/>
      <p:bldP spid="25" grpId="0" animBg="1"/>
      <p:bldP spid="26" grpId="0"/>
      <p:bldP spid="27" grpId="0" animBg="1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2623197" y="2621780"/>
            <a:ext cx="6066984" cy="6883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Luythua1:=1.0;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:=1 to n Do Luythua1:=luythua1*a;</a:t>
            </a: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915382" y="525182"/>
            <a:ext cx="9302709" cy="2184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Program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Tinh_tong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TLuyhua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Luythua1, Lthua2,Lthua3,Lthua4:real;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a,b,c,d:real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I,n,m,p,q:Integer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Write(‘Hay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nhap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du lieu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a,b,c,d,n,m,p,q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:’);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Readln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a,b,c,d,n,m,p,q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en-US" sz="2000" baseline="30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2618983" y="3329722"/>
            <a:ext cx="6066984" cy="688388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Luythua2:=1.0;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:=1 to m Do Luythua2:=luythua2*b;</a:t>
            </a: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2627410" y="4022105"/>
            <a:ext cx="6066984" cy="707886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Luythua3:=1.0;</a:t>
            </a:r>
            <a:b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:=1 to p Do Luythua3:=luythua3*c;</a:t>
            </a: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2614770" y="4698929"/>
            <a:ext cx="6066984" cy="688388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Luythua4:=1.0;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:=1 to q Do Luythua4:=luythua4*d;</a:t>
            </a:r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1873250" y="5352414"/>
            <a:ext cx="8594894" cy="1286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TLuyhua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:=Luythua1+ Luythua2+ Luythua3+ Luythua4;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(‘Tong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=‘, TLuythua:8:4);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Readln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End.	</a:t>
            </a:r>
          </a:p>
        </p:txBody>
      </p:sp>
      <p:sp>
        <p:nvSpPr>
          <p:cNvPr id="13" name="AutoShape 25"/>
          <p:cNvSpPr>
            <a:spLocks noChangeArrowheads="1"/>
          </p:cNvSpPr>
          <p:nvPr/>
        </p:nvSpPr>
        <p:spPr bwMode="auto">
          <a:xfrm>
            <a:off x="8993530" y="1173480"/>
            <a:ext cx="2527910" cy="3770506"/>
          </a:xfrm>
          <a:prstGeom prst="cloudCallout">
            <a:avLst>
              <a:gd name="adj1" fmla="val -39491"/>
              <a:gd name="adj2" fmla="val 70019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365760" y="191770"/>
            <a:ext cx="2362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="" xmlns:p14="http://schemas.microsoft.com/office/powerpoint/2010/main" val="285028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 animBg="1"/>
      <p:bldP spid="9" grpId="0" animBg="1"/>
      <p:bldP spid="11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304800" y="862965"/>
            <a:ext cx="10210800" cy="96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236538" marR="0" lvl="0" indent="-236538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65338" algn="l"/>
              </a:tabLst>
              <a:defRPr/>
            </a:pP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a. </a:t>
            </a:r>
            <a:r>
              <a:rPr kumimoji="0" lang="en-US" sz="20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toán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tổng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4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lũy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thừa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b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</a:b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TLuythua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a</a:t>
            </a:r>
            <a:r>
              <a:rPr kumimoji="0" lang="en-US" sz="20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</a:t>
            </a:r>
            <a:r>
              <a:rPr kumimoji="0" lang="en-US" sz="2000" b="1" i="1" u="none" strike="noStrike" kern="0" cap="none" spc="0" normalizeH="0" baseline="30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c</a:t>
            </a:r>
            <a:r>
              <a:rPr kumimoji="0" lang="en-US" sz="20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en-US" sz="2000" b="1" i="1" u="none" strike="noStrike" kern="0" cap="none" spc="0" normalizeH="0" baseline="30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q</a:t>
            </a:r>
            <a:endParaRPr kumimoji="0" lang="en-US" sz="2000" b="1" i="1" u="none" strike="noStrike" kern="0" cap="none" spc="0" normalizeH="0" baseline="3000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213360" y="518160"/>
            <a:ext cx="67208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en-US" sz="2400" b="1" i="0" u="sng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Khái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sng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niệm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sng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sng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trình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sng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con</a:t>
            </a:r>
            <a:endParaRPr kumimoji="0" lang="en-US" sz="2400" b="1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2087880" y="1996440"/>
            <a:ext cx="895663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Mođun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gồn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=&gt;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con.</a:t>
            </a: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2174296" y="3409007"/>
            <a:ext cx="872678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0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0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dược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2255519" y="5649595"/>
            <a:ext cx="844833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365760" y="5303520"/>
            <a:ext cx="33425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b</a:t>
            </a:r>
            <a:r>
              <a:rPr lang="en-US" sz="1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1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1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1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880360" y="152400"/>
            <a:ext cx="6690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17: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028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812289" y="1536065"/>
            <a:ext cx="828196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(Function):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chưong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1828799" y="3962400"/>
            <a:ext cx="790687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Procedure):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609600" y="472440"/>
            <a:ext cx="7274450" cy="422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con: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990600" y="753021"/>
            <a:ext cx="8300333" cy="747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a.Phân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1036320" y="2340937"/>
            <a:ext cx="85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HS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94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2487764" y="5515807"/>
            <a:ext cx="7927285" cy="747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Thủ tục vào / ra : Readln / Writeln..</a:t>
            </a:r>
            <a:br>
              <a:rPr lang="en-US" sz="2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Thủ tục xử lý xâu: Delete, Insert..</a:t>
            </a: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2449878" y="2820507"/>
            <a:ext cx="7151649" cy="107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Sin(x):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Sqrt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(x):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length(x):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xâu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xâu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x…</a:t>
            </a: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1051560" y="4788244"/>
            <a:ext cx="85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HS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94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2758440" y="91440"/>
            <a:ext cx="6690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17: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311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518160" y="640080"/>
            <a:ext cx="594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con:</a:t>
            </a: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624840" y="1082040"/>
            <a:ext cx="678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b.Cấu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 (CTC):</a:t>
            </a:r>
          </a:p>
        </p:txBody>
      </p:sp>
      <p:graphicFrame>
        <p:nvGraphicFramePr>
          <p:cNvPr id="4" name="Group 42"/>
          <p:cNvGraphicFramePr>
            <a:graphicFrameLocks noGrp="1"/>
          </p:cNvGraphicFramePr>
          <p:nvPr/>
        </p:nvGraphicFramePr>
        <p:xfrm>
          <a:off x="1981200" y="2529840"/>
          <a:ext cx="2362200" cy="4038600"/>
        </p:xfrm>
        <a:graphic>
          <a:graphicData uri="http://schemas.openxmlformats.org/drawingml/2006/table">
            <a:tbl>
              <a:tblPr/>
              <a:tblGrid>
                <a:gridCol w="2362200"/>
              </a:tblGrid>
              <a:tr h="1346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&lt;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Phần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đầu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&gt;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346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[&lt;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phần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khai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báo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&gt;]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346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&lt;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Phần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thân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&gt;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 Box 44"/>
          <p:cNvSpPr txBox="1">
            <a:spLocks noChangeArrowheads="1"/>
          </p:cNvSpPr>
          <p:nvPr/>
        </p:nvSpPr>
        <p:spPr bwMode="auto">
          <a:xfrm>
            <a:off x="5715000" y="4239895"/>
            <a:ext cx="3505200" cy="1015663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CTC,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46"/>
          <p:cNvSpPr txBox="1">
            <a:spLocks noChangeArrowheads="1"/>
          </p:cNvSpPr>
          <p:nvPr/>
        </p:nvSpPr>
        <p:spPr bwMode="auto">
          <a:xfrm>
            <a:off x="5715000" y="5379720"/>
            <a:ext cx="3505200" cy="1015663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</a:t>
            </a:r>
          </a:p>
        </p:txBody>
      </p:sp>
      <p:sp>
        <p:nvSpPr>
          <p:cNvPr id="7" name="Text Box 48"/>
          <p:cNvSpPr txBox="1">
            <a:spLocks noChangeArrowheads="1"/>
          </p:cNvSpPr>
          <p:nvPr/>
        </p:nvSpPr>
        <p:spPr bwMode="auto">
          <a:xfrm>
            <a:off x="5730240" y="2819400"/>
            <a:ext cx="3505200" cy="1323439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49"/>
          <p:cNvSpPr>
            <a:spLocks noChangeArrowheads="1"/>
          </p:cNvSpPr>
          <p:nvPr/>
        </p:nvSpPr>
        <p:spPr bwMode="auto">
          <a:xfrm>
            <a:off x="5303520" y="1054735"/>
            <a:ext cx="4053840" cy="1676400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Dựa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vào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b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SGK_Tr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94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hãy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ghép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cặp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sao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b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đúng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với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ý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từng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thành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phần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CTC (tgian:3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phút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9" name="Text Box 50"/>
          <p:cNvSpPr txBox="1">
            <a:spLocks noChangeArrowheads="1"/>
          </p:cNvSpPr>
          <p:nvPr/>
        </p:nvSpPr>
        <p:spPr bwMode="auto">
          <a:xfrm>
            <a:off x="4739640" y="326136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?</a:t>
            </a:r>
          </a:p>
        </p:txBody>
      </p:sp>
      <p:sp>
        <p:nvSpPr>
          <p:cNvPr id="10" name="Text Box 51"/>
          <p:cNvSpPr txBox="1">
            <a:spLocks noChangeArrowheads="1"/>
          </p:cNvSpPr>
          <p:nvPr/>
        </p:nvSpPr>
        <p:spPr bwMode="auto">
          <a:xfrm>
            <a:off x="4739640" y="445008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 ?</a:t>
            </a:r>
          </a:p>
        </p:txBody>
      </p:sp>
      <p:sp>
        <p:nvSpPr>
          <p:cNvPr id="11" name="Text Box 52"/>
          <p:cNvSpPr txBox="1">
            <a:spLocks noChangeArrowheads="1"/>
          </p:cNvSpPr>
          <p:nvPr/>
        </p:nvSpPr>
        <p:spPr bwMode="auto">
          <a:xfrm>
            <a:off x="4785360" y="560832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 ?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880360" y="213360"/>
            <a:ext cx="6690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17: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311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880360" y="213360"/>
            <a:ext cx="6690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17: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777240" y="746760"/>
            <a:ext cx="594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con: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219200" y="1295400"/>
            <a:ext cx="678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b.Cấu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con:</a:t>
            </a:r>
          </a:p>
        </p:txBody>
      </p:sp>
      <p:graphicFrame>
        <p:nvGraphicFramePr>
          <p:cNvPr id="5" name="Group 11"/>
          <p:cNvGraphicFramePr>
            <a:graphicFrameLocks noGrp="1"/>
          </p:cNvGraphicFramePr>
          <p:nvPr/>
        </p:nvGraphicFramePr>
        <p:xfrm>
          <a:off x="2209800" y="1828800"/>
          <a:ext cx="2362200" cy="4038600"/>
        </p:xfrm>
        <a:graphic>
          <a:graphicData uri="http://schemas.openxmlformats.org/drawingml/2006/table">
            <a:tbl>
              <a:tblPr/>
              <a:tblGrid>
                <a:gridCol w="2362200"/>
              </a:tblGrid>
              <a:tr h="1346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&lt;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Phần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đầu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&gt;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346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[&lt;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phần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khai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báo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&gt;]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346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&lt;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Phần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thân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&gt;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Line 21"/>
          <p:cNvSpPr>
            <a:spLocks noChangeShapeType="1"/>
          </p:cNvSpPr>
          <p:nvPr/>
        </p:nvSpPr>
        <p:spPr bwMode="auto">
          <a:xfrm>
            <a:off x="4648200" y="2362200"/>
            <a:ext cx="609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5362575" y="1895475"/>
            <a:ext cx="3505200" cy="1015663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Dùng để khai báo tên CTC, nếu là hàm phải khai báo kiểu dữ liệu cho giá trị trả về của hàm</a:t>
            </a:r>
          </a:p>
        </p:txBody>
      </p:sp>
      <p:sp>
        <p:nvSpPr>
          <p:cNvPr id="8" name="Line 23"/>
          <p:cNvSpPr>
            <a:spLocks noChangeShapeType="1"/>
          </p:cNvSpPr>
          <p:nvPr/>
        </p:nvSpPr>
        <p:spPr bwMode="auto">
          <a:xfrm>
            <a:off x="4619625" y="3743325"/>
            <a:ext cx="609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5334000" y="3276600"/>
            <a:ext cx="3505200" cy="101566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 báo biến cho dữ liệu vào ra, các hằng và biến dùng trong chương trình con</a:t>
            </a:r>
          </a:p>
        </p:txBody>
      </p:sp>
      <p:sp>
        <p:nvSpPr>
          <p:cNvPr id="10" name="Line 25"/>
          <p:cNvSpPr>
            <a:spLocks noChangeShapeType="1"/>
          </p:cNvSpPr>
          <p:nvPr/>
        </p:nvSpPr>
        <p:spPr bwMode="auto">
          <a:xfrm>
            <a:off x="4619625" y="5114925"/>
            <a:ext cx="609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26"/>
          <p:cNvSpPr txBox="1">
            <a:spLocks noChangeArrowheads="1"/>
          </p:cNvSpPr>
          <p:nvPr/>
        </p:nvSpPr>
        <p:spPr bwMode="auto">
          <a:xfrm>
            <a:off x="5334000" y="4648200"/>
            <a:ext cx="3505200" cy="1323439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 dãy các câu lệnh thực hiện để từ những dữ liệu vào ta nhận dữ liệu ra hay kết quả mong muốn</a:t>
            </a:r>
          </a:p>
        </p:txBody>
      </p:sp>
    </p:spTree>
    <p:extLst>
      <p:ext uri="{BB962C8B-B14F-4D97-AF65-F5344CB8AC3E}">
        <p14:creationId xmlns="" xmlns:p14="http://schemas.microsoft.com/office/powerpoint/2010/main" val="247311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280160" y="762000"/>
            <a:ext cx="594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con:</a:t>
            </a: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153924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b.Cấu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con:</a:t>
            </a:r>
            <a:b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Group 41"/>
          <p:cNvGraphicFramePr>
            <a:graphicFrameLocks noGrp="1"/>
          </p:cNvGraphicFramePr>
          <p:nvPr/>
        </p:nvGraphicFramePr>
        <p:xfrm>
          <a:off x="1828800" y="2209800"/>
          <a:ext cx="4648200" cy="4191001"/>
        </p:xfrm>
        <a:graphic>
          <a:graphicData uri="http://schemas.openxmlformats.org/drawingml/2006/table">
            <a:tbl>
              <a:tblPr/>
              <a:tblGrid>
                <a:gridCol w="4648200"/>
              </a:tblGrid>
              <a:tr h="1017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&lt;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Phần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đầu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&gt;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Function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Luythua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x,real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; k:integer):real;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[&lt;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phần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khai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báo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&gt;]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Var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i:Integer;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239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6875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&lt;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Phần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thân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&gt;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Begin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Tich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:=1.0;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	For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:=1 to k Do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		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Tich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:=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tich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*x;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Luythua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:=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tich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;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End;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5" name="AutoShape 46"/>
          <p:cNvSpPr>
            <a:spLocks/>
          </p:cNvSpPr>
          <p:nvPr/>
        </p:nvSpPr>
        <p:spPr bwMode="auto">
          <a:xfrm>
            <a:off x="6564630" y="2909888"/>
            <a:ext cx="2217738" cy="2043112"/>
          </a:xfrm>
          <a:prstGeom prst="borderCallout1">
            <a:avLst>
              <a:gd name="adj1" fmla="val -2778"/>
              <a:gd name="adj2" fmla="val 94847"/>
              <a:gd name="adj3" fmla="val -2778"/>
              <a:gd name="adj4" fmla="val -120903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just">
              <a:defRPr/>
            </a:pP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con</a:t>
            </a:r>
          </a:p>
          <a:p>
            <a:pPr algn="ctr">
              <a:defRPr/>
            </a:pP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880360" y="213360"/>
            <a:ext cx="6690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17: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311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914</Words>
  <Application>Microsoft Office PowerPoint</Application>
  <PresentationFormat>Custom</PresentationFormat>
  <Paragraphs>96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主题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第一PPT</dc:creator>
  <cp:lastModifiedBy>HP 8460p</cp:lastModifiedBy>
  <cp:revision>127</cp:revision>
  <dcterms:created xsi:type="dcterms:W3CDTF">2015-09-13T11:28:16Z</dcterms:created>
  <dcterms:modified xsi:type="dcterms:W3CDTF">2021-08-27T02:35:25Z</dcterms:modified>
</cp:coreProperties>
</file>