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7" r:id="rId2"/>
    <p:sldId id="283" r:id="rId3"/>
    <p:sldId id="284" r:id="rId4"/>
    <p:sldId id="258" r:id="rId5"/>
    <p:sldId id="259" r:id="rId6"/>
    <p:sldId id="260" r:id="rId7"/>
    <p:sldId id="285" r:id="rId8"/>
    <p:sldId id="289" r:id="rId9"/>
    <p:sldId id="286" r:id="rId10"/>
    <p:sldId id="290" r:id="rId11"/>
    <p:sldId id="291" r:id="rId12"/>
    <p:sldId id="287" r:id="rId13"/>
  </p:sldIdLst>
  <p:sldSz cx="12195175"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2115">
          <p15:clr>
            <a:srgbClr val="A4A3A4"/>
          </p15:clr>
        </p15:guide>
        <p15:guide id="2" pos="6971">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h1E+Mhaf4ts02IkLFbwOODHKQaB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3634" autoAdjust="0"/>
    <p:restoredTop sz="94660"/>
  </p:normalViewPr>
  <p:slideViewPr>
    <p:cSldViewPr snapToGrid="0">
      <p:cViewPr varScale="1">
        <p:scale>
          <a:sx n="64" d="100"/>
          <a:sy n="64" d="100"/>
        </p:scale>
        <p:origin x="-120" y="-186"/>
      </p:cViewPr>
      <p:guideLst>
        <p:guide orient="horz" pos="2115"/>
        <p:guide pos="6971"/>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28"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zh-CN" sz="1200" b="0" i="0" u="none" strike="noStrike" cap="none">
                <a:solidFill>
                  <a:schemeClr val="dk1"/>
                </a:solidFill>
                <a:latin typeface="Arial"/>
                <a:ea typeface="Arial"/>
                <a:cs typeface="Arial"/>
                <a:sym typeface="Arial"/>
              </a:rPr>
              <a:pPr marL="0" marR="0" lvl="0" indent="0" algn="r" rtl="0">
                <a:spcBef>
                  <a:spcPts val="0"/>
                </a:spcBef>
                <a:spcAft>
                  <a:spcPts val="0"/>
                </a:spcAft>
                <a:buNone/>
              </a:p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9" name="Google Shape;11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altLang="zh-CN" sz="1200" b="0" i="0" u="none" strike="noStrike" cap="none" smtClean="0">
                <a:solidFill>
                  <a:schemeClr val="dk1"/>
                </a:solidFill>
                <a:latin typeface="Arial"/>
                <a:ea typeface="Arial"/>
                <a:cs typeface="Arial"/>
                <a:sym typeface="Arial"/>
              </a:rPr>
              <a:pPr marL="0" marR="0" lvl="0" indent="0" algn="r" rtl="0">
                <a:spcBef>
                  <a:spcPts val="0"/>
                </a:spcBef>
                <a:spcAft>
                  <a:spcPts val="0"/>
                </a:spcAft>
                <a:buNone/>
              </a:pPr>
              <a:t>5</a:t>
            </a:fld>
            <a:endParaRPr lang="zh-CN" alt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xmlns="" val="2744275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标题和内容" type="obj">
  <p:cSld name="OBJECT">
    <p:spTree>
      <p:nvGrpSpPr>
        <p:cNvPr id="1" name="Shape 15"/>
        <p:cNvGrpSpPr/>
        <p:nvPr/>
      </p:nvGrpSpPr>
      <p:grpSpPr>
        <a:xfrm>
          <a:off x="0" y="0"/>
          <a:ext cx="0" cy="0"/>
          <a:chOff x="0" y="0"/>
          <a:chExt cx="0" cy="0"/>
        </a:xfrm>
      </p:grpSpPr>
      <p:sp>
        <p:nvSpPr>
          <p:cNvPr id="16" name="Google Shape;16;p9"/>
          <p:cNvSpPr txBox="1">
            <a:spLocks noGrp="1"/>
          </p:cNvSpPr>
          <p:nvPr>
            <p:ph type="title"/>
          </p:nvPr>
        </p:nvSpPr>
        <p:spPr>
          <a:xfrm>
            <a:off x="609759" y="274638"/>
            <a:ext cx="10975658"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body" idx="1"/>
          </p:nvPr>
        </p:nvSpPr>
        <p:spPr>
          <a:xfrm>
            <a:off x="609759" y="1600201"/>
            <a:ext cx="10975658"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9"/>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两栏内容" type="twoObj">
  <p:cSld name="TWO_OBJECTS">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609759" y="274638"/>
            <a:ext cx="10975658"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
          <p:cNvSpPr txBox="1">
            <a:spLocks noGrp="1"/>
          </p:cNvSpPr>
          <p:nvPr>
            <p:ph type="body" idx="1"/>
          </p:nvPr>
        </p:nvSpPr>
        <p:spPr>
          <a:xfrm>
            <a:off x="609759" y="1600201"/>
            <a:ext cx="5386202"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22"/>
          <p:cNvSpPr txBox="1">
            <a:spLocks noGrp="1"/>
          </p:cNvSpPr>
          <p:nvPr>
            <p:ph type="body" idx="2"/>
          </p:nvPr>
        </p:nvSpPr>
        <p:spPr>
          <a:xfrm>
            <a:off x="6199214" y="1600201"/>
            <a:ext cx="5386202"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22"/>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比较" type="twoTxTwoObj">
  <p:cSld name="TWO_OBJECTS_WITH_TEXT">
    <p:spTree>
      <p:nvGrpSpPr>
        <p:cNvPr id="1" name="Shape 40"/>
        <p:cNvGrpSpPr/>
        <p:nvPr/>
      </p:nvGrpSpPr>
      <p:grpSpPr>
        <a:xfrm>
          <a:off x="0" y="0"/>
          <a:ext cx="0" cy="0"/>
          <a:chOff x="0" y="0"/>
          <a:chExt cx="0" cy="0"/>
        </a:xfrm>
      </p:grpSpPr>
      <p:sp>
        <p:nvSpPr>
          <p:cNvPr id="41" name="Google Shape;41;p23"/>
          <p:cNvSpPr txBox="1">
            <a:spLocks noGrp="1"/>
          </p:cNvSpPr>
          <p:nvPr>
            <p:ph type="title"/>
          </p:nvPr>
        </p:nvSpPr>
        <p:spPr>
          <a:xfrm>
            <a:off x="609759" y="274638"/>
            <a:ext cx="10975658"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body" idx="1"/>
          </p:nvPr>
        </p:nvSpPr>
        <p:spPr>
          <a:xfrm>
            <a:off x="609759" y="1535113"/>
            <a:ext cx="5388320"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23"/>
          <p:cNvSpPr txBox="1">
            <a:spLocks noGrp="1"/>
          </p:cNvSpPr>
          <p:nvPr>
            <p:ph type="body" idx="2"/>
          </p:nvPr>
        </p:nvSpPr>
        <p:spPr>
          <a:xfrm>
            <a:off x="609759" y="2174875"/>
            <a:ext cx="5388320"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23"/>
          <p:cNvSpPr txBox="1">
            <a:spLocks noGrp="1"/>
          </p:cNvSpPr>
          <p:nvPr>
            <p:ph type="body" idx="3"/>
          </p:nvPr>
        </p:nvSpPr>
        <p:spPr>
          <a:xfrm>
            <a:off x="6194980" y="1535113"/>
            <a:ext cx="539043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23"/>
          <p:cNvSpPr txBox="1">
            <a:spLocks noGrp="1"/>
          </p:cNvSpPr>
          <p:nvPr>
            <p:ph type="body" idx="4"/>
          </p:nvPr>
        </p:nvSpPr>
        <p:spPr>
          <a:xfrm>
            <a:off x="6194980" y="2174875"/>
            <a:ext cx="5390437"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23"/>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3"/>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3"/>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仅标题" type="titleOnly">
  <p:cSld name="TITLE_ONLY">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609759" y="274638"/>
            <a:ext cx="10975658"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空白" type="blank">
  <p:cSld name="BLANK">
    <p:spTree>
      <p:nvGrpSpPr>
        <p:cNvPr id="1" name="Shape 54"/>
        <p:cNvGrpSpPr/>
        <p:nvPr/>
      </p:nvGrpSpPr>
      <p:grpSpPr>
        <a:xfrm>
          <a:off x="0" y="0"/>
          <a:ext cx="0" cy="0"/>
          <a:chOff x="0" y="0"/>
          <a:chExt cx="0" cy="0"/>
        </a:xfrm>
      </p:grpSpPr>
      <p:sp>
        <p:nvSpPr>
          <p:cNvPr id="55" name="Google Shape;55;p25"/>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5"/>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5"/>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内容与标题" type="objTx">
  <p:cSld name="OBJECT_WITH_CAPTION_TEXT">
    <p:spTree>
      <p:nvGrpSpPr>
        <p:cNvPr id="1" name="Shape 58"/>
        <p:cNvGrpSpPr/>
        <p:nvPr/>
      </p:nvGrpSpPr>
      <p:grpSpPr>
        <a:xfrm>
          <a:off x="0" y="0"/>
          <a:ext cx="0" cy="0"/>
          <a:chOff x="0" y="0"/>
          <a:chExt cx="0" cy="0"/>
        </a:xfrm>
      </p:grpSpPr>
      <p:sp>
        <p:nvSpPr>
          <p:cNvPr id="59" name="Google Shape;59;p26"/>
          <p:cNvSpPr txBox="1">
            <a:spLocks noGrp="1"/>
          </p:cNvSpPr>
          <p:nvPr>
            <p:ph type="title"/>
          </p:nvPr>
        </p:nvSpPr>
        <p:spPr>
          <a:xfrm>
            <a:off x="609759" y="273050"/>
            <a:ext cx="4012129"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Arial"/>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6"/>
          <p:cNvSpPr txBox="1">
            <a:spLocks noGrp="1"/>
          </p:cNvSpPr>
          <p:nvPr>
            <p:ph type="body" idx="1"/>
          </p:nvPr>
        </p:nvSpPr>
        <p:spPr>
          <a:xfrm>
            <a:off x="4767974" y="273051"/>
            <a:ext cx="6817442"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6"/>
          <p:cNvSpPr txBox="1">
            <a:spLocks noGrp="1"/>
          </p:cNvSpPr>
          <p:nvPr>
            <p:ph type="body" idx="2"/>
          </p:nvPr>
        </p:nvSpPr>
        <p:spPr>
          <a:xfrm>
            <a:off x="609759" y="1435101"/>
            <a:ext cx="4012129"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6"/>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6"/>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图片与标题" type="picTx">
  <p:cSld name="PICTURE_WITH_CAPTION_TEXT">
    <p:spTree>
      <p:nvGrpSpPr>
        <p:cNvPr id="1" name="Shape 65"/>
        <p:cNvGrpSpPr/>
        <p:nvPr/>
      </p:nvGrpSpPr>
      <p:grpSpPr>
        <a:xfrm>
          <a:off x="0" y="0"/>
          <a:ext cx="0" cy="0"/>
          <a:chOff x="0" y="0"/>
          <a:chExt cx="0" cy="0"/>
        </a:xfrm>
      </p:grpSpPr>
      <p:sp>
        <p:nvSpPr>
          <p:cNvPr id="66" name="Google Shape;66;p27"/>
          <p:cNvSpPr txBox="1">
            <a:spLocks noGrp="1"/>
          </p:cNvSpPr>
          <p:nvPr>
            <p:ph type="title"/>
          </p:nvPr>
        </p:nvSpPr>
        <p:spPr>
          <a:xfrm>
            <a:off x="2390340" y="4800600"/>
            <a:ext cx="7317105"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Arial"/>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7"/>
          <p:cNvSpPr>
            <a:spLocks noGrp="1"/>
          </p:cNvSpPr>
          <p:nvPr>
            <p:ph type="pic" idx="2"/>
          </p:nvPr>
        </p:nvSpPr>
        <p:spPr>
          <a:xfrm>
            <a:off x="2390340" y="612775"/>
            <a:ext cx="7317105"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8" name="Google Shape;68;p27"/>
          <p:cNvSpPr txBox="1">
            <a:spLocks noGrp="1"/>
          </p:cNvSpPr>
          <p:nvPr>
            <p:ph type="body" idx="1"/>
          </p:nvPr>
        </p:nvSpPr>
        <p:spPr>
          <a:xfrm>
            <a:off x="2390340" y="5367338"/>
            <a:ext cx="7317105"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7"/>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7"/>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标题和竖排文字" type="vertTx">
  <p:cSld name="VERTICAL_TEXT">
    <p:spTree>
      <p:nvGrpSpPr>
        <p:cNvPr id="1" name="Shape 72"/>
        <p:cNvGrpSpPr/>
        <p:nvPr/>
      </p:nvGrpSpPr>
      <p:grpSpPr>
        <a:xfrm>
          <a:off x="0" y="0"/>
          <a:ext cx="0" cy="0"/>
          <a:chOff x="0" y="0"/>
          <a:chExt cx="0" cy="0"/>
        </a:xfrm>
      </p:grpSpPr>
      <p:sp>
        <p:nvSpPr>
          <p:cNvPr id="73" name="Google Shape;73;p28"/>
          <p:cNvSpPr txBox="1">
            <a:spLocks noGrp="1"/>
          </p:cNvSpPr>
          <p:nvPr>
            <p:ph type="title"/>
          </p:nvPr>
        </p:nvSpPr>
        <p:spPr>
          <a:xfrm>
            <a:off x="609759" y="274638"/>
            <a:ext cx="10975658"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8"/>
          <p:cNvSpPr txBox="1">
            <a:spLocks noGrp="1"/>
          </p:cNvSpPr>
          <p:nvPr>
            <p:ph type="body" idx="1"/>
          </p:nvPr>
        </p:nvSpPr>
        <p:spPr>
          <a:xfrm rot="5400000">
            <a:off x="3834607" y="-1624646"/>
            <a:ext cx="4525963" cy="10975658"/>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8"/>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8"/>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8"/>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垂直排列标题与文本" type="vertTitleAndTx">
  <p:cSld name="VERTICAL_TITLE_AND_VERTICAL_TEXT">
    <p:spTree>
      <p:nvGrpSpPr>
        <p:cNvPr id="1" name="Shape 78"/>
        <p:cNvGrpSpPr/>
        <p:nvPr/>
      </p:nvGrpSpPr>
      <p:grpSpPr>
        <a:xfrm>
          <a:off x="0" y="0"/>
          <a:ext cx="0" cy="0"/>
          <a:chOff x="0" y="0"/>
          <a:chExt cx="0" cy="0"/>
        </a:xfrm>
      </p:grpSpPr>
      <p:sp>
        <p:nvSpPr>
          <p:cNvPr id="79" name="Google Shape;79;p29"/>
          <p:cNvSpPr txBox="1">
            <a:spLocks noGrp="1"/>
          </p:cNvSpPr>
          <p:nvPr>
            <p:ph type="title"/>
          </p:nvPr>
        </p:nvSpPr>
        <p:spPr>
          <a:xfrm rot="5400000">
            <a:off x="7287696" y="1828445"/>
            <a:ext cx="5851525" cy="2743914"/>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9"/>
          <p:cNvSpPr txBox="1">
            <a:spLocks noGrp="1"/>
          </p:cNvSpPr>
          <p:nvPr>
            <p:ph type="body" idx="1"/>
          </p:nvPr>
        </p:nvSpPr>
        <p:spPr>
          <a:xfrm rot="5400000">
            <a:off x="1698242" y="-813844"/>
            <a:ext cx="5851525" cy="802849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9"/>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alphaModFix/>
          </a:blip>
          <a:srcRect/>
          <a:stretch>
            <a:fillRect/>
          </a:stretch>
        </a:blip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609759" y="274638"/>
            <a:ext cx="10975658"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609759" y="1600201"/>
            <a:ext cx="10975658"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8"/>
          <p:cNvSpPr txBox="1">
            <a:spLocks noGrp="1"/>
          </p:cNvSpPr>
          <p:nvPr>
            <p:ph type="dt" idx="10"/>
          </p:nvPr>
        </p:nvSpPr>
        <p:spPr>
          <a:xfrm>
            <a:off x="609759" y="6356351"/>
            <a:ext cx="284554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8"/>
          <p:cNvSpPr txBox="1">
            <a:spLocks noGrp="1"/>
          </p:cNvSpPr>
          <p:nvPr>
            <p:ph type="ftr" idx="11"/>
          </p:nvPr>
        </p:nvSpPr>
        <p:spPr>
          <a:xfrm>
            <a:off x="4166685" y="6356351"/>
            <a:ext cx="386180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8"/>
          <p:cNvSpPr txBox="1">
            <a:spLocks noGrp="1"/>
          </p:cNvSpPr>
          <p:nvPr>
            <p:ph type="sldNum" idx="12"/>
          </p:nvPr>
        </p:nvSpPr>
        <p:spPr>
          <a:xfrm>
            <a:off x="8739875" y="6356351"/>
            <a:ext cx="2845541"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120"/>
        <p:cNvGrpSpPr/>
        <p:nvPr/>
      </p:nvGrpSpPr>
      <p:grpSpPr>
        <a:xfrm>
          <a:off x="0" y="0"/>
          <a:ext cx="0" cy="0"/>
          <a:chOff x="0" y="0"/>
          <a:chExt cx="0" cy="0"/>
        </a:xfrm>
      </p:grpSpPr>
      <p:sp>
        <p:nvSpPr>
          <p:cNvPr id="2" name="Rectangle 1"/>
          <p:cNvSpPr/>
          <p:nvPr/>
        </p:nvSpPr>
        <p:spPr>
          <a:xfrm>
            <a:off x="2662989" y="449178"/>
            <a:ext cx="6833937" cy="109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BÀI 16</a:t>
            </a:r>
          </a:p>
        </p:txBody>
      </p:sp>
      <p:sp>
        <p:nvSpPr>
          <p:cNvPr id="3" name="WordArt 4"/>
          <p:cNvSpPr>
            <a:spLocks noChangeArrowheads="1" noChangeShapeType="1" noTextEdit="1"/>
          </p:cNvSpPr>
          <p:nvPr/>
        </p:nvSpPr>
        <p:spPr bwMode="auto">
          <a:xfrm>
            <a:off x="2049226" y="1769413"/>
            <a:ext cx="8325852" cy="1311442"/>
          </a:xfrm>
          <a:prstGeom prst="rect">
            <a:avLst/>
          </a:prstGeom>
        </p:spPr>
        <p:txBody>
          <a:bodyPr wrap="none" fromWordArt="1">
            <a:prstTxWarp prst="textPlain">
              <a:avLst>
                <a:gd name="adj" fmla="val 50000"/>
              </a:avLst>
            </a:prstTxWarp>
          </a:bodyPr>
          <a:lstStyle/>
          <a:p>
            <a:pPr algn="ctr"/>
            <a:r>
              <a:rPr lang="en-US" sz="3600" b="1" kern="10" dirty="0" smtClean="0">
                <a:ln w="12700">
                  <a:solidFill>
                    <a:srgbClr val="3333CC"/>
                  </a:solidFill>
                  <a:round/>
                  <a:headEnd/>
                  <a:tailEnd/>
                </a:ln>
                <a:solidFill>
                  <a:schemeClr val="bg1">
                    <a:alpha val="50000"/>
                  </a:schemeClr>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Ví dụ làm việc với tệp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915" y="0"/>
            <a:ext cx="10975658" cy="1143000"/>
          </a:xfrm>
        </p:spPr>
        <p:txBody>
          <a:bodyPr>
            <a:normAutofit/>
          </a:bodyPr>
          <a:lstStyle/>
          <a:p>
            <a:pPr algn="l"/>
            <a:r>
              <a:rPr lang="en-US" sz="4000" dirty="0" smtClean="0">
                <a:solidFill>
                  <a:schemeClr val="bg1"/>
                </a:solidFill>
                <a:latin typeface="Times New Roman" panose="02020603050405020304" pitchFamily="18" charset="0"/>
                <a:cs typeface="Times New Roman" panose="02020603050405020304" pitchFamily="18" charset="0"/>
              </a:rPr>
              <a:t>Bài </a:t>
            </a:r>
            <a:r>
              <a:rPr lang="en-US" sz="4000" dirty="0" err="1" smtClean="0">
                <a:solidFill>
                  <a:schemeClr val="bg1"/>
                </a:solidFill>
                <a:latin typeface="Times New Roman" panose="02020603050405020304" pitchFamily="18" charset="0"/>
                <a:cs typeface="Times New Roman" panose="02020603050405020304" pitchFamily="18" charset="0"/>
              </a:rPr>
              <a:t>tập</a:t>
            </a:r>
            <a:r>
              <a:rPr lang="en-US" sz="4000" dirty="0" smtClean="0">
                <a:solidFill>
                  <a:schemeClr val="bg1"/>
                </a:solidFill>
                <a:latin typeface="Times New Roman" panose="02020603050405020304" pitchFamily="18" charset="0"/>
                <a:cs typeface="Times New Roman" panose="02020603050405020304" pitchFamily="18" charset="0"/>
              </a:rPr>
              <a:t> </a:t>
            </a:r>
            <a:r>
              <a:rPr lang="en-US" sz="4000" dirty="0" err="1" smtClean="0">
                <a:solidFill>
                  <a:schemeClr val="bg1"/>
                </a:solidFill>
                <a:latin typeface="Times New Roman" panose="02020603050405020304" pitchFamily="18" charset="0"/>
                <a:cs typeface="Times New Roman" panose="02020603050405020304" pitchFamily="18" charset="0"/>
              </a:rPr>
              <a:t>luyện</a:t>
            </a:r>
            <a:r>
              <a:rPr lang="en-US" sz="4000" dirty="0" smtClean="0">
                <a:solidFill>
                  <a:schemeClr val="bg1"/>
                </a:solidFill>
                <a:latin typeface="Times New Roman" panose="02020603050405020304" pitchFamily="18" charset="0"/>
                <a:cs typeface="Times New Roman" panose="02020603050405020304" pitchFamily="18" charset="0"/>
              </a:rPr>
              <a:t> </a:t>
            </a:r>
            <a:r>
              <a:rPr lang="en-US" sz="4000" dirty="0" err="1" smtClean="0">
                <a:solidFill>
                  <a:schemeClr val="bg1"/>
                </a:solidFill>
                <a:latin typeface="Times New Roman" panose="02020603050405020304" pitchFamily="18" charset="0"/>
                <a:cs typeface="Times New Roman" panose="02020603050405020304" pitchFamily="18" charset="0"/>
              </a:rPr>
              <a:t>tập</a:t>
            </a:r>
            <a:r>
              <a:rPr lang="en-US" sz="4000" dirty="0" smtClean="0">
                <a:solidFill>
                  <a:schemeClr val="bg1"/>
                </a:solidFill>
                <a:latin typeface="Times New Roman" panose="02020603050405020304" pitchFamily="18" charset="0"/>
                <a:cs typeface="Times New Roman" panose="02020603050405020304" pitchFamily="18" charset="0"/>
              </a:rPr>
              <a:t>, </a:t>
            </a:r>
            <a:r>
              <a:rPr lang="en-US" sz="4000" dirty="0" err="1" smtClean="0">
                <a:solidFill>
                  <a:schemeClr val="bg1"/>
                </a:solidFill>
                <a:latin typeface="Times New Roman" panose="02020603050405020304" pitchFamily="18" charset="0"/>
                <a:cs typeface="Times New Roman" panose="02020603050405020304" pitchFamily="18" charset="0"/>
              </a:rPr>
              <a:t>vận</a:t>
            </a:r>
            <a:r>
              <a:rPr lang="en-US" sz="4000" dirty="0" smtClean="0">
                <a:solidFill>
                  <a:schemeClr val="bg1"/>
                </a:solidFill>
                <a:latin typeface="Times New Roman" panose="02020603050405020304" pitchFamily="18" charset="0"/>
                <a:cs typeface="Times New Roman" panose="02020603050405020304" pitchFamily="18" charset="0"/>
              </a:rPr>
              <a:t> </a:t>
            </a:r>
            <a:r>
              <a:rPr lang="en-US" sz="4000" dirty="0" err="1" smtClean="0">
                <a:solidFill>
                  <a:schemeClr val="bg1"/>
                </a:solidFill>
                <a:latin typeface="Times New Roman" panose="02020603050405020304" pitchFamily="18" charset="0"/>
                <a:cs typeface="Times New Roman" panose="02020603050405020304" pitchFamily="18" charset="0"/>
              </a:rPr>
              <a:t>dụng</a:t>
            </a:r>
            <a:r>
              <a:rPr lang="en-US" sz="4000" dirty="0" smtClean="0">
                <a:solidFill>
                  <a:schemeClr val="bg1"/>
                </a:solidFill>
                <a:latin typeface="Times New Roman" panose="02020603050405020304" pitchFamily="18" charset="0"/>
                <a:cs typeface="Times New Roman" panose="02020603050405020304" pitchFamily="18" charset="0"/>
              </a:rPr>
              <a:t>:</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3" name="Rectangle 2"/>
          <p:cNvSpPr/>
          <p:nvPr/>
        </p:nvSpPr>
        <p:spPr>
          <a:xfrm>
            <a:off x="406398" y="1845139"/>
            <a:ext cx="10538691" cy="1820948"/>
          </a:xfrm>
          <a:prstGeom prst="rect">
            <a:avLst/>
          </a:prstGeom>
        </p:spPr>
        <p:txBody>
          <a:bodyPr wrap="square">
            <a:spAutoFit/>
          </a:bodyPr>
          <a:lstStyle/>
          <a:p>
            <a:pPr algn="just">
              <a:lnSpc>
                <a:spcPct val="150000"/>
              </a:lnSpc>
              <a:tabLst>
                <a:tab pos="949960" algn="l"/>
              </a:tabLst>
            </a:pPr>
            <a:r>
              <a:rPr lang="pt-BR" sz="2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Viết chương trình tính chu vi và diện tích của một tam giác khi biết ba cạnh. Dữ liệu </a:t>
            </a:r>
            <a:r>
              <a:rPr lang="pt-BR" sz="2600" dirty="0">
                <a:solidFill>
                  <a:schemeClr val="bg1"/>
                </a:solidFill>
                <a:latin typeface="Times New Roman" panose="02020603050405020304" pitchFamily="18" charset="0"/>
                <a:cs typeface="Times New Roman" panose="02020603050405020304" pitchFamily="18" charset="0"/>
              </a:rPr>
              <a:t>được</a:t>
            </a:r>
            <a:r>
              <a:rPr lang="pt-BR" sz="2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đọc từ tệp văn bản “DULIEU.INP”, kết quả ghi ra tệp văn bản “DULIEU.OUT”</a:t>
            </a:r>
            <a:endParaRPr lang="en-US" sz="2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266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7028" y="55424"/>
            <a:ext cx="7760133" cy="6740307"/>
          </a:xfrm>
          <a:prstGeom prst="rect">
            <a:avLst/>
          </a:prstGeom>
        </p:spPr>
        <p:txBody>
          <a:bodyPr wrap="square">
            <a:spAutoFit/>
          </a:bodyPr>
          <a:lstStyle/>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Program tamgiac;</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Var f1,f2:text;</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a,b,c:integer;</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p, s, cv: real;	</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Begin 	</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Assign(f1,’DULIEU.INP’); </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Reset(f1);</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Readln(f1,a,b,c);</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Assign(f2,’DULIEU.OUT’);</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Rewrite(f2);</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P:=(a+b+c)/2;</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Cv:=p*2;</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S:=sqrt(p*(p-a)*(p-b)*(p-c));</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Writeln(f2,’chu vi tam giac la:’, Cv);</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Writeln(f2,’chu vi tam giac la:’, S);</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Close(f1);</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Close(f2);</a:t>
            </a:r>
            <a:endParaRPr lang="en-US" sz="2400" dirty="0">
              <a:solidFill>
                <a:schemeClr val="bg1"/>
              </a:solidFill>
              <a:latin typeface="VNI-Times" pitchFamily="2" charset="0"/>
              <a:ea typeface="Times New Roman" panose="02020603050405020304" pitchFamily="18" charset="0"/>
              <a:cs typeface="Times New Roman" panose="02020603050405020304" pitchFamily="18" charset="0"/>
            </a:endParaRPr>
          </a:p>
          <a:p>
            <a:pPr algn="just">
              <a:tabLst>
                <a:tab pos="949960" algn="l"/>
              </a:tabLst>
            </a:pPr>
            <a:r>
              <a:rPr lang="nl-NL"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End.</a:t>
            </a:r>
            <a:endParaRPr lang="en-US" sz="2400" dirty="0">
              <a:solidFill>
                <a:schemeClr val="bg1"/>
              </a:solidFill>
              <a:effectLst/>
              <a:latin typeface="VNI-Time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98954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bg1"/>
                </a:solidFill>
                <a:latin typeface="Times New Roman" panose="02020603050405020304" pitchFamily="18" charset="0"/>
                <a:cs typeface="Times New Roman" panose="02020603050405020304" pitchFamily="18" charset="0"/>
              </a:rPr>
              <a:t>Bài </a:t>
            </a:r>
            <a:r>
              <a:rPr lang="en-US" sz="4000" dirty="0" err="1" smtClean="0">
                <a:solidFill>
                  <a:schemeClr val="bg1"/>
                </a:solidFill>
                <a:latin typeface="Times New Roman" panose="02020603050405020304" pitchFamily="18" charset="0"/>
                <a:cs typeface="Times New Roman" panose="02020603050405020304" pitchFamily="18" charset="0"/>
              </a:rPr>
              <a:t>tập</a:t>
            </a:r>
            <a:r>
              <a:rPr lang="en-US" sz="4000" dirty="0" smtClean="0">
                <a:solidFill>
                  <a:schemeClr val="bg1"/>
                </a:solidFill>
                <a:latin typeface="Times New Roman" panose="02020603050405020304" pitchFamily="18" charset="0"/>
                <a:cs typeface="Times New Roman" panose="02020603050405020304" pitchFamily="18" charset="0"/>
              </a:rPr>
              <a:t> </a:t>
            </a:r>
            <a:r>
              <a:rPr lang="en-US" sz="4000" dirty="0" err="1" smtClean="0">
                <a:solidFill>
                  <a:schemeClr val="bg1"/>
                </a:solidFill>
                <a:latin typeface="Times New Roman" panose="02020603050405020304" pitchFamily="18" charset="0"/>
                <a:cs typeface="Times New Roman" panose="02020603050405020304" pitchFamily="18" charset="0"/>
              </a:rPr>
              <a:t>về</a:t>
            </a:r>
            <a:r>
              <a:rPr lang="en-US" sz="4000" dirty="0" smtClean="0">
                <a:solidFill>
                  <a:schemeClr val="bg1"/>
                </a:solidFill>
                <a:latin typeface="Times New Roman" panose="02020603050405020304" pitchFamily="18" charset="0"/>
                <a:cs typeface="Times New Roman" panose="02020603050405020304" pitchFamily="18" charset="0"/>
              </a:rPr>
              <a:t> </a:t>
            </a:r>
            <a:r>
              <a:rPr lang="en-US" sz="4000" dirty="0" err="1" smtClean="0">
                <a:solidFill>
                  <a:schemeClr val="bg1"/>
                </a:solidFill>
                <a:latin typeface="Times New Roman" panose="02020603050405020304" pitchFamily="18" charset="0"/>
                <a:cs typeface="Times New Roman" panose="02020603050405020304" pitchFamily="18" charset="0"/>
              </a:rPr>
              <a:t>nhà</a:t>
            </a:r>
            <a:r>
              <a:rPr lang="en-US" sz="4000" dirty="0" smtClean="0">
                <a:solidFill>
                  <a:schemeClr val="bg1"/>
                </a:solidFill>
                <a:latin typeface="Times New Roman" panose="02020603050405020304" pitchFamily="18" charset="0"/>
                <a:cs typeface="Times New Roman" panose="02020603050405020304" pitchFamily="18" charset="0"/>
              </a:rPr>
              <a:t>:</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29869" y="2203677"/>
            <a:ext cx="11745233" cy="677108"/>
          </a:xfrm>
          <a:prstGeom prst="rect">
            <a:avLst/>
          </a:prstGeom>
          <a:noFill/>
        </p:spPr>
        <p:txBody>
          <a:bodyPr wrap="square" rtlCol="0">
            <a:spAutoFit/>
          </a:bodyPr>
          <a:lstStyle/>
          <a:p>
            <a:r>
              <a:rPr lang="de-DE" sz="2400" dirty="0">
                <a:solidFill>
                  <a:schemeClr val="bg1"/>
                </a:solidFill>
                <a:latin typeface="Times New Roman" panose="02020603050405020304" pitchFamily="18" charset="0"/>
                <a:cs typeface="Times New Roman" panose="02020603050405020304" pitchFamily="18" charset="0"/>
              </a:rPr>
              <a:t>Câu 2: </a:t>
            </a:r>
            <a:r>
              <a:rPr lang="en-US" sz="2400" dirty="0">
                <a:solidFill>
                  <a:schemeClr val="bg1"/>
                </a:solidFill>
                <a:latin typeface="Times New Roman" panose="02020603050405020304" pitchFamily="18" charset="0"/>
                <a:cs typeface="Times New Roman" panose="02020603050405020304" pitchFamily="18" charset="0"/>
              </a:rPr>
              <a:t>Trong sơ đồ thao tác với tệp, khi cần nhập dữ liệu từ tệp phải dùng những thao tác </a:t>
            </a:r>
            <a:r>
              <a:rPr lang="en-US" sz="2400" dirty="0" err="1">
                <a:solidFill>
                  <a:schemeClr val="bg1"/>
                </a:solidFill>
                <a:latin typeface="Times New Roman" panose="02020603050405020304" pitchFamily="18" charset="0"/>
                <a:cs typeface="Times New Roman" panose="02020603050405020304" pitchFamily="18" charset="0"/>
              </a:rPr>
              <a:t>nào</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a:p>
            <a:endParaRPr lang="en-US" dirty="0"/>
          </a:p>
        </p:txBody>
      </p:sp>
      <p:sp>
        <p:nvSpPr>
          <p:cNvPr id="7" name="TextBox 6"/>
          <p:cNvSpPr txBox="1"/>
          <p:nvPr/>
        </p:nvSpPr>
        <p:spPr>
          <a:xfrm>
            <a:off x="329869" y="1372680"/>
            <a:ext cx="9710057" cy="830997"/>
          </a:xfrm>
          <a:prstGeom prst="rect">
            <a:avLst/>
          </a:prstGeom>
          <a:noFill/>
        </p:spPr>
        <p:txBody>
          <a:bodyPr wrap="square" rtlCol="0">
            <a:spAutoFit/>
          </a:bodyPr>
          <a:lstStyle/>
          <a:p>
            <a:r>
              <a:rPr lang="de-DE" sz="2400" dirty="0">
                <a:solidFill>
                  <a:schemeClr val="bg1"/>
                </a:solidFill>
                <a:latin typeface="Times New Roman" panose="02020603050405020304" pitchFamily="18" charset="0"/>
                <a:cs typeface="Times New Roman" panose="02020603050405020304" pitchFamily="18" charset="0"/>
              </a:rPr>
              <a:t>Câu 1: </a:t>
            </a:r>
            <a:r>
              <a:rPr lang="en-US" sz="2400" dirty="0">
                <a:solidFill>
                  <a:schemeClr val="bg1"/>
                </a:solidFill>
                <a:latin typeface="Times New Roman" panose="02020603050405020304" pitchFamily="18" charset="0"/>
                <a:cs typeface="Times New Roman" panose="02020603050405020304" pitchFamily="18" charset="0"/>
              </a:rPr>
              <a:t>Nêu một số trường hợp cần phải dùng tệp</a:t>
            </a:r>
            <a:r>
              <a:rPr lang="en-US" sz="2400" b="1" dirty="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3" name="Rectangle 2"/>
          <p:cNvSpPr/>
          <p:nvPr/>
        </p:nvSpPr>
        <p:spPr>
          <a:xfrm>
            <a:off x="329869" y="3028086"/>
            <a:ext cx="11625160" cy="461665"/>
          </a:xfrm>
          <a:prstGeom prst="rect">
            <a:avLst/>
          </a:prstGeom>
        </p:spPr>
        <p:txBody>
          <a:bodyPr wrap="square">
            <a:spAutoFit/>
          </a:bodyPr>
          <a:lstStyle/>
          <a:p>
            <a:r>
              <a:rPr lang="vi-VN" sz="2400" dirty="0">
                <a:solidFill>
                  <a:schemeClr val="bg1"/>
                </a:solidFill>
                <a:latin typeface="+mj-lt"/>
              </a:rPr>
              <a:t>Câu 3: Tại sao phải dùng câu lệnh mở tệp trước khi đọc/ghi tệp?</a:t>
            </a:r>
          </a:p>
        </p:txBody>
      </p:sp>
      <p:sp>
        <p:nvSpPr>
          <p:cNvPr id="5" name="Rectangle 4"/>
          <p:cNvSpPr/>
          <p:nvPr/>
        </p:nvSpPr>
        <p:spPr>
          <a:xfrm>
            <a:off x="329869" y="3886434"/>
            <a:ext cx="11067804" cy="461665"/>
          </a:xfrm>
          <a:prstGeom prst="rect">
            <a:avLst/>
          </a:prstGeom>
        </p:spPr>
        <p:txBody>
          <a:bodyPr wrap="square">
            <a:spAutoFit/>
          </a:bodyPr>
          <a:lstStyle/>
          <a:p>
            <a:r>
              <a:rPr lang="en-US" sz="2400" dirty="0" err="1">
                <a:solidFill>
                  <a:schemeClr val="bg1"/>
                </a:solidFill>
                <a:latin typeface="Times New Roman" panose="02020603050405020304" pitchFamily="18" charset="0"/>
                <a:cs typeface="Times New Roman" panose="02020603050405020304" pitchFamily="18" charset="0"/>
              </a:rPr>
              <a:t>Câu</a:t>
            </a:r>
            <a:r>
              <a:rPr lang="en-US" sz="2400" dirty="0">
                <a:solidFill>
                  <a:schemeClr val="bg1"/>
                </a:solidFill>
                <a:latin typeface="Times New Roman" panose="02020603050405020304" pitchFamily="18" charset="0"/>
                <a:cs typeface="Times New Roman" panose="02020603050405020304" pitchFamily="18" charset="0"/>
              </a:rPr>
              <a:t> 4: </a:t>
            </a:r>
            <a:r>
              <a:rPr lang="en-US" sz="2400" dirty="0" err="1">
                <a:solidFill>
                  <a:schemeClr val="bg1"/>
                </a:solidFill>
                <a:latin typeface="Times New Roman" panose="02020603050405020304" pitchFamily="18" charset="0"/>
                <a:cs typeface="Times New Roman" panose="02020603050405020304" pitchFamily="18" charset="0"/>
              </a:rPr>
              <a:t>Tại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sao</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phải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dùng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câu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lệnh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đóng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tệp</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sau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khi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kết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thúc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ghi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dữ</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liệu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vào</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tệp</a:t>
            </a:r>
            <a:r>
              <a:rPr lang="en-US" sz="240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283937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linds(horizontal)">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1886" y="203200"/>
            <a:ext cx="9869714" cy="677108"/>
          </a:xfrm>
          <a:prstGeom prst="rect">
            <a:avLst/>
          </a:prstGeom>
          <a:noFill/>
        </p:spPr>
        <p:txBody>
          <a:bodyPr wrap="square" rtlCol="0">
            <a:spAutoFit/>
          </a:bodyPr>
          <a:lstStyle/>
          <a:p>
            <a:r>
              <a:rPr lang="nl-NL" sz="2400" dirty="0" smtClean="0">
                <a:solidFill>
                  <a:schemeClr val="bg1"/>
                </a:solidFill>
                <a:latin typeface="Times New Roman" panose="02020603050405020304" pitchFamily="18" charset="0"/>
                <a:cs typeface="Times New Roman" panose="02020603050405020304" pitchFamily="18" charset="0"/>
              </a:rPr>
              <a:t>Câu </a:t>
            </a:r>
            <a:r>
              <a:rPr lang="nl-NL" sz="2400" dirty="0">
                <a:solidFill>
                  <a:schemeClr val="bg1"/>
                </a:solidFill>
                <a:latin typeface="Times New Roman" panose="02020603050405020304" pitchFamily="18" charset="0"/>
                <a:cs typeface="Times New Roman" panose="02020603050405020304" pitchFamily="18" charset="0"/>
              </a:rPr>
              <a:t>1:Viết cú pháp mở, đọc/ghi, đóng tệp? Mỗi phần cho một ví dụ minh hoạ?</a:t>
            </a:r>
            <a:endParaRPr lang="en-US" sz="2400" dirty="0">
              <a:solidFill>
                <a:schemeClr val="bg1"/>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91885" y="996422"/>
            <a:ext cx="5384801" cy="4339650"/>
          </a:xfrm>
          <a:prstGeom prst="rect">
            <a:avLst/>
          </a:prstGeom>
          <a:noFill/>
        </p:spPr>
        <p:txBody>
          <a:bodyPr wrap="square" rtlCol="0">
            <a:spAutoFit/>
          </a:bodyPr>
          <a:lstStyle/>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b="1" dirty="0" smtClean="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Ghi tệp văn bản:</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 Cú pháp:</a:t>
            </a:r>
            <a:r>
              <a:rPr lang="en-US" sz="2400" b="1" dirty="0">
                <a:solidFill>
                  <a:schemeClr val="bg1"/>
                </a:solidFill>
                <a:latin typeface="Times New Roman" panose="02020603050405020304" pitchFamily="18" charset="0"/>
                <a:cs typeface="Times New Roman" panose="02020603050405020304" pitchFamily="18" charset="0"/>
              </a:rPr>
              <a:t> </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Write(&lt;biến tệp&gt;,&lt;da. Mở tệp:</a:t>
            </a:r>
          </a:p>
          <a:p>
            <a:r>
              <a:rPr lang="en-US" sz="2400" dirty="0">
                <a:solidFill>
                  <a:schemeClr val="bg1"/>
                </a:solidFill>
                <a:latin typeface="Times New Roman" panose="02020603050405020304" pitchFamily="18" charset="0"/>
                <a:cs typeface="Times New Roman" panose="02020603050405020304" pitchFamily="18" charset="0"/>
              </a:rPr>
              <a:t>a, Mở tệp để ghi :</a:t>
            </a:r>
          </a:p>
          <a:p>
            <a:r>
              <a:rPr lang="en-US" sz="2400" dirty="0">
                <a:solidFill>
                  <a:schemeClr val="bg1"/>
                </a:solidFill>
                <a:latin typeface="Times New Roman" panose="02020603050405020304" pitchFamily="18" charset="0"/>
                <a:cs typeface="Times New Roman" panose="02020603050405020304" pitchFamily="18" charset="0"/>
              </a:rPr>
              <a:t>* Cú pháp:</a:t>
            </a:r>
          </a:p>
          <a:p>
            <a:r>
              <a:rPr lang="en-US" sz="2400" dirty="0">
                <a:solidFill>
                  <a:schemeClr val="bg1"/>
                </a:solidFill>
                <a:latin typeface="Times New Roman" panose="02020603050405020304" pitchFamily="18" charset="0"/>
                <a:cs typeface="Times New Roman" panose="02020603050405020304" pitchFamily="18" charset="0"/>
              </a:rPr>
              <a:t>     rewrite (&lt;</a:t>
            </a:r>
            <a:r>
              <a:rPr lang="en-US" sz="2400" i="1" dirty="0">
                <a:solidFill>
                  <a:schemeClr val="bg1"/>
                </a:solidFill>
                <a:latin typeface="Times New Roman" panose="02020603050405020304" pitchFamily="18" charset="0"/>
                <a:cs typeface="Times New Roman" panose="02020603050405020304" pitchFamily="18" charset="0"/>
              </a:rPr>
              <a:t>Biến tệp&gt;</a:t>
            </a:r>
            <a:r>
              <a:rPr lang="en-US" sz="2400" dirty="0">
                <a:solidFill>
                  <a:schemeClr val="bg1"/>
                </a:solidFill>
                <a:latin typeface="Times New Roman" panose="02020603050405020304" pitchFamily="18" charset="0"/>
                <a:cs typeface="Times New Roman" panose="02020603050405020304" pitchFamily="18" charset="0"/>
              </a:rPr>
              <a:t>);</a:t>
            </a:r>
          </a:p>
          <a:p>
            <a:r>
              <a:rPr lang="en-US" sz="2400" dirty="0">
                <a:solidFill>
                  <a:schemeClr val="bg1"/>
                </a:solidFill>
                <a:latin typeface="Times New Roman" panose="02020603050405020304" pitchFamily="18" charset="0"/>
                <a:cs typeface="Times New Roman" panose="02020603050405020304" pitchFamily="18" charset="0"/>
              </a:rPr>
              <a:t>*Ví dụ: rewrite(</a:t>
            </a:r>
            <a:r>
              <a:rPr lang="en-US" sz="2400" dirty="0" err="1">
                <a:solidFill>
                  <a:schemeClr val="bg1"/>
                </a:solidFill>
                <a:latin typeface="Times New Roman" panose="02020603050405020304" pitchFamily="18" charset="0"/>
                <a:cs typeface="Times New Roman" panose="02020603050405020304" pitchFamily="18" charset="0"/>
              </a:rPr>
              <a:t>fnh</a:t>
            </a:r>
            <a:r>
              <a:rPr lang="en-US" sz="2400" dirty="0">
                <a:solidFill>
                  <a:schemeClr val="bg1"/>
                </a:solidFill>
                <a:latin typeface="Times New Roman" panose="02020603050405020304" pitchFamily="18" charset="0"/>
                <a:cs typeface="Times New Roman" panose="02020603050405020304" pitchFamily="18" charset="0"/>
              </a:rPr>
              <a:t> </a:t>
            </a:r>
            <a:r>
              <a:rPr lang="en-US" sz="2000" dirty="0">
                <a:solidFill>
                  <a:schemeClr val="bg1"/>
                </a:solidFill>
                <a:latin typeface="Times New Roman" panose="02020603050405020304" pitchFamily="18" charset="0"/>
                <a:cs typeface="Times New Roman" panose="02020603050405020304" pitchFamily="18" charset="0"/>
              </a:rPr>
              <a:t>sách kết quả&gt;);</a:t>
            </a:r>
          </a:p>
          <a:p>
            <a:r>
              <a:rPr lang="en-US" sz="2000" dirty="0" err="1">
                <a:solidFill>
                  <a:schemeClr val="bg1"/>
                </a:solidFill>
                <a:latin typeface="Times New Roman" panose="02020603050405020304" pitchFamily="18" charset="0"/>
                <a:cs typeface="Times New Roman" panose="02020603050405020304" pitchFamily="18" charset="0"/>
              </a:rPr>
              <a:t>Writeln</a:t>
            </a:r>
            <a:r>
              <a:rPr lang="en-US" sz="2000" dirty="0">
                <a:solidFill>
                  <a:schemeClr val="bg1"/>
                </a:solidFill>
                <a:latin typeface="Times New Roman" panose="02020603050405020304" pitchFamily="18" charset="0"/>
                <a:cs typeface="Times New Roman" panose="02020603050405020304" pitchFamily="18" charset="0"/>
              </a:rPr>
              <a:t>(&lt;biến tệp&gt; , &lt;Danh sách  kết quả&gt;); </a:t>
            </a:r>
          </a:p>
          <a:p>
            <a:r>
              <a:rPr lang="en-US" sz="2000" dirty="0">
                <a:solidFill>
                  <a:schemeClr val="bg1"/>
                </a:solidFill>
                <a:latin typeface="Times New Roman" panose="02020603050405020304" pitchFamily="18" charset="0"/>
                <a:cs typeface="Times New Roman" panose="02020603050405020304" pitchFamily="18" charset="0"/>
              </a:rPr>
              <a:t>Ví dụ:</a:t>
            </a:r>
          </a:p>
          <a:p>
            <a:r>
              <a:rPr lang="en-US" sz="2000" b="1" dirty="0" smtClean="0">
                <a:solidFill>
                  <a:schemeClr val="bg1"/>
                </a:solidFill>
                <a:latin typeface="Times New Roman" panose="02020603050405020304" pitchFamily="18" charset="0"/>
                <a:cs typeface="Times New Roman" panose="02020603050405020304" pitchFamily="18" charset="0"/>
              </a:rPr>
              <a:t>2</a:t>
            </a:r>
            <a:r>
              <a:rPr lang="en-US" sz="2000" b="1" dirty="0">
                <a:solidFill>
                  <a:schemeClr val="bg1"/>
                </a:solidFill>
                <a:latin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cs typeface="Times New Roman" panose="02020603050405020304" pitchFamily="18" charset="0"/>
              </a:rPr>
              <a:t>readln</a:t>
            </a:r>
            <a:r>
              <a:rPr lang="en-US" sz="2000" dirty="0">
                <a:solidFill>
                  <a:schemeClr val="bg1"/>
                </a:solidFill>
                <a:latin typeface="Times New Roman" panose="02020603050405020304" pitchFamily="18" charset="0"/>
                <a:cs typeface="Times New Roman" panose="02020603050405020304" pitchFamily="18" charset="0"/>
              </a:rPr>
              <a:t>(&lt;biến tệp&gt;,&lt;danh sách biến&gt;);</a:t>
            </a:r>
          </a:p>
          <a:p>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6015491" y="1112537"/>
            <a:ext cx="6179684" cy="3416320"/>
          </a:xfrm>
          <a:prstGeom prst="rect">
            <a:avLst/>
          </a:prstGeom>
          <a:noFill/>
        </p:spPr>
        <p:txBody>
          <a:bodyPr wrap="square" rtlCol="0">
            <a:spAutoFit/>
          </a:bodyPr>
          <a:lstStyle/>
          <a:p>
            <a:r>
              <a:rPr lang="en-US" sz="2400" dirty="0" smtClean="0">
                <a:solidFill>
                  <a:schemeClr val="bg1"/>
                </a:solidFill>
                <a:latin typeface="Times New Roman" panose="02020603050405020304" pitchFamily="18" charset="0"/>
                <a:cs typeface="Times New Roman" panose="02020603050405020304" pitchFamily="18" charset="0"/>
              </a:rPr>
              <a:t>, Mở tệp để đọc:</a:t>
            </a:r>
          </a:p>
          <a:p>
            <a:r>
              <a:rPr lang="en-US" sz="2400" dirty="0" smtClean="0">
                <a:solidFill>
                  <a:schemeClr val="bg1"/>
                </a:solidFill>
                <a:latin typeface="Times New Roman" panose="02020603050405020304" pitchFamily="18" charset="0"/>
                <a:cs typeface="Times New Roman" panose="02020603050405020304" pitchFamily="18" charset="0"/>
              </a:rPr>
              <a:t>* Cú pháp:</a:t>
            </a:r>
          </a:p>
          <a:p>
            <a:r>
              <a:rPr lang="en-US" sz="2400" dirty="0" smtClean="0">
                <a:solidFill>
                  <a:schemeClr val="bg1"/>
                </a:solidFill>
                <a:latin typeface="Times New Roman" panose="02020603050405020304" pitchFamily="18" charset="0"/>
                <a:cs typeface="Times New Roman" panose="02020603050405020304" pitchFamily="18" charset="0"/>
              </a:rPr>
              <a:t>     reset(&lt;</a:t>
            </a:r>
            <a:r>
              <a:rPr lang="en-US" sz="2400" i="1" dirty="0" smtClean="0">
                <a:solidFill>
                  <a:schemeClr val="bg1"/>
                </a:solidFill>
                <a:latin typeface="Times New Roman" panose="02020603050405020304" pitchFamily="18" charset="0"/>
                <a:cs typeface="Times New Roman" panose="02020603050405020304" pitchFamily="18" charset="0"/>
              </a:rPr>
              <a:t>Biến tệp&gt;</a:t>
            </a:r>
            <a:r>
              <a:rPr lang="en-US" sz="2400" dirty="0" smtClean="0">
                <a:solidFill>
                  <a:schemeClr val="bg1"/>
                </a:solidFill>
                <a:latin typeface="Times New Roman" panose="02020603050405020304" pitchFamily="18" charset="0"/>
                <a:cs typeface="Times New Roman" panose="02020603050405020304" pitchFamily="18" charset="0"/>
              </a:rPr>
              <a:t>);</a:t>
            </a:r>
          </a:p>
          <a:p>
            <a:r>
              <a:rPr lang="en-US" sz="2400" dirty="0" smtClean="0">
                <a:solidFill>
                  <a:schemeClr val="bg1"/>
                </a:solidFill>
                <a:latin typeface="Times New Roman" panose="02020603050405020304" pitchFamily="18" charset="0"/>
                <a:cs typeface="Times New Roman" panose="02020603050405020304" pitchFamily="18" charset="0"/>
              </a:rPr>
              <a:t>*</a:t>
            </a:r>
            <a:r>
              <a:rPr lang="en-US" sz="2400" dirty="0">
                <a:solidFill>
                  <a:schemeClr val="bg1"/>
                </a:solidFill>
                <a:latin typeface="Times New Roman" panose="02020603050405020304" pitchFamily="18" charset="0"/>
                <a:cs typeface="Times New Roman" panose="02020603050405020304" pitchFamily="18" charset="0"/>
              </a:rPr>
              <a:t>Ví dụ: reset(f</a:t>
            </a:r>
            <a:r>
              <a:rPr lang="en-US" sz="2400" dirty="0" smtClean="0">
                <a:solidFill>
                  <a:schemeClr val="bg1"/>
                </a:solidFill>
                <a:latin typeface="Times New Roman" panose="02020603050405020304" pitchFamily="18" charset="0"/>
                <a:cs typeface="Times New Roman" panose="02020603050405020304" pitchFamily="18" charset="0"/>
              </a:rPr>
              <a:t>);</a:t>
            </a:r>
          </a:p>
          <a:p>
            <a:r>
              <a:rPr lang="en-US" sz="2400" b="1" dirty="0" err="1" smtClean="0">
                <a:solidFill>
                  <a:schemeClr val="bg1"/>
                </a:solidFill>
                <a:latin typeface="Times New Roman" panose="02020603050405020304" pitchFamily="18" charset="0"/>
                <a:cs typeface="Times New Roman" panose="02020603050405020304" pitchFamily="18" charset="0"/>
              </a:rPr>
              <a:t>Đọc</a:t>
            </a:r>
            <a:r>
              <a:rPr lang="en-US" sz="2400" b="1" dirty="0" smtClean="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tệp văn bản:</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 Cú pháp:</a:t>
            </a:r>
          </a:p>
          <a:p>
            <a:r>
              <a:rPr lang="en-US" sz="2400" b="1" dirty="0">
                <a:solidFill>
                  <a:schemeClr val="bg1"/>
                </a:solidFill>
                <a:latin typeface="Times New Roman" panose="02020603050405020304" pitchFamily="18" charset="0"/>
                <a:cs typeface="Times New Roman" panose="02020603050405020304" pitchFamily="18" charset="0"/>
              </a:rPr>
              <a:t>1) </a:t>
            </a:r>
            <a:r>
              <a:rPr lang="en-US" sz="2400" dirty="0">
                <a:solidFill>
                  <a:schemeClr val="bg1"/>
                </a:solidFill>
                <a:latin typeface="Times New Roman" panose="02020603050405020304" pitchFamily="18" charset="0"/>
                <a:cs typeface="Times New Roman" panose="02020603050405020304" pitchFamily="18" charset="0"/>
              </a:rPr>
              <a:t>read(&lt;biến tệp&gt;,&lt;danh sách biến &gt;);</a:t>
            </a:r>
          </a:p>
          <a:p>
            <a:r>
              <a:rPr lang="en-US" sz="2400" b="1" dirty="0">
                <a:solidFill>
                  <a:schemeClr val="bg1"/>
                </a:solidFill>
                <a:latin typeface="Times New Roman" panose="02020603050405020304" pitchFamily="18" charset="0"/>
                <a:cs typeface="Times New Roman" panose="02020603050405020304" pitchFamily="18" charset="0"/>
              </a:rPr>
              <a:t>2) </a:t>
            </a:r>
            <a:r>
              <a:rPr lang="en-US" sz="2400" dirty="0" err="1">
                <a:solidFill>
                  <a:schemeClr val="bg1"/>
                </a:solidFill>
                <a:latin typeface="Times New Roman" panose="02020603050405020304" pitchFamily="18" charset="0"/>
                <a:cs typeface="Times New Roman" panose="02020603050405020304" pitchFamily="18" charset="0"/>
              </a:rPr>
              <a:t>readln</a:t>
            </a:r>
            <a:r>
              <a:rPr lang="en-US" sz="2400" dirty="0">
                <a:solidFill>
                  <a:schemeClr val="bg1"/>
                </a:solidFill>
                <a:latin typeface="Times New Roman" panose="02020603050405020304" pitchFamily="18" charset="0"/>
                <a:cs typeface="Times New Roman" panose="02020603050405020304" pitchFamily="18" charset="0"/>
              </a:rPr>
              <a:t>(&lt;biến tệp&gt;,&lt;danh sách biến&gt;);</a:t>
            </a:r>
          </a:p>
          <a:p>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3715658" y="5568301"/>
            <a:ext cx="5050971" cy="830997"/>
          </a:xfrm>
          <a:prstGeom prst="rect">
            <a:avLst/>
          </a:prstGeom>
          <a:noFill/>
        </p:spPr>
        <p:txBody>
          <a:bodyPr wrap="square" rtlCol="0">
            <a:spAutoFit/>
          </a:bodyPr>
          <a:lstStyle/>
          <a:p>
            <a:r>
              <a:rPr lang="en-US" sz="2400" dirty="0" smtClean="0">
                <a:solidFill>
                  <a:schemeClr val="bg1"/>
                </a:solidFill>
                <a:latin typeface="Times New Roman" panose="02020603050405020304" pitchFamily="18" charset="0"/>
                <a:cs typeface="Times New Roman" panose="02020603050405020304" pitchFamily="18" charset="0"/>
              </a:rPr>
              <a:t>Đóng </a:t>
            </a:r>
            <a:r>
              <a:rPr lang="en-US" sz="2400" dirty="0" err="1" smtClean="0">
                <a:solidFill>
                  <a:schemeClr val="bg1"/>
                </a:solidFill>
                <a:latin typeface="Times New Roman" panose="02020603050405020304" pitchFamily="18" charset="0"/>
                <a:cs typeface="Times New Roman" panose="02020603050405020304" pitchFamily="18" charset="0"/>
              </a:rPr>
              <a:t>têp</a:t>
            </a:r>
            <a:r>
              <a:rPr lang="en-US" sz="2400" dirty="0" smtClean="0">
                <a:solidFill>
                  <a:schemeClr val="bg1"/>
                </a:solidFill>
                <a:latin typeface="Times New Roman" panose="02020603050405020304" pitchFamily="18" charset="0"/>
                <a:cs typeface="Times New Roman" panose="02020603050405020304" pitchFamily="18" charset="0"/>
              </a:rPr>
              <a:t>: close(&lt;biến tệp&gt;);</a:t>
            </a:r>
          </a:p>
          <a:p>
            <a:r>
              <a:rPr lang="en-US" sz="2400" dirty="0" smtClean="0">
                <a:solidFill>
                  <a:schemeClr val="bg1"/>
                </a:solidFill>
                <a:latin typeface="Times New Roman" panose="02020603050405020304" pitchFamily="18" charset="0"/>
                <a:cs typeface="Times New Roman" panose="02020603050405020304" pitchFamily="18" charset="0"/>
              </a:rPr>
              <a:t>Ví dụ close(f);</a:t>
            </a: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89468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smtClean="0">
                <a:solidFill>
                  <a:schemeClr val="bg1"/>
                </a:solidFill>
                <a:latin typeface="Times New Roman" panose="02020603050405020304" pitchFamily="18" charset="0"/>
                <a:cs typeface="Times New Roman" panose="02020603050405020304" pitchFamily="18" charset="0"/>
              </a:rPr>
              <a:t>Sơ đồ thao tác làm việc với tệp</a:t>
            </a:r>
            <a:endParaRPr lang="en-US" sz="2400" dirty="0">
              <a:solidFill>
                <a:schemeClr val="bg1"/>
              </a:solidFill>
              <a:latin typeface="Times New Roman" panose="02020603050405020304" pitchFamily="18" charset="0"/>
              <a:cs typeface="Times New Roman" panose="02020603050405020304" pitchFamily="18" charset="0"/>
            </a:endParaRPr>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96264" y="1830150"/>
            <a:ext cx="9179849" cy="3400900"/>
          </a:xfrm>
          <a:prstGeom prst="rect">
            <a:avLst/>
          </a:prstGeom>
        </p:spPr>
      </p:pic>
    </p:spTree>
    <p:extLst>
      <p:ext uri="{BB962C8B-B14F-4D97-AF65-F5344CB8AC3E}">
        <p14:creationId xmlns:p14="http://schemas.microsoft.com/office/powerpoint/2010/main" xmlns="" val="1108512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23351" y="350536"/>
            <a:ext cx="2236510" cy="707886"/>
          </a:xfrm>
          <a:prstGeom prst="rect">
            <a:avLst/>
          </a:prstGeom>
        </p:spPr>
        <p:txBody>
          <a:bodyPr wrap="none">
            <a:spAutoFit/>
          </a:bodyPr>
          <a:lstStyle/>
          <a:p>
            <a:r>
              <a:rPr lang="en-US" sz="4000" dirty="0">
                <a:solidFill>
                  <a:schemeClr val="bg1"/>
                </a:solidFill>
                <a:latin typeface="Times New Roman" panose="02020603050405020304" pitchFamily="18" charset="0"/>
                <a:cs typeface="Times New Roman" panose="02020603050405020304" pitchFamily="18" charset="0"/>
              </a:rPr>
              <a:t>1. </a:t>
            </a:r>
            <a:r>
              <a:rPr lang="en-US" sz="4000" dirty="0" smtClean="0">
                <a:solidFill>
                  <a:schemeClr val="bg1"/>
                </a:solidFill>
                <a:latin typeface="Times New Roman" panose="02020603050405020304" pitchFamily="18" charset="0"/>
                <a:cs typeface="Times New Roman" panose="02020603050405020304" pitchFamily="18" charset="0"/>
              </a:rPr>
              <a:t>Ví dụ 1</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6" name="Rectangle 5"/>
          <p:cNvSpPr/>
          <p:nvPr/>
        </p:nvSpPr>
        <p:spPr>
          <a:xfrm>
            <a:off x="595400" y="1160306"/>
            <a:ext cx="11309525" cy="2308324"/>
          </a:xfrm>
          <a:prstGeom prst="rect">
            <a:avLst/>
          </a:prstGeom>
        </p:spPr>
        <p:txBody>
          <a:bodyPr wrap="square">
            <a:spAutoFit/>
          </a:bodyPr>
          <a:lstStyle/>
          <a:p>
            <a:pPr algn="just"/>
            <a:r>
              <a:rPr lang="en-US" sz="2400" dirty="0">
                <a:solidFill>
                  <a:schemeClr val="bg1"/>
                </a:solidFill>
                <a:latin typeface="Times New Roman" panose="02020603050405020304" pitchFamily="18" charset="0"/>
                <a:cs typeface="Times New Roman" panose="02020603050405020304" pitchFamily="18" charset="0"/>
              </a:rPr>
              <a:t>M</a:t>
            </a:r>
            <a:r>
              <a:rPr lang="en-US" sz="2400" dirty="0" smtClean="0">
                <a:solidFill>
                  <a:schemeClr val="bg1"/>
                </a:solidFill>
                <a:latin typeface="Times New Roman" panose="02020603050405020304" pitchFamily="18" charset="0"/>
                <a:cs typeface="Times New Roman" panose="02020603050405020304" pitchFamily="18" charset="0"/>
              </a:rPr>
              <a:t>ột trường phổ thông tổ chức cho giáo viên và học sinh của trường đi cắm trại, sinh hoạt ngoài trời của vườn quốc gia cúc phương. Để lên lịch </a:t>
            </a:r>
            <a:r>
              <a:rPr lang="en-US" sz="2400" dirty="0" err="1" smtClean="0">
                <a:solidFill>
                  <a:schemeClr val="bg1"/>
                </a:solidFill>
                <a:latin typeface="Times New Roman" panose="02020603050405020304" pitchFamily="18" charset="0"/>
                <a:cs typeface="Times New Roman" panose="02020603050405020304" pitchFamily="18" charset="0"/>
              </a:rPr>
              <a:t>dến</a:t>
            </a:r>
            <a:r>
              <a:rPr lang="en-US" sz="2400" dirty="0" smtClean="0">
                <a:solidFill>
                  <a:schemeClr val="bg1"/>
                </a:solidFill>
                <a:latin typeface="Times New Roman" panose="02020603050405020304" pitchFamily="18" charset="0"/>
                <a:cs typeface="Times New Roman" panose="02020603050405020304" pitchFamily="18" charset="0"/>
              </a:rPr>
              <a:t> thăm khu trại các lớp, thầy hiệu trưởng cần biết khoảng cách từ trại của mình ( ở vị trí có </a:t>
            </a:r>
            <a:r>
              <a:rPr lang="en-US" sz="2400" dirty="0" err="1" smtClean="0">
                <a:solidFill>
                  <a:schemeClr val="bg1"/>
                </a:solidFill>
                <a:latin typeface="Times New Roman" panose="02020603050405020304" pitchFamily="18" charset="0"/>
                <a:cs typeface="Times New Roman" panose="02020603050405020304" pitchFamily="18" charset="0"/>
              </a:rPr>
              <a:t>tọa</a:t>
            </a:r>
            <a:r>
              <a:rPr lang="en-US" sz="2400" dirty="0" smtClean="0">
                <a:solidFill>
                  <a:schemeClr val="bg1"/>
                </a:solidFill>
                <a:latin typeface="Times New Roman" panose="02020603050405020304" pitchFamily="18" charset="0"/>
                <a:cs typeface="Times New Roman" panose="02020603050405020304" pitchFamily="18" charset="0"/>
              </a:rPr>
              <a:t> độ (0,0) đến trại của giáo viên chủ nhiệm. Mỗi lớp có 1 khu trại, vị trí trại của mỗi giáo viên chủ nhiệm lớp đều có </a:t>
            </a:r>
            <a:r>
              <a:rPr lang="en-US" sz="2400" dirty="0" err="1" smtClean="0">
                <a:solidFill>
                  <a:schemeClr val="bg1"/>
                </a:solidFill>
                <a:latin typeface="Times New Roman" panose="02020603050405020304" pitchFamily="18" charset="0"/>
                <a:cs typeface="Times New Roman" panose="02020603050405020304" pitchFamily="18" charset="0"/>
              </a:rPr>
              <a:t>tọa</a:t>
            </a:r>
            <a:r>
              <a:rPr lang="en-US" sz="2400" dirty="0" smtClean="0">
                <a:solidFill>
                  <a:schemeClr val="bg1"/>
                </a:solidFill>
                <a:latin typeface="Times New Roman" panose="02020603050405020304" pitchFamily="18" charset="0"/>
                <a:cs typeface="Times New Roman" panose="02020603050405020304" pitchFamily="18" charset="0"/>
              </a:rPr>
              <a:t> độ nguyên(</a:t>
            </a:r>
            <a:r>
              <a:rPr lang="en-US" sz="2400" dirty="0" err="1" smtClean="0">
                <a:solidFill>
                  <a:schemeClr val="bg1"/>
                </a:solidFill>
                <a:latin typeface="Times New Roman" panose="02020603050405020304" pitchFamily="18" charset="0"/>
                <a:cs typeface="Times New Roman" panose="02020603050405020304" pitchFamily="18" charset="0"/>
              </a:rPr>
              <a:t>x,y</a:t>
            </a:r>
            <a:r>
              <a:rPr lang="en-US" sz="2400" dirty="0" smtClean="0">
                <a:solidFill>
                  <a:schemeClr val="bg1"/>
                </a:solidFill>
                <a:latin typeface="Times New Roman" panose="02020603050405020304" pitchFamily="18" charset="0"/>
                <a:cs typeface="Times New Roman" panose="02020603050405020304" pitchFamily="18" charset="0"/>
              </a:rPr>
              <a:t>) được ghi trong tệp văn bản trai.txt.( như vậy, tệp trai.txt chứa liên tiếp các cặp số nguyên, các số cách nhau bởi dấu cách và không kết thúc bằng kí tự xuống dòng.</a:t>
            </a:r>
            <a:endParaRPr lang="en-US" sz="2400" b="1" dirty="0">
              <a:solidFill>
                <a:schemeClr val="bg1"/>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595399" y="3570514"/>
            <a:ext cx="11309525" cy="1046440"/>
          </a:xfrm>
          <a:prstGeom prst="rect">
            <a:avLst/>
          </a:prstGeom>
          <a:noFill/>
        </p:spPr>
        <p:txBody>
          <a:bodyPr wrap="square" rtlCol="0">
            <a:spAutoFit/>
          </a:bodyPr>
          <a:lstStyle/>
          <a:p>
            <a:r>
              <a:rPr lang="en-US" dirty="0" smtClean="0"/>
              <a:t> </a:t>
            </a:r>
            <a:r>
              <a:rPr lang="en-US" sz="2400" dirty="0" smtClean="0">
                <a:solidFill>
                  <a:schemeClr val="bg1"/>
                </a:solidFill>
                <a:latin typeface="Times New Roman" panose="02020603050405020304" pitchFamily="18" charset="0"/>
                <a:cs typeface="Times New Roman" panose="02020603050405020304" pitchFamily="18" charset="0"/>
              </a:rPr>
              <a:t>Bài toán trên chúng ta cần những biến nào? Tệp mở để đọc hay mở để ghi?</a:t>
            </a:r>
          </a:p>
          <a:p>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Cách</a:t>
            </a:r>
            <a:r>
              <a:rPr lang="en-US" sz="2400" dirty="0" smtClean="0">
                <a:solidFill>
                  <a:schemeClr val="bg1"/>
                </a:solidFill>
                <a:latin typeface="Times New Roman" panose="02020603050405020304" pitchFamily="18" charset="0"/>
                <a:cs typeface="Times New Roman" panose="02020603050405020304" pitchFamily="18" charset="0"/>
              </a:rPr>
              <a:t> thực hiên?</a:t>
            </a:r>
          </a:p>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xmlns="" val="2295722632"/>
              </p:ext>
            </p:extLst>
          </p:nvPr>
        </p:nvGraphicFramePr>
        <p:xfrm>
          <a:off x="1788053" y="4528127"/>
          <a:ext cx="8130117" cy="2108200"/>
        </p:xfrm>
        <a:graphic>
          <a:graphicData uri="http://schemas.openxmlformats.org/drawingml/2006/table">
            <a:tbl>
              <a:tblPr firstRow="1" bandRow="1">
                <a:tableStyleId>{5C22544A-7EE6-4342-B048-85BDC9FD1C3A}</a:tableStyleId>
              </a:tblPr>
              <a:tblGrid>
                <a:gridCol w="2710039">
                  <a:extLst>
                    <a:ext uri="{9D8B030D-6E8A-4147-A177-3AD203B41FA5}">
                      <a16:colId xmlns:a16="http://schemas.microsoft.com/office/drawing/2014/main" xmlns="" val="3772395855"/>
                    </a:ext>
                  </a:extLst>
                </a:gridCol>
                <a:gridCol w="5420078">
                  <a:extLst>
                    <a:ext uri="{9D8B030D-6E8A-4147-A177-3AD203B41FA5}">
                      <a16:colId xmlns:a16="http://schemas.microsoft.com/office/drawing/2014/main" xmlns="" val="1058535692"/>
                    </a:ext>
                  </a:extLst>
                </a:gridCol>
              </a:tblGrid>
              <a:tr h="370840">
                <a:tc>
                  <a:txBody>
                    <a:bodyPr/>
                    <a:lstStyle/>
                    <a:p>
                      <a:r>
                        <a:rPr lang="en-US" dirty="0" smtClean="0"/>
                        <a:t>Tên</a:t>
                      </a:r>
                      <a:r>
                        <a:rPr lang="en-US" baseline="0" dirty="0" smtClean="0"/>
                        <a:t> biến</a:t>
                      </a:r>
                      <a:endParaRPr lang="en-US" dirty="0"/>
                    </a:p>
                  </a:txBody>
                  <a:tcPr/>
                </a:tc>
                <a:tc>
                  <a:txBody>
                    <a:bodyPr/>
                    <a:lstStyle/>
                    <a:p>
                      <a:r>
                        <a:rPr lang="en-US" dirty="0" smtClean="0"/>
                        <a:t>Cách</a:t>
                      </a:r>
                      <a:r>
                        <a:rPr lang="en-US" baseline="0" dirty="0" smtClean="0"/>
                        <a:t> thực hiện</a:t>
                      </a:r>
                    </a:p>
                  </a:txBody>
                  <a:tcPr/>
                </a:tc>
                <a:extLst>
                  <a:ext uri="{0D108BD9-81ED-4DB2-BD59-A6C34878D82A}">
                    <a16:rowId xmlns:a16="http://schemas.microsoft.com/office/drawing/2014/main" xmlns="" val="2193692981"/>
                  </a:ext>
                </a:extLst>
              </a:tr>
              <a:tr h="370840">
                <a:tc>
                  <a:txBody>
                    <a:bodyPr/>
                    <a:lstStyle/>
                    <a:p>
                      <a:r>
                        <a:rPr lang="en-US" sz="2400" dirty="0" smtClean="0">
                          <a:latin typeface="Times New Roman" panose="02020603050405020304" pitchFamily="18" charset="0"/>
                          <a:cs typeface="Times New Roman" panose="02020603050405020304" pitchFamily="18" charset="0"/>
                        </a:rPr>
                        <a:t>F( biến</a:t>
                      </a:r>
                      <a:r>
                        <a:rPr lang="en-US" sz="2400" baseline="0" dirty="0" smtClean="0">
                          <a:latin typeface="Times New Roman" panose="02020603050405020304" pitchFamily="18" charset="0"/>
                          <a:cs typeface="Times New Roman" panose="02020603050405020304" pitchFamily="18" charset="0"/>
                        </a:rPr>
                        <a:t> tệp)</a:t>
                      </a:r>
                      <a:endParaRPr lang="en-US" sz="2400" dirty="0">
                        <a:latin typeface="Times New Roman" panose="02020603050405020304" pitchFamily="18" charset="0"/>
                        <a:cs typeface="Times New Roman" panose="02020603050405020304" pitchFamily="18" charset="0"/>
                      </a:endParaRPr>
                    </a:p>
                  </a:txBody>
                  <a:tcPr/>
                </a:tc>
                <a:tc>
                  <a:txBody>
                    <a:bodyPr/>
                    <a:lstStyle/>
                    <a:p>
                      <a:r>
                        <a:rPr lang="en-US" sz="2400" dirty="0" smtClean="0">
                          <a:latin typeface="Times New Roman" panose="02020603050405020304" pitchFamily="18" charset="0"/>
                          <a:cs typeface="Times New Roman" panose="02020603050405020304" pitchFamily="18" charset="0"/>
                        </a:rPr>
                        <a:t>Mở để</a:t>
                      </a:r>
                      <a:r>
                        <a:rPr lang="en-US" sz="2400" baseline="0" dirty="0" smtClean="0">
                          <a:latin typeface="Times New Roman" panose="02020603050405020304" pitchFamily="18" charset="0"/>
                          <a:cs typeface="Times New Roman" panose="02020603050405020304" pitchFamily="18" charset="0"/>
                        </a:rPr>
                        <a:t> đọc: reset(f)</a:t>
                      </a:r>
                    </a:p>
                  </a:txBody>
                  <a:tcPr/>
                </a:tc>
                <a:extLst>
                  <a:ext uri="{0D108BD9-81ED-4DB2-BD59-A6C34878D82A}">
                    <a16:rowId xmlns:a16="http://schemas.microsoft.com/office/drawing/2014/main" xmlns="" val="426417906"/>
                  </a:ext>
                </a:extLst>
              </a:tr>
              <a:tr h="370840">
                <a:tc>
                  <a:txBody>
                    <a:bodyPr/>
                    <a:lstStyle/>
                    <a:p>
                      <a:r>
                        <a:rPr lang="en-US" sz="2400" dirty="0" err="1" smtClean="0">
                          <a:latin typeface="Times New Roman" panose="02020603050405020304" pitchFamily="18" charset="0"/>
                          <a:cs typeface="Times New Roman" panose="02020603050405020304" pitchFamily="18" charset="0"/>
                        </a:rPr>
                        <a:t>X,y</a:t>
                      </a:r>
                      <a:endParaRPr lang="en-US" sz="2400" dirty="0">
                        <a:latin typeface="Times New Roman" panose="02020603050405020304" pitchFamily="18" charset="0"/>
                        <a:cs typeface="Times New Roman" panose="02020603050405020304" pitchFamily="18" charset="0"/>
                      </a:endParaRPr>
                    </a:p>
                  </a:txBody>
                  <a:tcPr/>
                </a:tc>
                <a:tc>
                  <a:txBody>
                    <a:bodyPr/>
                    <a:lstStyle/>
                    <a:p>
                      <a:r>
                        <a:rPr lang="en-US" sz="2400" baseline="0" dirty="0" smtClean="0">
                          <a:latin typeface="Times New Roman" panose="02020603050405020304" pitchFamily="18" charset="0"/>
                          <a:cs typeface="Times New Roman" panose="02020603050405020304" pitchFamily="18" charset="0"/>
                        </a:rPr>
                        <a:t>Tạo độ </a:t>
                      </a:r>
                      <a:r>
                        <a:rPr lang="en-US" sz="2400" baseline="0" dirty="0" err="1" smtClean="0">
                          <a:latin typeface="Times New Roman" panose="02020603050405020304" pitchFamily="18" charset="0"/>
                          <a:cs typeface="Times New Roman" panose="02020603050405020304" pitchFamily="18" charset="0"/>
                        </a:rPr>
                        <a:t>x,y</a:t>
                      </a:r>
                      <a:endParaRPr lang="en-US" sz="2400" baseline="0"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27828410"/>
                  </a:ext>
                </a:extLst>
              </a:tr>
              <a:tr h="370840">
                <a:tc>
                  <a:txBody>
                    <a:bodyPr/>
                    <a:lstStyle/>
                    <a:p>
                      <a:r>
                        <a:rPr lang="en-US" sz="2400" dirty="0" smtClean="0">
                          <a:latin typeface="Times New Roman" panose="02020603050405020304" pitchFamily="18" charset="0"/>
                          <a:cs typeface="Times New Roman" panose="02020603050405020304" pitchFamily="18" charset="0"/>
                        </a:rPr>
                        <a:t>d</a:t>
                      </a:r>
                      <a:endParaRPr lang="en-US" sz="2400" dirty="0">
                        <a:latin typeface="Times New Roman" panose="02020603050405020304" pitchFamily="18" charset="0"/>
                        <a:cs typeface="Times New Roman" panose="02020603050405020304" pitchFamily="18" charset="0"/>
                      </a:endParaRPr>
                    </a:p>
                  </a:txBody>
                  <a:tcPr/>
                </a:tc>
                <a:tc>
                  <a:txBody>
                    <a:bodyPr/>
                    <a:lstStyle/>
                    <a:p>
                      <a:r>
                        <a:rPr lang="en-US" sz="2400" baseline="0" dirty="0" smtClean="0">
                          <a:latin typeface="Times New Roman" panose="02020603050405020304" pitchFamily="18" charset="0"/>
                          <a:cs typeface="Times New Roman" panose="02020603050405020304" pitchFamily="18" charset="0"/>
                        </a:rPr>
                        <a:t>D:=sqrt(x*x+y*y)</a:t>
                      </a:r>
                    </a:p>
                    <a:p>
                      <a:r>
                        <a:rPr lang="en-US" sz="2400" baseline="0" dirty="0" smtClean="0">
                          <a:latin typeface="Times New Roman" panose="02020603050405020304" pitchFamily="18" charset="0"/>
                          <a:cs typeface="Times New Roman" panose="02020603050405020304" pitchFamily="18" charset="0"/>
                        </a:rPr>
                        <a:t>Cách đọc: read(</a:t>
                      </a:r>
                      <a:r>
                        <a:rPr lang="en-US" sz="2400" baseline="0" dirty="0" err="1" smtClean="0">
                          <a:latin typeface="Times New Roman" panose="02020603050405020304" pitchFamily="18" charset="0"/>
                          <a:cs typeface="Times New Roman" panose="02020603050405020304" pitchFamily="18" charset="0"/>
                        </a:rPr>
                        <a:t>f,x,y</a:t>
                      </a:r>
                      <a:r>
                        <a:rPr lang="en-US" sz="2400" baseline="0" dirty="0" smtClean="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xmlns="" val="4223977397"/>
                  </a:ext>
                </a:extLst>
              </a:tr>
            </a:tbl>
          </a:graphicData>
        </a:graphic>
      </p:graphicFrame>
    </p:spTree>
    <p:extLst>
      <p:ext uri="{BB962C8B-B14F-4D97-AF65-F5344CB8AC3E}">
        <p14:creationId xmlns:p14="http://schemas.microsoft.com/office/powerpoint/2010/main" xmlns="" val="2473112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ChangeArrowheads="1"/>
          </p:cNvSpPr>
          <p:nvPr/>
        </p:nvSpPr>
        <p:spPr bwMode="auto">
          <a:xfrm>
            <a:off x="549441" y="625642"/>
            <a:ext cx="4808621"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marL="466725" indent="-466725">
              <a:defRPr>
                <a:solidFill>
                  <a:schemeClr val="tx1"/>
                </a:solidFill>
                <a:latin typeface="Arial" panose="020B0604020202020204" pitchFamily="34" charset="0"/>
              </a:defRPr>
            </a:lvl1pPr>
            <a:lvl2pPr marL="5810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marL="0" indent="0" algn="just">
              <a:spcBef>
                <a:spcPct val="50000"/>
              </a:spcBef>
              <a:buClr>
                <a:srgbClr val="3333FF"/>
              </a:buClr>
            </a:pPr>
            <a:r>
              <a:rPr lang="en-US" altLang="en-US" sz="2400" b="1" dirty="0" smtClean="0">
                <a:solidFill>
                  <a:schemeClr val="bg1"/>
                </a:solidFill>
                <a:latin typeface="Times New Roman" panose="02020603050405020304" pitchFamily="18" charset="0"/>
                <a:cs typeface="Times New Roman" panose="02020603050405020304" pitchFamily="18" charset="0"/>
              </a:rPr>
              <a:t>Em hãy cho biết các bước để giải bài toán trên?</a:t>
            </a:r>
            <a:endParaRPr lang="vi-VN" altLang="en-US" sz="2400" b="1" dirty="0">
              <a:solidFill>
                <a:schemeClr val="bg1"/>
              </a:solidFill>
              <a:latin typeface="Times New Roman" panose="02020603050405020304" pitchFamily="18" charset="0"/>
              <a:cs typeface="Times New Roman" panose="02020603050405020304" pitchFamily="18" charset="0"/>
            </a:endParaRPr>
          </a:p>
        </p:txBody>
      </p:sp>
      <p:sp>
        <p:nvSpPr>
          <p:cNvPr id="9" name="Text Box 19"/>
          <p:cNvSpPr txBox="1">
            <a:spLocks noChangeArrowheads="1"/>
          </p:cNvSpPr>
          <p:nvPr/>
        </p:nvSpPr>
        <p:spPr bwMode="auto">
          <a:xfrm>
            <a:off x="549440" y="3731795"/>
            <a:ext cx="48086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marL="466725" indent="-466725">
              <a:defRPr>
                <a:solidFill>
                  <a:schemeClr val="tx1"/>
                </a:solidFill>
                <a:latin typeface="Arial" panose="020B0604020202020204" pitchFamily="34" charset="0"/>
              </a:defRPr>
            </a:lvl1pPr>
            <a:lvl2pPr marL="6207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spcBef>
                <a:spcPct val="50000"/>
              </a:spcBef>
              <a:buClr>
                <a:srgbClr val="3333FF"/>
              </a:buClr>
              <a:buFont typeface="Wingdings" panose="05000000000000000000" pitchFamily="2" charset="2"/>
              <a:buChar char="F"/>
            </a:pPr>
            <a:r>
              <a:rPr lang="en-US" altLang="en-US" sz="2400" b="1" dirty="0" smtClean="0">
                <a:solidFill>
                  <a:schemeClr val="bg1"/>
                </a:solidFill>
                <a:latin typeface="Times New Roman" panose="02020603050405020304" pitchFamily="18" charset="0"/>
                <a:cs typeface="Times New Roman" panose="02020603050405020304" pitchFamily="18" charset="0"/>
              </a:rPr>
              <a:t>Ta có chương trình nguồn</a:t>
            </a:r>
            <a:endParaRPr lang="en-US" altLang="en-US" sz="2400" b="1" dirty="0">
              <a:solidFill>
                <a:schemeClr val="bg1"/>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5946898" y="302477"/>
            <a:ext cx="5225143" cy="2308324"/>
          </a:xfrm>
          <a:prstGeom prst="rect">
            <a:avLst/>
          </a:prstGeom>
          <a:noFill/>
        </p:spPr>
        <p:txBody>
          <a:bodyPr wrap="square" rtlCol="0">
            <a:spAutoFit/>
          </a:bodyPr>
          <a:lstStyle/>
          <a:p>
            <a:r>
              <a:rPr lang="en-US" sz="2000" dirty="0" smtClean="0">
                <a:solidFill>
                  <a:schemeClr val="bg1"/>
                </a:solidFill>
                <a:latin typeface="Times New Roman" panose="02020603050405020304" pitchFamily="18" charset="0"/>
                <a:cs typeface="Times New Roman" panose="02020603050405020304" pitchFamily="18" charset="0"/>
              </a:rPr>
              <a:t>Bước 1: khai báo các biến</a:t>
            </a:r>
          </a:p>
          <a:p>
            <a:r>
              <a:rPr lang="en-US" sz="2000" dirty="0" smtClean="0">
                <a:solidFill>
                  <a:schemeClr val="bg1"/>
                </a:solidFill>
                <a:latin typeface="Times New Roman" panose="02020603050405020304" pitchFamily="18" charset="0"/>
                <a:cs typeface="Times New Roman" panose="02020603050405020304" pitchFamily="18" charset="0"/>
              </a:rPr>
              <a:t>Bước 2: gắn tên tệp</a:t>
            </a:r>
          </a:p>
          <a:p>
            <a:r>
              <a:rPr lang="en-US" sz="2000" dirty="0" smtClean="0">
                <a:solidFill>
                  <a:schemeClr val="bg1"/>
                </a:solidFill>
                <a:latin typeface="Times New Roman" panose="02020603050405020304" pitchFamily="18" charset="0"/>
                <a:cs typeface="Times New Roman" panose="02020603050405020304" pitchFamily="18" charset="0"/>
              </a:rPr>
              <a:t>Bước 3: mở tệp để đọc</a:t>
            </a:r>
          </a:p>
          <a:p>
            <a:r>
              <a:rPr lang="en-US" sz="2000" dirty="0" smtClean="0">
                <a:solidFill>
                  <a:schemeClr val="bg1"/>
                </a:solidFill>
                <a:latin typeface="Times New Roman" panose="02020603050405020304" pitchFamily="18" charset="0"/>
                <a:cs typeface="Times New Roman" panose="02020603050405020304" pitchFamily="18" charset="0"/>
              </a:rPr>
              <a:t>Bước 4: đọc dữ liệu từ tệp</a:t>
            </a:r>
          </a:p>
          <a:p>
            <a:r>
              <a:rPr lang="en-US" sz="2000" dirty="0" smtClean="0">
                <a:solidFill>
                  <a:schemeClr val="bg1"/>
                </a:solidFill>
                <a:latin typeface="Times New Roman" panose="02020603050405020304" pitchFamily="18" charset="0"/>
                <a:cs typeface="Times New Roman" panose="02020603050405020304" pitchFamily="18" charset="0"/>
              </a:rPr>
              <a:t>Bước 5: tính khoảng cách</a:t>
            </a:r>
          </a:p>
          <a:p>
            <a:r>
              <a:rPr lang="en-US" sz="2000" dirty="0" smtClean="0">
                <a:solidFill>
                  <a:schemeClr val="bg1"/>
                </a:solidFill>
                <a:latin typeface="Times New Roman" panose="02020603050405020304" pitchFamily="18" charset="0"/>
                <a:cs typeface="Times New Roman" panose="02020603050405020304" pitchFamily="18" charset="0"/>
              </a:rPr>
              <a:t>Bước 6: đóng tệp</a:t>
            </a:r>
          </a:p>
          <a:p>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5946898" y="2237839"/>
            <a:ext cx="5690920" cy="4524315"/>
          </a:xfrm>
          <a:prstGeom prst="rect">
            <a:avLst/>
          </a:prstGeom>
          <a:noFill/>
        </p:spPr>
        <p:txBody>
          <a:bodyPr wrap="square" rtlCol="0">
            <a:spAutoFit/>
          </a:bodyPr>
          <a:lstStyle/>
          <a:p>
            <a:r>
              <a:rPr lang="pt-BR" sz="1800" b="1" dirty="0">
                <a:solidFill>
                  <a:schemeClr val="bg1"/>
                </a:solidFill>
                <a:latin typeface="Times New Roman" panose="02020603050405020304" pitchFamily="18" charset="0"/>
                <a:cs typeface="Times New Roman" panose="02020603050405020304" pitchFamily="18" charset="0"/>
              </a:rPr>
              <a:t>Program</a:t>
            </a:r>
            <a:r>
              <a:rPr lang="pt-BR" sz="1800" dirty="0">
                <a:solidFill>
                  <a:schemeClr val="bg1"/>
                </a:solidFill>
                <a:latin typeface="Times New Roman" panose="02020603050405020304" pitchFamily="18" charset="0"/>
                <a:cs typeface="Times New Roman" panose="02020603050405020304" pitchFamily="18" charset="0"/>
              </a:rPr>
              <a:t> Khoang_cach;</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Var</a:t>
            </a:r>
            <a:r>
              <a:rPr lang="pt-BR" sz="1800" dirty="0">
                <a:solidFill>
                  <a:schemeClr val="bg1"/>
                </a:solidFill>
                <a:latin typeface="Times New Roman" panose="02020603050405020304" pitchFamily="18" charset="0"/>
                <a:cs typeface="Times New Roman" panose="02020603050405020304" pitchFamily="18" charset="0"/>
              </a:rPr>
              <a:t> d:real;</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f:text;</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x, y: integer;</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begin</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i="1" dirty="0">
                <a:solidFill>
                  <a:schemeClr val="bg1"/>
                </a:solidFill>
                <a:latin typeface="Times New Roman" panose="02020603050405020304" pitchFamily="18" charset="0"/>
                <a:cs typeface="Times New Roman" panose="02020603050405020304" pitchFamily="18" charset="0"/>
              </a:rPr>
              <a:t>assign</a:t>
            </a:r>
            <a:r>
              <a:rPr lang="pt-BR" sz="1800" dirty="0">
                <a:solidFill>
                  <a:schemeClr val="bg1"/>
                </a:solidFill>
                <a:latin typeface="Times New Roman" panose="02020603050405020304" pitchFamily="18" charset="0"/>
                <a:cs typeface="Times New Roman" panose="02020603050405020304" pitchFamily="18" charset="0"/>
              </a:rPr>
              <a:t>(f,’TRAI.TXT’);</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i="1" dirty="0">
                <a:solidFill>
                  <a:schemeClr val="bg1"/>
                </a:solidFill>
                <a:latin typeface="Times New Roman" panose="02020603050405020304" pitchFamily="18" charset="0"/>
                <a:cs typeface="Times New Roman" panose="02020603050405020304" pitchFamily="18" charset="0"/>
              </a:rPr>
              <a:t>reset</a:t>
            </a:r>
            <a:r>
              <a:rPr lang="pt-BR" sz="1800" dirty="0">
                <a:solidFill>
                  <a:schemeClr val="bg1"/>
                </a:solidFill>
                <a:latin typeface="Times New Roman" panose="02020603050405020304" pitchFamily="18" charset="0"/>
                <a:cs typeface="Times New Roman" panose="02020603050405020304" pitchFamily="18" charset="0"/>
              </a:rPr>
              <a:t>(f);</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while</a:t>
            </a:r>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not</a:t>
            </a:r>
            <a:r>
              <a:rPr lang="pt-BR" sz="1800" dirty="0">
                <a:solidFill>
                  <a:schemeClr val="bg1"/>
                </a:solidFill>
                <a:latin typeface="Times New Roman" panose="02020603050405020304" pitchFamily="18" charset="0"/>
                <a:cs typeface="Times New Roman" panose="02020603050405020304" pitchFamily="18" charset="0"/>
              </a:rPr>
              <a:t> eof(f) </a:t>
            </a:r>
            <a:r>
              <a:rPr lang="pt-BR" sz="1800" b="1" dirty="0">
                <a:solidFill>
                  <a:schemeClr val="bg1"/>
                </a:solidFill>
                <a:latin typeface="Times New Roman" panose="02020603050405020304" pitchFamily="18" charset="0"/>
                <a:cs typeface="Times New Roman" panose="02020603050405020304" pitchFamily="18" charset="0"/>
              </a:rPr>
              <a:t>do</a:t>
            </a:r>
            <a:r>
              <a:rPr lang="pt-BR" sz="1800" dirty="0">
                <a:solidFill>
                  <a:schemeClr val="bg1"/>
                </a:solidFill>
                <a:latin typeface="Times New Roman" panose="02020603050405020304" pitchFamily="18" charset="0"/>
                <a:cs typeface="Times New Roman" panose="02020603050405020304" pitchFamily="18" charset="0"/>
              </a:rPr>
              <a:t> </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begin</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i="1" dirty="0" smtClean="0">
                <a:solidFill>
                  <a:schemeClr val="bg1"/>
                </a:solidFill>
                <a:latin typeface="Times New Roman" panose="02020603050405020304" pitchFamily="18" charset="0"/>
                <a:cs typeface="Times New Roman" panose="02020603050405020304" pitchFamily="18" charset="0"/>
              </a:rPr>
              <a:t>read</a:t>
            </a:r>
            <a:r>
              <a:rPr lang="pt-BR" sz="1800" dirty="0" smtClean="0">
                <a:solidFill>
                  <a:schemeClr val="bg1"/>
                </a:solidFill>
                <a:latin typeface="Times New Roman" panose="02020603050405020304" pitchFamily="18" charset="0"/>
                <a:cs typeface="Times New Roman" panose="02020603050405020304" pitchFamily="18" charset="0"/>
              </a:rPr>
              <a:t>(f,x,y</a:t>
            </a:r>
            <a:r>
              <a:rPr lang="pt-BR" sz="1800" dirty="0">
                <a:solidFill>
                  <a:schemeClr val="bg1"/>
                </a:solidFill>
                <a:latin typeface="Times New Roman" panose="02020603050405020304" pitchFamily="18" charset="0"/>
                <a:cs typeface="Times New Roman" panose="02020603050405020304" pitchFamily="18" charset="0"/>
              </a:rPr>
              <a:t>);</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dirty="0" smtClean="0">
                <a:solidFill>
                  <a:schemeClr val="bg1"/>
                </a:solidFill>
                <a:latin typeface="Times New Roman" panose="02020603050405020304" pitchFamily="18" charset="0"/>
                <a:cs typeface="Times New Roman" panose="02020603050405020304" pitchFamily="18" charset="0"/>
              </a:rPr>
              <a:t>d</a:t>
            </a:r>
            <a:r>
              <a:rPr lang="pt-BR" sz="1800" dirty="0">
                <a:solidFill>
                  <a:schemeClr val="bg1"/>
                </a:solidFill>
                <a:latin typeface="Times New Roman" panose="02020603050405020304" pitchFamily="18" charset="0"/>
                <a:cs typeface="Times New Roman" panose="02020603050405020304" pitchFamily="18" charset="0"/>
              </a:rPr>
              <a:t>:= sqrt(x*x+y*y);</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write(‘khoang cach: ‘,d:10:2);</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end</a:t>
            </a:r>
            <a:r>
              <a:rPr lang="pt-BR" sz="1800" dirty="0">
                <a:solidFill>
                  <a:schemeClr val="bg1"/>
                </a:solidFill>
                <a:latin typeface="Times New Roman" panose="02020603050405020304" pitchFamily="18" charset="0"/>
                <a:cs typeface="Times New Roman" panose="02020603050405020304" pitchFamily="18" charset="0"/>
              </a:rPr>
              <a:t>;</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i="1" dirty="0">
                <a:solidFill>
                  <a:schemeClr val="bg1"/>
                </a:solidFill>
                <a:latin typeface="Times New Roman" panose="02020603050405020304" pitchFamily="18" charset="0"/>
                <a:cs typeface="Times New Roman" panose="02020603050405020304" pitchFamily="18" charset="0"/>
              </a:rPr>
              <a:t>close</a:t>
            </a:r>
            <a:r>
              <a:rPr lang="pt-BR" sz="1800" dirty="0">
                <a:solidFill>
                  <a:schemeClr val="bg1"/>
                </a:solidFill>
                <a:latin typeface="Times New Roman" panose="02020603050405020304" pitchFamily="18" charset="0"/>
                <a:cs typeface="Times New Roman" panose="02020603050405020304" pitchFamily="18" charset="0"/>
              </a:rPr>
              <a:t>(f)</a:t>
            </a:r>
            <a:endParaRPr lang="en-US" sz="1800" dirty="0">
              <a:solidFill>
                <a:schemeClr val="bg1"/>
              </a:solidFill>
              <a:latin typeface="Times New Roman" panose="02020603050405020304" pitchFamily="18" charset="0"/>
              <a:cs typeface="Times New Roman" panose="02020603050405020304" pitchFamily="18" charset="0"/>
            </a:endParaRPr>
          </a:p>
          <a:p>
            <a:r>
              <a:rPr lang="pt-BR" sz="1800" dirty="0">
                <a:solidFill>
                  <a:schemeClr val="bg1"/>
                </a:solidFill>
                <a:latin typeface="Times New Roman" panose="02020603050405020304" pitchFamily="18" charset="0"/>
                <a:cs typeface="Times New Roman" panose="02020603050405020304" pitchFamily="18" charset="0"/>
              </a:rPr>
              <a:t>		</a:t>
            </a:r>
            <a:r>
              <a:rPr lang="pt-BR" sz="1800" b="1" dirty="0">
                <a:solidFill>
                  <a:schemeClr val="bg1"/>
                </a:solidFill>
                <a:latin typeface="Times New Roman" panose="02020603050405020304" pitchFamily="18" charset="0"/>
                <a:cs typeface="Times New Roman" panose="02020603050405020304" pitchFamily="18" charset="0"/>
              </a:rPr>
              <a:t>end</a:t>
            </a:r>
            <a:r>
              <a:rPr lang="pt-BR" sz="1800" dirty="0">
                <a:solidFill>
                  <a:schemeClr val="bg1"/>
                </a:solidFill>
                <a:latin typeface="Times New Roman" panose="02020603050405020304" pitchFamily="18" charset="0"/>
                <a:cs typeface="Times New Roman" panose="02020603050405020304" pitchFamily="18" charset="0"/>
              </a:rPr>
              <a:t>.</a:t>
            </a:r>
            <a:endParaRPr lang="en-US" sz="1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79621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additive="base">
                                        <p:cTn id="24" dur="500" fill="hold"/>
                                        <p:tgtEl>
                                          <p:spTgt spid="3"/>
                                        </p:tgtEl>
                                        <p:attrNameLst>
                                          <p:attrName>ppt_x</p:attrName>
                                        </p:attrNameLst>
                                      </p:cBhvr>
                                      <p:tavLst>
                                        <p:tav tm="0">
                                          <p:val>
                                            <p:strVal val="#ppt_x"/>
                                          </p:val>
                                        </p:tav>
                                        <p:tav tm="100000">
                                          <p:val>
                                            <p:strVal val="#ppt_x"/>
                                          </p:val>
                                        </p:tav>
                                      </p:tavLst>
                                    </p:anim>
                                    <p:anim calcmode="lin" valueType="num">
                                      <p:cBhvr additive="base">
                                        <p:cTn id="2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8"/>
          <p:cNvSpPr txBox="1">
            <a:spLocks noChangeArrowheads="1"/>
          </p:cNvSpPr>
          <p:nvPr/>
        </p:nvSpPr>
        <p:spPr bwMode="auto">
          <a:xfrm>
            <a:off x="237836" y="741803"/>
            <a:ext cx="6041572" cy="47089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marL="466725" indent="-466725">
              <a:defRPr>
                <a:solidFill>
                  <a:schemeClr val="tx1"/>
                </a:solidFill>
                <a:latin typeface="Arial" panose="020B0604020202020204" pitchFamily="34" charset="0"/>
              </a:defRPr>
            </a:lvl1pPr>
            <a:lvl2pPr marL="5810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marL="0" indent="0" algn="just">
              <a:spcBef>
                <a:spcPct val="50000"/>
              </a:spcBef>
              <a:buClr>
                <a:srgbClr val="3333FF"/>
              </a:buClr>
            </a:pPr>
            <a:r>
              <a:rPr lang="en-US" altLang="en-US" sz="2400" b="1" dirty="0" smtClean="0">
                <a:solidFill>
                  <a:schemeClr val="bg1"/>
                </a:solidFill>
                <a:latin typeface="Times New Roman" panose="02020603050405020304" pitchFamily="18" charset="0"/>
                <a:cs typeface="Times New Roman" panose="02020603050405020304" pitchFamily="18" charset="0"/>
              </a:rPr>
              <a:t>Ví dụ 2 Tính điện trở tương đương.</a:t>
            </a:r>
          </a:p>
          <a:p>
            <a:pPr marL="0" indent="0" algn="just">
              <a:spcBef>
                <a:spcPct val="50000"/>
              </a:spcBef>
              <a:buClr>
                <a:srgbClr val="3333FF"/>
              </a:buClr>
            </a:pPr>
            <a:r>
              <a:rPr lang="en-US" altLang="en-US" sz="2400" b="1" dirty="0" smtClean="0">
                <a:solidFill>
                  <a:schemeClr val="bg1"/>
                </a:solidFill>
                <a:latin typeface="Times New Roman" panose="02020603050405020304" pitchFamily="18" charset="0"/>
                <a:cs typeface="Times New Roman" panose="02020603050405020304" pitchFamily="18" charset="0"/>
              </a:rPr>
              <a:t>Cho ba điện trở R1,R2,R3. Sử dụng cả ba điện trở để tạo ra 5 mạch điện có điện trở tương đương khác nhau bằng cách mắc theo sơ đồ sau:  cho tệp văn bản resist.dat gồm nhiều dòng, mỗi dòng chứa 3 số thực R1,R2,R3, các số cách nhau ít nhất 1 dấu cách,0&lt; R1,R2,R2&lt;=1000000. Yêu cầu đọc dữ liệu từ tệp trên và tính điện trở tương đương ghi kết quả vào tệp </a:t>
            </a:r>
            <a:r>
              <a:rPr lang="en-US" altLang="en-US" sz="2400" b="1" dirty="0" err="1" smtClean="0">
                <a:solidFill>
                  <a:schemeClr val="bg1"/>
                </a:solidFill>
                <a:latin typeface="Times New Roman" panose="02020603050405020304" pitchFamily="18" charset="0"/>
                <a:cs typeface="Times New Roman" panose="02020603050405020304" pitchFamily="18" charset="0"/>
              </a:rPr>
              <a:t>resist.equ</a:t>
            </a:r>
            <a:r>
              <a:rPr lang="en-US" altLang="en-US" sz="2400" b="1" dirty="0" smtClean="0">
                <a:solidFill>
                  <a:schemeClr val="bg1"/>
                </a:solidFill>
                <a:latin typeface="Times New Roman" panose="02020603050405020304" pitchFamily="18" charset="0"/>
                <a:cs typeface="Times New Roman" panose="02020603050405020304" pitchFamily="18" charset="0"/>
              </a:rPr>
              <a:t>, mỗi dòng ghi 5 điện trở tương đương của 3 điện trở ở dòng dữ liệu vào tương ứng</a:t>
            </a:r>
            <a:endParaRPr lang="en-US" altLang="en-US" sz="2400" b="1" dirty="0">
              <a:solidFill>
                <a:schemeClr val="bg1"/>
              </a:solidFill>
              <a:latin typeface="Times New Roman" panose="02020603050405020304" pitchFamily="18" charset="0"/>
              <a:cs typeface="Times New Roman" panose="02020603050405020304" pitchFamily="18" charset="0"/>
            </a:endParaRPr>
          </a:p>
        </p:txBody>
      </p:sp>
      <p:pic>
        <p:nvPicPr>
          <p:cNvPr id="2" name="Picture 1" descr="Screen Clippi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542678" y="1557792"/>
            <a:ext cx="5197564" cy="3077004"/>
          </a:xfrm>
          <a:prstGeom prst="rect">
            <a:avLst/>
          </a:prstGeom>
        </p:spPr>
      </p:pic>
    </p:spTree>
    <p:extLst>
      <p:ext uri="{BB962C8B-B14F-4D97-AF65-F5344CB8AC3E}">
        <p14:creationId xmlns:p14="http://schemas.microsoft.com/office/powerpoint/2010/main" xmlns="" val="3086044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759" y="274638"/>
            <a:ext cx="10975658" cy="1046162"/>
          </a:xfrm>
        </p:spPr>
        <p:txBody>
          <a:bodyPr>
            <a:normAutofit/>
          </a:bodyPr>
          <a:lstStyle/>
          <a:p>
            <a:pPr algn="l"/>
            <a:r>
              <a:rPr lang="en-US" sz="2400" dirty="0" smtClean="0">
                <a:solidFill>
                  <a:schemeClr val="bg1"/>
                </a:solidFill>
                <a:latin typeface="Times New Roman" panose="02020603050405020304" pitchFamily="18" charset="0"/>
                <a:cs typeface="Times New Roman" panose="02020603050405020304" pitchFamily="18" charset="0"/>
              </a:rPr>
              <a:t>Em hãy xác định bài toán?</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586514" y="274638"/>
            <a:ext cx="6479949" cy="1046440"/>
          </a:xfrm>
          <a:prstGeom prst="rect">
            <a:avLst/>
          </a:prstGeom>
          <a:noFill/>
        </p:spPr>
        <p:txBody>
          <a:bodyPr wrap="square" rtlCol="0">
            <a:spAutoFit/>
          </a:bodyPr>
          <a:lstStyle/>
          <a:p>
            <a:r>
              <a:rPr lang="en-US" sz="2400" dirty="0" smtClean="0">
                <a:solidFill>
                  <a:schemeClr val="bg1"/>
                </a:solidFill>
                <a:latin typeface="Times New Roman" panose="02020603050405020304" pitchFamily="18" charset="0"/>
                <a:cs typeface="Times New Roman" panose="02020603050405020304" pitchFamily="18" charset="0"/>
              </a:rPr>
              <a:t>Input: tệp RESIST.DAT</a:t>
            </a:r>
          </a:p>
          <a:p>
            <a:r>
              <a:rPr lang="en-US" sz="2400" dirty="0" err="1" smtClean="0">
                <a:solidFill>
                  <a:schemeClr val="bg1"/>
                </a:solidFill>
                <a:latin typeface="Times New Roman" panose="02020603050405020304" pitchFamily="18" charset="0"/>
                <a:cs typeface="Times New Roman" panose="02020603050405020304" pitchFamily="18" charset="0"/>
              </a:rPr>
              <a:t>Output:tệp</a:t>
            </a:r>
            <a:r>
              <a:rPr lang="en-US" sz="2400" dirty="0" smtClean="0">
                <a:solidFill>
                  <a:schemeClr val="bg1"/>
                </a:solidFill>
                <a:latin typeface="Times New Roman" panose="02020603050405020304" pitchFamily="18" charset="0"/>
                <a:cs typeface="Times New Roman" panose="02020603050405020304" pitchFamily="18" charset="0"/>
              </a:rPr>
              <a:t> RESIST.EQU</a:t>
            </a:r>
            <a:endParaRPr lang="en-US" sz="2400" dirty="0">
              <a:solidFill>
                <a:schemeClr val="bg1"/>
              </a:solidFill>
              <a:latin typeface="Times New Roman" panose="02020603050405020304" pitchFamily="18" charset="0"/>
              <a:cs typeface="Times New Roman" panose="02020603050405020304" pitchFamily="18" charset="0"/>
            </a:endParaRPr>
          </a:p>
          <a:p>
            <a:endParaRPr lang="en-US" dirty="0"/>
          </a:p>
        </p:txBody>
      </p:sp>
      <p:sp>
        <p:nvSpPr>
          <p:cNvPr id="6" name="TextBox 5"/>
          <p:cNvSpPr txBox="1"/>
          <p:nvPr/>
        </p:nvSpPr>
        <p:spPr>
          <a:xfrm>
            <a:off x="609759" y="2157234"/>
            <a:ext cx="3207658" cy="1200329"/>
          </a:xfrm>
          <a:prstGeom prst="rect">
            <a:avLst/>
          </a:prstGeom>
          <a:noFill/>
        </p:spPr>
        <p:txBody>
          <a:bodyPr wrap="square" rtlCol="0">
            <a:spAutoFit/>
          </a:bodyPr>
          <a:lstStyle/>
          <a:p>
            <a:r>
              <a:rPr lang="en-US" sz="2400" dirty="0" smtClean="0">
                <a:solidFill>
                  <a:schemeClr val="bg1"/>
                </a:solidFill>
                <a:latin typeface="Times New Roman" panose="02020603050405020304" pitchFamily="18" charset="0"/>
                <a:cs typeface="Times New Roman" panose="02020603050405020304" pitchFamily="18" charset="0"/>
              </a:rPr>
              <a:t>Theo em, giải quyết bài toán này gồm những bước nào?</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4970463" y="1640114"/>
            <a:ext cx="7076394" cy="3046988"/>
          </a:xfrm>
          <a:prstGeom prst="rect">
            <a:avLst/>
          </a:prstGeom>
          <a:noFill/>
        </p:spPr>
        <p:txBody>
          <a:bodyPr wrap="square" rtlCol="0">
            <a:spAutoFit/>
          </a:bodyPr>
          <a:lstStyle/>
          <a:p>
            <a:r>
              <a:rPr lang="en-US" sz="2400" dirty="0">
                <a:solidFill>
                  <a:schemeClr val="bg1"/>
                </a:solidFill>
                <a:latin typeface="Times New Roman" panose="02020603050405020304" pitchFamily="18" charset="0"/>
                <a:cs typeface="Times New Roman" panose="02020603050405020304" pitchFamily="18" charset="0"/>
              </a:rPr>
              <a:t>Bước 1: khai báo các </a:t>
            </a:r>
            <a:r>
              <a:rPr lang="en-US" sz="2400" dirty="0" smtClean="0">
                <a:solidFill>
                  <a:schemeClr val="bg1"/>
                </a:solidFill>
                <a:latin typeface="Times New Roman" panose="02020603050405020304" pitchFamily="18" charset="0"/>
                <a:cs typeface="Times New Roman" panose="02020603050405020304" pitchFamily="18" charset="0"/>
              </a:rPr>
              <a:t>biến bao gồm R1,R2, mảng gồm 5 phần tử lưu trữ giá trị của các điện trở tương đương. F1,f2 là 2 biến tệp, biến I chỉ số mảng</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Bước 2: gắn tên </a:t>
            </a:r>
            <a:r>
              <a:rPr lang="en-US" sz="2400" dirty="0" smtClean="0">
                <a:solidFill>
                  <a:schemeClr val="bg1"/>
                </a:solidFill>
                <a:latin typeface="Times New Roman" panose="02020603050405020304" pitchFamily="18" charset="0"/>
                <a:cs typeface="Times New Roman" panose="02020603050405020304" pitchFamily="18" charset="0"/>
              </a:rPr>
              <a:t>tệp f1,f2.</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Bước 3: mở tệp để </a:t>
            </a:r>
            <a:r>
              <a:rPr lang="en-US" sz="2400" dirty="0" smtClean="0">
                <a:solidFill>
                  <a:schemeClr val="bg1"/>
                </a:solidFill>
                <a:latin typeface="Times New Roman" panose="02020603050405020304" pitchFamily="18" charset="0"/>
                <a:cs typeface="Times New Roman" panose="02020603050405020304" pitchFamily="18" charset="0"/>
              </a:rPr>
              <a:t>đọc f1, mở tệp f2 để ghi</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Bước 4: đọc dữ liệu từ </a:t>
            </a:r>
            <a:r>
              <a:rPr lang="en-US" sz="2400" dirty="0" smtClean="0">
                <a:solidFill>
                  <a:schemeClr val="bg1"/>
                </a:solidFill>
                <a:latin typeface="Times New Roman" panose="02020603050405020304" pitchFamily="18" charset="0"/>
                <a:cs typeface="Times New Roman" panose="02020603050405020304" pitchFamily="18" charset="0"/>
              </a:rPr>
              <a:t>tệp </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Bước 5: </a:t>
            </a:r>
            <a:r>
              <a:rPr lang="en-US" sz="2400" dirty="0" smtClean="0">
                <a:solidFill>
                  <a:schemeClr val="bg1"/>
                </a:solidFill>
                <a:latin typeface="Times New Roman" panose="02020603050405020304" pitchFamily="18" charset="0"/>
                <a:cs typeface="Times New Roman" panose="02020603050405020304" pitchFamily="18" charset="0"/>
              </a:rPr>
              <a:t>tính điện trở, ghi vào tệp f2</a:t>
            </a: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Bước 6: đóng tệp</a:t>
            </a:r>
          </a:p>
        </p:txBody>
      </p:sp>
    </p:spTree>
    <p:extLst>
      <p:ext uri="{BB962C8B-B14F-4D97-AF65-F5344CB8AC3E}">
        <p14:creationId xmlns:p14="http://schemas.microsoft.com/office/powerpoint/2010/main" xmlns="" val="281810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smtClean="0">
                <a:solidFill>
                  <a:schemeClr val="bg1"/>
                </a:solidFill>
                <a:latin typeface="Times New Roman" panose="02020603050405020304" pitchFamily="18" charset="0"/>
                <a:cs typeface="Times New Roman" panose="02020603050405020304" pitchFamily="18" charset="0"/>
              </a:rPr>
              <a:t>Cách tính các điện trở tương đương</a:t>
            </a:r>
            <a:endParaRPr lang="en-US" sz="2400" dirty="0">
              <a:solidFill>
                <a:schemeClr val="bg1"/>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xmlns="" val="2121411378"/>
              </p:ext>
            </p:extLst>
          </p:nvPr>
        </p:nvGraphicFramePr>
        <p:xfrm>
          <a:off x="740753" y="1232218"/>
          <a:ext cx="10957760" cy="3327400"/>
        </p:xfrm>
        <a:graphic>
          <a:graphicData uri="http://schemas.openxmlformats.org/drawingml/2006/table">
            <a:tbl>
              <a:tblPr firstRow="1" bandRow="1">
                <a:tableStyleId>{5C22544A-7EE6-4342-B048-85BDC9FD1C3A}</a:tableStyleId>
              </a:tblPr>
              <a:tblGrid>
                <a:gridCol w="5478880">
                  <a:extLst>
                    <a:ext uri="{9D8B030D-6E8A-4147-A177-3AD203B41FA5}">
                      <a16:colId xmlns:a16="http://schemas.microsoft.com/office/drawing/2014/main" xmlns="" val="3647019914"/>
                    </a:ext>
                  </a:extLst>
                </a:gridCol>
                <a:gridCol w="5478880">
                  <a:extLst>
                    <a:ext uri="{9D8B030D-6E8A-4147-A177-3AD203B41FA5}">
                      <a16:colId xmlns:a16="http://schemas.microsoft.com/office/drawing/2014/main" xmlns="" val="2708639826"/>
                    </a:ext>
                  </a:extLst>
                </a:gridCol>
              </a:tblGrid>
              <a:tr h="370840">
                <a:tc>
                  <a:txBody>
                    <a:bodyPr/>
                    <a:lstStyle/>
                    <a:p>
                      <a:r>
                        <a:rPr lang="en-US" dirty="0" smtClean="0"/>
                        <a:t>Tên</a:t>
                      </a:r>
                      <a:r>
                        <a:rPr lang="en-US" baseline="0" dirty="0" smtClean="0"/>
                        <a:t> biến</a:t>
                      </a:r>
                      <a:endParaRPr lang="en-US" dirty="0"/>
                    </a:p>
                  </a:txBody>
                  <a:tcPr/>
                </a:tc>
                <a:tc>
                  <a:txBody>
                    <a:bodyPr/>
                    <a:lstStyle/>
                    <a:p>
                      <a:r>
                        <a:rPr lang="en-US" dirty="0" smtClean="0"/>
                        <a:t>Cách</a:t>
                      </a:r>
                      <a:r>
                        <a:rPr lang="en-US" baseline="0" dirty="0" smtClean="0"/>
                        <a:t> tính</a:t>
                      </a:r>
                      <a:endParaRPr lang="en-US" dirty="0"/>
                    </a:p>
                  </a:txBody>
                  <a:tcPr/>
                </a:tc>
                <a:extLst>
                  <a:ext uri="{0D108BD9-81ED-4DB2-BD59-A6C34878D82A}">
                    <a16:rowId xmlns:a16="http://schemas.microsoft.com/office/drawing/2014/main" xmlns="" val="411631433"/>
                  </a:ext>
                </a:extLst>
              </a:tr>
              <a:tr h="370840">
                <a:tc>
                  <a:txBody>
                    <a:bodyPr/>
                    <a:lstStyle/>
                    <a:p>
                      <a:r>
                        <a:rPr lang="en-US" dirty="0" smtClean="0"/>
                        <a:t>F1,f2</a:t>
                      </a:r>
                      <a:endParaRPr lang="en-US" dirty="0"/>
                    </a:p>
                  </a:txBody>
                  <a:tcPr/>
                </a:tc>
                <a:tc>
                  <a:txBody>
                    <a:bodyPr/>
                    <a:lstStyle/>
                    <a:p>
                      <a:r>
                        <a:rPr lang="pt-BR" sz="1400" b="0" i="0" u="none" strike="noStrike" cap="none" dirty="0" smtClean="0">
                          <a:solidFill>
                            <a:schemeClr val="dk1"/>
                          </a:solidFill>
                          <a:effectLst/>
                          <a:latin typeface="+mn-lt"/>
                          <a:ea typeface="+mn-ea"/>
                          <a:cs typeface="+mn-cs"/>
                          <a:sym typeface="Arial"/>
                        </a:rPr>
                        <a:t>Assign(f1, ‘RESIST.DAT’);</a:t>
                      </a:r>
                      <a:endParaRPr lang="en-US" sz="1400" b="0" i="0" u="none" strike="noStrike" cap="none" dirty="0" smtClean="0">
                        <a:solidFill>
                          <a:schemeClr val="dk1"/>
                        </a:solidFill>
                        <a:effectLst/>
                        <a:latin typeface="+mn-lt"/>
                        <a:ea typeface="+mn-ea"/>
                        <a:cs typeface="+mn-cs"/>
                        <a:sym typeface="Arial"/>
                      </a:endParaRPr>
                    </a:p>
                    <a:p>
                      <a:r>
                        <a:rPr lang="pt-BR" sz="1400" b="0" i="0" u="none" strike="noStrike" cap="none" dirty="0" smtClean="0">
                          <a:solidFill>
                            <a:schemeClr val="dk1"/>
                          </a:solidFill>
                          <a:effectLst/>
                          <a:latin typeface="+mn-lt"/>
                          <a:ea typeface="+mn-ea"/>
                          <a:cs typeface="+mn-cs"/>
                          <a:sym typeface="Arial"/>
                        </a:rPr>
                        <a:t>		Reset(f1);	</a:t>
                      </a:r>
                      <a:endParaRPr lang="en-US" sz="1400" b="0" i="0" u="none" strike="noStrike" cap="none" dirty="0" smtClean="0">
                        <a:solidFill>
                          <a:schemeClr val="dk1"/>
                        </a:solidFill>
                        <a:effectLst/>
                        <a:latin typeface="+mn-lt"/>
                        <a:ea typeface="+mn-ea"/>
                        <a:cs typeface="+mn-cs"/>
                        <a:sym typeface="Arial"/>
                      </a:endParaRPr>
                    </a:p>
                    <a:p>
                      <a:r>
                        <a:rPr lang="pt-BR" sz="1400" b="0" i="0" u="none" strike="noStrike" cap="none" dirty="0" smtClean="0">
                          <a:solidFill>
                            <a:schemeClr val="dk1"/>
                          </a:solidFill>
                          <a:effectLst/>
                          <a:latin typeface="+mn-lt"/>
                          <a:ea typeface="+mn-ea"/>
                          <a:cs typeface="+mn-cs"/>
                          <a:sym typeface="Arial"/>
                        </a:rPr>
                        <a:t>		Assign(f2, ‘RESIST.EQU’);</a:t>
                      </a:r>
                      <a:endParaRPr lang="en-US" sz="1400" b="0" i="0" u="none" strike="noStrike" cap="none" dirty="0" smtClean="0">
                        <a:solidFill>
                          <a:schemeClr val="dk1"/>
                        </a:solidFill>
                        <a:effectLst/>
                        <a:latin typeface="+mn-lt"/>
                        <a:ea typeface="+mn-ea"/>
                        <a:cs typeface="+mn-cs"/>
                        <a:sym typeface="Arial"/>
                      </a:endParaRPr>
                    </a:p>
                    <a:p>
                      <a:r>
                        <a:rPr lang="pt-BR" sz="1400" b="0" i="0" u="none" strike="noStrike" cap="none" dirty="0" smtClean="0">
                          <a:solidFill>
                            <a:schemeClr val="dk1"/>
                          </a:solidFill>
                          <a:effectLst/>
                          <a:latin typeface="+mn-lt"/>
                          <a:ea typeface="+mn-ea"/>
                          <a:cs typeface="+mn-cs"/>
                          <a:sym typeface="Arial"/>
                        </a:rPr>
                        <a:t>		Rewrite(f2);</a:t>
                      </a:r>
                      <a:endParaRPr lang="en-US" sz="1400" b="0" i="0" u="none" strike="noStrike" cap="none" dirty="0" smtClean="0">
                        <a:solidFill>
                          <a:schemeClr val="dk1"/>
                        </a:solidFill>
                        <a:effectLst/>
                        <a:latin typeface="+mn-lt"/>
                        <a:ea typeface="+mn-ea"/>
                        <a:cs typeface="+mn-cs"/>
                        <a:sym typeface="Arial"/>
                      </a:endParaRPr>
                    </a:p>
                    <a:p>
                      <a:endParaRPr lang="en-US" dirty="0"/>
                    </a:p>
                  </a:txBody>
                  <a:tcPr/>
                </a:tc>
                <a:extLst>
                  <a:ext uri="{0D108BD9-81ED-4DB2-BD59-A6C34878D82A}">
                    <a16:rowId xmlns:a16="http://schemas.microsoft.com/office/drawing/2014/main" xmlns="" val="43813413"/>
                  </a:ext>
                </a:extLst>
              </a:tr>
              <a:tr h="370840">
                <a:tc>
                  <a:txBody>
                    <a:bodyPr/>
                    <a:lstStyle/>
                    <a:p>
                      <a:r>
                        <a:rPr lang="pt-BR" sz="1400" b="0" i="0" u="none" strike="noStrike" cap="none" dirty="0" smtClean="0">
                          <a:solidFill>
                            <a:schemeClr val="dk1"/>
                          </a:solidFill>
                          <a:effectLst/>
                          <a:latin typeface="+mn-lt"/>
                          <a:ea typeface="+mn-ea"/>
                          <a:cs typeface="+mn-cs"/>
                          <a:sym typeface="Arial"/>
                        </a:rPr>
                        <a:t>a[1]</a:t>
                      </a:r>
                      <a:endParaRPr lang="en-US" sz="1400" b="0" i="0" u="none" strike="noStrike" cap="none" dirty="0" smtClean="0">
                        <a:solidFill>
                          <a:schemeClr val="dk1"/>
                        </a:solidFill>
                        <a:effectLst/>
                        <a:latin typeface="+mn-lt"/>
                        <a:ea typeface="+mn-ea"/>
                        <a:cs typeface="+mn-cs"/>
                        <a:sym typeface="Arial"/>
                      </a:endParaRPr>
                    </a:p>
                    <a:p>
                      <a:r>
                        <a:rPr lang="pt-BR" sz="1400" b="0" i="0" u="none" strike="noStrike" cap="none" dirty="0" smtClean="0">
                          <a:solidFill>
                            <a:schemeClr val="dk1"/>
                          </a:solidFill>
                          <a:effectLst/>
                          <a:latin typeface="+mn-lt"/>
                          <a:ea typeface="+mn-ea"/>
                          <a:cs typeface="+mn-cs"/>
                          <a:sym typeface="Arial"/>
                        </a:rPr>
                        <a:t>a[2]</a:t>
                      </a:r>
                    </a:p>
                    <a:p>
                      <a:r>
                        <a:rPr lang="pt-BR" sz="1400" b="0" i="0" u="none" strike="noStrike" cap="none" dirty="0" smtClean="0">
                          <a:solidFill>
                            <a:schemeClr val="dk1"/>
                          </a:solidFill>
                          <a:effectLst/>
                          <a:latin typeface="+mn-lt"/>
                          <a:ea typeface="+mn-ea"/>
                          <a:cs typeface="+mn-cs"/>
                          <a:sym typeface="Arial"/>
                        </a:rPr>
                        <a:t>a[3]</a:t>
                      </a:r>
                    </a:p>
                    <a:p>
                      <a:r>
                        <a:rPr lang="pt-BR" sz="1400" b="0" i="0" u="none" strike="noStrike" cap="none" dirty="0" smtClean="0">
                          <a:solidFill>
                            <a:schemeClr val="dk1"/>
                          </a:solidFill>
                          <a:effectLst/>
                          <a:latin typeface="+mn-lt"/>
                          <a:ea typeface="+mn-ea"/>
                          <a:cs typeface="+mn-cs"/>
                          <a:sym typeface="Arial"/>
                        </a:rPr>
                        <a:t>a[4]</a:t>
                      </a:r>
                    </a:p>
                    <a:p>
                      <a:r>
                        <a:rPr lang="pt-BR" sz="1400" b="0" i="0" u="none" strike="noStrike" cap="none" dirty="0" smtClean="0">
                          <a:solidFill>
                            <a:schemeClr val="dk1"/>
                          </a:solidFill>
                          <a:effectLst/>
                          <a:latin typeface="+mn-lt"/>
                          <a:ea typeface="+mn-ea"/>
                          <a:cs typeface="+mn-cs"/>
                          <a:sym typeface="Arial"/>
                        </a:rPr>
                        <a:t>a[5]</a:t>
                      </a:r>
                      <a:endParaRPr lang="en-US" sz="1400" b="0" i="0" u="none" strike="noStrike" cap="none" dirty="0" smtClean="0">
                        <a:solidFill>
                          <a:schemeClr val="dk1"/>
                        </a:solidFill>
                        <a:effectLst/>
                        <a:latin typeface="+mn-lt"/>
                        <a:ea typeface="+mn-ea"/>
                        <a:cs typeface="+mn-cs"/>
                        <a:sym typeface="Arial"/>
                      </a:endParaRPr>
                    </a:p>
                  </a:txBody>
                  <a:tcPr/>
                </a:tc>
                <a:tc>
                  <a:txBody>
                    <a:bodyPr/>
                    <a:lstStyle/>
                    <a:p>
                      <a:r>
                        <a:rPr lang="pt-BR" sz="1400" b="0" i="0" u="none" strike="noStrike" cap="none" dirty="0" smtClean="0">
                          <a:solidFill>
                            <a:schemeClr val="dk1"/>
                          </a:solidFill>
                          <a:effectLst/>
                          <a:latin typeface="+mn-lt"/>
                          <a:ea typeface="+mn-ea"/>
                          <a:cs typeface="+mn-cs"/>
                          <a:sym typeface="Arial"/>
                        </a:rPr>
                        <a:t>a[1]:= R1*R2*R3/(R1*R2+R1*R3+R2*R3);</a:t>
                      </a:r>
                      <a:endParaRPr lang="en-US" sz="1400" b="0" i="0" u="none" strike="noStrike" cap="none" dirty="0" smtClean="0">
                        <a:solidFill>
                          <a:schemeClr val="dk1"/>
                        </a:solidFill>
                        <a:effectLst/>
                        <a:latin typeface="+mn-lt"/>
                        <a:ea typeface="+mn-ea"/>
                        <a:cs typeface="+mn-cs"/>
                        <a:sym typeface="Arial"/>
                      </a:endParaRPr>
                    </a:p>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pt-BR" sz="1400" b="0" i="0" u="none" strike="noStrike" cap="none" dirty="0" smtClean="0">
                          <a:solidFill>
                            <a:schemeClr val="dk1"/>
                          </a:solidFill>
                          <a:effectLst/>
                          <a:latin typeface="+mn-lt"/>
                          <a:ea typeface="+mn-ea"/>
                          <a:cs typeface="+mn-cs"/>
                          <a:sym typeface="Arial"/>
                        </a:rPr>
                        <a:t>a[2]:= R1*R2/(R1+R2) + R3;</a:t>
                      </a:r>
                    </a:p>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pt-BR" sz="1400" b="0" i="0" u="none" strike="noStrike" cap="none" dirty="0" smtClean="0">
                          <a:solidFill>
                            <a:schemeClr val="dk1"/>
                          </a:solidFill>
                          <a:effectLst/>
                          <a:latin typeface="+mn-lt"/>
                          <a:ea typeface="+mn-ea"/>
                          <a:cs typeface="+mn-cs"/>
                          <a:sym typeface="Arial"/>
                        </a:rPr>
                        <a:t>a[3]:= R1*R3/(R1+R3) + R2;</a:t>
                      </a:r>
                    </a:p>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pt-BR" sz="1400" b="0" i="0" u="none" strike="noStrike" cap="none" dirty="0" smtClean="0">
                          <a:solidFill>
                            <a:schemeClr val="dk1"/>
                          </a:solidFill>
                          <a:effectLst/>
                          <a:latin typeface="+mn-lt"/>
                          <a:ea typeface="+mn-ea"/>
                          <a:cs typeface="+mn-cs"/>
                          <a:sym typeface="Arial"/>
                        </a:rPr>
                        <a:t>a[4]:= R2*R3/(R2+R3) + R1;</a:t>
                      </a:r>
                      <a:endParaRPr lang="en-US" sz="1400" b="0" i="0" u="none" strike="noStrike" cap="none" dirty="0" smtClean="0">
                        <a:solidFill>
                          <a:schemeClr val="dk1"/>
                        </a:solidFill>
                        <a:effectLst/>
                        <a:latin typeface="+mn-lt"/>
                        <a:ea typeface="+mn-ea"/>
                        <a:cs typeface="+mn-cs"/>
                        <a:sym typeface="Arial"/>
                      </a:endParaRPr>
                    </a:p>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pt-BR" sz="1400" b="0" i="0" u="none" strike="noStrike" cap="none" dirty="0" smtClean="0">
                          <a:solidFill>
                            <a:schemeClr val="dk1"/>
                          </a:solidFill>
                          <a:effectLst/>
                          <a:latin typeface="+mn-lt"/>
                          <a:ea typeface="+mn-ea"/>
                          <a:cs typeface="+mn-cs"/>
                          <a:sym typeface="Arial"/>
                        </a:rPr>
                        <a:t>a[5]:= R1+R2+ R3;</a:t>
                      </a:r>
                      <a:endParaRPr lang="en-US" sz="1400" b="0" i="0" u="none" strike="noStrike" cap="none" dirty="0" smtClean="0">
                        <a:solidFill>
                          <a:schemeClr val="dk1"/>
                        </a:solidFill>
                        <a:effectLst/>
                        <a:latin typeface="+mn-lt"/>
                        <a:ea typeface="+mn-ea"/>
                        <a:cs typeface="+mn-cs"/>
                        <a:sym typeface="Arial"/>
                      </a:endParaRPr>
                    </a:p>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400" b="0" i="0" u="none" strike="noStrike" cap="none" dirty="0" smtClean="0">
                        <a:solidFill>
                          <a:schemeClr val="dk1"/>
                        </a:solidFill>
                        <a:effectLst/>
                        <a:latin typeface="+mn-lt"/>
                        <a:ea typeface="+mn-ea"/>
                        <a:cs typeface="+mn-cs"/>
                        <a:sym typeface="Arial"/>
                      </a:endParaRPr>
                    </a:p>
                    <a:p>
                      <a:r>
                        <a:rPr lang="pt-BR" sz="1400" b="0" i="0" u="none" strike="noStrike" cap="none" dirty="0" smtClean="0">
                          <a:solidFill>
                            <a:schemeClr val="dk1"/>
                          </a:solidFill>
                          <a:effectLst/>
                          <a:latin typeface="+mn-lt"/>
                          <a:ea typeface="+mn-ea"/>
                          <a:cs typeface="+mn-cs"/>
                          <a:sym typeface="Arial"/>
                        </a:rPr>
                        <a:t>			;</a:t>
                      </a:r>
                      <a:endParaRPr lang="en-US" sz="1400" b="0" i="0" u="none" strike="noStrike" cap="none" dirty="0" smtClean="0">
                        <a:solidFill>
                          <a:schemeClr val="dk1"/>
                        </a:solidFill>
                        <a:effectLst/>
                        <a:latin typeface="+mn-lt"/>
                        <a:ea typeface="+mn-ea"/>
                        <a:cs typeface="+mn-cs"/>
                        <a:sym typeface="Arial"/>
                      </a:endParaRPr>
                    </a:p>
                    <a:p>
                      <a:endParaRPr lang="en-US" dirty="0"/>
                    </a:p>
                  </a:txBody>
                  <a:tcPr/>
                </a:tc>
                <a:extLst>
                  <a:ext uri="{0D108BD9-81ED-4DB2-BD59-A6C34878D82A}">
                    <a16:rowId xmlns:a16="http://schemas.microsoft.com/office/drawing/2014/main" xmlns="" val="4147933582"/>
                  </a:ext>
                </a:extLst>
              </a:tr>
            </a:tbl>
          </a:graphicData>
        </a:graphic>
      </p:graphicFrame>
    </p:spTree>
    <p:extLst>
      <p:ext uri="{BB962C8B-B14F-4D97-AF65-F5344CB8AC3E}">
        <p14:creationId xmlns:p14="http://schemas.microsoft.com/office/powerpoint/2010/main" xmlns="" val="160576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69" y="274638"/>
            <a:ext cx="2888184" cy="1143000"/>
          </a:xfrm>
        </p:spPr>
        <p:txBody>
          <a:bodyPr>
            <a:normAutofit/>
          </a:bodyPr>
          <a:lstStyle/>
          <a:p>
            <a:r>
              <a:rPr lang="en-US" sz="2400" dirty="0" smtClean="0">
                <a:solidFill>
                  <a:schemeClr val="bg1"/>
                </a:solidFill>
                <a:latin typeface="Times New Roman" panose="02020603050405020304" pitchFamily="18" charset="0"/>
                <a:cs typeface="Times New Roman" panose="02020603050405020304" pitchFamily="18" charset="0"/>
              </a:rPr>
              <a:t>Chương trình tính điện trở tương đương</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396510" y="274639"/>
            <a:ext cx="6964218" cy="6894195"/>
          </a:xfrm>
          <a:prstGeom prst="rect">
            <a:avLst/>
          </a:prstGeom>
          <a:noFill/>
        </p:spPr>
        <p:txBody>
          <a:bodyPr wrap="square" rtlCol="0">
            <a:spAutoFit/>
          </a:bodyPr>
          <a:lstStyle/>
          <a:p>
            <a:r>
              <a:rPr lang="pt-BR" sz="1700" dirty="0">
                <a:solidFill>
                  <a:schemeClr val="bg1"/>
                </a:solidFill>
                <a:latin typeface="Times New Roman" panose="02020603050405020304" pitchFamily="18" charset="0"/>
                <a:cs typeface="Times New Roman" panose="02020603050405020304" pitchFamily="18" charset="0"/>
              </a:rPr>
              <a:t>Program Chuong_trinh;</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Var a: array[1..5] of real;</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R1, R2, R3: real;</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i: integer;</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f1, f2: text;</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Begin</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Assign(f1, ‘RESIST.DAT’);</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Reset(f1);	</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Assign(f2, ‘RESIST.EQU’);</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Rewrite(f2);</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While not eof(f1) do</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begin</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readln(f1,R1,R2,R3);</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a[1]:= R1*R2*R3/(R1*R2+R1*R3+R2*R3);</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a[2]:= R1*R2/(R1+R2) + R3;</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a[3]:= R1*R3/(R1+R3) + R2;</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a[4]:= R2*R3/(R2+R3) + R1;</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a[5]:= R1+R2+ R3;</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for i:=1 to 5 do write(f2,a[i]:9:2,‘= ‘);</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writeln(f2);</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end;</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close(f1);</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close(f2);</a:t>
            </a:r>
            <a:endParaRPr lang="en-US" sz="1700" dirty="0">
              <a:solidFill>
                <a:schemeClr val="bg1"/>
              </a:solidFill>
              <a:latin typeface="Times New Roman" panose="02020603050405020304" pitchFamily="18" charset="0"/>
              <a:cs typeface="Times New Roman" panose="02020603050405020304" pitchFamily="18" charset="0"/>
            </a:endParaRPr>
          </a:p>
          <a:p>
            <a:r>
              <a:rPr lang="pt-BR" sz="1700" dirty="0">
                <a:solidFill>
                  <a:schemeClr val="bg1"/>
                </a:solidFill>
                <a:latin typeface="Times New Roman" panose="02020603050405020304" pitchFamily="18" charset="0"/>
                <a:cs typeface="Times New Roman" panose="02020603050405020304" pitchFamily="18" charset="0"/>
              </a:rPr>
              <a:t>	end.   </a:t>
            </a:r>
            <a:endParaRPr lang="en-US" sz="1700" dirty="0">
              <a:solidFill>
                <a:schemeClr val="bg1"/>
              </a:solidFill>
              <a:latin typeface="Times New Roman" panose="02020603050405020304" pitchFamily="18" charset="0"/>
              <a:cs typeface="Times New Roman" panose="02020603050405020304" pitchFamily="18" charset="0"/>
            </a:endParaRPr>
          </a:p>
          <a:p>
            <a:endParaRPr lang="en-US" sz="1700" dirty="0"/>
          </a:p>
        </p:txBody>
      </p:sp>
    </p:spTree>
    <p:extLst>
      <p:ext uri="{BB962C8B-B14F-4D97-AF65-F5344CB8AC3E}">
        <p14:creationId xmlns:p14="http://schemas.microsoft.com/office/powerpoint/2010/main" xmlns="" val="144524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theme1.xml><?xml version="1.0" encoding="utf-8"?>
<a:theme xmlns:a="http://schemas.openxmlformats.org/drawingml/2006/main"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867</Words>
  <Application>Microsoft Office PowerPoint</Application>
  <PresentationFormat>Custom</PresentationFormat>
  <Paragraphs>144</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主题</vt:lpstr>
      <vt:lpstr>Slide 1</vt:lpstr>
      <vt:lpstr>Slide 2</vt:lpstr>
      <vt:lpstr>Sơ đồ thao tác làm việc với tệp</vt:lpstr>
      <vt:lpstr>Slide 4</vt:lpstr>
      <vt:lpstr>Slide 5</vt:lpstr>
      <vt:lpstr>Slide 6</vt:lpstr>
      <vt:lpstr>Em hãy xác định bài toán?</vt:lpstr>
      <vt:lpstr>Cách tính các điện trở tương đương</vt:lpstr>
      <vt:lpstr>Chương trình tính điện trở tương đương</vt:lpstr>
      <vt:lpstr>Bài tập luyện tập, vận dụng:</vt:lpstr>
      <vt:lpstr>Slide 11</vt:lpstr>
      <vt:lpstr>Bài tập về nhà:</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第一PPT</dc:creator>
  <cp:lastModifiedBy>Admin</cp:lastModifiedBy>
  <cp:revision>55</cp:revision>
  <dcterms:created xsi:type="dcterms:W3CDTF">2015-09-13T11:28:16Z</dcterms:created>
  <dcterms:modified xsi:type="dcterms:W3CDTF">2021-08-24T23:46:44Z</dcterms:modified>
</cp:coreProperties>
</file>