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8" r:id="rId2"/>
    <p:sldId id="259" r:id="rId3"/>
    <p:sldId id="260" r:id="rId4"/>
    <p:sldId id="261" r:id="rId5"/>
    <p:sldId id="262" r:id="rId6"/>
    <p:sldId id="267" r:id="rId7"/>
    <p:sldId id="268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4" r:id="rId17"/>
    <p:sldId id="273" r:id="rId18"/>
    <p:sldId id="276" r:id="rId19"/>
  </p:sldIdLst>
  <p:sldSz cx="12195175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697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h1E+Mhaf4ts02IkLFbwOODHKQaB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ành Minh" initials="TM" lastIdx="1" clrIdx="0">
    <p:extLst>
      <p:ext uri="{19B8F6BF-5375-455C-9EA6-DF929625EA0E}">
        <p15:presenceInfo xmlns:p15="http://schemas.microsoft.com/office/powerpoint/2012/main" userId="6c326a1e095b943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 snapToGrid="0">
      <p:cViewPr varScale="1">
        <p:scale>
          <a:sx n="51" d="100"/>
          <a:sy n="51" d="100"/>
        </p:scale>
        <p:origin x="64" y="296"/>
      </p:cViewPr>
      <p:guideLst>
        <p:guide orient="horz" pos="2115"/>
        <p:guide pos="69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6199214" y="1600201"/>
            <a:ext cx="538620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609759" y="2174875"/>
            <a:ext cx="53883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6194980" y="1535113"/>
            <a:ext cx="539043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6194980" y="2174875"/>
            <a:ext cx="539043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609759" y="273050"/>
            <a:ext cx="4012129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4767974" y="273051"/>
            <a:ext cx="6817442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609759" y="1435101"/>
            <a:ext cx="4012129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2390340" y="612775"/>
            <a:ext cx="731710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2390340" y="5367338"/>
            <a:ext cx="7317105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3834607" y="-1624646"/>
            <a:ext cx="4525963" cy="10975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垂直排列标题与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7287696" y="1828445"/>
            <a:ext cx="5851525" cy="274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1698242" y="-813844"/>
            <a:ext cx="5851525" cy="8028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491D2B-B31F-4772-9762-9ED02946CCCB}"/>
              </a:ext>
            </a:extLst>
          </p:cNvPr>
          <p:cNvSpPr txBox="1"/>
          <p:nvPr/>
        </p:nvSpPr>
        <p:spPr>
          <a:xfrm>
            <a:off x="848412" y="461913"/>
            <a:ext cx="106323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74635A-4E36-4C3C-86B1-07CCCEC1E421}"/>
              </a:ext>
            </a:extLst>
          </p:cNvPr>
          <p:cNvSpPr txBox="1"/>
          <p:nvPr/>
        </p:nvSpPr>
        <p:spPr>
          <a:xfrm>
            <a:off x="5709920" y="1425020"/>
            <a:ext cx="61061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bg1"/>
              </a:buClr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Khi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(Ram)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theo.</a:t>
            </a:r>
            <a:endParaRPr lang="en-GB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EB700B5-D64F-4533-8226-4E4FA7D9936F}"/>
              </a:ext>
            </a:extLst>
          </p:cNvPr>
          <p:cNvSpPr/>
          <p:nvPr/>
        </p:nvSpPr>
        <p:spPr>
          <a:xfrm>
            <a:off x="3923122" y="2631440"/>
            <a:ext cx="1290320" cy="797560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B520CF-719C-4856-B5A9-4EA4BE1B7CD9}"/>
              </a:ext>
            </a:extLst>
          </p:cNvPr>
          <p:cNvSpPr txBox="1"/>
          <p:nvPr/>
        </p:nvSpPr>
        <p:spPr>
          <a:xfrm>
            <a:off x="1115504" y="1577420"/>
            <a:ext cx="28076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</a:p>
          <a:p>
            <a:pPr marL="571500" indent="-571500"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Mảng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Clr>
                <a:schemeClr val="bg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42950" indent="-742950">
              <a:buClr>
                <a:schemeClr val="bg1"/>
              </a:buClr>
              <a:buFont typeface="Courier New" panose="02070309020205020404" pitchFamily="49" charset="0"/>
              <a:buChar char="o"/>
            </a:pP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7A10E2-1C27-498F-876E-5F5DB69A3E87}"/>
              </a:ext>
            </a:extLst>
          </p:cNvPr>
          <p:cNvSpPr txBox="1"/>
          <p:nvPr/>
        </p:nvSpPr>
        <p:spPr>
          <a:xfrm>
            <a:off x="629920" y="5003433"/>
            <a:ext cx="11003280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11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  <p:bldP spid="9" grpId="0"/>
      <p:bldP spid="10" grpId="0" animBg="1"/>
      <p:bldP spid="10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0">
            <a:extLst>
              <a:ext uri="{FF2B5EF4-FFF2-40B4-BE49-F238E27FC236}">
                <a16:creationId xmlns:a16="http://schemas.microsoft.com/office/drawing/2014/main" id="{6D69DCDC-49B2-4E6E-AE24-E77F88715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044" y="1767829"/>
            <a:ext cx="3751262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1">
            <a:extLst>
              <a:ext uri="{FF2B5EF4-FFF2-40B4-BE49-F238E27FC236}">
                <a16:creationId xmlns:a16="http://schemas.microsoft.com/office/drawing/2014/main" id="{C486888A-0060-4745-B359-30E102841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295" y="936971"/>
            <a:ext cx="25295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2">
            <a:extLst>
              <a:ext uri="{FF2B5EF4-FFF2-40B4-BE49-F238E27FC236}">
                <a16:creationId xmlns:a16="http://schemas.microsoft.com/office/drawing/2014/main" id="{C535CFC3-75D5-44F6-BC16-202C84057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21" y="946150"/>
            <a:ext cx="3962400" cy="40011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sp>
        <p:nvSpPr>
          <p:cNvPr id="10" name="Rectangle 24">
            <a:extLst>
              <a:ext uri="{FF2B5EF4-FFF2-40B4-BE49-F238E27FC236}">
                <a16:creationId xmlns:a16="http://schemas.microsoft.com/office/drawing/2014/main" id="{D865AF18-80C4-408C-8F6E-328712492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221" y="1752600"/>
            <a:ext cx="5751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xâu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ectangle 25">
            <a:extLst>
              <a:ext uri="{FF2B5EF4-FFF2-40B4-BE49-F238E27FC236}">
                <a16:creationId xmlns:a16="http://schemas.microsoft.com/office/drawing/2014/main" id="{C605A437-5FEF-4FAE-9618-BC42EDF2C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421" y="2894797"/>
            <a:ext cx="51651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ASSIGN(</a:t>
            </a:r>
            <a:r>
              <a:rPr lang="en-US" altLang="en-US" sz="2800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tep1</a:t>
            </a:r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‘DULIEU.DAT’);</a:t>
            </a:r>
          </a:p>
        </p:txBody>
      </p:sp>
      <p:sp>
        <p:nvSpPr>
          <p:cNvPr id="12" name="Rectangle 26">
            <a:extLst>
              <a:ext uri="{FF2B5EF4-FFF2-40B4-BE49-F238E27FC236}">
                <a16:creationId xmlns:a16="http://schemas.microsoft.com/office/drawing/2014/main" id="{782716DB-910B-4182-9EE3-31EB93F82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925" y="4525962"/>
            <a:ext cx="60228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ASSIGN(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tep2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‘D:\TP\BAITAP.INP’);</a:t>
            </a:r>
          </a:p>
        </p:txBody>
      </p:sp>
      <p:sp>
        <p:nvSpPr>
          <p:cNvPr id="13" name="Text Box 27">
            <a:extLst>
              <a:ext uri="{FF2B5EF4-FFF2-40B4-BE49-F238E27FC236}">
                <a16:creationId xmlns:a16="http://schemas.microsoft.com/office/drawing/2014/main" id="{18C9DDE3-D498-4900-9218-36A4E7137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021" y="2286000"/>
            <a:ext cx="419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F2F662BB-F0C8-47D2-9867-639281FE2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821" y="3565525"/>
            <a:ext cx="45209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14300" indent="-1143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tep1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DULIEU.DAT</a:t>
            </a:r>
          </a:p>
        </p:txBody>
      </p:sp>
      <p:sp>
        <p:nvSpPr>
          <p:cNvPr id="15" name="Rectangle 29">
            <a:extLst>
              <a:ext uri="{FF2B5EF4-FFF2-40B4-BE49-F238E27FC236}">
                <a16:creationId xmlns:a16="http://schemas.microsoft.com/office/drawing/2014/main" id="{AF3A5C7C-4571-407E-B265-70B842DB1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221" y="5486400"/>
            <a:ext cx="52357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tep2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BAITAP.INP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TP ở ổ D</a:t>
            </a:r>
          </a:p>
        </p:txBody>
      </p:sp>
      <p:pic>
        <p:nvPicPr>
          <p:cNvPr id="16" name="Picture 33" descr="Set-05a-june">
            <a:extLst>
              <a:ext uri="{FF2B5EF4-FFF2-40B4-BE49-F238E27FC236}">
                <a16:creationId xmlns:a16="http://schemas.microsoft.com/office/drawing/2014/main" id="{0E2B44E3-4056-41E2-9783-93CA355551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8937">
            <a:off x="8979038" y="3216494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4" descr="Set-05a-june">
            <a:extLst>
              <a:ext uri="{FF2B5EF4-FFF2-40B4-BE49-F238E27FC236}">
                <a16:creationId xmlns:a16="http://schemas.microsoft.com/office/drawing/2014/main" id="{F3AFBDA5-5D33-4521-A623-AF0E88E30F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8937">
            <a:off x="9427994" y="4771818"/>
            <a:ext cx="609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AutoShape 35">
            <a:extLst>
              <a:ext uri="{FF2B5EF4-FFF2-40B4-BE49-F238E27FC236}">
                <a16:creationId xmlns:a16="http://schemas.microsoft.com/office/drawing/2014/main" id="{625CD27B-1982-4214-83CD-8CD3EF751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021" y="36576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36">
            <a:extLst>
              <a:ext uri="{FF2B5EF4-FFF2-40B4-BE49-F238E27FC236}">
                <a16:creationId xmlns:a16="http://schemas.microsoft.com/office/drawing/2014/main" id="{36C1A6F6-DF52-439C-BB16-1349315E3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021" y="55626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48C0FF-1EE3-447E-8C5F-1F91CA6DF497}"/>
              </a:ext>
            </a:extLst>
          </p:cNvPr>
          <p:cNvSpPr txBox="1"/>
          <p:nvPr/>
        </p:nvSpPr>
        <p:spPr>
          <a:xfrm>
            <a:off x="142980" y="60905"/>
            <a:ext cx="492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THAO TÁC VỚI TỆP</a:t>
            </a:r>
            <a:endParaRPr lang="en-GB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33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8" grpId="0" animBg="1"/>
      <p:bldP spid="19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8">
            <a:extLst>
              <a:ext uri="{FF2B5EF4-FFF2-40B4-BE49-F238E27FC236}">
                <a16:creationId xmlns:a16="http://schemas.microsoft.com/office/drawing/2014/main" id="{734A8BE5-3A53-4145-A645-7F99EAA9D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36616"/>
            <a:ext cx="3962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.VnBook-Antiqua" panose="020B7200000000000000" pitchFamily="34" charset="0"/>
              </a:rPr>
              <a:t>b. </a:t>
            </a:r>
            <a:r>
              <a:rPr lang="en-US" altLang="en-US" sz="2400" b="1" dirty="0" err="1">
                <a:solidFill>
                  <a:srgbClr val="FF0000"/>
                </a:solidFill>
                <a:latin typeface=".VnBook-Antiqua" panose="020B7200000000000000" pitchFamily="34" charset="0"/>
              </a:rPr>
              <a:t>Më</a:t>
            </a:r>
            <a:r>
              <a:rPr lang="en-US" altLang="en-US" sz="2400" b="1" dirty="0">
                <a:solidFill>
                  <a:srgbClr val="FF0000"/>
                </a:solidFill>
                <a:latin typeface=".VnBook-Antiqua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.VnBook-Antiqua" panose="020B7200000000000000" pitchFamily="34" charset="0"/>
              </a:rPr>
              <a:t>tÖp</a:t>
            </a:r>
            <a:endParaRPr lang="en-US" altLang="en-US" sz="2000" b="1" dirty="0">
              <a:latin typeface=".VnBook-Antiqua" panose="020B7200000000000000" pitchFamily="34" charset="0"/>
            </a:endParaRPr>
          </a:p>
        </p:txBody>
      </p:sp>
      <p:sp>
        <p:nvSpPr>
          <p:cNvPr id="7" name="Text Box 32">
            <a:extLst>
              <a:ext uri="{FF2B5EF4-FFF2-40B4-BE49-F238E27FC236}">
                <a16:creationId xmlns:a16="http://schemas.microsoft.com/office/drawing/2014/main" id="{5734DBA3-8EED-4861-8499-162533D61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274" y="2045700"/>
            <a:ext cx="3276600" cy="42545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.VnHelvetInsH" panose="020B7200000000000000" pitchFamily="34" charset="0"/>
              </a:rPr>
              <a:t>REWRITE</a:t>
            </a:r>
            <a:r>
              <a:rPr lang="en-US" altLang="en-US" sz="2000">
                <a:solidFill>
                  <a:srgbClr val="0000FF"/>
                </a:solidFill>
                <a:latin typeface=".VnHelvetInsH" panose="020B7200000000000000" pitchFamily="34" charset="0"/>
              </a:rPr>
              <a:t> (</a:t>
            </a:r>
            <a:r>
              <a:rPr lang="en-US" altLang="en-US" sz="2000" i="1">
                <a:solidFill>
                  <a:srgbClr val="0000FF"/>
                </a:solidFill>
                <a:latin typeface=".VnHelvetInsH" panose="020B7200000000000000" pitchFamily="34" charset="0"/>
              </a:rPr>
              <a:t>&lt;biÕn tÖp&gt;)</a:t>
            </a:r>
            <a:r>
              <a:rPr lang="en-US" altLang="en-US" sz="2000">
                <a:solidFill>
                  <a:srgbClr val="0000FF"/>
                </a:solidFill>
                <a:latin typeface=".VnHelvetInsH" panose="020B7200000000000000" pitchFamily="34" charset="0"/>
              </a:rPr>
              <a:t>;</a:t>
            </a:r>
          </a:p>
        </p:txBody>
      </p:sp>
      <p:sp>
        <p:nvSpPr>
          <p:cNvPr id="8" name="Rectangle 33">
            <a:extLst>
              <a:ext uri="{FF2B5EF4-FFF2-40B4-BE49-F238E27FC236}">
                <a16:creationId xmlns:a16="http://schemas.microsoft.com/office/drawing/2014/main" id="{5AFB8367-7FB3-4D47-8D24-AABE9A6FB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131" y="1308287"/>
            <a:ext cx="29322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GHI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altLang="en-US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37" descr="Globe-03-june">
            <a:extLst>
              <a:ext uri="{FF2B5EF4-FFF2-40B4-BE49-F238E27FC236}">
                <a16:creationId xmlns:a16="http://schemas.microsoft.com/office/drawing/2014/main" id="{5CB183F2-E9F1-4F3D-8C9B-BD392C3EDD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42" y="1283061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Line 40">
            <a:extLst>
              <a:ext uri="{FF2B5EF4-FFF2-40B4-BE49-F238E27FC236}">
                <a16:creationId xmlns:a16="http://schemas.microsoft.com/office/drawing/2014/main" id="{A90784F4-AA0F-42C8-91AB-CCAFB7D042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7861" y="1424763"/>
            <a:ext cx="17241" cy="4339563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D96094B-A832-4EC3-9465-29EE701F8E26}"/>
              </a:ext>
            </a:extLst>
          </p:cNvPr>
          <p:cNvSpPr txBox="1"/>
          <p:nvPr/>
        </p:nvSpPr>
        <p:spPr>
          <a:xfrm>
            <a:off x="142980" y="60905"/>
            <a:ext cx="492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THAO TÁC VỚI TỆP</a:t>
            </a:r>
            <a:endParaRPr lang="en-GB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A796B145-4F6B-4F89-B7D0-7D3226EC2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531" y="2811026"/>
            <a:ext cx="308129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ĐỌC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altLang="en-US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37" descr="Globe-03-june">
            <a:extLst>
              <a:ext uri="{FF2B5EF4-FFF2-40B4-BE49-F238E27FC236}">
                <a16:creationId xmlns:a16="http://schemas.microsoft.com/office/drawing/2014/main" id="{F1AF3540-85DA-4A6C-8940-0C953973C1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79" y="2807064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32">
            <a:extLst>
              <a:ext uri="{FF2B5EF4-FFF2-40B4-BE49-F238E27FC236}">
                <a16:creationId xmlns:a16="http://schemas.microsoft.com/office/drawing/2014/main" id="{4617B21E-F4A1-48D3-8E4F-418EE6D78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5833" y="3385954"/>
            <a:ext cx="3276600" cy="40011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  <a:latin typeface=".VnHelvetInsH" panose="020B7200000000000000" pitchFamily="34" charset="0"/>
              </a:rPr>
              <a:t>RESET</a:t>
            </a:r>
            <a:r>
              <a:rPr lang="en-US" altLang="en-US" sz="2000" dirty="0">
                <a:solidFill>
                  <a:srgbClr val="0000FF"/>
                </a:solidFill>
                <a:latin typeface=".VnHelvetInsH" panose="020B7200000000000000" pitchFamily="34" charset="0"/>
              </a:rPr>
              <a:t> (</a:t>
            </a:r>
            <a:r>
              <a:rPr lang="en-US" altLang="en-US" sz="2000" i="1" dirty="0">
                <a:solidFill>
                  <a:srgbClr val="0000FF"/>
                </a:solidFill>
                <a:latin typeface=".VnHelvetInsH" panose="020B7200000000000000" pitchFamily="34" charset="0"/>
              </a:rPr>
              <a:t>&lt;</a:t>
            </a:r>
            <a:r>
              <a:rPr lang="en-US" altLang="en-US" sz="2000" i="1" dirty="0" err="1">
                <a:solidFill>
                  <a:srgbClr val="0000FF"/>
                </a:solidFill>
                <a:latin typeface=".VnHelvetInsH" panose="020B7200000000000000" pitchFamily="34" charset="0"/>
              </a:rPr>
              <a:t>biÕn</a:t>
            </a:r>
            <a:r>
              <a:rPr lang="en-US" altLang="en-US" sz="2000" i="1" dirty="0">
                <a:solidFill>
                  <a:srgbClr val="0000FF"/>
                </a:solidFill>
                <a:latin typeface=".VnHelvetInsH" panose="020B7200000000000000" pitchFamily="34" charset="0"/>
              </a:rPr>
              <a:t> </a:t>
            </a:r>
            <a:r>
              <a:rPr lang="en-US" altLang="en-US" sz="2000" i="1" dirty="0" err="1">
                <a:solidFill>
                  <a:srgbClr val="0000FF"/>
                </a:solidFill>
                <a:latin typeface=".VnHelvetInsH" panose="020B7200000000000000" pitchFamily="34" charset="0"/>
              </a:rPr>
              <a:t>tÖp</a:t>
            </a:r>
            <a:r>
              <a:rPr lang="en-US" altLang="en-US" sz="2000" i="1" dirty="0">
                <a:solidFill>
                  <a:srgbClr val="0000FF"/>
                </a:solidFill>
                <a:latin typeface=".VnHelvetInsH" panose="020B7200000000000000" pitchFamily="34" charset="0"/>
              </a:rPr>
              <a:t>&gt;)</a:t>
            </a:r>
            <a:r>
              <a:rPr lang="en-US" altLang="en-US" sz="2000" dirty="0">
                <a:solidFill>
                  <a:srgbClr val="0000FF"/>
                </a:solidFill>
                <a:latin typeface=".VnHelvetInsH" panose="020B7200000000000000" pitchFamily="34" charset="0"/>
              </a:rPr>
              <a:t>;</a:t>
            </a:r>
          </a:p>
        </p:txBody>
      </p:sp>
      <p:sp>
        <p:nvSpPr>
          <p:cNvPr id="21" name="Rectangle 36">
            <a:extLst>
              <a:ext uri="{FF2B5EF4-FFF2-40B4-BE49-F238E27FC236}">
                <a16:creationId xmlns:a16="http://schemas.microsoft.com/office/drawing/2014/main" id="{23E7CB12-B81F-4B3C-BB2E-99DD6A111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99" y="4157590"/>
            <a:ext cx="419808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KQ.DAT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rỗng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altLang="en-US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36">
            <a:extLst>
              <a:ext uri="{FF2B5EF4-FFF2-40B4-BE49-F238E27FC236}">
                <a16:creationId xmlns:a16="http://schemas.microsoft.com/office/drawing/2014/main" id="{570CD176-CBE5-4A21-A060-235A6C61E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067" y="1322235"/>
            <a:ext cx="690584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KQ.DAT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assign(tep2,’KQ.DAT’);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rewrite(tep2);</a:t>
            </a:r>
          </a:p>
        </p:txBody>
      </p:sp>
      <p:sp>
        <p:nvSpPr>
          <p:cNvPr id="23" name="Rectangle 36">
            <a:extLst>
              <a:ext uri="{FF2B5EF4-FFF2-40B4-BE49-F238E27FC236}">
                <a16:creationId xmlns:a16="http://schemas.microsoft.com/office/drawing/2014/main" id="{54181800-AFA0-4779-A1DF-115432936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8183" y="3016356"/>
            <a:ext cx="66896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</a:pP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liệu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tệp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VOTIN11,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có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tệp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bằng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tục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5">
            <a:extLst>
              <a:ext uri="{FF2B5EF4-FFF2-40B4-BE49-F238E27FC236}">
                <a16:creationId xmlns:a16="http://schemas.microsoft.com/office/drawing/2014/main" id="{C7697C88-70DE-439D-BCBF-2AE7A5128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8637" y="4063415"/>
            <a:ext cx="5181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Tentep</a:t>
            </a:r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:= ‘VOTIN11’;</a:t>
            </a:r>
          </a:p>
          <a:p>
            <a:pPr eaLnBrk="1" hangingPunct="1"/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Assign(tep1,tentep);</a:t>
            </a:r>
          </a:p>
          <a:p>
            <a:pPr eaLnBrk="1" hangingPunct="1"/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Reset(tep1);</a:t>
            </a:r>
          </a:p>
        </p:txBody>
      </p:sp>
      <p:sp>
        <p:nvSpPr>
          <p:cNvPr id="25" name="TextBox 7">
            <a:extLst>
              <a:ext uri="{FF2B5EF4-FFF2-40B4-BE49-F238E27FC236}">
                <a16:creationId xmlns:a16="http://schemas.microsoft.com/office/drawing/2014/main" id="{A8F827C7-AC84-4F23-9888-A9882381B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237" y="5103628"/>
            <a:ext cx="1371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hoặc</a:t>
            </a:r>
          </a:p>
        </p:txBody>
      </p:sp>
      <p:sp>
        <p:nvSpPr>
          <p:cNvPr id="26" name="TextBox 8">
            <a:extLst>
              <a:ext uri="{FF2B5EF4-FFF2-40B4-BE49-F238E27FC236}">
                <a16:creationId xmlns:a16="http://schemas.microsoft.com/office/drawing/2014/main" id="{9A6FB5EB-0956-4609-9848-D57769C38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4837" y="5468982"/>
            <a:ext cx="5029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Assign(tep1, ‘VOTIN11’);</a:t>
            </a:r>
          </a:p>
          <a:p>
            <a:pPr eaLnBrk="1" hangingPunct="1"/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Reset(tep1);</a:t>
            </a:r>
          </a:p>
          <a:p>
            <a:pPr eaLnBrk="1" hangingPunct="1"/>
            <a:endParaRPr lang="en-US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2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7" grpId="0"/>
      <p:bldP spid="18" grpId="0"/>
      <p:bldP spid="20" grpId="0" animBg="1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255A45-5916-429D-85F3-99C11CCC5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381000"/>
            <a:ext cx="6670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chemeClr val="bg1"/>
                </a:solidFill>
              </a:rPr>
              <a:t>* 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Thủ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tục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liệu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tệp</a:t>
            </a:r>
            <a:endParaRPr lang="en-US" alt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E44EED7-8D91-47E4-8965-464AEC2D82D9}"/>
              </a:ext>
            </a:extLst>
          </p:cNvPr>
          <p:cNvSpPr/>
          <p:nvPr/>
        </p:nvSpPr>
        <p:spPr>
          <a:xfrm>
            <a:off x="1066800" y="1143000"/>
            <a:ext cx="7467600" cy="723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Write (&lt;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biến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tệp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&gt;,&lt;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sách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quả&gt;);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A39B02-462A-4247-B078-B63B36012F4A}"/>
              </a:ext>
            </a:extLst>
          </p:cNvPr>
          <p:cNvSpPr/>
          <p:nvPr/>
        </p:nvSpPr>
        <p:spPr>
          <a:xfrm>
            <a:off x="1066800" y="2895600"/>
            <a:ext cx="74676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Writeln (&lt;biến tệp&gt;,&lt;danh sách kết quả&gt;);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D40F4D1-B3D8-4E81-80D3-00C796FA8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2133600"/>
            <a:ext cx="1376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Hoặc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0ED0C5EF-62DD-44B3-9201-E9E94BAAC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8" y="4051126"/>
            <a:ext cx="9196387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́:</a:t>
            </a:r>
          </a:p>
          <a:p>
            <a:pPr algn="just" eaLnBrk="1" hangingPunct="1"/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sách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kết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quả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gồm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hoặc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nhiều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̉.</a:t>
            </a:r>
          </a:p>
          <a:p>
            <a:pPr algn="just" eaLnBrk="1" hangingPunct="1"/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có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là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biến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hoặc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biểu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thức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hoặc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hằng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xâu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hợp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nhiều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phần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cách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bởi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dấu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phấy</a:t>
            </a:r>
            <a:endParaRPr lang="en-US" alt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A17F74-1E0A-4A60-A0A0-B46576A86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49288"/>
            <a:ext cx="1122777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Ví du 4̣: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trình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báo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tepA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tepB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text;</a:t>
            </a:r>
          </a:p>
          <a:p>
            <a:pPr eaLnBrk="1" hangingPunct="1"/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a,b,c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integer;</a:t>
            </a:r>
          </a:p>
          <a:p>
            <a:pPr eaLnBrk="1" hangingPunct="1"/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được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liệu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còn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tepB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dùng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liệu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82861D-2131-4265-A065-5B2C906A8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8" y="2882900"/>
            <a:ext cx="105498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-Thủ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dùng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liệu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tepA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Read (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a,b,c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eaLnBrk="1" hangingPunct="1"/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a,b,c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630685-296F-4BF2-84A2-155D1F7A2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799" y="4483100"/>
            <a:ext cx="1059534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-Thủ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dùng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̉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liệu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vào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tepB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viết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Write(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tepB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,’a= ‘,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a,’b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‘,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b,’c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=‘ ,c);</a:t>
            </a:r>
          </a:p>
          <a:p>
            <a:pPr eaLnBrk="1" hangingPunct="1"/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Hoặc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tepB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,’a= ‘,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a,’b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‘,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b,’c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=‘ ,c);</a:t>
            </a:r>
          </a:p>
        </p:txBody>
      </p:sp>
    </p:spTree>
    <p:extLst>
      <p:ext uri="{BB962C8B-B14F-4D97-AF65-F5344CB8AC3E}">
        <p14:creationId xmlns:p14="http://schemas.microsoft.com/office/powerpoint/2010/main" val="426657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:a16="http://schemas.microsoft.com/office/drawing/2014/main" id="{5D21C2C3-0E5D-4A68-B9A6-F301AA01E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1503363"/>
            <a:ext cx="10728917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EOF </a:t>
            </a:r>
            <a:r>
              <a:rPr lang="en-US" alt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(&lt;</a:t>
            </a:r>
            <a:r>
              <a:rPr lang="en-US" alt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&gt;);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trỏ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trỏ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EOF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TRUE.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37F21D1-8140-4891-A6FA-7E58C87D6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51275"/>
            <a:ext cx="10728917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EOLN </a:t>
            </a:r>
            <a:r>
              <a:rPr lang="en-US" altLang="en-US" sz="36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(&lt;biến tệp&gt;);</a:t>
            </a:r>
            <a:r>
              <a:rPr lang="en-US" alt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Cho biết con trỏ tệp đã ở vị trí cuối dòng hay chưa. Nếu trỏ tệp ở cuối dòng thì hàm EOLN trả lại giá trị TRUE.</a:t>
            </a: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A6CFFAC7-3BF7-434B-893D-46463C410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847725"/>
            <a:ext cx="1010732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5558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9B51A2-9DB0-4274-9920-83FCA8EC4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399" y="2743200"/>
            <a:ext cx="896324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i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800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tin. </a:t>
            </a:r>
          </a:p>
          <a:p>
            <a:pPr algn="just" eaLnBrk="1" hangingPunct="1"/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F274C-5767-4A5F-9F7D-1A118C044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81000"/>
            <a:ext cx="415110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d, Đóng tệp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DF346-D51E-4D9D-955B-38700ADFF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649" y="1143000"/>
            <a:ext cx="242007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Cú pháp: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270454-E7A4-438A-A328-997638753B8B}"/>
              </a:ext>
            </a:extLst>
          </p:cNvPr>
          <p:cNvSpPr/>
          <p:nvPr/>
        </p:nvSpPr>
        <p:spPr>
          <a:xfrm>
            <a:off x="3200400" y="1905000"/>
            <a:ext cx="3246438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CLOSE(&lt;</a:t>
            </a:r>
            <a:r>
              <a:rPr lang="en-US" sz="28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biến tệp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&gt;);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1AC98237-1352-4143-8103-D82B0C959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999" y="4724400"/>
            <a:ext cx="6866221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Ví dụ 5: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Close(tep1);</a:t>
            </a:r>
          </a:p>
          <a:p>
            <a:pPr eaLnBrk="1" hangingPunct="1"/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Close(tep3);</a:t>
            </a:r>
          </a:p>
        </p:txBody>
      </p:sp>
    </p:spTree>
    <p:extLst>
      <p:ext uri="{BB962C8B-B14F-4D97-AF65-F5344CB8AC3E}">
        <p14:creationId xmlns:p14="http://schemas.microsoft.com/office/powerpoint/2010/main" val="207101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0CC720E-ED84-4B27-B923-DC2E4BD82A25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1130913"/>
            <a:ext cx="11718256" cy="4547105"/>
            <a:chOff x="96" y="832"/>
            <a:chExt cx="6180" cy="2440"/>
          </a:xfrm>
        </p:grpSpPr>
        <p:sp>
          <p:nvSpPr>
            <p:cNvPr id="4" name="Text Box 4">
              <a:extLst>
                <a:ext uri="{FF2B5EF4-FFF2-40B4-BE49-F238E27FC236}">
                  <a16:creationId xmlns:a16="http://schemas.microsoft.com/office/drawing/2014/main" id="{0EF55B07-A92B-4653-A2D0-6593069EB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832"/>
              <a:ext cx="2879" cy="248"/>
            </a:xfrm>
            <a:prstGeom prst="rect">
              <a:avLst/>
            </a:prstGeom>
            <a:solidFill>
              <a:schemeClr val="bg2"/>
            </a:solidFill>
            <a:ln w="57150" cmpd="thickThin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ASSIGN( &lt;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biến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 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tệp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&gt;, &lt;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tên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 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tệp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&gt;);</a:t>
              </a:r>
            </a:p>
          </p:txBody>
        </p:sp>
        <p:sp>
          <p:nvSpPr>
            <p:cNvPr id="5" name="Text Box 5">
              <a:extLst>
                <a:ext uri="{FF2B5EF4-FFF2-40B4-BE49-F238E27FC236}">
                  <a16:creationId xmlns:a16="http://schemas.microsoft.com/office/drawing/2014/main" id="{0CC6CF80-383A-4CE2-BA49-CA16210F0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509"/>
              <a:ext cx="1689" cy="248"/>
            </a:xfrm>
            <a:prstGeom prst="rect">
              <a:avLst/>
            </a:prstGeom>
            <a:solidFill>
              <a:schemeClr val="bg2"/>
            </a:solidFill>
            <a:ln w="57150" cmpd="thinThick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chemeClr val="bg1"/>
                  </a:solidFill>
                  <a:latin typeface="Cambria" panose="02040503050406030204" pitchFamily="18" charset="0"/>
                </a:rPr>
                <a:t>Rewrite(&lt;biến tệp&gt;);</a:t>
              </a:r>
              <a:endParaRPr lang="en-US" altLang="en-US" sz="2400" b="1">
                <a:solidFill>
                  <a:schemeClr val="bg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F5442A3E-54C7-4C44-BC9B-8B5FDB03F3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0" y="1536"/>
              <a:ext cx="1742" cy="248"/>
            </a:xfrm>
            <a:prstGeom prst="rect">
              <a:avLst/>
            </a:prstGeom>
            <a:solidFill>
              <a:schemeClr val="bg2"/>
            </a:solidFill>
            <a:ln w="57150" cmpd="thickThin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Reset(&lt;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biến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 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tệp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&gt;);</a:t>
              </a:r>
              <a:endParaRPr lang="en-US" altLang="en-US" sz="2400" b="1" dirty="0">
                <a:solidFill>
                  <a:schemeClr val="bg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762E6CFF-3A56-4823-B5ED-61DD120D44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2208"/>
              <a:ext cx="3008" cy="248"/>
            </a:xfrm>
            <a:prstGeom prst="rect">
              <a:avLst/>
            </a:prstGeom>
            <a:solidFill>
              <a:schemeClr val="bg2"/>
            </a:solidFill>
            <a:ln w="57150" cmpd="thinThick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chemeClr val="bg1"/>
                  </a:solidFill>
                  <a:latin typeface="Cambria" panose="02040503050406030204" pitchFamily="18" charset="0"/>
                </a:rPr>
                <a:t>Write(&lt;biến tệp&gt;, &lt;danh sách kết quả&gt;);</a:t>
              </a:r>
            </a:p>
          </p:txBody>
        </p:sp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8430CF09-B7E1-4DA2-B1C5-7E18098109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6" y="2198"/>
              <a:ext cx="2850" cy="248"/>
            </a:xfrm>
            <a:prstGeom prst="rect">
              <a:avLst/>
            </a:prstGeom>
            <a:solidFill>
              <a:schemeClr val="bg2"/>
            </a:solidFill>
            <a:ln w="57150" cmpd="thinThick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Read(&lt;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biến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 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tệp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&gt;, &lt;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danh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 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sách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 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biến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&gt;);</a:t>
              </a:r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6A011E5A-2495-46B7-B4BF-380C897F5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024"/>
              <a:ext cx="1581" cy="248"/>
            </a:xfrm>
            <a:prstGeom prst="rect">
              <a:avLst/>
            </a:prstGeom>
            <a:solidFill>
              <a:schemeClr val="bg2"/>
            </a:solidFill>
            <a:ln w="57150" cmpd="thinThick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Close(&lt;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biến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 </a:t>
              </a:r>
              <a:r>
                <a:rPr lang="en-US" altLang="en-US" sz="2400" dirty="0" err="1">
                  <a:solidFill>
                    <a:schemeClr val="bg1"/>
                  </a:solidFill>
                  <a:latin typeface="Cambria" panose="02040503050406030204" pitchFamily="18" charset="0"/>
                </a:rPr>
                <a:t>tệp</a:t>
              </a:r>
              <a:r>
                <a:rPr lang="en-US" altLang="en-US" sz="2400" dirty="0">
                  <a:solidFill>
                    <a:schemeClr val="bg1"/>
                  </a:solidFill>
                  <a:latin typeface="Cambria" panose="02040503050406030204" pitchFamily="18" charset="0"/>
                </a:rPr>
                <a:t>&gt;);</a:t>
              </a:r>
              <a:endParaRPr lang="en-US" altLang="en-US" sz="2400" b="1" dirty="0">
                <a:solidFill>
                  <a:schemeClr val="bg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F7E69EC6-8597-4FE4-993D-2747C954C2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1056"/>
              <a:ext cx="1008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26DEDDE3-E6DC-4D3A-A5EA-AEBDDC38ED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1824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E1E80908-FCCB-4EB4-BF3E-16DB7E9A1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056"/>
              <a:ext cx="1104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sp>
          <p:nvSpPr>
            <p:cNvPr id="13" name="Line 13">
              <a:extLst>
                <a:ext uri="{FF2B5EF4-FFF2-40B4-BE49-F238E27FC236}">
                  <a16:creationId xmlns:a16="http://schemas.microsoft.com/office/drawing/2014/main" id="{288C4F49-14C5-4418-A853-9535DE739A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76" y="1824"/>
              <a:ext cx="0" cy="3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sz="1800">
                <a:solidFill>
                  <a:schemeClr val="bg1"/>
                </a:solidFill>
              </a:endParaRPr>
            </a:p>
          </p:txBody>
        </p:sp>
        <p:grpSp>
          <p:nvGrpSpPr>
            <p:cNvPr id="14" name="Group 14">
              <a:extLst>
                <a:ext uri="{FF2B5EF4-FFF2-40B4-BE49-F238E27FC236}">
                  <a16:creationId xmlns:a16="http://schemas.microsoft.com/office/drawing/2014/main" id="{014F3589-4F5E-4A1F-9A8B-558446F7FC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2" y="2448"/>
              <a:ext cx="1152" cy="528"/>
              <a:chOff x="1152" y="2448"/>
              <a:chExt cx="1152" cy="528"/>
            </a:xfrm>
          </p:grpSpPr>
          <p:sp>
            <p:nvSpPr>
              <p:cNvPr id="20" name="Line 15">
                <a:extLst>
                  <a:ext uri="{FF2B5EF4-FFF2-40B4-BE49-F238E27FC236}">
                    <a16:creationId xmlns:a16="http://schemas.microsoft.com/office/drawing/2014/main" id="{7C04AE3F-D9BC-45CA-9F31-C7A9550E09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1152" cy="28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Line 16">
                <a:extLst>
                  <a:ext uri="{FF2B5EF4-FFF2-40B4-BE49-F238E27FC236}">
                    <a16:creationId xmlns:a16="http://schemas.microsoft.com/office/drawing/2014/main" id="{0BBA5020-2A7A-4336-AE15-C22637777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2" y="2448"/>
                <a:ext cx="0" cy="24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5" name="Group 17">
              <a:extLst>
                <a:ext uri="{FF2B5EF4-FFF2-40B4-BE49-F238E27FC236}">
                  <a16:creationId xmlns:a16="http://schemas.microsoft.com/office/drawing/2014/main" id="{8EB18B7C-1566-411B-8243-189186EBD3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448"/>
              <a:ext cx="1104" cy="528"/>
              <a:chOff x="3072" y="2448"/>
              <a:chExt cx="1104" cy="528"/>
            </a:xfrm>
          </p:grpSpPr>
          <p:sp>
            <p:nvSpPr>
              <p:cNvPr id="18" name="Line 18">
                <a:extLst>
                  <a:ext uri="{FF2B5EF4-FFF2-40B4-BE49-F238E27FC236}">
                    <a16:creationId xmlns:a16="http://schemas.microsoft.com/office/drawing/2014/main" id="{0D8103B0-784F-4C0F-9F40-15AF1E32E5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72" y="2688"/>
                <a:ext cx="1104" cy="28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Line 19">
                <a:extLst>
                  <a:ext uri="{FF2B5EF4-FFF2-40B4-BE49-F238E27FC236}">
                    <a16:creationId xmlns:a16="http://schemas.microsoft.com/office/drawing/2014/main" id="{A05DB4B8-0072-437F-BE5E-E50B71262B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2448"/>
                <a:ext cx="0" cy="24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sz="18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F99D0965-D717-4071-B62D-853D1CE887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1104"/>
              <a:ext cx="864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800" b="1">
                  <a:solidFill>
                    <a:schemeClr val="bg1"/>
                  </a:solidFill>
                  <a:latin typeface="Cambria" panose="02040503050406030204" pitchFamily="18" charset="0"/>
                </a:rPr>
                <a:t>Ghi</a:t>
              </a:r>
            </a:p>
          </p:txBody>
        </p:sp>
        <p:sp>
          <p:nvSpPr>
            <p:cNvPr id="17" name="Text Box 21">
              <a:extLst>
                <a:ext uri="{FF2B5EF4-FFF2-40B4-BE49-F238E27FC236}">
                  <a16:creationId xmlns:a16="http://schemas.microsoft.com/office/drawing/2014/main" id="{93A20A09-EC60-4DF8-9C8D-A9B7037AF1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1104"/>
              <a:ext cx="816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800" b="1">
                  <a:solidFill>
                    <a:schemeClr val="bg1"/>
                  </a:solidFill>
                  <a:latin typeface="Cambria" panose="02040503050406030204" pitchFamily="18" charset="0"/>
                </a:rPr>
                <a:t>Đọc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5BD49D76-4E68-41D5-93ED-63606176DF28}"/>
              </a:ext>
            </a:extLst>
          </p:cNvPr>
          <p:cNvSpPr txBox="1"/>
          <p:nvPr/>
        </p:nvSpPr>
        <p:spPr>
          <a:xfrm>
            <a:off x="142980" y="60905"/>
            <a:ext cx="492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GB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91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5D942CC5-EDA2-4C87-99AC-6E0414738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799" y="152400"/>
            <a:ext cx="6233359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Arial" panose="020B0604020202020204" pitchFamily="34" charset="0"/>
              </a:rPr>
              <a:t>BÀI TẬP CỦNG CỐ</a:t>
            </a:r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DE7C56F6-CBC2-4805-9E41-DD80FD114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99" y="914400"/>
            <a:ext cx="1038893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u="sng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 1: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Pascal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bản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cú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pháp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lvl="3">
              <a:buClr>
                <a:schemeClr val="bg1"/>
              </a:buClr>
              <a:buFontTx/>
              <a:buAutoNum type="alphaUcPeriod"/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Var  &lt;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&gt;: Text;</a:t>
            </a:r>
          </a:p>
          <a:p>
            <a:pPr lvl="3">
              <a:buClr>
                <a:schemeClr val="bg1"/>
              </a:buClr>
              <a:buFontTx/>
              <a:buAutoNum type="alphaUcPeriod"/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Var  &lt;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&gt;: Text;</a:t>
            </a:r>
          </a:p>
          <a:p>
            <a:pPr lvl="3">
              <a:buClr>
                <a:schemeClr val="bg1"/>
              </a:buClr>
              <a:buFontTx/>
              <a:buAutoNum type="alphaUcPeriod"/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Var  &lt;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&gt;: string;</a:t>
            </a:r>
          </a:p>
          <a:p>
            <a:pPr lvl="3">
              <a:buClr>
                <a:srgbClr val="FFFFFF"/>
              </a:buClr>
              <a:buFontTx/>
              <a:buAutoNum type="alphaUcPeriod"/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Var  &lt;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&gt;: string;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6CAAE9B2-66A7-4370-AD37-D1CD7BC02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9600"/>
            <a:ext cx="10804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latin typeface="Cambria" panose="02040503050406030204" pitchFamily="18" charset="0"/>
              </a:rPr>
              <a:t>I. </a:t>
            </a:r>
            <a:r>
              <a:rPr lang="en-US" altLang="en-US" sz="2400" b="1" u="sng">
                <a:solidFill>
                  <a:schemeClr val="bg1"/>
                </a:solidFill>
                <a:latin typeface="Cambria" panose="02040503050406030204" pitchFamily="18" charset="0"/>
              </a:rPr>
              <a:t>Hãy chọn phương án trả lời đúng nhất</a:t>
            </a:r>
          </a:p>
        </p:txBody>
      </p:sp>
      <p:sp>
        <p:nvSpPr>
          <p:cNvPr id="5" name="Oval 10">
            <a:extLst>
              <a:ext uri="{FF2B5EF4-FFF2-40B4-BE49-F238E27FC236}">
                <a16:creationId xmlns:a16="http://schemas.microsoft.com/office/drawing/2014/main" id="{E0737A91-1D9C-49E8-93E3-DC191B620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0" y="2269454"/>
            <a:ext cx="623336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2DD7FEDE-FBB1-4887-9020-BDA73023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00" y="3505200"/>
            <a:ext cx="10717914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u="sng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 2: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gắn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KQ.TXT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tệp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f1 ta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sử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</a:p>
          <a:p>
            <a:pPr lvl="2">
              <a:spcBef>
                <a:spcPct val="50000"/>
              </a:spcBef>
              <a:buClr>
                <a:schemeClr val="bg1"/>
              </a:buClr>
              <a:buFontTx/>
              <a:buAutoNum type="alphaUcPeriod"/>
            </a:pP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f1:=‘KQ.TXT’;</a:t>
            </a:r>
          </a:p>
          <a:p>
            <a:pPr lvl="2">
              <a:spcBef>
                <a:spcPct val="50000"/>
              </a:spcBef>
              <a:buClr>
                <a:srgbClr val="FFFFFF"/>
              </a:buClr>
              <a:buFontTx/>
              <a:buAutoNum type="alphaUcPeriod"/>
            </a:pP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KQ.TXT:=f1;</a:t>
            </a:r>
          </a:p>
          <a:p>
            <a:pPr lvl="2">
              <a:spcBef>
                <a:spcPct val="50000"/>
              </a:spcBef>
              <a:buClr>
                <a:srgbClr val="FFFFFF"/>
              </a:buClr>
              <a:buFontTx/>
              <a:buAutoNum type="alphaUcPeriod"/>
            </a:pP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Assign(‘KQ.TXT’,f1);</a:t>
            </a:r>
          </a:p>
          <a:p>
            <a:pPr lvl="2">
              <a:spcBef>
                <a:spcPct val="50000"/>
              </a:spcBef>
              <a:buClr>
                <a:srgbClr val="FFFFFF"/>
              </a:buClr>
              <a:buFontTx/>
              <a:buAutoNum type="alphaUcPeriod"/>
            </a:pP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</a:rPr>
              <a:t>Assign(f1, ‘KQ.TXT’);</a:t>
            </a:r>
          </a:p>
        </p:txBody>
      </p:sp>
      <p:sp>
        <p:nvSpPr>
          <p:cNvPr id="7" name="Oval 16">
            <a:extLst>
              <a:ext uri="{FF2B5EF4-FFF2-40B4-BE49-F238E27FC236}">
                <a16:creationId xmlns:a16="http://schemas.microsoft.com/office/drawing/2014/main" id="{DD887EB9-BAE0-45FA-A03F-C7EB0BB5D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384" y="5965304"/>
            <a:ext cx="623336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22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85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385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385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385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385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38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38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84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3C01B8-7C05-45AD-8861-5D8F2C4B2DC7}"/>
              </a:ext>
            </a:extLst>
          </p:cNvPr>
          <p:cNvSpPr txBox="1"/>
          <p:nvPr/>
        </p:nvSpPr>
        <p:spPr>
          <a:xfrm>
            <a:off x="1859280" y="1879600"/>
            <a:ext cx="9265920" cy="259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14: KIỂU DỮ LIỆU TỆP</a:t>
            </a:r>
          </a:p>
          <a:p>
            <a:pPr>
              <a:lnSpc>
                <a:spcPct val="200000"/>
              </a:lnSpc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15: THAO TÁC VỚI TỆP</a:t>
            </a:r>
            <a:endParaRPr lang="en-GB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621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88A9BD-6184-4502-9402-08557F404FF6}"/>
              </a:ext>
            </a:extLst>
          </p:cNvPr>
          <p:cNvSpPr txBox="1"/>
          <p:nvPr/>
        </p:nvSpPr>
        <p:spPr>
          <a:xfrm>
            <a:off x="1809945" y="933255"/>
            <a:ext cx="7475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14: KIỂU DỮ LIỆU TỆP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8CBAF-F283-4D2F-99EA-07E4AB9BD965}"/>
              </a:ext>
            </a:extLst>
          </p:cNvPr>
          <p:cNvSpPr txBox="1"/>
          <p:nvPr/>
        </p:nvSpPr>
        <p:spPr>
          <a:xfrm>
            <a:off x="1904213" y="2047187"/>
            <a:ext cx="9189563" cy="324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CHÍNH:</a:t>
            </a:r>
          </a:p>
          <a:p>
            <a:pPr marL="742950" indent="-742950">
              <a:lnSpc>
                <a:spcPct val="200000"/>
              </a:lnSpc>
              <a:buClr>
                <a:schemeClr val="bg1"/>
              </a:buClr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 TRÒ CỦA KIỂU TỆP</a:t>
            </a:r>
          </a:p>
          <a:p>
            <a:pPr marL="742950" indent="-742950">
              <a:lnSpc>
                <a:spcPct val="200000"/>
              </a:lnSpc>
              <a:buClr>
                <a:schemeClr val="bg1"/>
              </a:buClr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LOẠI VÀ THAO TÁC VỚI TỆP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4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568779-4D1A-4643-8A41-F0472549FCF9}"/>
              </a:ext>
            </a:extLst>
          </p:cNvPr>
          <p:cNvSpPr txBox="1"/>
          <p:nvPr/>
        </p:nvSpPr>
        <p:spPr>
          <a:xfrm>
            <a:off x="1904213" y="65989"/>
            <a:ext cx="7475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14: KIỂU DỮ LIỆU TỆP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FE575A-0914-4529-90A8-50A21B46562A}"/>
              </a:ext>
            </a:extLst>
          </p:cNvPr>
          <p:cNvSpPr txBox="1"/>
          <p:nvPr/>
        </p:nvSpPr>
        <p:spPr>
          <a:xfrm>
            <a:off x="218383" y="878264"/>
            <a:ext cx="7475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1.VAI TRÒ CỦA TỆP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80C3B0-32E5-41B2-BD40-239559AA1ABD}"/>
              </a:ext>
            </a:extLst>
          </p:cNvPr>
          <p:cNvSpPr txBox="1"/>
          <p:nvPr/>
        </p:nvSpPr>
        <p:spPr>
          <a:xfrm>
            <a:off x="370783" y="1681112"/>
            <a:ext cx="113561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 algn="just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USB, CD,…)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GB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7" descr="Disc-04-june">
            <a:extLst>
              <a:ext uri="{FF2B5EF4-FFF2-40B4-BE49-F238E27FC236}">
                <a16:creationId xmlns:a16="http://schemas.microsoft.com/office/drawing/2014/main" id="{EB8BE40B-A766-4DC7-882B-F5B4E3B693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281340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8" descr="Floppy-02-june">
            <a:extLst>
              <a:ext uri="{FF2B5EF4-FFF2-40B4-BE49-F238E27FC236}">
                <a16:creationId xmlns:a16="http://schemas.microsoft.com/office/drawing/2014/main" id="{9DE75B5B-99D9-448D-B0A5-34D972CA7B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281340"/>
            <a:ext cx="619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0" descr="Zip-01-june">
            <a:extLst>
              <a:ext uri="{FF2B5EF4-FFF2-40B4-BE49-F238E27FC236}">
                <a16:creationId xmlns:a16="http://schemas.microsoft.com/office/drawing/2014/main" id="{3B5192EA-A0A1-43E9-BDDF-F475F7E0155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300390"/>
            <a:ext cx="11906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1" descr="Modem-01">
            <a:extLst>
              <a:ext uri="{FF2B5EF4-FFF2-40B4-BE49-F238E27FC236}">
                <a16:creationId xmlns:a16="http://schemas.microsoft.com/office/drawing/2014/main" id="{856348A3-FDBA-43CB-8B75-FA4468FC42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333728"/>
            <a:ext cx="114300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CB75EFE-B32E-4C77-BA3A-8F74650C8195}"/>
              </a:ext>
            </a:extLst>
          </p:cNvPr>
          <p:cNvSpPr txBox="1"/>
          <p:nvPr/>
        </p:nvSpPr>
        <p:spPr>
          <a:xfrm>
            <a:off x="523183" y="5236597"/>
            <a:ext cx="113561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Clr>
                <a:schemeClr val="bg1"/>
              </a:buClr>
              <a:buFont typeface="Courier New" panose="02070309020205020404" pitchFamily="49" charset="0"/>
              <a:buChar char="o"/>
            </a:pP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endParaRPr lang="en-GB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02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38742F-D324-4BE5-9F96-F3580BF79869}"/>
              </a:ext>
            </a:extLst>
          </p:cNvPr>
          <p:cNvSpPr txBox="1"/>
          <p:nvPr/>
        </p:nvSpPr>
        <p:spPr>
          <a:xfrm>
            <a:off x="1904213" y="65989"/>
            <a:ext cx="7475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14: KIỂU DỮ LIỆU TỆP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F6850D-CC83-4C8B-8950-9F2F1C7A8BBD}"/>
              </a:ext>
            </a:extLst>
          </p:cNvPr>
          <p:cNvSpPr txBox="1"/>
          <p:nvPr/>
        </p:nvSpPr>
        <p:spPr>
          <a:xfrm>
            <a:off x="157423" y="780259"/>
            <a:ext cx="10603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2.PHÂN LOẠI TỆP VÀ THAO TÁC VỚI TỆP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5CE8B0-B18F-45CC-8F56-C917F60FBA28}"/>
              </a:ext>
            </a:extLst>
          </p:cNvPr>
          <p:cNvSpPr txBox="1"/>
          <p:nvPr/>
        </p:nvSpPr>
        <p:spPr>
          <a:xfrm>
            <a:off x="233619" y="1426590"/>
            <a:ext cx="1797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616CA5-F09E-4EAC-9477-70A50B6E1E90}"/>
              </a:ext>
            </a:extLst>
          </p:cNvPr>
          <p:cNvSpPr/>
          <p:nvPr/>
        </p:nvSpPr>
        <p:spPr>
          <a:xfrm>
            <a:off x="4663021" y="1634850"/>
            <a:ext cx="1797385" cy="6463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GB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F9511B-A60F-4112-9514-E84DC81923F4}"/>
              </a:ext>
            </a:extLst>
          </p:cNvPr>
          <p:cNvSpPr/>
          <p:nvPr/>
        </p:nvSpPr>
        <p:spPr>
          <a:xfrm>
            <a:off x="1717250" y="2922344"/>
            <a:ext cx="2468251" cy="725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TỔ CHỨC DỮ LIỆU</a:t>
            </a:r>
            <a:endParaRPr lang="en-GB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A670F3-E460-4FE3-9150-AB13D1D3B804}"/>
              </a:ext>
            </a:extLst>
          </p:cNvPr>
          <p:cNvSpPr/>
          <p:nvPr/>
        </p:nvSpPr>
        <p:spPr>
          <a:xfrm>
            <a:off x="6888480" y="2837503"/>
            <a:ext cx="3230880" cy="8099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THỨC 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 CẬP</a:t>
            </a:r>
            <a:endParaRPr lang="en-GB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FB5DC3-9115-4CC1-BFB7-D7D386842672}"/>
              </a:ext>
            </a:extLst>
          </p:cNvPr>
          <p:cNvSpPr/>
          <p:nvPr/>
        </p:nvSpPr>
        <p:spPr>
          <a:xfrm>
            <a:off x="157423" y="4169575"/>
            <a:ext cx="2115798" cy="8099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9EA335-DB8B-44B8-9C27-BC1F7904D782}"/>
              </a:ext>
            </a:extLst>
          </p:cNvPr>
          <p:cNvSpPr/>
          <p:nvPr/>
        </p:nvSpPr>
        <p:spPr>
          <a:xfrm>
            <a:off x="2951376" y="4169576"/>
            <a:ext cx="2003775" cy="8099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DC75C2-C0D6-4FC2-BE2F-987F6C8E282E}"/>
              </a:ext>
            </a:extLst>
          </p:cNvPr>
          <p:cNvSpPr/>
          <p:nvPr/>
        </p:nvSpPr>
        <p:spPr>
          <a:xfrm>
            <a:off x="5839695" y="4169574"/>
            <a:ext cx="2390223" cy="8099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57FE12-4640-4AC8-AE8C-8E699A2D17E4}"/>
              </a:ext>
            </a:extLst>
          </p:cNvPr>
          <p:cNvSpPr/>
          <p:nvPr/>
        </p:nvSpPr>
        <p:spPr>
          <a:xfrm>
            <a:off x="8988976" y="4207736"/>
            <a:ext cx="2390223" cy="8099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EF4AF07-5027-4C5C-9695-2A15646FC768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 flipH="1">
            <a:off x="2951376" y="2281181"/>
            <a:ext cx="2610338" cy="641163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8B24ECB-4AC7-47B1-9C42-85C7F5CD2268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5561714" y="2281181"/>
            <a:ext cx="2942206" cy="556322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C433E37-75C7-4BFC-BC88-ACBF3DAEA286}"/>
              </a:ext>
            </a:extLst>
          </p:cNvPr>
          <p:cNvCxnSpPr>
            <a:cxnSpLocks/>
          </p:cNvCxnSpPr>
          <p:nvPr/>
        </p:nvCxnSpPr>
        <p:spPr>
          <a:xfrm flipH="1">
            <a:off x="1132312" y="3637279"/>
            <a:ext cx="1736054" cy="522135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E923BFF-A9DB-4551-9714-7F8FFB6A1D1F}"/>
              </a:ext>
            </a:extLst>
          </p:cNvPr>
          <p:cNvCxnSpPr>
            <a:stCxn id="9" idx="2"/>
            <a:endCxn id="12" idx="0"/>
          </p:cNvCxnSpPr>
          <p:nvPr/>
        </p:nvCxnSpPr>
        <p:spPr>
          <a:xfrm>
            <a:off x="2951376" y="3647440"/>
            <a:ext cx="1001888" cy="522136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EECA7DF-ABA5-4681-9284-12F0945B67A2}"/>
              </a:ext>
            </a:extLst>
          </p:cNvPr>
          <p:cNvCxnSpPr>
            <a:stCxn id="10" idx="2"/>
            <a:endCxn id="13" idx="0"/>
          </p:cNvCxnSpPr>
          <p:nvPr/>
        </p:nvCxnSpPr>
        <p:spPr>
          <a:xfrm flipH="1">
            <a:off x="7034807" y="3647440"/>
            <a:ext cx="1469113" cy="522134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3B1C267-9619-4A6C-8972-6059CB93AC42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>
            <a:off x="8503920" y="3647440"/>
            <a:ext cx="1680168" cy="560296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8BDB3147-F859-4401-ACF3-EF214FAF604F}"/>
              </a:ext>
            </a:extLst>
          </p:cNvPr>
          <p:cNvSpPr/>
          <p:nvPr/>
        </p:nvSpPr>
        <p:spPr>
          <a:xfrm>
            <a:off x="442443" y="5518097"/>
            <a:ext cx="11114251" cy="95410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ASCII,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thành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endParaRPr lang="en-US" sz="2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22A3625-9C75-4994-BBA8-E9A4A89F6FE3}"/>
              </a:ext>
            </a:extLst>
          </p:cNvPr>
          <p:cNvSpPr txBox="1"/>
          <p:nvPr/>
        </p:nvSpPr>
        <p:spPr>
          <a:xfrm>
            <a:off x="5743575" y="3383281"/>
            <a:ext cx="96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B47531-F759-4246-A55D-ADDFAB1039C0}"/>
              </a:ext>
            </a:extLst>
          </p:cNvPr>
          <p:cNvSpPr/>
          <p:nvPr/>
        </p:nvSpPr>
        <p:spPr>
          <a:xfrm>
            <a:off x="409391" y="5534223"/>
            <a:ext cx="11147303" cy="1077218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2EA3F89-C965-481B-9FFA-E29B9F1A3001}"/>
              </a:ext>
            </a:extLst>
          </p:cNvPr>
          <p:cNvSpPr/>
          <p:nvPr/>
        </p:nvSpPr>
        <p:spPr>
          <a:xfrm>
            <a:off x="409391" y="5531988"/>
            <a:ext cx="11136287" cy="1077218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614422F-A408-43E7-B303-620C3A5A9FB8}"/>
              </a:ext>
            </a:extLst>
          </p:cNvPr>
          <p:cNvSpPr/>
          <p:nvPr/>
        </p:nvSpPr>
        <p:spPr>
          <a:xfrm>
            <a:off x="442443" y="5575846"/>
            <a:ext cx="10936756" cy="954107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endParaRPr lang="en-GB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41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" grpId="0" animBg="1"/>
      <p:bldP spid="3" grpId="1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64EE122-BC01-4FA9-98B0-1189951DB429}"/>
              </a:ext>
            </a:extLst>
          </p:cNvPr>
          <p:cNvSpPr txBox="1"/>
          <p:nvPr/>
        </p:nvSpPr>
        <p:spPr>
          <a:xfrm>
            <a:off x="1904213" y="65989"/>
            <a:ext cx="7475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14: KIỂU DỮ LIỆU TỆP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850EA0-CA5E-47AE-AD3E-08C2E54795FA}"/>
              </a:ext>
            </a:extLst>
          </p:cNvPr>
          <p:cNvSpPr txBox="1"/>
          <p:nvPr/>
        </p:nvSpPr>
        <p:spPr>
          <a:xfrm>
            <a:off x="157423" y="780259"/>
            <a:ext cx="10603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2.PHÂN LOẠI TỆP VÀ THAO TÁC VỚI TỆP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CE907D-1D9E-4226-8AE4-C4745E224BB3}"/>
              </a:ext>
            </a:extLst>
          </p:cNvPr>
          <p:cNvSpPr txBox="1"/>
          <p:nvPr/>
        </p:nvSpPr>
        <p:spPr>
          <a:xfrm>
            <a:off x="233619" y="1426590"/>
            <a:ext cx="1797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13D9E-F86D-4FD8-A2BD-66FA14736475}"/>
              </a:ext>
            </a:extLst>
          </p:cNvPr>
          <p:cNvSpPr txBox="1"/>
          <p:nvPr/>
        </p:nvSpPr>
        <p:spPr>
          <a:xfrm>
            <a:off x="746717" y="1830461"/>
            <a:ext cx="10876075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11820B-5CD2-40E8-B1EF-DBC9562E50A2}"/>
              </a:ext>
            </a:extLst>
          </p:cNvPr>
          <p:cNvSpPr txBox="1"/>
          <p:nvPr/>
        </p:nvSpPr>
        <p:spPr>
          <a:xfrm>
            <a:off x="264832" y="3099317"/>
            <a:ext cx="7755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AC8C73-422F-4ED3-82EA-95F157F6DE20}"/>
              </a:ext>
            </a:extLst>
          </p:cNvPr>
          <p:cNvSpPr txBox="1"/>
          <p:nvPr/>
        </p:nvSpPr>
        <p:spPr>
          <a:xfrm>
            <a:off x="755897" y="3514207"/>
            <a:ext cx="10876075" cy="260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21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688A9BD-6184-4502-9402-08557F404FF6}"/>
              </a:ext>
            </a:extLst>
          </p:cNvPr>
          <p:cNvSpPr txBox="1"/>
          <p:nvPr/>
        </p:nvSpPr>
        <p:spPr>
          <a:xfrm>
            <a:off x="1904213" y="84843"/>
            <a:ext cx="7911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15: THAO TÁC VỚI TỆP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8CBAF-F283-4D2F-99EA-07E4AB9BD965}"/>
              </a:ext>
            </a:extLst>
          </p:cNvPr>
          <p:cNvSpPr txBox="1"/>
          <p:nvPr/>
        </p:nvSpPr>
        <p:spPr>
          <a:xfrm>
            <a:off x="1904213" y="2047187"/>
            <a:ext cx="9189563" cy="324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CHÍNH:</a:t>
            </a:r>
          </a:p>
          <a:p>
            <a:pPr marL="742950" indent="-742950">
              <a:lnSpc>
                <a:spcPct val="200000"/>
              </a:lnSpc>
              <a:buClr>
                <a:schemeClr val="bg1"/>
              </a:buClr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 BÁO</a:t>
            </a:r>
          </a:p>
          <a:p>
            <a:pPr marL="742950" indent="-742950">
              <a:lnSpc>
                <a:spcPct val="200000"/>
              </a:lnSpc>
              <a:buClr>
                <a:schemeClr val="bg1"/>
              </a:buClr>
              <a:buAutoNum type="arabicPeriod"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 TÁC VỚI TỆP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7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CB8898F-25D8-4C42-9A4E-69954FE7C656}"/>
              </a:ext>
            </a:extLst>
          </p:cNvPr>
          <p:cNvSpPr txBox="1"/>
          <p:nvPr/>
        </p:nvSpPr>
        <p:spPr>
          <a:xfrm>
            <a:off x="1904213" y="84843"/>
            <a:ext cx="7911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15: THAO TÁC VỚI TỆP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E04666-7FCA-4412-A34D-051255EC57B0}"/>
              </a:ext>
            </a:extLst>
          </p:cNvPr>
          <p:cNvSpPr txBox="1"/>
          <p:nvPr/>
        </p:nvSpPr>
        <p:spPr>
          <a:xfrm>
            <a:off x="218383" y="878264"/>
            <a:ext cx="2646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1.KHAI BÁO</a:t>
            </a:r>
            <a:endParaRPr lang="en-GB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146D41-F31E-4802-B3E2-F625079D33E5}"/>
              </a:ext>
            </a:extLst>
          </p:cNvPr>
          <p:cNvSpPr txBox="1"/>
          <p:nvPr/>
        </p:nvSpPr>
        <p:spPr>
          <a:xfrm>
            <a:off x="233619" y="1426590"/>
            <a:ext cx="1797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E7E33F-F1E3-4EE5-9F11-8253D2575182}"/>
              </a:ext>
            </a:extLst>
          </p:cNvPr>
          <p:cNvSpPr txBox="1"/>
          <p:nvPr/>
        </p:nvSpPr>
        <p:spPr>
          <a:xfrm>
            <a:off x="2500829" y="1467861"/>
            <a:ext cx="4175393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: Text;</a:t>
            </a:r>
            <a:endParaRPr lang="en-GB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9CA3F7-F367-48F4-B1F9-5ECBE0432B4C}"/>
              </a:ext>
            </a:extLst>
          </p:cNvPr>
          <p:cNvSpPr txBox="1"/>
          <p:nvPr/>
        </p:nvSpPr>
        <p:spPr>
          <a:xfrm>
            <a:off x="233619" y="2141819"/>
            <a:ext cx="10876075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ACF36C-928F-46BC-9E1A-97F2115626A8}"/>
              </a:ext>
            </a:extLst>
          </p:cNvPr>
          <p:cNvSpPr txBox="1"/>
          <p:nvPr/>
        </p:nvSpPr>
        <p:spPr>
          <a:xfrm>
            <a:off x="386019" y="3561157"/>
            <a:ext cx="10876075" cy="1953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C528FA-AE1A-4858-8429-625F747BB160}"/>
              </a:ext>
            </a:extLst>
          </p:cNvPr>
          <p:cNvSpPr txBox="1"/>
          <p:nvPr/>
        </p:nvSpPr>
        <p:spPr>
          <a:xfrm>
            <a:off x="2443906" y="2986352"/>
            <a:ext cx="4175393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Text;</a:t>
            </a:r>
            <a:endParaRPr lang="en-GB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39522C1-8624-4173-AE46-35884249CB2E}"/>
              </a:ext>
            </a:extLst>
          </p:cNvPr>
          <p:cNvSpPr txBox="1"/>
          <p:nvPr/>
        </p:nvSpPr>
        <p:spPr>
          <a:xfrm>
            <a:off x="2596306" y="5573481"/>
            <a:ext cx="4175393" cy="107721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 Text;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a: integer;</a:t>
            </a:r>
            <a:endParaRPr lang="en-GB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 animBg="1"/>
      <p:bldP spid="12" grpId="0"/>
      <p:bldP spid="13" grpId="0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625C2A-4F34-4B5B-86A1-D1F354BEE8E5}"/>
              </a:ext>
            </a:extLst>
          </p:cNvPr>
          <p:cNvSpPr txBox="1"/>
          <p:nvPr/>
        </p:nvSpPr>
        <p:spPr>
          <a:xfrm>
            <a:off x="1904213" y="84843"/>
            <a:ext cx="7911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15: THAO TÁC VỚI TỆP</a:t>
            </a:r>
            <a:endParaRPr lang="en-GB" sz="4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74A649-08CC-40AC-B0BA-82782D1C44B1}"/>
              </a:ext>
            </a:extLst>
          </p:cNvPr>
          <p:cNvSpPr txBox="1"/>
          <p:nvPr/>
        </p:nvSpPr>
        <p:spPr>
          <a:xfrm>
            <a:off x="186965" y="879109"/>
            <a:ext cx="4922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THAO TÁC VỚI TỆP</a:t>
            </a:r>
            <a:endParaRPr lang="en-GB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2">
            <a:extLst>
              <a:ext uri="{FF2B5EF4-FFF2-40B4-BE49-F238E27FC236}">
                <a16:creationId xmlns:a16="http://schemas.microsoft.com/office/drawing/2014/main" id="{E7FA3DFF-D25B-465E-8A94-EE5F8FCC1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442" y="2416404"/>
            <a:ext cx="1828800" cy="400110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3">
            <a:extLst>
              <a:ext uri="{FF2B5EF4-FFF2-40B4-BE49-F238E27FC236}">
                <a16:creationId xmlns:a16="http://schemas.microsoft.com/office/drawing/2014/main" id="{51BEAC83-A9EC-4EA1-A8BB-56DC1E0A0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2242" y="3610204"/>
            <a:ext cx="2514600" cy="40011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4">
            <a:extLst>
              <a:ext uri="{FF2B5EF4-FFF2-40B4-BE49-F238E27FC236}">
                <a16:creationId xmlns:a16="http://schemas.microsoft.com/office/drawing/2014/main" id="{A527724E-83CA-4712-9999-DADF32276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0442" y="3595887"/>
            <a:ext cx="2514600" cy="400110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35">
            <a:extLst>
              <a:ext uri="{FF2B5EF4-FFF2-40B4-BE49-F238E27FC236}">
                <a16:creationId xmlns:a16="http://schemas.microsoft.com/office/drawing/2014/main" id="{9FDA66B5-6E78-4994-A5BA-FCAEF351E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6042" y="4702404"/>
            <a:ext cx="2514600" cy="40011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</a:gra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6">
            <a:extLst>
              <a:ext uri="{FF2B5EF4-FFF2-40B4-BE49-F238E27FC236}">
                <a16:creationId xmlns:a16="http://schemas.microsoft.com/office/drawing/2014/main" id="{86D51CD2-69B4-4ADF-9003-E817D8375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0442" y="4686529"/>
            <a:ext cx="2667000" cy="40011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</a:gra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37">
            <a:extLst>
              <a:ext uri="{FF2B5EF4-FFF2-40B4-BE49-F238E27FC236}">
                <a16:creationId xmlns:a16="http://schemas.microsoft.com/office/drawing/2014/main" id="{02014B0E-8226-4321-BF7B-5AF5059A0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9242" y="5997804"/>
            <a:ext cx="1828800" cy="40011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</a:gra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41" descr="Floppy-12-june">
            <a:extLst>
              <a:ext uri="{FF2B5EF4-FFF2-40B4-BE49-F238E27FC236}">
                <a16:creationId xmlns:a16="http://schemas.microsoft.com/office/drawing/2014/main" id="{8D96D596-15EF-4DC7-9DAF-FB102CFF3FE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442" y="3940404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Line 42">
            <a:extLst>
              <a:ext uri="{FF2B5EF4-FFF2-40B4-BE49-F238E27FC236}">
                <a16:creationId xmlns:a16="http://schemas.microsoft.com/office/drawing/2014/main" id="{625A95F3-080A-47B6-B50E-D14AB86791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72442" y="2873604"/>
            <a:ext cx="1600200" cy="685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ine 43">
            <a:extLst>
              <a:ext uri="{FF2B5EF4-FFF2-40B4-BE49-F238E27FC236}">
                <a16:creationId xmlns:a16="http://schemas.microsoft.com/office/drawing/2014/main" id="{4527B454-EDC3-4E3B-8E2A-92B3D9D448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15242" y="4092804"/>
            <a:ext cx="0" cy="609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44">
            <a:extLst>
              <a:ext uri="{FF2B5EF4-FFF2-40B4-BE49-F238E27FC236}">
                <a16:creationId xmlns:a16="http://schemas.microsoft.com/office/drawing/2014/main" id="{0AE63164-8B73-48D4-B610-610C6637F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0042" y="5159604"/>
            <a:ext cx="1524000" cy="762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Line 45">
            <a:extLst>
              <a:ext uri="{FF2B5EF4-FFF2-40B4-BE49-F238E27FC236}">
                <a16:creationId xmlns:a16="http://schemas.microsoft.com/office/drawing/2014/main" id="{2E007FB8-6432-424B-8768-702A62B2F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842" y="2873604"/>
            <a:ext cx="1752600" cy="685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Line 46">
            <a:extLst>
              <a:ext uri="{FF2B5EF4-FFF2-40B4-BE49-F238E27FC236}">
                <a16:creationId xmlns:a16="http://schemas.microsoft.com/office/drawing/2014/main" id="{C2DECF46-8000-4452-A75C-2767C18D46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15842" y="4092804"/>
            <a:ext cx="0" cy="609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Line 47">
            <a:extLst>
              <a:ext uri="{FF2B5EF4-FFF2-40B4-BE49-F238E27FC236}">
                <a16:creationId xmlns:a16="http://schemas.microsoft.com/office/drawing/2014/main" id="{C70E7D95-F3DD-4DA5-96F1-35538A6C4A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39442" y="5159604"/>
            <a:ext cx="1600200" cy="7620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06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1262</Words>
  <Application>Microsoft Office PowerPoint</Application>
  <PresentationFormat>Custom</PresentationFormat>
  <Paragraphs>146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.VnBook-Antiqua</vt:lpstr>
      <vt:lpstr>.VnHelvetInsH</vt:lpstr>
      <vt:lpstr>Arial</vt:lpstr>
      <vt:lpstr>Calibri</vt:lpstr>
      <vt:lpstr>Cambria</vt:lpstr>
      <vt:lpstr>Courier New</vt:lpstr>
      <vt:lpstr>Times New Roman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第一PPT</dc:creator>
  <cp:lastModifiedBy>Thành Minh</cp:lastModifiedBy>
  <cp:revision>11</cp:revision>
  <dcterms:created xsi:type="dcterms:W3CDTF">2015-09-13T11:28:16Z</dcterms:created>
  <dcterms:modified xsi:type="dcterms:W3CDTF">2021-08-24T16:31:17Z</dcterms:modified>
</cp:coreProperties>
</file>