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sldIdLst>
    <p:sldId id="257" r:id="rId2"/>
    <p:sldId id="305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9" r:id="rId19"/>
    <p:sldId id="300" r:id="rId20"/>
    <p:sldId id="301" r:id="rId21"/>
    <p:sldId id="302" r:id="rId22"/>
    <p:sldId id="303" r:id="rId23"/>
    <p:sldId id="304" r:id="rId24"/>
  </p:sldIdLst>
  <p:sldSz cx="12195175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697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9" roundtripDataSignature="AMtx7mh1E+Mhaf4ts02IkLFbwOODHKQa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34" autoAdjust="0"/>
    <p:restoredTop sz="94660"/>
  </p:normalViewPr>
  <p:slideViewPr>
    <p:cSldViewPr snapToGrid="0">
      <p:cViewPr varScale="1">
        <p:scale>
          <a:sx n="70" d="100"/>
          <a:sy n="70" d="100"/>
        </p:scale>
        <p:origin x="384" y="48"/>
      </p:cViewPr>
      <p:guideLst>
        <p:guide orient="horz" pos="2115"/>
        <p:guide pos="69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DE38AD-DC9C-42D3-8F8A-1EE2A3B258F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C5344B-F940-43BD-8787-73585A99E108}">
      <dgm:prSet phldrT="[Text]"/>
      <dgm:spPr/>
      <dgm:t>
        <a:bodyPr/>
        <a:lstStyle/>
        <a:p>
          <a:r>
            <a:rPr lang="en-US" dirty="0" smtClean="0"/>
            <a:t> </a:t>
          </a:r>
          <a:r>
            <a:rPr lang="en-US" dirty="0" err="1" smtClean="0"/>
            <a:t>Mục</a:t>
          </a:r>
          <a:r>
            <a:rPr lang="en-US" dirty="0" smtClean="0"/>
            <a:t> </a:t>
          </a:r>
          <a:r>
            <a:rPr lang="en-US" dirty="0" err="1" smtClean="0"/>
            <a:t>tiêu</a:t>
          </a:r>
          <a:r>
            <a:rPr lang="en-US" dirty="0" smtClean="0"/>
            <a:t> </a:t>
          </a:r>
          <a:r>
            <a:rPr lang="en-US" dirty="0" err="1" smtClean="0"/>
            <a:t>bài</a:t>
          </a:r>
          <a:r>
            <a:rPr lang="en-US" dirty="0" smtClean="0"/>
            <a:t> </a:t>
          </a:r>
          <a:r>
            <a:rPr lang="en-US" dirty="0" err="1" smtClean="0"/>
            <a:t>học</a:t>
          </a:r>
          <a:endParaRPr lang="en-US" dirty="0"/>
        </a:p>
      </dgm:t>
    </dgm:pt>
    <dgm:pt modelId="{E632012C-E89E-4D64-BA64-DB0143559260}" type="parTrans" cxnId="{5A9F3902-DDCC-4DD5-B70A-B2DEF37A0382}">
      <dgm:prSet/>
      <dgm:spPr/>
      <dgm:t>
        <a:bodyPr/>
        <a:lstStyle/>
        <a:p>
          <a:endParaRPr lang="en-US"/>
        </a:p>
      </dgm:t>
    </dgm:pt>
    <dgm:pt modelId="{B758CC35-6C04-414A-BFD8-BAF40BEE6EBD}" type="sibTrans" cxnId="{5A9F3902-DDCC-4DD5-B70A-B2DEF37A0382}">
      <dgm:prSet/>
      <dgm:spPr/>
      <dgm:t>
        <a:bodyPr/>
        <a:lstStyle/>
        <a:p>
          <a:endParaRPr lang="en-US"/>
        </a:p>
      </dgm:t>
    </dgm:pt>
    <dgm:pt modelId="{CDDD1E4B-2A06-49FE-B05F-C9468DD2A26E}">
      <dgm:prSet phldrT="[Text]"/>
      <dgm:spPr/>
      <dgm:t>
        <a:bodyPr/>
        <a:lstStyle/>
        <a:p>
          <a:r>
            <a:rPr lang="en-US" dirty="0" err="1" smtClean="0"/>
            <a:t>Nội</a:t>
          </a:r>
          <a:r>
            <a:rPr lang="en-US" dirty="0" smtClean="0"/>
            <a:t> dung </a:t>
          </a:r>
          <a:r>
            <a:rPr lang="en-US" dirty="0" err="1" smtClean="0"/>
            <a:t>bài</a:t>
          </a:r>
          <a:r>
            <a:rPr lang="en-US" dirty="0" smtClean="0"/>
            <a:t>:</a:t>
          </a:r>
        </a:p>
        <a:p>
          <a:r>
            <a:rPr lang="en-US" dirty="0" smtClean="0"/>
            <a:t>1. </a:t>
          </a:r>
          <a:r>
            <a:rPr lang="en-US" dirty="0" err="1" smtClean="0"/>
            <a:t>Lặp</a:t>
          </a:r>
          <a:endParaRPr lang="en-US" dirty="0" smtClean="0"/>
        </a:p>
        <a:p>
          <a:r>
            <a:rPr lang="en-US" dirty="0" smtClean="0"/>
            <a:t>2. For-Do</a:t>
          </a:r>
        </a:p>
        <a:p>
          <a:r>
            <a:rPr lang="en-US" dirty="0" smtClean="0"/>
            <a:t>3. While-Do</a:t>
          </a:r>
          <a:endParaRPr lang="en-US" dirty="0"/>
        </a:p>
      </dgm:t>
    </dgm:pt>
    <dgm:pt modelId="{A6BC19F7-DBB6-4AA3-B4F2-3A1FB8EC19B4}" type="parTrans" cxnId="{C33F4AEC-70DC-44EB-8D4C-8E9A3A3C2E87}">
      <dgm:prSet/>
      <dgm:spPr/>
      <dgm:t>
        <a:bodyPr/>
        <a:lstStyle/>
        <a:p>
          <a:endParaRPr lang="en-US"/>
        </a:p>
      </dgm:t>
    </dgm:pt>
    <dgm:pt modelId="{2E149A17-6FD9-4AA7-BC19-B8BD80DEFDBE}" type="sibTrans" cxnId="{C33F4AEC-70DC-44EB-8D4C-8E9A3A3C2E87}">
      <dgm:prSet/>
      <dgm:spPr/>
      <dgm:t>
        <a:bodyPr/>
        <a:lstStyle/>
        <a:p>
          <a:endParaRPr lang="en-US"/>
        </a:p>
      </dgm:t>
    </dgm:pt>
    <dgm:pt modelId="{839A15E1-528D-4159-BC0E-C9202EFC0C2F}">
      <dgm:prSet phldrT="[Text]"/>
      <dgm:spPr/>
      <dgm:t>
        <a:bodyPr/>
        <a:lstStyle/>
        <a:p>
          <a:r>
            <a:rPr lang="en-US" dirty="0" err="1" smtClean="0"/>
            <a:t>Câu</a:t>
          </a:r>
          <a:r>
            <a:rPr lang="en-US" dirty="0" smtClean="0"/>
            <a:t> </a:t>
          </a:r>
          <a:r>
            <a:rPr lang="en-US" dirty="0" err="1" smtClean="0"/>
            <a:t>hỏi</a:t>
          </a:r>
          <a:r>
            <a:rPr lang="en-US" dirty="0" smtClean="0"/>
            <a:t> </a:t>
          </a:r>
          <a:r>
            <a:rPr lang="en-US" dirty="0" err="1" smtClean="0"/>
            <a:t>trắc</a:t>
          </a:r>
          <a:r>
            <a:rPr lang="en-US" dirty="0" smtClean="0"/>
            <a:t> </a:t>
          </a:r>
          <a:r>
            <a:rPr lang="en-US" dirty="0" err="1" smtClean="0"/>
            <a:t>nghiệm</a:t>
          </a:r>
          <a:endParaRPr lang="en-US" dirty="0"/>
        </a:p>
      </dgm:t>
    </dgm:pt>
    <dgm:pt modelId="{FF1FB71A-64F2-4587-80BE-960677E73D65}" type="parTrans" cxnId="{0F33F121-6A9D-4E38-8E7B-56EFE08EB6DB}">
      <dgm:prSet/>
      <dgm:spPr/>
      <dgm:t>
        <a:bodyPr/>
        <a:lstStyle/>
        <a:p>
          <a:endParaRPr lang="en-US"/>
        </a:p>
      </dgm:t>
    </dgm:pt>
    <dgm:pt modelId="{120469F7-690F-4637-87EC-10326121D02A}" type="sibTrans" cxnId="{0F33F121-6A9D-4E38-8E7B-56EFE08EB6DB}">
      <dgm:prSet/>
      <dgm:spPr/>
      <dgm:t>
        <a:bodyPr/>
        <a:lstStyle/>
        <a:p>
          <a:endParaRPr lang="en-US"/>
        </a:p>
      </dgm:t>
    </dgm:pt>
    <dgm:pt modelId="{7B6BE91D-22E0-4110-A3FA-64987D87F568}">
      <dgm:prSet phldrT="[Text]"/>
      <dgm:spPr/>
      <dgm:t>
        <a:bodyPr/>
        <a:lstStyle/>
        <a:p>
          <a:r>
            <a:rPr lang="en-US" dirty="0" err="1" smtClean="0"/>
            <a:t>Bài</a:t>
          </a:r>
          <a:r>
            <a:rPr lang="en-US" dirty="0" smtClean="0"/>
            <a:t> </a:t>
          </a:r>
          <a:r>
            <a:rPr lang="en-US" dirty="0" err="1" smtClean="0"/>
            <a:t>Tập</a:t>
          </a:r>
          <a:endParaRPr lang="en-US" dirty="0"/>
        </a:p>
      </dgm:t>
    </dgm:pt>
    <dgm:pt modelId="{D5EE77BE-E492-41C2-B444-9A5B80222B93}" type="parTrans" cxnId="{01637E6A-7932-44DA-87CA-CB4C814EDA46}">
      <dgm:prSet/>
      <dgm:spPr/>
      <dgm:t>
        <a:bodyPr/>
        <a:lstStyle/>
        <a:p>
          <a:endParaRPr lang="en-US"/>
        </a:p>
      </dgm:t>
    </dgm:pt>
    <dgm:pt modelId="{1B51B746-A799-455B-9DC8-7B0A474BF0A3}" type="sibTrans" cxnId="{01637E6A-7932-44DA-87CA-CB4C814EDA46}">
      <dgm:prSet/>
      <dgm:spPr/>
      <dgm:t>
        <a:bodyPr/>
        <a:lstStyle/>
        <a:p>
          <a:endParaRPr lang="en-US"/>
        </a:p>
      </dgm:t>
    </dgm:pt>
    <dgm:pt modelId="{0F691802-1344-40A8-8663-9E48C8C787CF}" type="pres">
      <dgm:prSet presAssocID="{C7DE38AD-DC9C-42D3-8F8A-1EE2A3B258FA}" presName="Name0" presStyleCnt="0">
        <dgm:presLayoutVars>
          <dgm:chMax val="7"/>
          <dgm:chPref val="7"/>
          <dgm:dir/>
        </dgm:presLayoutVars>
      </dgm:prSet>
      <dgm:spPr/>
    </dgm:pt>
    <dgm:pt modelId="{95E55D2F-EEBB-4F01-BCCC-F9AA58DA0644}" type="pres">
      <dgm:prSet presAssocID="{C7DE38AD-DC9C-42D3-8F8A-1EE2A3B258FA}" presName="Name1" presStyleCnt="0"/>
      <dgm:spPr/>
    </dgm:pt>
    <dgm:pt modelId="{40B54E4D-5561-4D9B-94DC-30C957295302}" type="pres">
      <dgm:prSet presAssocID="{C7DE38AD-DC9C-42D3-8F8A-1EE2A3B258FA}" presName="cycle" presStyleCnt="0"/>
      <dgm:spPr/>
    </dgm:pt>
    <dgm:pt modelId="{35907031-6B06-4379-A41E-33073B6E37BB}" type="pres">
      <dgm:prSet presAssocID="{C7DE38AD-DC9C-42D3-8F8A-1EE2A3B258FA}" presName="srcNode" presStyleLbl="node1" presStyleIdx="0" presStyleCnt="4"/>
      <dgm:spPr/>
    </dgm:pt>
    <dgm:pt modelId="{97984875-663E-43F8-B3BB-5CDFB00FF404}" type="pres">
      <dgm:prSet presAssocID="{C7DE38AD-DC9C-42D3-8F8A-1EE2A3B258FA}" presName="conn" presStyleLbl="parChTrans1D2" presStyleIdx="0" presStyleCnt="1"/>
      <dgm:spPr/>
    </dgm:pt>
    <dgm:pt modelId="{3D5869D2-80BE-47B4-BBF0-ABC25A5E03B9}" type="pres">
      <dgm:prSet presAssocID="{C7DE38AD-DC9C-42D3-8F8A-1EE2A3B258FA}" presName="extraNode" presStyleLbl="node1" presStyleIdx="0" presStyleCnt="4"/>
      <dgm:spPr/>
    </dgm:pt>
    <dgm:pt modelId="{54D95306-EB3D-482B-8F04-A90FFC1037B4}" type="pres">
      <dgm:prSet presAssocID="{C7DE38AD-DC9C-42D3-8F8A-1EE2A3B258FA}" presName="dstNode" presStyleLbl="node1" presStyleIdx="0" presStyleCnt="4"/>
      <dgm:spPr/>
    </dgm:pt>
    <dgm:pt modelId="{3324B982-E9F7-4473-9EB0-E9A57EE28394}" type="pres">
      <dgm:prSet presAssocID="{DAC5344B-F940-43BD-8787-73585A99E108}" presName="text_1" presStyleLbl="node1" presStyleIdx="0" presStyleCnt="4" custScaleY="88709" custLinFactNeighborX="-1995" custLinFactNeighborY="-298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D34581-0EE3-4687-AC67-2A3F933CE63D}" type="pres">
      <dgm:prSet presAssocID="{DAC5344B-F940-43BD-8787-73585A99E108}" presName="accent_1" presStyleCnt="0"/>
      <dgm:spPr/>
    </dgm:pt>
    <dgm:pt modelId="{AF586CDE-0C54-4DFA-890E-BE12E325F172}" type="pres">
      <dgm:prSet presAssocID="{DAC5344B-F940-43BD-8787-73585A99E108}" presName="accentRepeatNode" presStyleLbl="solidFgAcc1" presStyleIdx="0" presStyleCnt="4" custLinFactNeighborX="-15393" custLinFactNeighborY="-30000"/>
      <dgm:spPr/>
    </dgm:pt>
    <dgm:pt modelId="{C3CE9863-B445-4A13-AEFD-ED7C2703D4C1}" type="pres">
      <dgm:prSet presAssocID="{CDDD1E4B-2A06-49FE-B05F-C9468DD2A26E}" presName="text_2" presStyleLbl="node1" presStyleIdx="1" presStyleCnt="4" custScaleY="181049" custLinFactNeighborX="1235" custLinFactNeighborY="4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20BF76-0262-4CD9-B51C-577AB1D5195C}" type="pres">
      <dgm:prSet presAssocID="{CDDD1E4B-2A06-49FE-B05F-C9468DD2A26E}" presName="accent_2" presStyleCnt="0"/>
      <dgm:spPr/>
    </dgm:pt>
    <dgm:pt modelId="{31B50B4B-1FD9-4413-8DEE-CEB0D2908291}" type="pres">
      <dgm:prSet presAssocID="{CDDD1E4B-2A06-49FE-B05F-C9468DD2A26E}" presName="accentRepeatNode" presStyleLbl="solidFgAcc1" presStyleIdx="1" presStyleCnt="4" custScaleX="129193" custScaleY="179861" custLinFactNeighborX="-23077" custLinFactNeighborY="958"/>
      <dgm:spPr/>
    </dgm:pt>
    <dgm:pt modelId="{9DE21098-5178-4608-B682-33C3F13D80B7}" type="pres">
      <dgm:prSet presAssocID="{839A15E1-528D-4159-BC0E-C9202EFC0C2F}" presName="text_3" presStyleLbl="node1" presStyleIdx="2" presStyleCnt="4" custScaleY="107163" custLinFactNeighborX="854" custLinFactNeighborY="44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936F4E-5E19-4CBD-9256-CCAEB8EDF25B}" type="pres">
      <dgm:prSet presAssocID="{839A15E1-528D-4159-BC0E-C9202EFC0C2F}" presName="accent_3" presStyleCnt="0"/>
      <dgm:spPr/>
    </dgm:pt>
    <dgm:pt modelId="{EFD15126-3B11-4F0F-A227-C150B2342DAB}" type="pres">
      <dgm:prSet presAssocID="{839A15E1-528D-4159-BC0E-C9202EFC0C2F}" presName="accentRepeatNode" presStyleLbl="solidFgAcc1" presStyleIdx="2" presStyleCnt="4" custScaleX="99562" custScaleY="94966" custLinFactNeighborX="-14802" custLinFactNeighborY="37065"/>
      <dgm:spPr/>
      <dgm:t>
        <a:bodyPr/>
        <a:lstStyle/>
        <a:p>
          <a:endParaRPr lang="en-US"/>
        </a:p>
      </dgm:t>
    </dgm:pt>
    <dgm:pt modelId="{5BC63F46-CF89-4187-8AF7-0C2C57527CDC}" type="pres">
      <dgm:prSet presAssocID="{7B6BE91D-22E0-4110-A3FA-64987D87F568}" presName="text_4" presStyleLbl="node1" presStyleIdx="3" presStyleCnt="4" custScaleY="101020" custLinFactNeighborX="1001" custLinFactNeighborY="29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481DD2-9183-429A-8F4C-148FE36A4A19}" type="pres">
      <dgm:prSet presAssocID="{7B6BE91D-22E0-4110-A3FA-64987D87F568}" presName="accent_4" presStyleCnt="0"/>
      <dgm:spPr/>
    </dgm:pt>
    <dgm:pt modelId="{6CBDA05F-1D81-40CF-9554-8E8E3A0AC8A4}" type="pres">
      <dgm:prSet presAssocID="{7B6BE91D-22E0-4110-A3FA-64987D87F568}" presName="accentRepeatNode" presStyleLbl="solidFgAcc1" presStyleIdx="3" presStyleCnt="4" custLinFactNeighborX="-12315" custLinFactNeighborY="17664"/>
      <dgm:spPr/>
    </dgm:pt>
  </dgm:ptLst>
  <dgm:cxnLst>
    <dgm:cxn modelId="{D8E6674B-87D0-4416-B64F-00C966942280}" type="presOf" srcId="{CDDD1E4B-2A06-49FE-B05F-C9468DD2A26E}" destId="{C3CE9863-B445-4A13-AEFD-ED7C2703D4C1}" srcOrd="0" destOrd="0" presId="urn:microsoft.com/office/officeart/2008/layout/VerticalCurvedList"/>
    <dgm:cxn modelId="{47AFBEAC-85D9-42F0-90C8-C5E2F43DAC15}" type="presOf" srcId="{839A15E1-528D-4159-BC0E-C9202EFC0C2F}" destId="{9DE21098-5178-4608-B682-33C3F13D80B7}" srcOrd="0" destOrd="0" presId="urn:microsoft.com/office/officeart/2008/layout/VerticalCurvedList"/>
    <dgm:cxn modelId="{F03A39B4-D81B-4353-9FFE-78D61A1A3005}" type="presOf" srcId="{C7DE38AD-DC9C-42D3-8F8A-1EE2A3B258FA}" destId="{0F691802-1344-40A8-8663-9E48C8C787CF}" srcOrd="0" destOrd="0" presId="urn:microsoft.com/office/officeart/2008/layout/VerticalCurvedList"/>
    <dgm:cxn modelId="{5A9F3902-DDCC-4DD5-B70A-B2DEF37A0382}" srcId="{C7DE38AD-DC9C-42D3-8F8A-1EE2A3B258FA}" destId="{DAC5344B-F940-43BD-8787-73585A99E108}" srcOrd="0" destOrd="0" parTransId="{E632012C-E89E-4D64-BA64-DB0143559260}" sibTransId="{B758CC35-6C04-414A-BFD8-BAF40BEE6EBD}"/>
    <dgm:cxn modelId="{0F33F121-6A9D-4E38-8E7B-56EFE08EB6DB}" srcId="{C7DE38AD-DC9C-42D3-8F8A-1EE2A3B258FA}" destId="{839A15E1-528D-4159-BC0E-C9202EFC0C2F}" srcOrd="2" destOrd="0" parTransId="{FF1FB71A-64F2-4587-80BE-960677E73D65}" sibTransId="{120469F7-690F-4637-87EC-10326121D02A}"/>
    <dgm:cxn modelId="{B972C46A-6035-42AB-96D0-CBD3898C0552}" type="presOf" srcId="{B758CC35-6C04-414A-BFD8-BAF40BEE6EBD}" destId="{97984875-663E-43F8-B3BB-5CDFB00FF404}" srcOrd="0" destOrd="0" presId="urn:microsoft.com/office/officeart/2008/layout/VerticalCurvedList"/>
    <dgm:cxn modelId="{C33F4AEC-70DC-44EB-8D4C-8E9A3A3C2E87}" srcId="{C7DE38AD-DC9C-42D3-8F8A-1EE2A3B258FA}" destId="{CDDD1E4B-2A06-49FE-B05F-C9468DD2A26E}" srcOrd="1" destOrd="0" parTransId="{A6BC19F7-DBB6-4AA3-B4F2-3A1FB8EC19B4}" sibTransId="{2E149A17-6FD9-4AA7-BC19-B8BD80DEFDBE}"/>
    <dgm:cxn modelId="{01637E6A-7932-44DA-87CA-CB4C814EDA46}" srcId="{C7DE38AD-DC9C-42D3-8F8A-1EE2A3B258FA}" destId="{7B6BE91D-22E0-4110-A3FA-64987D87F568}" srcOrd="3" destOrd="0" parTransId="{D5EE77BE-E492-41C2-B444-9A5B80222B93}" sibTransId="{1B51B746-A799-455B-9DC8-7B0A474BF0A3}"/>
    <dgm:cxn modelId="{F8415621-888B-44DB-B8C7-938CAF81B109}" type="presOf" srcId="{DAC5344B-F940-43BD-8787-73585A99E108}" destId="{3324B982-E9F7-4473-9EB0-E9A57EE28394}" srcOrd="0" destOrd="0" presId="urn:microsoft.com/office/officeart/2008/layout/VerticalCurvedList"/>
    <dgm:cxn modelId="{059B7C55-ABC6-42F2-A7FA-B8105BD0ECBE}" type="presOf" srcId="{7B6BE91D-22E0-4110-A3FA-64987D87F568}" destId="{5BC63F46-CF89-4187-8AF7-0C2C57527CDC}" srcOrd="0" destOrd="0" presId="urn:microsoft.com/office/officeart/2008/layout/VerticalCurvedList"/>
    <dgm:cxn modelId="{A857AAD5-5EB8-46D0-BABC-4E7B363F5B9B}" type="presParOf" srcId="{0F691802-1344-40A8-8663-9E48C8C787CF}" destId="{95E55D2F-EEBB-4F01-BCCC-F9AA58DA0644}" srcOrd="0" destOrd="0" presId="urn:microsoft.com/office/officeart/2008/layout/VerticalCurvedList"/>
    <dgm:cxn modelId="{BF06C064-3E5E-450B-B4E3-994A499EABF6}" type="presParOf" srcId="{95E55D2F-EEBB-4F01-BCCC-F9AA58DA0644}" destId="{40B54E4D-5561-4D9B-94DC-30C957295302}" srcOrd="0" destOrd="0" presId="urn:microsoft.com/office/officeart/2008/layout/VerticalCurvedList"/>
    <dgm:cxn modelId="{F97EC26D-5CF1-42E8-8018-7462460AE083}" type="presParOf" srcId="{40B54E4D-5561-4D9B-94DC-30C957295302}" destId="{35907031-6B06-4379-A41E-33073B6E37BB}" srcOrd="0" destOrd="0" presId="urn:microsoft.com/office/officeart/2008/layout/VerticalCurvedList"/>
    <dgm:cxn modelId="{91271D72-39AA-4ED8-943F-2847F23EE1CF}" type="presParOf" srcId="{40B54E4D-5561-4D9B-94DC-30C957295302}" destId="{97984875-663E-43F8-B3BB-5CDFB00FF404}" srcOrd="1" destOrd="0" presId="urn:microsoft.com/office/officeart/2008/layout/VerticalCurvedList"/>
    <dgm:cxn modelId="{700B2E07-1271-4B12-8D8E-D7D4695AD482}" type="presParOf" srcId="{40B54E4D-5561-4D9B-94DC-30C957295302}" destId="{3D5869D2-80BE-47B4-BBF0-ABC25A5E03B9}" srcOrd="2" destOrd="0" presId="urn:microsoft.com/office/officeart/2008/layout/VerticalCurvedList"/>
    <dgm:cxn modelId="{1AFB6409-FBAA-4CF0-887E-640C012D3DDE}" type="presParOf" srcId="{40B54E4D-5561-4D9B-94DC-30C957295302}" destId="{54D95306-EB3D-482B-8F04-A90FFC1037B4}" srcOrd="3" destOrd="0" presId="urn:microsoft.com/office/officeart/2008/layout/VerticalCurvedList"/>
    <dgm:cxn modelId="{348C4A87-7A93-4409-8247-0E743BBEA1B8}" type="presParOf" srcId="{95E55D2F-EEBB-4F01-BCCC-F9AA58DA0644}" destId="{3324B982-E9F7-4473-9EB0-E9A57EE28394}" srcOrd="1" destOrd="0" presId="urn:microsoft.com/office/officeart/2008/layout/VerticalCurvedList"/>
    <dgm:cxn modelId="{FF3A5C64-F43A-47C9-8B07-5DF702E55D9F}" type="presParOf" srcId="{95E55D2F-EEBB-4F01-BCCC-F9AA58DA0644}" destId="{0FD34581-0EE3-4687-AC67-2A3F933CE63D}" srcOrd="2" destOrd="0" presId="urn:microsoft.com/office/officeart/2008/layout/VerticalCurvedList"/>
    <dgm:cxn modelId="{B764B0CA-F1CD-4F0B-87A0-1696E5D3BA33}" type="presParOf" srcId="{0FD34581-0EE3-4687-AC67-2A3F933CE63D}" destId="{AF586CDE-0C54-4DFA-890E-BE12E325F172}" srcOrd="0" destOrd="0" presId="urn:microsoft.com/office/officeart/2008/layout/VerticalCurvedList"/>
    <dgm:cxn modelId="{F36D09C5-8AF7-4D93-A5A8-1C08EBD8D108}" type="presParOf" srcId="{95E55D2F-EEBB-4F01-BCCC-F9AA58DA0644}" destId="{C3CE9863-B445-4A13-AEFD-ED7C2703D4C1}" srcOrd="3" destOrd="0" presId="urn:microsoft.com/office/officeart/2008/layout/VerticalCurvedList"/>
    <dgm:cxn modelId="{7AF5249E-DE23-4557-BE41-9B89909D066A}" type="presParOf" srcId="{95E55D2F-EEBB-4F01-BCCC-F9AA58DA0644}" destId="{3720BF76-0262-4CD9-B51C-577AB1D5195C}" srcOrd="4" destOrd="0" presId="urn:microsoft.com/office/officeart/2008/layout/VerticalCurvedList"/>
    <dgm:cxn modelId="{BFF6417E-4041-4828-81A8-565AE98FAFDF}" type="presParOf" srcId="{3720BF76-0262-4CD9-B51C-577AB1D5195C}" destId="{31B50B4B-1FD9-4413-8DEE-CEB0D2908291}" srcOrd="0" destOrd="0" presId="urn:microsoft.com/office/officeart/2008/layout/VerticalCurvedList"/>
    <dgm:cxn modelId="{ABE68438-FFBC-4FA0-9D94-F905F0B0BF92}" type="presParOf" srcId="{95E55D2F-EEBB-4F01-BCCC-F9AA58DA0644}" destId="{9DE21098-5178-4608-B682-33C3F13D80B7}" srcOrd="5" destOrd="0" presId="urn:microsoft.com/office/officeart/2008/layout/VerticalCurvedList"/>
    <dgm:cxn modelId="{D3DF65AB-5F93-40F8-B68C-D3CBBB7795D8}" type="presParOf" srcId="{95E55D2F-EEBB-4F01-BCCC-F9AA58DA0644}" destId="{18936F4E-5E19-4CBD-9256-CCAEB8EDF25B}" srcOrd="6" destOrd="0" presId="urn:microsoft.com/office/officeart/2008/layout/VerticalCurvedList"/>
    <dgm:cxn modelId="{A924ACD1-918F-4B87-8DD4-C11EB96726F1}" type="presParOf" srcId="{18936F4E-5E19-4CBD-9256-CCAEB8EDF25B}" destId="{EFD15126-3B11-4F0F-A227-C150B2342DAB}" srcOrd="0" destOrd="0" presId="urn:microsoft.com/office/officeart/2008/layout/VerticalCurvedList"/>
    <dgm:cxn modelId="{51ED7A28-C746-41FB-806C-C24BBE4FAFAA}" type="presParOf" srcId="{95E55D2F-EEBB-4F01-BCCC-F9AA58DA0644}" destId="{5BC63F46-CF89-4187-8AF7-0C2C57527CDC}" srcOrd="7" destOrd="0" presId="urn:microsoft.com/office/officeart/2008/layout/VerticalCurvedList"/>
    <dgm:cxn modelId="{744F536F-87FB-4B57-A023-5FB4798C9312}" type="presParOf" srcId="{95E55D2F-EEBB-4F01-BCCC-F9AA58DA0644}" destId="{C1481DD2-9183-429A-8F4C-148FE36A4A19}" srcOrd="8" destOrd="0" presId="urn:microsoft.com/office/officeart/2008/layout/VerticalCurvedList"/>
    <dgm:cxn modelId="{8CB8F3B4-73B9-4B72-8D5C-B23CC7EEFC5D}" type="presParOf" srcId="{C1481DD2-9183-429A-8F4C-148FE36A4A19}" destId="{6CBDA05F-1D81-40CF-9554-8E8E3A0AC8A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84875-663E-43F8-B3BB-5CDFB00FF404}">
      <dsp:nvSpPr>
        <dsp:cNvPr id="0" name=""/>
        <dsp:cNvSpPr/>
      </dsp:nvSpPr>
      <dsp:spPr>
        <a:xfrm>
          <a:off x="-5212623" y="-798404"/>
          <a:ext cx="6207297" cy="6207297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24B982-E9F7-4473-9EB0-E9A57EE28394}">
      <dsp:nvSpPr>
        <dsp:cNvPr id="0" name=""/>
        <dsp:cNvSpPr/>
      </dsp:nvSpPr>
      <dsp:spPr>
        <a:xfrm>
          <a:off x="383348" y="182564"/>
          <a:ext cx="6889427" cy="6291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2989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 </a:t>
          </a:r>
          <a:r>
            <a:rPr lang="en-US" sz="1700" kern="1200" dirty="0" err="1" smtClean="0"/>
            <a:t>Mục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tiêu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bài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học</a:t>
          </a:r>
          <a:endParaRPr lang="en-US" sz="1700" kern="1200" dirty="0"/>
        </a:p>
      </dsp:txBody>
      <dsp:txXfrm>
        <a:off x="383348" y="182564"/>
        <a:ext cx="6889427" cy="629193"/>
      </dsp:txXfrm>
    </dsp:sp>
    <dsp:sp modelId="{AF586CDE-0C54-4DFA-890E-BE12E325F172}">
      <dsp:nvSpPr>
        <dsp:cNvPr id="0" name=""/>
        <dsp:cNvSpPr/>
      </dsp:nvSpPr>
      <dsp:spPr>
        <a:xfrm>
          <a:off x="0" y="0"/>
          <a:ext cx="886597" cy="8865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CE9863-B445-4A13-AEFD-ED7C2703D4C1}">
      <dsp:nvSpPr>
        <dsp:cNvPr id="0" name=""/>
        <dsp:cNvSpPr/>
      </dsp:nvSpPr>
      <dsp:spPr>
        <a:xfrm>
          <a:off x="991255" y="1161403"/>
          <a:ext cx="6482782" cy="1284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2989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Nội</a:t>
          </a:r>
          <a:r>
            <a:rPr lang="en-US" sz="1700" kern="1200" dirty="0" smtClean="0"/>
            <a:t> dung </a:t>
          </a:r>
          <a:r>
            <a:rPr lang="en-US" sz="1700" kern="1200" dirty="0" err="1" smtClean="0"/>
            <a:t>bài</a:t>
          </a:r>
          <a:r>
            <a:rPr lang="en-US" sz="1700" kern="1200" dirty="0" smtClean="0"/>
            <a:t>: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1. </a:t>
          </a:r>
          <a:r>
            <a:rPr lang="en-US" sz="1700" kern="1200" dirty="0" err="1" smtClean="0"/>
            <a:t>Lặp</a:t>
          </a:r>
          <a:endParaRPr lang="en-US" sz="1700" kern="1200" dirty="0" smtClean="0"/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2. For-Do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3. While-Do</a:t>
          </a:r>
          <a:endParaRPr lang="en-US" sz="1700" kern="1200" dirty="0"/>
        </a:p>
      </dsp:txBody>
      <dsp:txXfrm>
        <a:off x="991255" y="1161403"/>
        <a:ext cx="6482782" cy="1284140"/>
      </dsp:txXfrm>
    </dsp:sp>
    <dsp:sp modelId="{31B50B4B-1FD9-4413-8DEE-CEB0D2908291}">
      <dsp:nvSpPr>
        <dsp:cNvPr id="0" name=""/>
        <dsp:cNvSpPr/>
      </dsp:nvSpPr>
      <dsp:spPr>
        <a:xfrm>
          <a:off x="150126" y="984366"/>
          <a:ext cx="1145421" cy="15946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E21098-5178-4608-B682-33C3F13D80B7}">
      <dsp:nvSpPr>
        <dsp:cNvPr id="0" name=""/>
        <dsp:cNvSpPr/>
      </dsp:nvSpPr>
      <dsp:spPr>
        <a:xfrm>
          <a:off x="982800" y="2772222"/>
          <a:ext cx="6482782" cy="7600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2989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Câu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hỏi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trắc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nghiệm</a:t>
          </a:r>
          <a:endParaRPr lang="en-US" sz="1700" kern="1200" dirty="0"/>
        </a:p>
      </dsp:txBody>
      <dsp:txXfrm>
        <a:off x="982800" y="2772222"/>
        <a:ext cx="6482782" cy="760083"/>
      </dsp:txXfrm>
    </dsp:sp>
    <dsp:sp modelId="{EFD15126-3B11-4F0F-A227-C150B2342DAB}">
      <dsp:nvSpPr>
        <dsp:cNvPr id="0" name=""/>
        <dsp:cNvSpPr/>
      </dsp:nvSpPr>
      <dsp:spPr>
        <a:xfrm>
          <a:off x="354846" y="2744929"/>
          <a:ext cx="882713" cy="8419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63F46-CF89-4187-8AF7-0C2C57527CDC}">
      <dsp:nvSpPr>
        <dsp:cNvPr id="0" name=""/>
        <dsp:cNvSpPr/>
      </dsp:nvSpPr>
      <dsp:spPr>
        <a:xfrm>
          <a:off x="584610" y="3754866"/>
          <a:ext cx="6889427" cy="716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2989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Bài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Tập</a:t>
          </a:r>
          <a:endParaRPr lang="en-US" sz="1700" kern="1200" dirty="0"/>
        </a:p>
      </dsp:txBody>
      <dsp:txXfrm>
        <a:off x="584610" y="3754866"/>
        <a:ext cx="6889427" cy="716512"/>
      </dsp:txXfrm>
    </dsp:sp>
    <dsp:sp modelId="{6CBDA05F-1D81-40CF-9554-8E8E3A0AC8A4}">
      <dsp:nvSpPr>
        <dsp:cNvPr id="0" name=""/>
        <dsp:cNvSpPr/>
      </dsp:nvSpPr>
      <dsp:spPr>
        <a:xfrm>
          <a:off x="0" y="3614705"/>
          <a:ext cx="886597" cy="8865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87538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3545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标题和内容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两栏内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538620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2"/>
          </p:nvPr>
        </p:nvSpPr>
        <p:spPr>
          <a:xfrm>
            <a:off x="6199214" y="1600201"/>
            <a:ext cx="538620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比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609759" y="1535113"/>
            <a:ext cx="53883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609759" y="2174875"/>
            <a:ext cx="53883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6194980" y="1535113"/>
            <a:ext cx="539043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6194980" y="2174875"/>
            <a:ext cx="539043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仅标题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内容与标题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609759" y="273050"/>
            <a:ext cx="4012129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body" idx="1"/>
          </p:nvPr>
        </p:nvSpPr>
        <p:spPr>
          <a:xfrm>
            <a:off x="4767974" y="273051"/>
            <a:ext cx="6817442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body" idx="2"/>
          </p:nvPr>
        </p:nvSpPr>
        <p:spPr>
          <a:xfrm>
            <a:off x="609759" y="1435101"/>
            <a:ext cx="4012129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图片与标题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2390340" y="4800600"/>
            <a:ext cx="7317105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>
            <a:spLocks noGrp="1"/>
          </p:cNvSpPr>
          <p:nvPr>
            <p:ph type="pic" idx="2"/>
          </p:nvPr>
        </p:nvSpPr>
        <p:spPr>
          <a:xfrm>
            <a:off x="2390340" y="612775"/>
            <a:ext cx="731710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27"/>
          <p:cNvSpPr txBox="1">
            <a:spLocks noGrp="1"/>
          </p:cNvSpPr>
          <p:nvPr>
            <p:ph type="body" idx="1"/>
          </p:nvPr>
        </p:nvSpPr>
        <p:spPr>
          <a:xfrm>
            <a:off x="2390340" y="5367338"/>
            <a:ext cx="7317105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标题和竖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 rot="5400000">
            <a:off x="3834607" y="-1624646"/>
            <a:ext cx="4525963" cy="10975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垂直排列标题与文本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>
            <a:spLocks noGrp="1"/>
          </p:cNvSpPr>
          <p:nvPr>
            <p:ph type="title"/>
          </p:nvPr>
        </p:nvSpPr>
        <p:spPr>
          <a:xfrm rot="5400000">
            <a:off x="7287696" y="1828445"/>
            <a:ext cx="5851525" cy="274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body" idx="1"/>
          </p:nvPr>
        </p:nvSpPr>
        <p:spPr>
          <a:xfrm rot="5400000">
            <a:off x="1698242" y="-813844"/>
            <a:ext cx="5851525" cy="8028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2128" y="408235"/>
            <a:ext cx="7448851" cy="3058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0" dirty="0" smtClean="0"/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1667089" y="3562065"/>
            <a:ext cx="8364016" cy="21154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BÀI 10:</a:t>
            </a:r>
          </a:p>
          <a:p>
            <a:pPr algn="ctr"/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CẤU 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chemeClr val="bg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TRÚC LẶP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198" y="190500"/>
            <a:ext cx="8338782" cy="32760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2.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với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số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lần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biết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trước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và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câu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lệnh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For_Do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1021375" cy="4525963"/>
          </a:xfrm>
        </p:spPr>
        <p:txBody>
          <a:bodyPr>
            <a:normAutofit/>
          </a:bodyPr>
          <a:lstStyle/>
          <a:p>
            <a:pPr marL="50800" indent="0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*</a:t>
            </a:r>
            <a:r>
              <a:rPr lang="en-US" sz="2000" dirty="0" err="1" smtClean="0">
                <a:solidFill>
                  <a:schemeClr val="bg1"/>
                </a:solidFill>
              </a:rPr>
              <a:t>Ví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dụ</a:t>
            </a:r>
            <a:r>
              <a:rPr lang="en-US" sz="2000" dirty="0" smtClean="0">
                <a:solidFill>
                  <a:schemeClr val="bg1"/>
                </a:solidFill>
              </a:rPr>
              <a:t> 2: </a:t>
            </a:r>
            <a:r>
              <a:rPr lang="en-US" sz="2000" dirty="0" err="1" smtClean="0">
                <a:solidFill>
                  <a:schemeClr val="bg1"/>
                </a:solidFill>
              </a:rPr>
              <a:t>chương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trình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sau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thực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hiện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việc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nhập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từ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bàn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phím</a:t>
            </a:r>
            <a:r>
              <a:rPr lang="en-US" sz="2000" dirty="0" smtClean="0">
                <a:solidFill>
                  <a:schemeClr val="bg1"/>
                </a:solidFill>
              </a:rPr>
              <a:t> 2 </a:t>
            </a:r>
            <a:r>
              <a:rPr lang="en-US" sz="2000" dirty="0" err="1" smtClean="0">
                <a:solidFill>
                  <a:schemeClr val="bg1"/>
                </a:solidFill>
              </a:rPr>
              <a:t>số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nguyên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dương</a:t>
            </a:r>
            <a:r>
              <a:rPr lang="en-US" sz="2000" dirty="0" smtClean="0">
                <a:solidFill>
                  <a:schemeClr val="bg1"/>
                </a:solidFill>
              </a:rPr>
              <a:t> M </a:t>
            </a:r>
            <a:r>
              <a:rPr lang="en-US" sz="2000" dirty="0" err="1" smtClean="0">
                <a:solidFill>
                  <a:schemeClr val="bg1"/>
                </a:solidFill>
              </a:rPr>
              <a:t>và</a:t>
            </a:r>
            <a:r>
              <a:rPr lang="en-US" sz="2000" dirty="0" smtClean="0">
                <a:solidFill>
                  <a:schemeClr val="bg1"/>
                </a:solidFill>
              </a:rPr>
              <a:t> N (M&lt;N), </a:t>
            </a:r>
            <a:r>
              <a:rPr lang="en-US" sz="2000" dirty="0" err="1" smtClean="0">
                <a:solidFill>
                  <a:schemeClr val="bg1"/>
                </a:solidFill>
              </a:rPr>
              <a:t>tính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và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đưa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ra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màn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hình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tổng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các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số</a:t>
            </a:r>
            <a:r>
              <a:rPr lang="en-US" sz="2000" dirty="0" smtClean="0">
                <a:solidFill>
                  <a:schemeClr val="bg1"/>
                </a:solidFill>
              </a:rPr>
              <a:t> chia </a:t>
            </a:r>
            <a:r>
              <a:rPr lang="en-US" sz="2000" dirty="0" err="1" smtClean="0">
                <a:solidFill>
                  <a:schemeClr val="bg1"/>
                </a:solidFill>
              </a:rPr>
              <a:t>hết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cho</a:t>
            </a:r>
            <a:r>
              <a:rPr lang="en-US" sz="2000" dirty="0" smtClean="0">
                <a:solidFill>
                  <a:schemeClr val="bg1"/>
                </a:solidFill>
              </a:rPr>
              <a:t> 3 </a:t>
            </a:r>
            <a:r>
              <a:rPr lang="en-US" sz="2000" dirty="0" err="1" smtClean="0">
                <a:solidFill>
                  <a:schemeClr val="bg1"/>
                </a:solidFill>
              </a:rPr>
              <a:t>hoặc</a:t>
            </a:r>
            <a:r>
              <a:rPr lang="en-US" sz="2000" dirty="0" smtClean="0">
                <a:solidFill>
                  <a:schemeClr val="bg1"/>
                </a:solidFill>
              </a:rPr>
              <a:t> 5 </a:t>
            </a:r>
            <a:r>
              <a:rPr lang="en-US" sz="2000" dirty="0" err="1" smtClean="0">
                <a:solidFill>
                  <a:schemeClr val="bg1"/>
                </a:solidFill>
              </a:rPr>
              <a:t>trong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phạm</a:t>
            </a:r>
            <a:r>
              <a:rPr lang="en-US" sz="2000" dirty="0" smtClean="0">
                <a:solidFill>
                  <a:schemeClr val="bg1"/>
                </a:solidFill>
              </a:rPr>
              <a:t> vi </a:t>
            </a:r>
            <a:r>
              <a:rPr lang="en-US" sz="2000" dirty="0" err="1" smtClean="0">
                <a:solidFill>
                  <a:schemeClr val="bg1"/>
                </a:solidFill>
              </a:rPr>
              <a:t>từ</a:t>
            </a:r>
            <a:r>
              <a:rPr lang="en-US" sz="2000" dirty="0" smtClean="0">
                <a:solidFill>
                  <a:schemeClr val="bg1"/>
                </a:solidFill>
              </a:rPr>
              <a:t> M </a:t>
            </a:r>
            <a:r>
              <a:rPr lang="en-US" sz="2000" dirty="0" err="1" smtClean="0">
                <a:solidFill>
                  <a:schemeClr val="bg1"/>
                </a:solidFill>
              </a:rPr>
              <a:t>đến</a:t>
            </a:r>
            <a:r>
              <a:rPr lang="en-US" sz="2000" dirty="0" smtClean="0">
                <a:solidFill>
                  <a:schemeClr val="bg1"/>
                </a:solidFill>
              </a:rPr>
              <a:t> N</a:t>
            </a:r>
            <a:r>
              <a:rPr lang="en-US" sz="26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95785" y="2483893"/>
            <a:ext cx="11189630" cy="37667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VD2;</a:t>
            </a:r>
          </a:p>
          <a:p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M,N.i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integer;</a:t>
            </a:r>
          </a:p>
          <a:p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T: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longint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</a:p>
          <a:p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write(‘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nhap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M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N’); </a:t>
            </a:r>
          </a:p>
          <a:p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write(‘M = ‘);	 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readln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(M);</a:t>
            </a:r>
          </a:p>
          <a:p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write(‘N = ‘);    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readln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(N);</a:t>
            </a:r>
          </a:p>
          <a:p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T:=0;</a:t>
            </a:r>
          </a:p>
          <a:p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i:= N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downto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do</a:t>
            </a:r>
          </a:p>
          <a:p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if (I mod 3 =0) or (I mod 5 =0) then T:=T+I;</a:t>
            </a:r>
          </a:p>
          <a:p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writeln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 </a:t>
            </a:r>
            <a:r>
              <a:rPr lang="en-US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qua:’, T);</a:t>
            </a:r>
          </a:p>
          <a:p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End.</a:t>
            </a:r>
          </a:p>
          <a:p>
            <a:r>
              <a:rPr lang="en-US" sz="1800" dirty="0">
                <a:solidFill>
                  <a:schemeClr val="bg1"/>
                </a:solidFill>
              </a:rPr>
              <a:t>	</a:t>
            </a:r>
            <a:endParaRPr lang="en-US" sz="1800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37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3. </a:t>
            </a:r>
            <a:r>
              <a:rPr lang="en-US" sz="3600" dirty="0" err="1" smtClean="0">
                <a:solidFill>
                  <a:schemeClr val="bg1"/>
                </a:solidFill>
              </a:rPr>
              <a:t>Lặp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với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số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lần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chưa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biết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trước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và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câu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lệnh</a:t>
            </a:r>
            <a:r>
              <a:rPr lang="en-US" sz="3600" dirty="0" smtClean="0">
                <a:solidFill>
                  <a:schemeClr val="bg1"/>
                </a:solidFill>
              </a:rPr>
              <a:t> While-Do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1021375" cy="4525963"/>
          </a:xfrm>
        </p:spPr>
        <p:txBody>
          <a:bodyPr>
            <a:normAutofit/>
          </a:bodyPr>
          <a:lstStyle/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Tong_2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09757" y="2197290"/>
            <a:ext cx="11021375" cy="3261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Tong_2</a:t>
            </a:r>
          </a:p>
          <a:p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S ←1/a; N←0; {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N}</a:t>
            </a:r>
          </a:p>
          <a:p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1/(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&lt;0,0001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5;</a:t>
            </a:r>
          </a:p>
          <a:p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N← N+1;</a:t>
            </a:r>
          </a:p>
          <a:p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S← S+1/(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2;</a:t>
            </a:r>
          </a:p>
          <a:p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93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3. </a:t>
            </a:r>
            <a:r>
              <a:rPr lang="en-US" sz="3600" dirty="0" err="1">
                <a:solidFill>
                  <a:schemeClr val="bg1"/>
                </a:solidFill>
              </a:rPr>
              <a:t>Lặp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với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số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lần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chưa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biết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trước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câu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lệnh</a:t>
            </a:r>
            <a:r>
              <a:rPr lang="en-US" sz="3600" dirty="0">
                <a:solidFill>
                  <a:schemeClr val="bg1"/>
                </a:solidFill>
              </a:rPr>
              <a:t> While-Do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9" y="1600201"/>
            <a:ext cx="10975656" cy="4525963"/>
          </a:xfrm>
        </p:spPr>
        <p:txBody>
          <a:bodyPr>
            <a:normAutofit/>
          </a:bodyPr>
          <a:lstStyle/>
          <a:p>
            <a:pPr marL="5080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thoả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Pascal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While-Do :</a:t>
            </a:r>
          </a:p>
          <a:p>
            <a:pPr marL="5080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	While &lt;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Do &lt;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logic.</a:t>
            </a:r>
          </a:p>
          <a:p>
            <a:pPr marL="1485900" lvl="3" indent="0">
              <a:buNone/>
            </a:pPr>
            <a:r>
              <a:rPr lang="en-US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endParaRPr lang="en-US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While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50627" y="3889612"/>
            <a:ext cx="10512638" cy="2419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while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957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3. </a:t>
            </a:r>
            <a:r>
              <a:rPr lang="en-US" sz="3600" dirty="0" err="1">
                <a:solidFill>
                  <a:schemeClr val="bg1"/>
                </a:solidFill>
              </a:rPr>
              <a:t>Lặp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với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số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lần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chưa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biết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trước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câu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lệnh</a:t>
            </a:r>
            <a:r>
              <a:rPr lang="en-US" sz="3600" dirty="0">
                <a:solidFill>
                  <a:schemeClr val="bg1"/>
                </a:solidFill>
              </a:rPr>
              <a:t> While-Do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0975657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11477766" y="1600201"/>
            <a:ext cx="107649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758" y="1573214"/>
            <a:ext cx="10975657" cy="45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0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3. </a:t>
            </a:r>
            <a:r>
              <a:rPr lang="en-US" sz="3600" dirty="0" err="1">
                <a:solidFill>
                  <a:schemeClr val="bg1"/>
                </a:solidFill>
              </a:rPr>
              <a:t>Lặp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với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số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lần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chưa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biết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trước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câu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lệnh</a:t>
            </a:r>
            <a:r>
              <a:rPr lang="en-US" sz="3600" dirty="0">
                <a:solidFill>
                  <a:schemeClr val="bg1"/>
                </a:solidFill>
              </a:rPr>
              <a:t> While-Do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9" y="1600201"/>
            <a:ext cx="10975656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09759" y="1600201"/>
            <a:ext cx="11277441" cy="4525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bg1"/>
                </a:solidFill>
              </a:rPr>
              <a:t>Program Tong_2;</a:t>
            </a:r>
          </a:p>
          <a:p>
            <a:r>
              <a:rPr lang="en-US" sz="2000" dirty="0" err="1" smtClean="0">
                <a:solidFill>
                  <a:schemeClr val="bg1"/>
                </a:solidFill>
              </a:rPr>
              <a:t>Var</a:t>
            </a:r>
            <a:r>
              <a:rPr lang="en-US" sz="2000" dirty="0" smtClean="0">
                <a:solidFill>
                  <a:schemeClr val="bg1"/>
                </a:solidFill>
              </a:rPr>
              <a:t> S:real;</a:t>
            </a:r>
          </a:p>
          <a:p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     a, N: integer;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begin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write(‘ hay </a:t>
            </a:r>
            <a:r>
              <a:rPr lang="en-US" sz="2000" dirty="0" err="1" smtClean="0">
                <a:solidFill>
                  <a:schemeClr val="bg1"/>
                </a:solidFill>
              </a:rPr>
              <a:t>nhap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gia</a:t>
            </a:r>
            <a:r>
              <a:rPr lang="en-US" sz="2000" dirty="0" smtClean="0">
                <a:solidFill>
                  <a:schemeClr val="bg1"/>
                </a:solidFill>
              </a:rPr>
              <a:t> tri a:’);	</a:t>
            </a:r>
            <a:r>
              <a:rPr lang="en-US" sz="2000" dirty="0" err="1" smtClean="0">
                <a:solidFill>
                  <a:schemeClr val="bg1"/>
                </a:solidFill>
              </a:rPr>
              <a:t>readln</a:t>
            </a:r>
            <a:r>
              <a:rPr lang="en-US" sz="2000" dirty="0" smtClean="0">
                <a:solidFill>
                  <a:schemeClr val="bg1"/>
                </a:solidFill>
              </a:rPr>
              <a:t>(a);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S:= 1.0/a;	N:=0;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while not(1/(</a:t>
            </a:r>
            <a:r>
              <a:rPr lang="en-US" sz="2000" dirty="0" err="1" smtClean="0">
                <a:solidFill>
                  <a:schemeClr val="bg1"/>
                </a:solidFill>
              </a:rPr>
              <a:t>a+N</a:t>
            </a:r>
            <a:r>
              <a:rPr lang="en-US" sz="2000" dirty="0" smtClean="0">
                <a:solidFill>
                  <a:schemeClr val="bg1"/>
                </a:solidFill>
              </a:rPr>
              <a:t>)&lt;0.0001) do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	begin 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		N:=N+1;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		S:=S+1.0/(a+N);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	end;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err="1" smtClean="0">
                <a:solidFill>
                  <a:schemeClr val="bg1"/>
                </a:solidFill>
              </a:rPr>
              <a:t>writeln</a:t>
            </a:r>
            <a:r>
              <a:rPr lang="en-US" sz="2000" dirty="0" smtClean="0">
                <a:solidFill>
                  <a:schemeClr val="bg1"/>
                </a:solidFill>
              </a:rPr>
              <a:t>(‘ Tong S la:’, S:8:4);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err="1" smtClean="0">
                <a:solidFill>
                  <a:schemeClr val="bg1"/>
                </a:solidFill>
              </a:rPr>
              <a:t>readln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End.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58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3. </a:t>
            </a:r>
            <a:r>
              <a:rPr lang="en-US" sz="3600" dirty="0" err="1">
                <a:solidFill>
                  <a:schemeClr val="bg1"/>
                </a:solidFill>
              </a:rPr>
              <a:t>Lặp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với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số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lần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chưa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biết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trước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câu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lệnh</a:t>
            </a:r>
            <a:r>
              <a:rPr lang="en-US" sz="3600" dirty="0">
                <a:solidFill>
                  <a:schemeClr val="bg1"/>
                </a:solidFill>
              </a:rPr>
              <a:t> While-Do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758" y="1600201"/>
            <a:ext cx="5386203" cy="45259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214" y="1600201"/>
            <a:ext cx="5386202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5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3. </a:t>
            </a:r>
            <a:r>
              <a:rPr lang="en-US" sz="3600" dirty="0" err="1">
                <a:solidFill>
                  <a:schemeClr val="bg1"/>
                </a:solidFill>
              </a:rPr>
              <a:t>Lặp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với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số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lần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chưa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biết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trước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câu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lệnh</a:t>
            </a:r>
            <a:r>
              <a:rPr lang="en-US" sz="3600" dirty="0">
                <a:solidFill>
                  <a:schemeClr val="bg1"/>
                </a:solidFill>
              </a:rPr>
              <a:t> While-Do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0975657" cy="4525963"/>
          </a:xfrm>
        </p:spPr>
        <p:txBody>
          <a:bodyPr/>
          <a:lstStyle/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UCLN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11539696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09758" y="2279176"/>
            <a:ext cx="10676941" cy="39714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UCLN;</a:t>
            </a:r>
          </a:p>
          <a:p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M,N: integer;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write(‘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nhap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N:’);	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readln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(M,N);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M&lt;&gt;N do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if M&gt;N then M:= M-N else N:=N-M;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writeln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 UCLN = ‘, M);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readln</a:t>
            </a:r>
            <a:endParaRPr lang="en-US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06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câu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hỏi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trắc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nghiệm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khách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quan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1154612" cy="4525963"/>
          </a:xfrm>
        </p:spPr>
        <p:txBody>
          <a:bodyPr>
            <a:normAutofit/>
          </a:bodyPr>
          <a:lstStyle/>
          <a:p>
            <a:pPr marL="50800" indent="0">
              <a:buNone/>
            </a:pPr>
            <a:r>
              <a:rPr lang="en-US" sz="2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– do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0800" indent="0">
              <a:buNone/>
            </a:pPr>
            <a:r>
              <a:rPr lang="en-US" sz="27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for 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=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downto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do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&gt;;</a:t>
            </a:r>
            <a:endParaRPr lang="en-US" sz="2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for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:=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downto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do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&gt;;</a:t>
            </a:r>
          </a:p>
          <a:p>
            <a:pPr marL="50800" indent="0">
              <a:buNone/>
            </a:pP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for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=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&gt;down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do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&gt;;</a:t>
            </a:r>
          </a:p>
          <a:p>
            <a:pPr marL="50800" indent="0">
              <a:buNone/>
            </a:pP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for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:=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downto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do &lt;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&gt;;</a:t>
            </a:r>
          </a:p>
          <a:p>
            <a:pPr marL="50800" indent="0"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8136" y="2715905"/>
            <a:ext cx="10658901" cy="382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800" indent="0">
              <a:buNone/>
            </a:pP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for &lt;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:= &lt;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do &lt;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&gt;;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84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câu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hỏi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trắc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nghiệm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khách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quan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1021375" cy="4525963"/>
          </a:xfrm>
        </p:spPr>
        <p:txBody>
          <a:bodyPr/>
          <a:lstStyle/>
          <a:p>
            <a:pPr marL="50800" indent="0">
              <a:buNone/>
            </a:pPr>
            <a:r>
              <a:rPr lang="en-US" b="1" dirty="0" err="1">
                <a:solidFill>
                  <a:schemeClr val="bg1"/>
                </a:solidFill>
              </a:rPr>
              <a:t>Câu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2: </a:t>
            </a:r>
            <a:r>
              <a:rPr lang="en-US" b="1" dirty="0" err="1">
                <a:solidFill>
                  <a:schemeClr val="bg1"/>
                </a:solidFill>
              </a:rPr>
              <a:t>Kiểu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dữ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liệu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của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biến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đếm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lệnh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lặp</a:t>
            </a:r>
            <a:r>
              <a:rPr lang="en-US" b="1" dirty="0">
                <a:solidFill>
                  <a:schemeClr val="bg1"/>
                </a:solidFill>
              </a:rPr>
              <a:t> For – do: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en-US" dirty="0">
                <a:solidFill>
                  <a:schemeClr val="bg1"/>
                </a:solidFill>
              </a:rPr>
              <a:t>A. </a:t>
            </a:r>
            <a:r>
              <a:rPr lang="en-US" dirty="0" err="1">
                <a:solidFill>
                  <a:schemeClr val="bg1"/>
                </a:solidFill>
              </a:rPr>
              <a:t>Cùng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kiểu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với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giá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đầu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và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giá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cuối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en-US" dirty="0">
                <a:solidFill>
                  <a:schemeClr val="bg1"/>
                </a:solidFill>
              </a:rPr>
              <a:t>B. </a:t>
            </a:r>
            <a:r>
              <a:rPr lang="en-US" dirty="0" err="1">
                <a:solidFill>
                  <a:schemeClr val="bg1"/>
                </a:solidFill>
              </a:rPr>
              <a:t>Chỉ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cần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khác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kiểu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với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giá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đầu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en-US" dirty="0">
                <a:solidFill>
                  <a:schemeClr val="bg1"/>
                </a:solidFill>
              </a:rPr>
              <a:t>C. </a:t>
            </a:r>
            <a:r>
              <a:rPr lang="en-US" dirty="0" err="1">
                <a:solidFill>
                  <a:schemeClr val="bg1"/>
                </a:solidFill>
              </a:rPr>
              <a:t>Cùng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kiểu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với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các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biến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trong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câu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lệnh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en-US" dirty="0">
                <a:solidFill>
                  <a:schemeClr val="bg1"/>
                </a:solidFill>
              </a:rPr>
              <a:t>D. </a:t>
            </a:r>
            <a:r>
              <a:rPr lang="en-US" dirty="0" err="1">
                <a:solidFill>
                  <a:schemeClr val="bg1"/>
                </a:solidFill>
              </a:rPr>
              <a:t>Không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cần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phải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xác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định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kiểu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dữ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liệu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50627" y="2224585"/>
            <a:ext cx="6550925" cy="450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800" indent="0">
              <a:buNone/>
            </a:pPr>
            <a:r>
              <a:rPr lang="en-US" sz="2700" dirty="0">
                <a:solidFill>
                  <a:schemeClr val="bg1"/>
                </a:solidFill>
              </a:rPr>
              <a:t>A. </a:t>
            </a:r>
            <a:r>
              <a:rPr lang="en-US" sz="2700" dirty="0" err="1">
                <a:solidFill>
                  <a:schemeClr val="bg1"/>
                </a:solidFill>
              </a:rPr>
              <a:t>Cùng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kiểu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với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giá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trị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đầu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và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giá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trị</a:t>
            </a:r>
            <a:r>
              <a:rPr lang="en-US" sz="2700" dirty="0">
                <a:solidFill>
                  <a:schemeClr val="bg1"/>
                </a:solidFill>
              </a:rPr>
              <a:t> </a:t>
            </a:r>
            <a:r>
              <a:rPr lang="en-US" sz="2700" dirty="0" err="1">
                <a:solidFill>
                  <a:schemeClr val="bg1"/>
                </a:solidFill>
              </a:rPr>
              <a:t>cuối</a:t>
            </a:r>
            <a:endParaRPr lang="en-US" sz="2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87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câu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hỏi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trắc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nghiệm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khách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quan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1021375" cy="4525963"/>
          </a:xfrm>
        </p:spPr>
        <p:txBody>
          <a:bodyPr/>
          <a:lstStyle/>
          <a:p>
            <a:pPr marL="50800" indent="0">
              <a:buNone/>
            </a:pPr>
            <a:r>
              <a:rPr lang="vi-VN" b="1" dirty="0">
                <a:solidFill>
                  <a:schemeClr val="bg1"/>
                </a:solidFill>
              </a:rPr>
              <a:t>Câu </a:t>
            </a:r>
            <a:r>
              <a:rPr lang="en-US" b="1" dirty="0" smtClean="0">
                <a:solidFill>
                  <a:schemeClr val="bg1"/>
                </a:solidFill>
              </a:rPr>
              <a:t>3</a:t>
            </a:r>
            <a:r>
              <a:rPr lang="vi-VN" b="1" dirty="0" smtClean="0">
                <a:solidFill>
                  <a:schemeClr val="bg1"/>
                </a:solidFill>
              </a:rPr>
              <a:t>:</a:t>
            </a:r>
            <a:r>
              <a:rPr lang="vi-VN" dirty="0">
                <a:solidFill>
                  <a:schemeClr val="bg1"/>
                </a:solidFill>
              </a:rPr>
              <a:t> Vòng lặp While – do kết thúc khi nào</a:t>
            </a:r>
          </a:p>
          <a:p>
            <a:pPr marL="50800" indent="0">
              <a:buNone/>
            </a:pPr>
            <a:r>
              <a:rPr lang="vi-VN" dirty="0">
                <a:solidFill>
                  <a:schemeClr val="bg1"/>
                </a:solidFill>
              </a:rPr>
              <a:t>A. Khi một điều kiện cho trước được thỏa mãn</a:t>
            </a:r>
          </a:p>
          <a:p>
            <a:pPr marL="50800" indent="0">
              <a:buNone/>
            </a:pPr>
            <a:r>
              <a:rPr lang="vi-VN" dirty="0">
                <a:solidFill>
                  <a:schemeClr val="bg1"/>
                </a:solidFill>
              </a:rPr>
              <a:t>B. Khi đủ số vòng lặp</a:t>
            </a:r>
          </a:p>
          <a:p>
            <a:pPr marL="50800" indent="0">
              <a:buNone/>
            </a:pPr>
            <a:r>
              <a:rPr lang="vi-VN" dirty="0">
                <a:solidFill>
                  <a:schemeClr val="bg1"/>
                </a:solidFill>
              </a:rPr>
              <a:t>C. Khi tìm được Output</a:t>
            </a:r>
          </a:p>
          <a:p>
            <a:pPr marL="50800" indent="0">
              <a:buNone/>
            </a:pPr>
            <a:r>
              <a:rPr lang="vi-VN" dirty="0">
                <a:solidFill>
                  <a:schemeClr val="bg1"/>
                </a:solidFill>
              </a:rPr>
              <a:t>D. Tất cả các phương án</a:t>
            </a:r>
          </a:p>
          <a:p>
            <a:pPr marL="5080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4274" y="2250199"/>
            <a:ext cx="7601803" cy="4367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800" indent="0">
              <a:buNone/>
            </a:pPr>
            <a:r>
              <a:rPr lang="vi-VN" sz="2800" dirty="0">
                <a:solidFill>
                  <a:schemeClr val="bg1"/>
                </a:solidFill>
              </a:rPr>
              <a:t>A. Khi một điều kiện cho trước được thỏa mãn</a:t>
            </a:r>
            <a:endParaRPr lang="vi-VN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66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10: </a:t>
            </a:r>
            <a:r>
              <a:rPr lang="en-US" dirty="0" err="1" smtClean="0">
                <a:solidFill>
                  <a:schemeClr val="bg1"/>
                </a:solidFill>
              </a:rPr>
              <a:t>Cấu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trúc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417639"/>
            <a:ext cx="11021375" cy="4708526"/>
          </a:xfrm>
        </p:spPr>
        <p:txBody>
          <a:bodyPr/>
          <a:lstStyle/>
          <a:p>
            <a:pPr marL="50800" lv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81815792"/>
              </p:ext>
            </p:extLst>
          </p:nvPr>
        </p:nvGraphicFramePr>
        <p:xfrm>
          <a:off x="1637732" y="1417638"/>
          <a:ext cx="7474038" cy="4610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665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câu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hỏi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trắc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nghiệm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khách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quan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9" y="1782764"/>
            <a:ext cx="11021375" cy="4525963"/>
          </a:xfrm>
        </p:spPr>
        <p:txBody>
          <a:bodyPr/>
          <a:lstStyle/>
          <a:p>
            <a:pPr marL="50800" indent="0">
              <a:buNone/>
            </a:pPr>
            <a:r>
              <a:rPr lang="en-US" b="1" dirty="0" err="1">
                <a:solidFill>
                  <a:schemeClr val="bg1"/>
                </a:solidFill>
              </a:rPr>
              <a:t>Câu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4: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dirty="0" err="1">
                <a:solidFill>
                  <a:schemeClr val="bg1"/>
                </a:solidFill>
              </a:rPr>
              <a:t>Tính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tống</a:t>
            </a:r>
            <a:r>
              <a:rPr lang="en-US" dirty="0">
                <a:solidFill>
                  <a:schemeClr val="bg1"/>
                </a:solidFill>
              </a:rPr>
              <a:t> S = 1 + 2 + 3 + … + n + … </a:t>
            </a:r>
            <a:r>
              <a:rPr lang="en-US" dirty="0" err="1">
                <a:solidFill>
                  <a:schemeClr val="bg1"/>
                </a:solidFill>
              </a:rPr>
              <a:t>cho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đến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khi</a:t>
            </a:r>
            <a:r>
              <a:rPr lang="en-US" dirty="0">
                <a:solidFill>
                  <a:schemeClr val="bg1"/>
                </a:solidFill>
              </a:rPr>
              <a:t> S&gt;10</a:t>
            </a:r>
            <a:r>
              <a:rPr lang="en-US" baseline="30000" dirty="0">
                <a:solidFill>
                  <a:schemeClr val="bg1"/>
                </a:solidFill>
              </a:rPr>
              <a:t>8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Điều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kiện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nào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đây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vòng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> while – do </a:t>
            </a:r>
            <a:r>
              <a:rPr lang="en-US" dirty="0" err="1">
                <a:solidFill>
                  <a:schemeClr val="bg1"/>
                </a:solidFill>
              </a:rPr>
              <a:t>là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đúng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50800" indent="0">
              <a:buNone/>
            </a:pPr>
            <a:r>
              <a:rPr lang="en-US" dirty="0">
                <a:solidFill>
                  <a:schemeClr val="bg1"/>
                </a:solidFill>
              </a:rPr>
              <a:t>A. While S&gt;=10</a:t>
            </a:r>
            <a:r>
              <a:rPr lang="en-US" baseline="30000" dirty="0">
                <a:solidFill>
                  <a:schemeClr val="bg1"/>
                </a:solidFill>
              </a:rPr>
              <a:t>8 </a:t>
            </a:r>
            <a:r>
              <a:rPr lang="en-US" dirty="0">
                <a:solidFill>
                  <a:schemeClr val="bg1"/>
                </a:solidFill>
              </a:rPr>
              <a:t>do</a:t>
            </a:r>
          </a:p>
          <a:p>
            <a:pPr marL="50800" indent="0">
              <a:buNone/>
            </a:pPr>
            <a:r>
              <a:rPr lang="en-US" dirty="0">
                <a:solidFill>
                  <a:schemeClr val="bg1"/>
                </a:solidFill>
              </a:rPr>
              <a:t>B. While S &lt; 10</a:t>
            </a:r>
            <a:r>
              <a:rPr lang="en-US" baseline="30000" dirty="0">
                <a:solidFill>
                  <a:schemeClr val="bg1"/>
                </a:solidFill>
              </a:rPr>
              <a:t>8 </a:t>
            </a:r>
            <a:r>
              <a:rPr lang="en-US" dirty="0">
                <a:solidFill>
                  <a:schemeClr val="bg1"/>
                </a:solidFill>
              </a:rPr>
              <a:t>do</a:t>
            </a:r>
          </a:p>
          <a:p>
            <a:pPr marL="50800" indent="0">
              <a:buNone/>
            </a:pPr>
            <a:r>
              <a:rPr lang="en-US" dirty="0">
                <a:solidFill>
                  <a:schemeClr val="bg1"/>
                </a:solidFill>
              </a:rPr>
              <a:t>C. While S &lt; 1.0E8 do</a:t>
            </a:r>
          </a:p>
          <a:p>
            <a:pPr marL="50800" indent="0">
              <a:buNone/>
            </a:pPr>
            <a:r>
              <a:rPr lang="en-US" dirty="0">
                <a:solidFill>
                  <a:schemeClr val="bg1"/>
                </a:solidFill>
              </a:rPr>
              <a:t>D. While S &gt;= E8 do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758" y="3863182"/>
            <a:ext cx="3825763" cy="423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80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C. While S &lt; 1.0E8 do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1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câu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hỏi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trắc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nghiệm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khách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quan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1021375" cy="4525963"/>
          </a:xfrm>
        </p:spPr>
        <p:txBody>
          <a:bodyPr/>
          <a:lstStyle/>
          <a:p>
            <a:pPr marL="5080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Câu</a:t>
            </a:r>
            <a:r>
              <a:rPr lang="en-US" dirty="0" smtClean="0">
                <a:solidFill>
                  <a:schemeClr val="bg1"/>
                </a:solidFill>
              </a:rPr>
              <a:t> 5:</a:t>
            </a:r>
            <a:r>
              <a:rPr lang="vi-VN" dirty="0" smtClean="0">
                <a:solidFill>
                  <a:schemeClr val="bg1"/>
                </a:solidFill>
              </a:rPr>
              <a:t>Cho </a:t>
            </a:r>
            <a:r>
              <a:rPr lang="vi-VN" dirty="0">
                <a:solidFill>
                  <a:schemeClr val="bg1"/>
                </a:solidFill>
              </a:rPr>
              <a:t>đoạn chương </a:t>
            </a:r>
            <a:r>
              <a:rPr lang="vi-VN" dirty="0" smtClean="0">
                <a:solidFill>
                  <a:schemeClr val="bg1"/>
                </a:solidFill>
              </a:rPr>
              <a:t>trình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dirty="0">
                <a:solidFill>
                  <a:schemeClr val="bg1"/>
                </a:solidFill>
              </a:rPr>
              <a:t>	</a:t>
            </a:r>
            <a:r>
              <a:rPr lang="vi-VN" b="1" dirty="0">
                <a:solidFill>
                  <a:schemeClr val="bg1"/>
                </a:solidFill>
              </a:rPr>
              <a:t>s:=0;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b="1" dirty="0">
                <a:solidFill>
                  <a:schemeClr val="bg1"/>
                </a:solidFill>
              </a:rPr>
              <a:t>	for i:=1 to </a:t>
            </a:r>
            <a:r>
              <a:rPr lang="en-US" b="1" dirty="0" smtClean="0">
                <a:solidFill>
                  <a:schemeClr val="bg1"/>
                </a:solidFill>
              </a:rPr>
              <a:t>10</a:t>
            </a:r>
            <a:r>
              <a:rPr lang="vi-VN" b="1" dirty="0" smtClean="0">
                <a:solidFill>
                  <a:schemeClr val="bg1"/>
                </a:solidFill>
              </a:rPr>
              <a:t> </a:t>
            </a:r>
            <a:r>
              <a:rPr lang="vi-VN" b="1" dirty="0">
                <a:solidFill>
                  <a:schemeClr val="bg1"/>
                </a:solidFill>
              </a:rPr>
              <a:t>do s:= s + i;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dirty="0">
                <a:solidFill>
                  <a:schemeClr val="bg1"/>
                </a:solidFill>
              </a:rPr>
              <a:t>Kết thúc đoạn chương trình giá trị của biến </a:t>
            </a:r>
            <a:r>
              <a:rPr lang="vi-VN" b="1" dirty="0">
                <a:solidFill>
                  <a:schemeClr val="bg1"/>
                </a:solidFill>
              </a:rPr>
              <a:t>s</a:t>
            </a:r>
            <a:r>
              <a:rPr lang="vi-VN" dirty="0">
                <a:solidFill>
                  <a:schemeClr val="bg1"/>
                </a:solidFill>
              </a:rPr>
              <a:t> là</a:t>
            </a:r>
            <a:r>
              <a:rPr lang="vi-VN" dirty="0" smtClean="0">
                <a:solidFill>
                  <a:schemeClr val="bg1"/>
                </a:solidFill>
              </a:rPr>
              <a:t>:</a:t>
            </a:r>
            <a:endParaRPr lang="en-US" dirty="0" smtClean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A. 25</a:t>
            </a: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B. 45</a:t>
            </a: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C. 55</a:t>
            </a: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D. </a:t>
            </a: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kết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quả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khác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757" y="4708477"/>
            <a:ext cx="1337480" cy="395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80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C. 55</a:t>
            </a:r>
          </a:p>
        </p:txBody>
      </p:sp>
    </p:spTree>
    <p:extLst>
      <p:ext uri="{BB962C8B-B14F-4D97-AF65-F5344CB8AC3E}">
        <p14:creationId xmlns:p14="http://schemas.microsoft.com/office/powerpoint/2010/main" val="303456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câu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hỏi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trắc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nghiệm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khách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quan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1021375" cy="4525963"/>
          </a:xfrm>
        </p:spPr>
        <p:txBody>
          <a:bodyPr>
            <a:normAutofit lnSpcReduction="10000"/>
          </a:bodyPr>
          <a:lstStyle/>
          <a:p>
            <a:pPr marL="50800" indent="0">
              <a:buNone/>
            </a:pPr>
            <a:r>
              <a:rPr lang="en-US" b="1" dirty="0" err="1" smtClean="0">
                <a:solidFill>
                  <a:schemeClr val="bg1"/>
                </a:solidFill>
              </a:rPr>
              <a:t>Câu</a:t>
            </a:r>
            <a:r>
              <a:rPr lang="en-US" b="1" dirty="0" smtClean="0">
                <a:solidFill>
                  <a:schemeClr val="bg1"/>
                </a:solidFill>
              </a:rPr>
              <a:t> 6: </a:t>
            </a:r>
            <a:r>
              <a:rPr lang="vi-VN" dirty="0" smtClean="0">
                <a:solidFill>
                  <a:schemeClr val="bg1"/>
                </a:solidFill>
              </a:rPr>
              <a:t>Cho </a:t>
            </a:r>
            <a:r>
              <a:rPr lang="vi-VN" dirty="0">
                <a:solidFill>
                  <a:schemeClr val="bg1"/>
                </a:solidFill>
              </a:rPr>
              <a:t>đoạn chương trình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vi-VN" b="1" dirty="0" smtClean="0">
                <a:solidFill>
                  <a:schemeClr val="bg1"/>
                </a:solidFill>
              </a:rPr>
              <a:t>s</a:t>
            </a:r>
            <a:r>
              <a:rPr lang="vi-VN" b="1" dirty="0">
                <a:solidFill>
                  <a:schemeClr val="bg1"/>
                </a:solidFill>
              </a:rPr>
              <a:t>:=2; a:=1;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b="1" dirty="0">
                <a:solidFill>
                  <a:schemeClr val="bg1"/>
                </a:solidFill>
              </a:rPr>
              <a:t>		while not(s*2 &gt; 3) do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b="1" dirty="0">
                <a:solidFill>
                  <a:schemeClr val="bg1"/>
                </a:solidFill>
              </a:rPr>
              <a:t>			begin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b="1" dirty="0">
                <a:solidFill>
                  <a:schemeClr val="bg1"/>
                </a:solidFill>
              </a:rPr>
              <a:t>					a:= a +2;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b="1" dirty="0">
                <a:solidFill>
                  <a:schemeClr val="bg1"/>
                </a:solidFill>
              </a:rPr>
              <a:t>					s:= s + 1;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b="1" dirty="0">
                <a:solidFill>
                  <a:schemeClr val="bg1"/>
                </a:solidFill>
              </a:rPr>
              <a:t>			end;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dirty="0">
                <a:solidFill>
                  <a:schemeClr val="bg1"/>
                </a:solidFill>
              </a:rPr>
              <a:t>Kết thúc đoạn chương trình giá trị của biến </a:t>
            </a:r>
            <a:r>
              <a:rPr lang="vi-VN" b="1" dirty="0">
                <a:solidFill>
                  <a:schemeClr val="bg1"/>
                </a:solidFill>
              </a:rPr>
              <a:t>s</a:t>
            </a:r>
            <a:r>
              <a:rPr lang="vi-VN" dirty="0">
                <a:solidFill>
                  <a:schemeClr val="bg1"/>
                </a:solidFill>
              </a:rPr>
              <a:t> và </a:t>
            </a:r>
            <a:r>
              <a:rPr lang="vi-VN" b="1" dirty="0">
                <a:solidFill>
                  <a:schemeClr val="bg1"/>
                </a:solidFill>
              </a:rPr>
              <a:t>a</a:t>
            </a:r>
            <a:r>
              <a:rPr lang="vi-VN" dirty="0">
                <a:solidFill>
                  <a:schemeClr val="bg1"/>
                </a:solidFill>
              </a:rPr>
              <a:t> lần lượt là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A. </a:t>
            </a:r>
            <a:r>
              <a:rPr lang="vi-VN" dirty="0" smtClean="0">
                <a:solidFill>
                  <a:schemeClr val="bg1"/>
                </a:solidFill>
              </a:rPr>
              <a:t>3 </a:t>
            </a:r>
            <a:r>
              <a:rPr lang="vi-VN" dirty="0">
                <a:solidFill>
                  <a:schemeClr val="bg1"/>
                </a:solidFill>
              </a:rPr>
              <a:t>và 3	</a:t>
            </a:r>
            <a:r>
              <a:rPr lang="en-US" dirty="0" smtClean="0">
                <a:solidFill>
                  <a:schemeClr val="bg1"/>
                </a:solidFill>
              </a:rPr>
              <a:t>B. </a:t>
            </a:r>
            <a:r>
              <a:rPr lang="vi-VN" dirty="0" smtClean="0">
                <a:solidFill>
                  <a:schemeClr val="bg1"/>
                </a:solidFill>
              </a:rPr>
              <a:t>2 </a:t>
            </a:r>
            <a:r>
              <a:rPr lang="vi-VN" dirty="0">
                <a:solidFill>
                  <a:schemeClr val="bg1"/>
                </a:solidFill>
              </a:rPr>
              <a:t>và 1	</a:t>
            </a:r>
            <a:r>
              <a:rPr lang="en-US" dirty="0" smtClean="0">
                <a:solidFill>
                  <a:schemeClr val="bg1"/>
                </a:solidFill>
              </a:rPr>
              <a:t>C. </a:t>
            </a:r>
            <a:r>
              <a:rPr lang="vi-VN" dirty="0" smtClean="0">
                <a:solidFill>
                  <a:schemeClr val="bg1"/>
                </a:solidFill>
              </a:rPr>
              <a:t>1 </a:t>
            </a:r>
            <a:r>
              <a:rPr lang="vi-VN" dirty="0">
                <a:solidFill>
                  <a:schemeClr val="bg1"/>
                </a:solidFill>
              </a:rPr>
              <a:t>và 2</a:t>
            </a:r>
            <a:r>
              <a:rPr lang="en-US" dirty="0">
                <a:solidFill>
                  <a:schemeClr val="bg1"/>
                </a:solidFill>
              </a:rPr>
              <a:t>          </a:t>
            </a:r>
            <a:r>
              <a:rPr lang="en-US" dirty="0" smtClean="0">
                <a:solidFill>
                  <a:schemeClr val="bg1"/>
                </a:solidFill>
              </a:rPr>
              <a:t>D. </a:t>
            </a:r>
            <a:r>
              <a:rPr lang="vi-VN" dirty="0" smtClean="0">
                <a:solidFill>
                  <a:schemeClr val="bg1"/>
                </a:solidFill>
              </a:rPr>
              <a:t>một </a:t>
            </a:r>
            <a:r>
              <a:rPr lang="vi-VN" dirty="0">
                <a:solidFill>
                  <a:schemeClr val="bg1"/>
                </a:solidFill>
              </a:rPr>
              <a:t>kết quả khác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97540" y="5363570"/>
            <a:ext cx="1692322" cy="4094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B. </a:t>
            </a:r>
            <a:r>
              <a:rPr lang="vi-VN" sz="2800" dirty="0">
                <a:solidFill>
                  <a:schemeClr val="bg1"/>
                </a:solidFill>
              </a:rPr>
              <a:t>2 và 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373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1021375" cy="4525963"/>
          </a:xfrm>
        </p:spPr>
        <p:txBody>
          <a:bodyPr>
            <a:normAutofit/>
          </a:bodyPr>
          <a:lstStyle/>
          <a:p>
            <a:pPr marL="50800" indent="0">
              <a:buNone/>
            </a:pPr>
            <a:r>
              <a:rPr lang="vi-VN" sz="4000" dirty="0">
                <a:solidFill>
                  <a:schemeClr val="bg1"/>
                </a:solidFill>
              </a:rPr>
              <a:t>Bài </a:t>
            </a:r>
            <a:r>
              <a:rPr lang="en-US" sz="4000" dirty="0" smtClean="0">
                <a:solidFill>
                  <a:schemeClr val="bg1"/>
                </a:solidFill>
              </a:rPr>
              <a:t>1</a:t>
            </a:r>
            <a:r>
              <a:rPr lang="vi-VN" sz="4000" dirty="0" smtClean="0">
                <a:solidFill>
                  <a:schemeClr val="bg1"/>
                </a:solidFill>
              </a:rPr>
              <a:t>: </a:t>
            </a:r>
            <a:r>
              <a:rPr lang="vi-VN" sz="4000" dirty="0">
                <a:solidFill>
                  <a:schemeClr val="bg1"/>
                </a:solidFill>
              </a:rPr>
              <a:t>Viết chương trình vẽ 1 tam giác cân bằng dấu </a:t>
            </a:r>
            <a:r>
              <a:rPr lang="en-US" sz="4000" smtClean="0">
                <a:solidFill>
                  <a:schemeClr val="bg1"/>
                </a:solidFill>
              </a:rPr>
              <a:t>*</a:t>
            </a:r>
            <a:r>
              <a:rPr lang="vi-VN" sz="4000" smtClean="0">
                <a:solidFill>
                  <a:schemeClr val="bg1"/>
                </a:solidFill>
              </a:rPr>
              <a:t>. </a:t>
            </a:r>
            <a:r>
              <a:rPr lang="vi-VN" sz="4000" dirty="0">
                <a:solidFill>
                  <a:schemeClr val="bg1"/>
                </a:solidFill>
              </a:rPr>
              <a:t>In ra màn hình tam giác </a:t>
            </a:r>
            <a:r>
              <a:rPr lang="vi-VN" sz="4000" dirty="0" smtClean="0">
                <a:solidFill>
                  <a:schemeClr val="bg1"/>
                </a:solidFill>
              </a:rPr>
              <a:t>đó</a:t>
            </a:r>
            <a:endParaRPr lang="en-US" sz="4000" dirty="0" smtClean="0">
              <a:solidFill>
                <a:schemeClr val="bg1"/>
              </a:solidFill>
            </a:endParaRPr>
          </a:p>
          <a:p>
            <a:pPr marL="50800" indent="0">
              <a:buNone/>
            </a:pPr>
            <a:r>
              <a:rPr lang="vi-VN" sz="4000" dirty="0">
                <a:solidFill>
                  <a:schemeClr val="bg1"/>
                </a:solidFill>
              </a:rPr>
              <a:t>Bài </a:t>
            </a:r>
            <a:r>
              <a:rPr lang="en-US" sz="4000" dirty="0">
                <a:solidFill>
                  <a:schemeClr val="bg1"/>
                </a:solidFill>
              </a:rPr>
              <a:t>2</a:t>
            </a:r>
            <a:r>
              <a:rPr lang="vi-VN" sz="4000" dirty="0" smtClean="0">
                <a:solidFill>
                  <a:schemeClr val="bg1"/>
                </a:solidFill>
              </a:rPr>
              <a:t>: </a:t>
            </a:r>
            <a:r>
              <a:rPr lang="vi-VN" sz="4000" dirty="0">
                <a:solidFill>
                  <a:schemeClr val="bg1"/>
                </a:solidFill>
              </a:rPr>
              <a:t>Viết chương trình tính tổng bình phương các số chẵn từ 1 đến n; với n được nhập từ bàn phím.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21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10: </a:t>
            </a:r>
            <a:r>
              <a:rPr lang="en-US" dirty="0" err="1" smtClean="0">
                <a:solidFill>
                  <a:schemeClr val="bg1"/>
                </a:solidFill>
              </a:rPr>
              <a:t>Cấu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trúc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Mục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tiêu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học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* </a:t>
            </a:r>
            <a:r>
              <a:rPr lang="en-US" dirty="0" err="1" smtClean="0">
                <a:solidFill>
                  <a:schemeClr val="bg1"/>
                </a:solidFill>
              </a:rPr>
              <a:t>Hiểu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nhu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err="1" smtClean="0">
                <a:solidFill>
                  <a:schemeClr val="bg1"/>
                </a:solidFill>
              </a:rPr>
              <a:t>cầu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của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cấu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trúc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trong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biểu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diễn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thuật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toán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* </a:t>
            </a:r>
            <a:r>
              <a:rPr lang="en-US" dirty="0" err="1" smtClean="0">
                <a:solidFill>
                  <a:schemeClr val="bg1"/>
                </a:solidFill>
              </a:rPr>
              <a:t>Hiểu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cấu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trúc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kiểm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điều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kiện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trước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cấu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trúc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với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lần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định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trước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* </a:t>
            </a:r>
            <a:r>
              <a:rPr lang="en-US" dirty="0" err="1" smtClean="0">
                <a:solidFill>
                  <a:schemeClr val="bg1"/>
                </a:solidFill>
              </a:rPr>
              <a:t>Biết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cách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vận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dụng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từng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loại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cấu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trúc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phù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hợp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với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tình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huống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cụ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thể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đơn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giản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5080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5080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5080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* </a:t>
            </a:r>
            <a:r>
              <a:rPr lang="en-US" dirty="0" err="1" smtClean="0">
                <a:solidFill>
                  <a:schemeClr val="bg1"/>
                </a:solidFill>
              </a:rPr>
              <a:t>Mô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tả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được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thuật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toán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của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toán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đơn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giản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có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sử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dụng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lệnh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* </a:t>
            </a:r>
            <a:r>
              <a:rPr lang="en-US" dirty="0" err="1" smtClean="0">
                <a:solidFill>
                  <a:schemeClr val="bg1"/>
                </a:solidFill>
              </a:rPr>
              <a:t>Viết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đúng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lệnh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kiểm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điều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kiện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trước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lệnh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với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lần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định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trước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* </a:t>
            </a:r>
            <a:r>
              <a:rPr lang="en-US" dirty="0" err="1" smtClean="0">
                <a:solidFill>
                  <a:schemeClr val="bg1"/>
                </a:solidFill>
              </a:rPr>
              <a:t>Viết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được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thuật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toán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của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toán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đơn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giản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  <a:p>
            <a:pPr marL="5080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4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10: </a:t>
            </a:r>
            <a:r>
              <a:rPr lang="en-US" dirty="0" err="1" smtClean="0">
                <a:solidFill>
                  <a:schemeClr val="bg1"/>
                </a:solidFill>
              </a:rPr>
              <a:t>Cấu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trúc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5080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758" y="1600201"/>
            <a:ext cx="5386203" cy="45259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214" y="1600201"/>
            <a:ext cx="5386202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8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1.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758" y="2237960"/>
            <a:ext cx="11072725" cy="388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84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59" y="274637"/>
            <a:ext cx="11072725" cy="1881709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4200" dirty="0" smtClean="0">
                <a:solidFill>
                  <a:schemeClr val="bg1"/>
                </a:solidFill>
              </a:rPr>
              <a:t>2.  </a:t>
            </a:r>
            <a:r>
              <a:rPr lang="en-US" sz="4200" dirty="0" err="1" smtClean="0">
                <a:solidFill>
                  <a:schemeClr val="bg1"/>
                </a:solidFill>
              </a:rPr>
              <a:t>Lặp</a:t>
            </a:r>
            <a:r>
              <a:rPr lang="en-US" sz="4200" dirty="0" smtClean="0">
                <a:solidFill>
                  <a:schemeClr val="bg1"/>
                </a:solidFill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</a:rPr>
              <a:t>với</a:t>
            </a:r>
            <a:r>
              <a:rPr lang="en-US" sz="4200" dirty="0" smtClean="0">
                <a:solidFill>
                  <a:schemeClr val="bg1"/>
                </a:solidFill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</a:rPr>
              <a:t>số</a:t>
            </a:r>
            <a:r>
              <a:rPr lang="en-US" sz="4200" dirty="0" smtClean="0">
                <a:solidFill>
                  <a:schemeClr val="bg1"/>
                </a:solidFill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</a:rPr>
              <a:t>lần</a:t>
            </a:r>
            <a:r>
              <a:rPr lang="en-US" sz="4200" dirty="0" smtClean="0">
                <a:solidFill>
                  <a:schemeClr val="bg1"/>
                </a:solidFill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</a:rPr>
              <a:t>biết</a:t>
            </a:r>
            <a:r>
              <a:rPr lang="en-US" sz="4200" dirty="0" smtClean="0">
                <a:solidFill>
                  <a:schemeClr val="bg1"/>
                </a:solidFill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</a:rPr>
              <a:t>trước</a:t>
            </a:r>
            <a:r>
              <a:rPr lang="en-US" sz="4200" dirty="0" smtClean="0">
                <a:solidFill>
                  <a:schemeClr val="bg1"/>
                </a:solidFill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</a:rPr>
              <a:t>và</a:t>
            </a:r>
            <a:r>
              <a:rPr lang="en-US" sz="4200" dirty="0" smtClean="0">
                <a:solidFill>
                  <a:schemeClr val="bg1"/>
                </a:solidFill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</a:rPr>
              <a:t>câu</a:t>
            </a:r>
            <a:r>
              <a:rPr lang="en-US" sz="4200" dirty="0" smtClean="0">
                <a:solidFill>
                  <a:schemeClr val="bg1"/>
                </a:solidFill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</a:rPr>
              <a:t>lệnh</a:t>
            </a:r>
            <a:r>
              <a:rPr lang="en-US" sz="4200" dirty="0" smtClean="0">
                <a:solidFill>
                  <a:schemeClr val="bg1"/>
                </a:solidFill>
              </a:rPr>
              <a:t> For – Do                    </a:t>
            </a:r>
            <a:r>
              <a:rPr lang="en-US" sz="3600" dirty="0" smtClean="0">
                <a:solidFill>
                  <a:schemeClr val="bg1"/>
                </a:solidFill>
              </a:rPr>
              <a:t/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100" dirty="0" smtClean="0">
                <a:solidFill>
                  <a:schemeClr val="bg1"/>
                </a:solidFill>
              </a:rPr>
              <a:t>*Ta </a:t>
            </a:r>
            <a:r>
              <a:rPr lang="en-US" sz="3100" dirty="0" err="1" smtClean="0">
                <a:solidFill>
                  <a:schemeClr val="bg1"/>
                </a:solidFill>
              </a:rPr>
              <a:t>có</a:t>
            </a:r>
            <a:r>
              <a:rPr lang="en-US" sz="3100" dirty="0" smtClean="0">
                <a:solidFill>
                  <a:schemeClr val="bg1"/>
                </a:solidFill>
              </a:rPr>
              <a:t> 2 </a:t>
            </a:r>
            <a:r>
              <a:rPr lang="en-US" sz="3100" dirty="0" err="1" smtClean="0">
                <a:solidFill>
                  <a:schemeClr val="bg1"/>
                </a:solidFill>
              </a:rPr>
              <a:t>thuật</a:t>
            </a:r>
            <a:r>
              <a:rPr lang="en-US" sz="3100" dirty="0" smtClean="0">
                <a:solidFill>
                  <a:schemeClr val="bg1"/>
                </a:solidFill>
              </a:rPr>
              <a:t> </a:t>
            </a:r>
            <a:r>
              <a:rPr lang="en-US" sz="3100" dirty="0" err="1" smtClean="0">
                <a:solidFill>
                  <a:schemeClr val="bg1"/>
                </a:solidFill>
              </a:rPr>
              <a:t>toán</a:t>
            </a:r>
            <a:r>
              <a:rPr lang="en-US" sz="3100" dirty="0" smtClean="0">
                <a:solidFill>
                  <a:schemeClr val="bg1"/>
                </a:solidFill>
              </a:rPr>
              <a:t> Tong_1a </a:t>
            </a:r>
            <a:r>
              <a:rPr lang="en-US" sz="3100" dirty="0" err="1" smtClean="0">
                <a:solidFill>
                  <a:schemeClr val="bg1"/>
                </a:solidFill>
              </a:rPr>
              <a:t>và</a:t>
            </a:r>
            <a:r>
              <a:rPr lang="en-US" sz="3100" dirty="0" smtClean="0">
                <a:solidFill>
                  <a:schemeClr val="bg1"/>
                </a:solidFill>
              </a:rPr>
              <a:t> Tong_1b </a:t>
            </a:r>
            <a:r>
              <a:rPr lang="en-US" sz="3100" dirty="0" err="1" smtClean="0">
                <a:solidFill>
                  <a:schemeClr val="bg1"/>
                </a:solidFill>
              </a:rPr>
              <a:t>để</a:t>
            </a:r>
            <a:r>
              <a:rPr lang="en-US" sz="3100" dirty="0" smtClean="0">
                <a:solidFill>
                  <a:schemeClr val="bg1"/>
                </a:solidFill>
              </a:rPr>
              <a:t> </a:t>
            </a:r>
            <a:r>
              <a:rPr lang="en-US" sz="3100" dirty="0" err="1" smtClean="0">
                <a:solidFill>
                  <a:schemeClr val="bg1"/>
                </a:solidFill>
              </a:rPr>
              <a:t>giải</a:t>
            </a:r>
            <a:r>
              <a:rPr lang="en-US" sz="3100" dirty="0" smtClean="0">
                <a:solidFill>
                  <a:schemeClr val="bg1"/>
                </a:solidFill>
              </a:rPr>
              <a:t> </a:t>
            </a:r>
            <a:r>
              <a:rPr lang="en-US" sz="3100" dirty="0" err="1" smtClean="0">
                <a:solidFill>
                  <a:schemeClr val="bg1"/>
                </a:solidFill>
              </a:rPr>
              <a:t>bài</a:t>
            </a:r>
            <a:r>
              <a:rPr lang="en-US" sz="3100" dirty="0" smtClean="0">
                <a:solidFill>
                  <a:schemeClr val="bg1"/>
                </a:solidFill>
              </a:rPr>
              <a:t> </a:t>
            </a:r>
            <a:r>
              <a:rPr lang="en-US" sz="3100" dirty="0" err="1" smtClean="0">
                <a:solidFill>
                  <a:schemeClr val="bg1"/>
                </a:solidFill>
              </a:rPr>
              <a:t>toán</a:t>
            </a:r>
            <a:r>
              <a:rPr lang="en-US" sz="3100" dirty="0" smtClean="0">
                <a:solidFill>
                  <a:schemeClr val="bg1"/>
                </a:solidFill>
              </a:rPr>
              <a:t> 1 </a:t>
            </a:r>
            <a:r>
              <a:rPr lang="en-US" sz="3100" dirty="0" err="1" smtClean="0">
                <a:solidFill>
                  <a:schemeClr val="bg1"/>
                </a:solidFill>
              </a:rPr>
              <a:t>như</a:t>
            </a:r>
            <a:r>
              <a:rPr lang="en-US" sz="3100" dirty="0" smtClean="0">
                <a:solidFill>
                  <a:schemeClr val="bg1"/>
                </a:solidFill>
              </a:rPr>
              <a:t> </a:t>
            </a:r>
            <a:r>
              <a:rPr lang="en-US" sz="3100" dirty="0" err="1" smtClean="0">
                <a:solidFill>
                  <a:schemeClr val="bg1"/>
                </a:solidFill>
              </a:rPr>
              <a:t>sau</a:t>
            </a:r>
            <a:r>
              <a:rPr lang="en-US" sz="3100" dirty="0" smtClean="0">
                <a:solidFill>
                  <a:schemeClr val="bg1"/>
                </a:solidFill>
              </a:rPr>
              <a:t>:</a:t>
            </a:r>
            <a:endParaRPr lang="en-US"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9" y="2156346"/>
            <a:ext cx="5386202" cy="396981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6199214" y="2156346"/>
            <a:ext cx="5386202" cy="3969818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609759" y="2156346"/>
            <a:ext cx="5386202" cy="3248167"/>
            <a:chOff x="684403" y="1326136"/>
            <a:chExt cx="4514850" cy="2202195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4403" y="1326136"/>
              <a:ext cx="4514850" cy="1819275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4403" y="3080656"/>
              <a:ext cx="4514850" cy="447675"/>
            </a:xfrm>
            <a:prstGeom prst="rect">
              <a:avLst/>
            </a:prstGeom>
          </p:spPr>
        </p:pic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214" y="2156346"/>
            <a:ext cx="5386202" cy="324816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760" y="5560551"/>
            <a:ext cx="10975656" cy="458112"/>
          </a:xfrm>
          <a:prstGeom prst="rect">
            <a:avLst/>
          </a:prstGeom>
          <a:ln w="28575"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6300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2. </a:t>
            </a:r>
            <a:r>
              <a:rPr lang="en-US" dirty="0" err="1" smtClean="0">
                <a:solidFill>
                  <a:schemeClr val="bg1"/>
                </a:solidFill>
              </a:rPr>
              <a:t>Lặp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với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lần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biết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trước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và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câu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lệnh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For_Do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9" y="1842448"/>
            <a:ext cx="10975656" cy="4283716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Tong_1a,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N&gt;100 (N=101)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Tong_1b,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N&lt;1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N=0)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Ta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Tong_1a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Tong_1b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842448"/>
            <a:ext cx="45719" cy="428371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1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2.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với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số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lần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biết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trước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và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câu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lệnh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For_Do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0975657" cy="4525963"/>
          </a:xfrm>
        </p:spPr>
        <p:txBody>
          <a:bodyPr>
            <a:normAutofit/>
          </a:bodyPr>
          <a:lstStyle/>
          <a:p>
            <a:pPr marL="50800" indent="0">
              <a:buNone/>
            </a:pP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Pascal dung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For-Do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0800" indent="0">
              <a:buNone/>
            </a:pP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for &lt;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&gt;:=&lt;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to &lt;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do &lt;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&gt;; </a:t>
            </a:r>
          </a:p>
          <a:p>
            <a:pPr marL="50800" indent="0">
              <a:buNone/>
            </a:pP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&lt;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&gt;:=&lt;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downto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&lt;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&gt;; </a:t>
            </a: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0800" indent="0">
              <a:buNone/>
            </a:pP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" indent="0">
              <a:buNone/>
            </a:pP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endParaRPr lang="en-US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11539696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09758" y="3548417"/>
            <a:ext cx="10699844" cy="25777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758" y="6126165"/>
            <a:ext cx="10745179" cy="731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45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Bài</a:t>
            </a:r>
            <a:r>
              <a:rPr lang="en-US" dirty="0">
                <a:solidFill>
                  <a:schemeClr val="bg1"/>
                </a:solidFill>
              </a:rPr>
              <a:t> 10: </a:t>
            </a:r>
            <a:r>
              <a:rPr lang="en-US" dirty="0" err="1">
                <a:solidFill>
                  <a:schemeClr val="bg1"/>
                </a:solidFill>
              </a:rPr>
              <a:t>Cấu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trúc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2. </a:t>
            </a:r>
            <a:r>
              <a:rPr lang="en-US" dirty="0" err="1">
                <a:solidFill>
                  <a:schemeClr val="bg1"/>
                </a:solidFill>
              </a:rPr>
              <a:t>Lặp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với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số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lần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biết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trước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và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câu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lệnh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For_Do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8" y="1600201"/>
            <a:ext cx="11021375" cy="4525963"/>
          </a:xfrm>
        </p:spPr>
        <p:txBody>
          <a:bodyPr>
            <a:normAutofit/>
          </a:bodyPr>
          <a:lstStyle/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*</a:t>
            </a:r>
            <a:r>
              <a:rPr lang="en-US" dirty="0" err="1" smtClean="0">
                <a:solidFill>
                  <a:schemeClr val="bg1"/>
                </a:solidFill>
              </a:rPr>
              <a:t>Ví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dụ</a:t>
            </a:r>
            <a:r>
              <a:rPr lang="en-US" dirty="0" smtClean="0">
                <a:solidFill>
                  <a:schemeClr val="bg1"/>
                </a:solidFill>
              </a:rPr>
              <a:t> 1: </a:t>
            </a:r>
            <a:r>
              <a:rPr lang="en-US" dirty="0" err="1" smtClean="0">
                <a:solidFill>
                  <a:schemeClr val="bg1"/>
                </a:solidFill>
              </a:rPr>
              <a:t>Xuất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màn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hình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giá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trị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từ</a:t>
            </a:r>
            <a:r>
              <a:rPr lang="en-US" dirty="0" smtClean="0">
                <a:solidFill>
                  <a:schemeClr val="bg1"/>
                </a:solidFill>
              </a:rPr>
              <a:t> 1 </a:t>
            </a:r>
            <a:r>
              <a:rPr lang="en-US" dirty="0" err="1" smtClean="0">
                <a:solidFill>
                  <a:schemeClr val="bg1"/>
                </a:solidFill>
              </a:rPr>
              <a:t>đến</a:t>
            </a:r>
            <a:r>
              <a:rPr lang="en-US" dirty="0" smtClean="0">
                <a:solidFill>
                  <a:schemeClr val="bg1"/>
                </a:solidFill>
              </a:rPr>
              <a:t> N </a:t>
            </a:r>
            <a:r>
              <a:rPr lang="en-US" dirty="0" err="1" smtClean="0">
                <a:solidFill>
                  <a:schemeClr val="bg1"/>
                </a:solidFill>
              </a:rPr>
              <a:t>với</a:t>
            </a:r>
            <a:r>
              <a:rPr lang="en-US" dirty="0" smtClean="0">
                <a:solidFill>
                  <a:schemeClr val="bg1"/>
                </a:solidFill>
              </a:rPr>
              <a:t> N </a:t>
            </a:r>
            <a:r>
              <a:rPr lang="en-US" dirty="0" err="1" smtClean="0">
                <a:solidFill>
                  <a:schemeClr val="bg1"/>
                </a:solidFill>
              </a:rPr>
              <a:t>nhập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từ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bàn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phím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5080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11585415" y="1600201"/>
            <a:ext cx="45719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73280" y="2714224"/>
            <a:ext cx="6541670" cy="34119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080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program VD1;</a:t>
            </a:r>
          </a:p>
          <a:p>
            <a:pPr marL="5080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	</a:t>
            </a:r>
            <a:r>
              <a:rPr lang="en-US" sz="2800" dirty="0" err="1">
                <a:solidFill>
                  <a:schemeClr val="bg1"/>
                </a:solidFill>
              </a:rPr>
              <a:t>var</a:t>
            </a:r>
            <a:r>
              <a:rPr lang="en-US" sz="2800" dirty="0">
                <a:solidFill>
                  <a:schemeClr val="bg1"/>
                </a:solidFill>
              </a:rPr>
              <a:t> I,N: integer;</a:t>
            </a:r>
          </a:p>
          <a:p>
            <a:pPr marL="5080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	begin</a:t>
            </a:r>
          </a:p>
          <a:p>
            <a:pPr marL="5080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		write(‘ </a:t>
            </a:r>
            <a:r>
              <a:rPr lang="en-US" sz="2800" dirty="0" err="1">
                <a:solidFill>
                  <a:schemeClr val="bg1"/>
                </a:solidFill>
              </a:rPr>
              <a:t>nhap</a:t>
            </a:r>
            <a:r>
              <a:rPr lang="en-US" sz="2800" dirty="0">
                <a:solidFill>
                  <a:schemeClr val="bg1"/>
                </a:solidFill>
              </a:rPr>
              <a:t> N</a:t>
            </a:r>
            <a:r>
              <a:rPr lang="en-US" sz="2800" dirty="0" smtClean="0">
                <a:solidFill>
                  <a:schemeClr val="bg1"/>
                </a:solidFill>
              </a:rPr>
              <a:t>=‘);      			</a:t>
            </a:r>
            <a:r>
              <a:rPr lang="en-US" sz="2800" dirty="0" err="1" smtClean="0">
                <a:solidFill>
                  <a:schemeClr val="bg1"/>
                </a:solidFill>
              </a:rPr>
              <a:t>readln</a:t>
            </a:r>
            <a:r>
              <a:rPr lang="en-US" sz="2800" dirty="0" smtClean="0">
                <a:solidFill>
                  <a:schemeClr val="bg1"/>
                </a:solidFill>
              </a:rPr>
              <a:t>(N</a:t>
            </a:r>
            <a:r>
              <a:rPr lang="en-US" sz="2800" dirty="0">
                <a:solidFill>
                  <a:schemeClr val="bg1"/>
                </a:solidFill>
              </a:rPr>
              <a:t>);</a:t>
            </a:r>
          </a:p>
          <a:p>
            <a:pPr marL="5080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		for i:=1 to N do</a:t>
            </a:r>
          </a:p>
          <a:p>
            <a:pPr marL="5080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			write(I,’  ‘);</a:t>
            </a:r>
          </a:p>
          <a:p>
            <a:pPr marL="5080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	end.</a:t>
            </a:r>
          </a:p>
        </p:txBody>
      </p:sp>
      <p:sp>
        <p:nvSpPr>
          <p:cNvPr id="6" name="Oval 5"/>
          <p:cNvSpPr/>
          <p:nvPr/>
        </p:nvSpPr>
        <p:spPr>
          <a:xfrm>
            <a:off x="7151428" y="2427620"/>
            <a:ext cx="4067032" cy="35945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For-Do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VD1.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20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1163</Words>
  <Application>Microsoft Office PowerPoint</Application>
  <PresentationFormat>Custom</PresentationFormat>
  <Paragraphs>167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Times New Roman</vt:lpstr>
      <vt:lpstr>Office 主题</vt:lpstr>
      <vt:lpstr>PowerPoint Presentation</vt:lpstr>
      <vt:lpstr>Bài 10: Cấu trúc lặp</vt:lpstr>
      <vt:lpstr>Bài 10: Cấu trúc lặp Mục tiêu bài học:</vt:lpstr>
      <vt:lpstr>Bài 10: Cấu trúc lặp</vt:lpstr>
      <vt:lpstr>Bài 10: Cấu trúc lặp</vt:lpstr>
      <vt:lpstr>Bài 10: Cấu trúc lặp 2.  Lặp với số lần biết trước và câu lệnh For – Do                     *Ta có 2 thuật toán Tong_1a và Tong_1b để giải bài toán 1 như sau:</vt:lpstr>
      <vt:lpstr>Bài 10: Cấu trúc lặp 2. Lặp với số lần biết trước và câu lệnh For_Do</vt:lpstr>
      <vt:lpstr>Bài 10: Cấu trúc lặp 2. Lặp với số lần biết trước và câu lệnh For_Do</vt:lpstr>
      <vt:lpstr>Bài 10: Cấu trúc lặp 2. Lặp với số lần biết trước và câu lệnh For_Do</vt:lpstr>
      <vt:lpstr>Bài 10: Cấu trúc lặp 2. Lặp với số lần biết trước và câu lệnh For_Do</vt:lpstr>
      <vt:lpstr>Bài 10: Cấu trúc lặp 3. Lặp với số lần chưa biết trước và câu lệnh While-Do</vt:lpstr>
      <vt:lpstr>Bài 10: Cấu trúc lặp 3. Lặp với số lần chưa biết trước và câu lệnh While-Do</vt:lpstr>
      <vt:lpstr>Bài 10: Cấu trúc lặp 3. Lặp với số lần chưa biết trước và câu lệnh While-Do</vt:lpstr>
      <vt:lpstr>Bài 10: Cấu trúc lặp 3. Lặp với số lần chưa biết trước và câu lệnh While-Do</vt:lpstr>
      <vt:lpstr>Bài 10: Cấu trúc lặp 3. Lặp với số lần chưa biết trước và câu lệnh While-Do</vt:lpstr>
      <vt:lpstr>Bài 10: Cấu trúc lặp 3. Lặp với số lần chưa biết trước và câu lệnh While-Do</vt:lpstr>
      <vt:lpstr>Bài 10: Cấu trúc lặp Một số câu hỏi trắc nghiệm khách quan</vt:lpstr>
      <vt:lpstr>Bài 10: Cấu trúc lặp Một số câu hỏi trắc nghiệm khách quan</vt:lpstr>
      <vt:lpstr>Bài 10: Cấu trúc lặp Một số câu hỏi trắc nghiệm khách quan</vt:lpstr>
      <vt:lpstr>Bài 10: Cấu trúc lặp Một số câu hỏi trắc nghiệm khách quan</vt:lpstr>
      <vt:lpstr>Bài 10: Cấu trúc lặp Một số câu hỏi trắc nghiệm khách quan</vt:lpstr>
      <vt:lpstr>Bài 10: Cấu trúc lặp Một số câu hỏi trắc nghiệm khách quan</vt:lpstr>
      <vt:lpstr>Bài Tập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第一PPT</dc:creator>
  <cp:lastModifiedBy>Admin</cp:lastModifiedBy>
  <cp:revision>59</cp:revision>
  <dcterms:created xsi:type="dcterms:W3CDTF">2015-09-13T11:28:16Z</dcterms:created>
  <dcterms:modified xsi:type="dcterms:W3CDTF">2021-08-26T04:16:40Z</dcterms:modified>
</cp:coreProperties>
</file>