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6" r:id="rId9"/>
    <p:sldId id="275" r:id="rId10"/>
    <p:sldId id="276" r:id="rId11"/>
    <p:sldId id="277" r:id="rId12"/>
    <p:sldId id="264" r:id="rId13"/>
    <p:sldId id="263" r:id="rId14"/>
    <p:sldId id="267" r:id="rId15"/>
    <p:sldId id="269" r:id="rId16"/>
    <p:sldId id="268" r:id="rId17"/>
    <p:sldId id="270" r:id="rId18"/>
    <p:sldId id="271" r:id="rId19"/>
    <p:sldId id="272" r:id="rId20"/>
    <p:sldId id="273" r:id="rId21"/>
    <p:sldId id="27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0" autoAdjust="0"/>
    <p:restoredTop sz="94103" autoAdjust="0"/>
  </p:normalViewPr>
  <p:slideViewPr>
    <p:cSldViewPr snapToGrid="0">
      <p:cViewPr varScale="1">
        <p:scale>
          <a:sx n="65" d="100"/>
          <a:sy n="65" d="100"/>
        </p:scale>
        <p:origin x="40" y="1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1479048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9E8BB3-09A2-47AC-BEE6-80A44ADCC55B}"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1052501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2239813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248802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694636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2630940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38371200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20991720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1811351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391035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1569470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9E8BB3-09A2-47AC-BEE6-80A44ADCC55B}"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1857018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9E8BB3-09A2-47AC-BEE6-80A44ADCC55B}" type="datetimeFigureOut">
              <a:rPr lang="en-US" smtClean="0"/>
              <a:t>8/25/2021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2976601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1517301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2750520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AD9E8BB3-09A2-47AC-BEE6-80A44ADCC55B}" type="datetimeFigureOut">
              <a:rPr lang="en-US" smtClean="0"/>
              <a:t>8/25/2021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3663774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9E8BB3-09A2-47AC-BEE6-80A44ADCC55B}"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68C24B-06E2-4B3A-B021-A2B218469482}" type="slidenum">
              <a:rPr lang="en-US" smtClean="0"/>
              <a:t>‹#›</a:t>
            </a:fld>
            <a:endParaRPr lang="en-US"/>
          </a:p>
        </p:txBody>
      </p:sp>
    </p:spTree>
    <p:extLst>
      <p:ext uri="{BB962C8B-B14F-4D97-AF65-F5344CB8AC3E}">
        <p14:creationId xmlns:p14="http://schemas.microsoft.com/office/powerpoint/2010/main" val="135153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D9E8BB3-09A2-47AC-BEE6-80A44ADCC55B}" type="datetimeFigureOut">
              <a:rPr lang="en-US" smtClean="0"/>
              <a:t>8/25/2021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F68C24B-06E2-4B3A-B021-A2B218469482}" type="slidenum">
              <a:rPr lang="en-US" smtClean="0"/>
              <a:t>‹#›</a:t>
            </a:fld>
            <a:endParaRPr lang="en-US"/>
          </a:p>
        </p:txBody>
      </p:sp>
    </p:spTree>
    <p:extLst>
      <p:ext uri="{BB962C8B-B14F-4D97-AF65-F5344CB8AC3E}">
        <p14:creationId xmlns:p14="http://schemas.microsoft.com/office/powerpoint/2010/main" val="1685412321"/>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8" Type="http://schemas.openxmlformats.org/officeDocument/2006/relationships/tags" Target="../tags/tag95.xml"/><Relationship Id="rId3" Type="http://schemas.openxmlformats.org/officeDocument/2006/relationships/tags" Target="../tags/tag90.xml"/><Relationship Id="rId7" Type="http://schemas.openxmlformats.org/officeDocument/2006/relationships/tags" Target="../tags/tag94.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5" Type="http://schemas.openxmlformats.org/officeDocument/2006/relationships/tags" Target="../tags/tag100.xml"/><Relationship Id="rId4" Type="http://schemas.openxmlformats.org/officeDocument/2006/relationships/tags" Target="../tags/tag99.xml"/><Relationship Id="rId9"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tags" Target="../tags/tag111.xml"/><Relationship Id="rId3" Type="http://schemas.openxmlformats.org/officeDocument/2006/relationships/tags" Target="../tags/tag106.xml"/><Relationship Id="rId7" Type="http://schemas.openxmlformats.org/officeDocument/2006/relationships/tags" Target="../tags/tag110.xml"/><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tags" Target="../tags/tag109.xml"/><Relationship Id="rId5" Type="http://schemas.openxmlformats.org/officeDocument/2006/relationships/tags" Target="../tags/tag108.xml"/><Relationship Id="rId4" Type="http://schemas.openxmlformats.org/officeDocument/2006/relationships/tags" Target="../tags/tag107.xml"/><Relationship Id="rId9"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tags" Target="../tags/tag119.xml"/><Relationship Id="rId3" Type="http://schemas.openxmlformats.org/officeDocument/2006/relationships/tags" Target="../tags/tag114.xml"/><Relationship Id="rId7" Type="http://schemas.openxmlformats.org/officeDocument/2006/relationships/tags" Target="../tags/tag118.xml"/><Relationship Id="rId2" Type="http://schemas.openxmlformats.org/officeDocument/2006/relationships/tags" Target="../tags/tag113.xml"/><Relationship Id="rId1" Type="http://schemas.openxmlformats.org/officeDocument/2006/relationships/tags" Target="../tags/tag112.xml"/><Relationship Id="rId6" Type="http://schemas.openxmlformats.org/officeDocument/2006/relationships/tags" Target="../tags/tag117.xml"/><Relationship Id="rId5" Type="http://schemas.openxmlformats.org/officeDocument/2006/relationships/tags" Target="../tags/tag116.xml"/><Relationship Id="rId4" Type="http://schemas.openxmlformats.org/officeDocument/2006/relationships/tags" Target="../tags/tag115.xml"/><Relationship Id="rId9"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tags" Target="../tags/tag127.xml"/><Relationship Id="rId3" Type="http://schemas.openxmlformats.org/officeDocument/2006/relationships/tags" Target="../tags/tag122.xml"/><Relationship Id="rId7" Type="http://schemas.openxmlformats.org/officeDocument/2006/relationships/tags" Target="../tags/tag126.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9"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tags" Target="../tags/tag135.xml"/><Relationship Id="rId13" Type="http://schemas.openxmlformats.org/officeDocument/2006/relationships/tags" Target="../tags/tag140.xml"/><Relationship Id="rId18" Type="http://schemas.openxmlformats.org/officeDocument/2006/relationships/tags" Target="../tags/tag145.xml"/><Relationship Id="rId3" Type="http://schemas.openxmlformats.org/officeDocument/2006/relationships/tags" Target="../tags/tag130.xml"/><Relationship Id="rId21" Type="http://schemas.openxmlformats.org/officeDocument/2006/relationships/tags" Target="../tags/tag148.xml"/><Relationship Id="rId7" Type="http://schemas.openxmlformats.org/officeDocument/2006/relationships/tags" Target="../tags/tag134.xml"/><Relationship Id="rId12" Type="http://schemas.openxmlformats.org/officeDocument/2006/relationships/tags" Target="../tags/tag139.xml"/><Relationship Id="rId17" Type="http://schemas.openxmlformats.org/officeDocument/2006/relationships/tags" Target="../tags/tag144.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image" Target="../media/image7.emf"/><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slideLayout" Target="../slideLayouts/slideLayout2.xml"/><Relationship Id="rId10" Type="http://schemas.openxmlformats.org/officeDocument/2006/relationships/tags" Target="../tags/tag137.xml"/><Relationship Id="rId19" Type="http://schemas.openxmlformats.org/officeDocument/2006/relationships/tags" Target="../tags/tag146.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s>
</file>

<file path=ppt/slides/_rels/slide16.xml.rels><?xml version="1.0" encoding="UTF-8" standalone="yes"?>
<Relationships xmlns="http://schemas.openxmlformats.org/package/2006/relationships"><Relationship Id="rId8" Type="http://schemas.openxmlformats.org/officeDocument/2006/relationships/tags" Target="../tags/tag157.xml"/><Relationship Id="rId13" Type="http://schemas.openxmlformats.org/officeDocument/2006/relationships/tags" Target="../tags/tag162.xml"/><Relationship Id="rId18" Type="http://schemas.openxmlformats.org/officeDocument/2006/relationships/tags" Target="../tags/tag167.xml"/><Relationship Id="rId3" Type="http://schemas.openxmlformats.org/officeDocument/2006/relationships/tags" Target="../tags/tag152.xml"/><Relationship Id="rId21" Type="http://schemas.openxmlformats.org/officeDocument/2006/relationships/tags" Target="../tags/tag170.xml"/><Relationship Id="rId7" Type="http://schemas.openxmlformats.org/officeDocument/2006/relationships/tags" Target="../tags/tag156.xml"/><Relationship Id="rId12" Type="http://schemas.openxmlformats.org/officeDocument/2006/relationships/tags" Target="../tags/tag161.xml"/><Relationship Id="rId17" Type="http://schemas.openxmlformats.org/officeDocument/2006/relationships/tags" Target="../tags/tag166.xml"/><Relationship Id="rId2" Type="http://schemas.openxmlformats.org/officeDocument/2006/relationships/tags" Target="../tags/tag151.xml"/><Relationship Id="rId16" Type="http://schemas.openxmlformats.org/officeDocument/2006/relationships/tags" Target="../tags/tag165.xml"/><Relationship Id="rId20" Type="http://schemas.openxmlformats.org/officeDocument/2006/relationships/tags" Target="../tags/tag169.xml"/><Relationship Id="rId1" Type="http://schemas.openxmlformats.org/officeDocument/2006/relationships/tags" Target="../tags/tag150.xml"/><Relationship Id="rId6" Type="http://schemas.openxmlformats.org/officeDocument/2006/relationships/tags" Target="../tags/tag155.xml"/><Relationship Id="rId11" Type="http://schemas.openxmlformats.org/officeDocument/2006/relationships/tags" Target="../tags/tag160.xml"/><Relationship Id="rId24" Type="http://schemas.openxmlformats.org/officeDocument/2006/relationships/image" Target="../media/image7.emf"/><Relationship Id="rId5" Type="http://schemas.openxmlformats.org/officeDocument/2006/relationships/tags" Target="../tags/tag154.xml"/><Relationship Id="rId15" Type="http://schemas.openxmlformats.org/officeDocument/2006/relationships/tags" Target="../tags/tag164.xml"/><Relationship Id="rId23" Type="http://schemas.openxmlformats.org/officeDocument/2006/relationships/slideLayout" Target="../slideLayouts/slideLayout2.xml"/><Relationship Id="rId10" Type="http://schemas.openxmlformats.org/officeDocument/2006/relationships/tags" Target="../tags/tag159.xml"/><Relationship Id="rId19" Type="http://schemas.openxmlformats.org/officeDocument/2006/relationships/tags" Target="../tags/tag168.xml"/><Relationship Id="rId4" Type="http://schemas.openxmlformats.org/officeDocument/2006/relationships/tags" Target="../tags/tag153.xml"/><Relationship Id="rId9" Type="http://schemas.openxmlformats.org/officeDocument/2006/relationships/tags" Target="../tags/tag158.xml"/><Relationship Id="rId14" Type="http://schemas.openxmlformats.org/officeDocument/2006/relationships/tags" Target="../tags/tag163.xml"/><Relationship Id="rId22" Type="http://schemas.openxmlformats.org/officeDocument/2006/relationships/tags" Target="../tags/tag171.xml"/></Relationships>
</file>

<file path=ppt/slides/_rels/slide17.xml.rels><?xml version="1.0" encoding="UTF-8" standalone="yes"?>
<Relationships xmlns="http://schemas.openxmlformats.org/package/2006/relationships"><Relationship Id="rId8" Type="http://schemas.openxmlformats.org/officeDocument/2006/relationships/tags" Target="../tags/tag179.xml"/><Relationship Id="rId13" Type="http://schemas.openxmlformats.org/officeDocument/2006/relationships/tags" Target="../tags/tag184.xml"/><Relationship Id="rId3" Type="http://schemas.openxmlformats.org/officeDocument/2006/relationships/tags" Target="../tags/tag174.xml"/><Relationship Id="rId7" Type="http://schemas.openxmlformats.org/officeDocument/2006/relationships/tags" Target="../tags/tag178.xml"/><Relationship Id="rId12" Type="http://schemas.openxmlformats.org/officeDocument/2006/relationships/tags" Target="../tags/tag183.xml"/><Relationship Id="rId17" Type="http://schemas.openxmlformats.org/officeDocument/2006/relationships/image" Target="../media/image6.emf"/><Relationship Id="rId2" Type="http://schemas.openxmlformats.org/officeDocument/2006/relationships/tags" Target="../tags/tag173.xml"/><Relationship Id="rId16" Type="http://schemas.openxmlformats.org/officeDocument/2006/relationships/slideLayout" Target="../slideLayouts/slideLayout2.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tags" Target="../tags/tag182.xml"/><Relationship Id="rId5" Type="http://schemas.openxmlformats.org/officeDocument/2006/relationships/tags" Target="../tags/tag176.xml"/><Relationship Id="rId15" Type="http://schemas.openxmlformats.org/officeDocument/2006/relationships/tags" Target="../tags/tag186.xml"/><Relationship Id="rId10" Type="http://schemas.openxmlformats.org/officeDocument/2006/relationships/tags" Target="../tags/tag181.xml"/><Relationship Id="rId4" Type="http://schemas.openxmlformats.org/officeDocument/2006/relationships/tags" Target="../tags/tag175.xml"/><Relationship Id="rId9" Type="http://schemas.openxmlformats.org/officeDocument/2006/relationships/tags" Target="../tags/tag180.xml"/><Relationship Id="rId14" Type="http://schemas.openxmlformats.org/officeDocument/2006/relationships/tags" Target="../tags/tag185.xm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89.xml"/><Relationship Id="rId7" Type="http://schemas.openxmlformats.org/officeDocument/2006/relationships/tags" Target="../tags/tag193.xml"/><Relationship Id="rId2" Type="http://schemas.openxmlformats.org/officeDocument/2006/relationships/tags" Target="../tags/tag188.xml"/><Relationship Id="rId1" Type="http://schemas.openxmlformats.org/officeDocument/2006/relationships/tags" Target="../tags/tag187.xml"/><Relationship Id="rId6" Type="http://schemas.openxmlformats.org/officeDocument/2006/relationships/tags" Target="../tags/tag192.xml"/><Relationship Id="rId5" Type="http://schemas.openxmlformats.org/officeDocument/2006/relationships/tags" Target="../tags/tag191.xml"/><Relationship Id="rId4" Type="http://schemas.openxmlformats.org/officeDocument/2006/relationships/tags" Target="../tags/tag190.xml"/><Relationship Id="rId9" Type="http://schemas.openxmlformats.org/officeDocument/2006/relationships/image" Target="../media/image6.emf"/></Relationships>
</file>

<file path=ppt/slides/_rels/slide19.xml.rels><?xml version="1.0" encoding="UTF-8" standalone="yes"?>
<Relationships xmlns="http://schemas.openxmlformats.org/package/2006/relationships"><Relationship Id="rId3" Type="http://schemas.openxmlformats.org/officeDocument/2006/relationships/tags" Target="../tags/tag196.xml"/><Relationship Id="rId7" Type="http://schemas.openxmlformats.org/officeDocument/2006/relationships/slideLayout" Target="../slideLayouts/slideLayout2.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tags" Target="../tags/tag199.xml"/><Relationship Id="rId5" Type="http://schemas.openxmlformats.org/officeDocument/2006/relationships/tags" Target="../tags/tag198.xml"/><Relationship Id="rId4" Type="http://schemas.openxmlformats.org/officeDocument/2006/relationships/tags" Target="../tags/tag197.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image" Target="../media/image6.emf"/><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s>
</file>

<file path=ppt/slides/_rels/slide20.xml.rels><?xml version="1.0" encoding="UTF-8" standalone="yes"?>
<Relationships xmlns="http://schemas.openxmlformats.org/package/2006/relationships"><Relationship Id="rId3" Type="http://schemas.openxmlformats.org/officeDocument/2006/relationships/tags" Target="../tags/tag202.xml"/><Relationship Id="rId7" Type="http://schemas.openxmlformats.org/officeDocument/2006/relationships/slideLayout" Target="../slideLayouts/slideLayout2.xml"/><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7.xml"/><Relationship Id="rId1" Type="http://schemas.openxmlformats.org/officeDocument/2006/relationships/tags" Target="../tags/tag206.xml"/></Relationships>
</file>

<file path=ppt/slides/_rels/slide3.xml.rels><?xml version="1.0" encoding="UTF-8" standalone="yes"?>
<Relationships xmlns="http://schemas.openxmlformats.org/package/2006/relationships"><Relationship Id="rId8" Type="http://schemas.openxmlformats.org/officeDocument/2006/relationships/tags" Target="../tags/tag20.xml"/><Relationship Id="rId13" Type="http://schemas.openxmlformats.org/officeDocument/2006/relationships/tags" Target="../tags/tag25.xml"/><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tags" Target="../tags/tag24.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tags" Target="../tags/tag23.xml"/><Relationship Id="rId5" Type="http://schemas.openxmlformats.org/officeDocument/2006/relationships/tags" Target="../tags/tag17.xml"/><Relationship Id="rId15" Type="http://schemas.openxmlformats.org/officeDocument/2006/relationships/image" Target="../media/image6.emf"/><Relationship Id="rId10" Type="http://schemas.openxmlformats.org/officeDocument/2006/relationships/tags" Target="../tags/tag22.xml"/><Relationship Id="rId4" Type="http://schemas.openxmlformats.org/officeDocument/2006/relationships/tags" Target="../tags/tag16.xml"/><Relationship Id="rId9" Type="http://schemas.openxmlformats.org/officeDocument/2006/relationships/tags" Target="../tags/tag21.xml"/><Relationship Id="rId1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33.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11" Type="http://schemas.openxmlformats.org/officeDocument/2006/relationships/slideLayout" Target="../slideLayouts/slideLayout2.xml"/><Relationship Id="rId5" Type="http://schemas.openxmlformats.org/officeDocument/2006/relationships/tags" Target="../tags/tag30.xml"/><Relationship Id="rId10" Type="http://schemas.openxmlformats.org/officeDocument/2006/relationships/tags" Target="../tags/tag35.xml"/><Relationship Id="rId4" Type="http://schemas.openxmlformats.org/officeDocument/2006/relationships/tags" Target="../tags/tag29.xml"/><Relationship Id="rId9" Type="http://schemas.openxmlformats.org/officeDocument/2006/relationships/tags" Target="../tags/tag34.xml"/></Relationships>
</file>

<file path=ppt/slides/_rels/slide5.xml.rels><?xml version="1.0" encoding="UTF-8" standalone="yes"?>
<Relationships xmlns="http://schemas.openxmlformats.org/package/2006/relationships"><Relationship Id="rId8" Type="http://schemas.openxmlformats.org/officeDocument/2006/relationships/tags" Target="../tags/tag43.xml"/><Relationship Id="rId3" Type="http://schemas.openxmlformats.org/officeDocument/2006/relationships/tags" Target="../tags/tag38.xml"/><Relationship Id="rId7" Type="http://schemas.openxmlformats.org/officeDocument/2006/relationships/tags" Target="../tags/tag42.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5" Type="http://schemas.openxmlformats.org/officeDocument/2006/relationships/tags" Target="../tags/tag40.xml"/><Relationship Id="rId10" Type="http://schemas.openxmlformats.org/officeDocument/2006/relationships/slideLayout" Target="../slideLayouts/slideLayout2.xml"/><Relationship Id="rId4" Type="http://schemas.openxmlformats.org/officeDocument/2006/relationships/tags" Target="../tags/tag39.xml"/><Relationship Id="rId9" Type="http://schemas.openxmlformats.org/officeDocument/2006/relationships/tags" Target="../tags/tag44.xml"/></Relationships>
</file>

<file path=ppt/slides/_rels/slide6.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tags" Target="../tags/tag57.xml"/><Relationship Id="rId18" Type="http://schemas.openxmlformats.org/officeDocument/2006/relationships/tags" Target="../tags/tag62.xml"/><Relationship Id="rId3" Type="http://schemas.openxmlformats.org/officeDocument/2006/relationships/tags" Target="../tags/tag47.xml"/><Relationship Id="rId7" Type="http://schemas.openxmlformats.org/officeDocument/2006/relationships/tags" Target="../tags/tag51.xml"/><Relationship Id="rId12" Type="http://schemas.openxmlformats.org/officeDocument/2006/relationships/tags" Target="../tags/tag56.xml"/><Relationship Id="rId17" Type="http://schemas.openxmlformats.org/officeDocument/2006/relationships/tags" Target="../tags/tag61.xml"/><Relationship Id="rId2" Type="http://schemas.openxmlformats.org/officeDocument/2006/relationships/tags" Target="../tags/tag46.xml"/><Relationship Id="rId16" Type="http://schemas.openxmlformats.org/officeDocument/2006/relationships/tags" Target="../tags/tag60.xml"/><Relationship Id="rId20" Type="http://schemas.openxmlformats.org/officeDocument/2006/relationships/slideLayout" Target="../slideLayouts/slideLayout2.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tags" Target="../tags/tag55.xml"/><Relationship Id="rId5" Type="http://schemas.openxmlformats.org/officeDocument/2006/relationships/tags" Target="../tags/tag49.xml"/><Relationship Id="rId15" Type="http://schemas.openxmlformats.org/officeDocument/2006/relationships/tags" Target="../tags/tag59.xml"/><Relationship Id="rId10" Type="http://schemas.openxmlformats.org/officeDocument/2006/relationships/tags" Target="../tags/tag54.xml"/><Relationship Id="rId19" Type="http://schemas.openxmlformats.org/officeDocument/2006/relationships/tags" Target="../tags/tag63.xml"/><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tags" Target="../tags/tag58.xml"/></Relationships>
</file>

<file path=ppt/slides/_rels/slide7.xml.rels><?xml version="1.0" encoding="UTF-8" standalone="yes"?>
<Relationships xmlns="http://schemas.openxmlformats.org/package/2006/relationships"><Relationship Id="rId8" Type="http://schemas.openxmlformats.org/officeDocument/2006/relationships/tags" Target="../tags/tag71.xml"/><Relationship Id="rId3" Type="http://schemas.openxmlformats.org/officeDocument/2006/relationships/tags" Target="../tags/tag66.xml"/><Relationship Id="rId7" Type="http://schemas.openxmlformats.org/officeDocument/2006/relationships/tags" Target="../tags/tag70.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4" Type="http://schemas.openxmlformats.org/officeDocument/2006/relationships/tags" Target="../tags/tag75.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tags" Target="../tags/tag87.xml"/><Relationship Id="rId3" Type="http://schemas.openxmlformats.org/officeDocument/2006/relationships/tags" Target="../tags/tag82.xml"/><Relationship Id="rId7" Type="http://schemas.openxmlformats.org/officeDocument/2006/relationships/tags" Target="../tags/tag86.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tags" Target="../tags/tag83.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custDataLst>
              <p:tags r:id="rId1"/>
            </p:custDataLst>
          </p:nvPr>
        </p:nvSpPr>
        <p:spPr>
          <a:xfrm>
            <a:off x="1379609" y="1072807"/>
            <a:ext cx="9522852" cy="3962400"/>
          </a:xfrm>
          <a:prstGeom prst="roundRect">
            <a:avLst/>
          </a:prstGeom>
          <a:noFill/>
          <a:ln w="57150" cap="flat" cmpd="sng" algn="ctr">
            <a:solidFill>
              <a:schemeClr val="accent1">
                <a:shade val="50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spcAft>
                <a:spcPts val="600"/>
              </a:spcAft>
            </a:pPr>
            <a:r>
              <a:rPr lang="en-US" sz="2800" b="1" dirty="0" err="1" smtClean="0">
                <a:solidFill>
                  <a:schemeClr val="tx1"/>
                </a:solidFill>
                <a:latin typeface="Book Antiqua" pitchFamily="18" charset="0"/>
              </a:rPr>
              <a:t>Mục</a:t>
            </a:r>
            <a:r>
              <a:rPr lang="en-US" sz="2800" b="1" dirty="0" smtClean="0">
                <a:solidFill>
                  <a:schemeClr val="tx1"/>
                </a:solidFill>
                <a:latin typeface="Book Antiqua" pitchFamily="18" charset="0"/>
              </a:rPr>
              <a:t> </a:t>
            </a:r>
            <a:r>
              <a:rPr lang="en-US" sz="2800" b="1" dirty="0" err="1" smtClean="0">
                <a:solidFill>
                  <a:schemeClr val="tx1"/>
                </a:solidFill>
                <a:latin typeface="Book Antiqua" pitchFamily="18" charset="0"/>
              </a:rPr>
              <a:t>tiêu</a:t>
            </a:r>
            <a:r>
              <a:rPr lang="en-US" sz="2800" b="1" dirty="0" smtClean="0">
                <a:solidFill>
                  <a:schemeClr val="tx1"/>
                </a:solidFill>
                <a:latin typeface="Book Antiqua" pitchFamily="18" charset="0"/>
              </a:rPr>
              <a:t>:</a:t>
            </a:r>
          </a:p>
          <a:p>
            <a:pPr marL="457200" lvl="0" indent="-457200">
              <a:spcBef>
                <a:spcPts val="600"/>
              </a:spcBef>
              <a:spcAft>
                <a:spcPts val="600"/>
              </a:spcAft>
              <a:buFont typeface="Wingdings" pitchFamily="2" charset="2"/>
              <a:buChar char="v"/>
            </a:pPr>
            <a:r>
              <a:rPr lang="en-US" sz="2700" b="1" dirty="0" smtClean="0">
                <a:solidFill>
                  <a:schemeClr val="tx1"/>
                </a:solidFill>
                <a:latin typeface="Book Antiqua" pitchFamily="18" charset="0"/>
              </a:rPr>
              <a:t> </a:t>
            </a:r>
            <a:r>
              <a:rPr lang="en-US" sz="2700" dirty="0" err="1">
                <a:solidFill>
                  <a:schemeClr val="tx1"/>
                </a:solidFill>
                <a:latin typeface="Book Antiqua" pitchFamily="18" charset="0"/>
              </a:rPr>
              <a:t>Hiểu</a:t>
            </a:r>
            <a:r>
              <a:rPr lang="en-US" sz="2700" dirty="0">
                <a:solidFill>
                  <a:schemeClr val="tx1"/>
                </a:solidFill>
                <a:latin typeface="Book Antiqua" pitchFamily="18" charset="0"/>
              </a:rPr>
              <a:t> </a:t>
            </a:r>
            <a:r>
              <a:rPr lang="en-US" sz="2700" dirty="0" err="1">
                <a:solidFill>
                  <a:schemeClr val="tx1"/>
                </a:solidFill>
                <a:latin typeface="Book Antiqua" pitchFamily="18" charset="0"/>
              </a:rPr>
              <a:t>nhu</a:t>
            </a:r>
            <a:r>
              <a:rPr lang="en-US" sz="2700" dirty="0">
                <a:solidFill>
                  <a:schemeClr val="tx1"/>
                </a:solidFill>
                <a:latin typeface="Book Antiqua" pitchFamily="18" charset="0"/>
              </a:rPr>
              <a:t> </a:t>
            </a:r>
            <a:r>
              <a:rPr lang="en-US" sz="2700" dirty="0" err="1">
                <a:solidFill>
                  <a:schemeClr val="tx1"/>
                </a:solidFill>
                <a:latin typeface="Book Antiqua" pitchFamily="18" charset="0"/>
              </a:rPr>
              <a:t>cầu</a:t>
            </a:r>
            <a:r>
              <a:rPr lang="en-US" sz="2700" dirty="0">
                <a:solidFill>
                  <a:schemeClr val="tx1"/>
                </a:solidFill>
                <a:latin typeface="Book Antiqua" pitchFamily="18" charset="0"/>
              </a:rPr>
              <a:t> </a:t>
            </a:r>
            <a:r>
              <a:rPr lang="en-US" sz="2700" dirty="0" err="1">
                <a:solidFill>
                  <a:schemeClr val="tx1"/>
                </a:solidFill>
                <a:latin typeface="Book Antiqua" pitchFamily="18" charset="0"/>
              </a:rPr>
              <a:t>của</a:t>
            </a:r>
            <a:r>
              <a:rPr lang="en-US" sz="2700" dirty="0">
                <a:solidFill>
                  <a:schemeClr val="tx1"/>
                </a:solidFill>
                <a:latin typeface="Book Antiqua" pitchFamily="18" charset="0"/>
              </a:rPr>
              <a:t> </a:t>
            </a:r>
            <a:r>
              <a:rPr lang="en-US" sz="2700" dirty="0" err="1">
                <a:solidFill>
                  <a:schemeClr val="tx1"/>
                </a:solidFill>
                <a:latin typeface="Book Antiqua" pitchFamily="18" charset="0"/>
              </a:rPr>
              <a:t>cấu</a:t>
            </a:r>
            <a:r>
              <a:rPr lang="en-US" sz="2700" dirty="0">
                <a:solidFill>
                  <a:schemeClr val="tx1"/>
                </a:solidFill>
                <a:latin typeface="Book Antiqua" pitchFamily="18" charset="0"/>
              </a:rPr>
              <a:t> </a:t>
            </a:r>
            <a:r>
              <a:rPr lang="en-US" sz="2700" dirty="0" err="1">
                <a:solidFill>
                  <a:schemeClr val="tx1"/>
                </a:solidFill>
                <a:latin typeface="Book Antiqua" pitchFamily="18" charset="0"/>
              </a:rPr>
              <a:t>trúc</a:t>
            </a:r>
            <a:r>
              <a:rPr lang="en-US" sz="2700" dirty="0">
                <a:solidFill>
                  <a:schemeClr val="tx1"/>
                </a:solidFill>
                <a:latin typeface="Book Antiqua" pitchFamily="18" charset="0"/>
              </a:rPr>
              <a:t> </a:t>
            </a:r>
            <a:r>
              <a:rPr lang="en-US" sz="2700" dirty="0" err="1">
                <a:solidFill>
                  <a:schemeClr val="tx1"/>
                </a:solidFill>
                <a:latin typeface="Book Antiqua" pitchFamily="18" charset="0"/>
              </a:rPr>
              <a:t>rẽ</a:t>
            </a:r>
            <a:r>
              <a:rPr lang="en-US" sz="2700" dirty="0">
                <a:solidFill>
                  <a:schemeClr val="tx1"/>
                </a:solidFill>
                <a:latin typeface="Book Antiqua" pitchFamily="18" charset="0"/>
              </a:rPr>
              <a:t> </a:t>
            </a:r>
            <a:r>
              <a:rPr lang="en-US" sz="2700" dirty="0" err="1">
                <a:solidFill>
                  <a:schemeClr val="tx1"/>
                </a:solidFill>
                <a:latin typeface="Book Antiqua" pitchFamily="18" charset="0"/>
              </a:rPr>
              <a:t>nhánh</a:t>
            </a:r>
            <a:r>
              <a:rPr lang="en-US" sz="2700" dirty="0">
                <a:solidFill>
                  <a:schemeClr val="tx1"/>
                </a:solidFill>
                <a:latin typeface="Book Antiqua" pitchFamily="18" charset="0"/>
              </a:rPr>
              <a:t> </a:t>
            </a:r>
            <a:endParaRPr lang="en-US" sz="2700" dirty="0" smtClean="0">
              <a:solidFill>
                <a:schemeClr val="tx1"/>
              </a:solidFill>
              <a:latin typeface="Book Antiqua" pitchFamily="18" charset="0"/>
            </a:endParaRPr>
          </a:p>
          <a:p>
            <a:pPr marL="457200" lvl="0" indent="-457200">
              <a:spcBef>
                <a:spcPts val="600"/>
              </a:spcBef>
              <a:spcAft>
                <a:spcPts val="600"/>
              </a:spcAft>
              <a:buFont typeface="Wingdings" pitchFamily="2" charset="2"/>
              <a:buChar char="v"/>
            </a:pPr>
            <a:r>
              <a:rPr lang="en-US" sz="2700" dirty="0">
                <a:solidFill>
                  <a:schemeClr val="tx1"/>
                </a:solidFill>
                <a:latin typeface="Book Antiqua" pitchFamily="18" charset="0"/>
              </a:rPr>
              <a:t> </a:t>
            </a:r>
            <a:r>
              <a:rPr lang="en-US" sz="2700" dirty="0" err="1" smtClean="0">
                <a:solidFill>
                  <a:schemeClr val="tx1"/>
                </a:solidFill>
                <a:latin typeface="Book Antiqua" pitchFamily="18" charset="0"/>
              </a:rPr>
              <a:t>Hiểu</a:t>
            </a:r>
            <a:r>
              <a:rPr lang="en-US" sz="2700" dirty="0" smtClean="0">
                <a:solidFill>
                  <a:schemeClr val="tx1"/>
                </a:solidFill>
                <a:latin typeface="Book Antiqua" pitchFamily="18" charset="0"/>
              </a:rPr>
              <a:t> </a:t>
            </a:r>
            <a:r>
              <a:rPr lang="en-US" sz="2700" dirty="0" err="1">
                <a:solidFill>
                  <a:schemeClr val="tx1"/>
                </a:solidFill>
                <a:latin typeface="Book Antiqua" pitchFamily="18" charset="0"/>
              </a:rPr>
              <a:t>câu</a:t>
            </a:r>
            <a:r>
              <a:rPr lang="en-US" sz="2700" dirty="0">
                <a:solidFill>
                  <a:schemeClr val="tx1"/>
                </a:solidFill>
                <a:latin typeface="Book Antiqua" pitchFamily="18" charset="0"/>
              </a:rPr>
              <a:t> </a:t>
            </a:r>
            <a:r>
              <a:rPr lang="en-US" sz="2700" dirty="0" err="1">
                <a:solidFill>
                  <a:schemeClr val="tx1"/>
                </a:solidFill>
                <a:latin typeface="Book Antiqua" pitchFamily="18" charset="0"/>
              </a:rPr>
              <a:t>lệnh</a:t>
            </a:r>
            <a:r>
              <a:rPr lang="en-US" sz="2700" dirty="0">
                <a:solidFill>
                  <a:schemeClr val="tx1"/>
                </a:solidFill>
                <a:latin typeface="Book Antiqua" pitchFamily="18" charset="0"/>
              </a:rPr>
              <a:t> </a:t>
            </a:r>
            <a:r>
              <a:rPr lang="en-US" sz="2700" dirty="0" err="1">
                <a:solidFill>
                  <a:schemeClr val="tx1"/>
                </a:solidFill>
                <a:latin typeface="Book Antiqua" pitchFamily="18" charset="0"/>
              </a:rPr>
              <a:t>rẽ</a:t>
            </a:r>
            <a:r>
              <a:rPr lang="en-US" sz="2700" dirty="0">
                <a:solidFill>
                  <a:schemeClr val="tx1"/>
                </a:solidFill>
                <a:latin typeface="Book Antiqua" pitchFamily="18" charset="0"/>
              </a:rPr>
              <a:t> </a:t>
            </a:r>
            <a:r>
              <a:rPr lang="en-US" sz="2700" dirty="0" err="1">
                <a:solidFill>
                  <a:schemeClr val="tx1"/>
                </a:solidFill>
                <a:latin typeface="Book Antiqua" pitchFamily="18" charset="0"/>
              </a:rPr>
              <a:t>nhánh</a:t>
            </a:r>
            <a:r>
              <a:rPr lang="en-US" sz="2700" dirty="0">
                <a:solidFill>
                  <a:schemeClr val="tx1"/>
                </a:solidFill>
                <a:latin typeface="Book Antiqua" pitchFamily="18" charset="0"/>
              </a:rPr>
              <a:t> (</a:t>
            </a:r>
            <a:r>
              <a:rPr lang="en-US" sz="2700" dirty="0" err="1">
                <a:solidFill>
                  <a:schemeClr val="tx1"/>
                </a:solidFill>
                <a:latin typeface="Book Antiqua" pitchFamily="18" charset="0"/>
              </a:rPr>
              <a:t>dạng</a:t>
            </a:r>
            <a:r>
              <a:rPr lang="en-US" sz="2700" dirty="0">
                <a:solidFill>
                  <a:schemeClr val="tx1"/>
                </a:solidFill>
                <a:latin typeface="Book Antiqua" pitchFamily="18" charset="0"/>
              </a:rPr>
              <a:t> </a:t>
            </a:r>
            <a:r>
              <a:rPr lang="en-US" sz="2700" dirty="0" err="1">
                <a:solidFill>
                  <a:schemeClr val="tx1"/>
                </a:solidFill>
                <a:latin typeface="Book Antiqua" pitchFamily="18" charset="0"/>
              </a:rPr>
              <a:t>thiếu</a:t>
            </a:r>
            <a:r>
              <a:rPr lang="en-US" sz="2700" dirty="0">
                <a:solidFill>
                  <a:schemeClr val="tx1"/>
                </a:solidFill>
                <a:latin typeface="Book Antiqua" pitchFamily="18" charset="0"/>
              </a:rPr>
              <a:t> </a:t>
            </a:r>
            <a:r>
              <a:rPr lang="en-US" sz="2700" dirty="0" err="1">
                <a:solidFill>
                  <a:schemeClr val="tx1"/>
                </a:solidFill>
                <a:latin typeface="Book Antiqua" pitchFamily="18" charset="0"/>
              </a:rPr>
              <a:t>và</a:t>
            </a:r>
            <a:r>
              <a:rPr lang="en-US" sz="2700" dirty="0">
                <a:solidFill>
                  <a:schemeClr val="tx1"/>
                </a:solidFill>
                <a:latin typeface="Book Antiqua" pitchFamily="18" charset="0"/>
              </a:rPr>
              <a:t> </a:t>
            </a:r>
            <a:r>
              <a:rPr lang="en-US" sz="2700" dirty="0" err="1">
                <a:solidFill>
                  <a:schemeClr val="tx1"/>
                </a:solidFill>
                <a:latin typeface="Book Antiqua" pitchFamily="18" charset="0"/>
              </a:rPr>
              <a:t>dạng</a:t>
            </a:r>
            <a:r>
              <a:rPr lang="en-US" sz="2700" dirty="0">
                <a:solidFill>
                  <a:schemeClr val="tx1"/>
                </a:solidFill>
                <a:latin typeface="Book Antiqua" pitchFamily="18" charset="0"/>
              </a:rPr>
              <a:t> </a:t>
            </a:r>
            <a:r>
              <a:rPr lang="en-US" sz="2700" dirty="0" err="1">
                <a:solidFill>
                  <a:schemeClr val="tx1"/>
                </a:solidFill>
                <a:latin typeface="Book Antiqua" pitchFamily="18" charset="0"/>
              </a:rPr>
              <a:t>đủ</a:t>
            </a:r>
            <a:r>
              <a:rPr lang="en-US" sz="2700" dirty="0">
                <a:solidFill>
                  <a:schemeClr val="tx1"/>
                </a:solidFill>
                <a:latin typeface="Book Antiqua" pitchFamily="18" charset="0"/>
              </a:rPr>
              <a:t>);</a:t>
            </a:r>
            <a:endParaRPr lang="en-SG" sz="2700" dirty="0">
              <a:solidFill>
                <a:schemeClr val="tx1"/>
              </a:solidFill>
              <a:latin typeface="Book Antiqua" pitchFamily="18" charset="0"/>
            </a:endParaRPr>
          </a:p>
          <a:p>
            <a:pPr marL="457200" lvl="0" indent="-457200">
              <a:spcBef>
                <a:spcPts val="600"/>
              </a:spcBef>
              <a:spcAft>
                <a:spcPts val="600"/>
              </a:spcAft>
              <a:buFont typeface="Wingdings" pitchFamily="2" charset="2"/>
              <a:buChar char="v"/>
            </a:pPr>
            <a:r>
              <a:rPr lang="en-US" sz="2700" dirty="0" err="1" smtClean="0">
                <a:solidFill>
                  <a:schemeClr val="tx1"/>
                </a:solidFill>
                <a:latin typeface="Book Antiqua" pitchFamily="18" charset="0"/>
              </a:rPr>
              <a:t>Biết</a:t>
            </a:r>
            <a:r>
              <a:rPr lang="en-US" sz="2700" dirty="0" smtClean="0">
                <a:solidFill>
                  <a:schemeClr val="tx1"/>
                </a:solidFill>
                <a:latin typeface="Book Antiqua" pitchFamily="18" charset="0"/>
              </a:rPr>
              <a:t> </a:t>
            </a:r>
            <a:r>
              <a:rPr lang="en-US" sz="2700" dirty="0" err="1">
                <a:solidFill>
                  <a:schemeClr val="tx1"/>
                </a:solidFill>
                <a:latin typeface="Book Antiqua" pitchFamily="18" charset="0"/>
              </a:rPr>
              <a:t>câu</a:t>
            </a:r>
            <a:r>
              <a:rPr lang="en-US" sz="2700" dirty="0">
                <a:solidFill>
                  <a:schemeClr val="tx1"/>
                </a:solidFill>
                <a:latin typeface="Book Antiqua" pitchFamily="18" charset="0"/>
              </a:rPr>
              <a:t> </a:t>
            </a:r>
            <a:r>
              <a:rPr lang="en-US" sz="2700" dirty="0" err="1">
                <a:solidFill>
                  <a:schemeClr val="tx1"/>
                </a:solidFill>
                <a:latin typeface="Book Antiqua" pitchFamily="18" charset="0"/>
              </a:rPr>
              <a:t>lệnh</a:t>
            </a:r>
            <a:r>
              <a:rPr lang="en-US" sz="2700" dirty="0">
                <a:solidFill>
                  <a:schemeClr val="tx1"/>
                </a:solidFill>
                <a:latin typeface="Book Antiqua" pitchFamily="18" charset="0"/>
              </a:rPr>
              <a:t> IF- Then, </a:t>
            </a:r>
            <a:r>
              <a:rPr lang="en-US" sz="2700" dirty="0" err="1">
                <a:solidFill>
                  <a:schemeClr val="tx1"/>
                </a:solidFill>
                <a:latin typeface="Book Antiqua" pitchFamily="18" charset="0"/>
              </a:rPr>
              <a:t>câu</a:t>
            </a:r>
            <a:r>
              <a:rPr lang="en-US" sz="2700" dirty="0">
                <a:solidFill>
                  <a:schemeClr val="tx1"/>
                </a:solidFill>
                <a:latin typeface="Book Antiqua" pitchFamily="18" charset="0"/>
              </a:rPr>
              <a:t> </a:t>
            </a:r>
            <a:r>
              <a:rPr lang="en-US" sz="2700" dirty="0" err="1">
                <a:solidFill>
                  <a:schemeClr val="tx1"/>
                </a:solidFill>
                <a:latin typeface="Book Antiqua" pitchFamily="18" charset="0"/>
              </a:rPr>
              <a:t>lệnh</a:t>
            </a:r>
            <a:r>
              <a:rPr lang="en-US" sz="2700" dirty="0">
                <a:solidFill>
                  <a:schemeClr val="tx1"/>
                </a:solidFill>
                <a:latin typeface="Book Antiqua" pitchFamily="18" charset="0"/>
              </a:rPr>
              <a:t> </a:t>
            </a:r>
            <a:r>
              <a:rPr lang="en-US" sz="2700" dirty="0" err="1">
                <a:solidFill>
                  <a:schemeClr val="tx1"/>
                </a:solidFill>
                <a:latin typeface="Book Antiqua" pitchFamily="18" charset="0"/>
              </a:rPr>
              <a:t>ghép</a:t>
            </a:r>
            <a:r>
              <a:rPr lang="en-US" sz="2700" dirty="0">
                <a:solidFill>
                  <a:schemeClr val="tx1"/>
                </a:solidFill>
                <a:latin typeface="Book Antiqua" pitchFamily="18" charset="0"/>
              </a:rPr>
              <a:t> </a:t>
            </a:r>
            <a:r>
              <a:rPr lang="en-US" sz="2700" dirty="0" err="1">
                <a:solidFill>
                  <a:schemeClr val="tx1"/>
                </a:solidFill>
                <a:latin typeface="Book Antiqua" pitchFamily="18" charset="0"/>
              </a:rPr>
              <a:t>khi</a:t>
            </a:r>
            <a:r>
              <a:rPr lang="en-US" sz="2700" dirty="0">
                <a:solidFill>
                  <a:schemeClr val="tx1"/>
                </a:solidFill>
                <a:latin typeface="Book Antiqua" pitchFamily="18" charset="0"/>
              </a:rPr>
              <a:t> </a:t>
            </a:r>
            <a:r>
              <a:rPr lang="en-US" sz="2700" dirty="0" err="1">
                <a:solidFill>
                  <a:schemeClr val="tx1"/>
                </a:solidFill>
                <a:latin typeface="Book Antiqua" pitchFamily="18" charset="0"/>
              </a:rPr>
              <a:t>nào</a:t>
            </a:r>
            <a:r>
              <a:rPr lang="en-US" sz="2700" dirty="0">
                <a:solidFill>
                  <a:schemeClr val="tx1"/>
                </a:solidFill>
                <a:latin typeface="Book Antiqua" pitchFamily="18" charset="0"/>
              </a:rPr>
              <a:t> </a:t>
            </a:r>
            <a:r>
              <a:rPr lang="en-US" sz="2700" dirty="0" err="1">
                <a:solidFill>
                  <a:schemeClr val="tx1"/>
                </a:solidFill>
                <a:latin typeface="Book Antiqua" pitchFamily="18" charset="0"/>
              </a:rPr>
              <a:t>được</a:t>
            </a:r>
            <a:r>
              <a:rPr lang="en-US" sz="2700" dirty="0">
                <a:solidFill>
                  <a:schemeClr val="tx1"/>
                </a:solidFill>
                <a:latin typeface="Book Antiqua" pitchFamily="18" charset="0"/>
              </a:rPr>
              <a:t> </a:t>
            </a:r>
            <a:r>
              <a:rPr lang="en-US" sz="2700" dirty="0" err="1">
                <a:solidFill>
                  <a:schemeClr val="tx1"/>
                </a:solidFill>
                <a:latin typeface="Book Antiqua" pitchFamily="18" charset="0"/>
              </a:rPr>
              <a:t>sử</a:t>
            </a:r>
            <a:r>
              <a:rPr lang="en-US" sz="2700" dirty="0">
                <a:solidFill>
                  <a:schemeClr val="tx1"/>
                </a:solidFill>
                <a:latin typeface="Book Antiqua" pitchFamily="18" charset="0"/>
              </a:rPr>
              <a:t> </a:t>
            </a:r>
            <a:r>
              <a:rPr lang="en-US" sz="2700" dirty="0" err="1">
                <a:solidFill>
                  <a:schemeClr val="tx1"/>
                </a:solidFill>
                <a:latin typeface="Book Antiqua" pitchFamily="18" charset="0"/>
              </a:rPr>
              <a:t>dụng</a:t>
            </a:r>
            <a:r>
              <a:rPr lang="en-US" sz="2700" dirty="0">
                <a:solidFill>
                  <a:schemeClr val="tx1"/>
                </a:solidFill>
                <a:latin typeface="Book Antiqua" pitchFamily="18" charset="0"/>
              </a:rPr>
              <a:t> </a:t>
            </a:r>
            <a:r>
              <a:rPr lang="en-US" sz="2700" dirty="0" err="1">
                <a:solidFill>
                  <a:schemeClr val="tx1"/>
                </a:solidFill>
                <a:latin typeface="Book Antiqua" pitchFamily="18" charset="0"/>
              </a:rPr>
              <a:t>trong</a:t>
            </a:r>
            <a:r>
              <a:rPr lang="en-US" sz="2700" dirty="0">
                <a:solidFill>
                  <a:schemeClr val="tx1"/>
                </a:solidFill>
                <a:latin typeface="Book Antiqua" pitchFamily="18" charset="0"/>
              </a:rPr>
              <a:t> </a:t>
            </a:r>
            <a:r>
              <a:rPr lang="en-US" sz="2700" dirty="0" err="1">
                <a:solidFill>
                  <a:schemeClr val="tx1"/>
                </a:solidFill>
                <a:latin typeface="Book Antiqua" pitchFamily="18" charset="0"/>
              </a:rPr>
              <a:t>bài</a:t>
            </a:r>
            <a:r>
              <a:rPr lang="en-US" sz="2700" dirty="0">
                <a:solidFill>
                  <a:schemeClr val="tx1"/>
                </a:solidFill>
                <a:latin typeface="Book Antiqua" pitchFamily="18" charset="0"/>
              </a:rPr>
              <a:t> </a:t>
            </a:r>
            <a:r>
              <a:rPr lang="en-US" sz="2700" dirty="0" err="1">
                <a:solidFill>
                  <a:schemeClr val="tx1"/>
                </a:solidFill>
                <a:latin typeface="Book Antiqua" pitchFamily="18" charset="0"/>
              </a:rPr>
              <a:t>toán</a:t>
            </a:r>
            <a:r>
              <a:rPr lang="en-US" sz="2700" dirty="0">
                <a:solidFill>
                  <a:schemeClr val="tx1"/>
                </a:solidFill>
                <a:latin typeface="Book Antiqua" pitchFamily="18" charset="0"/>
              </a:rPr>
              <a:t> </a:t>
            </a:r>
            <a:r>
              <a:rPr lang="en-US" sz="2700" dirty="0" err="1">
                <a:solidFill>
                  <a:schemeClr val="tx1"/>
                </a:solidFill>
                <a:latin typeface="Book Antiqua" pitchFamily="18" charset="0"/>
              </a:rPr>
              <a:t>cụ</a:t>
            </a:r>
            <a:r>
              <a:rPr lang="en-US" sz="2700" dirty="0">
                <a:solidFill>
                  <a:schemeClr val="tx1"/>
                </a:solidFill>
                <a:latin typeface="Book Antiqua" pitchFamily="18" charset="0"/>
              </a:rPr>
              <a:t> </a:t>
            </a:r>
            <a:r>
              <a:rPr lang="en-US" sz="2700" dirty="0" err="1">
                <a:solidFill>
                  <a:schemeClr val="tx1"/>
                </a:solidFill>
                <a:latin typeface="Book Antiqua" pitchFamily="18" charset="0"/>
              </a:rPr>
              <a:t>thể</a:t>
            </a:r>
            <a:r>
              <a:rPr lang="en-US" sz="2700" dirty="0">
                <a:solidFill>
                  <a:schemeClr val="tx1"/>
                </a:solidFill>
                <a:latin typeface="Book Antiqua" pitchFamily="18" charset="0"/>
              </a:rPr>
              <a:t>.</a:t>
            </a:r>
            <a:endParaRPr lang="en-SG" sz="2700" dirty="0">
              <a:solidFill>
                <a:schemeClr val="tx1"/>
              </a:solidFill>
              <a:latin typeface="Book Antiqua" pitchFamily="18" charset="0"/>
            </a:endParaRPr>
          </a:p>
          <a:p>
            <a:pPr marL="457200" lvl="0" indent="-457200">
              <a:spcBef>
                <a:spcPts val="600"/>
              </a:spcBef>
              <a:spcAft>
                <a:spcPts val="600"/>
              </a:spcAft>
              <a:buFont typeface="Wingdings" pitchFamily="2" charset="2"/>
              <a:buChar char="v"/>
            </a:pPr>
            <a:r>
              <a:rPr lang="en-US" sz="2700" dirty="0" err="1">
                <a:solidFill>
                  <a:schemeClr val="tx1"/>
                </a:solidFill>
                <a:latin typeface="Book Antiqua" pitchFamily="18" charset="0"/>
              </a:rPr>
              <a:t>Biết</a:t>
            </a:r>
            <a:r>
              <a:rPr lang="en-US" sz="2700" dirty="0">
                <a:solidFill>
                  <a:schemeClr val="tx1"/>
                </a:solidFill>
                <a:latin typeface="Book Antiqua" pitchFamily="18" charset="0"/>
              </a:rPr>
              <a:t> </a:t>
            </a:r>
            <a:r>
              <a:rPr lang="en-US" sz="2700" dirty="0" err="1">
                <a:solidFill>
                  <a:schemeClr val="tx1"/>
                </a:solidFill>
                <a:latin typeface="Book Antiqua" pitchFamily="18" charset="0"/>
              </a:rPr>
              <a:t>sử</a:t>
            </a:r>
            <a:r>
              <a:rPr lang="en-US" sz="2700" dirty="0">
                <a:solidFill>
                  <a:schemeClr val="tx1"/>
                </a:solidFill>
                <a:latin typeface="Book Antiqua" pitchFamily="18" charset="0"/>
              </a:rPr>
              <a:t> </a:t>
            </a:r>
            <a:r>
              <a:rPr lang="en-US" sz="2700" dirty="0" err="1">
                <a:solidFill>
                  <a:schemeClr val="tx1"/>
                </a:solidFill>
                <a:latin typeface="Book Antiqua" pitchFamily="18" charset="0"/>
              </a:rPr>
              <a:t>dụng</a:t>
            </a:r>
            <a:r>
              <a:rPr lang="en-US" sz="2700" dirty="0">
                <a:solidFill>
                  <a:schemeClr val="tx1"/>
                </a:solidFill>
                <a:latin typeface="Book Antiqua" pitchFamily="18" charset="0"/>
              </a:rPr>
              <a:t> </a:t>
            </a:r>
            <a:r>
              <a:rPr lang="en-US" sz="2700" dirty="0" err="1">
                <a:solidFill>
                  <a:schemeClr val="tx1"/>
                </a:solidFill>
                <a:latin typeface="Book Antiqua" pitchFamily="18" charset="0"/>
              </a:rPr>
              <a:t>đúng</a:t>
            </a:r>
            <a:r>
              <a:rPr lang="en-US" sz="2700" dirty="0">
                <a:solidFill>
                  <a:schemeClr val="tx1"/>
                </a:solidFill>
                <a:latin typeface="Book Antiqua" pitchFamily="18" charset="0"/>
              </a:rPr>
              <a:t> </a:t>
            </a:r>
            <a:r>
              <a:rPr lang="en-US" sz="2700" dirty="0" err="1">
                <a:solidFill>
                  <a:schemeClr val="tx1"/>
                </a:solidFill>
                <a:latin typeface="Book Antiqua" pitchFamily="18" charset="0"/>
              </a:rPr>
              <a:t>và</a:t>
            </a:r>
            <a:r>
              <a:rPr lang="en-US" sz="2700" dirty="0">
                <a:solidFill>
                  <a:schemeClr val="tx1"/>
                </a:solidFill>
                <a:latin typeface="Book Antiqua" pitchFamily="18" charset="0"/>
              </a:rPr>
              <a:t> </a:t>
            </a:r>
            <a:r>
              <a:rPr lang="en-US" sz="2700" dirty="0" err="1">
                <a:solidFill>
                  <a:schemeClr val="tx1"/>
                </a:solidFill>
                <a:latin typeface="Book Antiqua" pitchFamily="18" charset="0"/>
              </a:rPr>
              <a:t>có</a:t>
            </a:r>
            <a:r>
              <a:rPr lang="en-US" sz="2700" dirty="0">
                <a:solidFill>
                  <a:schemeClr val="tx1"/>
                </a:solidFill>
                <a:latin typeface="Book Antiqua" pitchFamily="18" charset="0"/>
              </a:rPr>
              <a:t> </a:t>
            </a:r>
            <a:r>
              <a:rPr lang="en-US" sz="2700" dirty="0" err="1">
                <a:solidFill>
                  <a:schemeClr val="tx1"/>
                </a:solidFill>
                <a:latin typeface="Book Antiqua" pitchFamily="18" charset="0"/>
              </a:rPr>
              <a:t>hiệu</a:t>
            </a:r>
            <a:r>
              <a:rPr lang="en-US" sz="2700" dirty="0">
                <a:solidFill>
                  <a:schemeClr val="tx1"/>
                </a:solidFill>
                <a:latin typeface="Book Antiqua" pitchFamily="18" charset="0"/>
              </a:rPr>
              <a:t> </a:t>
            </a:r>
            <a:r>
              <a:rPr lang="en-US" sz="2700" dirty="0" err="1">
                <a:solidFill>
                  <a:schemeClr val="tx1"/>
                </a:solidFill>
                <a:latin typeface="Book Antiqua" pitchFamily="18" charset="0"/>
              </a:rPr>
              <a:t>quả</a:t>
            </a:r>
            <a:r>
              <a:rPr lang="en-US" sz="2700" dirty="0">
                <a:solidFill>
                  <a:schemeClr val="tx1"/>
                </a:solidFill>
                <a:latin typeface="Book Antiqua" pitchFamily="18" charset="0"/>
              </a:rPr>
              <a:t> </a:t>
            </a:r>
            <a:r>
              <a:rPr lang="en-US" sz="2700" dirty="0" err="1">
                <a:solidFill>
                  <a:schemeClr val="tx1"/>
                </a:solidFill>
                <a:latin typeface="Book Antiqua" pitchFamily="18" charset="0"/>
              </a:rPr>
              <a:t>câu</a:t>
            </a:r>
            <a:r>
              <a:rPr lang="en-US" sz="2700" dirty="0">
                <a:solidFill>
                  <a:schemeClr val="tx1"/>
                </a:solidFill>
                <a:latin typeface="Book Antiqua" pitchFamily="18" charset="0"/>
              </a:rPr>
              <a:t> </a:t>
            </a:r>
            <a:r>
              <a:rPr lang="en-US" sz="2700" dirty="0" err="1">
                <a:solidFill>
                  <a:schemeClr val="tx1"/>
                </a:solidFill>
                <a:latin typeface="Book Antiqua" pitchFamily="18" charset="0"/>
              </a:rPr>
              <a:t>lệnh</a:t>
            </a:r>
            <a:r>
              <a:rPr lang="en-US" sz="2700" dirty="0">
                <a:solidFill>
                  <a:schemeClr val="tx1"/>
                </a:solidFill>
                <a:latin typeface="Book Antiqua" pitchFamily="18" charset="0"/>
              </a:rPr>
              <a:t> </a:t>
            </a:r>
            <a:r>
              <a:rPr lang="en-US" sz="2700" dirty="0" err="1">
                <a:solidFill>
                  <a:schemeClr val="tx1"/>
                </a:solidFill>
                <a:latin typeface="Book Antiqua" pitchFamily="18" charset="0"/>
              </a:rPr>
              <a:t>rẽ</a:t>
            </a:r>
            <a:r>
              <a:rPr lang="en-US" sz="2700" dirty="0">
                <a:solidFill>
                  <a:schemeClr val="tx1"/>
                </a:solidFill>
                <a:latin typeface="Book Antiqua" pitchFamily="18" charset="0"/>
              </a:rPr>
              <a:t> </a:t>
            </a:r>
            <a:r>
              <a:rPr lang="en-US" sz="2700" dirty="0" err="1">
                <a:solidFill>
                  <a:schemeClr val="tx1"/>
                </a:solidFill>
                <a:latin typeface="Book Antiqua" pitchFamily="18" charset="0"/>
              </a:rPr>
              <a:t>nhánh</a:t>
            </a:r>
            <a:r>
              <a:rPr lang="en-US" sz="2700" dirty="0" smtClean="0">
                <a:solidFill>
                  <a:schemeClr val="tx1"/>
                </a:solidFill>
                <a:latin typeface="Book Antiqua" pitchFamily="18" charset="0"/>
              </a:rPr>
              <a:t>.</a:t>
            </a:r>
            <a:endParaRPr lang="en-SG" sz="2700" dirty="0">
              <a:solidFill>
                <a:schemeClr val="tx1"/>
              </a:solidFill>
              <a:latin typeface="Book Antiqua" pitchFamily="18" charset="0"/>
            </a:endParaRPr>
          </a:p>
        </p:txBody>
      </p:sp>
    </p:spTree>
    <p:extLst>
      <p:ext uri="{BB962C8B-B14F-4D97-AF65-F5344CB8AC3E}">
        <p14:creationId xmlns:p14="http://schemas.microsoft.com/office/powerpoint/2010/main" val="913209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7"/>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8"/>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01913"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LUYỆN TẬP</a:t>
            </a:r>
            <a:endParaRPr lang="en-SG" sz="2000"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3463640"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2. CÂU </a:t>
            </a:r>
            <a:r>
              <a:rPr lang="en-US" sz="2400" dirty="0" smtClean="0">
                <a:latin typeface="Times New Roman" panose="02020603050405020304" pitchFamily="18" charset="0"/>
                <a:cs typeface="Times New Roman" panose="02020603050405020304" pitchFamily="18" charset="0"/>
              </a:rPr>
              <a:t>LỆNH IF - THEN</a:t>
            </a:r>
            <a:endParaRPr lang="en-SG" sz="2400" dirty="0">
              <a:latin typeface="Times New Roman" panose="02020603050405020304" pitchFamily="18" charset="0"/>
              <a:cs typeface="Times New Roman" panose="02020603050405020304" pitchFamily="18" charset="0"/>
            </a:endParaRPr>
          </a:p>
        </p:txBody>
      </p:sp>
      <p:sp>
        <p:nvSpPr>
          <p:cNvPr id="18" name="mmprod_title"/>
          <p:cNvSpPr txBox="1">
            <a:spLocks/>
          </p:cNvSpPr>
          <p:nvPr>
            <p:custDataLst>
              <p:tags r:id="rId5"/>
            </p:custDataLst>
          </p:nvPr>
        </p:nvSpPr>
        <p:spPr>
          <a:xfrm>
            <a:off x="4559290" y="820106"/>
            <a:ext cx="8229600"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2800" b="1" dirty="0" smtClean="0">
                <a:solidFill>
                  <a:schemeClr val="tx1">
                    <a:lumMod val="95000"/>
                    <a:lumOff val="5000"/>
                  </a:schemeClr>
                </a:solidFill>
                <a:latin typeface="Times New Roman" panose="02020603050405020304" pitchFamily="18" charset="0"/>
                <a:cs typeface="Times New Roman" panose="02020603050405020304" pitchFamily="18" charset="0"/>
              </a:rPr>
              <a:t>? Hoạt động nhóm:</a:t>
            </a:r>
            <a:endParaRPr lang="en-SG" sz="28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mmprod_title"/>
          <p:cNvSpPr txBox="1">
            <a:spLocks/>
          </p:cNvSpPr>
          <p:nvPr>
            <p:custDataLst>
              <p:tags r:id="rId6"/>
            </p:custDataLst>
          </p:nvPr>
        </p:nvSpPr>
        <p:spPr>
          <a:xfrm>
            <a:off x="1773390" y="1165730"/>
            <a:ext cx="11543417" cy="1046652"/>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3200" b="1" i="1" dirty="0" smtClean="0">
                <a:solidFill>
                  <a:schemeClr val="tx1">
                    <a:lumMod val="95000"/>
                    <a:lumOff val="5000"/>
                  </a:schemeClr>
                </a:solidFill>
                <a:latin typeface="Times New Roman" panose="02020603050405020304" pitchFamily="18" charset="0"/>
                <a:cs typeface="Times New Roman" panose="02020603050405020304" pitchFamily="18" charset="0"/>
              </a:rPr>
              <a:t>Kết quả yêu </a:t>
            </a:r>
            <a:r>
              <a:rPr lang="en-SG" sz="3200" b="1" i="1" dirty="0" smtClean="0">
                <a:solidFill>
                  <a:schemeClr val="tx1">
                    <a:lumMod val="95000"/>
                    <a:lumOff val="5000"/>
                  </a:schemeClr>
                </a:solidFill>
                <a:latin typeface="Times New Roman" panose="02020603050405020304" pitchFamily="18" charset="0"/>
                <a:cs typeface="Times New Roman" panose="02020603050405020304" pitchFamily="18" charset="0"/>
              </a:rPr>
              <a:t>cầu 2: Kết quả của câu lệnh:</a:t>
            </a:r>
            <a:endParaRPr lang="en-SG" sz="3200" b="1"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1816069012"/>
              </p:ext>
            </p:extLst>
          </p:nvPr>
        </p:nvGraphicFramePr>
        <p:xfrm>
          <a:off x="357687" y="2095650"/>
          <a:ext cx="11613738" cy="4519464"/>
        </p:xfrm>
        <a:graphic>
          <a:graphicData uri="http://schemas.openxmlformats.org/drawingml/2006/table">
            <a:tbl>
              <a:tblPr firstRow="1" bandRow="1">
                <a:tableStyleId>{5C22544A-7EE6-4342-B048-85BDC9FD1C3A}</a:tableStyleId>
              </a:tblPr>
              <a:tblGrid>
                <a:gridCol w="5410815"/>
                <a:gridCol w="6202923"/>
              </a:tblGrid>
              <a:tr h="1014264">
                <a:tc>
                  <a:txBody>
                    <a:bodyPr/>
                    <a:lstStyle/>
                    <a:p>
                      <a:pPr algn="ctr"/>
                      <a:r>
                        <a:rPr lang="en-US" sz="2800" dirty="0" smtClean="0">
                          <a:solidFill>
                            <a:schemeClr val="tx1"/>
                          </a:solidFill>
                        </a:rPr>
                        <a:t>Nhóm</a:t>
                      </a:r>
                      <a:r>
                        <a:rPr lang="en-US" sz="2800" baseline="0" dirty="0" smtClean="0">
                          <a:solidFill>
                            <a:schemeClr val="tx1"/>
                          </a:solidFill>
                        </a:rPr>
                        <a:t> 1,2</a:t>
                      </a:r>
                      <a:endParaRPr lang="en-US" sz="2800" dirty="0">
                        <a:solidFill>
                          <a:schemeClr val="tx1"/>
                        </a:solidFill>
                      </a:endParaRPr>
                    </a:p>
                  </a:txBody>
                  <a:tcPr>
                    <a:solidFill>
                      <a:schemeClr val="accent4">
                        <a:lumMod val="75000"/>
                      </a:schemeClr>
                    </a:solidFill>
                  </a:tcPr>
                </a:tc>
                <a:tc>
                  <a:txBody>
                    <a:bodyPr/>
                    <a:lstStyle/>
                    <a:p>
                      <a:pPr algn="ctr"/>
                      <a:r>
                        <a:rPr lang="en-US" sz="2800" dirty="0" smtClean="0">
                          <a:solidFill>
                            <a:schemeClr val="tx1"/>
                          </a:solidFill>
                        </a:rPr>
                        <a:t>Nhóm</a:t>
                      </a:r>
                      <a:r>
                        <a:rPr lang="en-US" sz="2800" baseline="0" dirty="0" smtClean="0">
                          <a:solidFill>
                            <a:schemeClr val="tx1"/>
                          </a:solidFill>
                        </a:rPr>
                        <a:t> 3,4</a:t>
                      </a:r>
                      <a:endParaRPr lang="en-US" sz="2800" dirty="0">
                        <a:solidFill>
                          <a:schemeClr val="tx1"/>
                        </a:solidFill>
                      </a:endParaRPr>
                    </a:p>
                  </a:txBody>
                  <a:tcPr>
                    <a:solidFill>
                      <a:schemeClr val="accent4">
                        <a:lumMod val="75000"/>
                      </a:schemeClr>
                    </a:solidFill>
                  </a:tcPr>
                </a:tc>
              </a:tr>
              <a:tr h="333364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dirty="0" smtClean="0">
                          <a:solidFill>
                            <a:schemeClr val="tx1"/>
                          </a:solidFill>
                        </a:rPr>
                        <a:t>+ if x mod 2=0 then write(x,</a:t>
                      </a:r>
                      <a:r>
                        <a:rPr lang="en-US" sz="2800" baseline="0" dirty="0" smtClean="0">
                          <a:solidFill>
                            <a:schemeClr val="tx1"/>
                          </a:solidFill>
                        </a:rPr>
                        <a:t> ‘la so chan’);</a:t>
                      </a:r>
                    </a:p>
                    <a:p>
                      <a:pPr marL="457200" marR="0" indent="-457200" algn="l" defTabSz="457200" rtl="0" eaLnBrk="1" fontAlgn="auto" latinLnBrk="0" hangingPunct="1">
                        <a:lnSpc>
                          <a:spcPct val="100000"/>
                        </a:lnSpc>
                        <a:spcBef>
                          <a:spcPts val="0"/>
                        </a:spcBef>
                        <a:spcAft>
                          <a:spcPts val="0"/>
                        </a:spcAft>
                        <a:buClrTx/>
                        <a:buSzTx/>
                        <a:buFontTx/>
                        <a:buChar char="-"/>
                        <a:tabLst/>
                        <a:defRPr/>
                      </a:pPr>
                      <a:r>
                        <a:rPr lang="en-US" sz="2800" baseline="0" dirty="0" smtClean="0">
                          <a:solidFill>
                            <a:schemeClr val="tx1"/>
                          </a:solidFill>
                        </a:rPr>
                        <a:t>với </a:t>
                      </a:r>
                      <a:r>
                        <a:rPr lang="en-US" sz="2800" baseline="0" dirty="0" smtClean="0">
                          <a:solidFill>
                            <a:schemeClr val="tx1"/>
                          </a:solidFill>
                        </a:rPr>
                        <a:t>X= 3; x mod 2=0 nhận giá trị sai nên không thực hiện câu lệnh sau từ khóa then </a:t>
                      </a:r>
                      <a:endParaRPr lang="en-US" sz="2800" baseline="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2800" baseline="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2800" baseline="0" dirty="0" smtClean="0">
                          <a:solidFill>
                            <a:schemeClr val="tx1"/>
                          </a:solidFill>
                        </a:rPr>
                        <a:t>- Với X=6; x mod 2 =0 đúng -&gt; kết quả: “6 la so chan”</a:t>
                      </a:r>
                    </a:p>
                  </a:txBody>
                  <a:tcPr>
                    <a:solidFill>
                      <a:schemeClr val="accent4">
                        <a:lumMod val="75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aseline="0" dirty="0" smtClean="0">
                          <a:solidFill>
                            <a:schemeClr val="tx1"/>
                          </a:solidFill>
                        </a:rPr>
                        <a:t>+ if delta&gt;=0 then write(‘phuong trinh co nghiem’);</a:t>
                      </a:r>
                    </a:p>
                    <a:p>
                      <a:pPr marL="457200" marR="0" indent="-457200" algn="l" defTabSz="457200" rtl="0" eaLnBrk="1" fontAlgn="auto" latinLnBrk="0" hangingPunct="1">
                        <a:lnSpc>
                          <a:spcPct val="100000"/>
                        </a:lnSpc>
                        <a:spcBef>
                          <a:spcPts val="0"/>
                        </a:spcBef>
                        <a:spcAft>
                          <a:spcPts val="0"/>
                        </a:spcAft>
                        <a:buClrTx/>
                        <a:buSzTx/>
                        <a:buFontTx/>
                        <a:buChar char="-"/>
                        <a:tabLst/>
                        <a:defRPr/>
                      </a:pPr>
                      <a:r>
                        <a:rPr lang="en-US" sz="2800" baseline="0" dirty="0" smtClean="0">
                          <a:solidFill>
                            <a:schemeClr val="tx1"/>
                          </a:solidFill>
                        </a:rPr>
                        <a:t>Với </a:t>
                      </a:r>
                      <a:r>
                        <a:rPr lang="en-SG" sz="2800" b="1" i="1" dirty="0" smtClean="0">
                          <a:solidFill>
                            <a:schemeClr val="tx1">
                              <a:lumMod val="95000"/>
                              <a:lumOff val="5000"/>
                            </a:schemeClr>
                          </a:solidFill>
                          <a:latin typeface="Times New Roman" panose="02020603050405020304" pitchFamily="18" charset="0"/>
                          <a:cs typeface="Times New Roman" panose="02020603050405020304" pitchFamily="18" charset="0"/>
                        </a:rPr>
                        <a:t>a=1, b=-2, c=1 -&gt; </a:t>
                      </a:r>
                      <a:r>
                        <a:rPr lang="en-SG" sz="2800" b="1" i="1" dirty="0" smtClean="0">
                          <a:solidFill>
                            <a:schemeClr val="tx1">
                              <a:lumMod val="95000"/>
                              <a:lumOff val="5000"/>
                            </a:schemeClr>
                          </a:solidFill>
                          <a:latin typeface="Times New Roman" panose="02020603050405020304" pitchFamily="18" charset="0"/>
                          <a:cs typeface="Times New Roman" panose="02020603050405020304" pitchFamily="18" charset="0"/>
                        </a:rPr>
                        <a:t>delta&gt;=0</a:t>
                      </a:r>
                      <a:r>
                        <a:rPr lang="en-SG" sz="2800" b="1" i="1" baseline="0" dirty="0" smtClean="0">
                          <a:solidFill>
                            <a:schemeClr val="tx1">
                              <a:lumMod val="95000"/>
                              <a:lumOff val="5000"/>
                            </a:schemeClr>
                          </a:solidFill>
                          <a:latin typeface="Times New Roman" panose="02020603050405020304" pitchFamily="18" charset="0"/>
                          <a:cs typeface="Times New Roman" panose="02020603050405020304" pitchFamily="18" charset="0"/>
                        </a:rPr>
                        <a:t> đúng, kết quả: “Phuong trinh co nghiem”</a:t>
                      </a:r>
                    </a:p>
                    <a:p>
                      <a:pPr marL="457200" marR="0" indent="-457200" algn="l" defTabSz="457200" rtl="0" eaLnBrk="1" fontAlgn="auto" latinLnBrk="0" hangingPunct="1">
                        <a:lnSpc>
                          <a:spcPct val="100000"/>
                        </a:lnSpc>
                        <a:spcBef>
                          <a:spcPts val="0"/>
                        </a:spcBef>
                        <a:spcAft>
                          <a:spcPts val="0"/>
                        </a:spcAft>
                        <a:buClrTx/>
                        <a:buSzTx/>
                        <a:buFontTx/>
                        <a:buChar char="-"/>
                        <a:tabLst/>
                        <a:defRPr/>
                      </a:pPr>
                      <a:endParaRPr lang="en-US" sz="2800" baseline="0" dirty="0" smtClean="0">
                        <a:solidFill>
                          <a:schemeClr val="tx1"/>
                        </a:solidFill>
                      </a:endParaRPr>
                    </a:p>
                    <a:p>
                      <a:pPr marL="457200" marR="0" indent="-457200" algn="l" defTabSz="457200" rtl="0" eaLnBrk="1" fontAlgn="auto" latinLnBrk="0" hangingPunct="1">
                        <a:lnSpc>
                          <a:spcPct val="100000"/>
                        </a:lnSpc>
                        <a:spcBef>
                          <a:spcPts val="0"/>
                        </a:spcBef>
                        <a:spcAft>
                          <a:spcPts val="0"/>
                        </a:spcAft>
                        <a:buClrTx/>
                        <a:buSzTx/>
                        <a:buFontTx/>
                        <a:buChar char="-"/>
                        <a:tabLst/>
                        <a:defRPr/>
                      </a:pPr>
                      <a:r>
                        <a:rPr lang="en-US" sz="2800" baseline="0" dirty="0" smtClean="0">
                          <a:solidFill>
                            <a:schemeClr val="tx1"/>
                          </a:solidFill>
                        </a:rPr>
                        <a:t>Với </a:t>
                      </a:r>
                      <a:r>
                        <a:rPr lang="en-SG" sz="2800" b="1" i="1" dirty="0" smtClean="0">
                          <a:solidFill>
                            <a:schemeClr val="tx1">
                              <a:lumMod val="95000"/>
                              <a:lumOff val="5000"/>
                            </a:schemeClr>
                          </a:solidFill>
                          <a:latin typeface="Times New Roman" panose="02020603050405020304" pitchFamily="18" charset="0"/>
                          <a:cs typeface="Times New Roman" panose="02020603050405020304" pitchFamily="18" charset="0"/>
                        </a:rPr>
                        <a:t>a=1, b=1, c=1 -&gt; delta&gt;=0</a:t>
                      </a:r>
                      <a:r>
                        <a:rPr lang="en-SG" sz="2800" b="1" i="1" baseline="0" dirty="0" smtClean="0">
                          <a:solidFill>
                            <a:schemeClr val="tx1">
                              <a:lumMod val="95000"/>
                              <a:lumOff val="5000"/>
                            </a:schemeClr>
                          </a:solidFill>
                          <a:latin typeface="Times New Roman" panose="02020603050405020304" pitchFamily="18" charset="0"/>
                          <a:cs typeface="Times New Roman" panose="02020603050405020304" pitchFamily="18" charset="0"/>
                        </a:rPr>
                        <a:t> sai, kết quả:</a:t>
                      </a:r>
                      <a:r>
                        <a:rPr lang="en-US" sz="2800" b="0" i="0" baseline="0" dirty="0" smtClean="0">
                          <a:solidFill>
                            <a:schemeClr val="tx1"/>
                          </a:solidFill>
                          <a:latin typeface="+mn-lt"/>
                          <a:cs typeface="+mn-cs"/>
                        </a:rPr>
                        <a:t> không thực hiện câu lệnh sau </a:t>
                      </a:r>
                      <a:r>
                        <a:rPr lang="en-US" sz="2800" b="1" i="1" baseline="0" dirty="0" smtClean="0">
                          <a:solidFill>
                            <a:schemeClr val="tx1"/>
                          </a:solidFill>
                          <a:latin typeface="+mn-lt"/>
                          <a:cs typeface="+mn-cs"/>
                        </a:rPr>
                        <a:t>then</a:t>
                      </a:r>
                      <a:endParaRPr lang="en-US" sz="2800" b="1" i="1" baseline="0" dirty="0" smtClean="0">
                        <a:solidFill>
                          <a:schemeClr val="tx1"/>
                        </a:solidFill>
                      </a:endParaRPr>
                    </a:p>
                  </a:txBody>
                  <a:tcPr>
                    <a:solidFill>
                      <a:schemeClr val="accent4">
                        <a:lumMod val="75000"/>
                      </a:schemeClr>
                    </a:solidFill>
                  </a:tcPr>
                </a:tc>
              </a:tr>
            </a:tbl>
          </a:graphicData>
        </a:graphic>
      </p:graphicFrame>
    </p:spTree>
    <p:extLst>
      <p:ext uri="{BB962C8B-B14F-4D97-AF65-F5344CB8AC3E}">
        <p14:creationId xmlns:p14="http://schemas.microsoft.com/office/powerpoint/2010/main" val="3249232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7"/>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8"/>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01913"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LUYỆN TẬP</a:t>
            </a:r>
            <a:endParaRPr lang="en-SG" sz="2000"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3463640"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2. CÂU </a:t>
            </a:r>
            <a:r>
              <a:rPr lang="en-US" sz="2400" dirty="0" smtClean="0">
                <a:latin typeface="Times New Roman" panose="02020603050405020304" pitchFamily="18" charset="0"/>
                <a:cs typeface="Times New Roman" panose="02020603050405020304" pitchFamily="18" charset="0"/>
              </a:rPr>
              <a:t>LỆNH IF - THEN</a:t>
            </a:r>
            <a:endParaRPr lang="en-SG" sz="2400" dirty="0">
              <a:latin typeface="Times New Roman" panose="02020603050405020304" pitchFamily="18" charset="0"/>
              <a:cs typeface="Times New Roman" panose="02020603050405020304" pitchFamily="18" charset="0"/>
            </a:endParaRPr>
          </a:p>
        </p:txBody>
      </p:sp>
      <p:sp>
        <p:nvSpPr>
          <p:cNvPr id="18" name="mmprod_title"/>
          <p:cNvSpPr txBox="1">
            <a:spLocks/>
          </p:cNvSpPr>
          <p:nvPr>
            <p:custDataLst>
              <p:tags r:id="rId5"/>
            </p:custDataLst>
          </p:nvPr>
        </p:nvSpPr>
        <p:spPr>
          <a:xfrm>
            <a:off x="4559290" y="820106"/>
            <a:ext cx="8229600"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2800" b="1" dirty="0" smtClean="0">
                <a:solidFill>
                  <a:schemeClr val="tx1">
                    <a:lumMod val="95000"/>
                    <a:lumOff val="5000"/>
                  </a:schemeClr>
                </a:solidFill>
                <a:latin typeface="Times New Roman" panose="02020603050405020304" pitchFamily="18" charset="0"/>
                <a:cs typeface="Times New Roman" panose="02020603050405020304" pitchFamily="18" charset="0"/>
              </a:rPr>
              <a:t>? Hoạt động nhóm:</a:t>
            </a:r>
            <a:endParaRPr lang="en-SG" sz="28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mmprod_title"/>
          <p:cNvSpPr txBox="1">
            <a:spLocks/>
          </p:cNvSpPr>
          <p:nvPr>
            <p:custDataLst>
              <p:tags r:id="rId6"/>
            </p:custDataLst>
          </p:nvPr>
        </p:nvSpPr>
        <p:spPr>
          <a:xfrm>
            <a:off x="1773390" y="1165730"/>
            <a:ext cx="11543417" cy="1046652"/>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3200" b="1" i="1" dirty="0" smtClean="0">
                <a:solidFill>
                  <a:schemeClr val="tx1">
                    <a:lumMod val="95000"/>
                    <a:lumOff val="5000"/>
                  </a:schemeClr>
                </a:solidFill>
                <a:latin typeface="Times New Roman" panose="02020603050405020304" pitchFamily="18" charset="0"/>
                <a:cs typeface="Times New Roman" panose="02020603050405020304" pitchFamily="18" charset="0"/>
              </a:rPr>
              <a:t>Kết quả yêu </a:t>
            </a:r>
            <a:r>
              <a:rPr lang="en-SG" sz="3200" b="1" i="1" dirty="0" smtClean="0">
                <a:solidFill>
                  <a:schemeClr val="tx1">
                    <a:lumMod val="95000"/>
                    <a:lumOff val="5000"/>
                  </a:schemeClr>
                </a:solidFill>
                <a:latin typeface="Times New Roman" panose="02020603050405020304" pitchFamily="18" charset="0"/>
                <a:cs typeface="Times New Roman" panose="02020603050405020304" pitchFamily="18" charset="0"/>
              </a:rPr>
              <a:t>cầu 2: Kết quả của câu lệnh:</a:t>
            </a:r>
            <a:endParaRPr lang="en-SG" sz="3200" b="1"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2120471184"/>
              </p:ext>
            </p:extLst>
          </p:nvPr>
        </p:nvGraphicFramePr>
        <p:xfrm>
          <a:off x="591151" y="2056739"/>
          <a:ext cx="11613738" cy="4519464"/>
        </p:xfrm>
        <a:graphic>
          <a:graphicData uri="http://schemas.openxmlformats.org/drawingml/2006/table">
            <a:tbl>
              <a:tblPr firstRow="1" bandRow="1">
                <a:tableStyleId>{5C22544A-7EE6-4342-B048-85BDC9FD1C3A}</a:tableStyleId>
              </a:tblPr>
              <a:tblGrid>
                <a:gridCol w="5410815"/>
                <a:gridCol w="6202923"/>
              </a:tblGrid>
              <a:tr h="1014264">
                <a:tc>
                  <a:txBody>
                    <a:bodyPr/>
                    <a:lstStyle/>
                    <a:p>
                      <a:pPr algn="ctr"/>
                      <a:r>
                        <a:rPr lang="en-US" sz="2800" dirty="0" smtClean="0">
                          <a:solidFill>
                            <a:schemeClr val="tx1"/>
                          </a:solidFill>
                        </a:rPr>
                        <a:t>Nhóm</a:t>
                      </a:r>
                      <a:r>
                        <a:rPr lang="en-US" sz="2800" baseline="0" dirty="0" smtClean="0">
                          <a:solidFill>
                            <a:schemeClr val="tx1"/>
                          </a:solidFill>
                        </a:rPr>
                        <a:t> 1,2</a:t>
                      </a:r>
                      <a:endParaRPr lang="en-US" sz="2800" dirty="0">
                        <a:solidFill>
                          <a:schemeClr val="tx1"/>
                        </a:solidFill>
                      </a:endParaRPr>
                    </a:p>
                  </a:txBody>
                  <a:tcPr>
                    <a:solidFill>
                      <a:schemeClr val="accent4">
                        <a:lumMod val="75000"/>
                      </a:schemeClr>
                    </a:solidFill>
                  </a:tcPr>
                </a:tc>
                <a:tc>
                  <a:txBody>
                    <a:bodyPr/>
                    <a:lstStyle/>
                    <a:p>
                      <a:pPr algn="ctr"/>
                      <a:r>
                        <a:rPr lang="en-US" sz="2800" dirty="0" smtClean="0">
                          <a:solidFill>
                            <a:schemeClr val="tx1"/>
                          </a:solidFill>
                        </a:rPr>
                        <a:t>Nhóm</a:t>
                      </a:r>
                      <a:r>
                        <a:rPr lang="en-US" sz="2800" baseline="0" dirty="0" smtClean="0">
                          <a:solidFill>
                            <a:schemeClr val="tx1"/>
                          </a:solidFill>
                        </a:rPr>
                        <a:t> 3,4</a:t>
                      </a:r>
                      <a:endParaRPr lang="en-US" sz="2800" dirty="0">
                        <a:solidFill>
                          <a:schemeClr val="tx1"/>
                        </a:solidFill>
                      </a:endParaRPr>
                    </a:p>
                  </a:txBody>
                  <a:tcPr>
                    <a:solidFill>
                      <a:schemeClr val="accent4">
                        <a:lumMod val="75000"/>
                      </a:schemeClr>
                    </a:solidFill>
                  </a:tcPr>
                </a:tc>
              </a:tr>
              <a:tr h="333364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dirty="0" smtClean="0">
                          <a:solidFill>
                            <a:schemeClr val="tx1"/>
                          </a:solidFill>
                        </a:rPr>
                        <a:t>+ if x mod 2=0 then write(x,</a:t>
                      </a:r>
                      <a:r>
                        <a:rPr lang="en-US" sz="2800" baseline="0" dirty="0" smtClean="0">
                          <a:solidFill>
                            <a:schemeClr val="tx1"/>
                          </a:solidFill>
                        </a:rPr>
                        <a:t> ‘la so chan</a:t>
                      </a:r>
                      <a:r>
                        <a:rPr lang="en-US" sz="2800" baseline="0" dirty="0" smtClean="0">
                          <a:solidFill>
                            <a:schemeClr val="tx1"/>
                          </a:solidFill>
                        </a:rPr>
                        <a:t>’) else write(x, ‘khong la so chan’</a:t>
                      </a:r>
                      <a:endParaRPr lang="en-US" sz="2800" baseline="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2800" baseline="0" dirty="0" smtClean="0">
                          <a:solidFill>
                            <a:schemeClr val="tx1"/>
                          </a:solidFill>
                        </a:rPr>
                        <a:t>với </a:t>
                      </a:r>
                      <a:r>
                        <a:rPr lang="en-US" sz="2800" baseline="0" dirty="0" smtClean="0">
                          <a:solidFill>
                            <a:schemeClr val="tx1"/>
                          </a:solidFill>
                        </a:rPr>
                        <a:t>X= 3; x mod 2=0 </a:t>
                      </a:r>
                      <a:r>
                        <a:rPr lang="en-US" sz="2800" baseline="0" dirty="0" smtClean="0">
                          <a:solidFill>
                            <a:schemeClr val="tx1"/>
                          </a:solidFill>
                        </a:rPr>
                        <a:t>sai kết quả: “3 khong la so chan”</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800" baseline="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2800" baseline="0" dirty="0" smtClean="0">
                          <a:solidFill>
                            <a:schemeClr val="tx1"/>
                          </a:solidFill>
                        </a:rPr>
                        <a:t>- Với X=6; x mod 2 =0 đúng -&gt; kết quả: “6 la so chan”</a:t>
                      </a:r>
                    </a:p>
                  </a:txBody>
                  <a:tcPr>
                    <a:solidFill>
                      <a:schemeClr val="accent4">
                        <a:lumMod val="75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aseline="0" dirty="0" smtClean="0">
                          <a:solidFill>
                            <a:schemeClr val="tx1"/>
                          </a:solidFill>
                        </a:rPr>
                        <a:t>+ if delta&gt;=0 then write(‘phuong trinh co nghiem</a:t>
                      </a:r>
                      <a:r>
                        <a:rPr lang="en-US" sz="2800" baseline="0" dirty="0" smtClean="0">
                          <a:solidFill>
                            <a:schemeClr val="tx1"/>
                          </a:solidFill>
                        </a:rPr>
                        <a:t>’) else write(‘phuong trinh vo nghiem’);</a:t>
                      </a:r>
                      <a:endParaRPr lang="en-US" sz="2800" baseline="0" dirty="0" smtClean="0">
                        <a:solidFill>
                          <a:schemeClr val="tx1"/>
                        </a:solidFill>
                      </a:endParaRPr>
                    </a:p>
                    <a:p>
                      <a:pPr marL="457200" marR="0" indent="-457200" algn="l" defTabSz="457200" rtl="0" eaLnBrk="1" fontAlgn="auto" latinLnBrk="0" hangingPunct="1">
                        <a:lnSpc>
                          <a:spcPct val="100000"/>
                        </a:lnSpc>
                        <a:spcBef>
                          <a:spcPts val="0"/>
                        </a:spcBef>
                        <a:spcAft>
                          <a:spcPts val="0"/>
                        </a:spcAft>
                        <a:buClrTx/>
                        <a:buSzTx/>
                        <a:buFontTx/>
                        <a:buChar char="-"/>
                        <a:tabLst/>
                        <a:defRPr/>
                      </a:pPr>
                      <a:r>
                        <a:rPr lang="en-US" sz="2800" baseline="0" dirty="0" smtClean="0">
                          <a:solidFill>
                            <a:schemeClr val="tx1"/>
                          </a:solidFill>
                        </a:rPr>
                        <a:t>Với </a:t>
                      </a:r>
                      <a:r>
                        <a:rPr lang="en-SG" sz="2800" b="1" i="1" dirty="0" smtClean="0">
                          <a:solidFill>
                            <a:schemeClr val="tx1">
                              <a:lumMod val="95000"/>
                              <a:lumOff val="5000"/>
                            </a:schemeClr>
                          </a:solidFill>
                          <a:latin typeface="Times New Roman" panose="02020603050405020304" pitchFamily="18" charset="0"/>
                          <a:cs typeface="Times New Roman" panose="02020603050405020304" pitchFamily="18" charset="0"/>
                        </a:rPr>
                        <a:t>a=1, b=-2, c=1 -&gt; </a:t>
                      </a:r>
                      <a:r>
                        <a:rPr lang="en-SG" sz="2800" b="1" i="1" dirty="0" smtClean="0">
                          <a:solidFill>
                            <a:schemeClr val="tx1">
                              <a:lumMod val="95000"/>
                              <a:lumOff val="5000"/>
                            </a:schemeClr>
                          </a:solidFill>
                          <a:latin typeface="Times New Roman" panose="02020603050405020304" pitchFamily="18" charset="0"/>
                          <a:cs typeface="Times New Roman" panose="02020603050405020304" pitchFamily="18" charset="0"/>
                        </a:rPr>
                        <a:t>delta&gt;=0</a:t>
                      </a:r>
                      <a:r>
                        <a:rPr lang="en-SG" sz="2800" b="1" i="1" baseline="0" dirty="0" smtClean="0">
                          <a:solidFill>
                            <a:schemeClr val="tx1">
                              <a:lumMod val="95000"/>
                              <a:lumOff val="5000"/>
                            </a:schemeClr>
                          </a:solidFill>
                          <a:latin typeface="Times New Roman" panose="02020603050405020304" pitchFamily="18" charset="0"/>
                          <a:cs typeface="Times New Roman" panose="02020603050405020304" pitchFamily="18" charset="0"/>
                        </a:rPr>
                        <a:t> đúng, kết quả: “Phuong trinh co nghiem”</a:t>
                      </a:r>
                    </a:p>
                    <a:p>
                      <a:pPr marL="457200" marR="0" indent="-457200" algn="l" defTabSz="457200" rtl="0" eaLnBrk="1" fontAlgn="auto" latinLnBrk="0" hangingPunct="1">
                        <a:lnSpc>
                          <a:spcPct val="100000"/>
                        </a:lnSpc>
                        <a:spcBef>
                          <a:spcPts val="0"/>
                        </a:spcBef>
                        <a:spcAft>
                          <a:spcPts val="0"/>
                        </a:spcAft>
                        <a:buClrTx/>
                        <a:buSzTx/>
                        <a:buFontTx/>
                        <a:buChar char="-"/>
                        <a:tabLst/>
                        <a:defRPr/>
                      </a:pPr>
                      <a:endParaRPr lang="en-US" sz="2800" baseline="0" dirty="0" smtClean="0">
                        <a:solidFill>
                          <a:schemeClr val="tx1"/>
                        </a:solidFill>
                      </a:endParaRPr>
                    </a:p>
                    <a:p>
                      <a:pPr marL="457200" marR="0" indent="-457200" algn="l" defTabSz="457200" rtl="0" eaLnBrk="1" fontAlgn="auto" latinLnBrk="0" hangingPunct="1">
                        <a:lnSpc>
                          <a:spcPct val="100000"/>
                        </a:lnSpc>
                        <a:spcBef>
                          <a:spcPts val="0"/>
                        </a:spcBef>
                        <a:spcAft>
                          <a:spcPts val="0"/>
                        </a:spcAft>
                        <a:buClrTx/>
                        <a:buSzTx/>
                        <a:buFontTx/>
                        <a:buChar char="-"/>
                        <a:tabLst/>
                        <a:defRPr/>
                      </a:pPr>
                      <a:r>
                        <a:rPr lang="en-US" sz="2800" baseline="0" dirty="0" smtClean="0">
                          <a:solidFill>
                            <a:schemeClr val="tx1"/>
                          </a:solidFill>
                        </a:rPr>
                        <a:t>Với </a:t>
                      </a:r>
                      <a:r>
                        <a:rPr lang="en-SG" sz="2800" b="1" i="1" dirty="0" smtClean="0">
                          <a:solidFill>
                            <a:schemeClr val="tx1">
                              <a:lumMod val="95000"/>
                              <a:lumOff val="5000"/>
                            </a:schemeClr>
                          </a:solidFill>
                          <a:latin typeface="Times New Roman" panose="02020603050405020304" pitchFamily="18" charset="0"/>
                          <a:cs typeface="Times New Roman" panose="02020603050405020304" pitchFamily="18" charset="0"/>
                        </a:rPr>
                        <a:t>a=1, b=1, c=1 -&gt; delta&gt;=0</a:t>
                      </a:r>
                      <a:r>
                        <a:rPr lang="en-SG" sz="2800" b="1" i="1" baseline="0" dirty="0" smtClean="0">
                          <a:solidFill>
                            <a:schemeClr val="tx1">
                              <a:lumMod val="95000"/>
                              <a:lumOff val="5000"/>
                            </a:schemeClr>
                          </a:solidFill>
                          <a:latin typeface="Times New Roman" panose="02020603050405020304" pitchFamily="18" charset="0"/>
                          <a:cs typeface="Times New Roman" panose="02020603050405020304" pitchFamily="18" charset="0"/>
                        </a:rPr>
                        <a:t> sai, kết quả:</a:t>
                      </a:r>
                      <a:r>
                        <a:rPr lang="en-US" sz="2800" b="0" i="0" baseline="0" dirty="0" smtClean="0">
                          <a:solidFill>
                            <a:schemeClr val="tx1"/>
                          </a:solidFill>
                          <a:latin typeface="+mn-lt"/>
                          <a:cs typeface="+mn-cs"/>
                        </a:rPr>
                        <a:t> </a:t>
                      </a:r>
                      <a:r>
                        <a:rPr lang="en-SG" sz="2800" b="1" i="1" baseline="0" dirty="0" smtClean="0">
                          <a:solidFill>
                            <a:schemeClr val="tx1">
                              <a:lumMod val="95000"/>
                              <a:lumOff val="5000"/>
                            </a:schemeClr>
                          </a:solidFill>
                          <a:latin typeface="Times New Roman" panose="02020603050405020304" pitchFamily="18" charset="0"/>
                          <a:cs typeface="Times New Roman" panose="02020603050405020304" pitchFamily="18" charset="0"/>
                        </a:rPr>
                        <a:t>“Phuong trinh vo nghiem”</a:t>
                      </a:r>
                      <a:endParaRPr lang="en-SG" sz="2800" b="1" i="1" baseline="0" dirty="0" smtClean="0">
                        <a:solidFill>
                          <a:schemeClr val="tx1">
                            <a:lumMod val="95000"/>
                            <a:lumOff val="5000"/>
                          </a:schemeClr>
                        </a:solidFill>
                        <a:latin typeface="Times New Roman" panose="02020603050405020304" pitchFamily="18" charset="0"/>
                        <a:cs typeface="Times New Roman" panose="02020603050405020304" pitchFamily="18" charset="0"/>
                      </a:endParaRPr>
                    </a:p>
                  </a:txBody>
                  <a:tcPr>
                    <a:solidFill>
                      <a:schemeClr val="accent4">
                        <a:lumMod val="75000"/>
                      </a:schemeClr>
                    </a:solidFill>
                  </a:tcPr>
                </a:tc>
              </a:tr>
            </a:tbl>
          </a:graphicData>
        </a:graphic>
      </p:graphicFrame>
    </p:spTree>
    <p:extLst>
      <p:ext uri="{BB962C8B-B14F-4D97-AF65-F5344CB8AC3E}">
        <p14:creationId xmlns:p14="http://schemas.microsoft.com/office/powerpoint/2010/main" val="4140505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7"/>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8"/>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01913"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LUYỆN TẬP</a:t>
            </a:r>
            <a:endParaRPr lang="en-SG" sz="2000"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3155864"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CÂU LỆNH IF - THEN</a:t>
            </a:r>
            <a:endParaRPr lang="en-SG" sz="2400" dirty="0">
              <a:latin typeface="Times New Roman" panose="02020603050405020304" pitchFamily="18" charset="0"/>
              <a:cs typeface="Times New Roman" panose="02020603050405020304" pitchFamily="18" charset="0"/>
            </a:endParaRPr>
          </a:p>
        </p:txBody>
      </p:sp>
      <p:sp>
        <p:nvSpPr>
          <p:cNvPr id="18" name="mmprod_title"/>
          <p:cNvSpPr txBox="1">
            <a:spLocks/>
          </p:cNvSpPr>
          <p:nvPr>
            <p:custDataLst>
              <p:tags r:id="rId5"/>
            </p:custDataLst>
          </p:nvPr>
        </p:nvSpPr>
        <p:spPr>
          <a:xfrm>
            <a:off x="648584" y="1236143"/>
            <a:ext cx="8229600"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Câu hỏi: </a:t>
            </a:r>
            <a:endParaRPr lang="en-SG" sz="4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mmprod_title"/>
          <p:cNvSpPr txBox="1">
            <a:spLocks/>
          </p:cNvSpPr>
          <p:nvPr>
            <p:custDataLst>
              <p:tags r:id="rId6"/>
            </p:custDataLst>
          </p:nvPr>
        </p:nvSpPr>
        <p:spPr>
          <a:xfrm>
            <a:off x="648583" y="2122460"/>
            <a:ext cx="11383471" cy="3626490"/>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4000" b="1" i="1" dirty="0" smtClean="0">
                <a:solidFill>
                  <a:schemeClr val="tx1">
                    <a:lumMod val="95000"/>
                    <a:lumOff val="5000"/>
                  </a:schemeClr>
                </a:solidFill>
                <a:latin typeface="Times New Roman" panose="02020603050405020304" pitchFamily="18" charset="0"/>
                <a:cs typeface="Times New Roman" panose="02020603050405020304" pitchFamily="18" charset="0"/>
              </a:rPr>
              <a:t>sử dụng câu lệnh if – then để mô tả các cấu trúc rẽ nhánh sau:</a:t>
            </a:r>
          </a:p>
          <a:p>
            <a:r>
              <a:rPr lang="en-SG" sz="4000" b="1" i="1" dirty="0" smtClean="0">
                <a:solidFill>
                  <a:schemeClr val="tx1">
                    <a:lumMod val="95000"/>
                    <a:lumOff val="5000"/>
                  </a:schemeClr>
                </a:solidFill>
                <a:latin typeface="Times New Roman" panose="02020603050405020304" pitchFamily="18" charset="0"/>
                <a:cs typeface="Times New Roman" panose="02020603050405020304" pitchFamily="18" charset="0"/>
              </a:rPr>
              <a:t>+ Nếu delta lớn hơn hoặc bằng 0 thì: </a:t>
            </a:r>
          </a:p>
          <a:p>
            <a:r>
              <a:rPr lang="en-SG" sz="4000" b="1" i="1" dirty="0" smtClean="0">
                <a:solidFill>
                  <a:schemeClr val="tx1">
                    <a:lumMod val="95000"/>
                    <a:lumOff val="5000"/>
                  </a:schemeClr>
                </a:solidFill>
                <a:latin typeface="Times New Roman" panose="02020603050405020304" pitchFamily="18" charset="0"/>
                <a:cs typeface="Times New Roman" panose="02020603050405020304" pitchFamily="18" charset="0"/>
              </a:rPr>
              <a:t>			. Tính nghiệm x1</a:t>
            </a:r>
          </a:p>
          <a:p>
            <a:r>
              <a:rPr lang="en-SG" sz="4000" b="1"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SG" sz="4000" b="1" i="1" dirty="0" smtClean="0">
                <a:solidFill>
                  <a:schemeClr val="tx1">
                    <a:lumMod val="95000"/>
                    <a:lumOff val="5000"/>
                  </a:schemeClr>
                </a:solidFill>
                <a:latin typeface="Times New Roman" panose="02020603050405020304" pitchFamily="18" charset="0"/>
                <a:cs typeface="Times New Roman" panose="02020603050405020304" pitchFamily="18" charset="0"/>
              </a:rPr>
              <a:t>		. Tính nghiệm x2</a:t>
            </a:r>
          </a:p>
          <a:p>
            <a:r>
              <a:rPr lang="en-SG" sz="4000" b="1"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SG" sz="4000" b="1" i="1" dirty="0" smtClean="0">
                <a:solidFill>
                  <a:schemeClr val="tx1">
                    <a:lumMod val="95000"/>
                    <a:lumOff val="5000"/>
                  </a:schemeClr>
                </a:solidFill>
                <a:latin typeface="Times New Roman" panose="02020603050405020304" pitchFamily="18" charset="0"/>
                <a:cs typeface="Times New Roman" panose="02020603050405020304" pitchFamily="18" charset="0"/>
              </a:rPr>
              <a:t>		. Thông báo phương trình có nghiệm x1,x2</a:t>
            </a:r>
            <a:endParaRPr lang="en-SG" sz="4000" b="1"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74211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7"/>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8"/>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4052776" cy="461665"/>
          </a:xfrm>
          <a:prstGeom prst="rect">
            <a:avLst/>
          </a:prstGeom>
          <a:noFill/>
        </p:spPr>
        <p:txBody>
          <a:bodyPr wrap="none" rtlCol="0">
            <a:spAutoFit/>
          </a:bodyPr>
          <a:lstStyle/>
          <a:p>
            <a:r>
              <a:rPr lang="en-US" sz="2400" b="1" dirty="0" smtClean="0">
                <a:latin typeface="Times New Roman" panose="02020603050405020304" pitchFamily="18" charset="0"/>
                <a:cs typeface="Times New Roman" panose="02020603050405020304" pitchFamily="18" charset="0"/>
              </a:rPr>
              <a:t>HÌNH THÀNH KIẾN THỨC</a:t>
            </a:r>
            <a:endParaRPr lang="en-SG" sz="2400" b="1"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2922595"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3. CÂU </a:t>
            </a:r>
            <a:r>
              <a:rPr lang="en-US" sz="2400" dirty="0" smtClean="0">
                <a:latin typeface="Times New Roman" panose="02020603050405020304" pitchFamily="18" charset="0"/>
                <a:cs typeface="Times New Roman" panose="02020603050405020304" pitchFamily="18" charset="0"/>
              </a:rPr>
              <a:t>LỆNH GHÉP</a:t>
            </a:r>
            <a:endParaRPr lang="en-SG" sz="2400" dirty="0">
              <a:latin typeface="Times New Roman" panose="02020603050405020304" pitchFamily="18" charset="0"/>
              <a:cs typeface="Times New Roman" panose="02020603050405020304" pitchFamily="18" charset="0"/>
            </a:endParaRPr>
          </a:p>
        </p:txBody>
      </p:sp>
      <p:sp>
        <p:nvSpPr>
          <p:cNvPr id="18" name="mmprod_title"/>
          <p:cNvSpPr txBox="1">
            <a:spLocks/>
          </p:cNvSpPr>
          <p:nvPr>
            <p:custDataLst>
              <p:tags r:id="rId5"/>
            </p:custDataLst>
          </p:nvPr>
        </p:nvSpPr>
        <p:spPr>
          <a:xfrm>
            <a:off x="228601" y="1643549"/>
            <a:ext cx="11785348"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Câu lệnh ghép dùng để ghép nhiều câu lệnh thành 1 câu lệnh</a:t>
            </a:r>
            <a:endParaRPr lang="en-SG" sz="4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2" name="mmprod_title"/>
          <p:cNvSpPr txBox="1">
            <a:spLocks/>
          </p:cNvSpPr>
          <p:nvPr>
            <p:custDataLst>
              <p:tags r:id="rId6"/>
            </p:custDataLst>
          </p:nvPr>
        </p:nvSpPr>
        <p:spPr>
          <a:xfrm>
            <a:off x="683289" y="2682579"/>
            <a:ext cx="10532446" cy="2649302"/>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Cú pháp: </a:t>
            </a:r>
          </a:p>
          <a:p>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Begin </a:t>
            </a:r>
          </a:p>
          <a:p>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&lt;dãy lệnh&gt;;</a:t>
            </a:r>
          </a:p>
          <a:p>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End;</a:t>
            </a:r>
            <a:endParaRPr lang="en-SG" sz="4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5392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7"/>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8"/>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3238772" cy="400110"/>
          </a:xfrm>
          <a:prstGeom prst="rect">
            <a:avLst/>
          </a:prstGeom>
          <a:noFill/>
        </p:spPr>
        <p:txBody>
          <a:bodyPr wrap="none" rtlCol="0">
            <a:spAutoFit/>
          </a:bodyPr>
          <a:lstStyle/>
          <a:p>
            <a:r>
              <a:rPr lang="en-US" sz="2000" dirty="0" smtClean="0">
                <a:solidFill>
                  <a:srgbClr val="00B050"/>
                </a:solidFill>
                <a:latin typeface="Times New Roman" panose="02020603050405020304" pitchFamily="18" charset="0"/>
                <a:cs typeface="Times New Roman" panose="02020603050405020304" pitchFamily="18" charset="0"/>
              </a:rPr>
              <a:t>HÌNH THÀNH KIẾN THỨC</a:t>
            </a:r>
            <a:endParaRPr lang="en-SG" sz="2000" dirty="0">
              <a:solidFill>
                <a:srgbClr val="00B050"/>
              </a:solidFill>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2922595"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3. CÂU </a:t>
            </a:r>
            <a:r>
              <a:rPr lang="en-US" sz="2400" dirty="0" smtClean="0">
                <a:latin typeface="Times New Roman" panose="02020603050405020304" pitchFamily="18" charset="0"/>
                <a:cs typeface="Times New Roman" panose="02020603050405020304" pitchFamily="18" charset="0"/>
              </a:rPr>
              <a:t>LỆNH GHÉP</a:t>
            </a:r>
            <a:endParaRPr lang="en-SG" sz="2400" dirty="0">
              <a:latin typeface="Times New Roman" panose="02020603050405020304" pitchFamily="18" charset="0"/>
              <a:cs typeface="Times New Roman" panose="02020603050405020304" pitchFamily="18" charset="0"/>
            </a:endParaRPr>
          </a:p>
        </p:txBody>
      </p:sp>
      <p:sp>
        <p:nvSpPr>
          <p:cNvPr id="18" name="mmprod_title"/>
          <p:cNvSpPr txBox="1">
            <a:spLocks/>
          </p:cNvSpPr>
          <p:nvPr>
            <p:custDataLst>
              <p:tags r:id="rId5"/>
            </p:custDataLst>
          </p:nvPr>
        </p:nvSpPr>
        <p:spPr>
          <a:xfrm>
            <a:off x="1301262" y="1350443"/>
            <a:ext cx="3024553"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Ví dụ:</a:t>
            </a:r>
            <a:endParaRPr lang="en-SG" sz="4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2" name="mmprod_title"/>
          <p:cNvSpPr txBox="1">
            <a:spLocks/>
          </p:cNvSpPr>
          <p:nvPr>
            <p:custDataLst>
              <p:tags r:id="rId6"/>
            </p:custDataLst>
          </p:nvPr>
        </p:nvSpPr>
        <p:spPr>
          <a:xfrm>
            <a:off x="591151" y="2341415"/>
            <a:ext cx="10532446" cy="3559959"/>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If delta&gt;=0 then </a:t>
            </a:r>
          </a:p>
          <a:p>
            <a:r>
              <a:rPr lang="en-SG" sz="4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begin </a:t>
            </a:r>
          </a:p>
          <a:p>
            <a:r>
              <a:rPr lang="en-SG" sz="4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x1:=(-b+sqtr(delta))/(2*a);</a:t>
            </a:r>
          </a:p>
          <a:p>
            <a:r>
              <a:rPr lang="en-SG" sz="4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x2:=(-b-sqrt(delta))/(2*a);</a:t>
            </a:r>
          </a:p>
          <a:p>
            <a:r>
              <a:rPr lang="en-SG" sz="4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Write(‘x1=’,x1:4:1, ‘x2=’,x2:4:1);</a:t>
            </a:r>
          </a:p>
          <a:p>
            <a:r>
              <a:rPr lang="en-SG" sz="4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end;</a:t>
            </a:r>
            <a:endParaRPr lang="en-SG" sz="4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6550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21"/>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22"/>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3</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01913"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LUYỆN TẬP</a:t>
            </a:r>
            <a:endParaRPr lang="en-SG" sz="2000" dirty="0">
              <a:latin typeface="Times New Roman" panose="02020603050405020304" pitchFamily="18" charset="0"/>
              <a:cs typeface="Times New Roman" panose="02020603050405020304" pitchFamily="18" charset="0"/>
            </a:endParaRPr>
          </a:p>
        </p:txBody>
      </p:sp>
      <p:sp>
        <p:nvSpPr>
          <p:cNvPr id="10" name="mmprod_title"/>
          <p:cNvSpPr>
            <a:spLocks noGrp="1"/>
          </p:cNvSpPr>
          <p:nvPr>
            <p:ph type="title"/>
            <p:custDataLst>
              <p:tags r:id="rId4"/>
            </p:custDataLst>
          </p:nvPr>
        </p:nvSpPr>
        <p:spPr>
          <a:xfrm>
            <a:off x="870438" y="1530926"/>
            <a:ext cx="10260624" cy="792162"/>
          </a:xfr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wrap="square" lIns="0" tIns="0" rIns="0" bIns="0" anchor="ctr">
            <a:noAutofit/>
          </a:bodyPr>
          <a:lstStyle/>
          <a:p>
            <a:r>
              <a:rPr lang="vi-VN" sz="2800" b="1" dirty="0" smtClean="0">
                <a:solidFill>
                  <a:schemeClr val="tx1"/>
                </a:solidFill>
                <a:latin typeface="Constantia"/>
              </a:rPr>
              <a:t>C1: Hãy chọn cú pháp câu lệnh If - then dạng </a:t>
            </a:r>
            <a:r>
              <a:rPr lang="en-US" sz="2800" b="1" dirty="0" smtClean="0">
                <a:solidFill>
                  <a:schemeClr val="tx1"/>
                </a:solidFill>
                <a:latin typeface="Constantia"/>
              </a:rPr>
              <a:t>thiếu</a:t>
            </a:r>
            <a:r>
              <a:rPr lang="vi-VN" sz="2800" b="1" dirty="0" smtClean="0">
                <a:solidFill>
                  <a:schemeClr val="tx1"/>
                </a:solidFill>
                <a:latin typeface="Constantia"/>
              </a:rPr>
              <a:t>?</a:t>
            </a:r>
            <a:endParaRPr lang="en-SG" sz="2800" b="1" dirty="0">
              <a:solidFill>
                <a:schemeClr val="tx1"/>
              </a:solidFill>
              <a:latin typeface="Constantia"/>
            </a:endParaRPr>
          </a:p>
        </p:txBody>
      </p:sp>
      <p:grpSp>
        <p:nvGrpSpPr>
          <p:cNvPr id="11" name="mmprod_answer10433"/>
          <p:cNvGrpSpPr/>
          <p:nvPr>
            <p:custDataLst>
              <p:tags r:id="rId5"/>
            </p:custDataLst>
          </p:nvPr>
        </p:nvGrpSpPr>
        <p:grpSpPr>
          <a:xfrm>
            <a:off x="946638" y="2399288"/>
            <a:ext cx="8305800" cy="609600"/>
            <a:chOff x="533400" y="1447800"/>
            <a:chExt cx="8305800" cy="609600"/>
          </a:xfrm>
        </p:grpSpPr>
        <p:sp>
          <p:nvSpPr>
            <p:cNvPr id="13" name="mmprod_s2_1041"/>
            <p:cNvSpPr txBox="1"/>
            <p:nvPr>
              <p:custDataLst>
                <p:tags r:id="rId18"/>
              </p:custDataLst>
            </p:nvPr>
          </p:nvSpPr>
          <p:spPr>
            <a:xfrm>
              <a:off x="1079500" y="1645921"/>
              <a:ext cx="549275" cy="3048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000" b="1" smtClean="0">
                  <a:latin typeface="Constantia"/>
                </a:rPr>
                <a:t>A) </a:t>
              </a:r>
              <a:endParaRPr lang="en-SG" sz="2000" b="1">
                <a:latin typeface="Constantia"/>
              </a:endParaRPr>
            </a:p>
          </p:txBody>
        </p:sp>
        <p:sp>
          <p:nvSpPr>
            <p:cNvPr id="14" name="mmprod_s1_1021"/>
            <p:cNvSpPr txBox="1"/>
            <p:nvPr>
              <p:custDataLst>
                <p:tags r:id="rId19"/>
              </p:custDataLst>
            </p:nvPr>
          </p:nvSpPr>
          <p:spPr>
            <a:xfrm>
              <a:off x="1625600" y="1447800"/>
              <a:ext cx="7213600" cy="609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400" b="1" dirty="0" smtClean="0">
                  <a:latin typeface="Constantia"/>
                </a:rPr>
                <a:t>If&lt;biểu thức&gt; then &lt;câu lệnh 1&gt; else &lt;câu lệnh 2&gt;;</a:t>
              </a:r>
              <a:endParaRPr lang="en-SG" sz="2400" b="1" dirty="0">
                <a:latin typeface="Constantia"/>
              </a:endParaRPr>
            </a:p>
          </p:txBody>
        </p:sp>
        <p:pic>
          <p:nvPicPr>
            <p:cNvPr id="15" name="mmprod_answer_input10433"/>
            <p:cNvPicPr>
              <a:picLocks noChangeAspect="1"/>
            </p:cNvPicPr>
            <p:nvPr>
              <p:custDataLst>
                <p:tags r:id="rId20"/>
              </p:custDataLst>
            </p:nvPr>
          </p:nvPicPr>
          <p:blipFill>
            <a:blip r:embed="rId24" cstate="print">
              <a:extLst>
                <a:ext uri="{28A0092B-C50C-407E-A947-70E740481C1C}">
                  <a14:useLocalDpi xmlns:a14="http://schemas.microsoft.com/office/drawing/2010/main" val="0"/>
                </a:ext>
              </a:extLst>
            </a:blip>
            <a:stretch>
              <a:fillRect/>
            </a:stretch>
          </p:blipFill>
          <p:spPr>
            <a:xfrm>
              <a:off x="533400" y="1569721"/>
              <a:ext cx="459714" cy="457200"/>
            </a:xfrm>
            <a:prstGeom prst="rect">
              <a:avLst/>
            </a:prstGeom>
          </p:spPr>
        </p:pic>
      </p:grpSp>
      <p:grpSp>
        <p:nvGrpSpPr>
          <p:cNvPr id="16" name="mmprod_answer10435"/>
          <p:cNvGrpSpPr/>
          <p:nvPr>
            <p:custDataLst>
              <p:tags r:id="rId6"/>
            </p:custDataLst>
          </p:nvPr>
        </p:nvGrpSpPr>
        <p:grpSpPr>
          <a:xfrm>
            <a:off x="946638" y="3161288"/>
            <a:ext cx="8527573" cy="609600"/>
            <a:chOff x="573043" y="2133600"/>
            <a:chExt cx="8266157" cy="609600"/>
          </a:xfrm>
        </p:grpSpPr>
        <p:sp>
          <p:nvSpPr>
            <p:cNvPr id="17" name="mmprod_s2_1042"/>
            <p:cNvSpPr txBox="1"/>
            <p:nvPr>
              <p:custDataLst>
                <p:tags r:id="rId15"/>
              </p:custDataLst>
            </p:nvPr>
          </p:nvSpPr>
          <p:spPr>
            <a:xfrm>
              <a:off x="1079500" y="2297428"/>
              <a:ext cx="522288" cy="3048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000" b="1" dirty="0" smtClean="0">
                  <a:latin typeface="Constantia"/>
                </a:rPr>
                <a:t>B) </a:t>
              </a:r>
              <a:endParaRPr lang="en-SG" sz="2000" b="1" dirty="0">
                <a:latin typeface="Constantia"/>
              </a:endParaRPr>
            </a:p>
          </p:txBody>
        </p:sp>
        <p:sp>
          <p:nvSpPr>
            <p:cNvPr id="19" name="mmprod_s1_1022"/>
            <p:cNvSpPr txBox="1"/>
            <p:nvPr>
              <p:custDataLst>
                <p:tags r:id="rId16"/>
              </p:custDataLst>
            </p:nvPr>
          </p:nvSpPr>
          <p:spPr>
            <a:xfrm>
              <a:off x="1600200" y="2133600"/>
              <a:ext cx="7239000" cy="609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vi-VN" sz="2400" b="1" dirty="0" smtClean="0">
                  <a:latin typeface="Constantia"/>
                </a:rPr>
                <a:t>If&lt;điều kiện&gt; then &lt;câu lệnh </a:t>
              </a:r>
              <a:r>
                <a:rPr lang="en-US" sz="2400" b="1" dirty="0" smtClean="0">
                  <a:latin typeface="Constantia"/>
                </a:rPr>
                <a:t>&gt;;</a:t>
              </a:r>
              <a:endParaRPr lang="en-SG" sz="2400" b="1" dirty="0">
                <a:latin typeface="Constantia"/>
              </a:endParaRPr>
            </a:p>
          </p:txBody>
        </p:sp>
        <p:pic>
          <p:nvPicPr>
            <p:cNvPr id="20" name="mmprod_answer_input10435"/>
            <p:cNvPicPr>
              <a:picLocks noChangeAspect="1"/>
            </p:cNvPicPr>
            <p:nvPr>
              <p:custDataLst>
                <p:tags r:id="rId17"/>
              </p:custDataLst>
            </p:nvPr>
          </p:nvPicPr>
          <p:blipFill>
            <a:blip r:embed="rId24" cstate="print">
              <a:extLst>
                <a:ext uri="{28A0092B-C50C-407E-A947-70E740481C1C}">
                  <a14:useLocalDpi xmlns:a14="http://schemas.microsoft.com/office/drawing/2010/main" val="0"/>
                </a:ext>
              </a:extLst>
            </a:blip>
            <a:stretch>
              <a:fillRect/>
            </a:stretch>
          </p:blipFill>
          <p:spPr>
            <a:xfrm>
              <a:off x="573043" y="2209800"/>
              <a:ext cx="459711" cy="457200"/>
            </a:xfrm>
            <a:prstGeom prst="rect">
              <a:avLst/>
            </a:prstGeom>
          </p:spPr>
        </p:pic>
      </p:grpSp>
      <p:grpSp>
        <p:nvGrpSpPr>
          <p:cNvPr id="21" name="mmprod_answer10437"/>
          <p:cNvGrpSpPr/>
          <p:nvPr>
            <p:custDataLst>
              <p:tags r:id="rId7"/>
            </p:custDataLst>
          </p:nvPr>
        </p:nvGrpSpPr>
        <p:grpSpPr>
          <a:xfrm>
            <a:off x="946638" y="3847088"/>
            <a:ext cx="8305800" cy="609600"/>
            <a:chOff x="533400" y="2796535"/>
            <a:chExt cx="8305800" cy="609600"/>
          </a:xfrm>
        </p:grpSpPr>
        <p:sp>
          <p:nvSpPr>
            <p:cNvPr id="22" name="mmprod_s2_1043"/>
            <p:cNvSpPr txBox="1"/>
            <p:nvPr>
              <p:custDataLst>
                <p:tags r:id="rId12"/>
              </p:custDataLst>
            </p:nvPr>
          </p:nvSpPr>
          <p:spPr>
            <a:xfrm>
              <a:off x="1079500" y="2948935"/>
              <a:ext cx="541338" cy="3048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400" b="1" smtClean="0">
                  <a:latin typeface="Constantia"/>
                </a:rPr>
                <a:t>C) </a:t>
              </a:r>
              <a:endParaRPr lang="en-SG" sz="2400" b="1">
                <a:latin typeface="Constantia"/>
              </a:endParaRPr>
            </a:p>
          </p:txBody>
        </p:sp>
        <p:sp>
          <p:nvSpPr>
            <p:cNvPr id="23" name="mmprod_s1_1023"/>
            <p:cNvSpPr txBox="1"/>
            <p:nvPr>
              <p:custDataLst>
                <p:tags r:id="rId13"/>
              </p:custDataLst>
            </p:nvPr>
          </p:nvSpPr>
          <p:spPr>
            <a:xfrm>
              <a:off x="1625600" y="2796535"/>
              <a:ext cx="7213600" cy="609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400" b="1" dirty="0" smtClean="0">
                  <a:latin typeface="Constantia"/>
                </a:rPr>
                <a:t>If&lt;biểu thức&gt; then &lt;câu lệnh 1&gt;; else &lt;câu lệnh 2&gt;;</a:t>
              </a:r>
              <a:endParaRPr lang="en-SG" sz="2400" b="1" dirty="0">
                <a:latin typeface="Constantia"/>
              </a:endParaRPr>
            </a:p>
          </p:txBody>
        </p:sp>
        <p:pic>
          <p:nvPicPr>
            <p:cNvPr id="24" name="mmprod_answer_input10437"/>
            <p:cNvPicPr>
              <a:picLocks noChangeAspect="1"/>
            </p:cNvPicPr>
            <p:nvPr>
              <p:custDataLst>
                <p:tags r:id="rId14"/>
              </p:custDataLst>
            </p:nvPr>
          </p:nvPicPr>
          <p:blipFill>
            <a:blip r:embed="rId24" cstate="print">
              <a:extLst>
                <a:ext uri="{28A0092B-C50C-407E-A947-70E740481C1C}">
                  <a14:useLocalDpi xmlns:a14="http://schemas.microsoft.com/office/drawing/2010/main" val="0"/>
                </a:ext>
              </a:extLst>
            </a:blip>
            <a:stretch>
              <a:fillRect/>
            </a:stretch>
          </p:blipFill>
          <p:spPr>
            <a:xfrm>
              <a:off x="533400" y="2872735"/>
              <a:ext cx="459714" cy="457200"/>
            </a:xfrm>
            <a:prstGeom prst="rect">
              <a:avLst/>
            </a:prstGeom>
          </p:spPr>
        </p:pic>
      </p:grpSp>
      <p:grpSp>
        <p:nvGrpSpPr>
          <p:cNvPr id="25" name="mmprod_answer10439"/>
          <p:cNvGrpSpPr/>
          <p:nvPr>
            <p:custDataLst>
              <p:tags r:id="rId8"/>
            </p:custDataLst>
          </p:nvPr>
        </p:nvGrpSpPr>
        <p:grpSpPr>
          <a:xfrm>
            <a:off x="1421033" y="4609088"/>
            <a:ext cx="7849274" cy="609600"/>
            <a:chOff x="882037" y="3200400"/>
            <a:chExt cx="5114065" cy="609600"/>
          </a:xfrm>
        </p:grpSpPr>
        <p:sp>
          <p:nvSpPr>
            <p:cNvPr id="26" name="mmprod_s2_1044"/>
            <p:cNvSpPr txBox="1"/>
            <p:nvPr>
              <p:custDataLst>
                <p:tags r:id="rId10"/>
              </p:custDataLst>
            </p:nvPr>
          </p:nvSpPr>
          <p:spPr>
            <a:xfrm>
              <a:off x="882037" y="3352800"/>
              <a:ext cx="576263" cy="3048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400" b="1" dirty="0" smtClean="0">
                  <a:latin typeface="Constantia"/>
                </a:rPr>
                <a:t>D) </a:t>
              </a:r>
              <a:endParaRPr lang="en-SG" sz="2400" b="1" dirty="0">
                <a:latin typeface="Constantia"/>
              </a:endParaRPr>
            </a:p>
          </p:txBody>
        </p:sp>
        <p:sp>
          <p:nvSpPr>
            <p:cNvPr id="27" name="mmprod_s1_1024"/>
            <p:cNvSpPr txBox="1"/>
            <p:nvPr>
              <p:custDataLst>
                <p:tags r:id="rId11"/>
              </p:custDataLst>
            </p:nvPr>
          </p:nvSpPr>
          <p:spPr>
            <a:xfrm>
              <a:off x="1218362" y="3200400"/>
              <a:ext cx="4777740" cy="609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vi-VN" sz="2400" b="1" dirty="0" smtClean="0">
                  <a:latin typeface="Constantia"/>
                </a:rPr>
                <a:t>If&lt;</a:t>
              </a:r>
              <a:r>
                <a:rPr lang="en-US" sz="2400" b="1" dirty="0" smtClean="0">
                  <a:latin typeface="Constantia"/>
                </a:rPr>
                <a:t>biểu thức</a:t>
              </a:r>
              <a:r>
                <a:rPr lang="vi-VN" sz="2400" b="1" dirty="0" smtClean="0">
                  <a:latin typeface="Constantia"/>
                </a:rPr>
                <a:t>&gt; then &lt;câu lệnh</a:t>
              </a:r>
              <a:r>
                <a:rPr lang="en-US" sz="2400" b="1" dirty="0" smtClean="0">
                  <a:latin typeface="Constantia"/>
                </a:rPr>
                <a:t>&gt;;</a:t>
              </a:r>
              <a:endParaRPr lang="en-SG" sz="2400" b="1" dirty="0">
                <a:latin typeface="Constantia"/>
              </a:endParaRPr>
            </a:p>
          </p:txBody>
        </p:sp>
      </p:grpSp>
      <p:pic>
        <p:nvPicPr>
          <p:cNvPr id="29" name="mmprod_answer_input10437"/>
          <p:cNvPicPr>
            <a:picLocks noChangeAspect="1"/>
          </p:cNvPicPr>
          <p:nvPr>
            <p:custDataLst>
              <p:tags r:id="rId9"/>
            </p:custDataLst>
          </p:nvPr>
        </p:nvPicPr>
        <p:blipFill>
          <a:blip r:embed="rId24" cstate="print">
            <a:extLst>
              <a:ext uri="{28A0092B-C50C-407E-A947-70E740481C1C}">
                <a14:useLocalDpi xmlns:a14="http://schemas.microsoft.com/office/drawing/2010/main" val="0"/>
              </a:ext>
            </a:extLst>
          </a:blip>
          <a:stretch>
            <a:fillRect/>
          </a:stretch>
        </p:blipFill>
        <p:spPr>
          <a:xfrm>
            <a:off x="949938" y="4685288"/>
            <a:ext cx="459714" cy="457200"/>
          </a:xfrm>
          <a:prstGeom prst="rect">
            <a:avLst/>
          </a:prstGeom>
        </p:spPr>
      </p:pic>
    </p:spTree>
    <p:extLst>
      <p:ext uri="{BB962C8B-B14F-4D97-AF65-F5344CB8AC3E}">
        <p14:creationId xmlns:p14="http://schemas.microsoft.com/office/powerpoint/2010/main" val="17915511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21"/>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22"/>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3</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01913"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LUYỆN TẬP</a:t>
            </a:r>
            <a:endParaRPr lang="en-SG" sz="2000" dirty="0">
              <a:latin typeface="Times New Roman" panose="02020603050405020304" pitchFamily="18" charset="0"/>
              <a:cs typeface="Times New Roman" panose="02020603050405020304" pitchFamily="18" charset="0"/>
            </a:endParaRPr>
          </a:p>
        </p:txBody>
      </p:sp>
      <p:sp>
        <p:nvSpPr>
          <p:cNvPr id="10" name="mmprod_title"/>
          <p:cNvSpPr>
            <a:spLocks noGrp="1"/>
          </p:cNvSpPr>
          <p:nvPr>
            <p:ph type="title"/>
            <p:custDataLst>
              <p:tags r:id="rId4"/>
            </p:custDataLst>
          </p:nvPr>
        </p:nvSpPr>
        <p:spPr>
          <a:xfrm>
            <a:off x="870438" y="1530926"/>
            <a:ext cx="8458200" cy="792162"/>
          </a:xfr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wrap="square" lIns="0" tIns="0" rIns="0" bIns="0" anchor="ctr">
            <a:noAutofit/>
          </a:bodyPr>
          <a:lstStyle/>
          <a:p>
            <a:r>
              <a:rPr lang="vi-VN" sz="2800" b="1" dirty="0" smtClean="0">
                <a:solidFill>
                  <a:schemeClr val="tx1"/>
                </a:solidFill>
                <a:latin typeface="Constantia"/>
              </a:rPr>
              <a:t>C</a:t>
            </a:r>
            <a:r>
              <a:rPr lang="en-US" sz="2800" b="1" dirty="0" smtClean="0">
                <a:solidFill>
                  <a:schemeClr val="tx1"/>
                </a:solidFill>
                <a:latin typeface="Constantia"/>
              </a:rPr>
              <a:t>2</a:t>
            </a:r>
            <a:r>
              <a:rPr lang="vi-VN" sz="2800" b="1" dirty="0" smtClean="0">
                <a:solidFill>
                  <a:schemeClr val="tx1"/>
                </a:solidFill>
                <a:latin typeface="Constantia"/>
              </a:rPr>
              <a:t>: Hãy chọn cú pháp câu lệnh If - then dạng đủ?</a:t>
            </a:r>
            <a:endParaRPr lang="en-SG" sz="2800" b="1" dirty="0">
              <a:solidFill>
                <a:schemeClr val="tx1"/>
              </a:solidFill>
              <a:latin typeface="Constantia"/>
            </a:endParaRPr>
          </a:p>
        </p:txBody>
      </p:sp>
      <p:grpSp>
        <p:nvGrpSpPr>
          <p:cNvPr id="11" name="mmprod_answer10433"/>
          <p:cNvGrpSpPr/>
          <p:nvPr>
            <p:custDataLst>
              <p:tags r:id="rId5"/>
            </p:custDataLst>
          </p:nvPr>
        </p:nvGrpSpPr>
        <p:grpSpPr>
          <a:xfrm>
            <a:off x="946638" y="2399288"/>
            <a:ext cx="8305800" cy="609600"/>
            <a:chOff x="533400" y="1447800"/>
            <a:chExt cx="8305800" cy="609600"/>
          </a:xfrm>
        </p:grpSpPr>
        <p:sp>
          <p:nvSpPr>
            <p:cNvPr id="13" name="mmprod_s2_1041"/>
            <p:cNvSpPr txBox="1"/>
            <p:nvPr>
              <p:custDataLst>
                <p:tags r:id="rId18"/>
              </p:custDataLst>
            </p:nvPr>
          </p:nvSpPr>
          <p:spPr>
            <a:xfrm>
              <a:off x="1079500" y="1645921"/>
              <a:ext cx="549275" cy="3048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000" b="1" smtClean="0">
                  <a:latin typeface="Constantia"/>
                </a:rPr>
                <a:t>A) </a:t>
              </a:r>
              <a:endParaRPr lang="en-SG" sz="2000" b="1">
                <a:latin typeface="Constantia"/>
              </a:endParaRPr>
            </a:p>
          </p:txBody>
        </p:sp>
        <p:sp>
          <p:nvSpPr>
            <p:cNvPr id="14" name="mmprod_s1_1021"/>
            <p:cNvSpPr txBox="1"/>
            <p:nvPr>
              <p:custDataLst>
                <p:tags r:id="rId19"/>
              </p:custDataLst>
            </p:nvPr>
          </p:nvSpPr>
          <p:spPr>
            <a:xfrm>
              <a:off x="1625600" y="1447800"/>
              <a:ext cx="7213600" cy="609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400" b="1" dirty="0" smtClean="0">
                  <a:latin typeface="Constantia"/>
                </a:rPr>
                <a:t>If&lt;biểu thức&gt; then &lt;câu lệnh 1&gt; else &lt;câu lệnh 2&gt;;</a:t>
              </a:r>
              <a:endParaRPr lang="en-SG" sz="2400" b="1" dirty="0">
                <a:latin typeface="Constantia"/>
              </a:endParaRPr>
            </a:p>
          </p:txBody>
        </p:sp>
        <p:pic>
          <p:nvPicPr>
            <p:cNvPr id="15" name="mmprod_answer_input10433"/>
            <p:cNvPicPr>
              <a:picLocks noChangeAspect="1"/>
            </p:cNvPicPr>
            <p:nvPr>
              <p:custDataLst>
                <p:tags r:id="rId20"/>
              </p:custDataLst>
            </p:nvPr>
          </p:nvPicPr>
          <p:blipFill>
            <a:blip r:embed="rId24" cstate="print">
              <a:extLst>
                <a:ext uri="{28A0092B-C50C-407E-A947-70E740481C1C}">
                  <a14:useLocalDpi xmlns:a14="http://schemas.microsoft.com/office/drawing/2010/main" val="0"/>
                </a:ext>
              </a:extLst>
            </a:blip>
            <a:stretch>
              <a:fillRect/>
            </a:stretch>
          </p:blipFill>
          <p:spPr>
            <a:xfrm>
              <a:off x="533400" y="1569721"/>
              <a:ext cx="459714" cy="457200"/>
            </a:xfrm>
            <a:prstGeom prst="rect">
              <a:avLst/>
            </a:prstGeom>
          </p:spPr>
        </p:pic>
      </p:grpSp>
      <p:grpSp>
        <p:nvGrpSpPr>
          <p:cNvPr id="16" name="mmprod_answer10435"/>
          <p:cNvGrpSpPr/>
          <p:nvPr>
            <p:custDataLst>
              <p:tags r:id="rId6"/>
            </p:custDataLst>
          </p:nvPr>
        </p:nvGrpSpPr>
        <p:grpSpPr>
          <a:xfrm>
            <a:off x="946638" y="3161288"/>
            <a:ext cx="8527573" cy="609600"/>
            <a:chOff x="573043" y="2133600"/>
            <a:chExt cx="8266157" cy="609600"/>
          </a:xfrm>
        </p:grpSpPr>
        <p:sp>
          <p:nvSpPr>
            <p:cNvPr id="17" name="mmprod_s2_1042"/>
            <p:cNvSpPr txBox="1"/>
            <p:nvPr>
              <p:custDataLst>
                <p:tags r:id="rId15"/>
              </p:custDataLst>
            </p:nvPr>
          </p:nvSpPr>
          <p:spPr>
            <a:xfrm>
              <a:off x="1079500" y="2297428"/>
              <a:ext cx="522288" cy="3048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000" b="1" dirty="0" smtClean="0">
                  <a:latin typeface="Constantia"/>
                </a:rPr>
                <a:t>B) </a:t>
              </a:r>
              <a:endParaRPr lang="en-SG" sz="2000" b="1" dirty="0">
                <a:latin typeface="Constantia"/>
              </a:endParaRPr>
            </a:p>
          </p:txBody>
        </p:sp>
        <p:sp>
          <p:nvSpPr>
            <p:cNvPr id="19" name="mmprod_s1_1022"/>
            <p:cNvSpPr txBox="1"/>
            <p:nvPr>
              <p:custDataLst>
                <p:tags r:id="rId16"/>
              </p:custDataLst>
            </p:nvPr>
          </p:nvSpPr>
          <p:spPr>
            <a:xfrm>
              <a:off x="1600200" y="2133600"/>
              <a:ext cx="7239000" cy="609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vi-VN" sz="2400" b="1" dirty="0" smtClean="0">
                  <a:latin typeface="Constantia"/>
                </a:rPr>
                <a:t>If&lt;bđiều kiện&gt; then &lt;câu lệnh 1&gt;; else &lt;câu lệnh 2&gt;;</a:t>
              </a:r>
              <a:endParaRPr lang="en-SG" sz="2400" b="1" dirty="0">
                <a:latin typeface="Constantia"/>
              </a:endParaRPr>
            </a:p>
          </p:txBody>
        </p:sp>
        <p:pic>
          <p:nvPicPr>
            <p:cNvPr id="20" name="mmprod_answer_input10435"/>
            <p:cNvPicPr>
              <a:picLocks noChangeAspect="1"/>
            </p:cNvPicPr>
            <p:nvPr>
              <p:custDataLst>
                <p:tags r:id="rId17"/>
              </p:custDataLst>
            </p:nvPr>
          </p:nvPicPr>
          <p:blipFill>
            <a:blip r:embed="rId24" cstate="print">
              <a:extLst>
                <a:ext uri="{28A0092B-C50C-407E-A947-70E740481C1C}">
                  <a14:useLocalDpi xmlns:a14="http://schemas.microsoft.com/office/drawing/2010/main" val="0"/>
                </a:ext>
              </a:extLst>
            </a:blip>
            <a:stretch>
              <a:fillRect/>
            </a:stretch>
          </p:blipFill>
          <p:spPr>
            <a:xfrm>
              <a:off x="573043" y="2209800"/>
              <a:ext cx="459711" cy="457200"/>
            </a:xfrm>
            <a:prstGeom prst="rect">
              <a:avLst/>
            </a:prstGeom>
          </p:spPr>
        </p:pic>
      </p:grpSp>
      <p:grpSp>
        <p:nvGrpSpPr>
          <p:cNvPr id="21" name="mmprod_answer10437"/>
          <p:cNvGrpSpPr/>
          <p:nvPr>
            <p:custDataLst>
              <p:tags r:id="rId7"/>
            </p:custDataLst>
          </p:nvPr>
        </p:nvGrpSpPr>
        <p:grpSpPr>
          <a:xfrm>
            <a:off x="946638" y="3847088"/>
            <a:ext cx="8305800" cy="609600"/>
            <a:chOff x="533400" y="2796535"/>
            <a:chExt cx="8305800" cy="609600"/>
          </a:xfrm>
        </p:grpSpPr>
        <p:sp>
          <p:nvSpPr>
            <p:cNvPr id="22" name="mmprod_s2_1043"/>
            <p:cNvSpPr txBox="1"/>
            <p:nvPr>
              <p:custDataLst>
                <p:tags r:id="rId12"/>
              </p:custDataLst>
            </p:nvPr>
          </p:nvSpPr>
          <p:spPr>
            <a:xfrm>
              <a:off x="1079500" y="2948935"/>
              <a:ext cx="541338" cy="3048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400" b="1" smtClean="0">
                  <a:latin typeface="Constantia"/>
                </a:rPr>
                <a:t>C) </a:t>
              </a:r>
              <a:endParaRPr lang="en-SG" sz="2400" b="1">
                <a:latin typeface="Constantia"/>
              </a:endParaRPr>
            </a:p>
          </p:txBody>
        </p:sp>
        <p:sp>
          <p:nvSpPr>
            <p:cNvPr id="23" name="mmprod_s1_1023"/>
            <p:cNvSpPr txBox="1"/>
            <p:nvPr>
              <p:custDataLst>
                <p:tags r:id="rId13"/>
              </p:custDataLst>
            </p:nvPr>
          </p:nvSpPr>
          <p:spPr>
            <a:xfrm>
              <a:off x="1625600" y="2796535"/>
              <a:ext cx="7213600" cy="609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400" b="1" smtClean="0">
                  <a:latin typeface="Constantia"/>
                </a:rPr>
                <a:t>If&lt;biểu thức&gt; then &lt;câu lệnh 1&gt;; else &lt;câu lệnh 2&gt;;</a:t>
              </a:r>
              <a:endParaRPr lang="en-SG" sz="2400" b="1" dirty="0">
                <a:latin typeface="Constantia"/>
              </a:endParaRPr>
            </a:p>
          </p:txBody>
        </p:sp>
        <p:pic>
          <p:nvPicPr>
            <p:cNvPr id="24" name="mmprod_answer_input10437"/>
            <p:cNvPicPr>
              <a:picLocks noChangeAspect="1"/>
            </p:cNvPicPr>
            <p:nvPr>
              <p:custDataLst>
                <p:tags r:id="rId14"/>
              </p:custDataLst>
            </p:nvPr>
          </p:nvPicPr>
          <p:blipFill>
            <a:blip r:embed="rId24" cstate="print">
              <a:extLst>
                <a:ext uri="{28A0092B-C50C-407E-A947-70E740481C1C}">
                  <a14:useLocalDpi xmlns:a14="http://schemas.microsoft.com/office/drawing/2010/main" val="0"/>
                </a:ext>
              </a:extLst>
            </a:blip>
            <a:stretch>
              <a:fillRect/>
            </a:stretch>
          </p:blipFill>
          <p:spPr>
            <a:xfrm>
              <a:off x="533400" y="2872735"/>
              <a:ext cx="459714" cy="457200"/>
            </a:xfrm>
            <a:prstGeom prst="rect">
              <a:avLst/>
            </a:prstGeom>
          </p:spPr>
        </p:pic>
      </p:grpSp>
      <p:grpSp>
        <p:nvGrpSpPr>
          <p:cNvPr id="25" name="mmprod_answer10439"/>
          <p:cNvGrpSpPr/>
          <p:nvPr>
            <p:custDataLst>
              <p:tags r:id="rId8"/>
            </p:custDataLst>
          </p:nvPr>
        </p:nvGrpSpPr>
        <p:grpSpPr>
          <a:xfrm>
            <a:off x="1421033" y="4609088"/>
            <a:ext cx="7849274" cy="609600"/>
            <a:chOff x="882037" y="3200400"/>
            <a:chExt cx="5114065" cy="609600"/>
          </a:xfrm>
        </p:grpSpPr>
        <p:sp>
          <p:nvSpPr>
            <p:cNvPr id="26" name="mmprod_s2_1044"/>
            <p:cNvSpPr txBox="1"/>
            <p:nvPr>
              <p:custDataLst>
                <p:tags r:id="rId10"/>
              </p:custDataLst>
            </p:nvPr>
          </p:nvSpPr>
          <p:spPr>
            <a:xfrm>
              <a:off x="882037" y="3352800"/>
              <a:ext cx="576263" cy="3048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en-SG" sz="2400" b="1" dirty="0" smtClean="0">
                  <a:latin typeface="Constantia"/>
                </a:rPr>
                <a:t>D) </a:t>
              </a:r>
              <a:endParaRPr lang="en-SG" sz="2400" b="1" dirty="0">
                <a:latin typeface="Constantia"/>
              </a:endParaRPr>
            </a:p>
          </p:txBody>
        </p:sp>
        <p:sp>
          <p:nvSpPr>
            <p:cNvPr id="27" name="mmprod_s1_1024"/>
            <p:cNvSpPr txBox="1"/>
            <p:nvPr>
              <p:custDataLst>
                <p:tags r:id="rId11"/>
              </p:custDataLst>
            </p:nvPr>
          </p:nvSpPr>
          <p:spPr>
            <a:xfrm>
              <a:off x="1218362" y="3200400"/>
              <a:ext cx="4777740" cy="609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p>
              <a:r>
                <a:rPr lang="vi-VN" sz="2400" b="1" smtClean="0">
                  <a:latin typeface="Constantia"/>
                </a:rPr>
                <a:t>If&lt;điều kiệnc&gt; then &lt;câu lệnh 1&gt; else &lt;câu lệnh 2&gt;;</a:t>
              </a:r>
              <a:endParaRPr lang="en-SG" sz="2400" b="1" dirty="0">
                <a:latin typeface="Constantia"/>
              </a:endParaRPr>
            </a:p>
          </p:txBody>
        </p:sp>
      </p:grpSp>
      <p:pic>
        <p:nvPicPr>
          <p:cNvPr id="29" name="mmprod_answer_input10437"/>
          <p:cNvPicPr>
            <a:picLocks noChangeAspect="1"/>
          </p:cNvPicPr>
          <p:nvPr>
            <p:custDataLst>
              <p:tags r:id="rId9"/>
            </p:custDataLst>
          </p:nvPr>
        </p:nvPicPr>
        <p:blipFill>
          <a:blip r:embed="rId24" cstate="print">
            <a:extLst>
              <a:ext uri="{28A0092B-C50C-407E-A947-70E740481C1C}">
                <a14:useLocalDpi xmlns:a14="http://schemas.microsoft.com/office/drawing/2010/main" val="0"/>
              </a:ext>
            </a:extLst>
          </a:blip>
          <a:stretch>
            <a:fillRect/>
          </a:stretch>
        </p:blipFill>
        <p:spPr>
          <a:xfrm>
            <a:off x="949938" y="4685288"/>
            <a:ext cx="459714" cy="457200"/>
          </a:xfrm>
          <a:prstGeom prst="rect">
            <a:avLst/>
          </a:prstGeom>
        </p:spPr>
      </p:pic>
    </p:spTree>
    <p:extLst>
      <p:ext uri="{BB962C8B-B14F-4D97-AF65-F5344CB8AC3E}">
        <p14:creationId xmlns:p14="http://schemas.microsoft.com/office/powerpoint/2010/main" val="518747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14"/>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15"/>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3</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01913"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LUYỆN TẬP</a:t>
            </a:r>
            <a:endParaRPr lang="en-SG" sz="2000" dirty="0">
              <a:latin typeface="Times New Roman" panose="02020603050405020304" pitchFamily="18" charset="0"/>
              <a:cs typeface="Times New Roman" panose="02020603050405020304" pitchFamily="18" charset="0"/>
            </a:endParaRPr>
          </a:p>
        </p:txBody>
      </p:sp>
      <p:sp>
        <p:nvSpPr>
          <p:cNvPr id="28" name="mmprod_title"/>
          <p:cNvSpPr>
            <a:spLocks noGrp="1"/>
          </p:cNvSpPr>
          <p:nvPr>
            <p:ph type="title"/>
            <p:custDataLst>
              <p:tags r:id="rId4"/>
            </p:custDataLst>
          </p:nvPr>
        </p:nvSpPr>
        <p:spPr>
          <a:xfrm>
            <a:off x="1186960" y="968214"/>
            <a:ext cx="10359771" cy="1143000"/>
          </a:xfr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wrap="square" lIns="0" tIns="0" rIns="0" bIns="0" anchor="ctr">
            <a:noAutofit/>
          </a:bodyPr>
          <a:lstStyle/>
          <a:p>
            <a:r>
              <a:rPr lang="en-SG" sz="2800" b="1" dirty="0" smtClean="0">
                <a:solidFill>
                  <a:schemeClr val="tx1"/>
                </a:solidFill>
                <a:latin typeface="Constantia"/>
              </a:rPr>
              <a:t>C3: Xét câu lệnh : if a</a:t>
            </a:r>
            <a:r>
              <a:rPr lang="en-SG" sz="2800" b="1" dirty="0">
                <a:solidFill>
                  <a:schemeClr val="tx1"/>
                </a:solidFill>
                <a:latin typeface="Constantia"/>
              </a:rPr>
              <a:t> </a:t>
            </a:r>
            <a:r>
              <a:rPr lang="en-SG" sz="2800" b="1" dirty="0" smtClean="0">
                <a:solidFill>
                  <a:schemeClr val="tx1"/>
                </a:solidFill>
                <a:latin typeface="Constantia"/>
              </a:rPr>
              <a:t>mod 2=0 then writeln(a, ‘la so </a:t>
            </a:r>
            <a:r>
              <a:rPr lang="en-SG" sz="2800" b="1" dirty="0" smtClean="0">
                <a:solidFill>
                  <a:schemeClr val="tx1"/>
                </a:solidFill>
                <a:latin typeface="Constantia"/>
              </a:rPr>
              <a:t>duong</a:t>
            </a:r>
            <a:r>
              <a:rPr lang="en-SG" sz="2800" b="1" dirty="0" smtClean="0">
                <a:solidFill>
                  <a:schemeClr val="tx1"/>
                </a:solidFill>
                <a:latin typeface="Constantia"/>
              </a:rPr>
              <a:t>’);</a:t>
            </a:r>
            <a:endParaRPr lang="en-SG" sz="2800" b="1" dirty="0">
              <a:solidFill>
                <a:schemeClr val="tx1"/>
              </a:solidFill>
              <a:latin typeface="Constantia"/>
            </a:endParaRPr>
          </a:p>
        </p:txBody>
      </p:sp>
      <p:grpSp>
        <p:nvGrpSpPr>
          <p:cNvPr id="30" name="mmprod_question"/>
          <p:cNvGrpSpPr/>
          <p:nvPr>
            <p:custDataLst>
              <p:tags r:id="rId5"/>
            </p:custDataLst>
          </p:nvPr>
        </p:nvGrpSpPr>
        <p:grpSpPr>
          <a:xfrm>
            <a:off x="1186962" y="2049936"/>
            <a:ext cx="7880248" cy="1537321"/>
            <a:chOff x="457201" y="1600200"/>
            <a:chExt cx="7880248" cy="975360"/>
          </a:xfrm>
        </p:grpSpPr>
        <p:grpSp>
          <p:nvGrpSpPr>
            <p:cNvPr id="31" name="Group 30"/>
            <p:cNvGrpSpPr/>
            <p:nvPr/>
          </p:nvGrpSpPr>
          <p:grpSpPr>
            <a:xfrm>
              <a:off x="457201" y="1600200"/>
              <a:ext cx="7880248" cy="487680"/>
              <a:chOff x="457201" y="1600200"/>
              <a:chExt cx="7880248" cy="487680"/>
            </a:xfrm>
          </p:grpSpPr>
          <p:sp>
            <p:nvSpPr>
              <p:cNvPr id="36" name="TextBox 35"/>
              <p:cNvSpPr txBox="1"/>
              <p:nvPr>
                <p:custDataLst>
                  <p:tags r:id="rId11"/>
                </p:custDataLst>
              </p:nvPr>
            </p:nvSpPr>
            <p:spPr>
              <a:xfrm>
                <a:off x="7877074" y="1600200"/>
                <a:ext cx="460375" cy="48768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lIns="0" tIns="0" rIns="0" bIns="0" rtlCol="0" anchor="t">
                <a:noAutofit/>
              </a:bodyPr>
              <a:lstStyle/>
              <a:p>
                <a:r>
                  <a:rPr lang="fr-FR" sz="2800" b="1" smtClean="0">
                    <a:latin typeface="Constantia"/>
                  </a:rPr>
                  <a:t>    </a:t>
                </a:r>
                <a:endParaRPr lang="en-SG" sz="2800" b="1">
                  <a:latin typeface="Constantia"/>
                </a:endParaRPr>
              </a:p>
            </p:txBody>
          </p:sp>
          <p:sp>
            <p:nvSpPr>
              <p:cNvPr id="37" name="TextBox 36"/>
              <p:cNvSpPr txBox="1"/>
              <p:nvPr>
                <p:custDataLst>
                  <p:tags r:id="rId12"/>
                </p:custDataLst>
              </p:nvPr>
            </p:nvSpPr>
            <p:spPr>
              <a:xfrm>
                <a:off x="457201" y="1600200"/>
                <a:ext cx="4372991" cy="48768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lIns="0" tIns="0" rIns="0" bIns="0" rtlCol="0" anchor="t">
                <a:noAutofit/>
              </a:bodyPr>
              <a:lstStyle/>
              <a:p>
                <a:r>
                  <a:rPr lang="fr-FR" sz="2800" b="1" dirty="0" smtClean="0">
                    <a:latin typeface="Constantia"/>
                  </a:rPr>
                  <a:t>Với a=4, kết quả là: </a:t>
                </a:r>
                <a:endParaRPr lang="en-SG" sz="2800" b="1" dirty="0">
                  <a:latin typeface="Constantia"/>
                </a:endParaRPr>
              </a:p>
            </p:txBody>
          </p:sp>
          <p:pic>
            <p:nvPicPr>
              <p:cNvPr id="38" name="mmprod_answer10462"/>
              <p:cNvPicPr>
                <a:picLocks noChangeAspect="1"/>
              </p:cNvPicPr>
              <p:nvPr>
                <p:custDataLst>
                  <p:tags r:id="rId13"/>
                </p:custDataLst>
              </p:nvPr>
            </p:nvPicPr>
            <p:blipFill>
              <a:blip r:embed="rId17" cstate="print">
                <a:extLst>
                  <a:ext uri="{28A0092B-C50C-407E-A947-70E740481C1C}">
                    <a14:useLocalDpi xmlns:a14="http://schemas.microsoft.com/office/drawing/2010/main" val="0"/>
                  </a:ext>
                </a:extLst>
              </a:blip>
              <a:stretch>
                <a:fillRect/>
              </a:stretch>
            </p:blipFill>
            <p:spPr>
              <a:xfrm>
                <a:off x="4975770" y="1600200"/>
                <a:ext cx="2755725" cy="291156"/>
              </a:xfrm>
              <a:prstGeom prst="rect">
                <a:avLst/>
              </a:prstGeom>
            </p:spPr>
          </p:pic>
        </p:grpSp>
        <p:grpSp>
          <p:nvGrpSpPr>
            <p:cNvPr id="32" name="Group 31"/>
            <p:cNvGrpSpPr/>
            <p:nvPr/>
          </p:nvGrpSpPr>
          <p:grpSpPr>
            <a:xfrm>
              <a:off x="457201" y="2087880"/>
              <a:ext cx="7788172" cy="487680"/>
              <a:chOff x="457201" y="2087880"/>
              <a:chExt cx="7788172" cy="487680"/>
            </a:xfrm>
          </p:grpSpPr>
          <p:sp>
            <p:nvSpPr>
              <p:cNvPr id="33" name="TextBox 32"/>
              <p:cNvSpPr txBox="1"/>
              <p:nvPr>
                <p:custDataLst>
                  <p:tags r:id="rId8"/>
                </p:custDataLst>
              </p:nvPr>
            </p:nvSpPr>
            <p:spPr>
              <a:xfrm>
                <a:off x="7877073" y="2087880"/>
                <a:ext cx="368300" cy="48768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lIns="0" tIns="0" rIns="0" bIns="0" rtlCol="0" anchor="t">
                <a:noAutofit/>
              </a:bodyPr>
              <a:lstStyle/>
              <a:p>
                <a:r>
                  <a:rPr lang="fr-FR" sz="2800" b="1" smtClean="0">
                    <a:latin typeface="Constantia"/>
                  </a:rPr>
                  <a:t>   </a:t>
                </a:r>
                <a:endParaRPr lang="en-SG" sz="2800" b="1">
                  <a:latin typeface="Constantia"/>
                </a:endParaRPr>
              </a:p>
            </p:txBody>
          </p:sp>
          <p:sp>
            <p:nvSpPr>
              <p:cNvPr id="34" name="TextBox 33"/>
              <p:cNvSpPr txBox="1"/>
              <p:nvPr>
                <p:custDataLst>
                  <p:tags r:id="rId9"/>
                </p:custDataLst>
              </p:nvPr>
            </p:nvSpPr>
            <p:spPr>
              <a:xfrm>
                <a:off x="457201" y="2087880"/>
                <a:ext cx="4372991" cy="48768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lIns="0" tIns="0" rIns="0" bIns="0" rtlCol="0" anchor="t">
                <a:noAutofit/>
              </a:bodyPr>
              <a:lstStyle/>
              <a:p>
                <a:r>
                  <a:rPr lang="fr-FR" sz="2800" b="1" dirty="0" smtClean="0">
                    <a:latin typeface="Constantia"/>
                  </a:rPr>
                  <a:t>Với a</a:t>
                </a:r>
                <a:r>
                  <a:rPr lang="fr-FR" sz="2800" b="1" dirty="0" smtClean="0">
                    <a:latin typeface="Constantia"/>
                  </a:rPr>
                  <a:t>=-7</a:t>
                </a:r>
                <a:r>
                  <a:rPr lang="fr-FR" sz="2800" b="1" dirty="0" smtClean="0">
                    <a:latin typeface="Constantia"/>
                  </a:rPr>
                  <a:t>, kết quả là: </a:t>
                </a:r>
                <a:endParaRPr lang="en-SG" sz="2800" b="1" dirty="0">
                  <a:latin typeface="Constantia"/>
                </a:endParaRPr>
              </a:p>
            </p:txBody>
          </p:sp>
          <p:pic>
            <p:nvPicPr>
              <p:cNvPr id="35" name="mmprod_answer10465"/>
              <p:cNvPicPr>
                <a:picLocks noChangeAspect="1"/>
              </p:cNvPicPr>
              <p:nvPr>
                <p:custDataLst>
                  <p:tags r:id="rId10"/>
                </p:custDataLst>
              </p:nvPr>
            </p:nvPicPr>
            <p:blipFill>
              <a:blip r:embed="rId17" cstate="print">
                <a:extLst>
                  <a:ext uri="{28A0092B-C50C-407E-A947-70E740481C1C}">
                    <a14:useLocalDpi xmlns:a14="http://schemas.microsoft.com/office/drawing/2010/main" val="0"/>
                  </a:ext>
                </a:extLst>
              </a:blip>
              <a:stretch>
                <a:fillRect/>
              </a:stretch>
            </p:blipFill>
            <p:spPr>
              <a:xfrm>
                <a:off x="4975770" y="2109083"/>
                <a:ext cx="2755725" cy="291156"/>
              </a:xfrm>
              <a:prstGeom prst="rect">
                <a:avLst/>
              </a:prstGeom>
            </p:spPr>
          </p:pic>
        </p:grpSp>
      </p:grpSp>
      <p:sp>
        <p:nvSpPr>
          <p:cNvPr id="39" name="mmprod_title"/>
          <p:cNvSpPr txBox="1">
            <a:spLocks/>
          </p:cNvSpPr>
          <p:nvPr>
            <p:custDataLst>
              <p:tags r:id="rId6"/>
            </p:custDataLst>
          </p:nvPr>
        </p:nvSpPr>
        <p:spPr>
          <a:xfrm>
            <a:off x="1186961" y="3290074"/>
            <a:ext cx="10911254" cy="1871432"/>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150000"/>
              </a:lnSpc>
            </a:pPr>
            <a:r>
              <a:rPr lang="en-SG" sz="2800" b="1" dirty="0" smtClean="0">
                <a:solidFill>
                  <a:schemeClr val="tx1"/>
                </a:solidFill>
                <a:latin typeface="Constantia"/>
              </a:rPr>
              <a:t>C4: Câu lệnh If a mod 2=0 then writeln(a, ‘la so </a:t>
            </a:r>
            <a:r>
              <a:rPr lang="en-SG" sz="2800" b="1" dirty="0" smtClean="0">
                <a:solidFill>
                  <a:schemeClr val="tx1"/>
                </a:solidFill>
                <a:latin typeface="Constantia"/>
              </a:rPr>
              <a:t>duong</a:t>
            </a:r>
            <a:r>
              <a:rPr lang="en-SG" sz="2800" b="1" dirty="0" smtClean="0">
                <a:solidFill>
                  <a:schemeClr val="tx1"/>
                </a:solidFill>
                <a:latin typeface="Constantia"/>
              </a:rPr>
              <a:t>’) </a:t>
            </a:r>
            <a:r>
              <a:rPr lang="en-SG" sz="2800" b="1" dirty="0" smtClean="0">
                <a:solidFill>
                  <a:schemeClr val="tx1"/>
                </a:solidFill>
                <a:latin typeface="Constantia"/>
              </a:rPr>
              <a:t>else writeln(a, ‘khong la so </a:t>
            </a:r>
            <a:r>
              <a:rPr lang="en-SG" sz="2800" b="1" dirty="0" smtClean="0">
                <a:solidFill>
                  <a:schemeClr val="tx1"/>
                </a:solidFill>
                <a:latin typeface="Constantia"/>
              </a:rPr>
              <a:t>duong</a:t>
            </a:r>
            <a:r>
              <a:rPr lang="en-SG" sz="2800" b="1" dirty="0" smtClean="0">
                <a:solidFill>
                  <a:schemeClr val="tx1"/>
                </a:solidFill>
                <a:latin typeface="Constantia"/>
              </a:rPr>
              <a:t>’);</a:t>
            </a:r>
            <a:r>
              <a:rPr lang="en-SG" sz="2800" b="1" dirty="0" smtClean="0">
                <a:solidFill>
                  <a:schemeClr val="tx1"/>
                </a:solidFill>
                <a:latin typeface="Constantia"/>
              </a:rPr>
              <a:t/>
            </a:r>
            <a:br>
              <a:rPr lang="en-SG" sz="2800" b="1" dirty="0" smtClean="0">
                <a:solidFill>
                  <a:schemeClr val="tx1"/>
                </a:solidFill>
                <a:latin typeface="Constantia"/>
              </a:rPr>
            </a:br>
            <a:r>
              <a:rPr lang="en-SG" sz="2800" b="1" dirty="0" smtClean="0">
                <a:solidFill>
                  <a:schemeClr val="tx1"/>
                </a:solidFill>
                <a:latin typeface="Constantia"/>
              </a:rPr>
              <a:t>Với a= 9, sẽ cho kết quả: </a:t>
            </a:r>
            <a:endParaRPr lang="en-SG" sz="2800" b="1" dirty="0">
              <a:solidFill>
                <a:schemeClr val="tx1"/>
              </a:solidFill>
              <a:latin typeface="Constantia"/>
            </a:endParaRPr>
          </a:p>
        </p:txBody>
      </p:sp>
      <p:pic>
        <p:nvPicPr>
          <p:cNvPr id="40" name="mmprod_answer10462"/>
          <p:cNvPicPr>
            <a:picLocks noChangeAspect="1"/>
          </p:cNvPicPr>
          <p:nvPr>
            <p:custDataLst>
              <p:tags r:id="rId7"/>
            </p:custDataLst>
          </p:nvPr>
        </p:nvPicPr>
        <p:blipFill>
          <a:blip r:embed="rId17" cstate="print">
            <a:extLst>
              <a:ext uri="{28A0092B-C50C-407E-A947-70E740481C1C}">
                <a14:useLocalDpi xmlns:a14="http://schemas.microsoft.com/office/drawing/2010/main" val="0"/>
              </a:ext>
            </a:extLst>
          </a:blip>
          <a:stretch>
            <a:fillRect/>
          </a:stretch>
        </p:blipFill>
        <p:spPr>
          <a:xfrm>
            <a:off x="6408200" y="4766118"/>
            <a:ext cx="2755725" cy="523171"/>
          </a:xfrm>
          <a:prstGeom prst="rect">
            <a:avLst/>
          </a:prstGeom>
        </p:spPr>
      </p:pic>
    </p:spTree>
    <p:extLst>
      <p:ext uri="{BB962C8B-B14F-4D97-AF65-F5344CB8AC3E}">
        <p14:creationId xmlns:p14="http://schemas.microsoft.com/office/powerpoint/2010/main" val="34764211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6"/>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7"/>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3</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01913"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LUYỆN TẬP</a:t>
            </a:r>
            <a:endParaRPr lang="en-SG" sz="2000" dirty="0">
              <a:latin typeface="Times New Roman" panose="02020603050405020304" pitchFamily="18" charset="0"/>
              <a:cs typeface="Times New Roman" panose="02020603050405020304" pitchFamily="18" charset="0"/>
            </a:endParaRPr>
          </a:p>
        </p:txBody>
      </p:sp>
      <p:sp>
        <p:nvSpPr>
          <p:cNvPr id="39" name="mmprod_title"/>
          <p:cNvSpPr txBox="1">
            <a:spLocks/>
          </p:cNvSpPr>
          <p:nvPr>
            <p:custDataLst>
              <p:tags r:id="rId4"/>
            </p:custDataLst>
          </p:nvPr>
        </p:nvSpPr>
        <p:spPr>
          <a:xfrm>
            <a:off x="1657951" y="682336"/>
            <a:ext cx="8534400" cy="421151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2800" b="1" dirty="0" smtClean="0">
                <a:solidFill>
                  <a:schemeClr val="tx1"/>
                </a:solidFill>
                <a:latin typeface="Constantia"/>
              </a:rPr>
              <a:t>C5: Câu lệnh If a&gt;b then </a:t>
            </a:r>
          </a:p>
          <a:p>
            <a:r>
              <a:rPr lang="en-SG" sz="2800" b="1" dirty="0" smtClean="0">
                <a:solidFill>
                  <a:schemeClr val="tx1"/>
                </a:solidFill>
                <a:latin typeface="Constantia"/>
              </a:rPr>
              <a:t>Begin </a:t>
            </a:r>
          </a:p>
          <a:p>
            <a:r>
              <a:rPr lang="en-SG" sz="2800" b="1" dirty="0" smtClean="0">
                <a:solidFill>
                  <a:schemeClr val="tx1"/>
                </a:solidFill>
                <a:latin typeface="Constantia"/>
              </a:rPr>
              <a:t>        a:=b;</a:t>
            </a:r>
          </a:p>
          <a:p>
            <a:r>
              <a:rPr lang="en-SG" sz="2800" b="1" dirty="0">
                <a:solidFill>
                  <a:schemeClr val="tx1"/>
                </a:solidFill>
                <a:latin typeface="Constantia"/>
              </a:rPr>
              <a:t>	 </a:t>
            </a:r>
            <a:r>
              <a:rPr lang="en-SG" sz="2800" b="1" dirty="0" smtClean="0">
                <a:solidFill>
                  <a:schemeClr val="tx1"/>
                </a:solidFill>
                <a:latin typeface="Constantia"/>
              </a:rPr>
              <a:t>  b:=b+1;       </a:t>
            </a:r>
          </a:p>
          <a:p>
            <a:r>
              <a:rPr lang="en-SG" sz="2800" b="1" dirty="0" smtClean="0">
                <a:solidFill>
                  <a:schemeClr val="tx1"/>
                </a:solidFill>
                <a:latin typeface="Constantia"/>
              </a:rPr>
              <a:t>        writeln(a);</a:t>
            </a:r>
          </a:p>
          <a:p>
            <a:r>
              <a:rPr lang="en-SG" sz="2800" b="1" dirty="0" smtClean="0">
                <a:solidFill>
                  <a:schemeClr val="tx1"/>
                </a:solidFill>
                <a:latin typeface="Constantia"/>
              </a:rPr>
              <a:t>        writeln(b);</a:t>
            </a:r>
          </a:p>
          <a:p>
            <a:r>
              <a:rPr lang="en-SG" sz="2800" b="1" dirty="0" smtClean="0">
                <a:solidFill>
                  <a:schemeClr val="tx1"/>
                </a:solidFill>
                <a:latin typeface="Constantia"/>
              </a:rPr>
              <a:t>End;</a:t>
            </a:r>
            <a:br>
              <a:rPr lang="en-SG" sz="2800" b="1" dirty="0" smtClean="0">
                <a:solidFill>
                  <a:schemeClr val="tx1"/>
                </a:solidFill>
                <a:latin typeface="Constantia"/>
              </a:rPr>
            </a:br>
            <a:r>
              <a:rPr lang="en-SG" sz="2800" b="1" dirty="0" smtClean="0">
                <a:solidFill>
                  <a:schemeClr val="tx1"/>
                </a:solidFill>
                <a:latin typeface="Constantia"/>
              </a:rPr>
              <a:t>Với a= 9, b= 10 sẽ cho kết quả: </a:t>
            </a:r>
            <a:endParaRPr lang="en-SG" sz="2800" b="1" dirty="0">
              <a:solidFill>
                <a:schemeClr val="tx1"/>
              </a:solidFill>
              <a:latin typeface="Constantia"/>
            </a:endParaRPr>
          </a:p>
        </p:txBody>
      </p:sp>
      <p:pic>
        <p:nvPicPr>
          <p:cNvPr id="40" name="mmprod_answer10462"/>
          <p:cNvPicPr>
            <a:picLocks noChangeAspect="1"/>
          </p:cNvPicPr>
          <p:nvPr>
            <p:custDataLst>
              <p:tags r:id="rId5"/>
            </p:custDataLst>
          </p:nvPr>
        </p:nvPicPr>
        <p:blipFill>
          <a:blip r:embed="rId9" cstate="print">
            <a:extLst>
              <a:ext uri="{28A0092B-C50C-407E-A947-70E740481C1C}">
                <a14:useLocalDpi xmlns:a14="http://schemas.microsoft.com/office/drawing/2010/main" val="0"/>
              </a:ext>
            </a:extLst>
          </a:blip>
          <a:stretch>
            <a:fillRect/>
          </a:stretch>
        </p:blipFill>
        <p:spPr>
          <a:xfrm>
            <a:off x="6751101" y="4030874"/>
            <a:ext cx="2755725" cy="523171"/>
          </a:xfrm>
          <a:prstGeom prst="rect">
            <a:avLst/>
          </a:prstGeom>
        </p:spPr>
      </p:pic>
    </p:spTree>
    <p:extLst>
      <p:ext uri="{BB962C8B-B14F-4D97-AF65-F5344CB8AC3E}">
        <p14:creationId xmlns:p14="http://schemas.microsoft.com/office/powerpoint/2010/main" val="6172839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5"/>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6"/>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3</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550424"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VẬN DỤNG</a:t>
            </a:r>
            <a:endParaRPr lang="en-SG" sz="2000" dirty="0">
              <a:latin typeface="Times New Roman" panose="02020603050405020304" pitchFamily="18" charset="0"/>
              <a:cs typeface="Times New Roman" panose="02020603050405020304" pitchFamily="18" charset="0"/>
            </a:endParaRPr>
          </a:p>
        </p:txBody>
      </p:sp>
      <p:sp>
        <p:nvSpPr>
          <p:cNvPr id="39" name="mmprod_title"/>
          <p:cNvSpPr txBox="1">
            <a:spLocks/>
          </p:cNvSpPr>
          <p:nvPr>
            <p:custDataLst>
              <p:tags r:id="rId4"/>
            </p:custDataLst>
          </p:nvPr>
        </p:nvSpPr>
        <p:spPr>
          <a:xfrm>
            <a:off x="1130413" y="1503216"/>
            <a:ext cx="9859972" cy="4185407"/>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2800" b="1" dirty="0" smtClean="0">
                <a:solidFill>
                  <a:schemeClr val="tx1"/>
                </a:solidFill>
                <a:latin typeface="Constantia"/>
              </a:rPr>
              <a:t>Câu 1: Viết chương trình giải phương trình: ax</a:t>
            </a:r>
            <a:r>
              <a:rPr lang="en-SG" sz="2800" b="1" baseline="30000" dirty="0" smtClean="0">
                <a:solidFill>
                  <a:schemeClr val="tx1"/>
                </a:solidFill>
                <a:latin typeface="Constantia"/>
              </a:rPr>
              <a:t>2</a:t>
            </a:r>
            <a:r>
              <a:rPr lang="en-SG" sz="2800" b="1" dirty="0" smtClean="0">
                <a:solidFill>
                  <a:schemeClr val="tx1"/>
                </a:solidFill>
                <a:latin typeface="Constantia"/>
              </a:rPr>
              <a:t>+bx+c=0(a&lt;&gt;0)</a:t>
            </a:r>
          </a:p>
          <a:p>
            <a:pPr>
              <a:spcBef>
                <a:spcPts val="600"/>
              </a:spcBef>
            </a:pPr>
            <a:r>
              <a:rPr lang="en-US" sz="2800" b="1" u="sng" dirty="0">
                <a:solidFill>
                  <a:schemeClr val="tx1"/>
                </a:solidFill>
                <a:effectLst>
                  <a:outerShdw blurRad="38100" dist="38100" dir="2700000" algn="tl">
                    <a:srgbClr val="000000">
                      <a:alpha val="43137"/>
                    </a:srgbClr>
                  </a:outerShdw>
                </a:effectLst>
                <a:latin typeface="Constantia" pitchFamily="18" charset="0"/>
              </a:rPr>
              <a:t>Gợi ý: </a:t>
            </a:r>
          </a:p>
          <a:p>
            <a:pPr>
              <a:spcBef>
                <a:spcPts val="600"/>
              </a:spcBef>
            </a:pPr>
            <a:r>
              <a:rPr lang="en-US" sz="2800" dirty="0">
                <a:solidFill>
                  <a:schemeClr val="tx1"/>
                </a:solidFill>
                <a:latin typeface="Constantia" pitchFamily="18" charset="0"/>
              </a:rPr>
              <a:t>Nhập </a:t>
            </a:r>
            <a:r>
              <a:rPr lang="en-US" sz="2800" dirty="0" smtClean="0">
                <a:solidFill>
                  <a:schemeClr val="tx1"/>
                </a:solidFill>
                <a:latin typeface="Constantia" pitchFamily="18" charset="0"/>
              </a:rPr>
              <a:t>a,b,c</a:t>
            </a:r>
            <a:endParaRPr lang="en-US" sz="2800" dirty="0">
              <a:solidFill>
                <a:schemeClr val="tx1"/>
              </a:solidFill>
              <a:latin typeface="Constantia" pitchFamily="18" charset="0"/>
            </a:endParaRPr>
          </a:p>
          <a:p>
            <a:pPr>
              <a:spcBef>
                <a:spcPts val="600"/>
              </a:spcBef>
            </a:pPr>
            <a:r>
              <a:rPr lang="en-US" sz="2800" dirty="0">
                <a:solidFill>
                  <a:schemeClr val="tx1"/>
                </a:solidFill>
                <a:latin typeface="Constantia" pitchFamily="18" charset="0"/>
              </a:rPr>
              <a:t>Tính delta:=b</a:t>
            </a:r>
            <a:r>
              <a:rPr lang="en-US" sz="2800" baseline="30000" dirty="0">
                <a:solidFill>
                  <a:schemeClr val="tx1"/>
                </a:solidFill>
                <a:latin typeface="Constantia" pitchFamily="18" charset="0"/>
              </a:rPr>
              <a:t>2 </a:t>
            </a:r>
            <a:r>
              <a:rPr lang="en-US" sz="2800" dirty="0">
                <a:solidFill>
                  <a:schemeClr val="tx1"/>
                </a:solidFill>
                <a:latin typeface="Constantia" pitchFamily="18" charset="0"/>
              </a:rPr>
              <a:t>-</a:t>
            </a:r>
            <a:r>
              <a:rPr lang="en-US" sz="2800" dirty="0" smtClean="0">
                <a:solidFill>
                  <a:schemeClr val="tx1"/>
                </a:solidFill>
                <a:latin typeface="Constantia" pitchFamily="18" charset="0"/>
              </a:rPr>
              <a:t>4*a*c</a:t>
            </a:r>
          </a:p>
          <a:p>
            <a:pPr>
              <a:spcBef>
                <a:spcPts val="600"/>
              </a:spcBef>
            </a:pPr>
            <a:r>
              <a:rPr lang="en-US" sz="2800" dirty="0">
                <a:solidFill>
                  <a:schemeClr val="tx1"/>
                </a:solidFill>
                <a:latin typeface="Constantia" pitchFamily="18" charset="0"/>
              </a:rPr>
              <a:t>Nếu delta&lt;0 thì </a:t>
            </a:r>
            <a:r>
              <a:rPr lang="en-US" sz="2800" dirty="0" smtClean="0">
                <a:solidFill>
                  <a:schemeClr val="tx1"/>
                </a:solidFill>
                <a:latin typeface="Constantia" pitchFamily="18" charset="0"/>
              </a:rPr>
              <a:t>thông báo PTVN nếu không thì tính nghiệm x1, x2, thông báo nghiệm x1, x2.</a:t>
            </a:r>
            <a:endParaRPr lang="en-US" sz="2800" dirty="0">
              <a:solidFill>
                <a:schemeClr val="tx1"/>
              </a:solidFill>
              <a:latin typeface="Constantia" pitchFamily="18" charset="0"/>
            </a:endParaRPr>
          </a:p>
          <a:p>
            <a:endParaRPr lang="en-SG" sz="2800" b="1" dirty="0" smtClean="0">
              <a:solidFill>
                <a:schemeClr val="tx1"/>
              </a:solidFill>
              <a:latin typeface="Constantia"/>
            </a:endParaRPr>
          </a:p>
          <a:p>
            <a:endParaRPr lang="en-SG" sz="2800" b="1" dirty="0" smtClean="0">
              <a:solidFill>
                <a:schemeClr val="tx1"/>
              </a:solidFill>
              <a:latin typeface="Constantia"/>
            </a:endParaRPr>
          </a:p>
          <a:p>
            <a:endParaRPr lang="en-SG" sz="2800" b="1" dirty="0">
              <a:solidFill>
                <a:schemeClr val="tx1"/>
              </a:solidFill>
              <a:latin typeface="Constantia"/>
            </a:endParaRPr>
          </a:p>
        </p:txBody>
      </p:sp>
    </p:spTree>
    <p:extLst>
      <p:ext uri="{BB962C8B-B14F-4D97-AF65-F5344CB8AC3E}">
        <p14:creationId xmlns:p14="http://schemas.microsoft.com/office/powerpoint/2010/main" val="2518930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10"/>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11"/>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latin typeface="Times New Roman" panose="02020603050405020304" pitchFamily="18" charset="0"/>
                  <a:cs typeface="Times New Roman" panose="02020603050405020304" pitchFamily="18" charset="0"/>
                </a:rPr>
                <a:t>1</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35384"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KHỞI ĐỘNG</a:t>
            </a:r>
            <a:endParaRPr lang="en-SG" sz="2000"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3327386"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XỬ LÍ TÌNH HUỐNG 1:</a:t>
            </a:r>
            <a:endParaRPr lang="en-SG" sz="2400" dirty="0">
              <a:latin typeface="Times New Roman" panose="02020603050405020304" pitchFamily="18" charset="0"/>
              <a:cs typeface="Times New Roman" panose="02020603050405020304" pitchFamily="18" charset="0"/>
            </a:endParaRPr>
          </a:p>
        </p:txBody>
      </p:sp>
      <p:sp>
        <p:nvSpPr>
          <p:cNvPr id="10" name="mmprod_title"/>
          <p:cNvSpPr>
            <a:spLocks noGrp="1"/>
          </p:cNvSpPr>
          <p:nvPr>
            <p:ph type="title"/>
            <p:custDataLst>
              <p:tags r:id="rId5"/>
            </p:custDataLst>
          </p:nvPr>
        </p:nvSpPr>
        <p:spPr>
          <a:xfrm>
            <a:off x="457200" y="1266945"/>
            <a:ext cx="8229600" cy="866655"/>
          </a:xfr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wrap="square" lIns="0" tIns="0" rIns="0" bIns="0" anchor="ctr">
            <a:noAutofit/>
          </a:bodyPr>
          <a:lstStyle/>
          <a:p>
            <a:r>
              <a:rPr lang="en-SG" sz="3600" b="1" dirty="0" smtClean="0">
                <a:solidFill>
                  <a:schemeClr val="tx1">
                    <a:lumMod val="95000"/>
                    <a:lumOff val="5000"/>
                  </a:schemeClr>
                </a:solidFill>
                <a:latin typeface="Times New Roman" panose="02020603050405020304" pitchFamily="18" charset="0"/>
                <a:cs typeface="Times New Roman" panose="02020603050405020304" pitchFamily="18" charset="0"/>
              </a:rPr>
              <a:t>? Điền vào ô trống</a:t>
            </a:r>
            <a:endParaRPr lang="en-SG" sz="36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TextBox 10"/>
          <p:cNvSpPr txBox="1"/>
          <p:nvPr>
            <p:custDataLst>
              <p:tags r:id="rId6"/>
            </p:custDataLst>
          </p:nvPr>
        </p:nvSpPr>
        <p:spPr>
          <a:xfrm>
            <a:off x="731685" y="2166817"/>
            <a:ext cx="8488515" cy="863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lIns="0" tIns="0" rIns="0" bIns="0" rtlCol="0" anchor="t">
            <a:noAutofit/>
          </a:bodyPr>
          <a:lstStyle/>
          <a:p>
            <a:r>
              <a:rPr lang="en-US" sz="2800" b="1" dirty="0" smtClean="0">
                <a:latin typeface="Constantia"/>
              </a:rPr>
              <a:t>1. </a:t>
            </a:r>
            <a:r>
              <a:rPr lang="vi-VN" sz="2800" b="1" dirty="0" smtClean="0">
                <a:latin typeface="Constantia"/>
              </a:rPr>
              <a:t>Nếu </a:t>
            </a:r>
            <a:r>
              <a:rPr lang="vi-VN" sz="2800" b="1" dirty="0" smtClean="0">
                <a:latin typeface="Constantia"/>
              </a:rPr>
              <a:t>gặp đèn tín hiệu màu xanh thì  </a:t>
            </a:r>
            <a:endParaRPr lang="en-SG" sz="2800" b="1" dirty="0">
              <a:latin typeface="Constantia"/>
            </a:endParaRPr>
          </a:p>
        </p:txBody>
      </p:sp>
      <p:pic>
        <p:nvPicPr>
          <p:cNvPr id="12" name="mmprod_answer10301"/>
          <p:cNvPicPr>
            <a:picLocks noChangeAspect="1"/>
          </p:cNvPicPr>
          <p:nvPr>
            <p:custDataLst>
              <p:tags r:id="rId7"/>
            </p:custDataLst>
          </p:nvPr>
        </p:nvPicPr>
        <p:blipFill>
          <a:blip r:embed="rId13" cstate="print">
            <a:extLst>
              <a:ext uri="{28A0092B-C50C-407E-A947-70E740481C1C}">
                <a14:useLocalDpi xmlns:a14="http://schemas.microsoft.com/office/drawing/2010/main" val="0"/>
              </a:ext>
            </a:extLst>
          </a:blip>
          <a:stretch>
            <a:fillRect/>
          </a:stretch>
        </p:blipFill>
        <p:spPr>
          <a:xfrm>
            <a:off x="7075118" y="2112543"/>
            <a:ext cx="4407524" cy="544078"/>
          </a:xfrm>
          <a:prstGeom prst="rect">
            <a:avLst/>
          </a:prstGeom>
        </p:spPr>
      </p:pic>
      <p:pic>
        <p:nvPicPr>
          <p:cNvPr id="13" name="mmprod_answer10310"/>
          <p:cNvPicPr>
            <a:picLocks noChangeAspect="1"/>
          </p:cNvPicPr>
          <p:nvPr>
            <p:custDataLst>
              <p:tags r:id="rId8"/>
            </p:custDataLst>
          </p:nvPr>
        </p:nvPicPr>
        <p:blipFill>
          <a:blip r:embed="rId13" cstate="print">
            <a:extLst>
              <a:ext uri="{28A0092B-C50C-407E-A947-70E740481C1C}">
                <a14:useLocalDpi xmlns:a14="http://schemas.microsoft.com/office/drawing/2010/main" val="0"/>
              </a:ext>
            </a:extLst>
          </a:blip>
          <a:stretch>
            <a:fillRect/>
          </a:stretch>
        </p:blipFill>
        <p:spPr>
          <a:xfrm>
            <a:off x="6581670" y="3244115"/>
            <a:ext cx="4352347" cy="592416"/>
          </a:xfrm>
          <a:prstGeom prst="rect">
            <a:avLst/>
          </a:prstGeom>
        </p:spPr>
      </p:pic>
      <p:sp>
        <p:nvSpPr>
          <p:cNvPr id="14" name="TextBox 13"/>
          <p:cNvSpPr txBox="1"/>
          <p:nvPr>
            <p:custDataLst>
              <p:tags r:id="rId9"/>
            </p:custDataLst>
          </p:nvPr>
        </p:nvSpPr>
        <p:spPr>
          <a:xfrm>
            <a:off x="731686" y="3301995"/>
            <a:ext cx="7036187" cy="863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lIns="0" tIns="0" rIns="0" bIns="0" rtlCol="0" anchor="t">
            <a:noAutofit/>
          </a:bodyPr>
          <a:lstStyle/>
          <a:p>
            <a:r>
              <a:rPr lang="en-US" sz="2800" b="1" dirty="0" smtClean="0">
                <a:latin typeface="Constantia"/>
              </a:rPr>
              <a:t>2. </a:t>
            </a:r>
            <a:r>
              <a:rPr lang="vi-VN" sz="2800" b="1" dirty="0" smtClean="0">
                <a:latin typeface="Constantia"/>
              </a:rPr>
              <a:t>Nếu </a:t>
            </a:r>
            <a:r>
              <a:rPr lang="vi-VN" sz="2800" b="1" dirty="0" smtClean="0">
                <a:latin typeface="Constantia"/>
              </a:rPr>
              <a:t>gặp đèn tín </a:t>
            </a:r>
            <a:r>
              <a:rPr lang="en-US" sz="2800" b="1" dirty="0" smtClean="0">
                <a:latin typeface="Constantia"/>
              </a:rPr>
              <a:t>hiệu màu đỏ thì</a:t>
            </a:r>
            <a:endParaRPr lang="en-SG" sz="2800" b="1" dirty="0">
              <a:latin typeface="Constantia"/>
            </a:endParaRPr>
          </a:p>
        </p:txBody>
      </p:sp>
      <p:sp>
        <p:nvSpPr>
          <p:cNvPr id="2" name="TextBox 1"/>
          <p:cNvSpPr txBox="1"/>
          <p:nvPr/>
        </p:nvSpPr>
        <p:spPr>
          <a:xfrm>
            <a:off x="7208291" y="2102855"/>
            <a:ext cx="3367454" cy="461665"/>
          </a:xfrm>
          <a:prstGeom prst="rect">
            <a:avLst/>
          </a:prstGeom>
          <a:noFill/>
        </p:spPr>
        <p:txBody>
          <a:bodyPr wrap="square" rtlCol="0">
            <a:spAutoFit/>
          </a:bodyPr>
          <a:lstStyle/>
          <a:p>
            <a:r>
              <a:rPr lang="en-US" sz="2400" dirty="0" smtClean="0">
                <a:solidFill>
                  <a:srgbClr val="FF0000"/>
                </a:solidFill>
              </a:rPr>
              <a:t>Được phép đi tiếp</a:t>
            </a:r>
            <a:endParaRPr lang="en-US" sz="2400" dirty="0">
              <a:solidFill>
                <a:srgbClr val="FF0000"/>
              </a:solidFill>
            </a:endParaRPr>
          </a:p>
        </p:txBody>
      </p:sp>
      <p:sp>
        <p:nvSpPr>
          <p:cNvPr id="16" name="TextBox 15"/>
          <p:cNvSpPr txBox="1"/>
          <p:nvPr/>
        </p:nvSpPr>
        <p:spPr>
          <a:xfrm>
            <a:off x="6916891" y="3284891"/>
            <a:ext cx="3367454" cy="461665"/>
          </a:xfrm>
          <a:prstGeom prst="rect">
            <a:avLst/>
          </a:prstGeom>
          <a:noFill/>
        </p:spPr>
        <p:txBody>
          <a:bodyPr wrap="square" rtlCol="0">
            <a:spAutoFit/>
          </a:bodyPr>
          <a:lstStyle/>
          <a:p>
            <a:r>
              <a:rPr lang="en-US" sz="2400" dirty="0" smtClean="0">
                <a:solidFill>
                  <a:srgbClr val="FF0000"/>
                </a:solidFill>
              </a:rPr>
              <a:t>Dừng lại</a:t>
            </a:r>
            <a:endParaRPr lang="en-US" sz="2400" dirty="0">
              <a:solidFill>
                <a:srgbClr val="FF0000"/>
              </a:solidFill>
            </a:endParaRPr>
          </a:p>
        </p:txBody>
      </p:sp>
    </p:spTree>
    <p:extLst>
      <p:ext uri="{BB962C8B-B14F-4D97-AF65-F5344CB8AC3E}">
        <p14:creationId xmlns:p14="http://schemas.microsoft.com/office/powerpoint/2010/main" val="170032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5"/>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6"/>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3</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550424"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VẬN DỤNG</a:t>
            </a:r>
            <a:endParaRPr lang="en-SG" sz="2000" dirty="0">
              <a:latin typeface="Times New Roman" panose="02020603050405020304" pitchFamily="18" charset="0"/>
              <a:cs typeface="Times New Roman" panose="02020603050405020304" pitchFamily="18" charset="0"/>
            </a:endParaRPr>
          </a:p>
        </p:txBody>
      </p:sp>
      <p:sp>
        <p:nvSpPr>
          <p:cNvPr id="39" name="mmprod_title"/>
          <p:cNvSpPr txBox="1">
            <a:spLocks/>
          </p:cNvSpPr>
          <p:nvPr>
            <p:custDataLst>
              <p:tags r:id="rId4"/>
            </p:custDataLst>
          </p:nvPr>
        </p:nvSpPr>
        <p:spPr>
          <a:xfrm>
            <a:off x="1130413" y="1503216"/>
            <a:ext cx="9859972" cy="4185407"/>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150000"/>
              </a:lnSpc>
            </a:pPr>
            <a:r>
              <a:rPr lang="en-SG" sz="2800" b="1" dirty="0" smtClean="0">
                <a:solidFill>
                  <a:schemeClr val="tx1"/>
                </a:solidFill>
                <a:latin typeface="Constantia"/>
              </a:rPr>
              <a:t>Câu 2: </a:t>
            </a:r>
            <a:r>
              <a:rPr lang="en-SG" sz="2800" b="1" dirty="0" smtClean="0">
                <a:solidFill>
                  <a:schemeClr val="tx1"/>
                </a:solidFill>
                <a:latin typeface="Constantia"/>
              </a:rPr>
              <a:t>Viết chương trình nhập vào </a:t>
            </a:r>
            <a:r>
              <a:rPr lang="en-SG" sz="2800" b="1" dirty="0" smtClean="0">
                <a:solidFill>
                  <a:schemeClr val="tx1"/>
                </a:solidFill>
                <a:latin typeface="Constantia"/>
              </a:rPr>
              <a:t>3 số thực </a:t>
            </a:r>
            <a:r>
              <a:rPr lang="en-SG" sz="2800" b="1" dirty="0" smtClean="0">
                <a:solidFill>
                  <a:schemeClr val="tx1"/>
                </a:solidFill>
                <a:latin typeface="Constantia"/>
              </a:rPr>
              <a:t>a , b, c. Kiểm tra xem a, b, c có tạo thành 3 cạnh của 1 tam giác hay không? Nếu có tính chu vi, diện tích và in ra màn hình chu vi của tam giác đó. Nếu không thông báo ra màn hình không tạo thành tam giác.</a:t>
            </a:r>
          </a:p>
          <a:p>
            <a:endParaRPr lang="en-SG" sz="2800" b="1" dirty="0" smtClean="0">
              <a:solidFill>
                <a:schemeClr val="tx1"/>
              </a:solidFill>
              <a:latin typeface="Constantia"/>
            </a:endParaRPr>
          </a:p>
          <a:p>
            <a:endParaRPr lang="en-SG" sz="2800" b="1" dirty="0">
              <a:solidFill>
                <a:schemeClr val="tx1"/>
              </a:solidFill>
              <a:latin typeface="Constantia"/>
            </a:endParaRPr>
          </a:p>
        </p:txBody>
      </p:sp>
    </p:spTree>
    <p:extLst>
      <p:ext uri="{BB962C8B-B14F-4D97-AF65-F5344CB8AC3E}">
        <p14:creationId xmlns:p14="http://schemas.microsoft.com/office/powerpoint/2010/main" val="1181436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custDataLst>
              <p:tags r:id="rId1"/>
            </p:custDataLst>
          </p:nvPr>
        </p:nvSpPr>
        <p:spPr>
          <a:xfrm>
            <a:off x="2040806" y="2094488"/>
            <a:ext cx="8229600" cy="3733800"/>
          </a:xfrm>
        </p:spPr>
        <p:txBody>
          <a:bodyPr>
            <a:noAutofit/>
          </a:bodyPr>
          <a:lstStyle/>
          <a:p>
            <a:pPr marL="0" indent="0">
              <a:buNone/>
            </a:pPr>
            <a:r>
              <a:rPr lang="en-US" sz="3600" dirty="0" smtClean="0">
                <a:latin typeface="Constantia" pitchFamily="18" charset="0"/>
              </a:rPr>
              <a:t>- Hoàn thiện bài tập vận dụng, mở rộng</a:t>
            </a:r>
          </a:p>
          <a:p>
            <a:pPr marL="0" indent="0">
              <a:buNone/>
            </a:pPr>
            <a:r>
              <a:rPr lang="en-US" sz="3600" dirty="0" smtClean="0">
                <a:latin typeface="Constantia" pitchFamily="18" charset="0"/>
              </a:rPr>
              <a:t>- Xem lại nội dung bài vừa học?</a:t>
            </a:r>
          </a:p>
          <a:p>
            <a:pPr marL="0" indent="0">
              <a:buNone/>
            </a:pPr>
            <a:r>
              <a:rPr lang="en-US" sz="3600" dirty="0" smtClean="0">
                <a:latin typeface="Constantia" pitchFamily="18" charset="0"/>
              </a:rPr>
              <a:t>- Tìm hiểu câu lệnh If – then lồng nhau?</a:t>
            </a:r>
          </a:p>
          <a:p>
            <a:pPr marL="0" indent="0">
              <a:buNone/>
            </a:pPr>
            <a:r>
              <a:rPr lang="en-US" sz="3600" dirty="0" smtClean="0">
                <a:latin typeface="Constantia" pitchFamily="18" charset="0"/>
              </a:rPr>
              <a:t>	</a:t>
            </a:r>
            <a:endParaRPr lang="en-SG" sz="3600" dirty="0">
              <a:latin typeface="Constantia" pitchFamily="18" charset="0"/>
            </a:endParaRPr>
          </a:p>
        </p:txBody>
      </p:sp>
      <p:sp>
        <p:nvSpPr>
          <p:cNvPr id="10" name="Title 1"/>
          <p:cNvSpPr txBox="1">
            <a:spLocks/>
          </p:cNvSpPr>
          <p:nvPr>
            <p:custDataLst>
              <p:tags r:id="rId2"/>
            </p:custDataLst>
          </p:nvPr>
        </p:nvSpPr>
        <p:spPr>
          <a:xfrm>
            <a:off x="1524612" y="464126"/>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sz="4000" b="1" dirty="0" smtClean="0">
                <a:effectLst>
                  <a:outerShdw blurRad="38100" dist="38100" dir="2700000" algn="tl">
                    <a:srgbClr val="000000">
                      <a:alpha val="43137"/>
                    </a:srgbClr>
                  </a:outerShdw>
                </a:effectLst>
                <a:latin typeface="Constantia" pitchFamily="18" charset="0"/>
              </a:rPr>
              <a:t>Hướng dẫn về nhà</a:t>
            </a:r>
            <a:endParaRPr lang="en-SG" sz="4000" b="1" dirty="0">
              <a:effectLst>
                <a:outerShdw blurRad="38100" dist="38100" dir="2700000" algn="tl">
                  <a:srgbClr val="000000">
                    <a:alpha val="43137"/>
                  </a:srgbClr>
                </a:outerShdw>
              </a:effectLst>
              <a:latin typeface="Constantia" pitchFamily="18" charset="0"/>
            </a:endParaRPr>
          </a:p>
        </p:txBody>
      </p:sp>
    </p:spTree>
    <p:extLst>
      <p:ext uri="{BB962C8B-B14F-4D97-AF65-F5344CB8AC3E}">
        <p14:creationId xmlns:p14="http://schemas.microsoft.com/office/powerpoint/2010/main" val="116512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12"/>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13"/>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latin typeface="Times New Roman" panose="02020603050405020304" pitchFamily="18" charset="0"/>
                  <a:cs typeface="Times New Roman" panose="02020603050405020304" pitchFamily="18" charset="0"/>
                </a:rPr>
                <a:t>1</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35384"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KHỞI ĐỘNG</a:t>
            </a:r>
            <a:endParaRPr lang="en-SG" sz="2000"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3327386"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XỬ LÍ TÌNH HUỐNG 2:</a:t>
            </a:r>
            <a:endParaRPr lang="en-SG" sz="2400" dirty="0">
              <a:latin typeface="Times New Roman" panose="02020603050405020304" pitchFamily="18" charset="0"/>
              <a:cs typeface="Times New Roman" panose="02020603050405020304" pitchFamily="18" charset="0"/>
            </a:endParaRPr>
          </a:p>
        </p:txBody>
      </p:sp>
      <p:sp>
        <p:nvSpPr>
          <p:cNvPr id="10" name="mmprod_title"/>
          <p:cNvSpPr>
            <a:spLocks noGrp="1"/>
          </p:cNvSpPr>
          <p:nvPr>
            <p:ph type="title"/>
            <p:custDataLst>
              <p:tags r:id="rId5"/>
            </p:custDataLst>
          </p:nvPr>
        </p:nvSpPr>
        <p:spPr>
          <a:xfrm>
            <a:off x="457200" y="1266945"/>
            <a:ext cx="8229600" cy="866655"/>
          </a:xfr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wrap="square" lIns="0" tIns="0" rIns="0" bIns="0" anchor="ctr">
            <a:noAutofit/>
          </a:bodyPr>
          <a:lstStyle/>
          <a:p>
            <a:r>
              <a:rPr lang="en-SG" sz="3600" b="1" dirty="0" smtClean="0">
                <a:solidFill>
                  <a:schemeClr val="tx1">
                    <a:lumMod val="95000"/>
                    <a:lumOff val="5000"/>
                  </a:schemeClr>
                </a:solidFill>
                <a:latin typeface="Times New Roman" panose="02020603050405020304" pitchFamily="18" charset="0"/>
                <a:cs typeface="Times New Roman" panose="02020603050405020304" pitchFamily="18" charset="0"/>
              </a:rPr>
              <a:t>? Điền vào ô trống</a:t>
            </a:r>
            <a:endParaRPr lang="en-SG" sz="36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TextBox 10"/>
          <p:cNvSpPr txBox="1"/>
          <p:nvPr>
            <p:custDataLst>
              <p:tags r:id="rId6"/>
            </p:custDataLst>
          </p:nvPr>
        </p:nvSpPr>
        <p:spPr>
          <a:xfrm>
            <a:off x="731685" y="2166817"/>
            <a:ext cx="8488515" cy="863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lIns="0" tIns="0" rIns="0" bIns="0" rtlCol="0" anchor="t">
            <a:noAutofit/>
          </a:bodyPr>
          <a:lstStyle/>
          <a:p>
            <a:r>
              <a:rPr lang="en-US" sz="2800" b="1" dirty="0" smtClean="0">
                <a:latin typeface="Constantia"/>
              </a:rPr>
              <a:t>1. </a:t>
            </a:r>
            <a:r>
              <a:rPr lang="vi-VN" sz="2800" b="1" dirty="0" smtClean="0">
                <a:latin typeface="Constantia"/>
              </a:rPr>
              <a:t>Nếu </a:t>
            </a:r>
            <a:r>
              <a:rPr lang="en-US" sz="2800" b="1" dirty="0" smtClean="0">
                <a:latin typeface="Constantia"/>
              </a:rPr>
              <a:t>trời nắng</a:t>
            </a:r>
            <a:r>
              <a:rPr lang="vi-VN" sz="2800" b="1" dirty="0" smtClean="0">
                <a:latin typeface="Constantia"/>
              </a:rPr>
              <a:t> thì  </a:t>
            </a:r>
            <a:endParaRPr lang="en-SG" sz="2800" b="1" dirty="0">
              <a:latin typeface="Constantia"/>
            </a:endParaRPr>
          </a:p>
        </p:txBody>
      </p:sp>
      <p:pic>
        <p:nvPicPr>
          <p:cNvPr id="12" name="mmprod_answer10301"/>
          <p:cNvPicPr>
            <a:picLocks noChangeAspect="1"/>
          </p:cNvPicPr>
          <p:nvPr>
            <p:custDataLst>
              <p:tags r:id="rId7"/>
            </p:custDataLst>
          </p:nvPr>
        </p:nvPicPr>
        <p:blipFill>
          <a:blip r:embed="rId15" cstate="print">
            <a:extLst>
              <a:ext uri="{28A0092B-C50C-407E-A947-70E740481C1C}">
                <a14:useLocalDpi xmlns:a14="http://schemas.microsoft.com/office/drawing/2010/main" val="0"/>
              </a:ext>
            </a:extLst>
          </a:blip>
          <a:stretch>
            <a:fillRect/>
          </a:stretch>
        </p:blipFill>
        <p:spPr>
          <a:xfrm>
            <a:off x="4399984" y="2166817"/>
            <a:ext cx="3789322" cy="544078"/>
          </a:xfrm>
          <a:prstGeom prst="rect">
            <a:avLst/>
          </a:prstGeom>
        </p:spPr>
      </p:pic>
      <p:pic>
        <p:nvPicPr>
          <p:cNvPr id="13" name="mmprod_answer10310"/>
          <p:cNvPicPr>
            <a:picLocks noChangeAspect="1"/>
          </p:cNvPicPr>
          <p:nvPr>
            <p:custDataLst>
              <p:tags r:id="rId8"/>
            </p:custDataLst>
          </p:nvPr>
        </p:nvPicPr>
        <p:blipFill>
          <a:blip r:embed="rId15" cstate="print">
            <a:extLst>
              <a:ext uri="{28A0092B-C50C-407E-A947-70E740481C1C}">
                <a14:useLocalDpi xmlns:a14="http://schemas.microsoft.com/office/drawing/2010/main" val="0"/>
              </a:ext>
            </a:extLst>
          </a:blip>
          <a:stretch>
            <a:fillRect/>
          </a:stretch>
        </p:blipFill>
        <p:spPr>
          <a:xfrm>
            <a:off x="4237022" y="3199543"/>
            <a:ext cx="4028869" cy="592416"/>
          </a:xfrm>
          <a:prstGeom prst="rect">
            <a:avLst/>
          </a:prstGeom>
        </p:spPr>
      </p:pic>
      <p:sp>
        <p:nvSpPr>
          <p:cNvPr id="14" name="TextBox 13"/>
          <p:cNvSpPr txBox="1"/>
          <p:nvPr>
            <p:custDataLst>
              <p:tags r:id="rId9"/>
            </p:custDataLst>
          </p:nvPr>
        </p:nvSpPr>
        <p:spPr>
          <a:xfrm>
            <a:off x="731686" y="3301995"/>
            <a:ext cx="7036187" cy="863600"/>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lIns="0" tIns="0" rIns="0" bIns="0" rtlCol="0" anchor="t">
            <a:noAutofit/>
          </a:bodyPr>
          <a:lstStyle/>
          <a:p>
            <a:r>
              <a:rPr lang="en-US" sz="2800" b="1" dirty="0" smtClean="0">
                <a:latin typeface="Constantia"/>
              </a:rPr>
              <a:t>2. </a:t>
            </a:r>
            <a:r>
              <a:rPr lang="vi-VN" sz="2800" b="1" dirty="0" smtClean="0">
                <a:latin typeface="Constantia"/>
              </a:rPr>
              <a:t>Nếu </a:t>
            </a:r>
            <a:r>
              <a:rPr lang="en-US" sz="2800" b="1" dirty="0" smtClean="0">
                <a:latin typeface="Constantia"/>
              </a:rPr>
              <a:t>trời nắng thì </a:t>
            </a:r>
            <a:endParaRPr lang="en-SG" sz="2800" b="1" dirty="0">
              <a:latin typeface="Constantia"/>
            </a:endParaRPr>
          </a:p>
        </p:txBody>
      </p:sp>
      <p:sp>
        <p:nvSpPr>
          <p:cNvPr id="15" name="TextBox 14"/>
          <p:cNvSpPr txBox="1"/>
          <p:nvPr>
            <p:custDataLst>
              <p:tags r:id="rId10"/>
            </p:custDataLst>
          </p:nvPr>
        </p:nvSpPr>
        <p:spPr>
          <a:xfrm>
            <a:off x="8448773" y="3273151"/>
            <a:ext cx="3743227" cy="565344"/>
          </a:xfrm>
          <a:prstGeom prst="rect">
            <a:avLst/>
          </a:prstGeom>
          <a:noFill/>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lIns="0" tIns="0" rIns="0" bIns="0" rtlCol="0" anchor="t">
            <a:noAutofit/>
          </a:bodyPr>
          <a:lstStyle/>
          <a:p>
            <a:r>
              <a:rPr lang="vi-VN" sz="2800" b="1" dirty="0" smtClean="0">
                <a:latin typeface="Constantia"/>
              </a:rPr>
              <a:t>N</a:t>
            </a:r>
            <a:r>
              <a:rPr lang="en-US" sz="2800" b="1" dirty="0" smtClean="0">
                <a:latin typeface="Constantia"/>
              </a:rPr>
              <a:t>ếu không thì </a:t>
            </a:r>
            <a:endParaRPr lang="en-SG" sz="2800" b="1" dirty="0">
              <a:latin typeface="Constantia"/>
            </a:endParaRPr>
          </a:p>
        </p:txBody>
      </p:sp>
      <p:pic>
        <p:nvPicPr>
          <p:cNvPr id="16" name="mmprod_answer10301"/>
          <p:cNvPicPr>
            <a:picLocks noChangeAspect="1"/>
          </p:cNvPicPr>
          <p:nvPr>
            <p:custDataLst>
              <p:tags r:id="rId11"/>
            </p:custDataLst>
          </p:nvPr>
        </p:nvPicPr>
        <p:blipFill>
          <a:blip r:embed="rId15" cstate="print">
            <a:extLst>
              <a:ext uri="{28A0092B-C50C-407E-A947-70E740481C1C}">
                <a14:useLocalDpi xmlns:a14="http://schemas.microsoft.com/office/drawing/2010/main" val="0"/>
              </a:ext>
            </a:extLst>
          </a:blip>
          <a:stretch>
            <a:fillRect/>
          </a:stretch>
        </p:blipFill>
        <p:spPr>
          <a:xfrm>
            <a:off x="731685" y="4120861"/>
            <a:ext cx="4407524" cy="544078"/>
          </a:xfrm>
          <a:prstGeom prst="rect">
            <a:avLst/>
          </a:prstGeom>
        </p:spPr>
      </p:pic>
      <p:sp>
        <p:nvSpPr>
          <p:cNvPr id="2" name="TextBox 1"/>
          <p:cNvSpPr txBox="1"/>
          <p:nvPr/>
        </p:nvSpPr>
        <p:spPr>
          <a:xfrm>
            <a:off x="4905673" y="2181725"/>
            <a:ext cx="3147647" cy="461665"/>
          </a:xfrm>
          <a:prstGeom prst="rect">
            <a:avLst/>
          </a:prstGeom>
          <a:noFill/>
        </p:spPr>
        <p:txBody>
          <a:bodyPr wrap="square" rtlCol="0">
            <a:spAutoFit/>
          </a:bodyPr>
          <a:lstStyle/>
          <a:p>
            <a:r>
              <a:rPr lang="en-US" sz="2400" dirty="0">
                <a:solidFill>
                  <a:srgbClr val="FF0000"/>
                </a:solidFill>
              </a:rPr>
              <a:t>h</a:t>
            </a:r>
            <a:r>
              <a:rPr lang="en-US" sz="2400" dirty="0" smtClean="0">
                <a:solidFill>
                  <a:srgbClr val="FF0000"/>
                </a:solidFill>
              </a:rPr>
              <a:t>ọc </a:t>
            </a:r>
            <a:r>
              <a:rPr lang="en-US" sz="2400" dirty="0" smtClean="0">
                <a:solidFill>
                  <a:srgbClr val="FF0000"/>
                </a:solidFill>
              </a:rPr>
              <a:t>trong lớp</a:t>
            </a:r>
            <a:endParaRPr lang="en-US" sz="2400" dirty="0">
              <a:solidFill>
                <a:srgbClr val="FF0000"/>
              </a:solidFill>
            </a:endParaRPr>
          </a:p>
        </p:txBody>
      </p:sp>
      <p:sp>
        <p:nvSpPr>
          <p:cNvPr id="17" name="TextBox 16"/>
          <p:cNvSpPr txBox="1"/>
          <p:nvPr/>
        </p:nvSpPr>
        <p:spPr>
          <a:xfrm>
            <a:off x="4572000" y="3194583"/>
            <a:ext cx="3147647" cy="461665"/>
          </a:xfrm>
          <a:prstGeom prst="rect">
            <a:avLst/>
          </a:prstGeom>
          <a:noFill/>
        </p:spPr>
        <p:txBody>
          <a:bodyPr wrap="square" rtlCol="0">
            <a:spAutoFit/>
          </a:bodyPr>
          <a:lstStyle/>
          <a:p>
            <a:r>
              <a:rPr lang="en-US" sz="2400" dirty="0">
                <a:solidFill>
                  <a:srgbClr val="FF0000"/>
                </a:solidFill>
              </a:rPr>
              <a:t>h</a:t>
            </a:r>
            <a:r>
              <a:rPr lang="en-US" sz="2400" dirty="0" smtClean="0">
                <a:solidFill>
                  <a:srgbClr val="FF0000"/>
                </a:solidFill>
              </a:rPr>
              <a:t>ọc </a:t>
            </a:r>
            <a:r>
              <a:rPr lang="en-US" sz="2400" dirty="0" smtClean="0">
                <a:solidFill>
                  <a:srgbClr val="FF0000"/>
                </a:solidFill>
              </a:rPr>
              <a:t>trong lớp</a:t>
            </a:r>
            <a:endParaRPr lang="en-US" sz="2400" dirty="0">
              <a:solidFill>
                <a:srgbClr val="FF0000"/>
              </a:solidFill>
            </a:endParaRPr>
          </a:p>
        </p:txBody>
      </p:sp>
      <p:sp>
        <p:nvSpPr>
          <p:cNvPr id="18" name="TextBox 17"/>
          <p:cNvSpPr txBox="1"/>
          <p:nvPr/>
        </p:nvSpPr>
        <p:spPr>
          <a:xfrm>
            <a:off x="1893276" y="4208234"/>
            <a:ext cx="3147647" cy="461665"/>
          </a:xfrm>
          <a:prstGeom prst="rect">
            <a:avLst/>
          </a:prstGeom>
          <a:noFill/>
        </p:spPr>
        <p:txBody>
          <a:bodyPr wrap="square" rtlCol="0">
            <a:spAutoFit/>
          </a:bodyPr>
          <a:lstStyle/>
          <a:p>
            <a:r>
              <a:rPr lang="en-US" sz="2400" dirty="0">
                <a:solidFill>
                  <a:srgbClr val="FF0000"/>
                </a:solidFill>
              </a:rPr>
              <a:t>h</a:t>
            </a:r>
            <a:r>
              <a:rPr lang="en-US" sz="2400" dirty="0" smtClean="0">
                <a:solidFill>
                  <a:srgbClr val="FF0000"/>
                </a:solidFill>
              </a:rPr>
              <a:t>ọc </a:t>
            </a:r>
            <a:r>
              <a:rPr lang="en-US" sz="2400" dirty="0" smtClean="0">
                <a:solidFill>
                  <a:srgbClr val="FF0000"/>
                </a:solidFill>
              </a:rPr>
              <a:t>ngoài trời</a:t>
            </a:r>
            <a:endParaRPr lang="en-US" sz="2400" dirty="0">
              <a:solidFill>
                <a:srgbClr val="FF0000"/>
              </a:solidFill>
            </a:endParaRPr>
          </a:p>
        </p:txBody>
      </p:sp>
    </p:spTree>
    <p:extLst>
      <p:ext uri="{BB962C8B-B14F-4D97-AF65-F5344CB8AC3E}">
        <p14:creationId xmlns:p14="http://schemas.microsoft.com/office/powerpoint/2010/main" val="397098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9"/>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10"/>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176611"/>
            <a:ext cx="4052776" cy="461665"/>
          </a:xfrm>
          <a:prstGeom prst="rect">
            <a:avLst/>
          </a:prstGeom>
          <a:noFill/>
        </p:spPr>
        <p:txBody>
          <a:bodyPr wrap="none" rtlCol="0">
            <a:spAutoFit/>
          </a:bodyPr>
          <a:lstStyle/>
          <a:p>
            <a:r>
              <a:rPr lang="en-US" sz="2400" b="1" dirty="0" smtClean="0">
                <a:latin typeface="Times New Roman" panose="02020603050405020304" pitchFamily="18" charset="0"/>
                <a:cs typeface="Times New Roman" panose="02020603050405020304" pitchFamily="18" charset="0"/>
              </a:rPr>
              <a:t>HÌNH THÀNH KIẾN THỨC</a:t>
            </a:r>
            <a:endParaRPr lang="en-SG" sz="2400" b="1"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1818126" cy="400110"/>
          </a:xfrm>
          <a:prstGeom prst="rect">
            <a:avLst/>
          </a:prstGeom>
          <a:noFill/>
        </p:spPr>
        <p:txBody>
          <a:bodyPr wrap="none" rtlCol="0">
            <a:spAutoFit/>
          </a:bodyPr>
          <a:lstStyle/>
          <a:p>
            <a:r>
              <a:rPr lang="en-US" sz="2000" b="1" dirty="0" smtClean="0">
                <a:latin typeface="Times New Roman" panose="02020603050405020304" pitchFamily="18" charset="0"/>
                <a:cs typeface="Times New Roman" panose="02020603050405020304" pitchFamily="18" charset="0"/>
              </a:rPr>
              <a:t>1. RẼ </a:t>
            </a:r>
            <a:r>
              <a:rPr lang="en-US" sz="2000" b="1" dirty="0" smtClean="0">
                <a:latin typeface="Times New Roman" panose="02020603050405020304" pitchFamily="18" charset="0"/>
                <a:cs typeface="Times New Roman" panose="02020603050405020304" pitchFamily="18" charset="0"/>
              </a:rPr>
              <a:t>NHÁNH</a:t>
            </a:r>
            <a:endParaRPr lang="en-SG" sz="2000" b="1" dirty="0">
              <a:latin typeface="Times New Roman" panose="02020603050405020304" pitchFamily="18" charset="0"/>
              <a:cs typeface="Times New Roman" panose="02020603050405020304" pitchFamily="18" charset="0"/>
            </a:endParaRPr>
          </a:p>
        </p:txBody>
      </p:sp>
      <p:sp>
        <p:nvSpPr>
          <p:cNvPr id="10" name="mmprod_title"/>
          <p:cNvSpPr>
            <a:spLocks noGrp="1"/>
          </p:cNvSpPr>
          <p:nvPr>
            <p:ph type="title"/>
            <p:custDataLst>
              <p:tags r:id="rId5"/>
            </p:custDataLst>
          </p:nvPr>
        </p:nvSpPr>
        <p:spPr>
          <a:xfrm>
            <a:off x="1326265" y="2254826"/>
            <a:ext cx="10650140" cy="866655"/>
          </a:xfr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wrap="square" lIns="0" tIns="0" rIns="0" bIns="0" anchor="ctr">
            <a:noAutofit/>
          </a:bodyPr>
          <a:lstStyle/>
          <a:p>
            <a:r>
              <a:rPr lang="en-US" sz="3600" dirty="0">
                <a:solidFill>
                  <a:schemeClr val="tx1"/>
                </a:solidFill>
                <a:latin typeface="Book Antiqua" pitchFamily="18" charset="0"/>
              </a:rPr>
              <a:t>Rẽ nhánh là thực hiện công việc nào </a:t>
            </a:r>
            <a:r>
              <a:rPr lang="en-US" sz="3600" dirty="0" smtClean="0">
                <a:solidFill>
                  <a:schemeClr val="tx1"/>
                </a:solidFill>
                <a:latin typeface="Book Antiqua" pitchFamily="18" charset="0"/>
              </a:rPr>
              <a:t>đó </a:t>
            </a:r>
            <a:r>
              <a:rPr lang="en-US" sz="3600" dirty="0">
                <a:solidFill>
                  <a:schemeClr val="tx1"/>
                </a:solidFill>
                <a:latin typeface="Book Antiqua" pitchFamily="18" charset="0"/>
              </a:rPr>
              <a:t>thỏa mãn điều kiện cho trước.</a:t>
            </a:r>
            <a:endParaRPr lang="en-SG" sz="3600" dirty="0">
              <a:solidFill>
                <a:schemeClr val="tx1"/>
              </a:solidFill>
              <a:latin typeface="Book Antiqua" pitchFamily="18" charset="0"/>
            </a:endParaRPr>
          </a:p>
        </p:txBody>
      </p:sp>
      <p:sp>
        <p:nvSpPr>
          <p:cNvPr id="18" name="mmprod_title"/>
          <p:cNvSpPr txBox="1">
            <a:spLocks/>
          </p:cNvSpPr>
          <p:nvPr>
            <p:custDataLst>
              <p:tags r:id="rId6"/>
            </p:custDataLst>
          </p:nvPr>
        </p:nvSpPr>
        <p:spPr>
          <a:xfrm>
            <a:off x="759386" y="1302326"/>
            <a:ext cx="8229600"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3600" dirty="0" smtClean="0">
                <a:solidFill>
                  <a:schemeClr val="tx1">
                    <a:lumMod val="95000"/>
                    <a:lumOff val="5000"/>
                  </a:schemeClr>
                </a:solidFill>
                <a:latin typeface="Times New Roman" panose="02020603050405020304" pitchFamily="18" charset="0"/>
                <a:cs typeface="Times New Roman" panose="02020603050405020304" pitchFamily="18" charset="0"/>
              </a:rPr>
              <a:t>? Rẽ nhánh</a:t>
            </a:r>
            <a:endParaRPr lang="en-SG" sz="36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9" name="TextBox 18"/>
          <p:cNvSpPr txBox="1"/>
          <p:nvPr>
            <p:custDataLst>
              <p:tags r:id="rId7"/>
            </p:custDataLst>
          </p:nvPr>
        </p:nvSpPr>
        <p:spPr>
          <a:xfrm>
            <a:off x="668155" y="3617395"/>
            <a:ext cx="6260868" cy="646331"/>
          </a:xfrm>
          <a:prstGeom prst="rect">
            <a:avLst/>
          </a:prstGeom>
          <a:noFill/>
        </p:spPr>
        <p:txBody>
          <a:bodyPr wrap="square" rtlCol="0">
            <a:spAutoFit/>
          </a:bodyPr>
          <a:lstStyle/>
          <a:p>
            <a:r>
              <a:rPr lang="en-US" sz="3600" dirty="0" smtClean="0">
                <a:latin typeface="Book Antiqua" pitchFamily="18" charset="0"/>
              </a:rPr>
              <a:t>?Mệnh đề có dạng: </a:t>
            </a:r>
            <a:endParaRPr lang="en-SG" sz="3600" dirty="0">
              <a:latin typeface="Book Antiqua" pitchFamily="18" charset="0"/>
            </a:endParaRPr>
          </a:p>
        </p:txBody>
      </p:sp>
      <p:sp>
        <p:nvSpPr>
          <p:cNvPr id="20" name="TextBox 19"/>
          <p:cNvSpPr txBox="1"/>
          <p:nvPr>
            <p:custDataLst>
              <p:tags r:id="rId8"/>
            </p:custDataLst>
          </p:nvPr>
        </p:nvSpPr>
        <p:spPr>
          <a:xfrm>
            <a:off x="1153006" y="4503756"/>
            <a:ext cx="10823399" cy="1200329"/>
          </a:xfrm>
          <a:prstGeom prst="rect">
            <a:avLst/>
          </a:prstGeom>
          <a:noFill/>
        </p:spPr>
        <p:txBody>
          <a:bodyPr wrap="square" rtlCol="0">
            <a:spAutoFit/>
          </a:bodyPr>
          <a:lstStyle/>
          <a:p>
            <a:r>
              <a:rPr lang="vi-VN" sz="3600" dirty="0">
                <a:latin typeface="Book Antiqua" pitchFamily="18" charset="0"/>
              </a:rPr>
              <a:t>Dạng thiếu: </a:t>
            </a:r>
            <a:r>
              <a:rPr lang="en-US" sz="3600" dirty="0" smtClean="0">
                <a:latin typeface="Book Antiqua" pitchFamily="18" charset="0"/>
              </a:rPr>
              <a:t> </a:t>
            </a:r>
            <a:r>
              <a:rPr lang="vi-VN" sz="3600" dirty="0" smtClean="0">
                <a:latin typeface="Book Antiqua" pitchFamily="18" charset="0"/>
              </a:rPr>
              <a:t>Nếu</a:t>
            </a:r>
            <a:r>
              <a:rPr lang="vi-VN" sz="3600" dirty="0">
                <a:latin typeface="Book Antiqua" pitchFamily="18" charset="0"/>
              </a:rPr>
              <a:t>….thì…..</a:t>
            </a:r>
          </a:p>
          <a:p>
            <a:r>
              <a:rPr lang="vi-VN" sz="3600" dirty="0">
                <a:latin typeface="Book Antiqua" pitchFamily="18" charset="0"/>
              </a:rPr>
              <a:t>Dạng đủ: Nếu…thì, nếu không </a:t>
            </a:r>
            <a:r>
              <a:rPr lang="vi-VN" sz="3600" dirty="0" smtClean="0">
                <a:latin typeface="Book Antiqua" pitchFamily="18" charset="0"/>
              </a:rPr>
              <a:t>thì</a:t>
            </a:r>
            <a:r>
              <a:rPr lang="en-US" sz="3600" dirty="0" smtClean="0">
                <a:latin typeface="Book Antiqua" pitchFamily="18" charset="0"/>
              </a:rPr>
              <a:t>(ngược lại thì)</a:t>
            </a:r>
            <a:r>
              <a:rPr lang="vi-VN" sz="3600" dirty="0" smtClean="0">
                <a:latin typeface="Book Antiqua" pitchFamily="18" charset="0"/>
              </a:rPr>
              <a:t>…</a:t>
            </a:r>
          </a:p>
        </p:txBody>
      </p:sp>
    </p:spTree>
    <p:extLst>
      <p:ext uri="{BB962C8B-B14F-4D97-AF65-F5344CB8AC3E}">
        <p14:creationId xmlns:p14="http://schemas.microsoft.com/office/powerpoint/2010/main" val="3376401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9"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8"/>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9"/>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3238772"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HÌNH THÀNH KIẾN THỨC</a:t>
            </a:r>
            <a:endParaRPr lang="en-SG" sz="2000"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2076209"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1. RẼ NHÁNH</a:t>
            </a:r>
            <a:endParaRPr lang="en-SG" sz="2400" dirty="0">
              <a:latin typeface="Times New Roman" panose="02020603050405020304" pitchFamily="18" charset="0"/>
              <a:cs typeface="Times New Roman" panose="02020603050405020304" pitchFamily="18" charset="0"/>
            </a:endParaRPr>
          </a:p>
        </p:txBody>
      </p:sp>
      <p:sp>
        <p:nvSpPr>
          <p:cNvPr id="10" name="mmprod_title"/>
          <p:cNvSpPr>
            <a:spLocks noGrp="1"/>
          </p:cNvSpPr>
          <p:nvPr>
            <p:ph type="title"/>
            <p:custDataLst>
              <p:tags r:id="rId5"/>
            </p:custDataLst>
          </p:nvPr>
        </p:nvSpPr>
        <p:spPr>
          <a:xfrm>
            <a:off x="695699" y="4110273"/>
            <a:ext cx="10650140" cy="1711109"/>
          </a:xfr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wrap="square" lIns="0" tIns="0" rIns="0" bIns="0" anchor="ctr">
            <a:noAutofit/>
          </a:bodyPr>
          <a:lstStyle/>
          <a:p>
            <a:r>
              <a:rPr lang="en-US" sz="3200" dirty="0" smtClean="0">
                <a:solidFill>
                  <a:schemeClr val="tx1"/>
                </a:solidFill>
                <a:latin typeface="Book Antiqua" pitchFamily="18" charset="0"/>
              </a:rPr>
              <a:t/>
            </a:r>
            <a:br>
              <a:rPr lang="en-US" sz="3200" dirty="0" smtClean="0">
                <a:solidFill>
                  <a:schemeClr val="tx1"/>
                </a:solidFill>
                <a:latin typeface="Book Antiqua" pitchFamily="18" charset="0"/>
              </a:rPr>
            </a:br>
            <a:r>
              <a:rPr lang="en-US" sz="3200" b="1" i="1" dirty="0" smtClean="0">
                <a:solidFill>
                  <a:schemeClr val="tx1"/>
                </a:solidFill>
                <a:latin typeface="Book Antiqua" pitchFamily="18" charset="0"/>
              </a:rPr>
              <a:t>Dạng đủ: </a:t>
            </a:r>
            <a:r>
              <a:rPr lang="en-US" sz="3200" dirty="0" smtClean="0">
                <a:solidFill>
                  <a:schemeClr val="tx1"/>
                </a:solidFill>
                <a:latin typeface="Book Antiqua" pitchFamily="18" charset="0"/>
              </a:rPr>
              <a:t/>
            </a:r>
            <a:br>
              <a:rPr lang="en-US" sz="3200" dirty="0" smtClean="0">
                <a:solidFill>
                  <a:schemeClr val="tx1"/>
                </a:solidFill>
                <a:latin typeface="Book Antiqua" pitchFamily="18" charset="0"/>
              </a:rPr>
            </a:br>
            <a:r>
              <a:rPr lang="en-US" sz="3200" dirty="0" smtClean="0">
                <a:solidFill>
                  <a:schemeClr val="tx1"/>
                </a:solidFill>
                <a:latin typeface="Book Antiqua" pitchFamily="18" charset="0"/>
              </a:rPr>
              <a:t>+ Nếu x chia hết cho 2 thì x là số chẵn nếu không thì x không là số chẵn</a:t>
            </a:r>
            <a:br>
              <a:rPr lang="en-US" sz="3200" dirty="0" smtClean="0">
                <a:solidFill>
                  <a:schemeClr val="tx1"/>
                </a:solidFill>
                <a:latin typeface="Book Antiqua" pitchFamily="18" charset="0"/>
              </a:rPr>
            </a:br>
            <a:endParaRPr lang="en-SG" sz="3200" dirty="0">
              <a:solidFill>
                <a:schemeClr val="tx1"/>
              </a:solidFill>
              <a:latin typeface="Book Antiqua" pitchFamily="18" charset="0"/>
            </a:endParaRPr>
          </a:p>
        </p:txBody>
      </p:sp>
      <p:sp>
        <p:nvSpPr>
          <p:cNvPr id="18" name="mmprod_title"/>
          <p:cNvSpPr txBox="1">
            <a:spLocks/>
          </p:cNvSpPr>
          <p:nvPr>
            <p:custDataLst>
              <p:tags r:id="rId6"/>
            </p:custDataLst>
          </p:nvPr>
        </p:nvSpPr>
        <p:spPr>
          <a:xfrm>
            <a:off x="648584" y="1236143"/>
            <a:ext cx="8229600"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4000" b="1" dirty="0" smtClean="0">
                <a:solidFill>
                  <a:schemeClr val="tx1">
                    <a:lumMod val="95000"/>
                    <a:lumOff val="5000"/>
                  </a:schemeClr>
                </a:solidFill>
                <a:latin typeface="Times New Roman" panose="02020603050405020304" pitchFamily="18" charset="0"/>
                <a:cs typeface="Times New Roman" panose="02020603050405020304" pitchFamily="18" charset="0"/>
              </a:rPr>
              <a:t>? Ví dụ:</a:t>
            </a:r>
            <a:endParaRPr lang="en-SG" sz="4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mmprod_title"/>
          <p:cNvSpPr txBox="1">
            <a:spLocks/>
          </p:cNvSpPr>
          <p:nvPr>
            <p:custDataLst>
              <p:tags r:id="rId7"/>
            </p:custDataLst>
          </p:nvPr>
        </p:nvSpPr>
        <p:spPr>
          <a:xfrm>
            <a:off x="648584" y="2186272"/>
            <a:ext cx="10664605" cy="1840526"/>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i="1" dirty="0">
                <a:solidFill>
                  <a:schemeClr val="tx1"/>
                </a:solidFill>
                <a:latin typeface="Book Antiqua" pitchFamily="18" charset="0"/>
              </a:rPr>
              <a:t>Dạng thiếu:</a:t>
            </a:r>
            <a:r>
              <a:rPr lang="en-US" sz="3600" dirty="0">
                <a:solidFill>
                  <a:schemeClr val="tx1"/>
                </a:solidFill>
                <a:latin typeface="Book Antiqua" pitchFamily="18" charset="0"/>
              </a:rPr>
              <a:t/>
            </a:r>
            <a:br>
              <a:rPr lang="en-US" sz="3600" dirty="0">
                <a:solidFill>
                  <a:schemeClr val="tx1"/>
                </a:solidFill>
                <a:latin typeface="Book Antiqua" pitchFamily="18" charset="0"/>
              </a:rPr>
            </a:br>
            <a:r>
              <a:rPr lang="en-US" sz="3600" dirty="0">
                <a:solidFill>
                  <a:schemeClr val="tx1"/>
                </a:solidFill>
                <a:latin typeface="Book Antiqua" pitchFamily="18" charset="0"/>
              </a:rPr>
              <a:t>+ Nếu x chia hết cho 2 thì x là số chẵn</a:t>
            </a:r>
            <a:br>
              <a:rPr lang="en-US" sz="3600" dirty="0">
                <a:solidFill>
                  <a:schemeClr val="tx1"/>
                </a:solidFill>
                <a:latin typeface="Book Antiqua" pitchFamily="18" charset="0"/>
              </a:rPr>
            </a:br>
            <a:r>
              <a:rPr lang="en-US" sz="3600" dirty="0">
                <a:solidFill>
                  <a:schemeClr val="tx1"/>
                </a:solidFill>
                <a:latin typeface="Book Antiqua" pitchFamily="18" charset="0"/>
              </a:rPr>
              <a:t>+ Nếu x không chia hết cho 2 thì x không là số chẵn</a:t>
            </a:r>
            <a:endParaRPr lang="en-SG" sz="36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1669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18"/>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19"/>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3238772"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HÌNH THÀNH KIẾN THỨC</a:t>
            </a:r>
            <a:endParaRPr lang="en-SG" sz="2000"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3463640" cy="461665"/>
          </a:xfrm>
          <a:prstGeom prst="rect">
            <a:avLst/>
          </a:prstGeom>
          <a:noFill/>
        </p:spPr>
        <p:txBody>
          <a:bodyPr wrap="none" rtlCol="0">
            <a:spAutoFit/>
          </a:bodyPr>
          <a:lstStyle/>
          <a:p>
            <a:r>
              <a:rPr lang="en-US" sz="2400" dirty="0">
                <a:latin typeface="Times New Roman" panose="02020603050405020304" pitchFamily="18" charset="0"/>
                <a:cs typeface="Times New Roman" panose="02020603050405020304" pitchFamily="18" charset="0"/>
              </a:rPr>
              <a:t>2</a:t>
            </a:r>
            <a:r>
              <a:rPr lang="en-US" sz="2400" dirty="0" smtClean="0">
                <a:latin typeface="Times New Roman" panose="02020603050405020304" pitchFamily="18" charset="0"/>
                <a:cs typeface="Times New Roman" panose="02020603050405020304" pitchFamily="18" charset="0"/>
              </a:rPr>
              <a:t>. CÂU LỆNH IF - THEN</a:t>
            </a:r>
            <a:endParaRPr lang="en-SG" sz="2400" dirty="0">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741995489"/>
              </p:ext>
            </p:extLst>
          </p:nvPr>
        </p:nvGraphicFramePr>
        <p:xfrm>
          <a:off x="208230" y="1416625"/>
          <a:ext cx="11787611" cy="5246822"/>
        </p:xfrm>
        <a:graphic>
          <a:graphicData uri="http://schemas.openxmlformats.org/drawingml/2006/table">
            <a:tbl>
              <a:tblPr firstRow="1" bandRow="1">
                <a:tableStyleId>{5C22544A-7EE6-4342-B048-85BDC9FD1C3A}</a:tableStyleId>
              </a:tblPr>
              <a:tblGrid>
                <a:gridCol w="1348966"/>
                <a:gridCol w="4653481"/>
                <a:gridCol w="5785164"/>
              </a:tblGrid>
              <a:tr h="417242">
                <a:tc>
                  <a:txBody>
                    <a:bodyPr/>
                    <a:lstStyle/>
                    <a:p>
                      <a:pPr algn="ctr"/>
                      <a:endParaRPr lang="en-US" dirty="0">
                        <a:solidFill>
                          <a:schemeClr val="tx1"/>
                        </a:solidFill>
                      </a:endParaRPr>
                    </a:p>
                  </a:txBody>
                  <a:tcPr/>
                </a:tc>
                <a:tc>
                  <a:txBody>
                    <a:bodyPr/>
                    <a:lstStyle/>
                    <a:p>
                      <a:pPr algn="ctr"/>
                      <a:r>
                        <a:rPr lang="en-US" dirty="0" smtClean="0">
                          <a:solidFill>
                            <a:schemeClr val="tx1"/>
                          </a:solidFill>
                        </a:rPr>
                        <a:t>Dạng</a:t>
                      </a:r>
                      <a:r>
                        <a:rPr lang="en-US" baseline="0" dirty="0" smtClean="0">
                          <a:solidFill>
                            <a:schemeClr val="tx1"/>
                          </a:solidFill>
                        </a:rPr>
                        <a:t> thiếu</a:t>
                      </a:r>
                      <a:endParaRPr lang="en-US" dirty="0">
                        <a:solidFill>
                          <a:schemeClr val="tx1"/>
                        </a:solidFill>
                      </a:endParaRPr>
                    </a:p>
                  </a:txBody>
                  <a:tcPr/>
                </a:tc>
                <a:tc>
                  <a:txBody>
                    <a:bodyPr/>
                    <a:lstStyle/>
                    <a:p>
                      <a:pPr algn="ctr"/>
                      <a:r>
                        <a:rPr lang="en-US" dirty="0" smtClean="0">
                          <a:solidFill>
                            <a:schemeClr val="tx1"/>
                          </a:solidFill>
                        </a:rPr>
                        <a:t>Dạng</a:t>
                      </a:r>
                      <a:r>
                        <a:rPr lang="en-US" baseline="0" dirty="0" smtClean="0">
                          <a:solidFill>
                            <a:schemeClr val="tx1"/>
                          </a:solidFill>
                        </a:rPr>
                        <a:t> đủ</a:t>
                      </a:r>
                      <a:endParaRPr lang="en-US" dirty="0">
                        <a:solidFill>
                          <a:schemeClr val="tx1"/>
                        </a:solidFill>
                      </a:endParaRPr>
                    </a:p>
                  </a:txBody>
                  <a:tcPr/>
                </a:tc>
              </a:tr>
              <a:tr h="730172">
                <a:tc>
                  <a:txBody>
                    <a:bodyPr/>
                    <a:lstStyle/>
                    <a:p>
                      <a:pPr algn="ctr"/>
                      <a:endParaRPr lang="en-US" dirty="0" smtClean="0">
                        <a:solidFill>
                          <a:schemeClr val="tx1"/>
                        </a:solidFill>
                      </a:endParaRPr>
                    </a:p>
                    <a:p>
                      <a:pPr algn="ctr"/>
                      <a:r>
                        <a:rPr lang="en-US" dirty="0" smtClean="0">
                          <a:solidFill>
                            <a:schemeClr val="tx1"/>
                          </a:solidFill>
                        </a:rPr>
                        <a:t>Cú</a:t>
                      </a:r>
                      <a:r>
                        <a:rPr lang="en-US" baseline="0" dirty="0" smtClean="0">
                          <a:solidFill>
                            <a:schemeClr val="tx1"/>
                          </a:solidFill>
                        </a:rPr>
                        <a:t> pháp </a:t>
                      </a:r>
                      <a:endParaRPr lang="en-US" dirty="0">
                        <a:solidFill>
                          <a:schemeClr val="tx1"/>
                        </a:solidFill>
                      </a:endParaRPr>
                    </a:p>
                  </a:txBody>
                  <a:tcPr>
                    <a:solidFill>
                      <a:schemeClr val="bg2">
                        <a:lumMod val="60000"/>
                        <a:lumOff val="4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SG" sz="1800" b="1" dirty="0" smtClean="0">
                        <a:solidFill>
                          <a:schemeClr val="tx1"/>
                        </a:solidFill>
                        <a:latin typeface="Book Antiqua" pitchFamily="18" charset="0"/>
                      </a:endParaRPr>
                    </a:p>
                  </a:txBody>
                  <a:tcPr>
                    <a:solidFill>
                      <a:schemeClr val="bg2">
                        <a:lumMod val="60000"/>
                        <a:lumOff val="40000"/>
                      </a:schemeClr>
                    </a:solidFill>
                  </a:tcPr>
                </a:tc>
                <a:tc>
                  <a:txBody>
                    <a:bodyPr/>
                    <a:lstStyle/>
                    <a:p>
                      <a:pPr algn="ctr"/>
                      <a:endParaRPr lang="vi-VN" sz="1800" b="1" dirty="0" smtClean="0">
                        <a:solidFill>
                          <a:schemeClr val="tx1"/>
                        </a:solidFill>
                        <a:latin typeface="Book Antiqua" pitchFamily="18" charset="0"/>
                      </a:endParaRPr>
                    </a:p>
                  </a:txBody>
                  <a:tcPr>
                    <a:solidFill>
                      <a:schemeClr val="bg2">
                        <a:lumMod val="60000"/>
                        <a:lumOff val="40000"/>
                      </a:schemeClr>
                    </a:solidFill>
                  </a:tcPr>
                </a:tc>
              </a:tr>
              <a:tr h="2678744">
                <a:tc>
                  <a:txBody>
                    <a:bodyPr/>
                    <a:lstStyle/>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r>
                        <a:rPr lang="en-US" dirty="0" smtClean="0">
                          <a:solidFill>
                            <a:schemeClr val="tx1"/>
                          </a:solidFill>
                        </a:rPr>
                        <a:t>Hoạt</a:t>
                      </a:r>
                      <a:r>
                        <a:rPr lang="en-US" baseline="0" dirty="0" smtClean="0">
                          <a:solidFill>
                            <a:schemeClr val="tx1"/>
                          </a:solidFill>
                        </a:rPr>
                        <a:t> động</a:t>
                      </a:r>
                      <a:endParaRPr lang="en-US" dirty="0">
                        <a:solidFill>
                          <a:schemeClr val="tx1"/>
                        </a:solidFill>
                      </a:endParaRPr>
                    </a:p>
                  </a:txBody>
                  <a:tcPr>
                    <a:noFill/>
                  </a:tcPr>
                </a:tc>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tr>
              <a:tr h="1420664">
                <a:tc>
                  <a:txBody>
                    <a:bodyPr/>
                    <a:lstStyle/>
                    <a:p>
                      <a:pPr algn="ctr"/>
                      <a:endParaRPr lang="en-US" dirty="0">
                        <a:solidFill>
                          <a:schemeClr val="tx1"/>
                        </a:solidFill>
                      </a:endParaRPr>
                    </a:p>
                  </a:txBody>
                  <a:tcPr>
                    <a:noFill/>
                  </a:tcPr>
                </a:tc>
                <a:tc gridSpan="2">
                  <a:txBody>
                    <a:bodyPr/>
                    <a:lstStyle/>
                    <a:p>
                      <a:endParaRPr lang="en-US" dirty="0">
                        <a:solidFill>
                          <a:schemeClr val="tx1"/>
                        </a:solidFill>
                      </a:endParaRPr>
                    </a:p>
                  </a:txBody>
                  <a:tcPr>
                    <a:noFill/>
                  </a:tcPr>
                </a:tc>
                <a:tc hMerge="1">
                  <a:txBody>
                    <a:bodyPr/>
                    <a:lstStyle/>
                    <a:p>
                      <a:endParaRPr lang="en-US" dirty="0"/>
                    </a:p>
                  </a:txBody>
                  <a:tcPr>
                    <a:solidFill>
                      <a:schemeClr val="bg2">
                        <a:lumMod val="20000"/>
                        <a:lumOff val="80000"/>
                      </a:schemeClr>
                    </a:solidFill>
                  </a:tcPr>
                </a:tc>
              </a:tr>
            </a:tbl>
          </a:graphicData>
        </a:graphic>
      </p:graphicFrame>
      <p:grpSp>
        <p:nvGrpSpPr>
          <p:cNvPr id="23" name="Group 22"/>
          <p:cNvGrpSpPr/>
          <p:nvPr>
            <p:custDataLst>
              <p:tags r:id="rId5"/>
            </p:custDataLst>
          </p:nvPr>
        </p:nvGrpSpPr>
        <p:grpSpPr>
          <a:xfrm>
            <a:off x="1578288" y="2655983"/>
            <a:ext cx="4449442" cy="2286000"/>
            <a:chOff x="1359478" y="3733800"/>
            <a:chExt cx="5879522" cy="2286000"/>
          </a:xfrm>
        </p:grpSpPr>
        <p:sp>
          <p:nvSpPr>
            <p:cNvPr id="24" name="Flowchart: Decision 23"/>
            <p:cNvSpPr/>
            <p:nvPr>
              <p:custDataLst>
                <p:tags r:id="rId14"/>
              </p:custDataLst>
            </p:nvPr>
          </p:nvSpPr>
          <p:spPr>
            <a:xfrm>
              <a:off x="1359478" y="4191000"/>
              <a:ext cx="2933700" cy="1066800"/>
            </a:xfrm>
            <a:prstGeom prst="flowChartDecision">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VNI-Bodon-Poster" pitchFamily="2" charset="0"/>
                </a:rPr>
                <a:t>Điều kiện</a:t>
              </a:r>
              <a:endParaRPr lang="en-SG" sz="1600" dirty="0">
                <a:latin typeface="VNI-Bodon-Poster" pitchFamily="2" charset="0"/>
              </a:endParaRPr>
            </a:p>
          </p:txBody>
        </p:sp>
        <p:cxnSp>
          <p:nvCxnSpPr>
            <p:cNvPr id="25" name="Straight Arrow Connector 24"/>
            <p:cNvCxnSpPr>
              <a:endCxn id="24" idx="0"/>
            </p:cNvCxnSpPr>
            <p:nvPr/>
          </p:nvCxnSpPr>
          <p:spPr>
            <a:xfrm>
              <a:off x="2826328" y="3733800"/>
              <a:ext cx="0" cy="457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24" idx="3"/>
            </p:cNvCxnSpPr>
            <p:nvPr/>
          </p:nvCxnSpPr>
          <p:spPr>
            <a:xfrm>
              <a:off x="4293178" y="4724400"/>
              <a:ext cx="507422"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custDataLst>
                <p:tags r:id="rId15"/>
              </p:custDataLst>
            </p:nvPr>
          </p:nvSpPr>
          <p:spPr>
            <a:xfrm>
              <a:off x="4800600" y="4315691"/>
              <a:ext cx="2438400" cy="76200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VNI-Bodon-Poster" pitchFamily="2" charset="0"/>
                </a:rPr>
                <a:t>Câu lệnh</a:t>
              </a:r>
              <a:endParaRPr lang="en-SG" dirty="0">
                <a:latin typeface="VNI-Bodon-Poster" pitchFamily="2" charset="0"/>
              </a:endParaRPr>
            </a:p>
          </p:txBody>
        </p:sp>
        <p:cxnSp>
          <p:nvCxnSpPr>
            <p:cNvPr id="28" name="Straight Arrow Connector 27"/>
            <p:cNvCxnSpPr/>
            <p:nvPr/>
          </p:nvCxnSpPr>
          <p:spPr>
            <a:xfrm>
              <a:off x="2826329" y="5257800"/>
              <a:ext cx="0" cy="457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826328" y="5715000"/>
              <a:ext cx="3193472"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27" idx="2"/>
            </p:cNvCxnSpPr>
            <p:nvPr/>
          </p:nvCxnSpPr>
          <p:spPr>
            <a:xfrm>
              <a:off x="6019800" y="5077691"/>
              <a:ext cx="0" cy="94210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custDataLst>
                <p:tags r:id="rId16"/>
              </p:custDataLst>
            </p:nvPr>
          </p:nvSpPr>
          <p:spPr>
            <a:xfrm>
              <a:off x="3817726" y="4137952"/>
              <a:ext cx="981159" cy="369332"/>
            </a:xfrm>
            <a:prstGeom prst="rect">
              <a:avLst/>
            </a:prstGeom>
            <a:noFill/>
          </p:spPr>
          <p:txBody>
            <a:bodyPr wrap="none" rtlCol="0">
              <a:spAutoFit/>
            </a:bodyPr>
            <a:lstStyle/>
            <a:p>
              <a:r>
                <a:rPr lang="en-US" dirty="0" smtClean="0">
                  <a:latin typeface="VNI-Bodon-Poster" pitchFamily="2" charset="0"/>
                </a:rPr>
                <a:t>Đúng</a:t>
              </a:r>
              <a:endParaRPr lang="en-SG" dirty="0">
                <a:latin typeface="VNI-Bodon-Poster" pitchFamily="2" charset="0"/>
              </a:endParaRPr>
            </a:p>
          </p:txBody>
        </p:sp>
        <p:sp>
          <p:nvSpPr>
            <p:cNvPr id="32" name="TextBox 31"/>
            <p:cNvSpPr txBox="1"/>
            <p:nvPr>
              <p:custDataLst>
                <p:tags r:id="rId17"/>
              </p:custDataLst>
            </p:nvPr>
          </p:nvSpPr>
          <p:spPr>
            <a:xfrm>
              <a:off x="1626177" y="5364079"/>
              <a:ext cx="635890" cy="369332"/>
            </a:xfrm>
            <a:prstGeom prst="rect">
              <a:avLst/>
            </a:prstGeom>
            <a:noFill/>
          </p:spPr>
          <p:txBody>
            <a:bodyPr wrap="none" rtlCol="0">
              <a:spAutoFit/>
            </a:bodyPr>
            <a:lstStyle/>
            <a:p>
              <a:r>
                <a:rPr lang="en-US" dirty="0" smtClean="0">
                  <a:latin typeface="VNI-Bodon-Poster" pitchFamily="2" charset="0"/>
                </a:rPr>
                <a:t>Sai</a:t>
              </a:r>
              <a:endParaRPr lang="en-SG" dirty="0">
                <a:latin typeface="VNI-Bodon-Poster" pitchFamily="2" charset="0"/>
              </a:endParaRPr>
            </a:p>
          </p:txBody>
        </p:sp>
      </p:grpSp>
      <p:grpSp>
        <p:nvGrpSpPr>
          <p:cNvPr id="33" name="Group 32"/>
          <p:cNvGrpSpPr/>
          <p:nvPr>
            <p:custDataLst>
              <p:tags r:id="rId6"/>
            </p:custDataLst>
          </p:nvPr>
        </p:nvGrpSpPr>
        <p:grpSpPr>
          <a:xfrm>
            <a:off x="6482280" y="2662020"/>
            <a:ext cx="5289486" cy="2181610"/>
            <a:chOff x="594384" y="4114800"/>
            <a:chExt cx="7863816" cy="2438400"/>
          </a:xfrm>
        </p:grpSpPr>
        <p:cxnSp>
          <p:nvCxnSpPr>
            <p:cNvPr id="34" name="Straight Arrow Connector 33"/>
            <p:cNvCxnSpPr/>
            <p:nvPr/>
          </p:nvCxnSpPr>
          <p:spPr>
            <a:xfrm>
              <a:off x="4578928" y="4114800"/>
              <a:ext cx="0" cy="457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nvGrpSpPr>
            <p:cNvPr id="35" name="Group 34"/>
            <p:cNvGrpSpPr/>
            <p:nvPr/>
          </p:nvGrpSpPr>
          <p:grpSpPr>
            <a:xfrm>
              <a:off x="594384" y="4387334"/>
              <a:ext cx="7863816" cy="2165866"/>
              <a:chOff x="594384" y="4311134"/>
              <a:chExt cx="7863816" cy="2165866"/>
            </a:xfrm>
          </p:grpSpPr>
          <p:sp>
            <p:nvSpPr>
              <p:cNvPr id="36" name="Flowchart: Decision 35"/>
              <p:cNvSpPr/>
              <p:nvPr>
                <p:custDataLst>
                  <p:tags r:id="rId9"/>
                </p:custDataLst>
              </p:nvPr>
            </p:nvSpPr>
            <p:spPr>
              <a:xfrm>
                <a:off x="3112078" y="4495800"/>
                <a:ext cx="2933700" cy="1066800"/>
              </a:xfrm>
              <a:prstGeom prst="flowChartDecision">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VNI-Bodon-Poster" pitchFamily="2" charset="0"/>
                  </a:rPr>
                  <a:t>Điều kiện</a:t>
                </a:r>
                <a:endParaRPr lang="en-SG" sz="1600" dirty="0">
                  <a:latin typeface="VNI-Bodon-Poster" pitchFamily="2" charset="0"/>
                </a:endParaRPr>
              </a:p>
            </p:txBody>
          </p:sp>
          <p:cxnSp>
            <p:nvCxnSpPr>
              <p:cNvPr id="37" name="Straight Arrow Connector 36"/>
              <p:cNvCxnSpPr>
                <a:stCxn id="36" idx="3"/>
              </p:cNvCxnSpPr>
              <p:nvPr/>
            </p:nvCxnSpPr>
            <p:spPr>
              <a:xfrm>
                <a:off x="6045778" y="5029200"/>
                <a:ext cx="507422"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custDataLst>
                  <p:tags r:id="rId10"/>
                </p:custDataLst>
              </p:nvPr>
            </p:nvSpPr>
            <p:spPr>
              <a:xfrm>
                <a:off x="6553200" y="4620491"/>
                <a:ext cx="1905000" cy="76200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VNI-Bodon-Poster" pitchFamily="2" charset="0"/>
                  </a:rPr>
                  <a:t>Câu </a:t>
                </a:r>
                <a:r>
                  <a:rPr lang="en-US" dirty="0" smtClean="0">
                    <a:latin typeface="VNI-Bodon-Poster" pitchFamily="2" charset="0"/>
                  </a:rPr>
                  <a:t>lệnh</a:t>
                </a:r>
                <a:r>
                  <a:rPr lang="en-SG" dirty="0" smtClean="0">
                    <a:latin typeface="VNI-Bodon-Poster" pitchFamily="2" charset="0"/>
                  </a:rPr>
                  <a:t> </a:t>
                </a:r>
                <a:r>
                  <a:rPr lang="en-US" dirty="0" smtClean="0">
                    <a:latin typeface="VNI-Bodon-Poster" pitchFamily="2" charset="0"/>
                  </a:rPr>
                  <a:t>1</a:t>
                </a:r>
                <a:endParaRPr lang="en-SG" dirty="0">
                  <a:latin typeface="VNI-Bodon-Poster" pitchFamily="2" charset="0"/>
                </a:endParaRPr>
              </a:p>
            </p:txBody>
          </p:sp>
          <p:cxnSp>
            <p:nvCxnSpPr>
              <p:cNvPr id="39" name="Straight Arrow Connector 38"/>
              <p:cNvCxnSpPr/>
              <p:nvPr/>
            </p:nvCxnSpPr>
            <p:spPr>
              <a:xfrm>
                <a:off x="4578928" y="6019800"/>
                <a:ext cx="0" cy="457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1295400" y="5382491"/>
                <a:ext cx="0" cy="63730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custDataLst>
                  <p:tags r:id="rId11"/>
                </p:custDataLst>
              </p:nvPr>
            </p:nvSpPr>
            <p:spPr>
              <a:xfrm>
                <a:off x="5538222" y="4311134"/>
                <a:ext cx="1103882" cy="412805"/>
              </a:xfrm>
              <a:prstGeom prst="rect">
                <a:avLst/>
              </a:prstGeom>
              <a:noFill/>
            </p:spPr>
            <p:txBody>
              <a:bodyPr wrap="none" rtlCol="0">
                <a:spAutoFit/>
              </a:bodyPr>
              <a:lstStyle/>
              <a:p>
                <a:r>
                  <a:rPr lang="en-US" dirty="0">
                    <a:latin typeface="VNI-Bodon-Poster" pitchFamily="2" charset="0"/>
                  </a:rPr>
                  <a:t>Đúng</a:t>
                </a:r>
                <a:endParaRPr lang="en-SG" dirty="0">
                  <a:latin typeface="VNI-Bodon-Poster" pitchFamily="2" charset="0"/>
                </a:endParaRPr>
              </a:p>
            </p:txBody>
          </p:sp>
          <p:sp>
            <p:nvSpPr>
              <p:cNvPr id="42" name="TextBox 41"/>
              <p:cNvSpPr txBox="1"/>
              <p:nvPr>
                <p:custDataLst>
                  <p:tags r:id="rId12"/>
                </p:custDataLst>
              </p:nvPr>
            </p:nvSpPr>
            <p:spPr>
              <a:xfrm>
                <a:off x="2833138" y="4428898"/>
                <a:ext cx="715427" cy="412805"/>
              </a:xfrm>
              <a:prstGeom prst="rect">
                <a:avLst/>
              </a:prstGeom>
              <a:noFill/>
            </p:spPr>
            <p:txBody>
              <a:bodyPr wrap="none" rtlCol="0">
                <a:spAutoFit/>
              </a:bodyPr>
              <a:lstStyle/>
              <a:p>
                <a:r>
                  <a:rPr lang="en-US" dirty="0" smtClean="0">
                    <a:latin typeface="VNI-Bodon-Poster" pitchFamily="2" charset="0"/>
                  </a:rPr>
                  <a:t>Sai</a:t>
                </a:r>
                <a:endParaRPr lang="en-SG" dirty="0">
                  <a:latin typeface="VNI-Bodon-Poster" pitchFamily="2" charset="0"/>
                </a:endParaRPr>
              </a:p>
            </p:txBody>
          </p:sp>
          <p:sp>
            <p:nvSpPr>
              <p:cNvPr id="43" name="Rectangle 42"/>
              <p:cNvSpPr/>
              <p:nvPr>
                <p:custDataLst>
                  <p:tags r:id="rId13"/>
                </p:custDataLst>
              </p:nvPr>
            </p:nvSpPr>
            <p:spPr>
              <a:xfrm>
                <a:off x="594384" y="4613564"/>
                <a:ext cx="1996416" cy="76200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VNI-Bodon-Poster" pitchFamily="2" charset="0"/>
                  </a:rPr>
                  <a:t>Câu </a:t>
                </a:r>
                <a:r>
                  <a:rPr lang="en-US" dirty="0" smtClean="0">
                    <a:latin typeface="VNI-Bodon-Poster" pitchFamily="2" charset="0"/>
                  </a:rPr>
                  <a:t>lệnh</a:t>
                </a:r>
                <a:r>
                  <a:rPr lang="en-SG" dirty="0" smtClean="0">
                    <a:latin typeface="VNI-Bodon-Poster" pitchFamily="2" charset="0"/>
                  </a:rPr>
                  <a:t> </a:t>
                </a:r>
                <a:r>
                  <a:rPr lang="en-US" dirty="0" smtClean="0">
                    <a:latin typeface="VNI-Bodon-Poster" pitchFamily="2" charset="0"/>
                  </a:rPr>
                  <a:t>2</a:t>
                </a:r>
                <a:endParaRPr lang="en-SG" dirty="0">
                  <a:latin typeface="VNI-Bodon-Poster" pitchFamily="2" charset="0"/>
                </a:endParaRPr>
              </a:p>
            </p:txBody>
          </p:sp>
          <p:cxnSp>
            <p:nvCxnSpPr>
              <p:cNvPr id="44" name="Straight Arrow Connector 43"/>
              <p:cNvCxnSpPr>
                <a:endCxn id="43" idx="3"/>
              </p:cNvCxnSpPr>
              <p:nvPr/>
            </p:nvCxnSpPr>
            <p:spPr>
              <a:xfrm flipH="1" flipV="1">
                <a:off x="2590799" y="4994565"/>
                <a:ext cx="685803" cy="69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7772400" y="5382491"/>
                <a:ext cx="0" cy="63730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295400" y="6019800"/>
                <a:ext cx="6477000" cy="0"/>
              </a:xfrm>
              <a:prstGeom prst="line">
                <a:avLst/>
              </a:prstGeom>
              <a:ln w="38100"/>
            </p:spPr>
            <p:style>
              <a:lnRef idx="1">
                <a:schemeClr val="accent1"/>
              </a:lnRef>
              <a:fillRef idx="0">
                <a:schemeClr val="accent1"/>
              </a:fillRef>
              <a:effectRef idx="0">
                <a:schemeClr val="accent1"/>
              </a:effectRef>
              <a:fontRef idx="minor">
                <a:schemeClr val="tx1"/>
              </a:fontRef>
            </p:style>
          </p:cxnSp>
        </p:grpSp>
      </p:grpSp>
      <p:sp>
        <p:nvSpPr>
          <p:cNvPr id="47" name="TextBox 46"/>
          <p:cNvSpPr txBox="1"/>
          <p:nvPr>
            <p:custDataLst>
              <p:tags r:id="rId7"/>
            </p:custDataLst>
          </p:nvPr>
        </p:nvSpPr>
        <p:spPr>
          <a:xfrm>
            <a:off x="1578287" y="1900355"/>
            <a:ext cx="4302781" cy="430887"/>
          </a:xfrm>
          <a:prstGeom prst="rect">
            <a:avLst/>
          </a:prstGeom>
          <a:noFill/>
        </p:spPr>
        <p:txBody>
          <a:bodyPr wrap="none" rtlCol="0">
            <a:spAutoFit/>
          </a:bodyPr>
          <a:lstStyle/>
          <a:p>
            <a:pPr defTabSz="457200">
              <a:defRPr/>
            </a:pPr>
            <a:r>
              <a:rPr lang="en-SG" sz="2200" b="1" dirty="0">
                <a:solidFill>
                  <a:schemeClr val="bg1"/>
                </a:solidFill>
                <a:latin typeface="Book Antiqua" pitchFamily="18" charset="0"/>
              </a:rPr>
              <a:t>If &lt;điều kiện&gt; then &lt;câu lệnh&gt;;</a:t>
            </a:r>
          </a:p>
        </p:txBody>
      </p:sp>
      <p:sp>
        <p:nvSpPr>
          <p:cNvPr id="48" name="TextBox 47"/>
          <p:cNvSpPr txBox="1"/>
          <p:nvPr>
            <p:custDataLst>
              <p:tags r:id="rId8"/>
            </p:custDataLst>
          </p:nvPr>
        </p:nvSpPr>
        <p:spPr>
          <a:xfrm>
            <a:off x="6732805" y="1731546"/>
            <a:ext cx="4514376" cy="769441"/>
          </a:xfrm>
          <a:prstGeom prst="rect">
            <a:avLst/>
          </a:prstGeom>
          <a:noFill/>
        </p:spPr>
        <p:txBody>
          <a:bodyPr wrap="none" rtlCol="0">
            <a:spAutoFit/>
          </a:bodyPr>
          <a:lstStyle/>
          <a:p>
            <a:pPr algn="ctr"/>
            <a:r>
              <a:rPr lang="vi-VN" sz="2200" b="1" dirty="0">
                <a:solidFill>
                  <a:schemeClr val="bg1"/>
                </a:solidFill>
                <a:latin typeface="Book Antiqua" pitchFamily="18" charset="0"/>
              </a:rPr>
              <a:t>If &lt;điều kiện&gt; then &lt;câu lệnh</a:t>
            </a:r>
            <a:r>
              <a:rPr lang="en-US" sz="2200" b="1" dirty="0">
                <a:solidFill>
                  <a:schemeClr val="bg1"/>
                </a:solidFill>
                <a:latin typeface="Book Antiqua" pitchFamily="18" charset="0"/>
              </a:rPr>
              <a:t> </a:t>
            </a:r>
            <a:r>
              <a:rPr lang="vi-VN" sz="2200" b="1" dirty="0">
                <a:solidFill>
                  <a:schemeClr val="bg1"/>
                </a:solidFill>
                <a:latin typeface="Book Antiqua" pitchFamily="18" charset="0"/>
              </a:rPr>
              <a:t>1&gt; </a:t>
            </a:r>
            <a:endParaRPr lang="en-US" sz="2200" b="1" dirty="0">
              <a:solidFill>
                <a:schemeClr val="bg1"/>
              </a:solidFill>
              <a:latin typeface="Book Antiqua" pitchFamily="18" charset="0"/>
            </a:endParaRPr>
          </a:p>
          <a:p>
            <a:pPr algn="ctr"/>
            <a:r>
              <a:rPr lang="vi-VN" sz="2200" b="1" dirty="0">
                <a:solidFill>
                  <a:schemeClr val="bg1"/>
                </a:solidFill>
                <a:latin typeface="Book Antiqua" pitchFamily="18" charset="0"/>
              </a:rPr>
              <a:t>else &lt;câu lệnh 2&gt;;</a:t>
            </a:r>
          </a:p>
        </p:txBody>
      </p:sp>
      <p:sp>
        <p:nvSpPr>
          <p:cNvPr id="3" name="Rectangle 2"/>
          <p:cNvSpPr/>
          <p:nvPr/>
        </p:nvSpPr>
        <p:spPr>
          <a:xfrm>
            <a:off x="1785530" y="5256590"/>
            <a:ext cx="7805942" cy="1323439"/>
          </a:xfrm>
          <a:prstGeom prst="rect">
            <a:avLst/>
          </a:prstGeom>
        </p:spPr>
        <p:txBody>
          <a:bodyPr wrap="square">
            <a:spAutoFit/>
          </a:bodyPr>
          <a:lstStyle/>
          <a:p>
            <a:r>
              <a:rPr lang="en-US" sz="2000" dirty="0"/>
              <a:t>Trong đó: + If, then, else: là các từ khóa</a:t>
            </a:r>
          </a:p>
          <a:p>
            <a:r>
              <a:rPr lang="en-US" sz="2000" dirty="0"/>
              <a:t>                 + Điều kiện: Là biểu thức quan hệ hoặc biểu thức logic</a:t>
            </a:r>
          </a:p>
          <a:p>
            <a:r>
              <a:rPr lang="en-US" sz="2000" dirty="0"/>
              <a:t>                 + Câu lệnh, câu lệnh 1, câu lệnh 2: là 1 lệnh của Pascal.</a:t>
            </a:r>
          </a:p>
          <a:p>
            <a:pPr algn="ctr"/>
            <a:endParaRPr lang="vi-VN" sz="2000" b="1" dirty="0">
              <a:solidFill>
                <a:schemeClr val="bg1"/>
              </a:solidFill>
              <a:latin typeface="Book Antiqua" pitchFamily="18" charset="0"/>
            </a:endParaRPr>
          </a:p>
        </p:txBody>
      </p:sp>
    </p:spTree>
    <p:extLst>
      <p:ext uri="{BB962C8B-B14F-4D97-AF65-F5344CB8AC3E}">
        <p14:creationId xmlns:p14="http://schemas.microsoft.com/office/powerpoint/2010/main" val="477640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500"/>
                                        <p:tgtEl>
                                          <p:spTgt spid="4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fade">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1000"/>
                                        <p:tgtEl>
                                          <p:spTgt spid="23"/>
                                        </p:tgtEl>
                                      </p:cBhvr>
                                    </p:animEffect>
                                    <p:anim calcmode="lin" valueType="num">
                                      <p:cBhvr>
                                        <p:cTn id="18" dur="1000" fill="hold"/>
                                        <p:tgtEl>
                                          <p:spTgt spid="23"/>
                                        </p:tgtEl>
                                        <p:attrNameLst>
                                          <p:attrName>ppt_x</p:attrName>
                                        </p:attrNameLst>
                                      </p:cBhvr>
                                      <p:tavLst>
                                        <p:tav tm="0">
                                          <p:val>
                                            <p:strVal val="#ppt_x"/>
                                          </p:val>
                                        </p:tav>
                                        <p:tav tm="100000">
                                          <p:val>
                                            <p:strVal val="#ppt_x"/>
                                          </p:val>
                                        </p:tav>
                                      </p:tavLst>
                                    </p:anim>
                                    <p:anim calcmode="lin" valueType="num">
                                      <p:cBhvr>
                                        <p:cTn id="19"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3"/>
                                        </p:tgtEl>
                                        <p:attrNameLst>
                                          <p:attrName>style.visibility</p:attrName>
                                        </p:attrNameLst>
                                      </p:cBhvr>
                                      <p:to>
                                        <p:strVal val="visible"/>
                                      </p:to>
                                    </p:set>
                                    <p:animEffect transition="in" filter="fade">
                                      <p:cBhvr>
                                        <p:cTn id="24" dur="500"/>
                                        <p:tgtEl>
                                          <p:spTgt spid="3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48"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7"/>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8"/>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01913"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LUYỆN TẬP</a:t>
            </a:r>
            <a:endParaRPr lang="en-SG" sz="2000"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3463640"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2. CÂU </a:t>
            </a:r>
            <a:r>
              <a:rPr lang="en-US" sz="2400" dirty="0" smtClean="0">
                <a:latin typeface="Times New Roman" panose="02020603050405020304" pitchFamily="18" charset="0"/>
                <a:cs typeface="Times New Roman" panose="02020603050405020304" pitchFamily="18" charset="0"/>
              </a:rPr>
              <a:t>LỆNH IF - THEN</a:t>
            </a:r>
            <a:endParaRPr lang="en-SG" sz="2400" dirty="0">
              <a:latin typeface="Times New Roman" panose="02020603050405020304" pitchFamily="18" charset="0"/>
              <a:cs typeface="Times New Roman" panose="02020603050405020304" pitchFamily="18" charset="0"/>
            </a:endParaRPr>
          </a:p>
        </p:txBody>
      </p:sp>
      <p:sp>
        <p:nvSpPr>
          <p:cNvPr id="18" name="mmprod_title"/>
          <p:cNvSpPr txBox="1">
            <a:spLocks/>
          </p:cNvSpPr>
          <p:nvPr>
            <p:custDataLst>
              <p:tags r:id="rId5"/>
            </p:custDataLst>
          </p:nvPr>
        </p:nvSpPr>
        <p:spPr>
          <a:xfrm>
            <a:off x="4646652" y="955202"/>
            <a:ext cx="8229600"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2800" b="1" dirty="0" smtClean="0">
                <a:solidFill>
                  <a:schemeClr val="tx1">
                    <a:lumMod val="95000"/>
                    <a:lumOff val="5000"/>
                  </a:schemeClr>
                </a:solidFill>
                <a:latin typeface="Times New Roman" panose="02020603050405020304" pitchFamily="18" charset="0"/>
                <a:cs typeface="Times New Roman" panose="02020603050405020304" pitchFamily="18" charset="0"/>
              </a:rPr>
              <a:t>? Hoạt động nhóm:</a:t>
            </a:r>
            <a:endParaRPr lang="en-SG" sz="28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mmprod_title"/>
          <p:cNvSpPr txBox="1">
            <a:spLocks/>
          </p:cNvSpPr>
          <p:nvPr>
            <p:custDataLst>
              <p:tags r:id="rId6"/>
            </p:custDataLst>
          </p:nvPr>
        </p:nvSpPr>
        <p:spPr>
          <a:xfrm>
            <a:off x="808529" y="1435616"/>
            <a:ext cx="11383471"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2800" b="1" i="1" dirty="0" smtClean="0">
                <a:solidFill>
                  <a:schemeClr val="tx1">
                    <a:lumMod val="95000"/>
                    <a:lumOff val="5000"/>
                  </a:schemeClr>
                </a:solidFill>
                <a:latin typeface="Times New Roman" panose="02020603050405020304" pitchFamily="18" charset="0"/>
                <a:cs typeface="Times New Roman" panose="02020603050405020304" pitchFamily="18" charset="0"/>
              </a:rPr>
              <a:t>Yêu cầu 1: sử dụng câu lệnh if – then để mô tả các cấu trúc rẽ nhánh sau:</a:t>
            </a:r>
            <a:endParaRPr lang="en-SG" sz="2800" b="1"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091981357"/>
              </p:ext>
            </p:extLst>
          </p:nvPr>
        </p:nvGraphicFramePr>
        <p:xfrm>
          <a:off x="291567" y="2169905"/>
          <a:ext cx="11613738" cy="4444904"/>
        </p:xfrm>
        <a:graphic>
          <a:graphicData uri="http://schemas.openxmlformats.org/drawingml/2006/table">
            <a:tbl>
              <a:tblPr firstRow="1" bandRow="1">
                <a:tableStyleId>{5C22544A-7EE6-4342-B048-85BDC9FD1C3A}</a:tableStyleId>
              </a:tblPr>
              <a:tblGrid>
                <a:gridCol w="5806869"/>
                <a:gridCol w="5806869"/>
              </a:tblGrid>
              <a:tr h="722462">
                <a:tc>
                  <a:txBody>
                    <a:bodyPr/>
                    <a:lstStyle/>
                    <a:p>
                      <a:pPr algn="ctr"/>
                      <a:r>
                        <a:rPr lang="en-US" sz="3600" dirty="0" smtClean="0">
                          <a:solidFill>
                            <a:schemeClr val="tx1"/>
                          </a:solidFill>
                        </a:rPr>
                        <a:t>Nhóm</a:t>
                      </a:r>
                      <a:r>
                        <a:rPr lang="en-US" sz="3600" baseline="0" dirty="0" smtClean="0">
                          <a:solidFill>
                            <a:schemeClr val="tx1"/>
                          </a:solidFill>
                        </a:rPr>
                        <a:t> 1,2</a:t>
                      </a:r>
                      <a:endParaRPr lang="en-US" sz="3600" dirty="0">
                        <a:solidFill>
                          <a:schemeClr val="tx1"/>
                        </a:solidFill>
                      </a:endParaRPr>
                    </a:p>
                  </a:txBody>
                  <a:tcPr>
                    <a:solidFill>
                      <a:schemeClr val="accent4">
                        <a:lumMod val="75000"/>
                      </a:schemeClr>
                    </a:solidFill>
                  </a:tcPr>
                </a:tc>
                <a:tc>
                  <a:txBody>
                    <a:bodyPr/>
                    <a:lstStyle/>
                    <a:p>
                      <a:pPr algn="ctr"/>
                      <a:r>
                        <a:rPr lang="en-US" sz="3600" dirty="0" smtClean="0">
                          <a:solidFill>
                            <a:schemeClr val="tx1"/>
                          </a:solidFill>
                        </a:rPr>
                        <a:t>Nhóm</a:t>
                      </a:r>
                      <a:r>
                        <a:rPr lang="en-US" sz="3600" baseline="0" dirty="0" smtClean="0">
                          <a:solidFill>
                            <a:schemeClr val="tx1"/>
                          </a:solidFill>
                        </a:rPr>
                        <a:t> 3,4</a:t>
                      </a:r>
                      <a:endParaRPr lang="en-US" sz="3600" dirty="0">
                        <a:solidFill>
                          <a:schemeClr val="tx1"/>
                        </a:solidFill>
                      </a:endParaRPr>
                    </a:p>
                  </a:txBody>
                  <a:tcPr>
                    <a:solidFill>
                      <a:schemeClr val="accent4">
                        <a:lumMod val="75000"/>
                      </a:schemeClr>
                    </a:solidFill>
                  </a:tcPr>
                </a:tc>
              </a:tr>
              <a:tr h="3722442">
                <a:tc>
                  <a:txBody>
                    <a:bodyPr/>
                    <a:lstStyle/>
                    <a:p>
                      <a:r>
                        <a:rPr lang="en-US" sz="2800" dirty="0" smtClean="0">
                          <a:solidFill>
                            <a:schemeClr val="tx1"/>
                          </a:solidFill>
                        </a:rPr>
                        <a:t>+ Nếu</a:t>
                      </a:r>
                      <a:r>
                        <a:rPr lang="en-US" sz="2800" baseline="0" dirty="0" smtClean="0">
                          <a:solidFill>
                            <a:schemeClr val="tx1"/>
                          </a:solidFill>
                        </a:rPr>
                        <a:t> x chia hết cho 2 thì thông báo x là số </a:t>
                      </a:r>
                      <a:r>
                        <a:rPr lang="en-US" sz="2800" baseline="0" dirty="0" smtClean="0">
                          <a:solidFill>
                            <a:schemeClr val="tx1"/>
                          </a:solidFill>
                        </a:rPr>
                        <a:t>chẵn</a:t>
                      </a:r>
                    </a:p>
                    <a:p>
                      <a:endParaRPr lang="en-US" sz="2800" baseline="0" dirty="0" smtClean="0">
                        <a:solidFill>
                          <a:schemeClr val="tx1"/>
                        </a:solidFill>
                      </a:endParaRPr>
                    </a:p>
                    <a:p>
                      <a:r>
                        <a:rPr lang="en-US" sz="2800" dirty="0" smtClean="0">
                          <a:solidFill>
                            <a:schemeClr val="tx1"/>
                          </a:solidFill>
                        </a:rPr>
                        <a:t>+ Nếu</a:t>
                      </a:r>
                      <a:r>
                        <a:rPr lang="en-US" sz="2800" baseline="0" dirty="0" smtClean="0">
                          <a:solidFill>
                            <a:schemeClr val="tx1"/>
                          </a:solidFill>
                        </a:rPr>
                        <a:t> x chia hết cho 2 thì thông báo x là số chẵn n</a:t>
                      </a:r>
                      <a:r>
                        <a:rPr lang="en-US" sz="2800" dirty="0" smtClean="0">
                          <a:solidFill>
                            <a:schemeClr val="tx1"/>
                          </a:solidFill>
                        </a:rPr>
                        <a:t>ếu</a:t>
                      </a:r>
                      <a:r>
                        <a:rPr lang="en-US" sz="2800" baseline="0" dirty="0" smtClean="0">
                          <a:solidFill>
                            <a:schemeClr val="tx1"/>
                          </a:solidFill>
                        </a:rPr>
                        <a:t> không thì thông báo x không là số chẵn</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800" baseline="0" dirty="0" smtClean="0">
                        <a:solidFill>
                          <a:schemeClr val="tx1"/>
                        </a:solidFill>
                      </a:endParaRPr>
                    </a:p>
                    <a:p>
                      <a:endParaRPr lang="en-US" sz="2800" dirty="0">
                        <a:solidFill>
                          <a:schemeClr val="tx1"/>
                        </a:solidFill>
                      </a:endParaRPr>
                    </a:p>
                  </a:txBody>
                  <a:tcPr>
                    <a:solidFill>
                      <a:schemeClr val="accent4">
                        <a:lumMod val="75000"/>
                      </a:schemeClr>
                    </a:solidFill>
                  </a:tcPr>
                </a:tc>
                <a:tc>
                  <a:txBody>
                    <a:bodyPr/>
                    <a:lstStyle/>
                    <a:p>
                      <a:r>
                        <a:rPr lang="en-US" sz="2800" baseline="0" dirty="0" smtClean="0">
                          <a:solidFill>
                            <a:schemeClr val="tx1"/>
                          </a:solidFill>
                        </a:rPr>
                        <a:t>+ Nếu delta lớn hơn hoặc bằng 0 thì thông báo phương trình có </a:t>
                      </a:r>
                      <a:r>
                        <a:rPr lang="en-US" sz="2800" baseline="0" dirty="0" smtClean="0">
                          <a:solidFill>
                            <a:schemeClr val="tx1"/>
                          </a:solidFill>
                        </a:rPr>
                        <a:t>nghiệm</a:t>
                      </a:r>
                    </a:p>
                    <a:p>
                      <a:endParaRPr lang="en-US" sz="2800" baseline="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2800" baseline="0" dirty="0" smtClean="0">
                          <a:solidFill>
                            <a:schemeClr val="tx1"/>
                          </a:solidFill>
                        </a:rPr>
                        <a:t>+</a:t>
                      </a:r>
                      <a:r>
                        <a:rPr lang="en-US" sz="2800" dirty="0" smtClean="0">
                          <a:solidFill>
                            <a:schemeClr val="tx1"/>
                          </a:solidFill>
                        </a:rPr>
                        <a:t>Nếu</a:t>
                      </a:r>
                      <a:r>
                        <a:rPr lang="en-US" sz="2800" baseline="0" dirty="0" smtClean="0">
                          <a:solidFill>
                            <a:schemeClr val="tx1"/>
                          </a:solidFill>
                        </a:rPr>
                        <a:t> delta nhỏ hơn 0 thì thông báo phương trình vô nghiệm nếu không thì thông báo phương trình có </a:t>
                      </a:r>
                      <a:r>
                        <a:rPr lang="en-US" sz="2800" baseline="0" dirty="0" smtClean="0">
                          <a:solidFill>
                            <a:schemeClr val="tx1"/>
                          </a:solidFill>
                        </a:rPr>
                        <a:t>nghiệm</a:t>
                      </a:r>
                      <a:endParaRPr lang="en-US" sz="2800" baseline="0" dirty="0" smtClean="0">
                        <a:solidFill>
                          <a:schemeClr val="tx1"/>
                        </a:solidFill>
                      </a:endParaRPr>
                    </a:p>
                  </a:txBody>
                  <a:tcPr>
                    <a:solidFill>
                      <a:schemeClr val="accent4">
                        <a:lumMod val="75000"/>
                      </a:schemeClr>
                    </a:solidFill>
                  </a:tcPr>
                </a:tc>
              </a:tr>
            </a:tbl>
          </a:graphicData>
        </a:graphic>
      </p:graphicFrame>
    </p:spTree>
    <p:extLst>
      <p:ext uri="{BB962C8B-B14F-4D97-AF65-F5344CB8AC3E}">
        <p14:creationId xmlns:p14="http://schemas.microsoft.com/office/powerpoint/2010/main" val="27344355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7"/>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8"/>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601913"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LUYỆN TẬP</a:t>
            </a:r>
            <a:endParaRPr lang="en-SG" sz="2000"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3463640"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2. CÂU </a:t>
            </a:r>
            <a:r>
              <a:rPr lang="en-US" sz="2400" dirty="0" smtClean="0">
                <a:latin typeface="Times New Roman" panose="02020603050405020304" pitchFamily="18" charset="0"/>
                <a:cs typeface="Times New Roman" panose="02020603050405020304" pitchFamily="18" charset="0"/>
              </a:rPr>
              <a:t>LỆNH IF - THEN</a:t>
            </a:r>
            <a:endParaRPr lang="en-SG" sz="2400" dirty="0">
              <a:latin typeface="Times New Roman" panose="02020603050405020304" pitchFamily="18" charset="0"/>
              <a:cs typeface="Times New Roman" panose="02020603050405020304" pitchFamily="18" charset="0"/>
            </a:endParaRPr>
          </a:p>
        </p:txBody>
      </p:sp>
      <p:sp>
        <p:nvSpPr>
          <p:cNvPr id="18" name="mmprod_title"/>
          <p:cNvSpPr txBox="1">
            <a:spLocks/>
          </p:cNvSpPr>
          <p:nvPr>
            <p:custDataLst>
              <p:tags r:id="rId5"/>
            </p:custDataLst>
          </p:nvPr>
        </p:nvSpPr>
        <p:spPr>
          <a:xfrm>
            <a:off x="4770213" y="792798"/>
            <a:ext cx="8229600"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2800" b="1" dirty="0" smtClean="0">
                <a:solidFill>
                  <a:schemeClr val="tx1">
                    <a:lumMod val="95000"/>
                    <a:lumOff val="5000"/>
                  </a:schemeClr>
                </a:solidFill>
                <a:latin typeface="Times New Roman" panose="02020603050405020304" pitchFamily="18" charset="0"/>
                <a:cs typeface="Times New Roman" panose="02020603050405020304" pitchFamily="18" charset="0"/>
              </a:rPr>
              <a:t>? Hoạt động nhóm:</a:t>
            </a:r>
            <a:endParaRPr lang="en-SG" sz="28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mmprod_title"/>
          <p:cNvSpPr txBox="1">
            <a:spLocks/>
          </p:cNvSpPr>
          <p:nvPr>
            <p:custDataLst>
              <p:tags r:id="rId6"/>
            </p:custDataLst>
          </p:nvPr>
        </p:nvSpPr>
        <p:spPr>
          <a:xfrm>
            <a:off x="589103" y="1813507"/>
            <a:ext cx="11543417" cy="1056154"/>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3200" b="1" i="1" dirty="0" smtClean="0">
                <a:solidFill>
                  <a:schemeClr val="tx1">
                    <a:lumMod val="95000"/>
                    <a:lumOff val="5000"/>
                  </a:schemeClr>
                </a:solidFill>
                <a:latin typeface="Times New Roman" panose="02020603050405020304" pitchFamily="18" charset="0"/>
                <a:cs typeface="Times New Roman" panose="02020603050405020304" pitchFamily="18" charset="0"/>
              </a:rPr>
              <a:t>Yêu cầu 2: Cho biết kết quả của từng câu lệnh với giá trị tương ứng</a:t>
            </a:r>
          </a:p>
          <a:p>
            <a:r>
              <a:rPr lang="en-SG" sz="3200" b="1" i="1" dirty="0" smtClean="0">
                <a:solidFill>
                  <a:schemeClr val="tx1">
                    <a:lumMod val="95000"/>
                    <a:lumOff val="5000"/>
                  </a:schemeClr>
                </a:solidFill>
                <a:latin typeface="Times New Roman" panose="02020603050405020304" pitchFamily="18" charset="0"/>
                <a:cs typeface="Times New Roman" panose="02020603050405020304" pitchFamily="18" charset="0"/>
              </a:rPr>
              <a:t>Nhóm 1, 2: x=3; x=6</a:t>
            </a:r>
          </a:p>
          <a:p>
            <a:r>
              <a:rPr lang="en-SG" sz="3200" b="1" i="1" dirty="0" smtClean="0">
                <a:solidFill>
                  <a:schemeClr val="tx1">
                    <a:lumMod val="95000"/>
                    <a:lumOff val="5000"/>
                  </a:schemeClr>
                </a:solidFill>
                <a:latin typeface="Times New Roman" panose="02020603050405020304" pitchFamily="18" charset="0"/>
                <a:cs typeface="Times New Roman" panose="02020603050405020304" pitchFamily="18" charset="0"/>
              </a:rPr>
              <a:t>Nhóm 3,4: a=1, b=-2</a:t>
            </a:r>
            <a:r>
              <a:rPr lang="en-SG" sz="3200" b="1" i="1" dirty="0">
                <a:solidFill>
                  <a:schemeClr val="tx1">
                    <a:lumMod val="95000"/>
                    <a:lumOff val="5000"/>
                  </a:schemeClr>
                </a:solidFill>
                <a:latin typeface="Times New Roman" panose="02020603050405020304" pitchFamily="18" charset="0"/>
                <a:cs typeface="Times New Roman" panose="02020603050405020304" pitchFamily="18" charset="0"/>
              </a:rPr>
              <a:t>, c=1; a=1,b=1,c=1</a:t>
            </a:r>
            <a:endParaRPr lang="en-SG" sz="3200" b="1" i="1"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endParaRPr lang="en-SG" sz="3200" b="1"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505160842"/>
              </p:ext>
            </p:extLst>
          </p:nvPr>
        </p:nvGraphicFramePr>
        <p:xfrm>
          <a:off x="334097" y="3023715"/>
          <a:ext cx="11613738" cy="3466398"/>
        </p:xfrm>
        <a:graphic>
          <a:graphicData uri="http://schemas.openxmlformats.org/drawingml/2006/table">
            <a:tbl>
              <a:tblPr firstRow="1" bandRow="1">
                <a:tableStyleId>{5C22544A-7EE6-4342-B048-85BDC9FD1C3A}</a:tableStyleId>
              </a:tblPr>
              <a:tblGrid>
                <a:gridCol w="5806869"/>
                <a:gridCol w="5806869"/>
              </a:tblGrid>
              <a:tr h="543300">
                <a:tc>
                  <a:txBody>
                    <a:bodyPr/>
                    <a:lstStyle/>
                    <a:p>
                      <a:pPr algn="ctr"/>
                      <a:r>
                        <a:rPr lang="en-US" sz="2400" dirty="0" smtClean="0">
                          <a:solidFill>
                            <a:schemeClr val="tx1"/>
                          </a:solidFill>
                        </a:rPr>
                        <a:t>Nhóm</a:t>
                      </a:r>
                      <a:r>
                        <a:rPr lang="en-US" sz="2400" baseline="0" dirty="0" smtClean="0">
                          <a:solidFill>
                            <a:schemeClr val="tx1"/>
                          </a:solidFill>
                        </a:rPr>
                        <a:t> 1,2</a:t>
                      </a:r>
                      <a:endParaRPr lang="en-US" sz="2400" dirty="0">
                        <a:solidFill>
                          <a:schemeClr val="tx1"/>
                        </a:solidFill>
                      </a:endParaRPr>
                    </a:p>
                  </a:txBody>
                  <a:tcPr>
                    <a:solidFill>
                      <a:schemeClr val="accent4">
                        <a:lumMod val="75000"/>
                      </a:schemeClr>
                    </a:solidFill>
                  </a:tcPr>
                </a:tc>
                <a:tc>
                  <a:txBody>
                    <a:bodyPr/>
                    <a:lstStyle/>
                    <a:p>
                      <a:pPr algn="ctr"/>
                      <a:r>
                        <a:rPr lang="en-US" sz="2400" dirty="0" smtClean="0">
                          <a:solidFill>
                            <a:schemeClr val="tx1"/>
                          </a:solidFill>
                        </a:rPr>
                        <a:t>Nhóm</a:t>
                      </a:r>
                      <a:r>
                        <a:rPr lang="en-US" sz="2400" baseline="0" dirty="0" smtClean="0">
                          <a:solidFill>
                            <a:schemeClr val="tx1"/>
                          </a:solidFill>
                        </a:rPr>
                        <a:t> 3,4</a:t>
                      </a:r>
                      <a:endParaRPr lang="en-US" sz="2400" dirty="0">
                        <a:solidFill>
                          <a:schemeClr val="tx1"/>
                        </a:solidFill>
                      </a:endParaRPr>
                    </a:p>
                  </a:txBody>
                  <a:tcPr>
                    <a:solidFill>
                      <a:schemeClr val="accent4">
                        <a:lumMod val="75000"/>
                      </a:schemeClr>
                    </a:solidFill>
                  </a:tcPr>
                </a:tc>
              </a:tr>
              <a:tr h="2923098">
                <a:tc>
                  <a:txBody>
                    <a:bodyPr/>
                    <a:lstStyle/>
                    <a:p>
                      <a:r>
                        <a:rPr lang="en-US" sz="2400" dirty="0" smtClean="0">
                          <a:solidFill>
                            <a:schemeClr val="tx1"/>
                          </a:solidFill>
                        </a:rPr>
                        <a:t>+ Nếu</a:t>
                      </a:r>
                      <a:r>
                        <a:rPr lang="en-US" sz="2400" baseline="0" dirty="0" smtClean="0">
                          <a:solidFill>
                            <a:schemeClr val="tx1"/>
                          </a:solidFill>
                        </a:rPr>
                        <a:t> x chia hết cho 2 thì thông báo x là số chẵn</a:t>
                      </a:r>
                    </a:p>
                    <a:p>
                      <a:endParaRPr lang="en-US" sz="2400" baseline="0" dirty="0" smtClean="0">
                        <a:solidFill>
                          <a:schemeClr val="tx1"/>
                        </a:solidFill>
                      </a:endParaRPr>
                    </a:p>
                    <a:p>
                      <a:r>
                        <a:rPr lang="en-US" sz="2400" dirty="0" smtClean="0">
                          <a:solidFill>
                            <a:schemeClr val="tx1"/>
                          </a:solidFill>
                        </a:rPr>
                        <a:t>+ Nếu</a:t>
                      </a:r>
                      <a:r>
                        <a:rPr lang="en-US" sz="2400" baseline="0" dirty="0" smtClean="0">
                          <a:solidFill>
                            <a:schemeClr val="tx1"/>
                          </a:solidFill>
                        </a:rPr>
                        <a:t> x chia hết cho 2 thì thông báo x là số chẵn n</a:t>
                      </a:r>
                      <a:r>
                        <a:rPr lang="en-US" sz="2400" dirty="0" smtClean="0">
                          <a:solidFill>
                            <a:schemeClr val="tx1"/>
                          </a:solidFill>
                        </a:rPr>
                        <a:t>ếu</a:t>
                      </a:r>
                      <a:r>
                        <a:rPr lang="en-US" sz="2400" baseline="0" dirty="0" smtClean="0">
                          <a:solidFill>
                            <a:schemeClr val="tx1"/>
                          </a:solidFill>
                        </a:rPr>
                        <a:t> không thì thông báo x không là số chẵn</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400" baseline="0" dirty="0" smtClean="0">
                        <a:solidFill>
                          <a:schemeClr val="tx1"/>
                        </a:solidFill>
                      </a:endParaRPr>
                    </a:p>
                  </a:txBody>
                  <a:tcPr>
                    <a:solidFill>
                      <a:schemeClr val="accent4">
                        <a:lumMod val="75000"/>
                      </a:schemeClr>
                    </a:solidFill>
                  </a:tcPr>
                </a:tc>
                <a:tc>
                  <a:txBody>
                    <a:bodyPr/>
                    <a:lstStyle/>
                    <a:p>
                      <a:r>
                        <a:rPr lang="en-US" sz="2400" baseline="0" dirty="0" smtClean="0">
                          <a:solidFill>
                            <a:schemeClr val="tx1"/>
                          </a:solidFill>
                        </a:rPr>
                        <a:t>+ Nếu delta lớn hơn hoặc bằng 0 thì thông báo phương trình có nghiệm</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400" baseline="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2400" baseline="0" dirty="0" smtClean="0">
                          <a:solidFill>
                            <a:schemeClr val="tx1"/>
                          </a:solidFill>
                        </a:rPr>
                        <a:t>+</a:t>
                      </a:r>
                      <a:r>
                        <a:rPr lang="en-US" sz="2400" dirty="0" smtClean="0">
                          <a:solidFill>
                            <a:schemeClr val="tx1"/>
                          </a:solidFill>
                        </a:rPr>
                        <a:t>Nếu</a:t>
                      </a:r>
                      <a:r>
                        <a:rPr lang="en-US" sz="2400" baseline="0" dirty="0" smtClean="0">
                          <a:solidFill>
                            <a:schemeClr val="tx1"/>
                          </a:solidFill>
                        </a:rPr>
                        <a:t> delta lớn hơn hoặc bằng 0 thì thông báo phương trình có nghiệm</a:t>
                      </a:r>
                    </a:p>
                    <a:p>
                      <a:pPr marL="0" marR="0" indent="0" algn="l" defTabSz="457200" rtl="0" eaLnBrk="1" fontAlgn="auto" latinLnBrk="0" hangingPunct="1">
                        <a:lnSpc>
                          <a:spcPct val="100000"/>
                        </a:lnSpc>
                        <a:spcBef>
                          <a:spcPts val="0"/>
                        </a:spcBef>
                        <a:spcAft>
                          <a:spcPts val="0"/>
                        </a:spcAft>
                        <a:buClrTx/>
                        <a:buSzTx/>
                        <a:buFontTx/>
                        <a:buNone/>
                        <a:tabLst/>
                        <a:defRPr/>
                      </a:pPr>
                      <a:r>
                        <a:rPr lang="en-US" sz="2400" baseline="0" dirty="0" smtClean="0">
                          <a:solidFill>
                            <a:schemeClr val="tx1"/>
                          </a:solidFill>
                        </a:rPr>
                        <a:t>nếu không thì thông báo phương trình vô nghiệm </a:t>
                      </a:r>
                      <a:endParaRPr lang="en-US" sz="2400" dirty="0">
                        <a:solidFill>
                          <a:schemeClr val="tx1"/>
                        </a:solidFill>
                      </a:endParaRPr>
                    </a:p>
                  </a:txBody>
                  <a:tcPr>
                    <a:solidFill>
                      <a:schemeClr val="accent4">
                        <a:lumMod val="75000"/>
                      </a:schemeClr>
                    </a:solidFill>
                  </a:tcPr>
                </a:tc>
              </a:tr>
            </a:tbl>
          </a:graphicData>
        </a:graphic>
      </p:graphicFrame>
    </p:spTree>
    <p:extLst>
      <p:ext uri="{BB962C8B-B14F-4D97-AF65-F5344CB8AC3E}">
        <p14:creationId xmlns:p14="http://schemas.microsoft.com/office/powerpoint/2010/main" val="957806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custDataLst>
              <p:tags r:id="rId1"/>
            </p:custDataLst>
          </p:nvPr>
        </p:nvGrpSpPr>
        <p:grpSpPr>
          <a:xfrm>
            <a:off x="476851" y="349826"/>
            <a:ext cx="1066800" cy="1066800"/>
            <a:chOff x="4197927" y="294408"/>
            <a:chExt cx="1066800" cy="1066800"/>
          </a:xfrm>
        </p:grpSpPr>
        <p:sp>
          <p:nvSpPr>
            <p:cNvPr id="5" name="Oval 4"/>
            <p:cNvSpPr/>
            <p:nvPr>
              <p:custDataLst>
                <p:tags r:id="rId7"/>
              </p:custDataLst>
            </p:nvPr>
          </p:nvSpPr>
          <p:spPr>
            <a:xfrm>
              <a:off x="4197927" y="294408"/>
              <a:ext cx="1066800" cy="1066800"/>
            </a:xfrm>
            <a:prstGeom prst="ellipse">
              <a:avLst/>
            </a:prstGeom>
            <a:gradFill flip="none" rotWithShape="1">
              <a:gsLst>
                <a:gs pos="50000">
                  <a:schemeClr val="bg1">
                    <a:lumMod val="95000"/>
                  </a:schemeClr>
                </a:gs>
                <a:gs pos="0">
                  <a:schemeClr val="bg1">
                    <a:lumMod val="77000"/>
                  </a:schemeClr>
                </a:gs>
                <a:gs pos="100000">
                  <a:schemeClr val="bg1">
                    <a:lumMod val="95000"/>
                  </a:schemeClr>
                </a:gs>
              </a:gsLst>
              <a:lin ang="8100000" scaled="1"/>
              <a:tileRect/>
            </a:gra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latin typeface="Times New Roman" panose="02020603050405020304" pitchFamily="18" charset="0"/>
                <a:cs typeface="Times New Roman" panose="02020603050405020304" pitchFamily="18" charset="0"/>
              </a:endParaRPr>
            </a:p>
          </p:txBody>
        </p:sp>
        <p:sp>
          <p:nvSpPr>
            <p:cNvPr id="6" name="Oval 5"/>
            <p:cNvSpPr/>
            <p:nvPr>
              <p:custDataLst>
                <p:tags r:id="rId8"/>
              </p:custDataLst>
            </p:nvPr>
          </p:nvSpPr>
          <p:spPr>
            <a:xfrm>
              <a:off x="4312227" y="408708"/>
              <a:ext cx="838200" cy="838200"/>
            </a:xfrm>
            <a:prstGeom prst="ellipse">
              <a:avLst/>
            </a:prstGeom>
            <a:solidFill>
              <a:srgbClr val="00B050"/>
            </a:solidFill>
            <a:ln w="28575">
              <a:solidFill>
                <a:schemeClr val="bg1">
                  <a:lumMod val="85000"/>
                </a:schemeClr>
              </a:solidFill>
            </a:ln>
            <a:effectLst>
              <a:outerShdw blurRad="596900" dist="2286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Times New Roman" panose="02020603050405020304" pitchFamily="18" charset="0"/>
                  <a:cs typeface="Times New Roman" panose="02020603050405020304" pitchFamily="18" charset="0"/>
                </a:rPr>
                <a:t>2</a:t>
              </a:r>
              <a:endParaRPr lang="en-SG" sz="4000" dirty="0">
                <a:latin typeface="Times New Roman" panose="02020603050405020304" pitchFamily="18" charset="0"/>
                <a:cs typeface="Times New Roman" panose="02020603050405020304" pitchFamily="18" charset="0"/>
              </a:endParaRPr>
            </a:p>
          </p:txBody>
        </p:sp>
      </p:grpSp>
      <p:cxnSp>
        <p:nvCxnSpPr>
          <p:cNvPr id="7" name="Straight Connector 6"/>
          <p:cNvCxnSpPr/>
          <p:nvPr>
            <p:custDataLst>
              <p:tags r:id="rId2"/>
            </p:custDataLst>
          </p:nvPr>
        </p:nvCxnSpPr>
        <p:spPr>
          <a:xfrm>
            <a:off x="1543651" y="682336"/>
            <a:ext cx="3846898" cy="0"/>
          </a:xfrm>
          <a:prstGeom prst="line">
            <a:avLst/>
          </a:prstGeom>
          <a:ln>
            <a:solidFill>
              <a:srgbClr val="00B05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custDataLst>
              <p:tags r:id="rId3"/>
            </p:custDataLst>
          </p:nvPr>
        </p:nvSpPr>
        <p:spPr>
          <a:xfrm>
            <a:off x="1524612" y="263236"/>
            <a:ext cx="1950406" cy="461665"/>
          </a:xfrm>
          <a:prstGeom prst="rect">
            <a:avLst/>
          </a:prstGeom>
          <a:noFill/>
        </p:spPr>
        <p:txBody>
          <a:bodyPr wrap="none" rtlCol="0">
            <a:spAutoFit/>
          </a:bodyPr>
          <a:lstStyle/>
          <a:p>
            <a:r>
              <a:rPr lang="en-US" sz="2400" b="1" dirty="0" smtClean="0">
                <a:latin typeface="Times New Roman" panose="02020603050405020304" pitchFamily="18" charset="0"/>
                <a:cs typeface="Times New Roman" panose="02020603050405020304" pitchFamily="18" charset="0"/>
              </a:rPr>
              <a:t>LUYỆN TẬP</a:t>
            </a:r>
            <a:endParaRPr lang="en-SG" sz="2400" b="1" dirty="0">
              <a:latin typeface="Times New Roman" panose="02020603050405020304" pitchFamily="18" charset="0"/>
              <a:cs typeface="Times New Roman" panose="02020603050405020304" pitchFamily="18" charset="0"/>
            </a:endParaRPr>
          </a:p>
        </p:txBody>
      </p:sp>
      <p:sp>
        <p:nvSpPr>
          <p:cNvPr id="9" name="TextBox 8"/>
          <p:cNvSpPr txBox="1"/>
          <p:nvPr>
            <p:custDataLst>
              <p:tags r:id="rId4"/>
            </p:custDataLst>
          </p:nvPr>
        </p:nvSpPr>
        <p:spPr>
          <a:xfrm>
            <a:off x="1578287" y="764461"/>
            <a:ext cx="3463640" cy="461665"/>
          </a:xfrm>
          <a:prstGeom prst="rect">
            <a:avLst/>
          </a:prstGeom>
          <a:noFill/>
        </p:spPr>
        <p:txBody>
          <a:bodyPr wrap="none" rtlCol="0">
            <a:spAutoFit/>
          </a:bodyPr>
          <a:lstStyle/>
          <a:p>
            <a:r>
              <a:rPr lang="en-US" sz="2400" dirty="0" smtClean="0">
                <a:latin typeface="Times New Roman" panose="02020603050405020304" pitchFamily="18" charset="0"/>
                <a:cs typeface="Times New Roman" panose="02020603050405020304" pitchFamily="18" charset="0"/>
              </a:rPr>
              <a:t>2. CÂU </a:t>
            </a:r>
            <a:r>
              <a:rPr lang="en-US" sz="2400" dirty="0" smtClean="0">
                <a:latin typeface="Times New Roman" panose="02020603050405020304" pitchFamily="18" charset="0"/>
                <a:cs typeface="Times New Roman" panose="02020603050405020304" pitchFamily="18" charset="0"/>
              </a:rPr>
              <a:t>LỆNH IF - THEN</a:t>
            </a:r>
            <a:endParaRPr lang="en-SG" sz="2400" dirty="0">
              <a:latin typeface="Times New Roman" panose="02020603050405020304" pitchFamily="18" charset="0"/>
              <a:cs typeface="Times New Roman" panose="02020603050405020304" pitchFamily="18" charset="0"/>
            </a:endParaRPr>
          </a:p>
        </p:txBody>
      </p:sp>
      <p:sp>
        <p:nvSpPr>
          <p:cNvPr id="18" name="mmprod_title"/>
          <p:cNvSpPr txBox="1">
            <a:spLocks/>
          </p:cNvSpPr>
          <p:nvPr>
            <p:custDataLst>
              <p:tags r:id="rId5"/>
            </p:custDataLst>
          </p:nvPr>
        </p:nvSpPr>
        <p:spPr>
          <a:xfrm>
            <a:off x="5076563" y="657216"/>
            <a:ext cx="8229600"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3600" dirty="0" smtClean="0">
                <a:solidFill>
                  <a:schemeClr val="tx1">
                    <a:lumMod val="95000"/>
                    <a:lumOff val="5000"/>
                  </a:schemeClr>
                </a:solidFill>
                <a:latin typeface="Times New Roman" panose="02020603050405020304" pitchFamily="18" charset="0"/>
                <a:cs typeface="Times New Roman" panose="02020603050405020304" pitchFamily="18" charset="0"/>
              </a:rPr>
              <a:t>? Hoạt động nhóm:</a:t>
            </a:r>
            <a:endParaRPr lang="en-SG" sz="36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mmprod_title"/>
          <p:cNvSpPr txBox="1">
            <a:spLocks/>
          </p:cNvSpPr>
          <p:nvPr>
            <p:custDataLst>
              <p:tags r:id="rId6"/>
            </p:custDataLst>
          </p:nvPr>
        </p:nvSpPr>
        <p:spPr>
          <a:xfrm>
            <a:off x="808529" y="1456186"/>
            <a:ext cx="11383471" cy="866655"/>
          </a:xfrm>
          <a:prstGeom prst="rect">
            <a:avLst/>
          </a:prstGeom>
          <a:effectLst/>
          <a:extLs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0" rIns="0" bIns="0" rtlCol="0" anchor="ctr">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SG" sz="3200" i="1" dirty="0" smtClean="0">
                <a:solidFill>
                  <a:schemeClr val="tx1">
                    <a:lumMod val="95000"/>
                    <a:lumOff val="5000"/>
                  </a:schemeClr>
                </a:solidFill>
                <a:latin typeface="Times New Roman" panose="02020603050405020304" pitchFamily="18" charset="0"/>
                <a:cs typeface="Times New Roman" panose="02020603050405020304" pitchFamily="18" charset="0"/>
              </a:rPr>
              <a:t>Kết quả yêu </a:t>
            </a:r>
            <a:r>
              <a:rPr lang="en-SG" sz="3200" i="1" dirty="0" smtClean="0">
                <a:solidFill>
                  <a:schemeClr val="tx1">
                    <a:lumMod val="95000"/>
                    <a:lumOff val="5000"/>
                  </a:schemeClr>
                </a:solidFill>
                <a:latin typeface="Times New Roman" panose="02020603050405020304" pitchFamily="18" charset="0"/>
                <a:cs typeface="Times New Roman" panose="02020603050405020304" pitchFamily="18" charset="0"/>
              </a:rPr>
              <a:t>cầu 1: Câu lệnh if – then để mô tả các cấu trúc rẽ nhánh:</a:t>
            </a:r>
            <a:endParaRPr lang="en-SG" sz="3200"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084173398"/>
              </p:ext>
            </p:extLst>
          </p:nvPr>
        </p:nvGraphicFramePr>
        <p:xfrm>
          <a:off x="334097" y="2362401"/>
          <a:ext cx="11613738" cy="4152150"/>
        </p:xfrm>
        <a:graphic>
          <a:graphicData uri="http://schemas.openxmlformats.org/drawingml/2006/table">
            <a:tbl>
              <a:tblPr firstRow="1" bandRow="1">
                <a:tableStyleId>{5C22544A-7EE6-4342-B048-85BDC9FD1C3A}</a:tableStyleId>
              </a:tblPr>
              <a:tblGrid>
                <a:gridCol w="5806869"/>
                <a:gridCol w="5806869"/>
              </a:tblGrid>
              <a:tr h="646950">
                <a:tc>
                  <a:txBody>
                    <a:bodyPr/>
                    <a:lstStyle/>
                    <a:p>
                      <a:pPr algn="ctr"/>
                      <a:r>
                        <a:rPr lang="en-US" sz="2800" dirty="0" smtClean="0">
                          <a:solidFill>
                            <a:schemeClr val="tx1"/>
                          </a:solidFill>
                        </a:rPr>
                        <a:t>Nhóm</a:t>
                      </a:r>
                      <a:r>
                        <a:rPr lang="en-US" sz="2800" baseline="0" dirty="0" smtClean="0">
                          <a:solidFill>
                            <a:schemeClr val="tx1"/>
                          </a:solidFill>
                        </a:rPr>
                        <a:t> 1,2</a:t>
                      </a:r>
                      <a:endParaRPr lang="en-US" sz="2800" dirty="0">
                        <a:solidFill>
                          <a:schemeClr val="tx1"/>
                        </a:solidFill>
                      </a:endParaRPr>
                    </a:p>
                  </a:txBody>
                  <a:tcPr>
                    <a:solidFill>
                      <a:schemeClr val="accent4">
                        <a:lumMod val="75000"/>
                      </a:schemeClr>
                    </a:solidFill>
                  </a:tcPr>
                </a:tc>
                <a:tc>
                  <a:txBody>
                    <a:bodyPr/>
                    <a:lstStyle/>
                    <a:p>
                      <a:pPr algn="ctr"/>
                      <a:r>
                        <a:rPr lang="en-US" sz="2800" dirty="0" smtClean="0">
                          <a:solidFill>
                            <a:schemeClr val="tx1"/>
                          </a:solidFill>
                        </a:rPr>
                        <a:t>Nhóm</a:t>
                      </a:r>
                      <a:r>
                        <a:rPr lang="en-US" sz="2800" baseline="0" dirty="0" smtClean="0">
                          <a:solidFill>
                            <a:schemeClr val="tx1"/>
                          </a:solidFill>
                        </a:rPr>
                        <a:t> 3,4</a:t>
                      </a:r>
                      <a:endParaRPr lang="en-US" sz="2800" dirty="0">
                        <a:solidFill>
                          <a:schemeClr val="tx1"/>
                        </a:solidFill>
                      </a:endParaRPr>
                    </a:p>
                  </a:txBody>
                  <a:tcPr>
                    <a:solidFill>
                      <a:schemeClr val="accent4">
                        <a:lumMod val="75000"/>
                      </a:schemeClr>
                    </a:solidFill>
                  </a:tcPr>
                </a:tc>
              </a:tr>
              <a:tr h="3480762">
                <a:tc>
                  <a:txBody>
                    <a:bodyPr/>
                    <a:lstStyle/>
                    <a:p>
                      <a:r>
                        <a:rPr lang="en-US" sz="2800" dirty="0" smtClean="0">
                          <a:solidFill>
                            <a:schemeClr val="tx1"/>
                          </a:solidFill>
                        </a:rPr>
                        <a:t>+ if x mod 2=0 then write(x,</a:t>
                      </a:r>
                      <a:r>
                        <a:rPr lang="en-US" sz="2800" baseline="0" dirty="0" smtClean="0">
                          <a:solidFill>
                            <a:schemeClr val="tx1"/>
                          </a:solidFill>
                        </a:rPr>
                        <a:t> ‘la so chan’);</a:t>
                      </a:r>
                    </a:p>
                    <a:p>
                      <a:endParaRPr lang="en-US" sz="2800" baseline="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2800" dirty="0" smtClean="0">
                          <a:solidFill>
                            <a:schemeClr val="tx1"/>
                          </a:solidFill>
                        </a:rPr>
                        <a:t>+ if x mod 2=0 then write(x,</a:t>
                      </a:r>
                      <a:r>
                        <a:rPr lang="en-US" sz="2800" baseline="0" dirty="0" smtClean="0">
                          <a:solidFill>
                            <a:schemeClr val="tx1"/>
                          </a:solidFill>
                        </a:rPr>
                        <a:t> ‘la so chan’) else write(x, ‘khong la so chan’);</a:t>
                      </a:r>
                    </a:p>
                    <a:p>
                      <a:endParaRPr lang="en-US" sz="2800" baseline="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2800" baseline="0" dirty="0" smtClean="0">
                        <a:solidFill>
                          <a:schemeClr val="tx1"/>
                        </a:solidFill>
                      </a:endParaRPr>
                    </a:p>
                  </a:txBody>
                  <a:tcPr>
                    <a:solidFill>
                      <a:schemeClr val="accent4">
                        <a:lumMod val="75000"/>
                      </a:schemeClr>
                    </a:solidFill>
                  </a:tcPr>
                </a:tc>
                <a:tc>
                  <a:txBody>
                    <a:bodyPr/>
                    <a:lstStyle/>
                    <a:p>
                      <a:r>
                        <a:rPr lang="en-US" sz="2800" baseline="0" dirty="0" smtClean="0">
                          <a:solidFill>
                            <a:schemeClr val="tx1"/>
                          </a:solidFill>
                        </a:rPr>
                        <a:t>+if delta&gt;=0 then write(‘phuong trinh co nghiem’);</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800" baseline="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2800" baseline="0" dirty="0" smtClean="0">
                          <a:solidFill>
                            <a:schemeClr val="tx1"/>
                          </a:solidFill>
                        </a:rPr>
                        <a:t>+ if delta&gt;=0 then write(‘phuong trinh co nghiem’) else write(‘phuong trinh vo nghiem’);</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800" dirty="0">
                        <a:solidFill>
                          <a:schemeClr val="tx1"/>
                        </a:solidFill>
                      </a:endParaRPr>
                    </a:p>
                  </a:txBody>
                  <a:tcPr>
                    <a:solidFill>
                      <a:schemeClr val="accent4">
                        <a:lumMod val="75000"/>
                      </a:schemeClr>
                    </a:solidFill>
                  </a:tcPr>
                </a:tc>
              </a:tr>
            </a:tbl>
          </a:graphicData>
        </a:graphic>
      </p:graphicFrame>
    </p:spTree>
    <p:extLst>
      <p:ext uri="{BB962C8B-B14F-4D97-AF65-F5344CB8AC3E}">
        <p14:creationId xmlns:p14="http://schemas.microsoft.com/office/powerpoint/2010/main" val="818982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0&quot;/&gt;&lt;lineCharCount val=&quot;37&quot;/&gt;&lt;lineCharCount val=&quot;49&quot;/&gt;&lt;lineCharCount val=&quot;46&quot;/&gt;&lt;lineCharCount val=&quot;36&quot;/&gt;&lt;lineCharCount val=&quot;45&quot;/&gt;&lt;lineCharCount val=&quot;6&quot;/&gt;&lt;/TableIndex&gt;&lt;/ShapeTextInfo&gt;"/>
  <p:tag name="HTML_SHAPEINFO" val="&lt;ThreeDShapeInfo&gt;&lt;uuid val=&quot;&quot;/&gt;&lt;isInvalidForFieldText val=&quot;0&quot;/&gt;&lt;Image&gt;&lt;filename val=&quot;C:\Users\tr\AppData\Local\Temp\PR\data\asimages\{12D31371-6CD4-485E-AC02-46C664AE5952}_2.png&quot;/&gt;&lt;left val=&quot;36&quot;/&gt;&lt;top val=&quot;72&quot;/&gt;&lt;width val=&quot;667&quot;/&gt;&lt;height val=&quot;313&quot;/&gt;&lt;hasText val=&quot;1&quot;/&gt;&lt;/Image&gt;&lt;/ThreeDShapeInfo&gt;"/>
</p:tagLst>
</file>

<file path=ppt/tags/tag10.xml><?xml version="1.0" encoding="utf-8"?>
<p:tagLst xmlns:a="http://schemas.openxmlformats.org/drawingml/2006/main" xmlns:r="http://schemas.openxmlformats.org/officeDocument/2006/relationships" xmlns:p="http://schemas.openxmlformats.org/presentationml/2006/main">
  <p:tag name="MMPROD_LASTVALUES" val="&lt;ChangeData&gt;&lt;Text&gt;&lt;![CDATA[@@1@@@@@    Nếu đi bộ gặp đèn tín ]]&gt;&lt;/Text&gt;&lt;FontSize&gt;&lt;![CDATA[32]]&gt;&lt;/FontSize&gt;&lt;Left&gt;&lt;![CDATA[0]]&gt;&lt;/Left&gt;&lt;Top&gt;&lt;![CDATA[0]]&gt;&lt;/Top&gt;&lt;/ChangeData&gt;"/>
  <p:tag name="MMPROD_SEGMENT" val="3"/>
  <p:tag name="PRESENTER_SHAPETEXTINFO" val="&lt;ShapeTextInfo&gt;&lt;TableIndex row=&quot;-1&quot; col=&quot;-1&quot;&gt;&lt;linesCount val=&quot;1&quot;/&gt;&lt;lineCharCount val=&quot;26&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101.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104.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105.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108.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109.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112.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113.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116.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117.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120.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121.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1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124.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125.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128.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129.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131.xml><?xml version="1.0" encoding="utf-8"?>
<p:tagLst xmlns:a="http://schemas.openxmlformats.org/drawingml/2006/main" xmlns:r="http://schemas.openxmlformats.org/officeDocument/2006/relationships" xmlns:p="http://schemas.openxmlformats.org/presentationml/2006/main">
  <p:tag name="MMPROD_ID" val="10429"/>
  <p:tag name="MMPROD_ABSOLUTEPOSITIONID" val="100"/>
  <p:tag name="MMPROD_LASTVALUES" val="&lt;ChangeData&gt;&lt;Text&gt;&lt;![CDATA[C1: Hãy chọn cú pháp câu lệnh If - then dạng đủ?]]&gt;&lt;/Text&gt;&lt;FontSize&gt;&lt;![CDATA[28]]&gt;&lt;/FontSize&gt;&lt;Left&gt;&lt;![CDATA[0]]&gt;&lt;/Left&gt;&lt;Top&gt;&lt;![CDATA[0]]&gt;&lt;/Top&gt;&lt;/ChangeData&gt;"/>
  <p:tag name="PRESENTER_SHAPETEXTINFO" val="&lt;ShapeTextInfo&gt;&lt;TableIndex row=&quot;-1&quot; col=&quot;-1&quot;&gt;&lt;linesCount val=&quot;1&quot;/&gt;&lt;lineCharCount val=&quot;48&quot;/&gt;&lt;/TableIndex&gt;&lt;/ShapeTextInfo&gt;"/>
  <p:tag name="HTML_SHAPEINFO" val="&lt;ThreeDShapeInfo&gt;&lt;uuid val=&quot;100&quot;/&gt;&lt;isInvalidForFieldText val=&quot;0&quot;/&gt;&lt;Image&gt;&lt;filename val=&quot;C:\Users\tr\AppData\Local\Temp\PR\data\asimages\{91B48517-32ED-4861-AAE3-8C1F71AF9AFA}_27.png&quot;/&gt;&lt;left val=&quot;36&quot;/&gt;&lt;top val=&quot;21&quot;/&gt;&lt;width val=&quot;667&quot;/&gt;&lt;height val=&quot;66&quot;/&gt;&lt;hasText val=&quot;1&quot;/&gt;&lt;/Image&gt;&lt;/ThreeDShapeInfo&gt;"/>
</p:tagLst>
</file>

<file path=ppt/tags/tag132.xml><?xml version="1.0" encoding="utf-8"?>
<p:tagLst xmlns:a="http://schemas.openxmlformats.org/drawingml/2006/main" xmlns:r="http://schemas.openxmlformats.org/officeDocument/2006/relationships" xmlns:p="http://schemas.openxmlformats.org/presentationml/2006/main">
  <p:tag name="MMPROD_ABSOLUTEPOSITIONID" val="1001"/>
  <p:tag name="MMPROD_LASTVALUES" val="&lt;ChangeData&gt;&lt;Left&gt;&lt;![CDATA[50.93756]]&gt;&lt;/Left&gt;&lt;Top&gt;&lt;![CDATA[129.6001]]&gt;&lt;/Top&gt;&lt;/ChangeData&gt;"/>
  <p:tag name="MMPROD_ID" val="10433"/>
  <p:tag name="MMPROD_TYPE" val="10018"/>
  <p:tag name="MMPROD_DATA" val="&lt;property id=&quot;10074&quot; value=&quot;0&quot;/&gt;&lt;property id=&quot;10193&quot; value=&quot;A&quot;/&gt;&lt;property id=&quot;10199&quot; value=&quot;0&quot;/&gt;&lt;object type=&quot;10049&quot; unique_id=&quot;10434&quot;&gt;&lt;property id=&quot;10020&quot; value=&quot;9&quot;/&gt;&lt;property id=&quot;10102&quot; value=&quot;0&quot;/&gt;&lt;property id=&quot;10191&quot; value=&quot;-1&quot;/&gt;&lt;/object&gt;"/>
  <p:tag name="MMPROD_COLLECTIONCONTAINERID" val="10430"/>
  <p:tag name="MMPROD_PARENTID" val="10429"/>
  <p:tag name="MMPROD_ANSWERLETTER" val="A) "/>
  <p:tag name="HTML_AUTOSHAPE_INFO" val="&lt;ThreeDShapeInfo&gt;&lt;uuid val=&quot;1001&quot;/&gt;&lt;isInvalidForFieldText val=&quot;0&quot;/&gt;&lt;hasMultipleQuizShape val=&quot;1&quot;/&gt;&lt;Image&gt;&lt;filename val=&quot;C:\Users\tr\AppData\Local\Temp\PR\data\asimages\{5F670F96-47AF-4000-8CD6-00BF7D596930}_27.png&quot;/&gt;&lt;left val=&quot;72&quot;/&gt;&lt;top val=&quot;99&quot;/&gt;&lt;width val=&quot;56&quot;/&gt;&lt;height val=&quot;43&quot;/&gt;&lt;hasText val=&quot;1&quot;/&gt;&lt;/Image&gt;&lt;Image&gt;&lt;filename val=&quot;C:\Users\tr\AppData\Local\Temp\PR\data\asimages\{F0884EBC-513E-40CB-A3A1-2FB84923EC1E}_27.png&quot;/&gt;&lt;left val=&quot;113&quot;/&gt;&lt;top val=&quot;90&quot;/&gt;&lt;width val=&quot;587&quot;/&gt;&lt;height val=&quot;54&quot;/&gt;&lt;hasText val=&quot;1&quot;/&gt;&lt;/Image&gt;&lt;/ThreeDShapeInfo&gt;"/>
</p:tagLst>
</file>

<file path=ppt/tags/tag133.xml><?xml version="1.0" encoding="utf-8"?>
<p:tagLst xmlns:a="http://schemas.openxmlformats.org/drawingml/2006/main" xmlns:r="http://schemas.openxmlformats.org/officeDocument/2006/relationships" xmlns:p="http://schemas.openxmlformats.org/presentationml/2006/main">
  <p:tag name="MMPROD_ABSOLUTEPOSITIONID" val="1002"/>
  <p:tag name="MMPROD_LASTVALUES" val="&lt;ChangeData&gt;&lt;Left&gt;&lt;![CDATA[50.93756]]&gt;&lt;/Left&gt;&lt;Top&gt;&lt;![CDATA[180.8998]]&gt;&lt;/Top&gt;&lt;/ChangeData&gt;"/>
  <p:tag name="MMPROD_ID" val="10435"/>
  <p:tag name="MMPROD_TYPE" val="10018"/>
  <p:tag name="MMPROD_DATA" val="&lt;property id=&quot;10074&quot; value=&quot;0&quot;/&gt;&lt;property id=&quot;10193&quot; value=&quot;B&quot;/&gt;&lt;property id=&quot;10199&quot; value=&quot;0&quot;/&gt;&lt;object type=&quot;10049&quot; unique_id=&quot;10436&quot;&gt;&lt;property id=&quot;10020&quot; value=&quot;9&quot;/&gt;&lt;property id=&quot;10102&quot; value=&quot;0&quot;/&gt;&lt;property id=&quot;10191&quot; value=&quot;-1&quot;/&gt;&lt;/object&gt;"/>
  <p:tag name="MMPROD_COLLECTIONCONTAINERID" val="10430"/>
  <p:tag name="MMPROD_PARENTID" val="10429"/>
  <p:tag name="MMPROD_ANSWERLETTER" val="B) "/>
  <p:tag name="HTML_AUTOSHAPE_INFO" val="&lt;ThreeDShapeInfo&gt;&lt;uuid val=&quot;1002&quot;/&gt;&lt;isInvalidForFieldText val=&quot;0&quot;/&gt;&lt;hasMultipleQuizShape val=&quot;1&quot;/&gt;&lt;Image&gt;&lt;filename val=&quot;C:\Users\tr\AppData\Local\Temp\PR\data\asimages\{B3EAD4A7-DB25-41C5-8D13-5E2CE1428DBB}_27.png&quot;/&gt;&lt;left val=&quot;70&quot;/&gt;&lt;top val=&quot;156&quot;/&gt;&lt;width val=&quot;55&quot;/&gt;&lt;height val=&quot;43&quot;/&gt;&lt;hasText val=&quot;1&quot;/&gt;&lt;/Image&gt;&lt;Image&gt;&lt;filename val=&quot;C:\Users\tr\AppData\Local\Temp\PR\data\asimages\{D99CA959-9615-4B2F-B9FD-D6E2E6202034}_27.png&quot;/&gt;&lt;left val=&quot;111&quot;/&gt;&lt;top val=&quot;150&quot;/&gt;&lt;width val=&quot;606&quot;/&gt;&lt;height val=&quot;54&quot;/&gt;&lt;hasText val=&quot;1&quot;/&gt;&lt;/Image&gt;&lt;/ThreeDShapeInfo&gt;"/>
</p:tagLst>
</file>

<file path=ppt/tags/tag134.xml><?xml version="1.0" encoding="utf-8"?>
<p:tagLst xmlns:a="http://schemas.openxmlformats.org/drawingml/2006/main" xmlns:r="http://schemas.openxmlformats.org/officeDocument/2006/relationships" xmlns:p="http://schemas.openxmlformats.org/presentationml/2006/main">
  <p:tag name="MMPROD_ABSOLUTEPOSITIONID" val="1003"/>
  <p:tag name="MMPROD_LASTVALUES" val="&lt;ChangeData&gt;&lt;Left&gt;&lt;![CDATA[50.93756]]&gt;&lt;/Left&gt;&lt;Top&gt;&lt;![CDATA[232.1996]]&gt;&lt;/Top&gt;&lt;/ChangeData&gt;"/>
  <p:tag name="MMPROD_ID" val="10437"/>
  <p:tag name="MMPROD_TYPE" val="10018"/>
  <p:tag name="MMPROD_DATA" val="&lt;property id=&quot;10074&quot; value=&quot;0&quot;/&gt;&lt;property id=&quot;10193&quot; value=&quot;C&quot;/&gt;&lt;property id=&quot;10199&quot; value=&quot;0&quot;/&gt;&lt;object type=&quot;10049&quot; unique_id=&quot;10438&quot;&gt;&lt;property id=&quot;10020&quot; value=&quot;9&quot;/&gt;&lt;property id=&quot;10102&quot; value=&quot;0&quot;/&gt;&lt;property id=&quot;10191&quot; value=&quot;-1&quot;/&gt;&lt;/object&gt;"/>
  <p:tag name="MMPROD_COLLECTIONCONTAINERID" val="10430"/>
  <p:tag name="MMPROD_PARENTID" val="10429"/>
  <p:tag name="MMPROD_ANSWERLETTER" val="C) "/>
  <p:tag name="HTML_AUTOSHAPE_INFO" val="&lt;ThreeDShapeInfo&gt;&lt;uuid val=&quot;1003&quot;/&gt;&lt;isInvalidForFieldText val=&quot;0&quot;/&gt;&lt;hasMultipleQuizShape val=&quot;1&quot;/&gt;&lt;Image&gt;&lt;filename val=&quot;C:\Users\tr\AppData\Local\Temp\PR\data\asimages\{D9CB6A46-51A0-4797-AB2B-94A54F876FF7}_27.png&quot;/&gt;&lt;left val=&quot;70&quot;/&gt;&lt;top val=&quot;207&quot;/&gt;&lt;width val=&quot;61&quot;/&gt;&lt;height val=&quot;51&quot;/&gt;&lt;hasText val=&quot;1&quot;/&gt;&lt;/Image&gt;&lt;Image&gt;&lt;filename val=&quot;C:\Users\tr\AppData\Local\Temp\PR\data\asimages\{3A9B9DE4-53C0-4B85-90FB-F400FCD77093}_27.png&quot;/&gt;&lt;left val=&quot;113&quot;/&gt;&lt;top val=&quot;204&quot;/&gt;&lt;width val=&quot;595&quot;/&gt;&lt;height val=&quot;54&quot;/&gt;&lt;hasText val=&quot;1&quot;/&gt;&lt;/Image&gt;&lt;/ThreeDShapeInfo&gt;"/>
</p:tagLst>
</file>

<file path=ppt/tags/tag135.xml><?xml version="1.0" encoding="utf-8"?>
<p:tagLst xmlns:a="http://schemas.openxmlformats.org/drawingml/2006/main" xmlns:r="http://schemas.openxmlformats.org/officeDocument/2006/relationships" xmlns:p="http://schemas.openxmlformats.org/presentationml/2006/main">
  <p:tag name="MMPROD_ABSOLUTEPOSITIONID" val="1004"/>
  <p:tag name="MMPROD_LASTVALUES" val="&lt;ChangeData&gt;&lt;Left&gt;&lt;![CDATA[50.93756]]&gt;&lt;/Left&gt;&lt;Top&gt;&lt;![CDATA[283.4994]]&gt;&lt;/Top&gt;&lt;/ChangeData&gt;"/>
  <p:tag name="MMPROD_ID" val="10439"/>
  <p:tag name="MMPROD_TYPE" val="10018"/>
  <p:tag name="MMPROD_DATA" val="&lt;property id=&quot;10074&quot; value=&quot;1&quot;/&gt;&lt;property id=&quot;10193&quot; value=&quot;D&quot;/&gt;&lt;property id=&quot;10199&quot; value=&quot;0&quot;/&gt;&lt;object type=&quot;10049&quot; unique_id=&quot;10440&quot;&gt;&lt;property id=&quot;10020&quot; value=&quot;9&quot;/&gt;&lt;property id=&quot;10102&quot; value=&quot;0&quot;/&gt;&lt;property id=&quot;10191&quot; value=&quot;-1&quot;/&gt;&lt;/object&gt;"/>
  <p:tag name="MMPROD_COLLECTIONCONTAINERID" val="10430"/>
  <p:tag name="MMPROD_PARENTID" val="10429"/>
  <p:tag name="MMPROD_ANSWERLETTER" val="D) "/>
  <p:tag name="HTML_AUTOSHAPE_INFO" val="&lt;ThreeDShapeInfo&gt;&lt;uuid val=&quot;1004&quot;/&gt;&lt;isInvalidForFieldText val=&quot;0&quot;/&gt;&lt;hasMultipleQuizShape val=&quot;1&quot;/&gt;&lt;Image&gt;&lt;filename val=&quot;C:\Users\tr\AppData\Local\Temp\PR\data\asimages\{69E34D67-3D78-49E1-A896-2142CE81DF83}_27.png&quot;/&gt;&lt;left val=&quot;64&quot;/&gt;&lt;top val=&quot;267&quot;/&gt;&lt;width val=&quot;85&quot;/&gt;&lt;height val=&quot;51&quot;/&gt;&lt;hasText val=&quot;1&quot;/&gt;&lt;/Image&gt;&lt;Image&gt;&lt;filename val=&quot;C:\Users\tr\AppData\Local\Temp\PR\data\asimages\{9E4490D5-243E-4F60-A03E-A84C2AE9B542}_27.png&quot;/&gt;&lt;left val=&quot;105&quot;/&gt;&lt;top val=&quot;264&quot;/&gt;&lt;width val=&quot;595&quot;/&gt;&lt;height val=&quot;54&quot;/&gt;&lt;hasText val=&quot;1&quot;/&gt;&lt;/Image&gt;&lt;/ThreeDShapeInfo&gt;"/>
</p:tagLst>
</file>

<file path=ppt/tags/tag136.xml><?xml version="1.0" encoding="utf-8"?>
<p:tagLst xmlns:a="http://schemas.openxmlformats.org/drawingml/2006/main" xmlns:r="http://schemas.openxmlformats.org/officeDocument/2006/relationships" xmlns:p="http://schemas.openxmlformats.org/presentationml/2006/main">
  <p:tag name="MMPROD_ABSOLUTEPOSITIONID" val="1013"/>
  <p:tag name="MMPROD_CONTROLTYPE" val="1"/>
  <p:tag name="MMPROD_SCALEOPERATION" val="1"/>
</p:tagLst>
</file>

<file path=ppt/tags/tag137.xml><?xml version="1.0" encoding="utf-8"?>
<p:tagLst xmlns:a="http://schemas.openxmlformats.org/drawingml/2006/main" xmlns:r="http://schemas.openxmlformats.org/officeDocument/2006/relationships" xmlns:p="http://schemas.openxmlformats.org/presentationml/2006/main">
  <p:tag name="MMPROD_LASTVALUES" val="&lt;ChangeData&gt;&lt;Text&gt;&lt;![CDATA[D) ]]&gt;&lt;/Text&gt;&lt;FontSize&gt;&lt;![CDATA[20]]&gt;&lt;/FontSize&gt;&lt;Left&gt;&lt;![CDATA[85]]&gt;&lt;/Left&gt;&lt;Top&gt;&lt;![CDATA[372.0002]]&gt;&lt;/Top&gt;&lt;/ChangeData&gt;"/>
  <p:tag name="MMPROD_ABSOLUTEPOSITIONID" val="1044"/>
  <p:tag name="PRESENTER_SHAPETEXTINFO" val="&lt;ShapeTextInfo&gt;&lt;TableIndex row=&quot;-1&quot; col=&quot;-1&quot;&gt;&lt;linesCount val=&quot;1&quot;/&gt;&lt;lineCharCount val=&quot;3&quot;/&gt;&lt;/TableIndex&gt;&lt;/ShapeTextInfo&gt;"/>
</p:tagLst>
</file>

<file path=ppt/tags/tag138.xml><?xml version="1.0" encoding="utf-8"?>
<p:tagLst xmlns:a="http://schemas.openxmlformats.org/drawingml/2006/main" xmlns:r="http://schemas.openxmlformats.org/officeDocument/2006/relationships" xmlns:p="http://schemas.openxmlformats.org/presentationml/2006/main">
  <p:tag name="MMPROD_LASTVALUES" val="&lt;ChangeData&gt;&lt;Text&gt;&lt;![CDATA[If&amp;lt;điều kiệnc&amp;gt; then &amp;lt;câu lệnh 1&amp;gt; else &amp;lt;câu lệnh 2&amp;gt;;]]&gt;&lt;/Text&gt;&lt;FontSize&gt;&lt;![CDATA[20]]&gt;&lt;/FontSize&gt;&lt;Left&gt;&lt;![CDATA[130]]&gt;&lt;/Left&gt;&lt;Top&gt;&lt;![CDATA[372.0002]]&gt;&lt;/Top&gt;&lt;/ChangeData&gt;"/>
  <p:tag name="MMPROD_ABSOLUTEPOSITIONID" val="1024"/>
  <p:tag name="PRESENTER_SHAPETEXTINFO" val="&lt;ShapeTextInfo&gt;&lt;TableIndex row=&quot;-1&quot; col=&quot;-1&quot;&gt;&lt;linesCount val=&quot;1&quot;/&gt;&lt;lineCharCount val=&quot;51&quot;/&gt;&lt;/TableIndex&gt;&lt;/ShapeTextInfo&gt;"/>
</p:tagLst>
</file>

<file path=ppt/tags/tag139.xml><?xml version="1.0" encoding="utf-8"?>
<p:tagLst xmlns:a="http://schemas.openxmlformats.org/drawingml/2006/main" xmlns:r="http://schemas.openxmlformats.org/officeDocument/2006/relationships" xmlns:p="http://schemas.openxmlformats.org/presentationml/2006/main">
  <p:tag name="MMPROD_LASTVALUES" val="&lt;ChangeData&gt;&lt;Text&gt;&lt;![CDATA[C) ]]&gt;&lt;/Text&gt;&lt;FontSize&gt;&lt;![CDATA[20]]&gt;&lt;/FontSize&gt;&lt;Left&gt;&lt;![CDATA[85]]&gt;&lt;/Left&gt;&lt;Top&gt;&lt;![CDATA[291.2002]]&gt;&lt;/Top&gt;&lt;/ChangeData&gt;"/>
  <p:tag name="MMPROD_ABSOLUTEPOSITIONID" val="1043"/>
  <p:tag name="PRESENTER_SHAPETEXTINFO" val="&lt;ShapeTextInfo&gt;&lt;TableIndex row=&quot;-1&quot; col=&quot;-1&quot;&gt;&lt;linesCount val=&quot;1&quot;/&gt;&lt;lineCharCount val=&quot;3&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140.xml><?xml version="1.0" encoding="utf-8"?>
<p:tagLst xmlns:a="http://schemas.openxmlformats.org/drawingml/2006/main" xmlns:r="http://schemas.openxmlformats.org/officeDocument/2006/relationships" xmlns:p="http://schemas.openxmlformats.org/presentationml/2006/main">
  <p:tag name="MMPROD_LASTVALUES" val="&lt;ChangeData&gt;&lt;Text&gt;&lt;![CDATA[If&amp;lt;biểu thức&amp;gt; then &amp;lt;câu lệnh 1&amp;gt;; else &amp;lt;câu lệnh 2&amp;gt;;]]&gt;&lt;/Text&gt;&lt;FontSize&gt;&lt;![CDATA[20]]&gt;&lt;/FontSize&gt;&lt;Left&gt;&lt;![CDATA[128]]&gt;&lt;/Left&gt;&lt;Top&gt;&lt;![CDATA[291.2002]]&gt;&lt;/Top&gt;&lt;/ChangeData&gt;"/>
  <p:tag name="MMPROD_ABSOLUTEPOSITIONID" val="1023"/>
  <p:tag name="PRESENTER_SHAPETEXTINFO" val="&lt;ShapeTextInfo&gt;&lt;TableIndex row=&quot;-1&quot; col=&quot;-1&quot;&gt;&lt;linesCount val=&quot;1&quot;/&gt;&lt;lineCharCount val=&quot;51&quot;/&gt;&lt;/TableIndex&gt;&lt;/ShapeTextInfo&gt;"/>
</p:tagLst>
</file>

<file path=ppt/tags/tag141.xml><?xml version="1.0" encoding="utf-8"?>
<p:tagLst xmlns:a="http://schemas.openxmlformats.org/drawingml/2006/main" xmlns:r="http://schemas.openxmlformats.org/officeDocument/2006/relationships" xmlns:p="http://schemas.openxmlformats.org/presentationml/2006/main">
  <p:tag name="MMPROD_ABSOLUTEPOSITIONID" val="1013"/>
  <p:tag name="MMPROD_CONTROLTYPE" val="1"/>
  <p:tag name="MMPROD_SCALEOPERATION" val="1"/>
</p:tagLst>
</file>

<file path=ppt/tags/tag142.xml><?xml version="1.0" encoding="utf-8"?>
<p:tagLst xmlns:a="http://schemas.openxmlformats.org/drawingml/2006/main" xmlns:r="http://schemas.openxmlformats.org/officeDocument/2006/relationships" xmlns:p="http://schemas.openxmlformats.org/presentationml/2006/main">
  <p:tag name="MMPROD_LASTVALUES" val="&lt;ChangeData&gt;&lt;Text&gt;&lt;![CDATA[B) ]]&gt;&lt;/Text&gt;&lt;FontSize&gt;&lt;![CDATA[20]]&gt;&lt;/FontSize&gt;&lt;Left&gt;&lt;![CDATA[85]]&gt;&lt;/Left&gt;&lt;Top&gt;&lt;![CDATA[210.4001]]&gt;&lt;/Top&gt;&lt;/ChangeData&gt;"/>
  <p:tag name="MMPROD_ABSOLUTEPOSITIONID" val="1042"/>
  <p:tag name="PRESENTER_SHAPETEXTINFO" val="&lt;ShapeTextInfo&gt;&lt;TableIndex row=&quot;-1&quot; col=&quot;-1&quot;&gt;&lt;linesCount val=&quot;1&quot;/&gt;&lt;lineCharCount val=&quot;3&quot;/&gt;&lt;/TableIndex&gt;&lt;/ShapeTextInfo&gt;"/>
</p:tagLst>
</file>

<file path=ppt/tags/tag143.xml><?xml version="1.0" encoding="utf-8"?>
<p:tagLst xmlns:a="http://schemas.openxmlformats.org/drawingml/2006/main" xmlns:r="http://schemas.openxmlformats.org/officeDocument/2006/relationships" xmlns:p="http://schemas.openxmlformats.org/presentationml/2006/main">
  <p:tag name="MMPROD_LASTVALUES" val="&lt;ChangeData&gt;&lt;Text&gt;&lt;![CDATA[If&amp;lt;bđiều kiện&amp;gt; then &amp;lt;câu lệnh 1&amp;gt;; else &amp;lt;câu lệnh 2&amp;gt;;]]&gt;&lt;/Text&gt;&lt;FontSize&gt;&lt;![CDATA[20]]&gt;&lt;/FontSize&gt;&lt;Left&gt;&lt;![CDATA[126]]&gt;&lt;/Left&gt;&lt;Top&gt;&lt;![CDATA[210.4001]]&gt;&lt;/Top&gt;&lt;/ChangeData&gt;"/>
  <p:tag name="MMPROD_ABSOLUTEPOSITIONID" val="1022"/>
  <p:tag name="PRESENTER_SHAPETEXTINFO" val="&lt;ShapeTextInfo&gt;&lt;TableIndex row=&quot;-1&quot; col=&quot;-1&quot;&gt;&lt;linesCount val=&quot;1&quot;/&gt;&lt;lineCharCount val=&quot;52&quot;/&gt;&lt;/TableIndex&gt;&lt;/ShapeTextInfo&gt;"/>
</p:tagLst>
</file>

<file path=ppt/tags/tag144.xml><?xml version="1.0" encoding="utf-8"?>
<p:tagLst xmlns:a="http://schemas.openxmlformats.org/drawingml/2006/main" xmlns:r="http://schemas.openxmlformats.org/officeDocument/2006/relationships" xmlns:p="http://schemas.openxmlformats.org/presentationml/2006/main">
  <p:tag name="MMPROD_ABSOLUTEPOSITIONID" val="1012"/>
  <p:tag name="MMPROD_CONTROLTYPE" val="1"/>
  <p:tag name="MMPROD_SCALEOPERATION" val="1"/>
</p:tagLst>
</file>

<file path=ppt/tags/tag145.xml><?xml version="1.0" encoding="utf-8"?>
<p:tagLst xmlns:a="http://schemas.openxmlformats.org/drawingml/2006/main" xmlns:r="http://schemas.openxmlformats.org/officeDocument/2006/relationships" xmlns:p="http://schemas.openxmlformats.org/presentationml/2006/main">
  <p:tag name="MMPROD_LASTVALUES" val="&lt;ChangeData&gt;&lt;Text&gt;&lt;![CDATA[A) ]]&gt;&lt;/Text&gt;&lt;FontSize&gt;&lt;![CDATA[20]]&gt;&lt;/FontSize&gt;&lt;Left&gt;&lt;![CDATA[85]]&gt;&lt;/Left&gt;&lt;Top&gt;&lt;![CDATA[129.6001]]&gt;&lt;/Top&gt;&lt;/ChangeData&gt;"/>
  <p:tag name="MMPROD_ABSOLUTEPOSITIONID" val="1041"/>
  <p:tag name="PRESENTER_SHAPETEXTINFO" val="&lt;ShapeTextInfo&gt;&lt;TableIndex row=&quot;-1&quot; col=&quot;-1&quot;&gt;&lt;linesCount val=&quot;1&quot;/&gt;&lt;lineCharCount val=&quot;3&quot;/&gt;&lt;/TableIndex&gt;&lt;/ShapeTextInfo&gt;"/>
</p:tagLst>
</file>

<file path=ppt/tags/tag146.xml><?xml version="1.0" encoding="utf-8"?>
<p:tagLst xmlns:a="http://schemas.openxmlformats.org/drawingml/2006/main" xmlns:r="http://schemas.openxmlformats.org/officeDocument/2006/relationships" xmlns:p="http://schemas.openxmlformats.org/presentationml/2006/main">
  <p:tag name="MMPROD_LASTVALUES" val="&lt;ChangeData&gt;&lt;Text&gt;&lt;![CDATA[If&amp;lt;biểu thức&amp;gt; then &amp;lt;câu lệnh 1&amp;gt; else &amp;lt;câu lệnh 2&amp;gt;;]]&gt;&lt;/Text&gt;&lt;FontSize&gt;&lt;![CDATA[20]]&gt;&lt;/FontSize&gt;&lt;Left&gt;&lt;![CDATA[128]]&gt;&lt;/Left&gt;&lt;Top&gt;&lt;![CDATA[129.6001]]&gt;&lt;/Top&gt;&lt;/ChangeData&gt;"/>
  <p:tag name="MMPROD_ABSOLUTEPOSITIONID" val="1021"/>
  <p:tag name="PRESENTER_SHAPETEXTINFO" val="&lt;ShapeTextInfo&gt;&lt;TableIndex row=&quot;-1&quot; col=&quot;-1&quot;&gt;&lt;linesCount val=&quot;1&quot;/&gt;&lt;lineCharCount val=&quot;50&quot;/&gt;&lt;/TableIndex&gt;&lt;/ShapeTextInfo&gt;"/>
</p:tagLst>
</file>

<file path=ppt/tags/tag147.xml><?xml version="1.0" encoding="utf-8"?>
<p:tagLst xmlns:a="http://schemas.openxmlformats.org/drawingml/2006/main" xmlns:r="http://schemas.openxmlformats.org/officeDocument/2006/relationships" xmlns:p="http://schemas.openxmlformats.org/presentationml/2006/main">
  <p:tag name="MMPROD_ABSOLUTEPOSITIONID" val="1011"/>
  <p:tag name="MMPROD_CONTROLTYPE" val="1"/>
  <p:tag name="MMPROD_SCALEOPERATION" val="1"/>
</p:tagLst>
</file>

<file path=ppt/tags/tag1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150.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151.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1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153.xml><?xml version="1.0" encoding="utf-8"?>
<p:tagLst xmlns:a="http://schemas.openxmlformats.org/drawingml/2006/main" xmlns:r="http://schemas.openxmlformats.org/officeDocument/2006/relationships" xmlns:p="http://schemas.openxmlformats.org/presentationml/2006/main">
  <p:tag name="MMPROD_ID" val="10429"/>
  <p:tag name="MMPROD_ABSOLUTEPOSITIONID" val="100"/>
  <p:tag name="MMPROD_LASTVALUES" val="&lt;ChangeData&gt;&lt;Text&gt;&lt;![CDATA[C1: Hãy chọn cú pháp câu lệnh If - then dạng đủ?]]&gt;&lt;/Text&gt;&lt;FontSize&gt;&lt;![CDATA[28]]&gt;&lt;/FontSize&gt;&lt;Left&gt;&lt;![CDATA[0]]&gt;&lt;/Left&gt;&lt;Top&gt;&lt;![CDATA[0]]&gt;&lt;/Top&gt;&lt;/ChangeData&gt;"/>
  <p:tag name="PRESENTER_SHAPETEXTINFO" val="&lt;ShapeTextInfo&gt;&lt;TableIndex row=&quot;-1&quot; col=&quot;-1&quot;&gt;&lt;linesCount val=&quot;1&quot;/&gt;&lt;lineCharCount val=&quot;48&quot;/&gt;&lt;/TableIndex&gt;&lt;/ShapeTextInfo&gt;"/>
  <p:tag name="HTML_SHAPEINFO" val="&lt;ThreeDShapeInfo&gt;&lt;uuid val=&quot;100&quot;/&gt;&lt;isInvalidForFieldText val=&quot;0&quot;/&gt;&lt;Image&gt;&lt;filename val=&quot;C:\Users\tr\AppData\Local\Temp\PR\data\asimages\{91B48517-32ED-4861-AAE3-8C1F71AF9AFA}_27.png&quot;/&gt;&lt;left val=&quot;36&quot;/&gt;&lt;top val=&quot;21&quot;/&gt;&lt;width val=&quot;667&quot;/&gt;&lt;height val=&quot;66&quot;/&gt;&lt;hasText val=&quot;1&quot;/&gt;&lt;/Image&gt;&lt;/ThreeDShapeInfo&gt;"/>
</p:tagLst>
</file>

<file path=ppt/tags/tag154.xml><?xml version="1.0" encoding="utf-8"?>
<p:tagLst xmlns:a="http://schemas.openxmlformats.org/drawingml/2006/main" xmlns:r="http://schemas.openxmlformats.org/officeDocument/2006/relationships" xmlns:p="http://schemas.openxmlformats.org/presentationml/2006/main">
  <p:tag name="MMPROD_ABSOLUTEPOSITIONID" val="1001"/>
  <p:tag name="MMPROD_LASTVALUES" val="&lt;ChangeData&gt;&lt;Left&gt;&lt;![CDATA[50.93756]]&gt;&lt;/Left&gt;&lt;Top&gt;&lt;![CDATA[129.6001]]&gt;&lt;/Top&gt;&lt;/ChangeData&gt;"/>
  <p:tag name="MMPROD_ID" val="10433"/>
  <p:tag name="MMPROD_TYPE" val="10018"/>
  <p:tag name="MMPROD_DATA" val="&lt;property id=&quot;10074&quot; value=&quot;0&quot;/&gt;&lt;property id=&quot;10193&quot; value=&quot;A&quot;/&gt;&lt;property id=&quot;10199&quot; value=&quot;0&quot;/&gt;&lt;object type=&quot;10049&quot; unique_id=&quot;10434&quot;&gt;&lt;property id=&quot;10020&quot; value=&quot;9&quot;/&gt;&lt;property id=&quot;10102&quot; value=&quot;0&quot;/&gt;&lt;property id=&quot;10191&quot; value=&quot;-1&quot;/&gt;&lt;/object&gt;"/>
  <p:tag name="MMPROD_COLLECTIONCONTAINERID" val="10430"/>
  <p:tag name="MMPROD_PARENTID" val="10429"/>
  <p:tag name="MMPROD_ANSWERLETTER" val="A) "/>
  <p:tag name="HTML_AUTOSHAPE_INFO" val="&lt;ThreeDShapeInfo&gt;&lt;uuid val=&quot;1001&quot;/&gt;&lt;isInvalidForFieldText val=&quot;0&quot;/&gt;&lt;hasMultipleQuizShape val=&quot;1&quot;/&gt;&lt;Image&gt;&lt;filename val=&quot;C:\Users\tr\AppData\Local\Temp\PR\data\asimages\{5F670F96-47AF-4000-8CD6-00BF7D596930}_27.png&quot;/&gt;&lt;left val=&quot;72&quot;/&gt;&lt;top val=&quot;99&quot;/&gt;&lt;width val=&quot;56&quot;/&gt;&lt;height val=&quot;43&quot;/&gt;&lt;hasText val=&quot;1&quot;/&gt;&lt;/Image&gt;&lt;Image&gt;&lt;filename val=&quot;C:\Users\tr\AppData\Local\Temp\PR\data\asimages\{F0884EBC-513E-40CB-A3A1-2FB84923EC1E}_27.png&quot;/&gt;&lt;left val=&quot;113&quot;/&gt;&lt;top val=&quot;90&quot;/&gt;&lt;width val=&quot;587&quot;/&gt;&lt;height val=&quot;54&quot;/&gt;&lt;hasText val=&quot;1&quot;/&gt;&lt;/Image&gt;&lt;/ThreeDShapeInfo&gt;"/>
</p:tagLst>
</file>

<file path=ppt/tags/tag155.xml><?xml version="1.0" encoding="utf-8"?>
<p:tagLst xmlns:a="http://schemas.openxmlformats.org/drawingml/2006/main" xmlns:r="http://schemas.openxmlformats.org/officeDocument/2006/relationships" xmlns:p="http://schemas.openxmlformats.org/presentationml/2006/main">
  <p:tag name="MMPROD_ABSOLUTEPOSITIONID" val="1002"/>
  <p:tag name="MMPROD_LASTVALUES" val="&lt;ChangeData&gt;&lt;Left&gt;&lt;![CDATA[50.93756]]&gt;&lt;/Left&gt;&lt;Top&gt;&lt;![CDATA[180.8998]]&gt;&lt;/Top&gt;&lt;/ChangeData&gt;"/>
  <p:tag name="MMPROD_ID" val="10435"/>
  <p:tag name="MMPROD_TYPE" val="10018"/>
  <p:tag name="MMPROD_DATA" val="&lt;property id=&quot;10074&quot; value=&quot;0&quot;/&gt;&lt;property id=&quot;10193&quot; value=&quot;B&quot;/&gt;&lt;property id=&quot;10199&quot; value=&quot;0&quot;/&gt;&lt;object type=&quot;10049&quot; unique_id=&quot;10436&quot;&gt;&lt;property id=&quot;10020&quot; value=&quot;9&quot;/&gt;&lt;property id=&quot;10102&quot; value=&quot;0&quot;/&gt;&lt;property id=&quot;10191&quot; value=&quot;-1&quot;/&gt;&lt;/object&gt;"/>
  <p:tag name="MMPROD_COLLECTIONCONTAINERID" val="10430"/>
  <p:tag name="MMPROD_PARENTID" val="10429"/>
  <p:tag name="MMPROD_ANSWERLETTER" val="B) "/>
  <p:tag name="HTML_AUTOSHAPE_INFO" val="&lt;ThreeDShapeInfo&gt;&lt;uuid val=&quot;1002&quot;/&gt;&lt;isInvalidForFieldText val=&quot;0&quot;/&gt;&lt;hasMultipleQuizShape val=&quot;1&quot;/&gt;&lt;Image&gt;&lt;filename val=&quot;C:\Users\tr\AppData\Local\Temp\PR\data\asimages\{B3EAD4A7-DB25-41C5-8D13-5E2CE1428DBB}_27.png&quot;/&gt;&lt;left val=&quot;70&quot;/&gt;&lt;top val=&quot;156&quot;/&gt;&lt;width val=&quot;55&quot;/&gt;&lt;height val=&quot;43&quot;/&gt;&lt;hasText val=&quot;1&quot;/&gt;&lt;/Image&gt;&lt;Image&gt;&lt;filename val=&quot;C:\Users\tr\AppData\Local\Temp\PR\data\asimages\{D99CA959-9615-4B2F-B9FD-D6E2E6202034}_27.png&quot;/&gt;&lt;left val=&quot;111&quot;/&gt;&lt;top val=&quot;150&quot;/&gt;&lt;width val=&quot;606&quot;/&gt;&lt;height val=&quot;54&quot;/&gt;&lt;hasText val=&quot;1&quot;/&gt;&lt;/Image&gt;&lt;/ThreeDShapeInfo&gt;"/>
</p:tagLst>
</file>

<file path=ppt/tags/tag156.xml><?xml version="1.0" encoding="utf-8"?>
<p:tagLst xmlns:a="http://schemas.openxmlformats.org/drawingml/2006/main" xmlns:r="http://schemas.openxmlformats.org/officeDocument/2006/relationships" xmlns:p="http://schemas.openxmlformats.org/presentationml/2006/main">
  <p:tag name="MMPROD_ABSOLUTEPOSITIONID" val="1003"/>
  <p:tag name="MMPROD_LASTVALUES" val="&lt;ChangeData&gt;&lt;Left&gt;&lt;![CDATA[50.93756]]&gt;&lt;/Left&gt;&lt;Top&gt;&lt;![CDATA[232.1996]]&gt;&lt;/Top&gt;&lt;/ChangeData&gt;"/>
  <p:tag name="MMPROD_ID" val="10437"/>
  <p:tag name="MMPROD_TYPE" val="10018"/>
  <p:tag name="MMPROD_DATA" val="&lt;property id=&quot;10074&quot; value=&quot;0&quot;/&gt;&lt;property id=&quot;10193&quot; value=&quot;C&quot;/&gt;&lt;property id=&quot;10199&quot; value=&quot;0&quot;/&gt;&lt;object type=&quot;10049&quot; unique_id=&quot;10438&quot;&gt;&lt;property id=&quot;10020&quot; value=&quot;9&quot;/&gt;&lt;property id=&quot;10102&quot; value=&quot;0&quot;/&gt;&lt;property id=&quot;10191&quot; value=&quot;-1&quot;/&gt;&lt;/object&gt;"/>
  <p:tag name="MMPROD_COLLECTIONCONTAINERID" val="10430"/>
  <p:tag name="MMPROD_PARENTID" val="10429"/>
  <p:tag name="MMPROD_ANSWERLETTER" val="C) "/>
  <p:tag name="HTML_AUTOSHAPE_INFO" val="&lt;ThreeDShapeInfo&gt;&lt;uuid val=&quot;1003&quot;/&gt;&lt;isInvalidForFieldText val=&quot;0&quot;/&gt;&lt;hasMultipleQuizShape val=&quot;1&quot;/&gt;&lt;Image&gt;&lt;filename val=&quot;C:\Users\tr\AppData\Local\Temp\PR\data\asimages\{D9CB6A46-51A0-4797-AB2B-94A54F876FF7}_27.png&quot;/&gt;&lt;left val=&quot;70&quot;/&gt;&lt;top val=&quot;207&quot;/&gt;&lt;width val=&quot;61&quot;/&gt;&lt;height val=&quot;51&quot;/&gt;&lt;hasText val=&quot;1&quot;/&gt;&lt;/Image&gt;&lt;Image&gt;&lt;filename val=&quot;C:\Users\tr\AppData\Local\Temp\PR\data\asimages\{3A9B9DE4-53C0-4B85-90FB-F400FCD77093}_27.png&quot;/&gt;&lt;left val=&quot;113&quot;/&gt;&lt;top val=&quot;204&quot;/&gt;&lt;width val=&quot;595&quot;/&gt;&lt;height val=&quot;54&quot;/&gt;&lt;hasText val=&quot;1&quot;/&gt;&lt;/Image&gt;&lt;/ThreeDShapeInfo&gt;"/>
</p:tagLst>
</file>

<file path=ppt/tags/tag157.xml><?xml version="1.0" encoding="utf-8"?>
<p:tagLst xmlns:a="http://schemas.openxmlformats.org/drawingml/2006/main" xmlns:r="http://schemas.openxmlformats.org/officeDocument/2006/relationships" xmlns:p="http://schemas.openxmlformats.org/presentationml/2006/main">
  <p:tag name="MMPROD_ABSOLUTEPOSITIONID" val="1004"/>
  <p:tag name="MMPROD_LASTVALUES" val="&lt;ChangeData&gt;&lt;Left&gt;&lt;![CDATA[50.93756]]&gt;&lt;/Left&gt;&lt;Top&gt;&lt;![CDATA[283.4994]]&gt;&lt;/Top&gt;&lt;/ChangeData&gt;"/>
  <p:tag name="MMPROD_ID" val="10439"/>
  <p:tag name="MMPROD_TYPE" val="10018"/>
  <p:tag name="MMPROD_DATA" val="&lt;property id=&quot;10074&quot; value=&quot;1&quot;/&gt;&lt;property id=&quot;10193&quot; value=&quot;D&quot;/&gt;&lt;property id=&quot;10199&quot; value=&quot;0&quot;/&gt;&lt;object type=&quot;10049&quot; unique_id=&quot;10440&quot;&gt;&lt;property id=&quot;10020&quot; value=&quot;9&quot;/&gt;&lt;property id=&quot;10102&quot; value=&quot;0&quot;/&gt;&lt;property id=&quot;10191&quot; value=&quot;-1&quot;/&gt;&lt;/object&gt;"/>
  <p:tag name="MMPROD_COLLECTIONCONTAINERID" val="10430"/>
  <p:tag name="MMPROD_PARENTID" val="10429"/>
  <p:tag name="MMPROD_ANSWERLETTER" val="D) "/>
  <p:tag name="HTML_AUTOSHAPE_INFO" val="&lt;ThreeDShapeInfo&gt;&lt;uuid val=&quot;1004&quot;/&gt;&lt;isInvalidForFieldText val=&quot;0&quot;/&gt;&lt;hasMultipleQuizShape val=&quot;1&quot;/&gt;&lt;Image&gt;&lt;filename val=&quot;C:\Users\tr\AppData\Local\Temp\PR\data\asimages\{69E34D67-3D78-49E1-A896-2142CE81DF83}_27.png&quot;/&gt;&lt;left val=&quot;64&quot;/&gt;&lt;top val=&quot;267&quot;/&gt;&lt;width val=&quot;85&quot;/&gt;&lt;height val=&quot;51&quot;/&gt;&lt;hasText val=&quot;1&quot;/&gt;&lt;/Image&gt;&lt;Image&gt;&lt;filename val=&quot;C:\Users\tr\AppData\Local\Temp\PR\data\asimages\{9E4490D5-243E-4F60-A03E-A84C2AE9B542}_27.png&quot;/&gt;&lt;left val=&quot;105&quot;/&gt;&lt;top val=&quot;264&quot;/&gt;&lt;width val=&quot;595&quot;/&gt;&lt;height val=&quot;54&quot;/&gt;&lt;hasText val=&quot;1&quot;/&gt;&lt;/Image&gt;&lt;/ThreeDShapeInfo&gt;"/>
</p:tagLst>
</file>

<file path=ppt/tags/tag158.xml><?xml version="1.0" encoding="utf-8"?>
<p:tagLst xmlns:a="http://schemas.openxmlformats.org/drawingml/2006/main" xmlns:r="http://schemas.openxmlformats.org/officeDocument/2006/relationships" xmlns:p="http://schemas.openxmlformats.org/presentationml/2006/main">
  <p:tag name="MMPROD_ABSOLUTEPOSITIONID" val="1013"/>
  <p:tag name="MMPROD_CONTROLTYPE" val="1"/>
  <p:tag name="MMPROD_SCALEOPERATION" val="1"/>
</p:tagLst>
</file>

<file path=ppt/tags/tag159.xml><?xml version="1.0" encoding="utf-8"?>
<p:tagLst xmlns:a="http://schemas.openxmlformats.org/drawingml/2006/main" xmlns:r="http://schemas.openxmlformats.org/officeDocument/2006/relationships" xmlns:p="http://schemas.openxmlformats.org/presentationml/2006/main">
  <p:tag name="MMPROD_LASTVALUES" val="&lt;ChangeData&gt;&lt;Text&gt;&lt;![CDATA[D) ]]&gt;&lt;/Text&gt;&lt;FontSize&gt;&lt;![CDATA[20]]&gt;&lt;/FontSize&gt;&lt;Left&gt;&lt;![CDATA[85]]&gt;&lt;/Left&gt;&lt;Top&gt;&lt;![CDATA[372.0002]]&gt;&lt;/Top&gt;&lt;/ChangeData&gt;"/>
  <p:tag name="MMPROD_ABSOLUTEPOSITIONID" val="1044"/>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160.xml><?xml version="1.0" encoding="utf-8"?>
<p:tagLst xmlns:a="http://schemas.openxmlformats.org/drawingml/2006/main" xmlns:r="http://schemas.openxmlformats.org/officeDocument/2006/relationships" xmlns:p="http://schemas.openxmlformats.org/presentationml/2006/main">
  <p:tag name="MMPROD_LASTVALUES" val="&lt;ChangeData&gt;&lt;Text&gt;&lt;![CDATA[If&amp;lt;điều kiệnc&amp;gt; then &amp;lt;câu lệnh 1&amp;gt; else &amp;lt;câu lệnh 2&amp;gt;;]]&gt;&lt;/Text&gt;&lt;FontSize&gt;&lt;![CDATA[20]]&gt;&lt;/FontSize&gt;&lt;Left&gt;&lt;![CDATA[130]]&gt;&lt;/Left&gt;&lt;Top&gt;&lt;![CDATA[372.0002]]&gt;&lt;/Top&gt;&lt;/ChangeData&gt;"/>
  <p:tag name="MMPROD_ABSOLUTEPOSITIONID" val="1024"/>
  <p:tag name="PRESENTER_SHAPETEXTINFO" val="&lt;ShapeTextInfo&gt;&lt;TableIndex row=&quot;-1&quot; col=&quot;-1&quot;&gt;&lt;linesCount val=&quot;1&quot;/&gt;&lt;lineCharCount val=&quot;51&quot;/&gt;&lt;/TableIndex&gt;&lt;/ShapeTextInfo&gt;"/>
</p:tagLst>
</file>

<file path=ppt/tags/tag161.xml><?xml version="1.0" encoding="utf-8"?>
<p:tagLst xmlns:a="http://schemas.openxmlformats.org/drawingml/2006/main" xmlns:r="http://schemas.openxmlformats.org/officeDocument/2006/relationships" xmlns:p="http://schemas.openxmlformats.org/presentationml/2006/main">
  <p:tag name="MMPROD_LASTVALUES" val="&lt;ChangeData&gt;&lt;Text&gt;&lt;![CDATA[C) ]]&gt;&lt;/Text&gt;&lt;FontSize&gt;&lt;![CDATA[20]]&gt;&lt;/FontSize&gt;&lt;Left&gt;&lt;![CDATA[85]]&gt;&lt;/Left&gt;&lt;Top&gt;&lt;![CDATA[291.2002]]&gt;&lt;/Top&gt;&lt;/ChangeData&gt;"/>
  <p:tag name="MMPROD_ABSOLUTEPOSITIONID" val="1043"/>
  <p:tag name="PRESENTER_SHAPETEXTINFO" val="&lt;ShapeTextInfo&gt;&lt;TableIndex row=&quot;-1&quot; col=&quot;-1&quot;&gt;&lt;linesCount val=&quot;1&quot;/&gt;&lt;lineCharCount val=&quot;3&quot;/&gt;&lt;/TableIndex&gt;&lt;/ShapeTextInfo&gt;"/>
</p:tagLst>
</file>

<file path=ppt/tags/tag162.xml><?xml version="1.0" encoding="utf-8"?>
<p:tagLst xmlns:a="http://schemas.openxmlformats.org/drawingml/2006/main" xmlns:r="http://schemas.openxmlformats.org/officeDocument/2006/relationships" xmlns:p="http://schemas.openxmlformats.org/presentationml/2006/main">
  <p:tag name="MMPROD_LASTVALUES" val="&lt;ChangeData&gt;&lt;Text&gt;&lt;![CDATA[If&amp;lt;biểu thức&amp;gt; then &amp;lt;câu lệnh 1&amp;gt;; else &amp;lt;câu lệnh 2&amp;gt;;]]&gt;&lt;/Text&gt;&lt;FontSize&gt;&lt;![CDATA[20]]&gt;&lt;/FontSize&gt;&lt;Left&gt;&lt;![CDATA[128]]&gt;&lt;/Left&gt;&lt;Top&gt;&lt;![CDATA[291.2002]]&gt;&lt;/Top&gt;&lt;/ChangeData&gt;"/>
  <p:tag name="MMPROD_ABSOLUTEPOSITIONID" val="1023"/>
  <p:tag name="PRESENTER_SHAPETEXTINFO" val="&lt;ShapeTextInfo&gt;&lt;TableIndex row=&quot;-1&quot; col=&quot;-1&quot;&gt;&lt;linesCount val=&quot;1&quot;/&gt;&lt;lineCharCount val=&quot;51&quot;/&gt;&lt;/TableIndex&gt;&lt;/ShapeTextInfo&gt;"/>
</p:tagLst>
</file>

<file path=ppt/tags/tag163.xml><?xml version="1.0" encoding="utf-8"?>
<p:tagLst xmlns:a="http://schemas.openxmlformats.org/drawingml/2006/main" xmlns:r="http://schemas.openxmlformats.org/officeDocument/2006/relationships" xmlns:p="http://schemas.openxmlformats.org/presentationml/2006/main">
  <p:tag name="MMPROD_ABSOLUTEPOSITIONID" val="1013"/>
  <p:tag name="MMPROD_CONTROLTYPE" val="1"/>
  <p:tag name="MMPROD_SCALEOPERATION" val="1"/>
</p:tagLst>
</file>

<file path=ppt/tags/tag164.xml><?xml version="1.0" encoding="utf-8"?>
<p:tagLst xmlns:a="http://schemas.openxmlformats.org/drawingml/2006/main" xmlns:r="http://schemas.openxmlformats.org/officeDocument/2006/relationships" xmlns:p="http://schemas.openxmlformats.org/presentationml/2006/main">
  <p:tag name="MMPROD_LASTVALUES" val="&lt;ChangeData&gt;&lt;Text&gt;&lt;![CDATA[B) ]]&gt;&lt;/Text&gt;&lt;FontSize&gt;&lt;![CDATA[20]]&gt;&lt;/FontSize&gt;&lt;Left&gt;&lt;![CDATA[85]]&gt;&lt;/Left&gt;&lt;Top&gt;&lt;![CDATA[210.4001]]&gt;&lt;/Top&gt;&lt;/ChangeData&gt;"/>
  <p:tag name="MMPROD_ABSOLUTEPOSITIONID" val="1042"/>
  <p:tag name="PRESENTER_SHAPETEXTINFO" val="&lt;ShapeTextInfo&gt;&lt;TableIndex row=&quot;-1&quot; col=&quot;-1&quot;&gt;&lt;linesCount val=&quot;1&quot;/&gt;&lt;lineCharCount val=&quot;3&quot;/&gt;&lt;/TableIndex&gt;&lt;/ShapeTextInfo&gt;"/>
</p:tagLst>
</file>

<file path=ppt/tags/tag165.xml><?xml version="1.0" encoding="utf-8"?>
<p:tagLst xmlns:a="http://schemas.openxmlformats.org/drawingml/2006/main" xmlns:r="http://schemas.openxmlformats.org/officeDocument/2006/relationships" xmlns:p="http://schemas.openxmlformats.org/presentationml/2006/main">
  <p:tag name="MMPROD_LASTVALUES" val="&lt;ChangeData&gt;&lt;Text&gt;&lt;![CDATA[If&amp;lt;bđiều kiện&amp;gt; then &amp;lt;câu lệnh 1&amp;gt;; else &amp;lt;câu lệnh 2&amp;gt;;]]&gt;&lt;/Text&gt;&lt;FontSize&gt;&lt;![CDATA[20]]&gt;&lt;/FontSize&gt;&lt;Left&gt;&lt;![CDATA[126]]&gt;&lt;/Left&gt;&lt;Top&gt;&lt;![CDATA[210.4001]]&gt;&lt;/Top&gt;&lt;/ChangeData&gt;"/>
  <p:tag name="MMPROD_ABSOLUTEPOSITIONID" val="1022"/>
  <p:tag name="PRESENTER_SHAPETEXTINFO" val="&lt;ShapeTextInfo&gt;&lt;TableIndex row=&quot;-1&quot; col=&quot;-1&quot;&gt;&lt;linesCount val=&quot;1&quot;/&gt;&lt;lineCharCount val=&quot;52&quot;/&gt;&lt;/TableIndex&gt;&lt;/ShapeTextInfo&gt;"/>
</p:tagLst>
</file>

<file path=ppt/tags/tag166.xml><?xml version="1.0" encoding="utf-8"?>
<p:tagLst xmlns:a="http://schemas.openxmlformats.org/drawingml/2006/main" xmlns:r="http://schemas.openxmlformats.org/officeDocument/2006/relationships" xmlns:p="http://schemas.openxmlformats.org/presentationml/2006/main">
  <p:tag name="MMPROD_ABSOLUTEPOSITIONID" val="1012"/>
  <p:tag name="MMPROD_CONTROLTYPE" val="1"/>
  <p:tag name="MMPROD_SCALEOPERATION" val="1"/>
</p:tagLst>
</file>

<file path=ppt/tags/tag167.xml><?xml version="1.0" encoding="utf-8"?>
<p:tagLst xmlns:a="http://schemas.openxmlformats.org/drawingml/2006/main" xmlns:r="http://schemas.openxmlformats.org/officeDocument/2006/relationships" xmlns:p="http://schemas.openxmlformats.org/presentationml/2006/main">
  <p:tag name="MMPROD_LASTVALUES" val="&lt;ChangeData&gt;&lt;Text&gt;&lt;![CDATA[A) ]]&gt;&lt;/Text&gt;&lt;FontSize&gt;&lt;![CDATA[20]]&gt;&lt;/FontSize&gt;&lt;Left&gt;&lt;![CDATA[85]]&gt;&lt;/Left&gt;&lt;Top&gt;&lt;![CDATA[129.6001]]&gt;&lt;/Top&gt;&lt;/ChangeData&gt;"/>
  <p:tag name="MMPROD_ABSOLUTEPOSITIONID" val="1041"/>
  <p:tag name="PRESENTER_SHAPETEXTINFO" val="&lt;ShapeTextInfo&gt;&lt;TableIndex row=&quot;-1&quot; col=&quot;-1&quot;&gt;&lt;linesCount val=&quot;1&quot;/&gt;&lt;lineCharCount val=&quot;3&quot;/&gt;&lt;/TableIndex&gt;&lt;/ShapeTextInfo&gt;"/>
</p:tagLst>
</file>

<file path=ppt/tags/tag168.xml><?xml version="1.0" encoding="utf-8"?>
<p:tagLst xmlns:a="http://schemas.openxmlformats.org/drawingml/2006/main" xmlns:r="http://schemas.openxmlformats.org/officeDocument/2006/relationships" xmlns:p="http://schemas.openxmlformats.org/presentationml/2006/main">
  <p:tag name="MMPROD_LASTVALUES" val="&lt;ChangeData&gt;&lt;Text&gt;&lt;![CDATA[If&amp;lt;biểu thức&amp;gt; then &amp;lt;câu lệnh 1&amp;gt; else &amp;lt;câu lệnh 2&amp;gt;;]]&gt;&lt;/Text&gt;&lt;FontSize&gt;&lt;![CDATA[20]]&gt;&lt;/FontSize&gt;&lt;Left&gt;&lt;![CDATA[128]]&gt;&lt;/Left&gt;&lt;Top&gt;&lt;![CDATA[129.6001]]&gt;&lt;/Top&gt;&lt;/ChangeData&gt;"/>
  <p:tag name="MMPROD_ABSOLUTEPOSITIONID" val="1021"/>
  <p:tag name="PRESENTER_SHAPETEXTINFO" val="&lt;ShapeTextInfo&gt;&lt;TableIndex row=&quot;-1&quot; col=&quot;-1&quot;&gt;&lt;linesCount val=&quot;1&quot;/&gt;&lt;lineCharCount val=&quot;50&quot;/&gt;&lt;/TableIndex&gt;&lt;/ShapeTextInfo&gt;"/>
</p:tagLst>
</file>

<file path=ppt/tags/tag169.xml><?xml version="1.0" encoding="utf-8"?>
<p:tagLst xmlns:a="http://schemas.openxmlformats.org/drawingml/2006/main" xmlns:r="http://schemas.openxmlformats.org/officeDocument/2006/relationships" xmlns:p="http://schemas.openxmlformats.org/presentationml/2006/main">
  <p:tag name="MMPROD_ABSOLUTEPOSITIONID" val="1011"/>
  <p:tag name="MMPROD_CONTROLTYPE" val="1"/>
  <p:tag name="MMPROD_SCALEOPERATION" val="1"/>
</p:tagLst>
</file>

<file path=ppt/tags/tag17.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1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172.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173.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1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175.xml><?xml version="1.0" encoding="utf-8"?>
<p:tagLst xmlns:a="http://schemas.openxmlformats.org/drawingml/2006/main" xmlns:r="http://schemas.openxmlformats.org/officeDocument/2006/relationships" xmlns:p="http://schemas.openxmlformats.org/presentationml/2006/main">
  <p:tag name="MMPROD_ID" val="10458"/>
  <p:tag name="MMPROD_ABSOLUTEPOSITIONID" val="100"/>
  <p:tag name="MMPROD_LASTVALUES" val="&lt;ChangeData&gt;&lt;Text&gt;&lt;![CDATA[C2: Xét câu lệnh : if a&amp;gt; b then writeln(a);]]&gt;&lt;/Text&gt;&lt;FontSize&gt;&lt;![CDATA[28]]&gt;&lt;/FontSize&gt;&lt;Left&gt;&lt;![CDATA[0]]&gt;&lt;/Left&gt;&lt;Top&gt;&lt;![CDATA[0]]&gt;&lt;/Top&gt;&lt;/ChangeData&gt;"/>
  <p:tag name="PRESENTER_SHAPETEXTINFO" val="&lt;ShapeTextInfo&gt;&lt;TableIndex row=&quot;-1&quot; col=&quot;-1&quot;&gt;&lt;linesCount val=&quot;1&quot;/&gt;&lt;lineCharCount val=&quot;43&quot;/&gt;&lt;/TableIndex&gt;&lt;/ShapeTextInfo&gt;"/>
  <p:tag name="HTML_SHAPEINFO" val="&lt;ThreeDShapeInfo&gt;&lt;uuid val=&quot;100&quot;/&gt;&lt;isInvalidForFieldText val=&quot;0&quot;/&gt;&lt;Image&gt;&lt;filename val=&quot;C:\Users\tr\AppData\Local\Temp\PR\data\asimages\{2E7B3FAA-5D4D-41FB-8057-338CF4234A09}_28.png&quot;/&gt;&lt;left val=&quot;36&quot;/&gt;&lt;top val=&quot;40&quot;/&gt;&lt;width val=&quot;649&quot;/&gt;&lt;height val=&quot;91&quot;/&gt;&lt;hasText val=&quot;1&quot;/&gt;&lt;/Image&gt;&lt;/ThreeDShapeInfo&gt;"/>
</p:tagLst>
</file>

<file path=ppt/tags/tag176.xml><?xml version="1.0" encoding="utf-8"?>
<p:tagLst xmlns:a="http://schemas.openxmlformats.org/drawingml/2006/main" xmlns:r="http://schemas.openxmlformats.org/officeDocument/2006/relationships" xmlns:p="http://schemas.openxmlformats.org/presentationml/2006/main">
  <p:tag name="MMPROD_ID" val="10458"/>
  <p:tag name="MMPROD_ABSOLUTEPOSITIONID" val="102"/>
  <p:tag name="MMPROD_DATA" val="Với a=7, b=5-&amp;gt; kết quả là: &amp;lt;1&amp;gt;    Với a=5, b=7-&amp;gt; kết quả là: &amp;lt;2&amp;gt;   &amp;#x0D;&amp;#x0A;"/>
  <p:tag name="HTML_SHAPEINFO" val="&lt;ThreeDShapeInfo&gt;&lt;uuid val=&quot;102&quot;/&gt;&lt;isInvalidForFieldText val=&quot;0&quot;/&gt;&lt;Image&gt;&lt;filename val=&quot;C:\Users\tr\AppData\Local\Temp\PR\data\asimages\{9CBDCA01-6CDC-4753-A57C-100F2968827A}_28.png&quot;/&gt;&lt;left val=&quot;19&quot;/&gt;&lt;top val=&quot;118&quot;/&gt;&lt;width val=&quot;637&quot;/&gt;&lt;height val=&quot;146&quot;/&gt;&lt;hasText val=&quot;1&quot;/&gt;&lt;/Image&gt;&lt;/ThreeDShapeInfo&gt;"/>
  <p:tag name="MMPROD_FILLBLANKQUESTIONCHANGED" val="false"/>
</p:tagLst>
</file>

<file path=ppt/tags/tag177.xml><?xml version="1.0" encoding="utf-8"?>
<p:tagLst xmlns:a="http://schemas.openxmlformats.org/drawingml/2006/main" xmlns:r="http://schemas.openxmlformats.org/officeDocument/2006/relationships" xmlns:p="http://schemas.openxmlformats.org/presentationml/2006/main">
  <p:tag name="MMPROD_ID" val="10479"/>
  <p:tag name="MMPROD_ABSOLUTEPOSITIONID" val="100"/>
  <p:tag name="MMPROD_LASTVALUES" val="&lt;ChangeData&gt;&lt;Text&gt;&lt;![CDATA[C3: Câu lệnh If a&amp;gt;b then writeln(a) else writeln(b);&amp;#x0D;&amp;#x0A;Với a= 9, b= 10 sẽ cho kết quả: ]]&gt;&lt;/Text&gt;&lt;FontSize&gt;&lt;![CDATA[27]]&gt;&lt;/FontSize&gt;&lt;Left&gt;&lt;![CDATA[0]]&gt;&lt;/Left&gt;&lt;Top&gt;&lt;![CDATA[0]]&gt;&lt;/Top&gt;&lt;/ChangeData&gt;"/>
  <p:tag name="PRESENTER_SHAPETEXTINFO" val="&lt;ShapeTextInfo&gt;&lt;TableIndex row=&quot;-1&quot; col=&quot;-1&quot;&gt;&lt;linesCount val=&quot;2&quot;/&gt;&lt;lineCharCount val=&quot;53&quot;/&gt;&lt;lineCharCount val=&quot;32&quot;/&gt;&lt;/TableIndex&gt;&lt;/ShapeTextInfo&gt;"/>
  <p:tag name="HTML_SHAPEINFO" val="&lt;ThreeDShapeInfo&gt;&lt;uuid val=&quot;100&quot;/&gt;&lt;isInvalidForFieldText val=&quot;0&quot;/&gt;&lt;Image&gt;&lt;filename val=&quot;C:\Users\tr\AppData\Local\Temp\PR\data\asimages\{D219F01B-11FA-47F3-83B3-F8570307B979}_29.png&quot;/&gt;&lt;left val=&quot;28&quot;/&gt;&lt;top val=&quot;60&quot;/&gt;&lt;width val=&quot;687&quot;/&gt;&lt;height val=&quot;96&quot;/&gt;&lt;hasText val=&quot;1&quot;/&gt;&lt;/Image&gt;&lt;/ThreeDShapeInfo&gt;"/>
</p:tagLst>
</file>

<file path=ppt/tags/tag178.xml><?xml version="1.0" encoding="utf-8"?>
<p:tagLst xmlns:a="http://schemas.openxmlformats.org/drawingml/2006/main" xmlns:r="http://schemas.openxmlformats.org/officeDocument/2006/relationships" xmlns:p="http://schemas.openxmlformats.org/presentationml/2006/main">
  <p:tag name="MMPROD_ABSOLUTEPOSITIONID" val="2001"/>
  <p:tag name="MMPROD_CONTROLTYPE" val="5"/>
  <p:tag name="MMPROD_SCALEOPERATION" val="1"/>
  <p:tag name="MMPROD_SEGMENT" val="2"/>
  <p:tag name="MMPROD_DATAEXT" val="&lt;object type=&quot;10047&quot; unique_id=&quot;10463&quot;&gt;&lt;object type=&quot;10030&quot; unique_id=&quot;10464&quot;&gt;&lt;property id=&quot;10088&quot; value=&quot;0&quot;/&gt;&lt;property id=&quot;10176&quot; value=&quot;7&quot;/&gt;&lt;/object&gt;&lt;/object&gt;"/>
  <p:tag name="MMPROD_ID" val="10462"/>
  <p:tag name="MMPROD_TYPE" val="10019"/>
  <p:tag name="MMPROD_DATA" val="&lt;property id=&quot;10019&quot; value=&quot;0&quot;/&gt;&lt;property id=&quot;10079&quot; value=&quot;0&quot;/&gt;&lt;property id=&quot;10187&quot; value=&quot;&amp;lt;select an answer&amp;gt;&quot;/&gt;&lt;property id=&quot;10199&quot; value=&quot;0&quot;/&gt;"/>
  <p:tag name="MMPROD_COLLECTIONCONTAINERID" val="10459"/>
  <p:tag name="MMPROD_PARENTID" val="10458"/>
</p:tagLst>
</file>

<file path=ppt/tags/tag179.xml><?xml version="1.0" encoding="utf-8"?>
<p:tagLst xmlns:a="http://schemas.openxmlformats.org/drawingml/2006/main" xmlns:r="http://schemas.openxmlformats.org/officeDocument/2006/relationships" xmlns:p="http://schemas.openxmlformats.org/presentationml/2006/main">
  <p:tag name="MMPROD_LASTVALUES" val="&lt;ChangeData&gt;&lt;Text&gt;&lt;![CDATA[Với a=5, b=7-&amp;gt; kết quả là: @@2@@@@@   ]]&gt;&lt;/Text&gt;&lt;FontSize&gt;&lt;![CDATA[32]]&gt;&lt;/FontSize&gt;&lt;Left&gt;&lt;![CDATA[0]]&gt;&lt;/Left&gt;&lt;Top&gt;&lt;![CDATA[0]]&gt;&lt;/Top&gt;&lt;/ChangeData&gt;"/>
  <p:tag name="MMPROD_SEGMENT" val="6"/>
  <p:tag name="PRESENTER_SHAPETEXTINFO" val="&lt;ShapeTextInfo&gt;&lt;TableIndex row=&quot;-1&quot; col=&quot;-1&quot;&gt;&lt;linesCount val=&quot;1&quot;/&gt;&lt;lineCharCount val=&quot;3&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MMPROD_LASTVALUES" val="&lt;ChangeData&gt;&lt;Text&gt;&lt;![CDATA[Nếu đi bộ gặp đèn tín hiệu màu xanh thì  ]]&gt;&lt;/Text&gt;&lt;FontSize&gt;&lt;![CDATA[32]]&gt;&lt;/FontSize&gt;&lt;Left&gt;&lt;![CDATA[0]]&gt;&lt;/Left&gt;&lt;Top&gt;&lt;![CDATA[0]]&gt;&lt;/Top&gt;&lt;/ChangeData&gt;"/>
  <p:tag name="PRESENTER_SHAPETEXTINFO" val="&lt;ShapeTextInfo&gt;&lt;TableIndex row=&quot;-1&quot; col=&quot;-1&quot;&gt;&lt;linesCount val=&quot;1&quot;/&gt;&lt;lineCharCount val=&quot;41&quot;/&gt;&lt;/TableIndex&gt;&lt;/ShapeTextInfo&gt;"/>
</p:tagLst>
</file>

<file path=ppt/tags/tag180.xml><?xml version="1.0" encoding="utf-8"?>
<p:tagLst xmlns:a="http://schemas.openxmlformats.org/drawingml/2006/main" xmlns:r="http://schemas.openxmlformats.org/officeDocument/2006/relationships" xmlns:p="http://schemas.openxmlformats.org/presentationml/2006/main">
  <p:tag name="MMPROD_LASTVALUES" val="&lt;ChangeData&gt;&lt;Text&gt;&lt;![CDATA[Với a=5, b=7-&amp;gt; kết quả là: ]]&gt;&lt;/Text&gt;&lt;FontSize&gt;&lt;![CDATA[32]]&gt;&lt;/FontSize&gt;&lt;Left&gt;&lt;![CDATA[0]]&gt;&lt;/Left&gt;&lt;Top&gt;&lt;![CDATA[0]]&gt;&lt;/Top&gt;&lt;/ChangeData&gt;"/>
  <p:tag name="MMPROD_SEGMENT" val="4"/>
  <p:tag name="PRESENTER_SHAPETEXTINFO" val="&lt;ShapeTextInfo&gt;&lt;TableIndex row=&quot;-1&quot; col=&quot;-1&quot;&gt;&lt;linesCount val=&quot;1&quot;/&gt;&lt;lineCharCount val=&quot;27&quot;/&gt;&lt;/TableIndex&gt;&lt;/ShapeTextInfo&gt;"/>
</p:tagLst>
</file>

<file path=ppt/tags/tag181.xml><?xml version="1.0" encoding="utf-8"?>
<p:tagLst xmlns:a="http://schemas.openxmlformats.org/drawingml/2006/main" xmlns:r="http://schemas.openxmlformats.org/officeDocument/2006/relationships" xmlns:p="http://schemas.openxmlformats.org/presentationml/2006/main">
  <p:tag name="MMPROD_ABSOLUTEPOSITIONID" val="2002"/>
  <p:tag name="MMPROD_CONTROLTYPE" val="5"/>
  <p:tag name="MMPROD_SCALEOPERATION" val="1"/>
  <p:tag name="MMPROD_SEGMENT" val="5"/>
  <p:tag name="MMPROD_DATAEXT" val="&lt;object type=&quot;10047&quot; unique_id=&quot;10466&quot;&gt;&lt;object type=&quot;10030&quot; unique_id=&quot;10467&quot;&gt;&lt;property id=&quot;10088&quot; value=&quot;0&quot;/&gt;&lt;property id=&quot;10176&quot; value=&quot;Không có gì&quot;/&gt;&lt;/object&gt;&lt;object type=&quot;10030&quot; unique_id=&quot;10468&quot;&gt;&lt;property id=&quot;10088&quot; value=&quot;0&quot;/&gt;&lt;property id=&quot;10176&quot; value=&quot;Khong co gi&quot;/&gt;&lt;/object&gt;&lt;object type=&quot;10030&quot; unique_id=&quot;10469&quot;&gt;&lt;property id=&quot;10088&quot; value=&quot;0&quot;/&gt;&lt;property id=&quot;10176&quot; value=&quot;Khong co ket qua&quot;/&gt;&lt;/object&gt;&lt;/object&gt;"/>
  <p:tag name="MMPROD_ID" val="10465"/>
  <p:tag name="MMPROD_TYPE" val="10019"/>
  <p:tag name="MMPROD_DATA" val="&lt;property id=&quot;10019&quot; value=&quot;0&quot;/&gt;&lt;property id=&quot;10079&quot; value=&quot;0&quot;/&gt;&lt;property id=&quot;10187&quot; value=&quot;&amp;lt;select an answer&amp;gt;&quot;/&gt;&lt;property id=&quot;10199&quot; value=&quot;0&quot;/&gt;"/>
  <p:tag name="MMPROD_COLLECTIONCONTAINERID" val="10459"/>
  <p:tag name="MMPROD_PARENTID" val="10458"/>
</p:tagLst>
</file>

<file path=ppt/tags/tag182.xml><?xml version="1.0" encoding="utf-8"?>
<p:tagLst xmlns:a="http://schemas.openxmlformats.org/drawingml/2006/main" xmlns:r="http://schemas.openxmlformats.org/officeDocument/2006/relationships" xmlns:p="http://schemas.openxmlformats.org/presentationml/2006/main">
  <p:tag name="MMPROD_LASTVALUES" val="&lt;ChangeData&gt;&lt;Text&gt;&lt;![CDATA[Với a=7, b=5-&amp;gt; kết quả là: @@1@@@@@    ]]&gt;&lt;/Text&gt;&lt;FontSize&gt;&lt;![CDATA[32]]&gt;&lt;/FontSize&gt;&lt;Left&gt;&lt;![CDATA[0]]&gt;&lt;/Left&gt;&lt;Top&gt;&lt;![CDATA[0]]&gt;&lt;/Top&gt;&lt;/ChangeData&gt;"/>
  <p:tag name="MMPROD_SEGMENT" val="3"/>
  <p:tag name="PRESENTER_SHAPETEXTINFO" val="&lt;ShapeTextInfo&gt;&lt;TableIndex row=&quot;-1&quot; col=&quot;-1&quot;&gt;&lt;linesCount val=&quot;1&quot;/&gt;&lt;lineCharCount val=&quot;4&quot;/&gt;&lt;/TableIndex&gt;&lt;/ShapeTextInfo&gt;"/>
</p:tagLst>
</file>

<file path=ppt/tags/tag183.xml><?xml version="1.0" encoding="utf-8"?>
<p:tagLst xmlns:a="http://schemas.openxmlformats.org/drawingml/2006/main" xmlns:r="http://schemas.openxmlformats.org/officeDocument/2006/relationships" xmlns:p="http://schemas.openxmlformats.org/presentationml/2006/main">
  <p:tag name="MMPROD_LASTVALUES" val="&lt;ChangeData&gt;&lt;Text&gt;&lt;![CDATA[Với a=7, b=5-&amp;gt; kết quả là: ]]&gt;&lt;/Text&gt;&lt;FontSize&gt;&lt;![CDATA[32]]&gt;&lt;/FontSize&gt;&lt;Left&gt;&lt;![CDATA[0]]&gt;&lt;/Left&gt;&lt;Top&gt;&lt;![CDATA[0]]&gt;&lt;/Top&gt;&lt;/ChangeData&gt;"/>
  <p:tag name="MMPROD_SEGMENT" val="1"/>
  <p:tag name="PRESENTER_SHAPETEXTINFO" val="&lt;ShapeTextInfo&gt;&lt;TableIndex row=&quot;-1&quot; col=&quot;-1&quot;&gt;&lt;linesCount val=&quot;1&quot;/&gt;&lt;lineCharCount val=&quot;27&quot;/&gt;&lt;/TableIndex&gt;&lt;/ShapeTextInfo&gt;"/>
</p:tagLst>
</file>

<file path=ppt/tags/tag184.xml><?xml version="1.0" encoding="utf-8"?>
<p:tagLst xmlns:a="http://schemas.openxmlformats.org/drawingml/2006/main" xmlns:r="http://schemas.openxmlformats.org/officeDocument/2006/relationships" xmlns:p="http://schemas.openxmlformats.org/presentationml/2006/main">
  <p:tag name="MMPROD_ABSOLUTEPOSITIONID" val="2001"/>
  <p:tag name="MMPROD_CONTROLTYPE" val="5"/>
  <p:tag name="MMPROD_SCALEOPERATION" val="1"/>
  <p:tag name="MMPROD_SEGMENT" val="2"/>
  <p:tag name="MMPROD_DATAEXT" val="&lt;object type=&quot;10047&quot; unique_id=&quot;10463&quot;&gt;&lt;object type=&quot;10030&quot; unique_id=&quot;10464&quot;&gt;&lt;property id=&quot;10088&quot; value=&quot;0&quot;/&gt;&lt;property id=&quot;10176&quot; value=&quot;7&quot;/&gt;&lt;/object&gt;&lt;/object&gt;"/>
  <p:tag name="MMPROD_ID" val="10462"/>
  <p:tag name="MMPROD_TYPE" val="10019"/>
  <p:tag name="MMPROD_DATA" val="&lt;property id=&quot;10019&quot; value=&quot;0&quot;/&gt;&lt;property id=&quot;10079&quot; value=&quot;0&quot;/&gt;&lt;property id=&quot;10187&quot; value=&quot;&amp;lt;select an answer&amp;gt;&quot;/&gt;&lt;property id=&quot;10199&quot; value=&quot;0&quot;/&gt;"/>
  <p:tag name="MMPROD_COLLECTIONCONTAINERID" val="10459"/>
  <p:tag name="MMPROD_PARENTID" val="10458"/>
</p:tagLst>
</file>

<file path=ppt/tags/tag1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187.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188.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1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MMPROD_ABSOLUTEPOSITIONID" val="2001"/>
  <p:tag name="MMPROD_CONTROLTYPE" val="5"/>
  <p:tag name="MMPROD_SCALEOPERATION" val="1"/>
  <p:tag name="MMPROD_SEGMENT" val="2"/>
  <p:tag name="MMPROD_DATAEXT" val="&lt;object type=&quot;10047&quot; unique_id=&quot;10302&quot;&gt;&lt;object type=&quot;10030&quot; unique_id=&quot;10303&quot;&gt;&lt;property id=&quot;10088&quot; value=&quot;0&quot;/&gt;&lt;property id=&quot;10176&quot; value=&quot;đi tiếp&amp;amp;#x0D;&quot;/&gt;&lt;/object&gt;&lt;object type=&quot;10030&quot; unique_id=&quot;10304&quot;&gt;&lt;property id=&quot;10088&quot; value=&quot;0&quot;/&gt;&lt;property id=&quot;10176&quot; value=&quot;Tiếp tục&quot;/&gt;&lt;/object&gt;&lt;object type=&quot;10030&quot; unique_id=&quot;10305&quot;&gt;&lt;property id=&quot;10088&quot; value=&quot;0&quot;/&gt;&lt;property id=&quot;10176&quot; value=&quot;Đi&quot;/&gt;&lt;/object&gt;&lt;object type=&quot;10030&quot; unique_id=&quot;10306&quot;&gt;&lt;property id=&quot;10088&quot; value=&quot;0&quot;/&gt;&lt;property id=&quot;10176&quot; value=&quot;di tiep&quot;/&gt;&lt;/object&gt;&lt;object type=&quot;10030&quot; unique_id=&quot;10307&quot;&gt;&lt;property id=&quot;10088&quot; value=&quot;0&quot;/&gt;&lt;property id=&quot;10176&quot; value=&quot;tiep tuc&quot;/&gt;&lt;/object&gt;&lt;object type=&quot;10030&quot; unique_id=&quot;10308&quot;&gt;&lt;property id=&quot;10088&quot; value=&quot;0&quot;/&gt;&lt;property id=&quot;10176&quot; value=&quot;đi thẳng&quot;/&gt;&lt;/object&gt;&lt;object type=&quot;10030&quot; unique_id=&quot;10309&quot;&gt;&lt;property id=&quot;10088&quot; value=&quot;0&quot;/&gt;&lt;property id=&quot;10176&quot; value=&quot;di thang&quot;/&gt;&lt;/object&gt;&lt;/object&gt;"/>
  <p:tag name="MMPROD_ID" val="10301"/>
  <p:tag name="MMPROD_TYPE" val="10019"/>
  <p:tag name="MMPROD_DATA" val="&lt;property id=&quot;10019&quot; value=&quot;0&quot;/&gt;&lt;property id=&quot;10079&quot; value=&quot;0&quot;/&gt;&lt;property id=&quot;10187&quot; value=&quot;&amp;lt;select an answer&amp;gt;&quot;/&gt;&lt;property id=&quot;10199&quot; value=&quot;0&quot;/&gt;"/>
  <p:tag name="MMPROD_COLLECTIONCONTAINERID" val="10298"/>
  <p:tag name="MMPROD_PARENTID" val="10297"/>
</p:tagLst>
</file>

<file path=ppt/tags/tag190.xml><?xml version="1.0" encoding="utf-8"?>
<p:tagLst xmlns:a="http://schemas.openxmlformats.org/drawingml/2006/main" xmlns:r="http://schemas.openxmlformats.org/officeDocument/2006/relationships" xmlns:p="http://schemas.openxmlformats.org/presentationml/2006/main">
  <p:tag name="MMPROD_ID" val="10479"/>
  <p:tag name="MMPROD_ABSOLUTEPOSITIONID" val="100"/>
  <p:tag name="MMPROD_LASTVALUES" val="&lt;ChangeData&gt;&lt;Text&gt;&lt;![CDATA[C3: Câu lệnh If a&amp;gt;b then writeln(a) else writeln(b);&amp;#x0D;&amp;#x0A;Với a= 9, b= 10 sẽ cho kết quả: ]]&gt;&lt;/Text&gt;&lt;FontSize&gt;&lt;![CDATA[27]]&gt;&lt;/FontSize&gt;&lt;Left&gt;&lt;![CDATA[0]]&gt;&lt;/Left&gt;&lt;Top&gt;&lt;![CDATA[0]]&gt;&lt;/Top&gt;&lt;/ChangeData&gt;"/>
  <p:tag name="PRESENTER_SHAPETEXTINFO" val="&lt;ShapeTextInfo&gt;&lt;TableIndex row=&quot;-1&quot; col=&quot;-1&quot;&gt;&lt;linesCount val=&quot;2&quot;/&gt;&lt;lineCharCount val=&quot;53&quot;/&gt;&lt;lineCharCount val=&quot;32&quot;/&gt;&lt;/TableIndex&gt;&lt;/ShapeTextInfo&gt;"/>
  <p:tag name="HTML_SHAPEINFO" val="&lt;ThreeDShapeInfo&gt;&lt;uuid val=&quot;100&quot;/&gt;&lt;isInvalidForFieldText val=&quot;0&quot;/&gt;&lt;Image&gt;&lt;filename val=&quot;C:\Users\tr\AppData\Local\Temp\PR\data\asimages\{D219F01B-11FA-47F3-83B3-F8570307B979}_29.png&quot;/&gt;&lt;left val=&quot;28&quot;/&gt;&lt;top val=&quot;60&quot;/&gt;&lt;width val=&quot;687&quot;/&gt;&lt;height val=&quot;96&quot;/&gt;&lt;hasText val=&quot;1&quot;/&gt;&lt;/Image&gt;&lt;/ThreeDShapeInfo&gt;"/>
</p:tagLst>
</file>

<file path=ppt/tags/tag191.xml><?xml version="1.0" encoding="utf-8"?>
<p:tagLst xmlns:a="http://schemas.openxmlformats.org/drawingml/2006/main" xmlns:r="http://schemas.openxmlformats.org/officeDocument/2006/relationships" xmlns:p="http://schemas.openxmlformats.org/presentationml/2006/main">
  <p:tag name="MMPROD_ABSOLUTEPOSITIONID" val="2001"/>
  <p:tag name="MMPROD_CONTROLTYPE" val="5"/>
  <p:tag name="MMPROD_SCALEOPERATION" val="1"/>
  <p:tag name="MMPROD_SEGMENT" val="2"/>
  <p:tag name="MMPROD_DATAEXT" val="&lt;object type=&quot;10047&quot; unique_id=&quot;10463&quot;&gt;&lt;object type=&quot;10030&quot; unique_id=&quot;10464&quot;&gt;&lt;property id=&quot;10088&quot; value=&quot;0&quot;/&gt;&lt;property id=&quot;10176&quot; value=&quot;7&quot;/&gt;&lt;/object&gt;&lt;/object&gt;"/>
  <p:tag name="MMPROD_ID" val="10462"/>
  <p:tag name="MMPROD_TYPE" val="10019"/>
  <p:tag name="MMPROD_DATA" val="&lt;property id=&quot;10019&quot; value=&quot;0&quot;/&gt;&lt;property id=&quot;10079&quot; value=&quot;0&quot;/&gt;&lt;property id=&quot;10187&quot; value=&quot;&amp;lt;select an answer&amp;gt;&quot;/&gt;&lt;property id=&quot;10199&quot; value=&quot;0&quot;/&gt;"/>
  <p:tag name="MMPROD_COLLECTIONCONTAINERID" val="10459"/>
  <p:tag name="MMPROD_PARENTID" val="10458"/>
</p:tagLst>
</file>

<file path=ppt/tags/tag1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194.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195.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1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197.xml><?xml version="1.0" encoding="utf-8"?>
<p:tagLst xmlns:a="http://schemas.openxmlformats.org/drawingml/2006/main" xmlns:r="http://schemas.openxmlformats.org/officeDocument/2006/relationships" xmlns:p="http://schemas.openxmlformats.org/presentationml/2006/main">
  <p:tag name="MMPROD_ID" val="10479"/>
  <p:tag name="MMPROD_ABSOLUTEPOSITIONID" val="100"/>
  <p:tag name="MMPROD_LASTVALUES" val="&lt;ChangeData&gt;&lt;Text&gt;&lt;![CDATA[C3: Câu lệnh If a&amp;gt;b then writeln(a) else writeln(b);&amp;#x0D;&amp;#x0A;Với a= 9, b= 10 sẽ cho kết quả: ]]&gt;&lt;/Text&gt;&lt;FontSize&gt;&lt;![CDATA[27]]&gt;&lt;/FontSize&gt;&lt;Left&gt;&lt;![CDATA[0]]&gt;&lt;/Left&gt;&lt;Top&gt;&lt;![CDATA[0]]&gt;&lt;/Top&gt;&lt;/ChangeData&gt;"/>
  <p:tag name="PRESENTER_SHAPETEXTINFO" val="&lt;ShapeTextInfo&gt;&lt;TableIndex row=&quot;-1&quot; col=&quot;-1&quot;&gt;&lt;linesCount val=&quot;2&quot;/&gt;&lt;lineCharCount val=&quot;53&quot;/&gt;&lt;lineCharCount val=&quot;32&quot;/&gt;&lt;/TableIndex&gt;&lt;/ShapeTextInfo&gt;"/>
  <p:tag name="HTML_SHAPEINFO" val="&lt;ThreeDShapeInfo&gt;&lt;uuid val=&quot;100&quot;/&gt;&lt;isInvalidForFieldText val=&quot;0&quot;/&gt;&lt;Image&gt;&lt;filename val=&quot;C:\Users\tr\AppData\Local\Temp\PR\data\asimages\{D219F01B-11FA-47F3-83B3-F8570307B979}_29.png&quot;/&gt;&lt;left val=&quot;28&quot;/&gt;&lt;top val=&quot;60&quot;/&gt;&lt;width val=&quot;687&quot;/&gt;&lt;height val=&quot;96&quot;/&gt;&lt;hasText val=&quot;1&quot;/&gt;&lt;/Image&gt;&lt;/ThreeDShapeInfo&gt;"/>
</p:tagLst>
</file>

<file path=ppt/tags/tag1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20.xml><?xml version="1.0" encoding="utf-8"?>
<p:tagLst xmlns:a="http://schemas.openxmlformats.org/drawingml/2006/main" xmlns:r="http://schemas.openxmlformats.org/officeDocument/2006/relationships" xmlns:p="http://schemas.openxmlformats.org/presentationml/2006/main">
  <p:tag name="MMPROD_ABSOLUTEPOSITIONID" val="2002"/>
  <p:tag name="MMPROD_CONTROLTYPE" val="5"/>
  <p:tag name="MMPROD_SCALEOPERATION" val="1"/>
  <p:tag name="MMPROD_SEGMENT" val="5"/>
  <p:tag name="MMPROD_DATAEXT" val="&lt;object type=&quot;10047&quot; unique_id=&quot;10311&quot;&gt;&lt;object type=&quot;10030&quot; unique_id=&quot;10312&quot;&gt;&lt;property id=&quot;10088&quot; value=&quot;0&quot;/&gt;&lt;property id=&quot;10176&quot; value=&quot;dừng lại&amp;amp;#x0D;&quot;/&gt;&lt;/object&gt;&lt;object type=&quot;10030&quot; unique_id=&quot;10313&quot;&gt;&lt;property id=&quot;10088&quot; value=&quot;0&quot;/&gt;&lt;property id=&quot;10176&quot; value=&quot;đứng lại&quot;/&gt;&lt;/object&gt;&lt;object type=&quot;10030&quot; unique_id=&quot;10314&quot;&gt;&lt;property id=&quot;10088&quot; value=&quot;0&quot;/&gt;&lt;property id=&quot;10176&quot; value=&quot;dung lai&quot;/&gt;&lt;/object&gt;&lt;/object&gt;"/>
  <p:tag name="MMPROD_ID" val="10310"/>
  <p:tag name="MMPROD_TYPE" val="10019"/>
  <p:tag name="MMPROD_DATA" val="&lt;property id=&quot;10019&quot; value=&quot;0&quot;/&gt;&lt;property id=&quot;10079&quot; value=&quot;0&quot;/&gt;&lt;property id=&quot;10187&quot; value=&quot;&amp;lt;select an answer&amp;gt;&quot;/&gt;&lt;property id=&quot;10199&quot; value=&quot;0&quot;/&gt;"/>
  <p:tag name="MMPROD_COLLECTIONCONTAINERID" val="10298"/>
  <p:tag name="MMPROD_PARENTID" val="10297"/>
</p:tagLst>
</file>

<file path=ppt/tags/tag200.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201.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2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203.xml><?xml version="1.0" encoding="utf-8"?>
<p:tagLst xmlns:a="http://schemas.openxmlformats.org/drawingml/2006/main" xmlns:r="http://schemas.openxmlformats.org/officeDocument/2006/relationships" xmlns:p="http://schemas.openxmlformats.org/presentationml/2006/main">
  <p:tag name="MMPROD_ID" val="10479"/>
  <p:tag name="MMPROD_ABSOLUTEPOSITIONID" val="100"/>
  <p:tag name="MMPROD_LASTVALUES" val="&lt;ChangeData&gt;&lt;Text&gt;&lt;![CDATA[C3: Câu lệnh If a&amp;gt;b then writeln(a) else writeln(b);&amp;#x0D;&amp;#x0A;Với a= 9, b= 10 sẽ cho kết quả: ]]&gt;&lt;/Text&gt;&lt;FontSize&gt;&lt;![CDATA[27]]&gt;&lt;/FontSize&gt;&lt;Left&gt;&lt;![CDATA[0]]&gt;&lt;/Left&gt;&lt;Top&gt;&lt;![CDATA[0]]&gt;&lt;/Top&gt;&lt;/ChangeData&gt;"/>
  <p:tag name="PRESENTER_SHAPETEXTINFO" val="&lt;ShapeTextInfo&gt;&lt;TableIndex row=&quot;-1&quot; col=&quot;-1&quot;&gt;&lt;linesCount val=&quot;2&quot;/&gt;&lt;lineCharCount val=&quot;53&quot;/&gt;&lt;lineCharCount val=&quot;32&quot;/&gt;&lt;/TableIndex&gt;&lt;/ShapeTextInfo&gt;"/>
  <p:tag name="HTML_SHAPEINFO" val="&lt;ThreeDShapeInfo&gt;&lt;uuid val=&quot;100&quot;/&gt;&lt;isInvalidForFieldText val=&quot;0&quot;/&gt;&lt;Image&gt;&lt;filename val=&quot;C:\Users\tr\AppData\Local\Temp\PR\data\asimages\{D219F01B-11FA-47F3-83B3-F8570307B979}_29.png&quot;/&gt;&lt;left val=&quot;28&quot;/&gt;&lt;top val=&quot;60&quot;/&gt;&lt;width val=&quot;687&quot;/&gt;&lt;height val=&quot;96&quot;/&gt;&lt;hasText val=&quot;1&quot;/&gt;&lt;/Image&gt;&lt;/ThreeDShapeInfo&gt;"/>
</p:tagLst>
</file>

<file path=ppt/tags/tag2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2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8&quot;/&gt;&lt;lineCharCount val=&quot;43&quot;/&gt;&lt;lineCharCount val=&quot;23&quot;/&gt;&lt;lineCharCount val=&quot;27&quot;/&gt;&lt;lineCharCount val=&quot;46&quot;/&gt;&lt;lineCharCount val=&quot;32&quot;/&gt;&lt;/TableIndex&gt;&lt;/ShapeTextInfo&gt;"/>
  <p:tag name="HTML_SHAPEINFO" val="&lt;TextEffect&gt;&lt;Image&gt;&lt;filename val=&quot;C:\Users\tr\AppData\Local\Temp\PR\data\asimages\{4E061E2C-E6E8-43BE-A3B0-64CA5357A63F}_1.png_crop.png&quot;/&gt;&lt;left val=&quot;82&quot;/&gt;&lt;top val=&quot;159&quot;/&gt;&lt;width val=&quot;383&quot;/&gt;&lt;height val=&quot;31&quot;/&gt;&lt;hasText val=&quot;1&quot;/&gt;&lt;paraId val=&quot;1&quot;/&gt;&lt;/Image&gt;&lt;Image&gt;&lt;filename val=&quot;C:\Users\tr\AppData\Local\Temp\PR\data\asimages\{9ADCBDB3-7089-4562-A6D0-AB63D50FA8E2}_1.png_crop.png&quot;/&gt;&lt;left val=&quot;81&quot;/&gt;&lt;top val=&quot;205&quot;/&gt;&lt;width val=&quot;564&quot;/&gt;&lt;height val=&quot;68&quot;/&gt;&lt;hasText val=&quot;1&quot;/&gt;&lt;paraId val=&quot;2&quot;/&gt;&lt;/Image&gt;&lt;Image&gt;&lt;filename val=&quot;C:\Users\tr\AppData\Local\Temp\PR\data\asimages\{3CD38F63-060A-4B69-A5EF-1E6993FAA174}_1.png_crop.png&quot;/&gt;&lt;left val=&quot;152&quot;/&gt;&lt;top val=&quot;290&quot;/&gt;&lt;width val=&quot;369&quot;/&gt;&lt;height val=&quot;31&quot;/&gt;&lt;hasText val=&quot;1&quot;/&gt;&lt;paraId val=&quot;3&quot;/&gt;&lt;/Image&gt;&lt;Image&gt;&lt;filename val=&quot;C:\Users\tr\AppData\Local\Temp\PR\data\asimages\{2DACC7DC-47C2-4223-BF9A-AF253C67C010}_1.png_crop.png&quot;/&gt;&lt;left val=&quot;80&quot;/&gt;&lt;top val=&quot;335&quot;/&gt;&lt;width val=&quot;628&quot;/&gt;&lt;height val=&quot;32&quot;/&gt;&lt;hasText val=&quot;1&quot;/&gt;&lt;paraId val=&quot;4&quot;/&gt;&lt;/Image&gt;&lt;Image&gt;&lt;filename val=&quot;C:\Users\tr\AppData\Local\Temp\PR\data\asimages\{59DF1302-E872-4FF0-8DD6-AC81FD192ECE}_1.png_crop.png&quot;/&gt;&lt;left val=&quot;82&quot;/&gt;&lt;top val=&quot;382&quot;/&gt;&lt;width val=&quot;457&quot;/&gt;&lt;height val=&quot;31&quot;/&gt;&lt;hasText val=&quot;1&quot;/&gt;&lt;paraId val=&quot;5&quot;/&gt;&lt;/Image&gt;&lt;/TextEffect&gt;"/>
</p:tagLst>
</file>

<file path=ppt/tags/tag2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PRESENTER_SHAPEINFO" val="&lt;ThreeDShapeInfo&gt;&lt;uuid val=&quot;{A1102CE6-D3F0-4FB3-A28A-958ACC6BEF18}&quot;/&gt;&lt;isInvalidForFieldText val=&quot;0&quot;/&gt;&lt;Image&gt;&lt;filename val=&quot;C:\Users\tr\AppData\Local\Temp\PR\data\asimages\{A1102CE6-D3F0-4FB3-A28A-958ACC6BEF18}_33.png&quot;/&gt;&lt;left val=&quot;36&quot;/&gt;&lt;top val=&quot;21&quot;/&gt;&lt;width val=&quot;649&quot;/&gt;&lt;height val=&quot;97&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MMPROD_LASTVALUES" val="&lt;ChangeData&gt;&lt;Text&gt;&lt;![CDATA[@@1@@@@@    Nếu đi bộ gặp đèn tín ]]&gt;&lt;/Text&gt;&lt;FontSize&gt;&lt;![CDATA[32]]&gt;&lt;/FontSize&gt;&lt;Left&gt;&lt;![CDATA[0]]&gt;&lt;/Left&gt;&lt;Top&gt;&lt;![CDATA[0]]&gt;&lt;/Top&gt;&lt;/ChangeData&gt;"/>
  <p:tag name="MMPROD_SEGMENT" val="3"/>
  <p:tag name="PRESENTER_SHAPETEXTINFO" val="&lt;ShapeTextInfo&gt;&lt;TableIndex row=&quot;-1&quot; col=&quot;-1&quot;&gt;&lt;linesCount val=&quot;1&quot;/&gt;&lt;lineCharCount val=&quot;26&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MMPROD_LASTVALUES" val="&lt;ChangeData&gt;&lt;Text&gt;&lt;![CDATA[@@1@@@@@    Nếu đi bộ gặp đèn tín ]]&gt;&lt;/Text&gt;&lt;FontSize&gt;&lt;![CDATA[32]]&gt;&lt;/FontSize&gt;&lt;Left&gt;&lt;![CDATA[0]]&gt;&lt;/Left&gt;&lt;Top&gt;&lt;![CDATA[0]]&gt;&lt;/Top&gt;&lt;/ChangeData&gt;"/>
  <p:tag name="MMPROD_SEGMENT" val="3"/>
  <p:tag name="PRESENTER_SHAPETEXTINFO" val="&lt;ShapeTextInfo&gt;&lt;TableIndex row=&quot;-1&quot; col=&quot;-1&quot;&gt;&lt;linesCount val=&quot;1&quot;/&gt;&lt;lineCharCount val=&quot;26&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MMPROD_ABSOLUTEPOSITIONID" val="2001"/>
  <p:tag name="MMPROD_CONTROLTYPE" val="5"/>
  <p:tag name="MMPROD_SCALEOPERATION" val="1"/>
  <p:tag name="MMPROD_SEGMENT" val="2"/>
  <p:tag name="MMPROD_DATAEXT" val="&lt;object type=&quot;10047&quot; unique_id=&quot;10302&quot;&gt;&lt;object type=&quot;10030&quot; unique_id=&quot;10303&quot;&gt;&lt;property id=&quot;10088&quot; value=&quot;0&quot;/&gt;&lt;property id=&quot;10176&quot; value=&quot;đi tiếp&amp;amp;#x0D;&quot;/&gt;&lt;/object&gt;&lt;object type=&quot;10030&quot; unique_id=&quot;10304&quot;&gt;&lt;property id=&quot;10088&quot; value=&quot;0&quot;/&gt;&lt;property id=&quot;10176&quot; value=&quot;Tiếp tục&quot;/&gt;&lt;/object&gt;&lt;object type=&quot;10030&quot; unique_id=&quot;10305&quot;&gt;&lt;property id=&quot;10088&quot; value=&quot;0&quot;/&gt;&lt;property id=&quot;10176&quot; value=&quot;Đi&quot;/&gt;&lt;/object&gt;&lt;object type=&quot;10030&quot; unique_id=&quot;10306&quot;&gt;&lt;property id=&quot;10088&quot; value=&quot;0&quot;/&gt;&lt;property id=&quot;10176&quot; value=&quot;di tiep&quot;/&gt;&lt;/object&gt;&lt;object type=&quot;10030&quot; unique_id=&quot;10307&quot;&gt;&lt;property id=&quot;10088&quot; value=&quot;0&quot;/&gt;&lt;property id=&quot;10176&quot; value=&quot;tiep tuc&quot;/&gt;&lt;/object&gt;&lt;object type=&quot;10030&quot; unique_id=&quot;10308&quot;&gt;&lt;property id=&quot;10088&quot; value=&quot;0&quot;/&gt;&lt;property id=&quot;10176&quot; value=&quot;đi thẳng&quot;/&gt;&lt;/object&gt;&lt;object type=&quot;10030&quot; unique_id=&quot;10309&quot;&gt;&lt;property id=&quot;10088&quot; value=&quot;0&quot;/&gt;&lt;property id=&quot;10176&quot; value=&quot;di thang&quot;/&gt;&lt;/object&gt;&lt;/object&gt;"/>
  <p:tag name="MMPROD_ID" val="10301"/>
  <p:tag name="MMPROD_TYPE" val="10019"/>
  <p:tag name="MMPROD_DATA" val="&lt;property id=&quot;10019&quot; value=&quot;0&quot;/&gt;&lt;property id=&quot;10079&quot; value=&quot;0&quot;/&gt;&lt;property id=&quot;10187&quot; value=&quot;&amp;lt;select an answer&amp;gt;&quot;/&gt;&lt;property id=&quot;10199&quot; value=&quot;0&quot;/&gt;"/>
  <p:tag name="MMPROD_COLLECTIONCONTAINERID" val="10298"/>
  <p:tag name="MMPROD_PARENTID" val="10297"/>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30.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quot;/&gt;&lt;isInvalidForFieldText val=&quot;0&quot;/&gt;&lt;Image&gt;&lt;filename val=&quot;C:\Users\tr\AppData\Local\Temp\PR\data\asimages\{E33394AC-C402-479C-86D1-EC60F822ACC4}_16.png&quot;/&gt;&lt;left val=&quot;127&quot;/&gt;&lt;top val=&quot;283&quot;/&gt;&lt;width val=&quot;358&quot;/&gt;&lt;height val=&quot;87&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32&quot;/&gt;&lt;/TableIndex&gt;&lt;/ShapeTextInfo&gt;"/>
  <p:tag name="HTML_SHAPEINFO" val="&lt;ThreeDShapeInfo&gt;&lt;uuid val=&quot;&quot;/&gt;&lt;isInvalidForFieldText val=&quot;0&quot;/&gt;&lt;Image&gt;&lt;filename val=&quot;C:\Users\tr\AppData\Local\Temp\PR\data\asimages\{8EB91E34-102D-4734-9EE1-141309BAAFDC}_16.png&quot;/&gt;&lt;left val=&quot;2&quot;/&gt;&lt;top val=&quot;353&quot;/&gt;&lt;width val=&quot;707&quot;/&gt;&lt;height val=&quot;13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40.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INFO" val="&lt;ThreeDShapeInfo&gt;&lt;uuid val=&quot;{CBD134BD-A8A7-4F4C-B6A2-25EC6D8F2B86}&quot;/&gt;&lt;isInvalidForFieldText val=&quot;1&quot;/&gt;&lt;Image&gt;&lt;filename val=&quot;C:\Users\tr\AppData\Local\Temp\PR\data\asimages\{CBD134BD-A8A7-4F4C-B6A2-25EC6D8F2B86}_19.png&quot;/&gt;&lt;left val=&quot;108&quot;/&gt;&lt;top val=&quot;300&quot;/&gt;&lt;width val=&quot;497&quot;/&gt;&lt;height val=&quot;195&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50.xml><?xml version="1.0" encoding="utf-8"?>
<p:tagLst xmlns:a="http://schemas.openxmlformats.org/drawingml/2006/main" xmlns:r="http://schemas.openxmlformats.org/officeDocument/2006/relationships" xmlns:p="http://schemas.openxmlformats.org/presentationml/2006/main">
  <p:tag name="PRESENTER_SHAPEINFO" val="&lt;ThreeDShapeInfo&gt;&lt;uuid val=&quot;{E53EB768-BAD4-42A1-8136-A766EA642B63}&quot;/&gt;&lt;isInvalidForFieldText val=&quot;1&quot;/&gt;&lt;Image&gt;&lt;filename val=&quot;C:\Users\tr\AppData\Local\Temp\PR\data\asimages\{E53EB768-BAD4-42A1-8136-A766EA642B63}_20.png&quot;/&gt;&lt;left val=&quot;49&quot;/&gt;&lt;top val=&quot;324&quot;/&gt;&lt;width val=&quot;646&quot;/&gt;&lt;height val=&quot;206&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64.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65.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68.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69.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MMPROD_LASTVALUES" val="&lt;ChangeData&gt;&lt;Text&gt;&lt;![CDATA[Nếu đi bộ gặp đèn tín hiệu màu xanh thì  ]]&gt;&lt;/Text&gt;&lt;FontSize&gt;&lt;![CDATA[32]]&gt;&lt;/FontSize&gt;&lt;Left&gt;&lt;![CDATA[0]]&gt;&lt;/Left&gt;&lt;Top&gt;&lt;![CDATA[0]]&gt;&lt;/Top&gt;&lt;/ChangeData&gt;"/>
  <p:tag name="PRESENTER_SHAPETEXTINFO" val="&lt;ShapeTextInfo&gt;&lt;TableIndex row=&quot;-1&quot; col=&quot;-1&quot;&gt;&lt;linesCount val=&quot;1&quot;/&gt;&lt;lineCharCount val=&quot;41&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73.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76.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77.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MMPROD_ABSOLUTEPOSITIONID" val="2001"/>
  <p:tag name="MMPROD_CONTROLTYPE" val="5"/>
  <p:tag name="MMPROD_SCALEOPERATION" val="1"/>
  <p:tag name="MMPROD_SEGMENT" val="2"/>
  <p:tag name="MMPROD_DATAEXT" val="&lt;object type=&quot;10047&quot; unique_id=&quot;10302&quot;&gt;&lt;object type=&quot;10030&quot; unique_id=&quot;10303&quot;&gt;&lt;property id=&quot;10088&quot; value=&quot;0&quot;/&gt;&lt;property id=&quot;10176&quot; value=&quot;đi tiếp&amp;amp;#x0D;&quot;/&gt;&lt;/object&gt;&lt;object type=&quot;10030&quot; unique_id=&quot;10304&quot;&gt;&lt;property id=&quot;10088&quot; value=&quot;0&quot;/&gt;&lt;property id=&quot;10176&quot; value=&quot;Tiếp tục&quot;/&gt;&lt;/object&gt;&lt;object type=&quot;10030&quot; unique_id=&quot;10305&quot;&gt;&lt;property id=&quot;10088&quot; value=&quot;0&quot;/&gt;&lt;property id=&quot;10176&quot; value=&quot;Đi&quot;/&gt;&lt;/object&gt;&lt;object type=&quot;10030&quot; unique_id=&quot;10306&quot;&gt;&lt;property id=&quot;10088&quot; value=&quot;0&quot;/&gt;&lt;property id=&quot;10176&quot; value=&quot;di tiep&quot;/&gt;&lt;/object&gt;&lt;object type=&quot;10030&quot; unique_id=&quot;10307&quot;&gt;&lt;property id=&quot;10088&quot; value=&quot;0&quot;/&gt;&lt;property id=&quot;10176&quot; value=&quot;tiep tuc&quot;/&gt;&lt;/object&gt;&lt;object type=&quot;10030&quot; unique_id=&quot;10308&quot;&gt;&lt;property id=&quot;10088&quot; value=&quot;0&quot;/&gt;&lt;property id=&quot;10176&quot; value=&quot;đi thẳng&quot;/&gt;&lt;/object&gt;&lt;object type=&quot;10030&quot; unique_id=&quot;10309&quot;&gt;&lt;property id=&quot;10088&quot; value=&quot;0&quot;/&gt;&lt;property id=&quot;10176&quot; value=&quot;di thang&quot;/&gt;&lt;/object&gt;&lt;/object&gt;"/>
  <p:tag name="MMPROD_ID" val="10301"/>
  <p:tag name="MMPROD_TYPE" val="10019"/>
  <p:tag name="MMPROD_DATA" val="&lt;property id=&quot;10019&quot; value=&quot;0&quot;/&gt;&lt;property id=&quot;10079&quot; value=&quot;0&quot;/&gt;&lt;property id=&quot;10187&quot; value=&quot;&amp;lt;select an answer&amp;gt;&quot;/&gt;&lt;property id=&quot;10199&quot; value=&quot;0&quot;/&gt;"/>
  <p:tag name="MMPROD_COLLECTIONCONTAINERID" val="10298"/>
  <p:tag name="MMPROD_PARENTID" val="10297"/>
</p:tagLst>
</file>

<file path=ppt/tags/tag80.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81.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84.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85.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88.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89.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MMPROD_ABSOLUTEPOSITIONID" val="2002"/>
  <p:tag name="MMPROD_CONTROLTYPE" val="5"/>
  <p:tag name="MMPROD_SCALEOPERATION" val="1"/>
  <p:tag name="MMPROD_SEGMENT" val="5"/>
  <p:tag name="MMPROD_DATAEXT" val="&lt;object type=&quot;10047&quot; unique_id=&quot;10311&quot;&gt;&lt;object type=&quot;10030&quot; unique_id=&quot;10312&quot;&gt;&lt;property id=&quot;10088&quot; value=&quot;0&quot;/&gt;&lt;property id=&quot;10176&quot; value=&quot;dừng lại&amp;amp;#x0D;&quot;/&gt;&lt;/object&gt;&lt;object type=&quot;10030&quot; unique_id=&quot;10313&quot;&gt;&lt;property id=&quot;10088&quot; value=&quot;0&quot;/&gt;&lt;property id=&quot;10176&quot; value=&quot;đứng lại&quot;/&gt;&lt;/object&gt;&lt;object type=&quot;10030&quot; unique_id=&quot;10314&quot;&gt;&lt;property id=&quot;10088&quot; value=&quot;0&quot;/&gt;&lt;property id=&quot;10176&quot; value=&quot;dung lai&quot;/&gt;&lt;/object&gt;&lt;/object&gt;"/>
  <p:tag name="MMPROD_ID" val="10310"/>
  <p:tag name="MMPROD_TYPE" val="10019"/>
  <p:tag name="MMPROD_DATA" val="&lt;property id=&quot;10019&quot; value=&quot;0&quot;/&gt;&lt;property id=&quot;10079&quot; value=&quot;0&quot;/&gt;&lt;property id=&quot;10187&quot; value=&quot;&amp;lt;select an answer&amp;gt;&quot;/&gt;&lt;property id=&quot;10199&quot; value=&quot;0&quot;/&gt;"/>
  <p:tag name="MMPROD_COLLECTIONCONTAINERID" val="10298"/>
  <p:tag name="MMPROD_PARENTID" val="10297"/>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ags/tag92.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93.xml><?xml version="1.0" encoding="utf-8"?>
<p:tagLst xmlns:a="http://schemas.openxmlformats.org/drawingml/2006/main" xmlns:r="http://schemas.openxmlformats.org/officeDocument/2006/relationships" xmlns:p="http://schemas.openxmlformats.org/presentationml/2006/main">
  <p:tag name="MMPROD_ID" val="10297"/>
  <p:tag name="MMPROD_ABSOLUTEPOSITIONID" val="100"/>
  <p:tag name="MMPROD_LASTVALUES" val="&lt;ChangeData&gt;&lt;Text&gt;&lt;![CDATA[? Điền vào ô trống]]&gt;&lt;/Text&gt;&lt;FontSize&gt;&lt;![CDATA[44]]&gt;&lt;/FontSize&gt;&lt;Left&gt;&lt;![CDATA[0]]&gt;&lt;/Left&gt;&lt;Top&gt;&lt;![CDATA[0]]&gt;&lt;/Top&gt;&lt;/ChangeData&gt;"/>
  <p:tag name="PRESENTER_SHAPETEXTINFO" val="&lt;ShapeTextInfo&gt;&lt;TableIndex row=&quot;-1&quot; col=&quot;-1&quot;&gt;&lt;linesCount val=&quot;1&quot;/&gt;&lt;lineCharCount val=&quot;18&quot;/&gt;&lt;/TableIndex&gt;&lt;/ShapeTextInfo&gt;"/>
  <p:tag name="HTML_SHAPEINFO" val="&lt;ThreeDShapeInfo&gt;&lt;uuid val=&quot;100&quot;/&gt;&lt;isInvalidForFieldText val=&quot;0&quot;/&gt;&lt;Image&gt;&lt;filename val=&quot;C:\Users\tr\AppData\Local\Temp\PR\data\asimages\{2FF21964-94A4-442E-8A20-E80D5C8CF92C}_13.png&quot;/&gt;&lt;left val=&quot;36&quot;/&gt;&lt;top val=&quot;99&quot;/&gt;&lt;width val=&quot;649&quot;/&gt;&lt;height val=&quot;79&quot;/&gt;&lt;hasText val=&quot;1&quot;/&gt;&lt;/Image&gt;&lt;/ThreeDShape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INFO" val="&lt;ThreeDShapeInfo&gt;&lt;uuid val=&quot;{60D91DD6-1C1F-479D-B388-D5D9628672A1}&quot;/&gt;&lt;isInvalidForFieldText val=&quot;0&quot;/&gt;&lt;Image&gt;&lt;filename val=&quot;C:\Users\tr\AppData\Local\Temp\PR\data\asimages\{60D91DD6-1C1F-479D-B388-D5D9628672A1}_15.png&quot;/&gt;&lt;left val=&quot;-23&quot;/&gt;&lt;top val=&quot;-7&quot;/&gt;&lt;width val=&quot;181&quot;/&gt;&lt;height val=&quot;186&quot;/&gt;&lt;hasText val=&quot;1&quot;/&gt;&lt;/Image&gt;&lt;/ThreeDShapeInfo&gt;"/>
</p:tagLst>
</file>

<file path=ppt/tags/tag97.xml><?xml version="1.0" encoding="utf-8"?>
<p:tagLst xmlns:a="http://schemas.openxmlformats.org/drawingml/2006/main" xmlns:r="http://schemas.openxmlformats.org/officeDocument/2006/relationships" xmlns:p="http://schemas.openxmlformats.org/presentationml/2006/main">
  <p:tag name="PRESENTER_SHAPEINFO" val="&lt;ThreeDShapeInfo&gt;&lt;uuid val=&quot;{A73B203C-15EE-4C50-881B-A641428AF9EB}&quot;/&gt;&lt;isInvalidForFieldText val=&quot;0&quot;/&gt;&lt;Image&gt;&lt;filename val=&quot;C:\Users\tr\AppData\Local\Temp\PR\data\asimages\{A73B203C-15EE-4C50-881B-A641428AF9EB}_15.png&quot;/&gt;&lt;left val=&quot;117&quot;/&gt;&lt;top val=&quot;51&quot;/&gt;&lt;width val=&quot;311&quot;/&gt;&lt;height val=&quot;10&quot;/&gt;&lt;hasText val=&quot;1&quot;/&gt;&lt;/Image&gt;&lt;/ThreeDShape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quot;/&gt;&lt;isInvalidForFieldText val=&quot;0&quot;/&gt;&lt;Image&gt;&lt;filename val=&quot;C:\Users\tr\AppData\Local\Temp\PR\data\asimages\{A4EE4C52-B559-4907-9B2F-827CA41B6F91}_15.png&quot;/&gt;&lt;left val=&quot;114&quot;/&gt;&lt;top val=&quot;18&quot;/&gt;&lt;width val=&quot;164&quot;/&gt;&lt;height val=&quot;43&quot;/&gt;&lt;hasText val=&quot;1&quot;/&gt;&lt;/Image&gt;&lt;/ThreeDShapeInfo&gt;"/>
</p:tagLst>
</file>

<file path=ppt/tags/tag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quot;/&gt;&lt;isInvalidForFieldText val=&quot;0&quot;/&gt;&lt;Image&gt;&lt;filename val=&quot;C:\Users\tr\AppData\Local\Temp\PR\data\asimages\{0B5FCE74-0B6B-4B22-BBA9-1443D27A6883}_15.png&quot;/&gt;&lt;left val=&quot;117&quot;/&gt;&lt;top val=&quot;57&quot;/&gt;&lt;width val=&quot;322&quot;/&gt;&lt;height val=&quot;51&quot;/&gt;&lt;hasText val=&quot;1&quot;/&gt;&lt;/Image&gt;&lt;/ThreeDShapeInfo&g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421</TotalTime>
  <Words>1485</Words>
  <Application>Microsoft Office PowerPoint</Application>
  <PresentationFormat>Widescreen</PresentationFormat>
  <Paragraphs>217</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Book Antiqua</vt:lpstr>
      <vt:lpstr>Century Gothic</vt:lpstr>
      <vt:lpstr>Constantia</vt:lpstr>
      <vt:lpstr>Times New Roman</vt:lpstr>
      <vt:lpstr>VNI-Bodon-Poster</vt:lpstr>
      <vt:lpstr>Wingdings</vt:lpstr>
      <vt:lpstr>Wingdings 3</vt:lpstr>
      <vt:lpstr>Ion</vt:lpstr>
      <vt:lpstr>PowerPoint Presentation</vt:lpstr>
      <vt:lpstr>? Điền vào ô trống</vt:lpstr>
      <vt:lpstr>? Điền vào ô trống</vt:lpstr>
      <vt:lpstr>Rẽ nhánh là thực hiện công việc nào đó thỏa mãn điều kiện cho trước.</vt:lpstr>
      <vt:lpstr> Dạng đủ:  + Nếu x chia hết cho 2 thì x là số chẵn nếu không thì x không là số chẵn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C1: Hãy chọn cú pháp câu lệnh If - then dạng thiếu?</vt:lpstr>
      <vt:lpstr>C2: Hãy chọn cú pháp câu lệnh If - then dạng đủ?</vt:lpstr>
      <vt:lpstr>C3: Xét câu lệnh : if a mod 2=0 then writeln(a, ‘la so duong’);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80</cp:revision>
  <dcterms:created xsi:type="dcterms:W3CDTF">2021-08-18T14:27:42Z</dcterms:created>
  <dcterms:modified xsi:type="dcterms:W3CDTF">2021-08-25T17:22:59Z</dcterms:modified>
</cp:coreProperties>
</file>