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71" r:id="rId4"/>
    <p:sldId id="279" r:id="rId5"/>
    <p:sldId id="278" r:id="rId6"/>
    <p:sldId id="259" r:id="rId7"/>
    <p:sldId id="280" r:id="rId8"/>
    <p:sldId id="273" r:id="rId9"/>
    <p:sldId id="270" r:id="rId10"/>
    <p:sldId id="281" r:id="rId11"/>
    <p:sldId id="282" r:id="rId12"/>
    <p:sldId id="272" r:id="rId13"/>
  </p:sldIdLst>
  <p:sldSz cx="1219517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1E+Mhaf4ts02IkLFbwOODHKQa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114" y="144"/>
      </p:cViewPr>
      <p:guideLst>
        <p:guide orient="horz" pos="2115"/>
        <p:guide pos="6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034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47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69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76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14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22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18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6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78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00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nice作品">
  <p:cSld name="Janice作品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1"/>
          <p:cNvGrpSpPr/>
          <p:nvPr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87" name="Google Shape;8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11420039" y="65454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 b="0" i="0" u="none" strike="noStrike" cap="none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PPT模板下载：www.1ppt.com/moban/          行业PPT模板：www.1ppt.com/hangye/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节日PPT模板：www.1ppt.com/jieri/          PPT素材：www.1ppt.com/sucai/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PPT背景图片：www.1ppt.com/beijing/        PPT图表：www.1ppt.com/tubiao/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精美PPT下载：www.1ppt.com/xiazai/         PPT教程： www.1ppt.com/powerpoint/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PPT课件：www.1ppt.com/kejian/             字体下载：www.1ppt.com/ziti/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工作总结PPT：www.1ppt.com/xiazai/zongjie/ 工作计划：www.1ppt.com/xiazai/jihua/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商务PPT模板：www.1ppt.com/moban/shangwu/  个人简历PPT：www.1ppt.com/xiazai/jianli/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毕业答辩PPT：www.1ppt.com/xiazai/dabian/  工作汇报PPT：www.1ppt.com/xiazai/huibao/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134E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03" name="Google Shape;103;p17"/>
          <p:cNvGrpSpPr/>
          <p:nvPr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104" name="Google Shape;104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834607" y="-1624646"/>
            <a:ext cx="4525963" cy="1097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287696" y="1828445"/>
            <a:ext cx="5851525" cy="274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698242" y="-813844"/>
            <a:ext cx="5851525" cy="802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661C72-8EAA-4DA0-80B6-77A58A218617}"/>
              </a:ext>
            </a:extLst>
          </p:cNvPr>
          <p:cNvSpPr/>
          <p:nvPr/>
        </p:nvSpPr>
        <p:spPr>
          <a:xfrm>
            <a:off x="287629" y="1914085"/>
            <a:ext cx="11619915" cy="107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(+),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(-),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(x), chia(:), so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>
                <a:solidFill>
                  <a:schemeClr val="bg1"/>
                </a:solidFill>
                <a:latin typeface=".VnArial" pitchFamily="34" charset="0"/>
              </a:rPr>
              <a:t>&gt;  ,   &lt;  ,  =</a:t>
            </a:r>
            <a:r>
              <a:rPr lang="en-US" altLang="en-US" sz="2800" b="1" dirty="0">
                <a:solidFill>
                  <a:schemeClr val="bg1"/>
                </a:solidFill>
                <a:latin typeface=".VnArial" pitchFamily="34" charset="0"/>
              </a:rPr>
              <a:t>  </a:t>
            </a:r>
            <a:r>
              <a:rPr lang="en-US" altLang="en-US" sz="2800" dirty="0">
                <a:solidFill>
                  <a:schemeClr val="bg1"/>
                </a:solidFill>
                <a:latin typeface=".VnArial" pitchFamily="34" charset="0"/>
              </a:rPr>
              <a:t>,</a:t>
            </a:r>
            <a:r>
              <a:rPr lang="en-US" altLang="en-US" sz="2800" b="1" dirty="0">
                <a:solidFill>
                  <a:schemeClr val="bg1"/>
                </a:solidFill>
                <a:latin typeface=".VnArial" pitchFamily="34" charset="0"/>
              </a:rPr>
              <a:t>   </a:t>
            </a:r>
            <a:r>
              <a:rPr lang="en-US" altLang="en-US" sz="2800" b="1" dirty="0">
                <a:solidFill>
                  <a:schemeClr val="bg1"/>
                </a:solidFill>
                <a:latin typeface=".VnArial" pitchFamily="34" charset="0"/>
                <a:sym typeface="Symbol" panose="05050102010706020507" pitchFamily="18" charset="2"/>
              </a:rPr>
              <a:t>  </a:t>
            </a:r>
            <a:r>
              <a:rPr lang="en-US" altLang="en-US" sz="2800" dirty="0">
                <a:solidFill>
                  <a:schemeClr val="bg1"/>
                </a:solidFill>
                <a:latin typeface=".VnArial" pitchFamily="34" charset="0"/>
                <a:sym typeface="Symbol" panose="05050102010706020507" pitchFamily="18" charset="2"/>
              </a:rPr>
              <a:t>,</a:t>
            </a:r>
            <a:r>
              <a:rPr lang="en-US" altLang="en-US" sz="2800" b="1" dirty="0">
                <a:solidFill>
                  <a:schemeClr val="bg1"/>
                </a:solidFill>
                <a:latin typeface=".VnArial" pitchFamily="34" charset="0"/>
                <a:sym typeface="Symbol" panose="05050102010706020507" pitchFamily="18" charset="2"/>
              </a:rPr>
              <a:t>    </a:t>
            </a:r>
            <a:r>
              <a:rPr lang="en-US" altLang="en-US" sz="2800" dirty="0">
                <a:solidFill>
                  <a:schemeClr val="bg1"/>
                </a:solidFill>
                <a:latin typeface=".VnArial" pitchFamily="34" charset="0"/>
                <a:sym typeface="Symbol" panose="05050102010706020507" pitchFamily="18" charset="2"/>
              </a:rPr>
              <a:t>,</a:t>
            </a:r>
            <a:r>
              <a:rPr lang="en-US" altLang="en-US" sz="2800" b="1" dirty="0">
                <a:solidFill>
                  <a:schemeClr val="bg1"/>
                </a:solidFill>
                <a:latin typeface=".VnArial" pitchFamily="34" charset="0"/>
                <a:sym typeface="Symbol" panose="05050102010706020507" pitchFamily="18" charset="2"/>
              </a:rPr>
              <a:t>   )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8A5CB-7A5B-4C81-9DDE-E3ADD2D28AF6}"/>
              </a:ext>
            </a:extLst>
          </p:cNvPr>
          <p:cNvSpPr txBox="1"/>
          <p:nvPr/>
        </p:nvSpPr>
        <p:spPr>
          <a:xfrm>
            <a:off x="2698187" y="30167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vi-VN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00ED59-B04C-49BA-BB3D-BFFD09AE9949}"/>
              </a:ext>
            </a:extLst>
          </p:cNvPr>
          <p:cNvSpPr/>
          <p:nvPr/>
        </p:nvSpPr>
        <p:spPr>
          <a:xfrm>
            <a:off x="383757" y="3515456"/>
            <a:ext cx="11619915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Pascal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GB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4AD4D14D-8891-4D0B-AE46-1CBAC63A771B}"/>
              </a:ext>
            </a:extLst>
          </p:cNvPr>
          <p:cNvGrpSpPr>
            <a:grpSpLocks/>
          </p:cNvGrpSpPr>
          <p:nvPr/>
        </p:nvGrpSpPr>
        <p:grpSpPr bwMode="auto">
          <a:xfrm>
            <a:off x="1078937" y="1628433"/>
            <a:ext cx="4575175" cy="4635500"/>
            <a:chOff x="144" y="884"/>
            <a:chExt cx="2882" cy="2920"/>
          </a:xfrm>
        </p:grpSpPr>
        <p:pic>
          <p:nvPicPr>
            <p:cNvPr id="14" name="Picture 8" descr="ThuongThay1IV">
              <a:extLst>
                <a:ext uri="{FF2B5EF4-FFF2-40B4-BE49-F238E27FC236}">
                  <a16:creationId xmlns:a16="http://schemas.microsoft.com/office/drawing/2014/main" xmlns="" id="{1A15AC84-7011-40CE-8C79-B8B432DAA4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xmlns="" id="{CBFA7EC1-57E9-46FB-82AB-3FAEF2E7B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884"/>
              <a:ext cx="2684" cy="1546"/>
            </a:xfrm>
            <a:prstGeom prst="cloudCallout">
              <a:avLst>
                <a:gd name="adj1" fmla="val -40602"/>
                <a:gd name="adj2" fmla="val 7239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ADEDEB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xmlns="" id="{73716A48-8B25-41B8-8738-4A1DB117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" y="1199"/>
              <a:ext cx="1708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520EE4-BC31-4C11-B76B-D3C598673869}"/>
              </a:ext>
            </a:extLst>
          </p:cNvPr>
          <p:cNvSpPr txBox="1"/>
          <p:nvPr/>
        </p:nvSpPr>
        <p:spPr>
          <a:xfrm>
            <a:off x="2318823" y="252217"/>
            <a:ext cx="930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HOẠT ĐỘNG LUYỆN TẬP, VẬN DỤNG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4C6272-2CE2-4EE5-B6E1-59BEABE8A63C}"/>
              </a:ext>
            </a:extLst>
          </p:cNvPr>
          <p:cNvSpPr txBox="1"/>
          <p:nvPr/>
        </p:nvSpPr>
        <p:spPr>
          <a:xfrm>
            <a:off x="377482" y="991217"/>
            <a:ext cx="1159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pascal,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logic,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chỗ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định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chỗ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sửa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).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F5EFF963-E281-4FBA-85A7-43831B89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869" y="109877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xmlns="" id="{18E33400-F3F3-4BDE-951A-4578CAB3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8261"/>
            <a:ext cx="286989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E07A596-7D07-46E7-9421-E62FE092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76415"/>
              </p:ext>
            </p:extLst>
          </p:nvPr>
        </p:nvGraphicFramePr>
        <p:xfrm>
          <a:off x="377482" y="2052877"/>
          <a:ext cx="11397176" cy="4621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966">
                  <a:extLst>
                    <a:ext uri="{9D8B030D-6E8A-4147-A177-3AD203B41FA5}">
                      <a16:colId xmlns:a16="http://schemas.microsoft.com/office/drawing/2014/main" xmlns="" val="1273189512"/>
                    </a:ext>
                  </a:extLst>
                </a:gridCol>
                <a:gridCol w="4358561">
                  <a:extLst>
                    <a:ext uri="{9D8B030D-6E8A-4147-A177-3AD203B41FA5}">
                      <a16:colId xmlns:a16="http://schemas.microsoft.com/office/drawing/2014/main" xmlns="" val="1780052585"/>
                    </a:ext>
                  </a:extLst>
                </a:gridCol>
                <a:gridCol w="6161649">
                  <a:extLst>
                    <a:ext uri="{9D8B030D-6E8A-4147-A177-3AD203B41FA5}">
                      <a16:colId xmlns:a16="http://schemas.microsoft.com/office/drawing/2014/main" xmlns="" val="3786296712"/>
                    </a:ext>
                  </a:extLst>
                </a:gridCol>
              </a:tblGrid>
              <a:tr h="36905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thức chưa đúng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 lại là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1505013"/>
                  </a:ext>
                </a:extLst>
              </a:tr>
              <a:tr h="369058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div 0,005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div 0.005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0200460"/>
                  </a:ext>
                </a:extLst>
              </a:tr>
              <a:tr h="369058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200*a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sửa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738778"/>
                  </a:ext>
                </a:extLst>
              </a:tr>
              <a:tr h="369058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‘100’+ ‘27’+ 440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‘100’+ ‘27’+ ‘440’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5121471"/>
                  </a:ext>
                </a:extLst>
              </a:tr>
              <a:tr h="369058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(a-b)/(2c+7)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(a-b)/(2*c+7)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589861"/>
                  </a:ext>
                </a:extLst>
              </a:tr>
              <a:tr h="46992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2x+2y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2*x+2*y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0319262"/>
                  </a:ext>
                </a:extLst>
              </a:tr>
              <a:tr h="1107174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Odd(12,82)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sửa được vì sai kiểu.</a:t>
                      </a:r>
                    </a:p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Odd(1282)  kiểm tra tính chẵn lẻ một số nguyên true nếu số chẵn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7136702"/>
                  </a:ext>
                </a:extLst>
              </a:tr>
              <a:tr h="738116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b+sqrt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(b)-4*a*c)/(2*a)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b+sqrt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(b)-4*a*c))/(2*a).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576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2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0CEDC7-B619-4B49-B931-7BBE2F41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9" y="281354"/>
            <a:ext cx="11887199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713A2FE-94B0-474E-96EF-1F330843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86003"/>
              </p:ext>
            </p:extLst>
          </p:nvPr>
        </p:nvGraphicFramePr>
        <p:xfrm>
          <a:off x="254219" y="2180491"/>
          <a:ext cx="11548575" cy="1256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819">
                  <a:extLst>
                    <a:ext uri="{9D8B030D-6E8A-4147-A177-3AD203B41FA5}">
                      <a16:colId xmlns:a16="http://schemas.microsoft.com/office/drawing/2014/main" xmlns="" val="335830867"/>
                    </a:ext>
                  </a:extLst>
                </a:gridCol>
                <a:gridCol w="4226021">
                  <a:extLst>
                    <a:ext uri="{9D8B030D-6E8A-4147-A177-3AD203B41FA5}">
                      <a16:colId xmlns:a16="http://schemas.microsoft.com/office/drawing/2014/main" xmlns="" val="1430539659"/>
                    </a:ext>
                  </a:extLst>
                </a:gridCol>
                <a:gridCol w="3184735">
                  <a:extLst>
                    <a:ext uri="{9D8B030D-6E8A-4147-A177-3AD203B41FA5}">
                      <a16:colId xmlns:a16="http://schemas.microsoft.com/office/drawing/2014/main" xmlns="" val="2994987575"/>
                    </a:ext>
                  </a:extLst>
                </a:gridCol>
              </a:tblGrid>
              <a:tr h="661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TOÁN HỌC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PASCAL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VÍ DỤ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2751034"/>
                  </a:ext>
                </a:extLst>
              </a:tr>
              <a:tr h="595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-, x, div, mod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+, -, x, div, mod</a:t>
                      </a:r>
                      <a:endPara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div 2 =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395887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0AE1388-6E5F-41A4-B3B9-3D7CDDA7035B}"/>
              </a:ext>
            </a:extLst>
          </p:cNvPr>
          <p:cNvSpPr txBox="1">
            <a:spLocks/>
          </p:cNvSpPr>
          <p:nvPr/>
        </p:nvSpPr>
        <p:spPr>
          <a:xfrm>
            <a:off x="254219" y="103749"/>
            <a:ext cx="11686735" cy="75438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ln w="10541" cmpd="sng">
                  <a:solidFill>
                    <a:srgbClr val="FFFF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6. PHÉP TOÁN – BIỂU THỨC – CÂU LỆNH GÁN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605EA3-FA46-4FD8-85AD-1028AC4E33C1}"/>
              </a:ext>
            </a:extLst>
          </p:cNvPr>
          <p:cNvSpPr txBox="1"/>
          <p:nvPr/>
        </p:nvSpPr>
        <p:spPr>
          <a:xfrm>
            <a:off x="379828" y="808598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PHÉP TOÁN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52A90D7D-BC34-48F4-A6F2-19F13546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89" y="5084848"/>
            <a:ext cx="3794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922F62F-7A44-44ED-929A-58286445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25" y="5062878"/>
            <a:ext cx="3857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F76AE0-0DA1-4C60-A46B-A09CA0C6FE9F}"/>
              </a:ext>
            </a:extLst>
          </p:cNvPr>
          <p:cNvSpPr txBox="1"/>
          <p:nvPr/>
        </p:nvSpPr>
        <p:spPr>
          <a:xfrm>
            <a:off x="712424" y="1390144"/>
            <a:ext cx="403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D9B5A5-BDCD-45CA-902B-B688AA6DD0D4}"/>
              </a:ext>
            </a:extLst>
          </p:cNvPr>
          <p:cNvSpPr txBox="1"/>
          <p:nvPr/>
        </p:nvSpPr>
        <p:spPr>
          <a:xfrm>
            <a:off x="712424" y="3685731"/>
            <a:ext cx="667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xmlns="" id="{B6A54FBA-B530-4F21-B0FD-2FA04D9D5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75787"/>
              </p:ext>
            </p:extLst>
          </p:nvPr>
        </p:nvGraphicFramePr>
        <p:xfrm>
          <a:off x="265941" y="4443043"/>
          <a:ext cx="11548575" cy="1256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819">
                  <a:extLst>
                    <a:ext uri="{9D8B030D-6E8A-4147-A177-3AD203B41FA5}">
                      <a16:colId xmlns:a16="http://schemas.microsoft.com/office/drawing/2014/main" xmlns="" val="335830867"/>
                    </a:ext>
                  </a:extLst>
                </a:gridCol>
                <a:gridCol w="4226021">
                  <a:extLst>
                    <a:ext uri="{9D8B030D-6E8A-4147-A177-3AD203B41FA5}">
                      <a16:colId xmlns:a16="http://schemas.microsoft.com/office/drawing/2014/main" xmlns="" val="1430539659"/>
                    </a:ext>
                  </a:extLst>
                </a:gridCol>
                <a:gridCol w="3184735">
                  <a:extLst>
                    <a:ext uri="{9D8B030D-6E8A-4147-A177-3AD203B41FA5}">
                      <a16:colId xmlns:a16="http://schemas.microsoft.com/office/drawing/2014/main" xmlns="" val="2994987575"/>
                    </a:ext>
                  </a:extLst>
                </a:gridCol>
              </a:tblGrid>
              <a:tr h="661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TOÁN HỌC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PASCAL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VÍ DỤ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2751034"/>
                  </a:ext>
                </a:extLst>
              </a:tr>
              <a:tr h="595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-, x, :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+, -, x, /</a:t>
                      </a:r>
                      <a:endPara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/ 2= 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39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713A2FE-94B0-474E-96EF-1F330843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94109"/>
              </p:ext>
            </p:extLst>
          </p:nvPr>
        </p:nvGraphicFramePr>
        <p:xfrm>
          <a:off x="323298" y="2006051"/>
          <a:ext cx="11228529" cy="108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73">
                  <a:extLst>
                    <a:ext uri="{9D8B030D-6E8A-4147-A177-3AD203B41FA5}">
                      <a16:colId xmlns:a16="http://schemas.microsoft.com/office/drawing/2014/main" xmlns="" val="335830867"/>
                    </a:ext>
                  </a:extLst>
                </a:gridCol>
                <a:gridCol w="4262511">
                  <a:extLst>
                    <a:ext uri="{9D8B030D-6E8A-4147-A177-3AD203B41FA5}">
                      <a16:colId xmlns:a16="http://schemas.microsoft.com/office/drawing/2014/main" xmlns="" val="1430539659"/>
                    </a:ext>
                  </a:extLst>
                </a:gridCol>
                <a:gridCol w="2661045">
                  <a:extLst>
                    <a:ext uri="{9D8B030D-6E8A-4147-A177-3AD203B41FA5}">
                      <a16:colId xmlns:a16="http://schemas.microsoft.com/office/drawing/2014/main" xmlns="" val="2994987575"/>
                    </a:ext>
                  </a:extLst>
                </a:gridCol>
              </a:tblGrid>
              <a:tr h="440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TOÁN HỌC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PASCAL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VÍ DỤ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2751034"/>
                  </a:ext>
                </a:extLst>
              </a:tr>
              <a:tr h="627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 ,   &lt;  ,  =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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 </a:t>
                      </a: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,   &lt;  ,  = ,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&lt;&gt;  ,  &gt;=  ,   &lt;=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100&lt;70 =&gt;False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3958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605EA3-FA46-4FD8-85AD-1028AC4E33C1}"/>
              </a:ext>
            </a:extLst>
          </p:cNvPr>
          <p:cNvSpPr txBox="1"/>
          <p:nvPr/>
        </p:nvSpPr>
        <p:spPr>
          <a:xfrm>
            <a:off x="379828" y="4622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1. PHÉP TOÁN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52A90D7D-BC34-48F4-A6F2-19F13546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89" y="5084848"/>
            <a:ext cx="3794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922F62F-7A44-44ED-929A-58286445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25" y="5062878"/>
            <a:ext cx="3857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F76AE0-0DA1-4C60-A46B-A09CA0C6FE9F}"/>
              </a:ext>
            </a:extLst>
          </p:cNvPr>
          <p:cNvSpPr txBox="1"/>
          <p:nvPr/>
        </p:nvSpPr>
        <p:spPr>
          <a:xfrm>
            <a:off x="605112" y="942444"/>
            <a:ext cx="11228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D9B5A5-BDCD-45CA-902B-B688AA6DD0D4}"/>
              </a:ext>
            </a:extLst>
          </p:cNvPr>
          <p:cNvSpPr txBox="1"/>
          <p:nvPr/>
        </p:nvSpPr>
        <p:spPr>
          <a:xfrm>
            <a:off x="646318" y="3987023"/>
            <a:ext cx="110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logic:</a:t>
            </a: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xmlns="" id="{B6A54FBA-B530-4F21-B0FD-2FA04D9D5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47492"/>
              </p:ext>
            </p:extLst>
          </p:nvPr>
        </p:nvGraphicFramePr>
        <p:xfrm>
          <a:off x="379828" y="4683842"/>
          <a:ext cx="11360912" cy="12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704">
                  <a:extLst>
                    <a:ext uri="{9D8B030D-6E8A-4147-A177-3AD203B41FA5}">
                      <a16:colId xmlns:a16="http://schemas.microsoft.com/office/drawing/2014/main" xmlns="" val="335830867"/>
                    </a:ext>
                  </a:extLst>
                </a:gridCol>
                <a:gridCol w="4192173">
                  <a:extLst>
                    <a:ext uri="{9D8B030D-6E8A-4147-A177-3AD203B41FA5}">
                      <a16:colId xmlns:a16="http://schemas.microsoft.com/office/drawing/2014/main" xmlns="" val="1430539659"/>
                    </a:ext>
                  </a:extLst>
                </a:gridCol>
                <a:gridCol w="3905035">
                  <a:extLst>
                    <a:ext uri="{9D8B030D-6E8A-4147-A177-3AD203B41FA5}">
                      <a16:colId xmlns:a16="http://schemas.microsoft.com/office/drawing/2014/main" xmlns="" val="2994987575"/>
                    </a:ext>
                  </a:extLst>
                </a:gridCol>
              </a:tblGrid>
              <a:tr h="57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TOÁN HỌC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PASCAL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VÍ DỤ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2751034"/>
                  </a:ext>
                </a:extLst>
              </a:tr>
              <a:tr h="654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AND, OR, NOT</a:t>
                      </a:r>
                      <a:endParaRPr kumimoji="0" lang="en-US" alt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(85&gt;35)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(‘A’&gt;’B’)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395887"/>
                  </a:ext>
                </a:extLst>
              </a:tr>
            </a:tbl>
          </a:graphicData>
        </a:graphic>
      </p:graphicFrame>
      <p:pic>
        <p:nvPicPr>
          <p:cNvPr id="10" name="Picture 20">
            <a:extLst>
              <a:ext uri="{FF2B5EF4-FFF2-40B4-BE49-F238E27FC236}">
                <a16:creationId xmlns:a16="http://schemas.microsoft.com/office/drawing/2014/main" xmlns="" id="{8E4A6028-28D6-4114-A46A-912F340A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0" y="5495001"/>
            <a:ext cx="5762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03D1E7B9-52FB-4C38-9769-EDDEFD0B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67" y="5577222"/>
            <a:ext cx="3794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7015D376-580E-4BAD-8F79-833E2219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3" y="5513048"/>
            <a:ext cx="3857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C0242B-D3C3-4C2A-A891-6111BCD3DC64}"/>
              </a:ext>
            </a:extLst>
          </p:cNvPr>
          <p:cNvSpPr txBox="1"/>
          <p:nvPr/>
        </p:nvSpPr>
        <p:spPr>
          <a:xfrm>
            <a:off x="605112" y="3277442"/>
            <a:ext cx="10719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1906E-E09F-49E2-9DF4-965E91C25251}"/>
              </a:ext>
            </a:extLst>
          </p:cNvPr>
          <p:cNvSpPr txBox="1"/>
          <p:nvPr/>
        </p:nvSpPr>
        <p:spPr>
          <a:xfrm>
            <a:off x="379827" y="6116094"/>
            <a:ext cx="11815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92752A-CB16-433B-B1B2-EEC8A4F39AA6}"/>
              </a:ext>
            </a:extLst>
          </p:cNvPr>
          <p:cNvSpPr txBox="1"/>
          <p:nvPr/>
        </p:nvSpPr>
        <p:spPr>
          <a:xfrm>
            <a:off x="254219" y="28900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BIỂU THỨC SỐ HỌC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034E5B-526D-4DD4-99B0-628CE0131A36}"/>
              </a:ext>
            </a:extLst>
          </p:cNvPr>
          <p:cNvSpPr txBox="1"/>
          <p:nvPr/>
        </p:nvSpPr>
        <p:spPr>
          <a:xfrm>
            <a:off x="647114" y="866850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944A86-F442-45F9-8922-05DE29156500}"/>
              </a:ext>
            </a:extLst>
          </p:cNvPr>
          <p:cNvSpPr txBox="1"/>
          <p:nvPr/>
        </p:nvSpPr>
        <p:spPr>
          <a:xfrm>
            <a:off x="815926" y="1786780"/>
            <a:ext cx="10958732" cy="4824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tabLst>
                <a:tab pos="206375" algn="l"/>
              </a:tabLst>
            </a:pPr>
            <a:r>
              <a:rPr lang="fr-F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FR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206375" algn="l"/>
              </a:tabLst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206375" algn="l"/>
              </a:tabLst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206375" algn="l"/>
              </a:tabLst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(*)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206375" algn="l"/>
              </a:tabLst>
            </a:pP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206375" algn="l"/>
              </a:tabLst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206375" algn="l"/>
              </a:tabLst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div, mod,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210DCC9-A82F-4639-AF53-906D01C94E4A}"/>
              </a:ext>
            </a:extLst>
          </p:cNvPr>
          <p:cNvGraphicFramePr>
            <a:graphicFrameLocks noGrp="1"/>
          </p:cNvGraphicFramePr>
          <p:nvPr/>
        </p:nvGraphicFramePr>
        <p:xfrm>
          <a:off x="11282289" y="3713871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50901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25447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A665C3-52B8-4385-950D-0117248271C0}"/>
              </a:ext>
            </a:extLst>
          </p:cNvPr>
          <p:cNvSpPr txBox="1"/>
          <p:nvPr/>
        </p:nvSpPr>
        <p:spPr>
          <a:xfrm>
            <a:off x="531335" y="314299"/>
            <a:ext cx="241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xmlns="" id="{D653C4C7-5715-4476-9101-86CEFEF5B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46399"/>
              </p:ext>
            </p:extLst>
          </p:nvPr>
        </p:nvGraphicFramePr>
        <p:xfrm>
          <a:off x="652825" y="1155255"/>
          <a:ext cx="10558060" cy="3382416"/>
        </p:xfrm>
        <a:graphic>
          <a:graphicData uri="http://schemas.openxmlformats.org/drawingml/2006/table">
            <a:tbl>
              <a:tblPr firstRow="1" bandRow="1"/>
              <a:tblGrid>
                <a:gridCol w="5455886">
                  <a:extLst>
                    <a:ext uri="{9D8B030D-6E8A-4147-A177-3AD203B41FA5}">
                      <a16:colId xmlns:a16="http://schemas.microsoft.com/office/drawing/2014/main" xmlns="" val="335830867"/>
                    </a:ext>
                  </a:extLst>
                </a:gridCol>
                <a:gridCol w="5102174">
                  <a:extLst>
                    <a:ext uri="{9D8B030D-6E8A-4147-A177-3AD203B41FA5}">
                      <a16:colId xmlns:a16="http://schemas.microsoft.com/office/drawing/2014/main" xmlns="" val="1430539659"/>
                    </a:ext>
                  </a:extLst>
                </a:gridCol>
              </a:tblGrid>
              <a:tr h="65688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TOÁN HỌC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PASCAL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751034"/>
                  </a:ext>
                </a:extLst>
              </a:tr>
              <a:tr h="5916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3x+y7</a:t>
                      </a: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3*x+7*y</a:t>
                      </a:r>
                    </a:p>
                  </a:txBody>
                  <a:tcPr marT="45716" marB="45716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95887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kumimoji="0" lang="en-US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Bx+C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A*x*</a:t>
                      </a:r>
                      <a:r>
                        <a:rPr kumimoji="0" lang="en-US" altLang="en-US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x+B</a:t>
                      </a:r>
                      <a:r>
                        <a:rPr kumimoji="0" lang="en-US" alt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*</a:t>
                      </a:r>
                      <a:r>
                        <a:rPr kumimoji="0" lang="en-US" altLang="en-US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x+C</a:t>
                      </a:r>
                      <a:r>
                        <a:rPr kumimoji="0" lang="en-US" alt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=0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342370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fr-FR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 + y)/(x -1/2) – (x-z)/(x*y)</a:t>
                      </a:r>
                      <a:endParaRPr lang="en-US" sz="28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985922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EABDE138-3B25-4E6A-AC62-FB125EFE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72" y="4018671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8E68E1A3-66A9-48B7-843C-7361A3F09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620886"/>
              </p:ext>
            </p:extLst>
          </p:nvPr>
        </p:nvGraphicFramePr>
        <p:xfrm>
          <a:off x="837181" y="3203173"/>
          <a:ext cx="4227594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837836" imgH="583947" progId="Equation.DSMT4">
                  <p:embed/>
                </p:oleObj>
              </mc:Choice>
              <mc:Fallback>
                <p:oleObj name="Equation" r:id="rId5" imgW="837836" imgH="5839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81" y="3203173"/>
                        <a:ext cx="4227594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210DCC9-A82F-4639-AF53-906D01C94E4A}"/>
              </a:ext>
            </a:extLst>
          </p:cNvPr>
          <p:cNvGraphicFramePr>
            <a:graphicFrameLocks noGrp="1"/>
          </p:cNvGraphicFramePr>
          <p:nvPr/>
        </p:nvGraphicFramePr>
        <p:xfrm>
          <a:off x="11282289" y="3713871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50901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25447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A665C3-52B8-4385-950D-0117248271C0}"/>
              </a:ext>
            </a:extLst>
          </p:cNvPr>
          <p:cNvSpPr txBox="1"/>
          <p:nvPr/>
        </p:nvSpPr>
        <p:spPr>
          <a:xfrm>
            <a:off x="407962" y="466247"/>
            <a:ext cx="241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xmlns="" id="{D653C4C7-5715-4476-9101-86CEFEF5B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78226"/>
              </p:ext>
            </p:extLst>
          </p:nvPr>
        </p:nvGraphicFramePr>
        <p:xfrm>
          <a:off x="552206" y="1185057"/>
          <a:ext cx="10985646" cy="4218842"/>
        </p:xfrm>
        <a:graphic>
          <a:graphicData uri="http://schemas.openxmlformats.org/drawingml/2006/table">
            <a:tbl>
              <a:tblPr firstRow="1" bandRow="1"/>
              <a:tblGrid>
                <a:gridCol w="6104157">
                  <a:extLst>
                    <a:ext uri="{9D8B030D-6E8A-4147-A177-3AD203B41FA5}">
                      <a16:colId xmlns:a16="http://schemas.microsoft.com/office/drawing/2014/main" xmlns="" val="335830867"/>
                    </a:ext>
                  </a:extLst>
                </a:gridCol>
                <a:gridCol w="4881489">
                  <a:extLst>
                    <a:ext uri="{9D8B030D-6E8A-4147-A177-3AD203B41FA5}">
                      <a16:colId xmlns:a16="http://schemas.microsoft.com/office/drawing/2014/main" xmlns="" val="1430539659"/>
                    </a:ext>
                  </a:extLst>
                </a:gridCol>
              </a:tblGrid>
              <a:tr h="6587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PASCAL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TOÁN HỌC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751034"/>
                  </a:ext>
                </a:extLst>
              </a:tr>
              <a:tr h="5524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4*x-2*y</a:t>
                      </a:r>
                    </a:p>
                  </a:txBody>
                  <a:tcPr marT="45716" marB="45716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     4x - 2y </a:t>
                      </a:r>
                    </a:p>
                  </a:txBody>
                  <a:tcPr marT="45716" marB="45716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95887"/>
                  </a:ext>
                </a:extLst>
              </a:tr>
              <a:tr h="1033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x+1/(x-y)</a:t>
                      </a:r>
                    </a:p>
                  </a:txBody>
                  <a:tcPr marT="45716" marB="45716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342370"/>
                  </a:ext>
                </a:extLst>
              </a:tr>
              <a:tr h="1974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((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a+b+c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)/((2*a /b)+c)) - (b*b-c)/(a*c)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985922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EABDE138-3B25-4E6A-AC62-FB125EFE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72" y="4018671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86E1880A-2C37-42FC-A4AB-A2EC2D30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784" y="727857"/>
            <a:ext cx="1219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829D78D8-E533-488D-88DE-F9A96C9CA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82093"/>
              </p:ext>
            </p:extLst>
          </p:nvPr>
        </p:nvGraphicFramePr>
        <p:xfrm>
          <a:off x="7210119" y="2471557"/>
          <a:ext cx="3466717" cy="88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634725" imgH="457002" progId="Equation.3">
                  <p:embed/>
                </p:oleObj>
              </mc:Choice>
              <mc:Fallback>
                <p:oleObj r:id="rId5" imgW="634725" imgH="4570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119" y="2471557"/>
                        <a:ext cx="3466717" cy="887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09B9CEBE-DD5C-41FB-BD03-E4F2EABC1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784" y="1718457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D8311941-AA07-4153-9EAA-BEDAB9886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341" y="492890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E2BCEA71-422E-4DB4-B816-DB300C40A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61074"/>
              </p:ext>
            </p:extLst>
          </p:nvPr>
        </p:nvGraphicFramePr>
        <p:xfrm>
          <a:off x="7255945" y="3564337"/>
          <a:ext cx="2721130" cy="15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1168400" imgH="660400" progId="Equation.3">
                  <p:embed/>
                </p:oleObj>
              </mc:Choice>
              <mc:Fallback>
                <p:oleObj r:id="rId7" imgW="1168400" imgH="660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945" y="3564337"/>
                        <a:ext cx="2721130" cy="1526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6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909C58-D42A-455F-B06D-76EC8BE3D678}"/>
              </a:ext>
            </a:extLst>
          </p:cNvPr>
          <p:cNvSpPr txBox="1"/>
          <p:nvPr/>
        </p:nvSpPr>
        <p:spPr>
          <a:xfrm>
            <a:off x="379828" y="13318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HÀM SỐ HỌC CHUẨN</a:t>
            </a:r>
            <a:endParaRPr lang="vi-VN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D3A10C0-0AE3-480A-ADFF-5BAB5EB09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22950"/>
              </p:ext>
            </p:extLst>
          </p:nvPr>
        </p:nvGraphicFramePr>
        <p:xfrm>
          <a:off x="238125" y="594854"/>
          <a:ext cx="11561127" cy="53842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492999">
                  <a:extLst>
                    <a:ext uri="{9D8B030D-6E8A-4147-A177-3AD203B41FA5}">
                      <a16:colId xmlns:a16="http://schemas.microsoft.com/office/drawing/2014/main" xmlns="" val="1598859341"/>
                    </a:ext>
                  </a:extLst>
                </a:gridCol>
                <a:gridCol w="1844574">
                  <a:extLst>
                    <a:ext uri="{9D8B030D-6E8A-4147-A177-3AD203B41FA5}">
                      <a16:colId xmlns:a16="http://schemas.microsoft.com/office/drawing/2014/main" xmlns="" val="3937595910"/>
                    </a:ext>
                  </a:extLst>
                </a:gridCol>
                <a:gridCol w="2235102">
                  <a:extLst>
                    <a:ext uri="{9D8B030D-6E8A-4147-A177-3AD203B41FA5}">
                      <a16:colId xmlns:a16="http://schemas.microsoft.com/office/drawing/2014/main" xmlns="" val="2183934347"/>
                    </a:ext>
                  </a:extLst>
                </a:gridCol>
                <a:gridCol w="2898263">
                  <a:extLst>
                    <a:ext uri="{9D8B030D-6E8A-4147-A177-3AD203B41FA5}">
                      <a16:colId xmlns:a16="http://schemas.microsoft.com/office/drawing/2014/main" xmlns="" val="2924661667"/>
                    </a:ext>
                  </a:extLst>
                </a:gridCol>
                <a:gridCol w="2090189">
                  <a:extLst>
                    <a:ext uri="{9D8B030D-6E8A-4147-A177-3AD203B41FA5}">
                      <a16:colId xmlns:a16="http://schemas.microsoft.com/office/drawing/2014/main" xmlns="" val="584509030"/>
                    </a:ext>
                  </a:extLst>
                </a:gridCol>
              </a:tblGrid>
              <a:tr h="714498"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Hàm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Toán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Pascal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588669"/>
                  </a:ext>
                </a:extLst>
              </a:tr>
              <a:tr h="952664">
                <a:tc>
                  <a:txBody>
                    <a:bodyPr/>
                    <a:lstStyle/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Bình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phương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sqr</a:t>
                      </a:r>
                      <a:r>
                        <a:rPr lang="en-US" sz="2400" dirty="0">
                          <a:effectLst/>
                        </a:rPr>
                        <a:t>(x)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I or 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Theo kiểu đối số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8140"/>
                  </a:ext>
                </a:extLst>
              </a:tr>
              <a:tr h="714498">
                <a:tc>
                  <a:txBody>
                    <a:bodyPr/>
                    <a:lstStyle/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Căn bậc hai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sqrt(x)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I or 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649008"/>
                  </a:ext>
                </a:extLst>
              </a:tr>
              <a:tr h="952664">
                <a:tc>
                  <a:txBody>
                    <a:bodyPr/>
                    <a:lstStyle/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Trị tuyệt đối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|x|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abs(x)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I or 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Theo kiểu đối số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7588003"/>
                  </a:ext>
                </a:extLst>
              </a:tr>
              <a:tr h="476332">
                <a:tc>
                  <a:txBody>
                    <a:bodyPr/>
                    <a:lstStyle/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Lôgarit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Lnx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ln(x)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180063"/>
                  </a:ext>
                </a:extLst>
              </a:tr>
              <a:tr h="714498">
                <a:tc>
                  <a:txBody>
                    <a:bodyPr/>
                    <a:lstStyle/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Lũ</a:t>
                      </a:r>
                    </a:p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 thừa của 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r>
                        <a:rPr lang="en-US" sz="2400" baseline="30000">
                          <a:effectLst/>
                        </a:rPr>
                        <a:t>x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exp(x)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840783"/>
                  </a:ext>
                </a:extLst>
              </a:tr>
              <a:tr h="256137">
                <a:tc>
                  <a:txBody>
                    <a:bodyPr/>
                    <a:lstStyle/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Sin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sinx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sin(x)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887401"/>
                  </a:ext>
                </a:extLst>
              </a:tr>
              <a:tr h="476332">
                <a:tc>
                  <a:txBody>
                    <a:bodyPr/>
                    <a:lstStyle/>
                    <a:p>
                      <a:pPr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Cos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cosx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cos(x)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06375" algn="l"/>
                        </a:tabLst>
                      </a:pPr>
                      <a:r>
                        <a:rPr lang="en-US" sz="2400" dirty="0">
                          <a:effectLst/>
                        </a:rPr>
                        <a:t>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9649218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00FA3C87-66D7-4DA4-9285-9BA4554BE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24270"/>
              </p:ext>
            </p:extLst>
          </p:nvPr>
        </p:nvGraphicFramePr>
        <p:xfrm>
          <a:off x="3286611" y="3144176"/>
          <a:ext cx="694546" cy="53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241300" imgH="228600" progId="Equation.3">
                  <p:embed/>
                </p:oleObj>
              </mc:Choice>
              <mc:Fallback>
                <p:oleObj r:id="rId5" imgW="241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611" y="3144176"/>
                        <a:ext cx="694546" cy="534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9168EF85-B934-4C46-918A-01864AA1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520EE4-BC31-4C11-B76B-D3C598673869}"/>
              </a:ext>
            </a:extLst>
          </p:cNvPr>
          <p:cNvSpPr txBox="1"/>
          <p:nvPr/>
        </p:nvSpPr>
        <p:spPr>
          <a:xfrm>
            <a:off x="2515772" y="376422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vi-VN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4C6272-2CE2-4EE5-B6E1-59BEABE8A63C}"/>
              </a:ext>
            </a:extLst>
          </p:cNvPr>
          <p:cNvSpPr txBox="1"/>
          <p:nvPr/>
        </p:nvSpPr>
        <p:spPr>
          <a:xfrm>
            <a:off x="377483" y="991217"/>
            <a:ext cx="6037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B52D72-9282-49E2-ACB1-2A90F9511673}"/>
              </a:ext>
            </a:extLst>
          </p:cNvPr>
          <p:cNvSpPr txBox="1"/>
          <p:nvPr/>
        </p:nvSpPr>
        <p:spPr>
          <a:xfrm>
            <a:off x="357528" y="5086264"/>
            <a:ext cx="317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6A71CD-EC5B-4FE6-9091-EB5F73AFD34F}"/>
              </a:ext>
            </a:extLst>
          </p:cNvPr>
          <p:cNvSpPr txBox="1"/>
          <p:nvPr/>
        </p:nvSpPr>
        <p:spPr>
          <a:xfrm>
            <a:off x="377482" y="3416495"/>
            <a:ext cx="928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((25 mod 10) div 2)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F5EFF963-E281-4FBA-85A7-43831B89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869" y="109877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27BE6734-1A1E-4BA2-ACD6-431285AC7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43054"/>
              </p:ext>
            </p:extLst>
          </p:nvPr>
        </p:nvGraphicFramePr>
        <p:xfrm>
          <a:off x="5690431" y="981964"/>
          <a:ext cx="15478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5" imgW="711509" imgH="393871" progId="Equation.3">
                  <p:embed/>
                </p:oleObj>
              </mc:Choice>
              <mc:Fallback>
                <p:oleObj r:id="rId5" imgW="711509" imgH="39387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431" y="981964"/>
                        <a:ext cx="1547812" cy="6778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E1E7B1-A560-419D-85FF-C955813C4E22}"/>
              </a:ext>
            </a:extLst>
          </p:cNvPr>
          <p:cNvSpPr txBox="1"/>
          <p:nvPr/>
        </p:nvSpPr>
        <p:spPr>
          <a:xfrm>
            <a:off x="739702" y="1592115"/>
            <a:ext cx="112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Pascal:</a:t>
            </a:r>
          </a:p>
          <a:p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708A46-BDFC-440F-92D7-EECA7B398D61}"/>
              </a:ext>
            </a:extLst>
          </p:cNvPr>
          <p:cNvSpPr txBox="1"/>
          <p:nvPr/>
        </p:nvSpPr>
        <p:spPr>
          <a:xfrm>
            <a:off x="900332" y="2196057"/>
            <a:ext cx="8764173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705">
              <a:lnSpc>
                <a:spcPct val="120000"/>
              </a:lnSpc>
              <a:tabLst>
                <a:tab pos="1974850" algn="l"/>
                <a:tab pos="3134995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1/4* sqrt(a*a-b*b)		B. 1/4 +  sqrt(a*a-b*b)</a:t>
            </a:r>
          </a:p>
          <a:p>
            <a:pPr indent="179705">
              <a:lnSpc>
                <a:spcPct val="120000"/>
              </a:lnSpc>
              <a:tabLst>
                <a:tab pos="3134995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1/4 -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(a*a-b*b)	          D. 1/4 -  sqrt(a*a-b*b)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9C1BE2-30B2-427F-8A32-CDFA79A6FE32}"/>
              </a:ext>
            </a:extLst>
          </p:cNvPr>
          <p:cNvSpPr txBox="1"/>
          <p:nvPr/>
        </p:nvSpPr>
        <p:spPr>
          <a:xfrm>
            <a:off x="1210993" y="4066069"/>
            <a:ext cx="9467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				      B. 3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				      D. 4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xmlns="" id="{18E33400-F3F3-4BDE-951A-4578CAB3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8261"/>
            <a:ext cx="286989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C6E192A4-A26E-4A44-8CA6-6B583828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973295"/>
              </p:ext>
            </p:extLst>
          </p:nvPr>
        </p:nvGraphicFramePr>
        <p:xfrm>
          <a:off x="3396176" y="4973100"/>
          <a:ext cx="739702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7" imgW="317225" imgH="253780" progId="Equation.3">
                  <p:embed/>
                </p:oleObj>
              </mc:Choice>
              <mc:Fallback>
                <p:oleObj r:id="rId7" imgW="317225" imgH="2537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176" y="4973100"/>
                        <a:ext cx="739702" cy="52322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7FA35D6-EF46-492B-9019-8EFA69AB627F}"/>
              </a:ext>
            </a:extLst>
          </p:cNvPr>
          <p:cNvSpPr txBox="1"/>
          <p:nvPr/>
        </p:nvSpPr>
        <p:spPr>
          <a:xfrm>
            <a:off x="4135878" y="5099738"/>
            <a:ext cx="27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7B21D45-20DD-45F1-86B7-4B85BB9F6D18}"/>
              </a:ext>
            </a:extLst>
          </p:cNvPr>
          <p:cNvSpPr txBox="1"/>
          <p:nvPr/>
        </p:nvSpPr>
        <p:spPr>
          <a:xfrm>
            <a:off x="1264917" y="5765915"/>
            <a:ext cx="9467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SQRT(x*x)*x				      B. SQR(x*x*x)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SQR(SQRT(x)*x)			      D. SQRT(x*x*x)</a:t>
            </a:r>
          </a:p>
        </p:txBody>
      </p:sp>
    </p:spTree>
    <p:extLst>
      <p:ext uri="{BB962C8B-B14F-4D97-AF65-F5344CB8AC3E}">
        <p14:creationId xmlns:p14="http://schemas.microsoft.com/office/powerpoint/2010/main" val="15250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28" grpId="0"/>
      <p:bldP spid="29" grpId="0"/>
      <p:bldP spid="34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520EE4-BC31-4C11-B76B-D3C598673869}"/>
              </a:ext>
            </a:extLst>
          </p:cNvPr>
          <p:cNvSpPr txBox="1"/>
          <p:nvPr/>
        </p:nvSpPr>
        <p:spPr>
          <a:xfrm>
            <a:off x="1763908" y="182458"/>
            <a:ext cx="930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HOẠT ĐỘNG LUYỆN TẬP, VẬN DỤNG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4C6272-2CE2-4EE5-B6E1-59BEABE8A63C}"/>
              </a:ext>
            </a:extLst>
          </p:cNvPr>
          <p:cNvSpPr txBox="1"/>
          <p:nvPr/>
        </p:nvSpPr>
        <p:spPr>
          <a:xfrm>
            <a:off x="377482" y="991217"/>
            <a:ext cx="1159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pascal,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logic,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F5EFF963-E281-4FBA-85A7-43831B89C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869" y="109877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xmlns="" id="{18E33400-F3F3-4BDE-951A-4578CAB3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8261"/>
            <a:ext cx="286989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4666D91-5B0A-4EF9-AC8F-51B40E6CA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77965"/>
              </p:ext>
            </p:extLst>
          </p:nvPr>
        </p:nvGraphicFramePr>
        <p:xfrm>
          <a:off x="632753" y="2292030"/>
          <a:ext cx="11099702" cy="3420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583">
                  <a:extLst>
                    <a:ext uri="{9D8B030D-6E8A-4147-A177-3AD203B41FA5}">
                      <a16:colId xmlns:a16="http://schemas.microsoft.com/office/drawing/2014/main" xmlns="" val="2991655060"/>
                    </a:ext>
                  </a:extLst>
                </a:gridCol>
                <a:gridCol w="5129119">
                  <a:extLst>
                    <a:ext uri="{9D8B030D-6E8A-4147-A177-3AD203B41FA5}">
                      <a16:colId xmlns:a16="http://schemas.microsoft.com/office/drawing/2014/main" xmlns="" val="106538125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3127568657"/>
                    </a:ext>
                  </a:extLst>
                </a:gridCol>
              </a:tblGrid>
              <a:tr h="21495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thức chưa đúng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 lại là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7107202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div 0,005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2793542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200*a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0938371"/>
                  </a:ext>
                </a:extLst>
              </a:tr>
              <a:tr h="4299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‘100’+ ‘27’+ 440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778689"/>
                  </a:ext>
                </a:extLst>
              </a:tr>
              <a:tr h="4299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(a-b)/(2c+7)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938583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2x+2y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547764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Odd(12,82)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7867155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-b+sqrt(sqr(b)-4*a*c)/(2*a)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525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7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708</Words>
  <Application>Microsoft Office PowerPoint</Application>
  <PresentationFormat>Custom</PresentationFormat>
  <Paragraphs>169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主题</vt:lpstr>
      <vt:lpstr>第一PPT，www.1ppt.com</vt:lpstr>
      <vt:lpstr>MathType 7.0 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第一PPT</dc:creator>
  <cp:lastModifiedBy>21AK22</cp:lastModifiedBy>
  <cp:revision>115</cp:revision>
  <dcterms:created xsi:type="dcterms:W3CDTF">2015-09-13T11:28:16Z</dcterms:created>
  <dcterms:modified xsi:type="dcterms:W3CDTF">2021-08-25T08:59:35Z</dcterms:modified>
</cp:coreProperties>
</file>