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0" r:id="rId4"/>
    <p:sldId id="261" r:id="rId5"/>
    <p:sldId id="262" r:id="rId6"/>
    <p:sldId id="263" r:id="rId7"/>
    <p:sldId id="264" r:id="rId8"/>
    <p:sldId id="266" r:id="rId9"/>
    <p:sldId id="267" r:id="rId10"/>
    <p:sldId id="268" r:id="rId11"/>
    <p:sldId id="273" r:id="rId12"/>
    <p:sldId id="275" r:id="rId13"/>
    <p:sldId id="274" r:id="rId14"/>
  </p:sldIdLst>
  <p:sldSz cx="9144000" cy="5143500" type="screen16x9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7" d="100"/>
          <a:sy n="87" d="100"/>
        </p:scale>
        <p:origin x="-792" y="-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7C43F-B8AC-4978-8064-0BEEB57E7373}" type="datetimeFigureOut">
              <a:rPr lang="vi-VN" smtClean="0"/>
              <a:t>17/08/2021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3A30-2CD4-4818-9964-D88AFA83A90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0087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7C43F-B8AC-4978-8064-0BEEB57E7373}" type="datetimeFigureOut">
              <a:rPr lang="vi-VN" smtClean="0"/>
              <a:t>17/08/2021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3A30-2CD4-4818-9964-D88AFA83A90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204572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7C43F-B8AC-4978-8064-0BEEB57E7373}" type="datetimeFigureOut">
              <a:rPr lang="vi-VN" smtClean="0"/>
              <a:t>17/08/2021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3A30-2CD4-4818-9964-D88AFA83A90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9129112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8360"/>
            <a:ext cx="8229600" cy="85486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200150"/>
            <a:ext cx="8229600" cy="3398044"/>
          </a:xfrm>
        </p:spPr>
        <p:txBody>
          <a:bodyPr/>
          <a:lstStyle/>
          <a:p>
            <a:pPr lvl="0"/>
            <a:endParaRPr lang="vi-VN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8A0B62-3BDE-4CE9-8CEA-C7952909D27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19101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7C43F-B8AC-4978-8064-0BEEB57E7373}" type="datetimeFigureOut">
              <a:rPr lang="vi-VN" smtClean="0"/>
              <a:t>17/08/2021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3A30-2CD4-4818-9964-D88AFA83A90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558038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7C43F-B8AC-4978-8064-0BEEB57E7373}" type="datetimeFigureOut">
              <a:rPr lang="vi-VN" smtClean="0"/>
              <a:t>17/08/2021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3A30-2CD4-4818-9964-D88AFA83A90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63599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7C43F-B8AC-4978-8064-0BEEB57E7373}" type="datetimeFigureOut">
              <a:rPr lang="vi-VN" smtClean="0"/>
              <a:t>17/08/2021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3A30-2CD4-4818-9964-D88AFA83A90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519519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7C43F-B8AC-4978-8064-0BEEB57E7373}" type="datetimeFigureOut">
              <a:rPr lang="vi-VN" smtClean="0"/>
              <a:t>17/08/2021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3A30-2CD4-4818-9964-D88AFA83A90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726409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7C43F-B8AC-4978-8064-0BEEB57E7373}" type="datetimeFigureOut">
              <a:rPr lang="vi-VN" smtClean="0"/>
              <a:t>17/08/2021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3A30-2CD4-4818-9964-D88AFA83A90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48338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7C43F-B8AC-4978-8064-0BEEB57E7373}" type="datetimeFigureOut">
              <a:rPr lang="vi-VN" smtClean="0"/>
              <a:t>17/08/2021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3A30-2CD4-4818-9964-D88AFA83A90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67236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7C43F-B8AC-4978-8064-0BEEB57E7373}" type="datetimeFigureOut">
              <a:rPr lang="vi-VN" smtClean="0"/>
              <a:t>17/08/2021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3A30-2CD4-4818-9964-D88AFA83A90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043748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7C43F-B8AC-4978-8064-0BEEB57E7373}" type="datetimeFigureOut">
              <a:rPr lang="vi-VN" smtClean="0"/>
              <a:t>17/08/2021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3A30-2CD4-4818-9964-D88AFA83A90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3690314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07C43F-B8AC-4978-8064-0BEEB57E7373}" type="datetimeFigureOut">
              <a:rPr lang="vi-VN" smtClean="0"/>
              <a:t>17/08/2021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E73A30-2CD4-4818-9964-D88AFA83A90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4680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8960068"/>
              </p:ext>
            </p:extLst>
          </p:nvPr>
        </p:nvGraphicFramePr>
        <p:xfrm>
          <a:off x="185125" y="699542"/>
          <a:ext cx="8839200" cy="1485900"/>
        </p:xfrm>
        <a:graphic>
          <a:graphicData uri="http://schemas.openxmlformats.org/drawingml/2006/table">
            <a:tbl>
              <a:tblPr/>
              <a:tblGrid>
                <a:gridCol w="826281"/>
                <a:gridCol w="922042"/>
                <a:gridCol w="826281"/>
                <a:gridCol w="922042"/>
                <a:gridCol w="827193"/>
                <a:gridCol w="827193"/>
                <a:gridCol w="922042"/>
                <a:gridCol w="922042"/>
                <a:gridCol w="922042"/>
                <a:gridCol w="922042"/>
              </a:tblGrid>
              <a:tr h="37147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vi-VN" sz="1500" dirty="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vi-VN" sz="1500">
                          <a:effectLst/>
                          <a:latin typeface="Times New Roman"/>
                          <a:ea typeface="Times New Roman"/>
                        </a:rPr>
                        <a:t>2003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vi-VN" sz="1500">
                          <a:effectLst/>
                          <a:latin typeface="Times New Roman"/>
                          <a:ea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vi-VN" sz="1500">
                          <a:effectLst/>
                          <a:latin typeface="Times New Roman"/>
                          <a:ea typeface="Times New Roman"/>
                        </a:rPr>
                        <a:t>9987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vi-VN" sz="1500">
                          <a:effectLst/>
                          <a:latin typeface="Times New Roman"/>
                          <a:ea typeface="Times New Roman"/>
                        </a:rPr>
                        <a:t>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vi-VN" sz="1500">
                          <a:effectLst/>
                          <a:latin typeface="Times New Roman"/>
                          <a:ea typeface="Times New Roman"/>
                        </a:rPr>
                        <a:t>-7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vi-VN" sz="1500">
                          <a:effectLst/>
                          <a:latin typeface="Times New Roman"/>
                          <a:ea typeface="Times New Roman"/>
                        </a:rPr>
                        <a:t>-6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vi-VN" sz="1500">
                          <a:effectLst/>
                          <a:latin typeface="Times New Roman"/>
                          <a:ea typeface="Times New Roman"/>
                        </a:rPr>
                        <a:t>-23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vi-VN" sz="1500">
                          <a:effectLst/>
                          <a:latin typeface="Times New Roman"/>
                          <a:ea typeface="Times New Roman"/>
                        </a:rPr>
                        <a:t>-99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vi-VN" sz="1500">
                          <a:effectLst/>
                          <a:latin typeface="Times New Roman"/>
                          <a:ea typeface="Times New Roman"/>
                        </a:rPr>
                        <a:t>-200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vi-VN" sz="1500" dirty="0">
                          <a:effectLst/>
                          <a:latin typeface="Times New Roman"/>
                          <a:ea typeface="Times New Roman"/>
                        </a:rPr>
                        <a:t>1.3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vi-VN" sz="1500" dirty="0">
                          <a:effectLst/>
                          <a:latin typeface="Times New Roman"/>
                          <a:ea typeface="Times New Roman"/>
                        </a:rPr>
                        <a:t>3.14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vi-VN" sz="1500">
                          <a:effectLst/>
                          <a:latin typeface="Times New Roman"/>
                          <a:ea typeface="Times New Roman"/>
                        </a:rPr>
                        <a:t>2.34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vi-VN" sz="1500">
                          <a:effectLst/>
                          <a:latin typeface="Times New Roman"/>
                          <a:ea typeface="Times New Roman"/>
                        </a:rPr>
                        <a:t>1.002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vi-VN" sz="1500">
                          <a:effectLst/>
                          <a:latin typeface="Times New Roman"/>
                          <a:ea typeface="Times New Roman"/>
                        </a:rPr>
                        <a:t>10.33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vi-VN" sz="1500">
                          <a:effectLst/>
                          <a:latin typeface="Times New Roman"/>
                          <a:ea typeface="Times New Roman"/>
                        </a:rPr>
                        <a:t>1.333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vi-VN" sz="1500">
                          <a:effectLst/>
                          <a:latin typeface="Times New Roman"/>
                          <a:ea typeface="Times New Roman"/>
                        </a:rPr>
                        <a:t>2.345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vi-VN" sz="1500">
                          <a:effectLst/>
                          <a:latin typeface="Times New Roman"/>
                          <a:ea typeface="Times New Roman"/>
                        </a:rPr>
                        <a:t>99.99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vi-VN" sz="1500">
                          <a:effectLst/>
                          <a:latin typeface="Times New Roman"/>
                          <a:ea typeface="Times New Roman"/>
                        </a:rPr>
                        <a:t>1.223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vi-VN" sz="1500">
                          <a:effectLst/>
                          <a:latin typeface="Times New Roman"/>
                          <a:ea typeface="Times New Roman"/>
                        </a:rPr>
                        <a:t>24.45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vi-VN" sz="1500">
                          <a:effectLst/>
                          <a:latin typeface="Times New Roman"/>
                          <a:ea typeface="Times New Roman"/>
                        </a:rPr>
                        <a:t>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vi-VN" sz="1500">
                          <a:effectLst/>
                          <a:latin typeface="Times New Roman"/>
                          <a:ea typeface="Times New Roman"/>
                        </a:rPr>
                        <a:t>B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vi-VN" sz="1500">
                          <a:effectLst/>
                          <a:latin typeface="Times New Roman"/>
                          <a:ea typeface="Times New Roman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vi-VN" sz="1500">
                          <a:effectLst/>
                          <a:latin typeface="Times New Roman"/>
                          <a:ea typeface="Times New Roman"/>
                        </a:rPr>
                        <a:t>Q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vi-VN" sz="1500">
                          <a:effectLst/>
                          <a:latin typeface="Times New Roman"/>
                          <a:ea typeface="Times New Roman"/>
                        </a:rPr>
                        <a:t>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vi-VN" sz="1500" dirty="0">
                          <a:effectLst/>
                          <a:latin typeface="Times New Roman"/>
                          <a:ea typeface="Times New Roman"/>
                        </a:rPr>
                        <a:t>W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vi-VN" sz="1500">
                          <a:effectLst/>
                          <a:latin typeface="Times New Roman"/>
                          <a:ea typeface="Times New Roman"/>
                        </a:rPr>
                        <a:t>V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vi-VN" sz="1500">
                          <a:effectLst/>
                          <a:latin typeface="Times New Roman"/>
                          <a:ea typeface="Times New Roman"/>
                        </a:rPr>
                        <a:t>X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vi-VN" sz="1500">
                          <a:effectLst/>
                          <a:latin typeface="Times New Roman"/>
                          <a:ea typeface="Times New Roman"/>
                        </a:rPr>
                        <a:t>b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vi-VN" sz="1500">
                          <a:effectLst/>
                          <a:latin typeface="Times New Roman"/>
                          <a:ea typeface="Times New Roman"/>
                        </a:rPr>
                        <a:t>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vi-VN" sz="1500">
                          <a:effectLst/>
                          <a:latin typeface="Times New Roman"/>
                          <a:ea typeface="Times New Roman"/>
                        </a:rPr>
                        <a:t>TRUE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vi-VN" sz="1500" dirty="0">
                          <a:effectLst/>
                          <a:latin typeface="Times New Roman"/>
                          <a:ea typeface="Times New Roman"/>
                        </a:rPr>
                        <a:t>FALSE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vi-VN" sz="1500" dirty="0">
                          <a:effectLst/>
                          <a:latin typeface="Times New Roman"/>
                          <a:ea typeface="Times New Roman"/>
                        </a:rPr>
                        <a:t>TRUE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vi-VN" sz="1500">
                          <a:effectLst/>
                          <a:latin typeface="Times New Roman"/>
                          <a:ea typeface="Times New Roman"/>
                        </a:rPr>
                        <a:t>FALSE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vi-VN" sz="1500">
                          <a:effectLst/>
                          <a:latin typeface="Times New Roman"/>
                          <a:ea typeface="Times New Roman"/>
                        </a:rPr>
                        <a:t>TRUE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vi-VN" sz="1500" dirty="0">
                          <a:effectLst/>
                          <a:latin typeface="Times New Roman"/>
                          <a:ea typeface="Times New Roman"/>
                        </a:rPr>
                        <a:t>TRUE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vi-VN" sz="1500">
                          <a:effectLst/>
                          <a:latin typeface="Times New Roman"/>
                          <a:ea typeface="Times New Roman"/>
                        </a:rPr>
                        <a:t>FALSE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vi-VN" sz="1500">
                          <a:effectLst/>
                          <a:latin typeface="Times New Roman"/>
                          <a:ea typeface="Times New Roman"/>
                        </a:rPr>
                        <a:t>FALSE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vi-VN" sz="1500">
                          <a:effectLst/>
                          <a:latin typeface="Times New Roman"/>
                          <a:ea typeface="Times New Roman"/>
                        </a:rPr>
                        <a:t>FALSE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vi-VN" sz="1500" dirty="0">
                          <a:effectLst/>
                          <a:latin typeface="Times New Roman"/>
                          <a:ea typeface="Times New Roman"/>
                        </a:rPr>
                        <a:t>FALSE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" name="Cloud 4"/>
          <p:cNvSpPr/>
          <p:nvPr/>
        </p:nvSpPr>
        <p:spPr>
          <a:xfrm>
            <a:off x="-76200" y="2319114"/>
            <a:ext cx="9067800" cy="2628900"/>
          </a:xfrm>
          <a:prstGeom prst="cloud">
            <a:avLst/>
          </a:prstGeom>
          <a:gradFill flip="none" rotWithShape="1">
            <a:gsLst>
              <a:gs pos="0">
                <a:schemeClr val="accent3">
                  <a:lumMod val="85000"/>
                  <a:tint val="66000"/>
                  <a:satMod val="160000"/>
                </a:schemeClr>
              </a:gs>
              <a:gs pos="50000">
                <a:schemeClr val="accent3">
                  <a:lumMod val="85000"/>
                  <a:tint val="44500"/>
                  <a:satMod val="160000"/>
                </a:schemeClr>
              </a:gs>
              <a:gs pos="100000">
                <a:schemeClr val="accent3">
                  <a:lumMod val="85000"/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50000"/>
              </a:lnSpc>
              <a:defRPr/>
            </a:pP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>
              <a:lnSpc>
                <a:spcPct val="150000"/>
              </a:lnSpc>
              <a:defRPr/>
            </a:pPr>
            <a:r>
              <a:rPr lang="vi-VN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Bảng số liệu chứa những kiểu thông tin gì?</a:t>
            </a:r>
          </a:p>
          <a:p>
            <a:pPr>
              <a:lnSpc>
                <a:spcPct val="150000"/>
              </a:lnSpc>
              <a:defRPr/>
            </a:pPr>
            <a:r>
              <a:rPr lang="vi-VN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Lấy ví dụ (tình huống) sử dụng kiểu thông tin trên?</a:t>
            </a:r>
          </a:p>
          <a:p>
            <a:pPr algn="ctr">
              <a:lnSpc>
                <a:spcPct val="150000"/>
              </a:lnSpc>
              <a:defRPr/>
            </a:pPr>
            <a:endParaRPr lang="vi-VN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2566579"/>
            <a:ext cx="9144000" cy="20128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nl-NL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Dòng 1</a:t>
            </a:r>
            <a:r>
              <a:rPr lang="nl-NL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là kiểu số nguyên: Sĩ số HS trong một lớp</a:t>
            </a:r>
            <a:endParaRPr lang="vi-VN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30000"/>
              </a:lnSpc>
            </a:pPr>
            <a:r>
              <a:rPr lang="nl-NL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Dòng 2</a:t>
            </a:r>
            <a:r>
              <a:rPr lang="nl-NL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là kiểu số thực: nghiệm của một PTB2</a:t>
            </a:r>
            <a:endParaRPr lang="vi-VN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30000"/>
              </a:lnSpc>
            </a:pPr>
            <a:r>
              <a:rPr lang="nl-NL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Dòng 3</a:t>
            </a:r>
            <a:r>
              <a:rPr lang="nl-NL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là kiểu kí tự: Đánh dấu chỉ mục</a:t>
            </a:r>
            <a:endParaRPr lang="vi-VN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30000"/>
              </a:lnSpc>
            </a:pPr>
            <a:r>
              <a:rPr lang="nl-NL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Dòng 4</a:t>
            </a:r>
            <a:r>
              <a:rPr lang="nl-NL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là kiểu logic: kết quả của các phép so sánh</a:t>
            </a:r>
            <a:endParaRPr lang="vi-VN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03648" y="93861"/>
            <a:ext cx="61926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HOẠT ĐỘNG: KHỞI ĐỘNG</a:t>
            </a:r>
            <a:endParaRPr lang="vi-VN" sz="24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3476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4" y="95380"/>
            <a:ext cx="8229600" cy="3394472"/>
          </a:xfrm>
        </p:spPr>
        <p:txBody>
          <a:bodyPr>
            <a:normAutofit/>
          </a:bodyPr>
          <a:lstStyle/>
          <a:p>
            <a:pPr marL="0" indent="0" eaLnBrk="1" hangingPunct="1">
              <a:buNone/>
            </a:pPr>
            <a:r>
              <a:rPr lang="en-US" sz="26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6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6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26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Khai</a:t>
            </a:r>
            <a:r>
              <a:rPr lang="en-US" sz="2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báo</a:t>
            </a:r>
            <a:r>
              <a:rPr lang="en-US" sz="2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2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sz="2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	ax</a:t>
            </a:r>
            <a:r>
              <a:rPr lang="en-US" sz="2600" baseline="30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2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6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bx</a:t>
            </a:r>
            <a:r>
              <a:rPr lang="en-US" sz="2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+ c = 0   (a&lt;&gt;0)</a:t>
            </a:r>
          </a:p>
        </p:txBody>
      </p:sp>
      <p:sp>
        <p:nvSpPr>
          <p:cNvPr id="2" name="Rectangle 1"/>
          <p:cNvSpPr/>
          <p:nvPr/>
        </p:nvSpPr>
        <p:spPr>
          <a:xfrm>
            <a:off x="899592" y="897564"/>
            <a:ext cx="6192688" cy="64807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2" algn="ctr"/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Var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	a,b,c,x1,x2,detal : real;</a:t>
            </a:r>
          </a:p>
          <a:p>
            <a:pPr algn="ctr"/>
            <a:endParaRPr lang="vi-VN" sz="2800" b="1" dirty="0">
              <a:solidFill>
                <a:schemeClr val="tx1"/>
              </a:solidFill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0" y="1642932"/>
            <a:ext cx="8229600" cy="9828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6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6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6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6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2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 </a:t>
            </a:r>
            <a:r>
              <a:rPr lang="en-US" sz="26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Khai</a:t>
            </a:r>
            <a:r>
              <a:rPr lang="en-US" sz="2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báo</a:t>
            </a:r>
            <a:r>
              <a:rPr lang="en-US" sz="2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2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chu</a:t>
            </a:r>
            <a:r>
              <a:rPr lang="en-US" sz="2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vi, </a:t>
            </a:r>
            <a:r>
              <a:rPr lang="en-US" sz="26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6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6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Wingdings" pitchFamily="2" charset="2"/>
              <a:buNone/>
            </a:pPr>
            <a:endParaRPr lang="en-US" sz="26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331640" y="2625756"/>
            <a:ext cx="4824536" cy="51654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4" algn="ctr"/>
            <a:r>
              <a:rPr lang="en-US" sz="2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Var</a:t>
            </a:r>
            <a:r>
              <a:rPr lang="en-US" sz="2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	</a:t>
            </a:r>
            <a:r>
              <a:rPr lang="en-US" sz="2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a,b,c,p,s</a:t>
            </a:r>
            <a:r>
              <a:rPr lang="en-US" sz="2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real;</a:t>
            </a:r>
          </a:p>
          <a:p>
            <a:pPr algn="ctr"/>
            <a:endParaRPr lang="vi-VN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7307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320"/>
                            </p:stCondLst>
                            <p:childTnLst>
                              <p:par>
                                <p:cTn id="11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07704" y="123478"/>
            <a:ext cx="61926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HOẠT ĐỘNG: LUYỆN TẬP</a:t>
            </a:r>
            <a:endParaRPr lang="vi-VN" sz="28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46246" y="643672"/>
            <a:ext cx="8964488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nl-NL" sz="20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Câu 1</a:t>
            </a:r>
            <a:r>
              <a:rPr lang="nl-NL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khai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báo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kiểu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kí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vi-VN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30000"/>
              </a:lnSpc>
            </a:pPr>
            <a:r>
              <a:rPr lang="en-US" sz="2000" b="1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0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họn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khai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báo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ngôn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Pascal?</a:t>
            </a:r>
            <a:endParaRPr lang="vi-VN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30000"/>
              </a:lnSpc>
            </a:pP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var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x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y, z: word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;			B. </a:t>
            </a:r>
            <a:r>
              <a:rPr lang="en-US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Var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n   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l: real;</a:t>
            </a:r>
            <a:endParaRPr lang="vi-VN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30000"/>
              </a:lnSpc>
            </a:pP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C. </a:t>
            </a:r>
            <a:r>
              <a:rPr lang="en-US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Var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X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longint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		D. </a:t>
            </a:r>
            <a:r>
              <a:rPr lang="en-US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Var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h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integr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vi-VN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30000"/>
              </a:lnSpc>
            </a:pPr>
            <a:r>
              <a:rPr lang="en-US" sz="2000" b="1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0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khai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báo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ó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tất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phảo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cấp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vi-VN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30000"/>
              </a:lnSpc>
            </a:pP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Var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	x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y: word;</a:t>
            </a:r>
            <a:endParaRPr lang="vi-VN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30000"/>
              </a:lnSpc>
            </a:pP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	z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Longint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vi-VN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30000"/>
              </a:lnSpc>
            </a:pP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	 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h: integer;</a:t>
            </a:r>
            <a:endParaRPr lang="vi-VN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30000"/>
              </a:lnSpc>
            </a:pP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	  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i: byte;</a:t>
            </a:r>
            <a:endParaRPr lang="vi-VN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1755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778" y="502677"/>
            <a:ext cx="8879702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nl-NL" sz="20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Câu 1</a:t>
            </a:r>
            <a:r>
              <a:rPr lang="nl-NL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khai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báo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kiểu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kí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lnSpc>
                <a:spcPct val="130000"/>
              </a:lnSpc>
            </a:pPr>
            <a:endParaRPr lang="vi-VN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30000"/>
              </a:lnSpc>
            </a:pPr>
            <a:endParaRPr lang="en-US" sz="2000" b="1" dirty="0" smtClean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30000"/>
              </a:lnSpc>
            </a:pPr>
            <a:endParaRPr lang="en-US" sz="20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30000"/>
              </a:lnSpc>
            </a:pPr>
            <a:r>
              <a:rPr lang="en-US" sz="20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0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họn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khai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báo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ngôn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Pascal?</a:t>
            </a:r>
            <a:endParaRPr lang="vi-VN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30000"/>
              </a:lnSpc>
            </a:pP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var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x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y, z: word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;			B. </a:t>
            </a:r>
            <a:r>
              <a:rPr lang="en-US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Var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n   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l: real;</a:t>
            </a:r>
            <a:endParaRPr lang="vi-VN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30000"/>
              </a:lnSpc>
            </a:pP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C. </a:t>
            </a:r>
            <a:r>
              <a:rPr lang="en-US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Var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X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longint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		D. </a:t>
            </a:r>
            <a:r>
              <a:rPr lang="en-US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Var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h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integr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lnSpc>
                <a:spcPct val="130000"/>
              </a:lnSpc>
            </a:pPr>
            <a:endParaRPr lang="vi-VN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87624" y="1059582"/>
            <a:ext cx="4680520" cy="86409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Var</a:t>
            </a:r>
            <a:r>
              <a:rPr lang="en-US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x: word;</a:t>
            </a:r>
            <a:endParaRPr lang="vi-VN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y: char;</a:t>
            </a:r>
            <a:endParaRPr lang="vi-VN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vi-VN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187624" y="3507854"/>
            <a:ext cx="4680520" cy="7200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</a:t>
            </a:r>
            <a:endParaRPr lang="vi-VN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7013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123478"/>
            <a:ext cx="9036496" cy="29731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400" b="1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khai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báo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tất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phảo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cấp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vi-VN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30000"/>
              </a:lnSpc>
            </a:pP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Var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	x, y: word;</a:t>
            </a:r>
            <a:endParaRPr lang="vi-VN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30000"/>
              </a:lnSpc>
            </a:pP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		z: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Longint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vi-VN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30000"/>
              </a:lnSpc>
            </a:pP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		 h: integer;</a:t>
            </a:r>
            <a:endParaRPr lang="vi-VN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30000"/>
              </a:lnSpc>
            </a:pP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		  i: byte;</a:t>
            </a:r>
            <a:endParaRPr lang="vi-VN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23528" y="3291830"/>
            <a:ext cx="8568952" cy="136815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30000"/>
              </a:lnSpc>
            </a:pP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vi-VN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30000"/>
              </a:lnSpc>
            </a:pP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cấp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x (2 byte); y (2 byte); z (4 byte); h (2 byte);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(1 byte);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11 Byte.</a:t>
            </a:r>
            <a:endParaRPr lang="vi-VN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30000"/>
              </a:lnSpc>
            </a:pPr>
            <a:endParaRPr lang="vi-VN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6119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WordArt 3"/>
          <p:cNvSpPr>
            <a:spLocks noChangeArrowheads="1" noChangeShapeType="1" noTextEdit="1"/>
          </p:cNvSpPr>
          <p:nvPr/>
        </p:nvSpPr>
        <p:spPr bwMode="auto">
          <a:xfrm>
            <a:off x="179512" y="897564"/>
            <a:ext cx="8856984" cy="3055144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 dirty="0">
                <a:ln w="12700">
                  <a:solidFill>
                    <a:srgbClr val="99CC00"/>
                  </a:solidFill>
                  <a:round/>
                  <a:headEnd/>
                  <a:tailEnd/>
                </a:ln>
                <a:solidFill>
                  <a:srgbClr val="000080"/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 Unicode MS"/>
                <a:ea typeface="Arial Unicode MS"/>
                <a:cs typeface="Arial Unicode MS"/>
              </a:rPr>
              <a:t>BÀI 4: MỘT SỐ KIỂU DỮ LIỆU CHUẨN</a:t>
            </a:r>
          </a:p>
          <a:p>
            <a:pPr algn="ctr"/>
            <a:r>
              <a:rPr lang="vi-VN" sz="3600" kern="10" dirty="0">
                <a:ln w="12700">
                  <a:solidFill>
                    <a:srgbClr val="99CC00"/>
                  </a:solidFill>
                  <a:round/>
                  <a:headEnd/>
                  <a:tailEnd/>
                </a:ln>
                <a:solidFill>
                  <a:srgbClr val="000080"/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 Unicode MS"/>
                <a:ea typeface="Arial Unicode MS"/>
                <a:cs typeface="Arial Unicode MS"/>
              </a:rPr>
              <a:t>&amp;</a:t>
            </a:r>
          </a:p>
          <a:p>
            <a:pPr algn="ctr"/>
            <a:r>
              <a:rPr lang="vi-VN" sz="3600" kern="10" dirty="0">
                <a:ln w="12700">
                  <a:solidFill>
                    <a:srgbClr val="99CC00"/>
                  </a:solidFill>
                  <a:round/>
                  <a:headEnd/>
                  <a:tailEnd/>
                </a:ln>
                <a:solidFill>
                  <a:srgbClr val="000080"/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 Unicode MS"/>
                <a:ea typeface="Arial Unicode MS"/>
                <a:cs typeface="Arial Unicode MS"/>
              </a:rPr>
              <a:t>BÀI 5: KHAI BÁO </a:t>
            </a:r>
            <a:r>
              <a:rPr lang="vi-VN" sz="3600" kern="10" dirty="0" smtClean="0">
                <a:ln w="12700">
                  <a:solidFill>
                    <a:srgbClr val="99CC00"/>
                  </a:solidFill>
                  <a:round/>
                  <a:headEnd/>
                  <a:tailEnd/>
                </a:ln>
                <a:solidFill>
                  <a:srgbClr val="000080"/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 Unicode MS"/>
                <a:ea typeface="Arial Unicode MS"/>
                <a:cs typeface="Arial Unicode MS"/>
              </a:rPr>
              <a:t>BIẾN</a:t>
            </a:r>
            <a:endParaRPr lang="en-US" sz="3600" kern="10" dirty="0" smtClean="0">
              <a:ln w="12700">
                <a:solidFill>
                  <a:srgbClr val="99CC00"/>
                </a:solidFill>
                <a:round/>
                <a:headEnd/>
                <a:tailEnd/>
              </a:ln>
              <a:solidFill>
                <a:srgbClr val="000080"/>
              </a:solidFill>
              <a:effectLst>
                <a:outerShdw dist="45791" dir="2021404" algn="ctr" rotWithShape="0">
                  <a:srgbClr val="9999FF"/>
                </a:outerShdw>
              </a:effectLst>
              <a:latin typeface="Arial Unicode MS"/>
              <a:ea typeface="Arial Unicode MS"/>
              <a:cs typeface="Arial Unicode MS"/>
            </a:endParaRPr>
          </a:p>
          <a:p>
            <a:pPr algn="ctr"/>
            <a:endParaRPr lang="vi-VN" sz="3600" kern="10" dirty="0">
              <a:ln w="12700">
                <a:solidFill>
                  <a:srgbClr val="99CC00"/>
                </a:solidFill>
                <a:round/>
                <a:headEnd/>
                <a:tailEnd/>
              </a:ln>
              <a:solidFill>
                <a:srgbClr val="000080"/>
              </a:solidFill>
              <a:effectLst>
                <a:outerShdw dist="45791" dir="2021404" algn="ctr" rotWithShape="0">
                  <a:srgbClr val="9999FF"/>
                </a:outerShdw>
              </a:effectLst>
              <a:latin typeface="Arial Unicode MS"/>
              <a:ea typeface="Arial Unicode MS"/>
              <a:cs typeface="Arial Unicode MS"/>
            </a:endParaRPr>
          </a:p>
        </p:txBody>
      </p:sp>
    </p:spTree>
    <p:extLst>
      <p:ext uri="{BB962C8B-B14F-4D97-AF65-F5344CB8AC3E}">
        <p14:creationId xmlns:p14="http://schemas.microsoft.com/office/powerpoint/2010/main" val="1028230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eaLnBrk="1" hangingPunct="1"/>
            <a:r>
              <a:rPr lang="en-US" sz="3200" b="1" dirty="0" smtClean="0">
                <a:solidFill>
                  <a:srgbClr val="FFC000"/>
                </a:solidFill>
                <a:latin typeface="Garamond Premr Pro" pitchFamily="18" charset="0"/>
              </a:rPr>
              <a:t>1. </a:t>
            </a:r>
            <a:r>
              <a:rPr lang="en-US" sz="3200" b="1" dirty="0" err="1" smtClean="0">
                <a:solidFill>
                  <a:srgbClr val="FFC000"/>
                </a:solidFill>
                <a:latin typeface="Garamond Premr Pro" pitchFamily="18" charset="0"/>
              </a:rPr>
              <a:t>Kiểu</a:t>
            </a:r>
            <a:r>
              <a:rPr lang="en-US" sz="3200" b="1" dirty="0" smtClean="0">
                <a:solidFill>
                  <a:srgbClr val="FFC000"/>
                </a:solidFill>
                <a:latin typeface="Garamond Premr Pro" pitchFamily="18" charset="0"/>
              </a:rPr>
              <a:t> </a:t>
            </a:r>
            <a:r>
              <a:rPr lang="en-US" sz="3200" b="1" dirty="0" err="1" smtClean="0">
                <a:solidFill>
                  <a:srgbClr val="FFC000"/>
                </a:solidFill>
                <a:latin typeface="Garamond Premr Pro" pitchFamily="18" charset="0"/>
              </a:rPr>
              <a:t>số</a:t>
            </a:r>
            <a:r>
              <a:rPr lang="en-US" sz="3200" b="1" dirty="0" smtClean="0">
                <a:solidFill>
                  <a:srgbClr val="FFC000"/>
                </a:solidFill>
                <a:latin typeface="Garamond Premr Pro" pitchFamily="18" charset="0"/>
              </a:rPr>
              <a:t> </a:t>
            </a:r>
            <a:r>
              <a:rPr lang="en-US" sz="3200" b="1" dirty="0" err="1" smtClean="0">
                <a:solidFill>
                  <a:srgbClr val="FFC000"/>
                </a:solidFill>
                <a:latin typeface="Garamond Premr Pro" pitchFamily="18" charset="0"/>
              </a:rPr>
              <a:t>nguyên</a:t>
            </a:r>
            <a:endParaRPr lang="en-US" sz="3200" b="1" dirty="0" smtClean="0">
              <a:solidFill>
                <a:srgbClr val="FFC000"/>
              </a:solidFill>
              <a:latin typeface="Garamond Premr Pro" pitchFamily="18" charset="0"/>
            </a:endParaRPr>
          </a:p>
        </p:txBody>
      </p:sp>
      <p:graphicFrame>
        <p:nvGraphicFramePr>
          <p:cNvPr id="25630" name="Group 30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2070770841"/>
              </p:ext>
            </p:extLst>
          </p:nvPr>
        </p:nvGraphicFramePr>
        <p:xfrm>
          <a:off x="251521" y="1200151"/>
          <a:ext cx="8784975" cy="3398044"/>
        </p:xfrm>
        <a:graphic>
          <a:graphicData uri="http://schemas.openxmlformats.org/drawingml/2006/table">
            <a:tbl>
              <a:tblPr/>
              <a:tblGrid>
                <a:gridCol w="2317066"/>
                <a:gridCol w="3539584"/>
                <a:gridCol w="2928325"/>
              </a:tblGrid>
              <a:tr h="67984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Kiểu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34290" marB="3429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Bộ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nhớ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lưu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trữ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1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giá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trị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Miền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giá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trị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7984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BYTE</a:t>
                      </a:r>
                    </a:p>
                  </a:txBody>
                  <a:tcPr marT="34290" marB="3429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 … 255</a:t>
                      </a: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7865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INTEGER</a:t>
                      </a:r>
                    </a:p>
                  </a:txBody>
                  <a:tcPr marT="34290" marB="3429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-2</a:t>
                      </a:r>
                      <a:r>
                        <a:rPr kumimoji="0" lang="en-US" sz="20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…2</a:t>
                      </a:r>
                      <a:r>
                        <a:rPr kumimoji="0" lang="en-US" sz="20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– 1</a:t>
                      </a: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7984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WORD</a:t>
                      </a:r>
                    </a:p>
                  </a:txBody>
                  <a:tcPr marT="34290" marB="3429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 … 2</a:t>
                      </a:r>
                      <a:r>
                        <a:rPr kumimoji="0" lang="en-US" sz="20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– 1</a:t>
                      </a: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7984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LONGINT</a:t>
                      </a:r>
                    </a:p>
                  </a:txBody>
                  <a:tcPr marT="34290" marB="3429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-2</a:t>
                      </a:r>
                      <a:r>
                        <a:rPr kumimoji="0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… 2</a:t>
                      </a:r>
                      <a:r>
                        <a:rPr kumimoji="0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– 1</a:t>
                      </a: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7719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56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56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 eaLnBrk="1" hangingPunct="1"/>
            <a:r>
              <a:rPr lang="en-US" sz="38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800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Kiểu</a:t>
            </a:r>
            <a:r>
              <a:rPr lang="en-US" sz="38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8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8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8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3000" dirty="0" smtClean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7689" name="Group 41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856090794"/>
              </p:ext>
            </p:extLst>
          </p:nvPr>
        </p:nvGraphicFramePr>
        <p:xfrm>
          <a:off x="457200" y="1714501"/>
          <a:ext cx="8382000" cy="2944130"/>
        </p:xfrm>
        <a:graphic>
          <a:graphicData uri="http://schemas.openxmlformats.org/drawingml/2006/table">
            <a:tbl>
              <a:tblPr/>
              <a:tblGrid>
                <a:gridCol w="2026568"/>
                <a:gridCol w="2545432"/>
                <a:gridCol w="3810000"/>
              </a:tblGrid>
              <a:tr h="66299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Tên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kiểu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34293" marB="3429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Bộ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nhớ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lưu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trữ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1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giá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trị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34293" marB="3429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Miền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giá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trị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34293" marB="3429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13356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REAL</a:t>
                      </a:r>
                    </a:p>
                  </a:txBody>
                  <a:tcPr marT="34293" marB="3429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 byte</a:t>
                      </a:r>
                    </a:p>
                  </a:txBody>
                  <a:tcPr marT="34293" marB="3429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hoặc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nằm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trong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(10</a:t>
                      </a:r>
                      <a:r>
                        <a:rPr kumimoji="0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-38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-&gt; 10</a:t>
                      </a:r>
                      <a:r>
                        <a:rPr kumimoji="0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</a:p>
                  </a:txBody>
                  <a:tcPr marT="34293" marB="3429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13237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EXTENDED</a:t>
                      </a:r>
                    </a:p>
                  </a:txBody>
                  <a:tcPr marT="34293" marB="3429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 byte</a:t>
                      </a:r>
                    </a:p>
                  </a:txBody>
                  <a:tcPr marT="34293" marB="3429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hoặc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nằm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trong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(10</a:t>
                      </a:r>
                      <a:r>
                        <a:rPr kumimoji="0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-4032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-&gt; 10</a:t>
                      </a:r>
                      <a:r>
                        <a:rPr kumimoji="0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4932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</a:p>
                  </a:txBody>
                  <a:tcPr marT="34293" marB="3429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7674" name="Text Box 26"/>
          <p:cNvSpPr txBox="1">
            <a:spLocks noChangeArrowheads="1"/>
          </p:cNvSpPr>
          <p:nvPr/>
        </p:nvSpPr>
        <p:spPr bwMode="auto">
          <a:xfrm>
            <a:off x="609600" y="800100"/>
            <a:ext cx="78486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kiểu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kiểu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252801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7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76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76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74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eaLnBrk="1" hangingPunct="1"/>
            <a:r>
              <a:rPr lang="en-US" sz="3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3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Kiểu</a:t>
            </a:r>
            <a:r>
              <a:rPr lang="en-US" sz="3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kí</a:t>
            </a:r>
            <a:r>
              <a:rPr lang="en-US" sz="3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endParaRPr lang="en-US" sz="3200" b="1" dirty="0" smtClean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951570"/>
            <a:ext cx="8229600" cy="3600450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130000"/>
              </a:lnSpc>
            </a:pP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kiểu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CHAR</a:t>
            </a:r>
          </a:p>
          <a:p>
            <a:pPr eaLnBrk="1" hangingPunct="1">
              <a:lnSpc>
                <a:spcPct val="130000"/>
              </a:lnSpc>
            </a:pP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Miền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kí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mã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ASCII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256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kí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endParaRPr lang="en-US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130000"/>
              </a:lnSpc>
            </a:pP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kí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mã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0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255</a:t>
            </a:r>
          </a:p>
          <a:p>
            <a:pPr eaLnBrk="1" hangingPunct="1">
              <a:lnSpc>
                <a:spcPct val="130000"/>
              </a:lnSpc>
            </a:pP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kí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dựa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mã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kí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endParaRPr lang="en-US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130000"/>
              </a:lnSpc>
            </a:pPr>
            <a:r>
              <a:rPr lang="en-US" sz="2400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4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kí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a &gt; A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	</a:t>
            </a:r>
          </a:p>
          <a:p>
            <a:pPr lvl="4" eaLnBrk="1" hangingPunct="1">
              <a:lnSpc>
                <a:spcPct val="130000"/>
              </a:lnSpc>
              <a:buFont typeface="Wingdings" pitchFamily="2" charset="2"/>
              <a:buNone/>
            </a:pP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mã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ASCII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thập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97.</a:t>
            </a:r>
          </a:p>
          <a:p>
            <a:pPr lvl="4" eaLnBrk="1" hangingPunct="1">
              <a:lnSpc>
                <a:spcPct val="130000"/>
              </a:lnSpc>
              <a:buFont typeface="Wingdings" pitchFamily="2" charset="2"/>
              <a:buNone/>
            </a:pP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mã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ASCII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thập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65</a:t>
            </a:r>
          </a:p>
        </p:txBody>
      </p:sp>
    </p:spTree>
    <p:extLst>
      <p:ext uri="{BB962C8B-B14F-4D97-AF65-F5344CB8AC3E}">
        <p14:creationId xmlns:p14="http://schemas.microsoft.com/office/powerpoint/2010/main" val="1152249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960"/>
                            </p:stCondLst>
                            <p:childTnLst>
                              <p:par>
                                <p:cTn id="46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8" dur="80"/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9" dur="80"/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80"/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87474"/>
            <a:ext cx="8229600" cy="432048"/>
          </a:xfrm>
        </p:spPr>
        <p:txBody>
          <a:bodyPr>
            <a:normAutofit fontScale="90000"/>
          </a:bodyPr>
          <a:lstStyle/>
          <a:p>
            <a:pPr algn="l" eaLnBrk="1" hangingPunct="1"/>
            <a:r>
              <a:rPr lang="en-US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28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Kiểu</a:t>
            </a:r>
            <a:r>
              <a:rPr lang="en-US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logic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465517"/>
            <a:ext cx="8784976" cy="3394472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130000"/>
              </a:lnSpc>
            </a:pP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kiểu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Boolean</a:t>
            </a:r>
          </a:p>
          <a:p>
            <a:pPr eaLnBrk="1" hangingPunct="1">
              <a:lnSpc>
                <a:spcPct val="130000"/>
              </a:lnSpc>
            </a:pP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Miền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TRUE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FALSE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eaLnBrk="1" hangingPunct="1">
              <a:lnSpc>
                <a:spcPct val="130000"/>
              </a:lnSpc>
            </a:pPr>
            <a:r>
              <a:rPr lang="en-US" sz="2800" b="1" i="1" u="sng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2800" b="1" i="1" u="sng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ý</a:t>
            </a:r>
            <a:r>
              <a:rPr lang="en-US" sz="2800" b="1" i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ngôn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mô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Logic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chương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băng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ngôn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kiểu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dữ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liệu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ngôn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06868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107504" y="195486"/>
            <a:ext cx="8229600" cy="529568"/>
          </a:xfrm>
        </p:spPr>
        <p:txBody>
          <a:bodyPr>
            <a:normAutofit/>
          </a:bodyPr>
          <a:lstStyle/>
          <a:p>
            <a:pPr algn="l" eaLnBrk="1" hangingPunct="1"/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en-US" sz="24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Khai</a:t>
            </a:r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báo</a:t>
            </a:r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biến</a:t>
            </a:r>
            <a:endParaRPr lang="en-US" sz="2400" b="1" dirty="0" smtClean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593" y="627535"/>
            <a:ext cx="8229600" cy="810089"/>
          </a:xfrm>
        </p:spPr>
        <p:txBody>
          <a:bodyPr>
            <a:noAutofit/>
          </a:bodyPr>
          <a:lstStyle/>
          <a:p>
            <a:pPr eaLnBrk="1" hangingPunct="1"/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ngôn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Pascal,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khai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báo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Var</a:t>
            </a:r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&lt;</a:t>
            </a:r>
            <a:r>
              <a:rPr lang="en-US" sz="24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danh</a:t>
            </a:r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&gt; : &lt;</a:t>
            </a:r>
            <a:r>
              <a:rPr lang="en-US" sz="24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kiểu</a:t>
            </a:r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dữ</a:t>
            </a:r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liệu</a:t>
            </a:r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&gt;;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	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221634" y="1563638"/>
            <a:ext cx="8229600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1"/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Var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khóa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khai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báo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biến</a:t>
            </a:r>
            <a:endParaRPr lang="en-US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Danh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bởi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phẩy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1"/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Kiểu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dữ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liệu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kiểu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dữ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liệu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ngôn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Pascal</a:t>
            </a:r>
          </a:p>
          <a:p>
            <a:pPr>
              <a:buFont typeface="Wingdings" pitchFamily="2" charset="2"/>
              <a:buNone/>
            </a:pP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dụ1:	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Var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diem	:	real;</a:t>
            </a:r>
          </a:p>
          <a:p>
            <a:pPr>
              <a:buFont typeface="Wingdings" pitchFamily="2" charset="2"/>
              <a:buNone/>
            </a:pP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du2:	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Var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a, b, c : 	integer;</a:t>
            </a:r>
          </a:p>
          <a:p>
            <a:pPr lvl="1"/>
            <a:endParaRPr lang="en-US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2739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3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4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900"/>
                            </p:stCondLst>
                            <p:childTnLst>
                              <p:par>
                                <p:cTn id="34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450"/>
                            </p:stCondLst>
                            <p:childTnLst>
                              <p:par>
                                <p:cTn id="40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4" y="303499"/>
            <a:ext cx="8928992" cy="3394472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130000"/>
              </a:lnSpc>
            </a:pP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Var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khai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báo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nhều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danh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kiều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dữ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liệu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endParaRPr lang="en-US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130000"/>
              </a:lnSpc>
            </a:pP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gợi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>
              <a:lnSpc>
                <a:spcPct val="130000"/>
              </a:lnSpc>
            </a:pP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ngắn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dễ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tới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mắc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lỗi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nhầm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>
              <a:lnSpc>
                <a:spcPct val="130000"/>
              </a:lnSpc>
            </a:pP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Khai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báo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phạm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vi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nó</a:t>
            </a:r>
            <a:endParaRPr lang="en-US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7647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3400"/>
                            </p:stCondLst>
                            <p:childTnLst>
                              <p:par>
                                <p:cTn id="13" presetID="41" presetClass="entr" presetSubtype="0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 tmFilter="0,0; .5, 1; 1, 1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6850"/>
                            </p:stCondLst>
                            <p:childTnLst>
                              <p:par>
                                <p:cTn id="21" presetID="41" presetClass="entr" presetSubtype="0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 tmFilter="0,0; .5, 1; 1, 1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1200"/>
                            </p:stCondLst>
                            <p:childTnLst>
                              <p:par>
                                <p:cTn id="29" presetID="41" presetClass="entr" presetSubtype="0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 tmFilter="0,0; .5, 1; 1, 1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79512" y="627534"/>
            <a:ext cx="8229600" cy="854869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3800" dirty="0" err="1" smtClean="0">
                <a:solidFill>
                  <a:schemeClr val="bg1"/>
                </a:solidFill>
                <a:latin typeface="Garamond Premr Pro" pitchFamily="18" charset="0"/>
              </a:rPr>
              <a:t>Khai</a:t>
            </a:r>
            <a:r>
              <a:rPr lang="en-US" sz="3800" dirty="0" smtClean="0">
                <a:solidFill>
                  <a:schemeClr val="bg1"/>
                </a:solidFill>
                <a:latin typeface="Garamond Premr Pro" pitchFamily="18" charset="0"/>
              </a:rPr>
              <a:t> </a:t>
            </a:r>
            <a:r>
              <a:rPr lang="en-US" sz="3800" dirty="0" err="1" smtClean="0">
                <a:solidFill>
                  <a:schemeClr val="bg1"/>
                </a:solidFill>
                <a:latin typeface="Garamond Premr Pro" pitchFamily="18" charset="0"/>
              </a:rPr>
              <a:t>báo</a:t>
            </a:r>
            <a:r>
              <a:rPr lang="en-US" sz="3800" dirty="0" smtClean="0">
                <a:solidFill>
                  <a:schemeClr val="bg1"/>
                </a:solidFill>
                <a:latin typeface="Garamond Premr Pro" pitchFamily="18" charset="0"/>
              </a:rPr>
              <a:t> </a:t>
            </a:r>
            <a:r>
              <a:rPr lang="en-US" sz="3800" dirty="0" err="1" smtClean="0">
                <a:solidFill>
                  <a:schemeClr val="bg1"/>
                </a:solidFill>
                <a:latin typeface="Garamond Premr Pro" pitchFamily="18" charset="0"/>
              </a:rPr>
              <a:t>biến</a:t>
            </a:r>
            <a:r>
              <a:rPr lang="en-US" sz="3800" dirty="0" smtClean="0">
                <a:solidFill>
                  <a:schemeClr val="bg1"/>
                </a:solidFill>
                <a:latin typeface="Garamond Premr Pro" pitchFamily="18" charset="0"/>
              </a:rPr>
              <a:t> </a:t>
            </a:r>
            <a:r>
              <a:rPr lang="en-US" sz="3800" dirty="0" err="1" smtClean="0">
                <a:solidFill>
                  <a:schemeClr val="bg1"/>
                </a:solidFill>
                <a:latin typeface="Garamond Premr Pro" pitchFamily="18" charset="0"/>
              </a:rPr>
              <a:t>thường</a:t>
            </a:r>
            <a:r>
              <a:rPr lang="en-US" sz="3800" dirty="0" smtClean="0">
                <a:solidFill>
                  <a:schemeClr val="bg1"/>
                </a:solidFill>
                <a:latin typeface="Garamond Premr Pro" pitchFamily="18" charset="0"/>
              </a:rPr>
              <a:t> </a:t>
            </a:r>
            <a:r>
              <a:rPr lang="en-US" sz="3800" dirty="0" err="1" smtClean="0">
                <a:solidFill>
                  <a:schemeClr val="bg1"/>
                </a:solidFill>
                <a:latin typeface="Garamond Premr Pro" pitchFamily="18" charset="0"/>
              </a:rPr>
              <a:t>đặt</a:t>
            </a:r>
            <a:r>
              <a:rPr lang="en-US" sz="3800" dirty="0" smtClean="0">
                <a:solidFill>
                  <a:schemeClr val="bg1"/>
                </a:solidFill>
                <a:latin typeface="Garamond Premr Pro" pitchFamily="18" charset="0"/>
              </a:rPr>
              <a:t> </a:t>
            </a:r>
            <a:r>
              <a:rPr lang="en-US" sz="3800" dirty="0" err="1" smtClean="0">
                <a:solidFill>
                  <a:schemeClr val="bg1"/>
                </a:solidFill>
                <a:latin typeface="Garamond Premr Pro" pitchFamily="18" charset="0"/>
              </a:rPr>
              <a:t>sau</a:t>
            </a:r>
            <a:r>
              <a:rPr lang="en-US" sz="3800" dirty="0" smtClean="0">
                <a:solidFill>
                  <a:schemeClr val="bg1"/>
                </a:solidFill>
                <a:latin typeface="Garamond Premr Pro" pitchFamily="18" charset="0"/>
              </a:rPr>
              <a:t> </a:t>
            </a:r>
            <a:r>
              <a:rPr lang="en-US" sz="3800" dirty="0" err="1" smtClean="0">
                <a:solidFill>
                  <a:schemeClr val="bg1"/>
                </a:solidFill>
                <a:latin typeface="Garamond Premr Pro" pitchFamily="18" charset="0"/>
              </a:rPr>
              <a:t>khai</a:t>
            </a:r>
            <a:r>
              <a:rPr lang="en-US" sz="3800" dirty="0" smtClean="0">
                <a:solidFill>
                  <a:schemeClr val="bg1"/>
                </a:solidFill>
                <a:latin typeface="Garamond Premr Pro" pitchFamily="18" charset="0"/>
              </a:rPr>
              <a:t> </a:t>
            </a:r>
            <a:r>
              <a:rPr lang="en-US" sz="3800" dirty="0" err="1" smtClean="0">
                <a:solidFill>
                  <a:schemeClr val="bg1"/>
                </a:solidFill>
                <a:latin typeface="Garamond Premr Pro" pitchFamily="18" charset="0"/>
              </a:rPr>
              <a:t>báo</a:t>
            </a:r>
            <a:r>
              <a:rPr lang="en-US" sz="3800" dirty="0" smtClean="0">
                <a:solidFill>
                  <a:schemeClr val="bg1"/>
                </a:solidFill>
                <a:latin typeface="Garamond Premr Pro" pitchFamily="18" charset="0"/>
              </a:rPr>
              <a:t> </a:t>
            </a:r>
            <a:r>
              <a:rPr lang="en-US" sz="3800" dirty="0" err="1" smtClean="0">
                <a:solidFill>
                  <a:schemeClr val="bg1"/>
                </a:solidFill>
                <a:latin typeface="Garamond Premr Pro" pitchFamily="18" charset="0"/>
              </a:rPr>
              <a:t>hằng</a:t>
            </a:r>
            <a:r>
              <a:rPr lang="en-US" sz="3800" dirty="0" smtClean="0">
                <a:solidFill>
                  <a:schemeClr val="bg1"/>
                </a:solidFill>
                <a:latin typeface="Garamond Premr Pro" pitchFamily="18" charset="0"/>
              </a:rPr>
              <a:t> </a:t>
            </a:r>
            <a:r>
              <a:rPr lang="en-US" sz="3800" dirty="0" err="1" smtClean="0">
                <a:solidFill>
                  <a:schemeClr val="bg1"/>
                </a:solidFill>
                <a:latin typeface="Garamond Premr Pro" pitchFamily="18" charset="0"/>
              </a:rPr>
              <a:t>như</a:t>
            </a:r>
            <a:r>
              <a:rPr lang="en-US" sz="3800" dirty="0" smtClean="0">
                <a:solidFill>
                  <a:schemeClr val="bg1"/>
                </a:solidFill>
                <a:latin typeface="Garamond Premr Pro" pitchFamily="18" charset="0"/>
              </a:rPr>
              <a:t> </a:t>
            </a:r>
            <a:r>
              <a:rPr lang="en-US" sz="3800" dirty="0" err="1" smtClean="0">
                <a:solidFill>
                  <a:schemeClr val="bg1"/>
                </a:solidFill>
                <a:latin typeface="Garamond Premr Pro" pitchFamily="18" charset="0"/>
              </a:rPr>
              <a:t>trong</a:t>
            </a:r>
            <a:r>
              <a:rPr lang="en-US" sz="3800" dirty="0" smtClean="0">
                <a:solidFill>
                  <a:schemeClr val="bg1"/>
                </a:solidFill>
                <a:latin typeface="Garamond Premr Pro" pitchFamily="18" charset="0"/>
              </a:rPr>
              <a:t> </a:t>
            </a:r>
            <a:r>
              <a:rPr lang="en-US" sz="3800" dirty="0" err="1" smtClean="0">
                <a:solidFill>
                  <a:schemeClr val="bg1"/>
                </a:solidFill>
                <a:latin typeface="Garamond Premr Pro" pitchFamily="18" charset="0"/>
              </a:rPr>
              <a:t>bảng</a:t>
            </a:r>
            <a:r>
              <a:rPr lang="en-US" sz="3800" dirty="0" smtClean="0">
                <a:solidFill>
                  <a:schemeClr val="bg1"/>
                </a:solidFill>
                <a:latin typeface="Garamond Premr Pro" pitchFamily="18" charset="0"/>
              </a:rPr>
              <a:t> </a:t>
            </a:r>
            <a:r>
              <a:rPr lang="en-US" sz="3800" dirty="0" err="1" smtClean="0">
                <a:solidFill>
                  <a:schemeClr val="bg1"/>
                </a:solidFill>
                <a:latin typeface="Garamond Premr Pro" pitchFamily="18" charset="0"/>
              </a:rPr>
              <a:t>sau</a:t>
            </a:r>
            <a:r>
              <a:rPr lang="en-US" sz="3800" dirty="0" smtClean="0">
                <a:solidFill>
                  <a:schemeClr val="bg1"/>
                </a:solidFill>
                <a:latin typeface="Garamond Premr Pro" pitchFamily="18" charset="0"/>
              </a:rPr>
              <a:t>:</a:t>
            </a:r>
            <a:br>
              <a:rPr lang="en-US" sz="3800" dirty="0" smtClean="0">
                <a:solidFill>
                  <a:schemeClr val="bg1"/>
                </a:solidFill>
                <a:latin typeface="Garamond Premr Pro" pitchFamily="18" charset="0"/>
              </a:rPr>
            </a:br>
            <a:endParaRPr lang="en-US" sz="3800" dirty="0" smtClean="0">
              <a:solidFill>
                <a:schemeClr val="bg1"/>
              </a:solidFill>
              <a:latin typeface="Garamond Premr Pro" pitchFamily="18" charset="0"/>
            </a:endParaRPr>
          </a:p>
        </p:txBody>
      </p:sp>
      <p:graphicFrame>
        <p:nvGraphicFramePr>
          <p:cNvPr id="47124" name="Group 20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18466279"/>
              </p:ext>
            </p:extLst>
          </p:nvPr>
        </p:nvGraphicFramePr>
        <p:xfrm>
          <a:off x="228600" y="1828801"/>
          <a:ext cx="8686800" cy="2072198"/>
        </p:xfrm>
        <a:graphic>
          <a:graphicData uri="http://schemas.openxmlformats.org/drawingml/2006/table">
            <a:tbl>
              <a:tblPr/>
              <a:tblGrid>
                <a:gridCol w="2493963"/>
                <a:gridCol w="6192837"/>
              </a:tblGrid>
              <a:tr h="3657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Giải thích</a:t>
                      </a:r>
                    </a:p>
                  </a:txBody>
                  <a:tcPr marT="34286" marB="3428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Cấu trúc chương trình Pascal</a:t>
                      </a:r>
                    </a:p>
                  </a:txBody>
                  <a:tcPr marT="34286" marB="3428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69882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Phần khai báo</a:t>
                      </a:r>
                    </a:p>
                  </a:txBody>
                  <a:tcPr marT="34286" marB="3428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Arial" charset="0"/>
                        </a:rPr>
                        <a:t>Program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&lt;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tên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chương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trình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&gt;;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Arial" charset="0"/>
                        </a:rPr>
                        <a:t>Uses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&lt;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tên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thư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viện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&gt;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Arial" charset="0"/>
                        </a:rPr>
                        <a:t>Const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&lt;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tên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hằng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&gt; = &lt;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giá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trị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của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hằng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&gt;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Arial" charset="0"/>
                        </a:rPr>
                        <a:t>Var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&lt;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tên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biến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&gt; : &lt;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kiểu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dữ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liệu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&gt;</a:t>
                      </a:r>
                    </a:p>
                  </a:txBody>
                  <a:tcPr marT="34286" marB="3428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7724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789</Words>
  <Application>Microsoft Office PowerPoint</Application>
  <PresentationFormat>On-screen Show (16:9)</PresentationFormat>
  <Paragraphs>146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PowerPoint Presentation</vt:lpstr>
      <vt:lpstr>PowerPoint Presentation</vt:lpstr>
      <vt:lpstr>1. Kiểu số nguyên</vt:lpstr>
      <vt:lpstr>2. Kiểu số thực </vt:lpstr>
      <vt:lpstr>3. Kiểu kí tự</vt:lpstr>
      <vt:lpstr>4. Kiểu logic</vt:lpstr>
      <vt:lpstr>5. Khai báo biến</vt:lpstr>
      <vt:lpstr>PowerPoint Presentation</vt:lpstr>
      <vt:lpstr>Khai báo biến thường đặt sau khai báo hằng như trong bảng sau: 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21AK22</dc:creator>
  <cp:lastModifiedBy>21AK22</cp:lastModifiedBy>
  <cp:revision>8</cp:revision>
  <dcterms:created xsi:type="dcterms:W3CDTF">2021-08-16T09:50:03Z</dcterms:created>
  <dcterms:modified xsi:type="dcterms:W3CDTF">2021-08-16T19:05:45Z</dcterms:modified>
</cp:coreProperties>
</file>