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15"/>
  </p:notesMasterIdLst>
  <p:sldIdLst>
    <p:sldId id="257" r:id="rId2"/>
    <p:sldId id="258" r:id="rId3"/>
    <p:sldId id="260" r:id="rId4"/>
    <p:sldId id="259" r:id="rId5"/>
    <p:sldId id="262" r:id="rId6"/>
    <p:sldId id="263" r:id="rId7"/>
    <p:sldId id="264" r:id="rId8"/>
    <p:sldId id="265" r:id="rId9"/>
    <p:sldId id="270" r:id="rId10"/>
    <p:sldId id="266" r:id="rId11"/>
    <p:sldId id="267" r:id="rId12"/>
    <p:sldId id="271" r:id="rId13"/>
    <p:sldId id="272" r:id="rId14"/>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ECFEFE"/>
    <a:srgbClr val="B2B2B2"/>
    <a:srgbClr val="FFAFD7"/>
    <a:srgbClr val="990000"/>
    <a:srgbClr val="FF3300"/>
    <a:srgbClr val="339933"/>
    <a:srgbClr val="A396E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60" autoAdjust="0"/>
  </p:normalViewPr>
  <p:slideViewPr>
    <p:cSldViewPr>
      <p:cViewPr>
        <p:scale>
          <a:sx n="70" d="100"/>
          <a:sy n="70" d="100"/>
        </p:scale>
        <p:origin x="-1380"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0"/>
            </a:lvl1pPr>
          </a:lstStyle>
          <a:p>
            <a:pPr>
              <a:defRPr/>
            </a:pPr>
            <a:endParaRPr lang="en-US" altLang="en-US"/>
          </a:p>
        </p:txBody>
      </p:sp>
      <p:sp>
        <p:nvSpPr>
          <p:cNvPr id="10445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445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10445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0"/>
            </a:lvl1pPr>
          </a:lstStyle>
          <a:p>
            <a:pPr>
              <a:defRPr/>
            </a:pPr>
            <a:endParaRPr lang="en-US" altLang="en-US"/>
          </a:p>
        </p:txBody>
      </p:sp>
      <p:sp>
        <p:nvSpPr>
          <p:cNvPr id="10445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0"/>
            </a:lvl1pPr>
          </a:lstStyle>
          <a:p>
            <a:pPr>
              <a:defRPr/>
            </a:pPr>
            <a:fld id="{63661C8B-13AF-49AF-9EBD-13454B24F0ED}" type="slidenum">
              <a:rPr lang="en-US" altLang="en-US"/>
              <a:pPr>
                <a:defRPr/>
              </a:pPr>
              <a:t>‹#›</a:t>
            </a:fld>
            <a:endParaRPr lang="en-US" altLang="en-US"/>
          </a:p>
        </p:txBody>
      </p:sp>
    </p:spTree>
    <p:extLst>
      <p:ext uri="{BB962C8B-B14F-4D97-AF65-F5344CB8AC3E}">
        <p14:creationId xmlns:p14="http://schemas.microsoft.com/office/powerpoint/2010/main" val="3821764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lt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vi-V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743CC9CE-8F80-45D9-BB43-6642D448C3E6}" type="slidenum">
              <a:rPr lang="en-US" altLang="en-US" smtClean="0"/>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endParaRPr lang="vi-VN"/>
          </a:p>
        </p:txBody>
      </p:sp>
      <p:sp>
        <p:nvSpPr>
          <p:cNvPr id="6" name="Slide Number Placeholder 5"/>
          <p:cNvSpPr>
            <a:spLocks noGrp="1"/>
          </p:cNvSpPr>
          <p:nvPr>
            <p:ph type="sldNum" sz="quarter" idx="12"/>
          </p:nvPr>
        </p:nvSpPr>
        <p:spPr/>
        <p:txBody>
          <a:bodyPr/>
          <a:lstStyle>
            <a:extLst/>
          </a:lstStyle>
          <a:p>
            <a:pPr>
              <a:defRPr/>
            </a:pPr>
            <a:fld id="{B62BFD52-F3A5-41D7-BE9B-427F24124206}" type="slidenum">
              <a:rPr lang="en-US" altLang="en-US" smtClean="0"/>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endParaRPr lang="vi-VN"/>
          </a:p>
        </p:txBody>
      </p:sp>
      <p:sp>
        <p:nvSpPr>
          <p:cNvPr id="6" name="Slide Number Placeholder 5"/>
          <p:cNvSpPr>
            <a:spLocks noGrp="1"/>
          </p:cNvSpPr>
          <p:nvPr>
            <p:ph type="sldNum" sz="quarter" idx="12"/>
          </p:nvPr>
        </p:nvSpPr>
        <p:spPr/>
        <p:txBody>
          <a:bodyPr/>
          <a:lstStyle>
            <a:extLst/>
          </a:lstStyle>
          <a:p>
            <a:pPr>
              <a:defRPr/>
            </a:pPr>
            <a:fld id="{6BB252F3-F0A3-4E82-A0AB-BD037A56CA4B}" type="slidenum">
              <a:rPr lang="en-US" altLang="en-US" smtClean="0"/>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6" name="AutoShape 26"/>
          <p:cNvSpPr>
            <a:spLocks noChangeArrowheads="1"/>
          </p:cNvSpPr>
          <p:nvPr userDrawn="1"/>
        </p:nvSpPr>
        <p:spPr bwMode="auto">
          <a:xfrm>
            <a:off x="2432050" y="3810000"/>
            <a:ext cx="381000" cy="457200"/>
          </a:xfrm>
          <a:prstGeom prst="star4">
            <a:avLst>
              <a:gd name="adj" fmla="val 0"/>
            </a:avLst>
          </a:prstGeom>
          <a:solidFill>
            <a:schemeClr val="bg2"/>
          </a:solidFill>
          <a:ln>
            <a:noFill/>
          </a:ln>
          <a:effectLst/>
          <a:extLs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defRPr/>
            </a:pPr>
            <a:endParaRPr lang="en-US" altLang="en-US" smtClean="0"/>
          </a:p>
        </p:txBody>
      </p:sp>
      <p:sp>
        <p:nvSpPr>
          <p:cNvPr id="7" name="AutoShape 29"/>
          <p:cNvSpPr>
            <a:spLocks noChangeArrowheads="1"/>
          </p:cNvSpPr>
          <p:nvPr userDrawn="1"/>
        </p:nvSpPr>
        <p:spPr bwMode="auto">
          <a:xfrm>
            <a:off x="5105400" y="4343400"/>
            <a:ext cx="381000" cy="457200"/>
          </a:xfrm>
          <a:prstGeom prst="star4">
            <a:avLst>
              <a:gd name="adj" fmla="val 0"/>
            </a:avLst>
          </a:prstGeom>
          <a:solidFill>
            <a:schemeClr val="bg2"/>
          </a:solidFill>
          <a:ln>
            <a:noFill/>
          </a:ln>
          <a:effectLst/>
          <a:extLs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defRPr/>
            </a:pPr>
            <a:endParaRPr lang="en-US" altLang="en-US" smtClean="0"/>
          </a:p>
        </p:txBody>
      </p:sp>
      <p:sp>
        <p:nvSpPr>
          <p:cNvPr id="8" name="WordArt 34"/>
          <p:cNvSpPr>
            <a:spLocks noChangeArrowheads="1" noChangeShapeType="1" noTextEdit="1"/>
          </p:cNvSpPr>
          <p:nvPr userDrawn="1"/>
        </p:nvSpPr>
        <p:spPr bwMode="auto">
          <a:xfrm>
            <a:off x="4876800" y="6356350"/>
            <a:ext cx="3819525" cy="3429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2400" kern="10">
                <a:solidFill>
                  <a:srgbClr val="00008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Giáo viên: Trần Thị Nhung</a:t>
            </a:r>
          </a:p>
        </p:txBody>
      </p:sp>
    </p:spTree>
    <p:extLst>
      <p:ext uri="{BB962C8B-B14F-4D97-AF65-F5344CB8AC3E}">
        <p14:creationId xmlns:p14="http://schemas.microsoft.com/office/powerpoint/2010/main" val="2636946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endParaRPr lang="vi-VN"/>
          </a:p>
        </p:txBody>
      </p:sp>
      <p:sp>
        <p:nvSpPr>
          <p:cNvPr id="6" name="Slide Number Placeholder 5"/>
          <p:cNvSpPr>
            <a:spLocks noGrp="1"/>
          </p:cNvSpPr>
          <p:nvPr>
            <p:ph type="sldNum" sz="quarter" idx="12"/>
          </p:nvPr>
        </p:nvSpPr>
        <p:spPr/>
        <p:txBody>
          <a:bodyPr/>
          <a:lstStyle>
            <a:extLst/>
          </a:lstStyle>
          <a:p>
            <a:pPr>
              <a:defRPr/>
            </a:pPr>
            <a:fld id="{B7C1703E-F7C3-48C5-9DE7-F79E0B32D608}" type="slidenum">
              <a:rPr lang="en-US" altLang="en-US" smtClean="0"/>
              <a:pPr>
                <a:defRPr/>
              </a:pPr>
              <a:t>‹#›</a:t>
            </a:fld>
            <a:endParaRPr lang="en-US" alt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endParaRPr lang="vi-VN"/>
          </a:p>
        </p:txBody>
      </p:sp>
      <p:sp>
        <p:nvSpPr>
          <p:cNvPr id="6" name="Slide Number Placeholder 5"/>
          <p:cNvSpPr>
            <a:spLocks noGrp="1"/>
          </p:cNvSpPr>
          <p:nvPr>
            <p:ph type="sldNum" sz="quarter" idx="12"/>
          </p:nvPr>
        </p:nvSpPr>
        <p:spPr/>
        <p:txBody>
          <a:bodyPr/>
          <a:lstStyle>
            <a:extLst/>
          </a:lstStyle>
          <a:p>
            <a:pPr>
              <a:defRPr/>
            </a:pPr>
            <a:fld id="{2F8FE35A-2D20-4D24-832F-D052F8F3FB28}" type="slidenum">
              <a:rPr lang="en-US" altLang="en-US" smtClean="0"/>
              <a:pPr>
                <a:defRPr/>
              </a:pPr>
              <a:t>‹#›</a:t>
            </a:fld>
            <a:endParaRPr lang="en-US" alt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ltLang="en-US"/>
          </a:p>
        </p:txBody>
      </p:sp>
      <p:sp>
        <p:nvSpPr>
          <p:cNvPr id="6" name="Footer Placeholder 5"/>
          <p:cNvSpPr>
            <a:spLocks noGrp="1"/>
          </p:cNvSpPr>
          <p:nvPr>
            <p:ph type="ftr" sz="quarter" idx="11"/>
          </p:nvPr>
        </p:nvSpPr>
        <p:spPr/>
        <p:txBody>
          <a:bodyPr/>
          <a:lstStyle>
            <a:extLst/>
          </a:lstStyle>
          <a:p>
            <a:endParaRPr lang="vi-VN"/>
          </a:p>
        </p:txBody>
      </p:sp>
      <p:sp>
        <p:nvSpPr>
          <p:cNvPr id="7" name="Slide Number Placeholder 6"/>
          <p:cNvSpPr>
            <a:spLocks noGrp="1"/>
          </p:cNvSpPr>
          <p:nvPr>
            <p:ph type="sldNum" sz="quarter" idx="12"/>
          </p:nvPr>
        </p:nvSpPr>
        <p:spPr/>
        <p:txBody>
          <a:bodyPr/>
          <a:lstStyle>
            <a:extLst/>
          </a:lstStyle>
          <a:p>
            <a:pPr>
              <a:defRPr/>
            </a:pPr>
            <a:fld id="{EFAA1D8C-9439-448C-AD02-1BF2AF05E41C}" type="slidenum">
              <a:rPr lang="en-US" altLang="en-US" smtClean="0"/>
              <a:pPr>
                <a:defRPr/>
              </a:pPr>
              <a:t>‹#›</a:t>
            </a:fld>
            <a:endParaRPr lang="en-US" alt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ltLang="en-US"/>
          </a:p>
        </p:txBody>
      </p:sp>
      <p:sp>
        <p:nvSpPr>
          <p:cNvPr id="8" name="Footer Placeholder 7"/>
          <p:cNvSpPr>
            <a:spLocks noGrp="1"/>
          </p:cNvSpPr>
          <p:nvPr>
            <p:ph type="ftr" sz="quarter" idx="11"/>
          </p:nvPr>
        </p:nvSpPr>
        <p:spPr/>
        <p:txBody>
          <a:bodyPr/>
          <a:lstStyle>
            <a:extLst/>
          </a:lstStyle>
          <a:p>
            <a:endParaRPr lang="vi-VN"/>
          </a:p>
        </p:txBody>
      </p:sp>
      <p:sp>
        <p:nvSpPr>
          <p:cNvPr id="9" name="Slide Number Placeholder 8"/>
          <p:cNvSpPr>
            <a:spLocks noGrp="1"/>
          </p:cNvSpPr>
          <p:nvPr>
            <p:ph type="sldNum" sz="quarter" idx="12"/>
          </p:nvPr>
        </p:nvSpPr>
        <p:spPr/>
        <p:txBody>
          <a:bodyPr/>
          <a:lstStyle>
            <a:extLst/>
          </a:lstStyle>
          <a:p>
            <a:pPr>
              <a:defRPr/>
            </a:pPr>
            <a:fld id="{B6529A96-CAF0-4AE0-9617-D8F62D488B70}" type="slidenum">
              <a:rPr lang="en-US" altLang="en-US" smtClean="0"/>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ltLang="en-US"/>
          </a:p>
        </p:txBody>
      </p:sp>
      <p:sp>
        <p:nvSpPr>
          <p:cNvPr id="4" name="Footer Placeholder 3"/>
          <p:cNvSpPr>
            <a:spLocks noGrp="1"/>
          </p:cNvSpPr>
          <p:nvPr>
            <p:ph type="ftr" sz="quarter" idx="11"/>
          </p:nvPr>
        </p:nvSpPr>
        <p:spPr/>
        <p:txBody>
          <a:bodyPr/>
          <a:lstStyle>
            <a:extLst/>
          </a:lstStyle>
          <a:p>
            <a:endParaRPr lang="vi-VN"/>
          </a:p>
        </p:txBody>
      </p:sp>
      <p:sp>
        <p:nvSpPr>
          <p:cNvPr id="5" name="Slide Number Placeholder 4"/>
          <p:cNvSpPr>
            <a:spLocks noGrp="1"/>
          </p:cNvSpPr>
          <p:nvPr>
            <p:ph type="sldNum" sz="quarter" idx="12"/>
          </p:nvPr>
        </p:nvSpPr>
        <p:spPr/>
        <p:txBody>
          <a:bodyPr/>
          <a:lstStyle>
            <a:extLst/>
          </a:lstStyle>
          <a:p>
            <a:pPr>
              <a:defRPr/>
            </a:pPr>
            <a:fld id="{DF9726C7-4A98-4228-8D34-F024AD73FD54}" type="slidenum">
              <a:rPr lang="en-US" altLang="en-US" smtClean="0"/>
              <a:pPr>
                <a:defRPr/>
              </a:pPr>
              <a:t>‹#›</a:t>
            </a:fld>
            <a:endParaRPr lang="en-US" alt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ltLang="en-US"/>
          </a:p>
        </p:txBody>
      </p:sp>
      <p:sp>
        <p:nvSpPr>
          <p:cNvPr id="3" name="Footer Placeholder 2"/>
          <p:cNvSpPr>
            <a:spLocks noGrp="1"/>
          </p:cNvSpPr>
          <p:nvPr>
            <p:ph type="ftr" sz="quarter" idx="11"/>
          </p:nvPr>
        </p:nvSpPr>
        <p:spPr/>
        <p:txBody>
          <a:bodyPr/>
          <a:lstStyle>
            <a:extLst/>
          </a:lstStyle>
          <a:p>
            <a:endParaRPr lang="vi-VN"/>
          </a:p>
        </p:txBody>
      </p:sp>
      <p:sp>
        <p:nvSpPr>
          <p:cNvPr id="4" name="Slide Number Placeholder 3"/>
          <p:cNvSpPr>
            <a:spLocks noGrp="1"/>
          </p:cNvSpPr>
          <p:nvPr>
            <p:ph type="sldNum" sz="quarter" idx="12"/>
          </p:nvPr>
        </p:nvSpPr>
        <p:spPr/>
        <p:txBody>
          <a:bodyPr/>
          <a:lstStyle>
            <a:extLst/>
          </a:lstStyle>
          <a:p>
            <a:pPr>
              <a:defRPr/>
            </a:pPr>
            <a:fld id="{7E2FA2CF-1BBC-4116-8D36-31341131C71A}" type="slidenum">
              <a:rPr lang="en-US" altLang="en-US" smtClean="0"/>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ltLang="en-US"/>
          </a:p>
        </p:txBody>
      </p:sp>
      <p:sp>
        <p:nvSpPr>
          <p:cNvPr id="6" name="Footer Placeholder 5"/>
          <p:cNvSpPr>
            <a:spLocks noGrp="1"/>
          </p:cNvSpPr>
          <p:nvPr>
            <p:ph type="ftr" sz="quarter" idx="11"/>
          </p:nvPr>
        </p:nvSpPr>
        <p:spPr/>
        <p:txBody>
          <a:bodyPr/>
          <a:lstStyle>
            <a:extLst/>
          </a:lstStyle>
          <a:p>
            <a:endParaRPr lang="vi-VN"/>
          </a:p>
        </p:txBody>
      </p:sp>
      <p:sp>
        <p:nvSpPr>
          <p:cNvPr id="7" name="Slide Number Placeholder 6"/>
          <p:cNvSpPr>
            <a:spLocks noGrp="1"/>
          </p:cNvSpPr>
          <p:nvPr>
            <p:ph type="sldNum" sz="quarter" idx="12"/>
          </p:nvPr>
        </p:nvSpPr>
        <p:spPr/>
        <p:txBody>
          <a:bodyPr/>
          <a:lstStyle>
            <a:extLst/>
          </a:lstStyle>
          <a:p>
            <a:pPr>
              <a:defRPr/>
            </a:pPr>
            <a:fld id="{ECDB1D0B-0F26-4385-8DDA-AC3ABAB37651}" type="slidenum">
              <a:rPr lang="en-US" altLang="en-US" smtClean="0"/>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lt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vi-V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52BEEA63-3A67-4AC9-8690-83A959995E05}" type="slidenum">
              <a:rPr lang="en-US" altLang="en-US" smtClean="0"/>
              <a:pPr>
                <a:defRPr/>
              </a:pPr>
              <a:t>‹#›</a:t>
            </a:fld>
            <a:endParaRPr lang="en-US" alt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l="-17000" r="-17000"/>
          </a:stretch>
        </a:blip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lt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vi-VN"/>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743CC9CE-8F80-45D9-BB43-6642D448C3E6}" type="slidenum">
              <a:rPr lang="en-US" altLang="en-US" smtClean="0"/>
              <a:pPr>
                <a:defRPr/>
              </a:pPr>
              <a:t>‹#›</a:t>
            </a:fld>
            <a:endParaRPr lang="en-US" altLang="en-US"/>
          </a:p>
        </p:txBody>
      </p:sp>
      <p:sp>
        <p:nvSpPr>
          <p:cNvPr id="11" name="Rectangle 22"/>
          <p:cNvSpPr>
            <a:spLocks noChangeArrowheads="1"/>
          </p:cNvSpPr>
          <p:nvPr userDrawn="1"/>
        </p:nvSpPr>
        <p:spPr bwMode="auto">
          <a:xfrm>
            <a:off x="0" y="457200"/>
            <a:ext cx="9144000" cy="457200"/>
          </a:xfrm>
          <a:prstGeom prst="rect">
            <a:avLst/>
          </a:prstGeom>
          <a:gradFill rotWithShape="1">
            <a:gsLst>
              <a:gs pos="0">
                <a:srgbClr val="DBB691"/>
              </a:gs>
              <a:gs pos="50000">
                <a:schemeClr val="bg1"/>
              </a:gs>
              <a:gs pos="100000">
                <a:srgbClr val="DBB69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en-US" altLang="en-US"/>
          </a:p>
        </p:txBody>
      </p:sp>
    </p:spTree>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slide" Target="slide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304800" y="638984"/>
            <a:ext cx="3733800" cy="461665"/>
          </a:xfrm>
          <a:prstGeom prst="rect">
            <a:avLst/>
          </a:prstGeom>
          <a:noFill/>
        </p:spPr>
        <p:txBody>
          <a:bodyPr wrap="square" rtlCol="0">
            <a:spAutoFit/>
          </a:bodyPr>
          <a:lstStyle/>
          <a:p>
            <a:pPr algn="ctr"/>
            <a:r>
              <a:rPr lang="en-US" sz="2400" dirty="0" err="1" smtClean="0">
                <a:solidFill>
                  <a:schemeClr val="bg1"/>
                </a:solidFill>
                <a:latin typeface="Times New Roman" panose="02020603050405020304" pitchFamily="18" charset="0"/>
                <a:cs typeface="Times New Roman" panose="02020603050405020304" pitchFamily="18" charset="0"/>
              </a:rPr>
              <a:t>Chương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trình</a:t>
            </a:r>
            <a:r>
              <a:rPr lang="en-US" sz="2400" dirty="0" smtClean="0">
                <a:solidFill>
                  <a:schemeClr val="bg1"/>
                </a:solidFill>
                <a:latin typeface="Times New Roman" panose="02020603050405020304" pitchFamily="18" charset="0"/>
                <a:cs typeface="Times New Roman" panose="02020603050405020304" pitchFamily="18" charset="0"/>
              </a:rPr>
              <a:t> 1</a:t>
            </a:r>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5105401" y="636925"/>
            <a:ext cx="3657600" cy="461665"/>
          </a:xfrm>
          <a:prstGeom prst="rect">
            <a:avLst/>
          </a:prstGeom>
          <a:noFill/>
        </p:spPr>
        <p:txBody>
          <a:bodyPr wrap="square" rtlCol="0">
            <a:spAutoFit/>
          </a:bodyPr>
          <a:lstStyle/>
          <a:p>
            <a:pPr algn="ctr"/>
            <a:r>
              <a:rPr lang="en-US" sz="2400" dirty="0" err="1" smtClean="0">
                <a:solidFill>
                  <a:schemeClr val="bg1"/>
                </a:solidFill>
                <a:latin typeface="Times New Roman" panose="02020603050405020304" pitchFamily="18" charset="0"/>
                <a:cs typeface="Times New Roman" panose="02020603050405020304" pitchFamily="18" charset="0"/>
              </a:rPr>
              <a:t>Chương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trình</a:t>
            </a:r>
            <a:r>
              <a:rPr lang="en-US" sz="2400" dirty="0" smtClean="0">
                <a:solidFill>
                  <a:schemeClr val="bg1"/>
                </a:solidFill>
                <a:latin typeface="Times New Roman" panose="02020603050405020304" pitchFamily="18" charset="0"/>
                <a:cs typeface="Times New Roman" panose="02020603050405020304" pitchFamily="18" charset="0"/>
              </a:rPr>
              <a:t> 2</a:t>
            </a:r>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304800" y="1094125"/>
            <a:ext cx="3733800" cy="3477875"/>
          </a:xfrm>
          <a:prstGeom prst="rect">
            <a:avLst/>
          </a:prstGeom>
          <a:solidFill>
            <a:schemeClr val="accent6">
              <a:lumMod val="40000"/>
              <a:lumOff val="60000"/>
            </a:schemeClr>
          </a:solidFill>
          <a:ln>
            <a:solidFill>
              <a:srgbClr val="FF0000"/>
            </a:solidFill>
          </a:ln>
        </p:spPr>
        <p:txBody>
          <a:bodyPr wrap="square" rtlCol="0">
            <a:spAutoFit/>
          </a:bodyPr>
          <a:lstStyle/>
          <a:p>
            <a:r>
              <a:rPr lang="en-US" sz="2200" b="0" i="1" dirty="0">
                <a:latin typeface="Times New Roman" panose="02020603050405020304" pitchFamily="18" charset="0"/>
                <a:cs typeface="Times New Roman" panose="02020603050405020304" pitchFamily="18" charset="0"/>
              </a:rPr>
              <a:t>Program  cong2_so;</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Uses </a:t>
            </a:r>
            <a:r>
              <a:rPr lang="en-US" sz="2200" b="0" i="1" dirty="0" err="1">
                <a:latin typeface="Times New Roman" panose="02020603050405020304" pitchFamily="18" charset="0"/>
                <a:cs typeface="Times New Roman" panose="02020603050405020304" pitchFamily="18" charset="0"/>
              </a:rPr>
              <a:t>crt</a:t>
            </a:r>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err="1">
                <a:latin typeface="Times New Roman" panose="02020603050405020304" pitchFamily="18" charset="0"/>
                <a:cs typeface="Times New Roman" panose="02020603050405020304" pitchFamily="18" charset="0"/>
              </a:rPr>
              <a:t>Var</a:t>
            </a:r>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a,b,tong</a:t>
            </a:r>
            <a:r>
              <a:rPr lang="en-US" sz="2200" b="0" i="1" dirty="0" smtClean="0">
                <a:latin typeface="Times New Roman" panose="02020603050405020304" pitchFamily="18" charset="0"/>
                <a:cs typeface="Times New Roman" panose="02020603050405020304" pitchFamily="18" charset="0"/>
              </a:rPr>
              <a:t>: </a:t>
            </a:r>
            <a:r>
              <a:rPr lang="en-US" sz="2200" b="0" i="1" dirty="0" err="1" smtClean="0">
                <a:latin typeface="Times New Roman" panose="02020603050405020304" pitchFamily="18" charset="0"/>
                <a:cs typeface="Times New Roman" panose="02020603050405020304" pitchFamily="18" charset="0"/>
              </a:rPr>
              <a:t>longint</a:t>
            </a:r>
            <a:r>
              <a:rPr lang="en-US" sz="2200" b="0" i="1" dirty="0">
                <a:latin typeface="Times New Roman" panose="02020603050405020304" pitchFamily="18" charset="0"/>
                <a:cs typeface="Times New Roman" panose="02020603050405020304" pitchFamily="18" charset="0"/>
              </a:rPr>
              <a:t>;</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BEGIN</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Write(‘</a:t>
            </a:r>
            <a:r>
              <a:rPr lang="en-US" sz="2200" b="0" i="1" dirty="0" err="1">
                <a:latin typeface="Times New Roman" panose="02020603050405020304" pitchFamily="18" charset="0"/>
                <a:cs typeface="Times New Roman" panose="02020603050405020304" pitchFamily="18" charset="0"/>
              </a:rPr>
              <a:t>nhap</a:t>
            </a:r>
            <a:r>
              <a:rPr lang="en-US" sz="2200" b="0" i="1" dirty="0">
                <a:latin typeface="Times New Roman" panose="02020603050405020304" pitchFamily="18" charset="0"/>
                <a:cs typeface="Times New Roman" panose="02020603050405020304" pitchFamily="18" charset="0"/>
              </a:rPr>
              <a:t> 2 so </a:t>
            </a:r>
            <a:r>
              <a:rPr lang="en-US" sz="2200" b="0" i="1" dirty="0" err="1">
                <a:latin typeface="Times New Roman" panose="02020603050405020304" pitchFamily="18" charset="0"/>
                <a:cs typeface="Times New Roman" panose="02020603050405020304" pitchFamily="18" charset="0"/>
              </a:rPr>
              <a:t>a,b</a:t>
            </a:r>
            <a:r>
              <a:rPr lang="en-US" sz="2200" b="0" i="1" dirty="0">
                <a:latin typeface="Times New Roman" panose="02020603050405020304" pitchFamily="18" charset="0"/>
                <a:cs typeface="Times New Roman" panose="02020603050405020304" pitchFamily="18" charset="0"/>
              </a:rPr>
              <a:t>’);</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Readln</a:t>
            </a:r>
            <a:r>
              <a:rPr lang="en-US" sz="2200" b="0" i="1" dirty="0">
                <a:latin typeface="Times New Roman" panose="02020603050405020304" pitchFamily="18" charset="0"/>
                <a:cs typeface="Times New Roman" panose="02020603050405020304" pitchFamily="18" charset="0"/>
              </a:rPr>
              <a:t>(</a:t>
            </a:r>
            <a:r>
              <a:rPr lang="en-US" sz="2200" b="0" i="1" dirty="0" err="1">
                <a:latin typeface="Times New Roman" panose="02020603050405020304" pitchFamily="18" charset="0"/>
                <a:cs typeface="Times New Roman" panose="02020603050405020304" pitchFamily="18" charset="0"/>
              </a:rPr>
              <a:t>a,b</a:t>
            </a:r>
            <a:r>
              <a:rPr lang="en-US" sz="2200" b="0" i="1" dirty="0">
                <a:latin typeface="Times New Roman" panose="02020603050405020304" pitchFamily="18" charset="0"/>
                <a:cs typeface="Times New Roman" panose="02020603050405020304" pitchFamily="18" charset="0"/>
              </a:rPr>
              <a:t>);</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Tong:=</a:t>
            </a:r>
            <a:r>
              <a:rPr lang="en-US" sz="2200" b="0" i="1" dirty="0" err="1">
                <a:latin typeface="Times New Roman" panose="02020603050405020304" pitchFamily="18" charset="0"/>
                <a:cs typeface="Times New Roman" panose="02020603050405020304" pitchFamily="18" charset="0"/>
              </a:rPr>
              <a:t>a+b</a:t>
            </a:r>
            <a:r>
              <a:rPr lang="en-US" sz="2200" b="0" i="1" dirty="0">
                <a:latin typeface="Times New Roman" panose="02020603050405020304" pitchFamily="18" charset="0"/>
                <a:cs typeface="Times New Roman" panose="02020603050405020304" pitchFamily="18" charset="0"/>
              </a:rPr>
              <a:t>;</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Write(‘</a:t>
            </a:r>
            <a:r>
              <a:rPr lang="en-US" sz="2200" b="0" i="1" dirty="0" err="1">
                <a:latin typeface="Times New Roman" panose="02020603050405020304" pitchFamily="18" charset="0"/>
                <a:cs typeface="Times New Roman" panose="02020603050405020304" pitchFamily="18" charset="0"/>
              </a:rPr>
              <a:t>a+b</a:t>
            </a:r>
            <a:r>
              <a:rPr lang="en-US" sz="2200" b="0" i="1" dirty="0">
                <a:latin typeface="Times New Roman" panose="02020603050405020304" pitchFamily="18" charset="0"/>
                <a:cs typeface="Times New Roman" panose="02020603050405020304" pitchFamily="18" charset="0"/>
              </a:rPr>
              <a:t> = ’,tong);</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readln</a:t>
            </a:r>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END.</a:t>
            </a:r>
            <a:endParaRPr lang="en-US" sz="2200" b="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5105400" y="1094125"/>
            <a:ext cx="3657600" cy="3477875"/>
          </a:xfrm>
          <a:prstGeom prst="rect">
            <a:avLst/>
          </a:prstGeom>
          <a:solidFill>
            <a:schemeClr val="accent1">
              <a:lumMod val="20000"/>
              <a:lumOff val="80000"/>
            </a:schemeClr>
          </a:solidFill>
          <a:ln>
            <a:solidFill>
              <a:srgbClr val="339933"/>
            </a:solidFill>
          </a:ln>
        </p:spPr>
        <p:txBody>
          <a:bodyPr wrap="square" rtlCol="0">
            <a:spAutoFit/>
          </a:bodyPr>
          <a:lstStyle/>
          <a:p>
            <a:r>
              <a:rPr lang="en-US" sz="220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Uses </a:t>
            </a:r>
            <a:r>
              <a:rPr lang="en-US" sz="2200" b="0" i="1" dirty="0" err="1">
                <a:latin typeface="Times New Roman" panose="02020603050405020304" pitchFamily="18" charset="0"/>
                <a:cs typeface="Times New Roman" panose="02020603050405020304" pitchFamily="18" charset="0"/>
              </a:rPr>
              <a:t>crt</a:t>
            </a:r>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BEGIN</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Write(‘</a:t>
            </a:r>
            <a:r>
              <a:rPr lang="en-US" sz="2200" b="0" i="1" dirty="0" err="1">
                <a:latin typeface="Times New Roman" panose="02020603050405020304" pitchFamily="18" charset="0"/>
                <a:cs typeface="Times New Roman" panose="02020603050405020304" pitchFamily="18" charset="0"/>
              </a:rPr>
              <a:t>chao</a:t>
            </a:r>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mung</a:t>
            </a:r>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cac</a:t>
            </a:r>
            <a:r>
              <a:rPr lang="en-US" sz="2200" b="0" i="1" dirty="0">
                <a:latin typeface="Times New Roman" panose="02020603050405020304" pitchFamily="18" charset="0"/>
                <a:cs typeface="Times New Roman" panose="02020603050405020304" pitchFamily="18" charset="0"/>
              </a:rPr>
              <a:t>  ban den </a:t>
            </a:r>
            <a:r>
              <a:rPr lang="en-US" sz="2200" b="0" i="1" dirty="0" err="1">
                <a:latin typeface="Times New Roman" panose="02020603050405020304" pitchFamily="18" charset="0"/>
                <a:cs typeface="Times New Roman" panose="02020603050405020304" pitchFamily="18" charset="0"/>
              </a:rPr>
              <a:t>voi</a:t>
            </a:r>
            <a:r>
              <a:rPr lang="en-US" sz="2200" b="0" i="1" dirty="0">
                <a:latin typeface="Times New Roman" panose="02020603050405020304" pitchFamily="18" charset="0"/>
                <a:cs typeface="Times New Roman" panose="02020603050405020304" pitchFamily="18" charset="0"/>
              </a:rPr>
              <a:t> NNLT  Pascal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readln</a:t>
            </a:r>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END</a:t>
            </a:r>
            <a:r>
              <a:rPr lang="en-US" sz="2200" b="0" i="1" dirty="0" smtClean="0">
                <a:latin typeface="Times New Roman" panose="02020603050405020304" pitchFamily="18" charset="0"/>
                <a:cs typeface="Times New Roman" panose="02020603050405020304" pitchFamily="18" charset="0"/>
              </a:rPr>
              <a:t>.</a:t>
            </a:r>
          </a:p>
          <a:p>
            <a:endParaRPr lang="en-US" sz="2200" dirty="0" smtClean="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12" name="Rectangle 11"/>
          <p:cNvSpPr/>
          <p:nvPr/>
        </p:nvSpPr>
        <p:spPr>
          <a:xfrm>
            <a:off x="76200" y="4648200"/>
            <a:ext cx="9143999" cy="2012859"/>
          </a:xfrm>
          <a:prstGeom prst="rect">
            <a:avLst/>
          </a:prstGeom>
        </p:spPr>
        <p:txBody>
          <a:bodyPr wrap="square">
            <a:spAutoFit/>
          </a:bodyPr>
          <a:lstStyle/>
          <a:p>
            <a:pPr algn="just">
              <a:lnSpc>
                <a:spcPct val="130000"/>
              </a:lnSpc>
              <a:spcAft>
                <a:spcPts val="0"/>
              </a:spcAft>
            </a:pPr>
            <a:r>
              <a:rPr lang="nl-NL" sz="2400" b="0" dirty="0" smtClean="0">
                <a:solidFill>
                  <a:srgbClr val="FFC000"/>
                </a:solidFill>
                <a:effectLst/>
                <a:latin typeface="Times New Roman" panose="02020603050405020304" pitchFamily="18" charset="0"/>
                <a:ea typeface="Times New Roman" panose="02020603050405020304" pitchFamily="18" charset="0"/>
              </a:rPr>
              <a:t>Câu 1</a:t>
            </a:r>
            <a:r>
              <a:rPr lang="nl-NL" sz="2400" b="0" dirty="0" smtClean="0">
                <a:solidFill>
                  <a:schemeClr val="bg1"/>
                </a:solidFill>
                <a:effectLst/>
                <a:latin typeface="Times New Roman" panose="02020603050405020304" pitchFamily="18" charset="0"/>
                <a:ea typeface="Times New Roman" panose="02020603050405020304" pitchFamily="18" charset="0"/>
              </a:rPr>
              <a:t>: Các chương trình trên sử dụng những từ khóa nào? Nêu ý nghĩa?</a:t>
            </a:r>
            <a:endParaRPr lang="en-US" sz="2400" b="0" dirty="0" smtClean="0">
              <a:solidFill>
                <a:schemeClr val="bg1"/>
              </a:solidFill>
              <a:effectLst/>
              <a:latin typeface="Times New Roman" panose="02020603050405020304" pitchFamily="18" charset="0"/>
              <a:ea typeface="Times New Roman" panose="02020603050405020304" pitchFamily="18" charset="0"/>
            </a:endParaRPr>
          </a:p>
          <a:p>
            <a:pPr algn="just">
              <a:lnSpc>
                <a:spcPct val="130000"/>
              </a:lnSpc>
              <a:spcAft>
                <a:spcPts val="0"/>
              </a:spcAft>
            </a:pPr>
            <a:r>
              <a:rPr lang="nl-NL" sz="2400" b="0" dirty="0" smtClean="0">
                <a:solidFill>
                  <a:srgbClr val="FFC000"/>
                </a:solidFill>
                <a:effectLst/>
                <a:latin typeface="Times New Roman" panose="02020603050405020304" pitchFamily="18" charset="0"/>
                <a:ea typeface="Times New Roman" panose="02020603050405020304" pitchFamily="18" charset="0"/>
              </a:rPr>
              <a:t>Câu 2</a:t>
            </a:r>
            <a:r>
              <a:rPr lang="nl-NL" sz="2400" b="0" dirty="0" smtClean="0">
                <a:solidFill>
                  <a:schemeClr val="bg1"/>
                </a:solidFill>
                <a:effectLst/>
                <a:latin typeface="Times New Roman" panose="02020603050405020304" pitchFamily="18" charset="0"/>
                <a:ea typeface="Times New Roman" panose="02020603050405020304" pitchFamily="18" charset="0"/>
              </a:rPr>
              <a:t>: Em hãy tìm hiểu và đưa ra những điểm chung giữa 2 chương trình?</a:t>
            </a:r>
            <a:endParaRPr lang="en-US" sz="2400" b="0" dirty="0" smtClean="0">
              <a:solidFill>
                <a:schemeClr val="bg1"/>
              </a:solidFill>
              <a:effectLst/>
              <a:latin typeface="Times New Roman" panose="02020603050405020304" pitchFamily="18" charset="0"/>
              <a:ea typeface="Times New Roman" panose="02020603050405020304" pitchFamily="18" charset="0"/>
            </a:endParaRPr>
          </a:p>
          <a:p>
            <a:pPr algn="just">
              <a:lnSpc>
                <a:spcPct val="130000"/>
              </a:lnSpc>
              <a:spcAft>
                <a:spcPts val="0"/>
              </a:spcAft>
            </a:pPr>
            <a:r>
              <a:rPr lang="nl-NL" sz="2400" b="0" dirty="0" smtClean="0">
                <a:solidFill>
                  <a:srgbClr val="FFC000"/>
                </a:solidFill>
                <a:effectLst/>
                <a:latin typeface="Times New Roman" panose="02020603050405020304" pitchFamily="18" charset="0"/>
                <a:ea typeface="Times New Roman" panose="02020603050405020304" pitchFamily="18" charset="0"/>
              </a:rPr>
              <a:t>Câu 3</a:t>
            </a:r>
            <a:r>
              <a:rPr lang="nl-NL" sz="2400" b="0" dirty="0" smtClean="0">
                <a:solidFill>
                  <a:schemeClr val="bg1"/>
                </a:solidFill>
                <a:effectLst/>
                <a:latin typeface="Times New Roman" panose="02020603050405020304" pitchFamily="18" charset="0"/>
                <a:ea typeface="Times New Roman" panose="02020603050405020304" pitchFamily="18" charset="0"/>
              </a:rPr>
              <a:t>: Đoán ý nghĩa mỗi chương trình làm gì? </a:t>
            </a:r>
            <a:endParaRPr lang="en-US" sz="2400" b="0" dirty="0">
              <a:solidFill>
                <a:schemeClr val="bg1"/>
              </a:solidFill>
              <a:effectLst/>
              <a:latin typeface="Times New Roman" panose="02020603050405020304" pitchFamily="18" charset="0"/>
              <a:ea typeface="Times New Roman" panose="02020603050405020304" pitchFamily="18" charset="0"/>
            </a:endParaRPr>
          </a:p>
        </p:txBody>
      </p:sp>
      <p:sp>
        <p:nvSpPr>
          <p:cNvPr id="3" name="TextBox 2"/>
          <p:cNvSpPr txBox="1"/>
          <p:nvPr/>
        </p:nvSpPr>
        <p:spPr>
          <a:xfrm>
            <a:off x="304800" y="228600"/>
            <a:ext cx="8458201" cy="461665"/>
          </a:xfrm>
          <a:prstGeom prst="rect">
            <a:avLst/>
          </a:prstGeom>
          <a:noFill/>
        </p:spPr>
        <p:txBody>
          <a:bodyPr wrap="square" rtlCol="0">
            <a:spAutoFit/>
          </a:bodyPr>
          <a:lstStyle/>
          <a:p>
            <a:pPr algn="ctr"/>
            <a:r>
              <a:rPr lang="en-US" sz="2400" dirty="0" smtClean="0">
                <a:solidFill>
                  <a:srgbClr val="FFC000"/>
                </a:solidFill>
                <a:latin typeface="Times New Roman" pitchFamily="18" charset="0"/>
                <a:cs typeface="Times New Roman" pitchFamily="18" charset="0"/>
              </a:rPr>
              <a:t>HOẠT ĐỘNG : KHỞI ĐỘNG</a:t>
            </a:r>
            <a:endParaRPr lang="vi-VN" sz="2400"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268526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arn(inVertical)">
                                      <p:cBhvr>
                                        <p:cTn id="15" dur="500"/>
                                        <p:tgtEl>
                                          <p:spTgt spid="8"/>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animBg="1"/>
      <p:bldP spid="10" grpId="0" animBg="1"/>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1164608" y="435592"/>
            <a:ext cx="6629400" cy="523220"/>
          </a:xfrm>
          <a:prstGeom prst="rect">
            <a:avLst/>
          </a:prstGeom>
          <a:noFill/>
        </p:spPr>
        <p:txBody>
          <a:bodyPr wrap="square" rtlCol="0">
            <a:spAutoFit/>
          </a:bodyPr>
          <a:lstStyle/>
          <a:p>
            <a:pPr algn="ctr"/>
            <a:r>
              <a:rPr lang="en-US" sz="2800" smtClean="0">
                <a:solidFill>
                  <a:schemeClr val="bg1"/>
                </a:solidFill>
                <a:latin typeface="Times New Roman" panose="02020603050405020304" pitchFamily="18" charset="0"/>
                <a:cs typeface="Times New Roman" panose="02020603050405020304" pitchFamily="18" charset="0"/>
              </a:rPr>
              <a:t>Quan sát phần thân 2 chương trình sau</a:t>
            </a:r>
            <a:endParaRPr lang="en-US" sz="2800">
              <a:solidFill>
                <a:schemeClr val="bg1"/>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609600" y="990600"/>
            <a:ext cx="3429000" cy="461665"/>
          </a:xfrm>
          <a:prstGeom prst="rect">
            <a:avLst/>
          </a:prstGeom>
          <a:noFill/>
        </p:spPr>
        <p:txBody>
          <a:bodyPr wrap="square" rtlCol="0">
            <a:spAutoFit/>
          </a:bodyPr>
          <a:lstStyle/>
          <a:p>
            <a:pPr algn="ctr"/>
            <a:r>
              <a:rPr lang="en-US" sz="2400" smtClean="0">
                <a:solidFill>
                  <a:schemeClr val="bg1"/>
                </a:solidFill>
                <a:latin typeface="Times New Roman" panose="02020603050405020304" pitchFamily="18" charset="0"/>
                <a:cs typeface="Times New Roman" panose="02020603050405020304" pitchFamily="18" charset="0"/>
              </a:rPr>
              <a:t>Chương trình 1</a:t>
            </a:r>
            <a:endParaRPr lang="en-US" sz="240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5410201" y="990600"/>
            <a:ext cx="3429000" cy="461665"/>
          </a:xfrm>
          <a:prstGeom prst="rect">
            <a:avLst/>
          </a:prstGeom>
          <a:noFill/>
        </p:spPr>
        <p:txBody>
          <a:bodyPr wrap="square" rtlCol="0">
            <a:spAutoFit/>
          </a:bodyPr>
          <a:lstStyle/>
          <a:p>
            <a:pPr algn="ctr"/>
            <a:r>
              <a:rPr lang="en-US" sz="2400" smtClean="0">
                <a:solidFill>
                  <a:schemeClr val="bg1"/>
                </a:solidFill>
                <a:latin typeface="Times New Roman" panose="02020603050405020304" pitchFamily="18" charset="0"/>
                <a:cs typeface="Times New Roman" panose="02020603050405020304" pitchFamily="18" charset="0"/>
              </a:rPr>
              <a:t>Chương trình 2</a:t>
            </a:r>
            <a:endParaRPr lang="en-US" sz="2400">
              <a:solidFill>
                <a:schemeClr val="bg1"/>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457200" y="1447800"/>
            <a:ext cx="3733800" cy="3477875"/>
          </a:xfrm>
          <a:prstGeom prst="rect">
            <a:avLst/>
          </a:prstGeom>
          <a:blipFill>
            <a:blip r:embed="rId2"/>
            <a:tile tx="0" ty="0" sx="100000" sy="100000" flip="none" algn="tl"/>
          </a:blipFill>
          <a:ln>
            <a:solidFill>
              <a:srgbClr val="FF0000"/>
            </a:solidFill>
          </a:ln>
        </p:spPr>
        <p:txBody>
          <a:bodyPr wrap="square" rtlCol="0">
            <a:spAutoFit/>
          </a:bodyPr>
          <a:lstStyle/>
          <a:p>
            <a:r>
              <a:rPr lang="en-US" sz="2200" b="0" i="1">
                <a:latin typeface="Times New Roman" panose="02020603050405020304" pitchFamily="18" charset="0"/>
                <a:cs typeface="Times New Roman" panose="02020603050405020304" pitchFamily="18" charset="0"/>
              </a:rPr>
              <a:t>Program  cong2_so;</a:t>
            </a:r>
            <a:endParaRPr lang="en-US" sz="2200" b="0">
              <a:latin typeface="Times New Roman" panose="02020603050405020304" pitchFamily="18" charset="0"/>
              <a:cs typeface="Times New Roman" panose="02020603050405020304" pitchFamily="18" charset="0"/>
            </a:endParaRPr>
          </a:p>
          <a:p>
            <a:r>
              <a:rPr lang="en-US" sz="2200" b="0" i="1">
                <a:latin typeface="Times New Roman" panose="02020603050405020304" pitchFamily="18" charset="0"/>
                <a:cs typeface="Times New Roman" panose="02020603050405020304" pitchFamily="18" charset="0"/>
              </a:rPr>
              <a:t>Uses crt; </a:t>
            </a:r>
            <a:endParaRPr lang="en-US" sz="2200" b="0">
              <a:latin typeface="Times New Roman" panose="02020603050405020304" pitchFamily="18" charset="0"/>
              <a:cs typeface="Times New Roman" panose="02020603050405020304" pitchFamily="18" charset="0"/>
            </a:endParaRPr>
          </a:p>
          <a:p>
            <a:r>
              <a:rPr lang="en-US" sz="2200" b="0" i="1">
                <a:latin typeface="Times New Roman" panose="02020603050405020304" pitchFamily="18" charset="0"/>
                <a:cs typeface="Times New Roman" panose="02020603050405020304" pitchFamily="18" charset="0"/>
              </a:rPr>
              <a:t>Var a,b,tong</a:t>
            </a:r>
            <a:r>
              <a:rPr lang="en-US" sz="2200" b="0" i="1" smtClean="0">
                <a:latin typeface="Times New Roman" panose="02020603050405020304" pitchFamily="18" charset="0"/>
                <a:cs typeface="Times New Roman" panose="02020603050405020304" pitchFamily="18" charset="0"/>
              </a:rPr>
              <a:t>: longint</a:t>
            </a:r>
            <a:r>
              <a:rPr lang="en-US" sz="2200" b="0" i="1">
                <a:latin typeface="Times New Roman" panose="02020603050405020304" pitchFamily="18" charset="0"/>
                <a:cs typeface="Times New Roman" panose="02020603050405020304" pitchFamily="18" charset="0"/>
              </a:rPr>
              <a:t>;</a:t>
            </a:r>
            <a:endParaRPr lang="en-US" sz="2200" b="0">
              <a:latin typeface="Times New Roman" panose="02020603050405020304" pitchFamily="18" charset="0"/>
              <a:cs typeface="Times New Roman" panose="02020603050405020304" pitchFamily="18" charset="0"/>
            </a:endParaRPr>
          </a:p>
          <a:p>
            <a:r>
              <a:rPr lang="en-US" sz="2200" b="0" i="1">
                <a:latin typeface="Times New Roman" panose="02020603050405020304" pitchFamily="18" charset="0"/>
                <a:cs typeface="Times New Roman" panose="02020603050405020304" pitchFamily="18" charset="0"/>
              </a:rPr>
              <a:t>BEGIN</a:t>
            </a:r>
            <a:endParaRPr lang="en-US" sz="2200" b="0">
              <a:latin typeface="Times New Roman" panose="02020603050405020304" pitchFamily="18" charset="0"/>
              <a:cs typeface="Times New Roman" panose="02020603050405020304" pitchFamily="18" charset="0"/>
            </a:endParaRPr>
          </a:p>
          <a:p>
            <a:r>
              <a:rPr lang="en-US" sz="2200" b="0" i="1">
                <a:latin typeface="Times New Roman" panose="02020603050405020304" pitchFamily="18" charset="0"/>
                <a:cs typeface="Times New Roman" panose="02020603050405020304" pitchFamily="18" charset="0"/>
              </a:rPr>
              <a:t>      Write(‘nhap 2 so a,b’);</a:t>
            </a:r>
            <a:endParaRPr lang="en-US" sz="2200" b="0">
              <a:latin typeface="Times New Roman" panose="02020603050405020304" pitchFamily="18" charset="0"/>
              <a:cs typeface="Times New Roman" panose="02020603050405020304" pitchFamily="18" charset="0"/>
            </a:endParaRPr>
          </a:p>
          <a:p>
            <a:r>
              <a:rPr lang="en-US" sz="2200" b="0" i="1">
                <a:latin typeface="Times New Roman" panose="02020603050405020304" pitchFamily="18" charset="0"/>
                <a:cs typeface="Times New Roman" panose="02020603050405020304" pitchFamily="18" charset="0"/>
              </a:rPr>
              <a:t>     Readln(a,b);</a:t>
            </a:r>
            <a:endParaRPr lang="en-US" sz="2200" b="0">
              <a:latin typeface="Times New Roman" panose="02020603050405020304" pitchFamily="18" charset="0"/>
              <a:cs typeface="Times New Roman" panose="02020603050405020304" pitchFamily="18" charset="0"/>
            </a:endParaRPr>
          </a:p>
          <a:p>
            <a:r>
              <a:rPr lang="en-US" sz="2200" b="0" i="1">
                <a:latin typeface="Times New Roman" panose="02020603050405020304" pitchFamily="18" charset="0"/>
                <a:cs typeface="Times New Roman" panose="02020603050405020304" pitchFamily="18" charset="0"/>
              </a:rPr>
              <a:t>    Tong:=a+b;</a:t>
            </a:r>
            <a:endParaRPr lang="en-US" sz="2200" b="0">
              <a:latin typeface="Times New Roman" panose="02020603050405020304" pitchFamily="18" charset="0"/>
              <a:cs typeface="Times New Roman" panose="02020603050405020304" pitchFamily="18" charset="0"/>
            </a:endParaRPr>
          </a:p>
          <a:p>
            <a:r>
              <a:rPr lang="en-US" sz="2200" b="0" i="1">
                <a:latin typeface="Times New Roman" panose="02020603050405020304" pitchFamily="18" charset="0"/>
                <a:cs typeface="Times New Roman" panose="02020603050405020304" pitchFamily="18" charset="0"/>
              </a:rPr>
              <a:t>    Write(‘a+b = ’,tong);</a:t>
            </a:r>
            <a:endParaRPr lang="en-US" sz="2200" b="0">
              <a:latin typeface="Times New Roman" panose="02020603050405020304" pitchFamily="18" charset="0"/>
              <a:cs typeface="Times New Roman" panose="02020603050405020304" pitchFamily="18" charset="0"/>
            </a:endParaRPr>
          </a:p>
          <a:p>
            <a:r>
              <a:rPr lang="en-US" sz="2200" b="0" i="1">
                <a:latin typeface="Times New Roman" panose="02020603050405020304" pitchFamily="18" charset="0"/>
                <a:cs typeface="Times New Roman" panose="02020603050405020304" pitchFamily="18" charset="0"/>
              </a:rPr>
              <a:t>    readln </a:t>
            </a:r>
            <a:endParaRPr lang="en-US" sz="2200" b="0">
              <a:latin typeface="Times New Roman" panose="02020603050405020304" pitchFamily="18" charset="0"/>
              <a:cs typeface="Times New Roman" panose="02020603050405020304" pitchFamily="18" charset="0"/>
            </a:endParaRPr>
          </a:p>
          <a:p>
            <a:r>
              <a:rPr lang="en-US" sz="2200" b="0" i="1" smtClean="0">
                <a:latin typeface="Times New Roman" panose="02020603050405020304" pitchFamily="18" charset="0"/>
                <a:cs typeface="Times New Roman" panose="02020603050405020304" pitchFamily="18" charset="0"/>
              </a:rPr>
              <a:t>END.</a:t>
            </a:r>
            <a:endParaRPr lang="en-US" sz="2200" b="0">
              <a:latin typeface="Times New Roman" panose="02020603050405020304" pitchFamily="18" charset="0"/>
              <a:cs typeface="Times New Roman" panose="02020603050405020304" pitchFamily="18" charset="0"/>
            </a:endParaRPr>
          </a:p>
        </p:txBody>
      </p:sp>
      <p:sp>
        <p:nvSpPr>
          <p:cNvPr id="10" name="TextBox 9"/>
          <p:cNvSpPr txBox="1"/>
          <p:nvPr/>
        </p:nvSpPr>
        <p:spPr>
          <a:xfrm>
            <a:off x="5411340" y="1447800"/>
            <a:ext cx="3657600" cy="347787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a:ln>
            <a:solidFill>
              <a:srgbClr val="339933"/>
            </a:solidFill>
          </a:ln>
        </p:spPr>
        <p:txBody>
          <a:bodyPr wrap="square" rtlCol="0">
            <a:spAutoFit/>
          </a:bodyPr>
          <a:lstStyle/>
          <a:p>
            <a:r>
              <a:rPr lang="en-US" sz="220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Uses </a:t>
            </a:r>
            <a:r>
              <a:rPr lang="en-US" sz="2200" b="0" i="1" dirty="0" err="1">
                <a:latin typeface="Times New Roman" panose="02020603050405020304" pitchFamily="18" charset="0"/>
                <a:cs typeface="Times New Roman" panose="02020603050405020304" pitchFamily="18" charset="0"/>
              </a:rPr>
              <a:t>crt</a:t>
            </a:r>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BEGIN</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Write(‘</a:t>
            </a:r>
            <a:r>
              <a:rPr lang="en-US" sz="2200" b="0" i="1" dirty="0" err="1">
                <a:latin typeface="Times New Roman" panose="02020603050405020304" pitchFamily="18" charset="0"/>
                <a:cs typeface="Times New Roman" panose="02020603050405020304" pitchFamily="18" charset="0"/>
              </a:rPr>
              <a:t>chao</a:t>
            </a:r>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mung</a:t>
            </a:r>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cac</a:t>
            </a:r>
            <a:r>
              <a:rPr lang="en-US" sz="2200" b="0" i="1" dirty="0">
                <a:latin typeface="Times New Roman" panose="02020603050405020304" pitchFamily="18" charset="0"/>
                <a:cs typeface="Times New Roman" panose="02020603050405020304" pitchFamily="18" charset="0"/>
              </a:rPr>
              <a:t>  ban den </a:t>
            </a:r>
            <a:r>
              <a:rPr lang="en-US" sz="2200" b="0" i="1" dirty="0" err="1">
                <a:latin typeface="Times New Roman" panose="02020603050405020304" pitchFamily="18" charset="0"/>
                <a:cs typeface="Times New Roman" panose="02020603050405020304" pitchFamily="18" charset="0"/>
              </a:rPr>
              <a:t>voi</a:t>
            </a:r>
            <a:r>
              <a:rPr lang="en-US" sz="2200" b="0" i="1" dirty="0">
                <a:latin typeface="Times New Roman" panose="02020603050405020304" pitchFamily="18" charset="0"/>
                <a:cs typeface="Times New Roman" panose="02020603050405020304" pitchFamily="18" charset="0"/>
              </a:rPr>
              <a:t> NNLT  Pascal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readln</a:t>
            </a:r>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END</a:t>
            </a:r>
            <a:r>
              <a:rPr lang="en-US" sz="2200" b="0" i="1" dirty="0" smtClean="0">
                <a:latin typeface="Times New Roman" panose="02020603050405020304" pitchFamily="18" charset="0"/>
                <a:cs typeface="Times New Roman" panose="02020603050405020304" pitchFamily="18" charset="0"/>
              </a:rPr>
              <a:t>.</a:t>
            </a:r>
          </a:p>
          <a:p>
            <a:endParaRPr lang="en-US" sz="2200" dirty="0" smtClean="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2" name="Left Brace 1"/>
          <p:cNvSpPr/>
          <p:nvPr/>
        </p:nvSpPr>
        <p:spPr bwMode="auto">
          <a:xfrm>
            <a:off x="0" y="2579636"/>
            <a:ext cx="381001" cy="2297164"/>
          </a:xfrm>
          <a:prstGeom prst="leftBrace">
            <a:avLst/>
          </a:prstGeom>
          <a:noFill/>
          <a:ln w="381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bg1"/>
              </a:solidFill>
              <a:effectLst/>
              <a:latin typeface="Arial" panose="020B0604020202020204" pitchFamily="34" charset="0"/>
            </a:endParaRPr>
          </a:p>
        </p:txBody>
      </p:sp>
      <p:sp>
        <p:nvSpPr>
          <p:cNvPr id="11" name="Left Brace 10"/>
          <p:cNvSpPr/>
          <p:nvPr/>
        </p:nvSpPr>
        <p:spPr bwMode="auto">
          <a:xfrm>
            <a:off x="4953000" y="2560302"/>
            <a:ext cx="381001" cy="1554498"/>
          </a:xfrm>
          <a:prstGeom prst="leftBrace">
            <a:avLst/>
          </a:prstGeom>
          <a:noFill/>
          <a:ln w="381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bg1"/>
              </a:solidFill>
              <a:effectLst/>
              <a:latin typeface="Arial" panose="020B0604020202020204" pitchFamily="34" charset="0"/>
            </a:endParaRPr>
          </a:p>
        </p:txBody>
      </p:sp>
      <p:cxnSp>
        <p:nvCxnSpPr>
          <p:cNvPr id="6" name="Straight Arrow Connector 5"/>
          <p:cNvCxnSpPr/>
          <p:nvPr/>
        </p:nvCxnSpPr>
        <p:spPr bwMode="auto">
          <a:xfrm>
            <a:off x="1524000" y="2667000"/>
            <a:ext cx="533400" cy="0"/>
          </a:xfrm>
          <a:prstGeom prst="straightConnector1">
            <a:avLst/>
          </a:prstGeom>
          <a:solidFill>
            <a:schemeClr val="accent1"/>
          </a:solidFill>
          <a:ln w="38100" cap="flat" cmpd="sng" algn="ctr">
            <a:solidFill>
              <a:schemeClr val="accent5">
                <a:lumMod val="50000"/>
              </a:schemeClr>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extBox 13"/>
          <p:cNvSpPr txBox="1"/>
          <p:nvPr/>
        </p:nvSpPr>
        <p:spPr>
          <a:xfrm>
            <a:off x="2133600" y="2438400"/>
            <a:ext cx="1524000" cy="400110"/>
          </a:xfrm>
          <a:prstGeom prst="rect">
            <a:avLst/>
          </a:prstGeom>
          <a:noFill/>
          <a:ln w="19050">
            <a:solidFill>
              <a:srgbClr val="FF3300"/>
            </a:solidFill>
          </a:ln>
        </p:spPr>
        <p:txBody>
          <a:bodyPr wrap="square" rtlCol="0">
            <a:spAutoFit/>
          </a:bodyPr>
          <a:lstStyle/>
          <a:p>
            <a:pPr algn="ctr"/>
            <a:r>
              <a:rPr lang="en-US" sz="2000" dirty="0" err="1" smtClean="0">
                <a:solidFill>
                  <a:srgbClr val="0000FF"/>
                </a:solidFill>
                <a:latin typeface="Times New Roman" panose="02020603050405020304" pitchFamily="18" charset="0"/>
                <a:cs typeface="Times New Roman" panose="02020603050405020304" pitchFamily="18" charset="0"/>
              </a:rPr>
              <a:t>Bắt</a:t>
            </a:r>
            <a:r>
              <a:rPr lang="en-US" sz="2000" dirty="0" smtClean="0">
                <a:solidFill>
                  <a:srgbClr val="0000FF"/>
                </a:solidFill>
                <a:latin typeface="Times New Roman" panose="02020603050405020304" pitchFamily="18" charset="0"/>
                <a:cs typeface="Times New Roman" panose="02020603050405020304" pitchFamily="18" charset="0"/>
              </a:rPr>
              <a:t> </a:t>
            </a:r>
            <a:r>
              <a:rPr lang="en-US" sz="2000" dirty="0" err="1" smtClean="0">
                <a:solidFill>
                  <a:srgbClr val="0000FF"/>
                </a:solidFill>
                <a:latin typeface="Times New Roman" panose="02020603050405020304" pitchFamily="18" charset="0"/>
                <a:cs typeface="Times New Roman" panose="02020603050405020304" pitchFamily="18" charset="0"/>
              </a:rPr>
              <a:t>đầu</a:t>
            </a:r>
            <a:endParaRPr lang="en-US" sz="2000" dirty="0">
              <a:solidFill>
                <a:srgbClr val="0000FF"/>
              </a:solidFill>
              <a:latin typeface="Times New Roman" panose="02020603050405020304" pitchFamily="18" charset="0"/>
              <a:cs typeface="Times New Roman" panose="02020603050405020304" pitchFamily="18" charset="0"/>
            </a:endParaRPr>
          </a:p>
        </p:txBody>
      </p:sp>
      <p:cxnSp>
        <p:nvCxnSpPr>
          <p:cNvPr id="20" name="Straight Arrow Connector 19"/>
          <p:cNvCxnSpPr/>
          <p:nvPr/>
        </p:nvCxnSpPr>
        <p:spPr bwMode="auto">
          <a:xfrm flipH="1">
            <a:off x="4038600" y="2667000"/>
            <a:ext cx="1410839" cy="0"/>
          </a:xfrm>
          <a:prstGeom prst="straightConnector1">
            <a:avLst/>
          </a:prstGeom>
          <a:solidFill>
            <a:schemeClr val="accent1"/>
          </a:solidFill>
          <a:ln w="38100" cap="flat" cmpd="sng" algn="ctr">
            <a:solidFill>
              <a:schemeClr val="accent5">
                <a:lumMod val="50000"/>
              </a:schemeClr>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 name="TextBox 20"/>
          <p:cNvSpPr txBox="1"/>
          <p:nvPr/>
        </p:nvSpPr>
        <p:spPr>
          <a:xfrm>
            <a:off x="4278086" y="2964709"/>
            <a:ext cx="685800" cy="707886"/>
          </a:xfrm>
          <a:prstGeom prst="rect">
            <a:avLst/>
          </a:prstGeom>
          <a:solidFill>
            <a:srgbClr val="B2B2B2"/>
          </a:solidFill>
        </p:spPr>
        <p:txBody>
          <a:bodyPr wrap="square" rtlCol="0">
            <a:spAutoFit/>
          </a:bodyPr>
          <a:lstStyle/>
          <a:p>
            <a:pPr algn="ctr"/>
            <a:r>
              <a:rPr lang="en-US" sz="2000" dirty="0" err="1" smtClean="0">
                <a:solidFill>
                  <a:srgbClr val="0000FF"/>
                </a:solidFill>
                <a:latin typeface="Times New Roman" panose="02020603050405020304" pitchFamily="18" charset="0"/>
                <a:cs typeface="Times New Roman" panose="02020603050405020304" pitchFamily="18" charset="0"/>
              </a:rPr>
              <a:t>Các</a:t>
            </a:r>
            <a:r>
              <a:rPr lang="en-US" sz="2000" dirty="0" smtClean="0">
                <a:solidFill>
                  <a:srgbClr val="0000FF"/>
                </a:solidFill>
                <a:latin typeface="Times New Roman" panose="02020603050405020304" pitchFamily="18" charset="0"/>
                <a:cs typeface="Times New Roman" panose="02020603050405020304" pitchFamily="18" charset="0"/>
              </a:rPr>
              <a:t> </a:t>
            </a:r>
            <a:r>
              <a:rPr lang="en-US" sz="2000" dirty="0" err="1" smtClean="0">
                <a:solidFill>
                  <a:srgbClr val="0000FF"/>
                </a:solidFill>
                <a:latin typeface="Times New Roman" panose="02020603050405020304" pitchFamily="18" charset="0"/>
                <a:cs typeface="Times New Roman" panose="02020603050405020304" pitchFamily="18" charset="0"/>
              </a:rPr>
              <a:t>lệnh</a:t>
            </a:r>
            <a:endParaRPr lang="en-US" sz="2000" dirty="0">
              <a:solidFill>
                <a:srgbClr val="0000FF"/>
              </a:solidFill>
              <a:latin typeface="Times New Roman" panose="02020603050405020304" pitchFamily="18" charset="0"/>
              <a:cs typeface="Times New Roman" panose="02020603050405020304" pitchFamily="18" charset="0"/>
            </a:endParaRPr>
          </a:p>
        </p:txBody>
      </p:sp>
      <p:sp>
        <p:nvSpPr>
          <p:cNvPr id="23" name="TextBox 22"/>
          <p:cNvSpPr txBox="1"/>
          <p:nvPr/>
        </p:nvSpPr>
        <p:spPr>
          <a:xfrm>
            <a:off x="2514600" y="4457699"/>
            <a:ext cx="1371600" cy="400110"/>
          </a:xfrm>
          <a:prstGeom prst="rect">
            <a:avLst/>
          </a:prstGeom>
          <a:noFill/>
          <a:ln w="19050">
            <a:solidFill>
              <a:srgbClr val="FF3300"/>
            </a:solidFill>
          </a:ln>
        </p:spPr>
        <p:txBody>
          <a:bodyPr wrap="square" rtlCol="0">
            <a:spAutoFit/>
          </a:bodyPr>
          <a:lstStyle/>
          <a:p>
            <a:pPr algn="ctr"/>
            <a:r>
              <a:rPr lang="en-US" sz="2000" smtClean="0">
                <a:solidFill>
                  <a:srgbClr val="0000FF"/>
                </a:solidFill>
                <a:latin typeface="Times New Roman" panose="02020603050405020304" pitchFamily="18" charset="0"/>
                <a:cs typeface="Times New Roman" panose="02020603050405020304" pitchFamily="18" charset="0"/>
              </a:rPr>
              <a:t>Kết thúc</a:t>
            </a:r>
            <a:endParaRPr lang="en-US" sz="2000">
              <a:solidFill>
                <a:srgbClr val="0000FF"/>
              </a:solidFill>
              <a:latin typeface="Times New Roman" panose="02020603050405020304" pitchFamily="18" charset="0"/>
              <a:cs typeface="Times New Roman" panose="02020603050405020304" pitchFamily="18" charset="0"/>
            </a:endParaRPr>
          </a:p>
        </p:txBody>
      </p:sp>
      <p:cxnSp>
        <p:nvCxnSpPr>
          <p:cNvPr id="26" name="Straight Arrow Connector 25"/>
          <p:cNvCxnSpPr/>
          <p:nvPr/>
        </p:nvCxnSpPr>
        <p:spPr bwMode="auto">
          <a:xfrm>
            <a:off x="1762836" y="4648200"/>
            <a:ext cx="533400" cy="0"/>
          </a:xfrm>
          <a:prstGeom prst="straightConnector1">
            <a:avLst/>
          </a:prstGeom>
          <a:solidFill>
            <a:schemeClr val="accent1"/>
          </a:solidFill>
          <a:ln w="38100" cap="flat" cmpd="sng" algn="ctr">
            <a:solidFill>
              <a:schemeClr val="accent5">
                <a:lumMod val="50000"/>
              </a:schemeClr>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Arrow Connector 26"/>
          <p:cNvCxnSpPr/>
          <p:nvPr/>
        </p:nvCxnSpPr>
        <p:spPr bwMode="auto">
          <a:xfrm flipH="1">
            <a:off x="4277436" y="4114800"/>
            <a:ext cx="1056564" cy="533400"/>
          </a:xfrm>
          <a:prstGeom prst="straightConnector1">
            <a:avLst/>
          </a:prstGeom>
          <a:solidFill>
            <a:schemeClr val="accent1"/>
          </a:solidFill>
          <a:ln w="38100" cap="flat" cmpd="sng" algn="ctr">
            <a:solidFill>
              <a:schemeClr val="accent5">
                <a:lumMod val="50000"/>
              </a:schemeClr>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Left Brace 29"/>
          <p:cNvSpPr/>
          <p:nvPr/>
        </p:nvSpPr>
        <p:spPr bwMode="auto">
          <a:xfrm flipH="1">
            <a:off x="3427860" y="2890358"/>
            <a:ext cx="268977" cy="1567341"/>
          </a:xfrm>
          <a:prstGeom prst="leftBrace">
            <a:avLst/>
          </a:prstGeom>
          <a:noFill/>
          <a:ln w="381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bg1"/>
              </a:solidFill>
              <a:effectLst/>
              <a:latin typeface="Arial" panose="020B0604020202020204" pitchFamily="34" charset="0"/>
            </a:endParaRPr>
          </a:p>
        </p:txBody>
      </p:sp>
      <p:sp>
        <p:nvSpPr>
          <p:cNvPr id="31" name="Left Brace 30"/>
          <p:cNvSpPr/>
          <p:nvPr/>
        </p:nvSpPr>
        <p:spPr bwMode="auto">
          <a:xfrm>
            <a:off x="5258939" y="2906661"/>
            <a:ext cx="381001" cy="860387"/>
          </a:xfrm>
          <a:prstGeom prst="leftBrace">
            <a:avLst/>
          </a:prstGeom>
          <a:noFill/>
          <a:ln w="381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bg1"/>
              </a:solidFill>
              <a:effectLst/>
              <a:latin typeface="Arial" panose="020B0604020202020204" pitchFamily="34" charset="0"/>
            </a:endParaRPr>
          </a:p>
        </p:txBody>
      </p:sp>
      <p:grpSp>
        <p:nvGrpSpPr>
          <p:cNvPr id="32" name="Group 13"/>
          <p:cNvGrpSpPr>
            <a:grpSpLocks/>
          </p:cNvGrpSpPr>
          <p:nvPr/>
        </p:nvGrpSpPr>
        <p:grpSpPr bwMode="auto">
          <a:xfrm>
            <a:off x="127000" y="5021413"/>
            <a:ext cx="5687527" cy="1845696"/>
            <a:chOff x="0" y="2888"/>
            <a:chExt cx="3376" cy="1238"/>
          </a:xfrm>
        </p:grpSpPr>
        <p:sp>
          <p:nvSpPr>
            <p:cNvPr id="33" name="AutoShape 14"/>
            <p:cNvSpPr>
              <a:spLocks noChangeArrowheads="1"/>
            </p:cNvSpPr>
            <p:nvPr/>
          </p:nvSpPr>
          <p:spPr bwMode="auto">
            <a:xfrm>
              <a:off x="1552" y="2888"/>
              <a:ext cx="1824" cy="1238"/>
            </a:xfrm>
            <a:prstGeom prst="wedgeRoundRectCallout">
              <a:avLst>
                <a:gd name="adj1" fmla="val -99491"/>
                <a:gd name="adj2" fmla="val 7869"/>
                <a:gd name="adj3" fmla="val 16667"/>
              </a:avLst>
            </a:prstGeom>
            <a:gradFill rotWithShape="1">
              <a:gsLst>
                <a:gs pos="0">
                  <a:schemeClr val="bg1"/>
                </a:gs>
                <a:gs pos="100000">
                  <a:srgbClr val="FFAFD7"/>
                </a:gs>
              </a:gsLst>
              <a:path path="rect">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hlink"/>
                </a:buClr>
                <a:buFont typeface="Wingdings" panose="05000000000000000000" pitchFamily="2" charset="2"/>
                <a:buChar char="v"/>
                <a:defRPr sz="3200">
                  <a:solidFill>
                    <a:schemeClr val="tx1"/>
                  </a:solidFill>
                  <a:latin typeface="Tahom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ClrTx/>
                <a:buFontTx/>
                <a:buNone/>
              </a:pPr>
              <a:endParaRPr lang="vi-VN" altLang="en-US" sz="2400" b="0">
                <a:solidFill>
                  <a:schemeClr val="tx2"/>
                </a:solidFill>
                <a:latin typeface="Arial" panose="020B0604020202020204" pitchFamily="34" charset="0"/>
              </a:endParaRPr>
            </a:p>
          </p:txBody>
        </p:sp>
        <p:sp>
          <p:nvSpPr>
            <p:cNvPr id="34" name="Text Box 15"/>
            <p:cNvSpPr txBox="1">
              <a:spLocks noChangeArrowheads="1"/>
            </p:cNvSpPr>
            <p:nvPr/>
          </p:nvSpPr>
          <p:spPr bwMode="auto">
            <a:xfrm>
              <a:off x="1624" y="2962"/>
              <a:ext cx="1680" cy="1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buChar char="v"/>
                <a:defRPr sz="3200">
                  <a:solidFill>
                    <a:schemeClr val="tx1"/>
                  </a:solidFill>
                  <a:latin typeface="Tahom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ClrTx/>
                <a:buFontTx/>
                <a:buNone/>
              </a:pPr>
              <a:r>
                <a:rPr lang="en-US" altLang="en-US" sz="2400" smtClean="0">
                  <a:solidFill>
                    <a:schemeClr val="tx2"/>
                  </a:solidFill>
                  <a:latin typeface="Times New Roman" panose="02020603050405020304" pitchFamily="18" charset="0"/>
                  <a:cs typeface="Times New Roman" panose="02020603050405020304" pitchFamily="18" charset="0"/>
                </a:rPr>
                <a:t>Cho biết điểm chung giữa phần thân của 2 chương trình trên</a:t>
              </a:r>
              <a:r>
                <a:rPr lang="en-US" altLang="en-US" sz="2400">
                  <a:solidFill>
                    <a:schemeClr val="tx2"/>
                  </a:solidFill>
                  <a:latin typeface="Times New Roman" panose="02020603050405020304" pitchFamily="18" charset="0"/>
                  <a:cs typeface="Times New Roman" panose="02020603050405020304" pitchFamily="18" charset="0"/>
                </a:rPr>
                <a:t>?</a:t>
              </a:r>
              <a:endParaRPr lang="en-US" altLang="en-US" sz="2400">
                <a:solidFill>
                  <a:schemeClr val="tx2"/>
                </a:solidFill>
                <a:latin typeface=".VnAristote" panose="020B7200000000000000" pitchFamily="34" charset="0"/>
              </a:endParaRPr>
            </a:p>
          </p:txBody>
        </p:sp>
        <p:pic>
          <p:nvPicPr>
            <p:cNvPr id="35" name="Picture 16" descr="496168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3168"/>
              <a:ext cx="912" cy="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90887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fade">
                                      <p:cBhvr>
                                        <p:cTn id="30" dur="500"/>
                                        <p:tgtEl>
                                          <p:spTgt spid="32"/>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xit" presetSubtype="10" fill="hold" grpId="1" nodeType="clickEffect">
                                  <p:stCondLst>
                                    <p:cond delay="0"/>
                                  </p:stCondLst>
                                  <p:childTnLst>
                                    <p:animEffect transition="out" filter="blinds(horizontal)">
                                      <p:cBhvr>
                                        <p:cTn id="34" dur="500"/>
                                        <p:tgtEl>
                                          <p:spTgt spid="11"/>
                                        </p:tgtEl>
                                      </p:cBhvr>
                                    </p:animEffect>
                                    <p:set>
                                      <p:cBhvr>
                                        <p:cTn id="35" dur="1" fill="hold">
                                          <p:stCondLst>
                                            <p:cond delay="499"/>
                                          </p:stCondLst>
                                        </p:cTn>
                                        <p:tgtEl>
                                          <p:spTgt spid="11"/>
                                        </p:tgtEl>
                                        <p:attrNameLst>
                                          <p:attrName>style.visibility</p:attrName>
                                        </p:attrNameLst>
                                      </p:cBhvr>
                                      <p:to>
                                        <p:strVal val="hidden"/>
                                      </p:to>
                                    </p:set>
                                  </p:childTnLst>
                                </p:cTn>
                              </p:par>
                              <p:par>
                                <p:cTn id="36" presetID="3" presetClass="exit" presetSubtype="10" fill="hold" grpId="1" nodeType="withEffect">
                                  <p:stCondLst>
                                    <p:cond delay="0"/>
                                  </p:stCondLst>
                                  <p:childTnLst>
                                    <p:animEffect transition="out" filter="blinds(horizontal)">
                                      <p:cBhvr>
                                        <p:cTn id="37" dur="500"/>
                                        <p:tgtEl>
                                          <p:spTgt spid="2"/>
                                        </p:tgtEl>
                                      </p:cBhvr>
                                    </p:animEffect>
                                    <p:set>
                                      <p:cBhvr>
                                        <p:cTn id="38" dur="1" fill="hold">
                                          <p:stCondLst>
                                            <p:cond delay="499"/>
                                          </p:stCondLst>
                                        </p:cTn>
                                        <p:tgtEl>
                                          <p:spTgt spid="2"/>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500"/>
                                        <p:tgtEl>
                                          <p:spTgt spid="14"/>
                                        </p:tgtEl>
                                      </p:cBhvr>
                                    </p:animEffect>
                                  </p:childTnLst>
                                </p:cTn>
                              </p:par>
                              <p:par>
                                <p:cTn id="44" presetID="10" presetClass="entr" presetSubtype="0" fill="hold" nodeType="with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fade">
                                      <p:cBhvr>
                                        <p:cTn id="46" dur="500"/>
                                        <p:tgtEl>
                                          <p:spTgt spid="6"/>
                                        </p:tgtEl>
                                      </p:cBhvr>
                                    </p:animEffect>
                                  </p:childTnLst>
                                </p:cTn>
                              </p:par>
                              <p:par>
                                <p:cTn id="47" presetID="10" presetClass="entr" presetSubtype="0" fill="hold" nodeType="with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fade">
                                      <p:cBhvr>
                                        <p:cTn id="49" dur="500"/>
                                        <p:tgtEl>
                                          <p:spTgt spid="20"/>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animEffect transition="in" filter="fade">
                                      <p:cBhvr>
                                        <p:cTn id="54" dur="500"/>
                                        <p:tgtEl>
                                          <p:spTgt spid="21"/>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fade">
                                      <p:cBhvr>
                                        <p:cTn id="57" dur="500"/>
                                        <p:tgtEl>
                                          <p:spTgt spid="30"/>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31"/>
                                        </p:tgtEl>
                                        <p:attrNameLst>
                                          <p:attrName>style.visibility</p:attrName>
                                        </p:attrNameLst>
                                      </p:cBhvr>
                                      <p:to>
                                        <p:strVal val="visible"/>
                                      </p:to>
                                    </p:set>
                                    <p:animEffect transition="in" filter="fade">
                                      <p:cBhvr>
                                        <p:cTn id="60" dur="500"/>
                                        <p:tgtEl>
                                          <p:spTgt spid="31"/>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23"/>
                                        </p:tgtEl>
                                        <p:attrNameLst>
                                          <p:attrName>style.visibility</p:attrName>
                                        </p:attrNameLst>
                                      </p:cBhvr>
                                      <p:to>
                                        <p:strVal val="visible"/>
                                      </p:to>
                                    </p:set>
                                    <p:animEffect transition="in" filter="fade">
                                      <p:cBhvr>
                                        <p:cTn id="65" dur="500"/>
                                        <p:tgtEl>
                                          <p:spTgt spid="23"/>
                                        </p:tgtEl>
                                      </p:cBhvr>
                                    </p:animEffect>
                                  </p:childTnLst>
                                </p:cTn>
                              </p:par>
                              <p:par>
                                <p:cTn id="66" presetID="10" presetClass="entr" presetSubtype="0" fill="hold" nodeType="withEffect">
                                  <p:stCondLst>
                                    <p:cond delay="0"/>
                                  </p:stCondLst>
                                  <p:childTnLst>
                                    <p:set>
                                      <p:cBhvr>
                                        <p:cTn id="67" dur="1" fill="hold">
                                          <p:stCondLst>
                                            <p:cond delay="0"/>
                                          </p:stCondLst>
                                        </p:cTn>
                                        <p:tgtEl>
                                          <p:spTgt spid="26"/>
                                        </p:tgtEl>
                                        <p:attrNameLst>
                                          <p:attrName>style.visibility</p:attrName>
                                        </p:attrNameLst>
                                      </p:cBhvr>
                                      <p:to>
                                        <p:strVal val="visible"/>
                                      </p:to>
                                    </p:set>
                                    <p:animEffect transition="in" filter="fade">
                                      <p:cBhvr>
                                        <p:cTn id="68" dur="500"/>
                                        <p:tgtEl>
                                          <p:spTgt spid="26"/>
                                        </p:tgtEl>
                                      </p:cBhvr>
                                    </p:animEffect>
                                  </p:childTnLst>
                                </p:cTn>
                              </p:par>
                              <p:par>
                                <p:cTn id="69" presetID="10" presetClass="entr" presetSubtype="0" fill="hold" nodeType="withEffect">
                                  <p:stCondLst>
                                    <p:cond delay="0"/>
                                  </p:stCondLst>
                                  <p:childTnLst>
                                    <p:set>
                                      <p:cBhvr>
                                        <p:cTn id="70" dur="1" fill="hold">
                                          <p:stCondLst>
                                            <p:cond delay="0"/>
                                          </p:stCondLst>
                                        </p:cTn>
                                        <p:tgtEl>
                                          <p:spTgt spid="27"/>
                                        </p:tgtEl>
                                        <p:attrNameLst>
                                          <p:attrName>style.visibility</p:attrName>
                                        </p:attrNameLst>
                                      </p:cBhvr>
                                      <p:to>
                                        <p:strVal val="visible"/>
                                      </p:to>
                                    </p:set>
                                    <p:animEffect transition="in" filter="fade">
                                      <p:cBhvr>
                                        <p:cTn id="71"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animBg="1"/>
      <p:bldP spid="10" grpId="0" animBg="1"/>
      <p:bldP spid="2" grpId="0" animBg="1"/>
      <p:bldP spid="2" grpId="1" animBg="1"/>
      <p:bldP spid="11" grpId="0" animBg="1"/>
      <p:bldP spid="11" grpId="1" animBg="1"/>
      <p:bldP spid="14" grpId="0" animBg="1"/>
      <p:bldP spid="21" grpId="0" animBg="1"/>
      <p:bldP spid="23" grpId="0" animBg="1"/>
      <p:bldP spid="30" grpId="0" animBg="1"/>
      <p:bldP spid="31"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 Box 9"/>
          <p:cNvSpPr txBox="1">
            <a:spLocks noChangeArrowheads="1"/>
          </p:cNvSpPr>
          <p:nvPr/>
        </p:nvSpPr>
        <p:spPr bwMode="auto">
          <a:xfrm>
            <a:off x="0" y="467380"/>
            <a:ext cx="91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buChar char="v"/>
              <a:defRPr sz="3200">
                <a:solidFill>
                  <a:schemeClr val="tx1"/>
                </a:solidFill>
                <a:latin typeface="Tahom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ClrTx/>
              <a:buFontTx/>
              <a:buNone/>
            </a:pPr>
            <a:r>
              <a:rPr lang="en-US" altLang="en-US" sz="2800" dirty="0">
                <a:solidFill>
                  <a:srgbClr val="FFC000"/>
                </a:solidFill>
                <a:latin typeface="Times New Roman" panose="02020603050405020304" pitchFamily="18" charset="0"/>
              </a:rPr>
              <a:t>b</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Phần</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thân</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chương</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trình</a:t>
            </a:r>
            <a:endParaRPr lang="en-US" altLang="en-US" sz="2800" dirty="0">
              <a:solidFill>
                <a:srgbClr val="FFC000"/>
              </a:solidFill>
              <a:latin typeface="Times New Roman" panose="02020603050405020304" pitchFamily="18" charset="0"/>
            </a:endParaRPr>
          </a:p>
        </p:txBody>
      </p:sp>
      <p:sp>
        <p:nvSpPr>
          <p:cNvPr id="4" name="Rectangle 3"/>
          <p:cNvSpPr/>
          <p:nvPr/>
        </p:nvSpPr>
        <p:spPr>
          <a:xfrm>
            <a:off x="152400" y="1066800"/>
            <a:ext cx="8610600" cy="461665"/>
          </a:xfrm>
          <a:prstGeom prst="rect">
            <a:avLst/>
          </a:prstGeom>
        </p:spPr>
        <p:txBody>
          <a:bodyPr wrap="square">
            <a:spAutoFit/>
          </a:bodyPr>
          <a:lstStyle/>
          <a:p>
            <a:pPr indent="50165">
              <a:spcAft>
                <a:spcPts val="0"/>
              </a:spcAft>
            </a:pPr>
            <a:r>
              <a:rPr lang="en-US" sz="2400" b="0" dirty="0" err="1" smtClean="0">
                <a:solidFill>
                  <a:schemeClr val="bg1"/>
                </a:solidFill>
                <a:effectLst/>
                <a:latin typeface="Times New Roman" panose="02020603050405020304" pitchFamily="18" charset="0"/>
                <a:ea typeface="Times New Roman" panose="02020603050405020304" pitchFamily="18" charset="0"/>
              </a:rPr>
              <a:t>Bao</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gồm</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dãy</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lệnh</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được</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đặt</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trong</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cặp</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từ</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khóa</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dirty="0" smtClean="0">
                <a:solidFill>
                  <a:srgbClr val="FFC000"/>
                </a:solidFill>
                <a:effectLst/>
                <a:latin typeface="Times New Roman" panose="02020603050405020304" pitchFamily="18" charset="0"/>
                <a:ea typeface="Times New Roman" panose="02020603050405020304" pitchFamily="18" charset="0"/>
              </a:rPr>
              <a:t>begin, end</a:t>
            </a:r>
            <a:r>
              <a:rPr lang="en-US" sz="2400" b="0" dirty="0" smtClean="0">
                <a:solidFill>
                  <a:schemeClr val="bg1"/>
                </a:solidFill>
                <a:effectLst/>
                <a:latin typeface="Times New Roman" panose="02020603050405020304" pitchFamily="18" charset="0"/>
                <a:ea typeface="Times New Roman" panose="02020603050405020304" pitchFamily="18" charset="0"/>
              </a:rPr>
              <a:t>.</a:t>
            </a:r>
          </a:p>
        </p:txBody>
      </p:sp>
      <p:sp>
        <p:nvSpPr>
          <p:cNvPr id="5" name="Rectangle 4"/>
          <p:cNvSpPr/>
          <p:nvPr/>
        </p:nvSpPr>
        <p:spPr>
          <a:xfrm>
            <a:off x="2590800" y="1752600"/>
            <a:ext cx="4572000" cy="1477328"/>
          </a:xfrm>
          <a:prstGeom prst="rect">
            <a:avLst/>
          </a:prstGeom>
          <a:blipFill>
            <a:blip r:embed="rId2"/>
            <a:tile tx="0" ty="0" sx="100000" sy="100000" flip="none" algn="tl"/>
          </a:blipFill>
        </p:spPr>
        <p:txBody>
          <a:bodyPr>
            <a:spAutoFit/>
          </a:bodyPr>
          <a:lstStyle/>
          <a:p>
            <a:pPr>
              <a:spcAft>
                <a:spcPts val="0"/>
              </a:spcAft>
            </a:pPr>
            <a:r>
              <a:rPr lang="en-US" sz="3000" dirty="0" smtClean="0">
                <a:solidFill>
                  <a:srgbClr val="0000FF"/>
                </a:solidFill>
                <a:latin typeface="Times New Roman" panose="02020603050405020304" pitchFamily="18" charset="0"/>
                <a:ea typeface="Times New Roman" panose="02020603050405020304" pitchFamily="18" charset="0"/>
              </a:rPr>
              <a:t>Begin</a:t>
            </a:r>
            <a:endParaRPr lang="en-US" sz="3000" dirty="0" smtClean="0">
              <a:solidFill>
                <a:srgbClr val="0000FF"/>
              </a:solidFill>
              <a:effectLst/>
              <a:latin typeface="Times New Roman" panose="02020603050405020304" pitchFamily="18" charset="0"/>
              <a:ea typeface="Times New Roman" panose="02020603050405020304" pitchFamily="18" charset="0"/>
            </a:endParaRPr>
          </a:p>
          <a:p>
            <a:pPr>
              <a:spcAft>
                <a:spcPts val="0"/>
              </a:spcAft>
            </a:pPr>
            <a:r>
              <a:rPr lang="en-US" sz="3000" dirty="0" smtClean="0">
                <a:solidFill>
                  <a:srgbClr val="0000FF"/>
                </a:solidFill>
                <a:effectLst/>
                <a:latin typeface="Times New Roman" panose="02020603050405020304" pitchFamily="18" charset="0"/>
                <a:ea typeface="Times New Roman" panose="02020603050405020304" pitchFamily="18" charset="0"/>
              </a:rPr>
              <a:t>          [&lt;</a:t>
            </a:r>
            <a:r>
              <a:rPr lang="en-US" sz="3000" dirty="0" err="1" smtClean="0">
                <a:solidFill>
                  <a:srgbClr val="0000FF"/>
                </a:solidFill>
                <a:effectLst/>
                <a:latin typeface="Times New Roman" panose="02020603050405020304" pitchFamily="18" charset="0"/>
                <a:ea typeface="Times New Roman" panose="02020603050405020304" pitchFamily="18" charset="0"/>
              </a:rPr>
              <a:t>dãy</a:t>
            </a:r>
            <a:r>
              <a:rPr lang="en-US" sz="3000" dirty="0" smtClean="0">
                <a:solidFill>
                  <a:srgbClr val="0000FF"/>
                </a:solidFill>
                <a:effectLst/>
                <a:latin typeface="Times New Roman" panose="02020603050405020304" pitchFamily="18" charset="0"/>
                <a:ea typeface="Times New Roman" panose="02020603050405020304" pitchFamily="18" charset="0"/>
              </a:rPr>
              <a:t> </a:t>
            </a:r>
            <a:r>
              <a:rPr lang="en-US" sz="3000" dirty="0" err="1" smtClean="0">
                <a:solidFill>
                  <a:srgbClr val="0000FF"/>
                </a:solidFill>
                <a:effectLst/>
                <a:latin typeface="Times New Roman" panose="02020603050405020304" pitchFamily="18" charset="0"/>
                <a:ea typeface="Times New Roman" panose="02020603050405020304" pitchFamily="18" charset="0"/>
              </a:rPr>
              <a:t>lệnh</a:t>
            </a:r>
            <a:r>
              <a:rPr lang="en-US" sz="3000" dirty="0" smtClean="0">
                <a:solidFill>
                  <a:srgbClr val="0000FF"/>
                </a:solidFill>
                <a:effectLst/>
                <a:latin typeface="Times New Roman" panose="02020603050405020304" pitchFamily="18" charset="0"/>
                <a:ea typeface="Times New Roman" panose="02020603050405020304" pitchFamily="18" charset="0"/>
              </a:rPr>
              <a:t>&gt;]</a:t>
            </a:r>
          </a:p>
          <a:p>
            <a:r>
              <a:rPr lang="en-US" sz="3000" dirty="0" smtClean="0">
                <a:solidFill>
                  <a:srgbClr val="0000FF"/>
                </a:solidFill>
                <a:latin typeface="Times New Roman" panose="02020603050405020304" pitchFamily="18" charset="0"/>
                <a:ea typeface="Times New Roman" panose="02020603050405020304" pitchFamily="18" charset="0"/>
              </a:rPr>
              <a:t>End.</a:t>
            </a:r>
            <a:endParaRPr lang="en-US" sz="3000" dirty="0">
              <a:solidFill>
                <a:srgbClr val="0000FF"/>
              </a:solidFill>
            </a:endParaRPr>
          </a:p>
        </p:txBody>
      </p:sp>
    </p:spTree>
    <p:extLst>
      <p:ext uri="{BB962C8B-B14F-4D97-AF65-F5344CB8AC3E}">
        <p14:creationId xmlns:p14="http://schemas.microsoft.com/office/powerpoint/2010/main" val="581761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3972636" y="648420"/>
            <a:ext cx="4942764" cy="4493538"/>
          </a:xfrm>
          <a:prstGeom prst="rect">
            <a:avLst/>
          </a:prstGeom>
          <a:solidFill>
            <a:srgbClr val="ECFEFE"/>
          </a:solidFill>
        </p:spPr>
        <p:txBody>
          <a:bodyPr wrap="square">
            <a:spAutoFit/>
          </a:bodyPr>
          <a:lstStyle/>
          <a:p>
            <a:r>
              <a:rPr lang="pt-BR" sz="2200" b="0" dirty="0">
                <a:latin typeface="Times New Roman" pitchFamily="18" charset="0"/>
                <a:cs typeface="Times New Roman" pitchFamily="18" charset="0"/>
              </a:rPr>
              <a:t>Progam   vi  du;</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Const pi:=3.14;</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Uses;</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Var   C,S,r: real;</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BEGIN</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Write(‘nhap ban kinh r’);</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Readln(r);</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C:= 2*pi*r;</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S:= pi*r*r;</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Writeln(‘C= ’, C);</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Write(‘S= ’, S);</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readln </a:t>
            </a:r>
            <a:endParaRPr lang="vi-VN" sz="2200" b="0" dirty="0">
              <a:latin typeface="Times New Roman" pitchFamily="18" charset="0"/>
              <a:cs typeface="Times New Roman" pitchFamily="18" charset="0"/>
            </a:endParaRPr>
          </a:p>
          <a:p>
            <a:r>
              <a:rPr lang="pt-BR" sz="2200" b="0" dirty="0">
                <a:latin typeface="Times New Roman" pitchFamily="18" charset="0"/>
                <a:cs typeface="Times New Roman" pitchFamily="18" charset="0"/>
              </a:rPr>
              <a:t>	END;</a:t>
            </a:r>
            <a:endParaRPr lang="vi-VN" sz="2200" b="0" dirty="0">
              <a:latin typeface="Times New Roman" pitchFamily="18" charset="0"/>
              <a:cs typeface="Times New Roman" pitchFamily="18" charset="0"/>
            </a:endParaRPr>
          </a:p>
        </p:txBody>
      </p:sp>
      <p:sp>
        <p:nvSpPr>
          <p:cNvPr id="6" name="TextBox 5"/>
          <p:cNvSpPr txBox="1"/>
          <p:nvPr/>
        </p:nvSpPr>
        <p:spPr>
          <a:xfrm>
            <a:off x="152400" y="3200400"/>
            <a:ext cx="3505200" cy="1754326"/>
          </a:xfrm>
          <a:prstGeom prst="rect">
            <a:avLst/>
          </a:prstGeom>
          <a:noFill/>
        </p:spPr>
        <p:txBody>
          <a:bodyPr wrap="square" rtlCol="0">
            <a:spAutoFit/>
          </a:bodyPr>
          <a:lstStyle/>
          <a:p>
            <a:pPr>
              <a:lnSpc>
                <a:spcPct val="150000"/>
              </a:lnSpc>
            </a:pPr>
            <a:r>
              <a:rPr lang="en-US" sz="2400" b="0" dirty="0" smtClean="0">
                <a:solidFill>
                  <a:srgbClr val="FFC000"/>
                </a:solidFill>
                <a:latin typeface="Times New Roman" pitchFamily="18" charset="0"/>
                <a:cs typeface="Times New Roman" pitchFamily="18" charset="0"/>
              </a:rPr>
              <a:t>Cho </a:t>
            </a:r>
            <a:r>
              <a:rPr lang="en-US" sz="2400" b="0" dirty="0" err="1" smtClean="0">
                <a:solidFill>
                  <a:srgbClr val="FFC000"/>
                </a:solidFill>
                <a:latin typeface="Times New Roman" pitchFamily="18" charset="0"/>
                <a:cs typeface="Times New Roman" pitchFamily="18" charset="0"/>
              </a:rPr>
              <a:t>chương</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trình</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sau</a:t>
            </a:r>
            <a:r>
              <a:rPr lang="en-US" sz="2400" b="0" dirty="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còn</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một</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số</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lỗi</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Hãy</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trả</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lời</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các</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câu</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hỏi</a:t>
            </a:r>
            <a:r>
              <a:rPr lang="en-US" sz="2400" b="0" dirty="0" smtClean="0">
                <a:solidFill>
                  <a:srgbClr val="FFC000"/>
                </a:solidFill>
                <a:latin typeface="Times New Roman" pitchFamily="18" charset="0"/>
                <a:cs typeface="Times New Roman" pitchFamily="18" charset="0"/>
              </a:rPr>
              <a:t> </a:t>
            </a:r>
            <a:r>
              <a:rPr lang="en-US" sz="2400" b="0" dirty="0" err="1" smtClean="0">
                <a:solidFill>
                  <a:srgbClr val="FFC000"/>
                </a:solidFill>
                <a:latin typeface="Times New Roman" pitchFamily="18" charset="0"/>
                <a:cs typeface="Times New Roman" pitchFamily="18" charset="0"/>
              </a:rPr>
              <a:t>sau</a:t>
            </a:r>
            <a:r>
              <a:rPr lang="en-US" sz="2400" b="0" dirty="0" smtClean="0">
                <a:solidFill>
                  <a:srgbClr val="FFC000"/>
                </a:solidFill>
                <a:latin typeface="Times New Roman" pitchFamily="18" charset="0"/>
                <a:cs typeface="Times New Roman" pitchFamily="18" charset="0"/>
              </a:rPr>
              <a:t>: </a:t>
            </a:r>
            <a:endParaRPr lang="vi-VN" sz="2400" b="0" dirty="0">
              <a:solidFill>
                <a:srgbClr val="FFC000"/>
              </a:solidFill>
              <a:latin typeface="Times New Roman" pitchFamily="18" charset="0"/>
              <a:cs typeface="Times New Roman" pitchFamily="18" charset="0"/>
            </a:endParaRPr>
          </a:p>
        </p:txBody>
      </p:sp>
      <p:sp>
        <p:nvSpPr>
          <p:cNvPr id="7" name="Rectangle 6"/>
          <p:cNvSpPr/>
          <p:nvPr/>
        </p:nvSpPr>
        <p:spPr>
          <a:xfrm>
            <a:off x="32982" y="5216706"/>
            <a:ext cx="9253182" cy="1412694"/>
          </a:xfrm>
          <a:prstGeom prst="rect">
            <a:avLst/>
          </a:prstGeom>
        </p:spPr>
        <p:txBody>
          <a:bodyPr wrap="square">
            <a:spAutoFit/>
          </a:bodyPr>
          <a:lstStyle/>
          <a:p>
            <a:pPr>
              <a:lnSpc>
                <a:spcPct val="130000"/>
              </a:lnSpc>
            </a:pPr>
            <a:r>
              <a:rPr lang="pt-BR" sz="2200" b="0" dirty="0" smtClean="0">
                <a:solidFill>
                  <a:srgbClr val="FFC000"/>
                </a:solidFill>
                <a:latin typeface="Times New Roman" pitchFamily="18" charset="0"/>
                <a:cs typeface="Times New Roman" pitchFamily="18" charset="0"/>
              </a:rPr>
              <a:t>Câu 1</a:t>
            </a:r>
            <a:r>
              <a:rPr lang="pt-BR" sz="2200" b="0" dirty="0" smtClean="0">
                <a:solidFill>
                  <a:schemeClr val="bg1"/>
                </a:solidFill>
                <a:latin typeface="Times New Roman" pitchFamily="18" charset="0"/>
                <a:cs typeface="Times New Roman" pitchFamily="18" charset="0"/>
              </a:rPr>
              <a:t>. </a:t>
            </a:r>
            <a:r>
              <a:rPr lang="pt-BR" sz="2200" b="0" dirty="0">
                <a:solidFill>
                  <a:schemeClr val="bg1"/>
                </a:solidFill>
                <a:latin typeface="Times New Roman" pitchFamily="18" charset="0"/>
                <a:cs typeface="Times New Roman" pitchFamily="18" charset="0"/>
              </a:rPr>
              <a:t>Em hãy cho biết các lỗi trong chương trình trên</a:t>
            </a:r>
            <a:endParaRPr lang="vi-VN" sz="2200" b="0" dirty="0">
              <a:solidFill>
                <a:schemeClr val="bg1"/>
              </a:solidFill>
              <a:latin typeface="Times New Roman" pitchFamily="18" charset="0"/>
              <a:cs typeface="Times New Roman" pitchFamily="18" charset="0"/>
            </a:endParaRPr>
          </a:p>
          <a:p>
            <a:pPr>
              <a:lnSpc>
                <a:spcPct val="130000"/>
              </a:lnSpc>
            </a:pPr>
            <a:r>
              <a:rPr lang="pt-BR" sz="2200" b="0" dirty="0" smtClean="0">
                <a:solidFill>
                  <a:srgbClr val="FFC000"/>
                </a:solidFill>
                <a:latin typeface="Times New Roman" pitchFamily="18" charset="0"/>
                <a:cs typeface="Times New Roman" pitchFamily="18" charset="0"/>
              </a:rPr>
              <a:t>Câu 2</a:t>
            </a:r>
            <a:r>
              <a:rPr lang="pt-BR" sz="2200" b="0" dirty="0">
                <a:solidFill>
                  <a:schemeClr val="bg1"/>
                </a:solidFill>
                <a:latin typeface="Times New Roman" pitchFamily="18" charset="0"/>
                <a:cs typeface="Times New Roman" pitchFamily="18" charset="0"/>
              </a:rPr>
              <a:t>.</a:t>
            </a:r>
            <a:r>
              <a:rPr lang="pt-BR" sz="2200" b="0" dirty="0" smtClean="0">
                <a:solidFill>
                  <a:schemeClr val="bg1"/>
                </a:solidFill>
                <a:latin typeface="Times New Roman" pitchFamily="18" charset="0"/>
                <a:cs typeface="Times New Roman" pitchFamily="18" charset="0"/>
              </a:rPr>
              <a:t> </a:t>
            </a:r>
            <a:r>
              <a:rPr lang="pt-BR" sz="2200" b="0" dirty="0">
                <a:solidFill>
                  <a:schemeClr val="bg1"/>
                </a:solidFill>
                <a:latin typeface="Times New Roman" pitchFamily="18" charset="0"/>
                <a:cs typeface="Times New Roman" pitchFamily="18" charset="0"/>
              </a:rPr>
              <a:t>Sau khi sửa lỗi hãy cho biết chương trình trên khai báo những gì?</a:t>
            </a:r>
            <a:endParaRPr lang="vi-VN" sz="2200" b="0" dirty="0">
              <a:solidFill>
                <a:schemeClr val="bg1"/>
              </a:solidFill>
              <a:latin typeface="Times New Roman" pitchFamily="18" charset="0"/>
              <a:cs typeface="Times New Roman" pitchFamily="18" charset="0"/>
            </a:endParaRPr>
          </a:p>
          <a:p>
            <a:pPr>
              <a:lnSpc>
                <a:spcPct val="130000"/>
              </a:lnSpc>
            </a:pPr>
            <a:r>
              <a:rPr lang="pt-BR" sz="2200" b="0" dirty="0" smtClean="0">
                <a:solidFill>
                  <a:srgbClr val="FFC000"/>
                </a:solidFill>
                <a:latin typeface="Times New Roman" pitchFamily="18" charset="0"/>
                <a:cs typeface="Times New Roman" pitchFamily="18" charset="0"/>
              </a:rPr>
              <a:t>Câu 3</a:t>
            </a:r>
            <a:r>
              <a:rPr lang="pt-BR" sz="2200" b="0" dirty="0" smtClean="0">
                <a:solidFill>
                  <a:schemeClr val="bg1"/>
                </a:solidFill>
                <a:latin typeface="Times New Roman" pitchFamily="18" charset="0"/>
                <a:cs typeface="Times New Roman" pitchFamily="18" charset="0"/>
              </a:rPr>
              <a:t>. </a:t>
            </a:r>
            <a:r>
              <a:rPr lang="pt-BR" sz="2200" b="0" dirty="0">
                <a:solidFill>
                  <a:schemeClr val="bg1"/>
                </a:solidFill>
                <a:latin typeface="Times New Roman" pitchFamily="18" charset="0"/>
                <a:cs typeface="Times New Roman" pitchFamily="18" charset="0"/>
              </a:rPr>
              <a:t>Đoán nhận kết quả của chương trình</a:t>
            </a:r>
            <a:endParaRPr lang="vi-VN" sz="2200" b="0" dirty="0">
              <a:solidFill>
                <a:schemeClr val="bg1"/>
              </a:solidFill>
              <a:latin typeface="Times New Roman" pitchFamily="18" charset="0"/>
              <a:cs typeface="Times New Roman" pitchFamily="18" charset="0"/>
            </a:endParaRPr>
          </a:p>
        </p:txBody>
      </p:sp>
      <p:sp>
        <p:nvSpPr>
          <p:cNvPr id="8" name="TextBox 7"/>
          <p:cNvSpPr txBox="1"/>
          <p:nvPr/>
        </p:nvSpPr>
        <p:spPr>
          <a:xfrm>
            <a:off x="2726141" y="145745"/>
            <a:ext cx="4038600" cy="461665"/>
          </a:xfrm>
          <a:prstGeom prst="rect">
            <a:avLst/>
          </a:prstGeom>
          <a:noFill/>
        </p:spPr>
        <p:txBody>
          <a:bodyPr wrap="square" rtlCol="0">
            <a:spAutoFit/>
          </a:bodyPr>
          <a:lstStyle/>
          <a:p>
            <a:r>
              <a:rPr lang="en-US" sz="2400" dirty="0" smtClean="0">
                <a:solidFill>
                  <a:srgbClr val="FFC000"/>
                </a:solidFill>
                <a:latin typeface="Times New Roman" pitchFamily="18" charset="0"/>
                <a:cs typeface="Times New Roman" pitchFamily="18" charset="0"/>
              </a:rPr>
              <a:t>HOẠT ĐỘNG: LUYỆN TẬP</a:t>
            </a:r>
            <a:endParaRPr lang="vi-VN" sz="2400"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3121015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20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500" fill="hold"/>
                                        <p:tgtEl>
                                          <p:spTgt spid="7"/>
                                        </p:tgtEl>
                                        <p:attrNameLst>
                                          <p:attrName>ppt_x</p:attrName>
                                        </p:attrNameLst>
                                      </p:cBhvr>
                                      <p:tavLst>
                                        <p:tav tm="0">
                                          <p:val>
                                            <p:strVal val="#ppt_x"/>
                                          </p:val>
                                        </p:tav>
                                        <p:tav tm="100000">
                                          <p:val>
                                            <p:strVal val="#ppt_x"/>
                                          </p:val>
                                        </p:tav>
                                      </p:tavLst>
                                    </p:anim>
                                    <p:anim calcmode="lin" valueType="num">
                                      <p:cBhvr additive="base">
                                        <p:cTn id="1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3886200" y="1219200"/>
            <a:ext cx="5257800" cy="5324535"/>
          </a:xfrm>
          <a:prstGeom prst="rect">
            <a:avLst/>
          </a:prstGeom>
          <a:blipFill>
            <a:blip r:embed="rId2"/>
            <a:tile tx="0" ty="0" sx="100000" sy="100000" flip="none" algn="tl"/>
          </a:blipFill>
        </p:spPr>
        <p:txBody>
          <a:bodyPr wrap="square">
            <a:spAutoFit/>
          </a:bodyPr>
          <a:lstStyle/>
          <a:p>
            <a:r>
              <a:rPr lang="en-US" sz="2000" b="0" dirty="0">
                <a:solidFill>
                  <a:srgbClr val="0000FF"/>
                </a:solidFill>
                <a:latin typeface="Times New Roman" pitchFamily="18" charset="0"/>
                <a:cs typeface="Times New Roman" pitchFamily="18" charset="0"/>
              </a:rPr>
              <a:t>Program Giai_PTB2;</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Uses </a:t>
            </a:r>
            <a:r>
              <a:rPr lang="en-US" sz="2000" b="0" dirty="0" err="1">
                <a:solidFill>
                  <a:srgbClr val="0000FF"/>
                </a:solidFill>
                <a:latin typeface="Times New Roman" pitchFamily="18" charset="0"/>
                <a:cs typeface="Times New Roman" pitchFamily="18" charset="0"/>
              </a:rPr>
              <a:t>crt</a:t>
            </a:r>
            <a:r>
              <a:rPr lang="en-US" sz="2000" b="0" dirty="0">
                <a:solidFill>
                  <a:srgbClr val="0000FF"/>
                </a:solidFill>
                <a:latin typeface="Times New Roman" pitchFamily="18" charset="0"/>
                <a:cs typeface="Times New Roman" pitchFamily="18" charset="0"/>
              </a:rPr>
              <a:t>;</a:t>
            </a:r>
            <a:endParaRPr lang="vi-VN" sz="2000" b="0" dirty="0">
              <a:solidFill>
                <a:srgbClr val="0000FF"/>
              </a:solidFill>
              <a:latin typeface="Times New Roman" pitchFamily="18" charset="0"/>
              <a:cs typeface="Times New Roman" pitchFamily="18" charset="0"/>
            </a:endParaRPr>
          </a:p>
          <a:p>
            <a:r>
              <a:rPr lang="en-US" sz="2000" b="0" dirty="0" err="1">
                <a:solidFill>
                  <a:srgbClr val="0000FF"/>
                </a:solidFill>
                <a:latin typeface="Times New Roman" pitchFamily="18" charset="0"/>
                <a:cs typeface="Times New Roman" pitchFamily="18" charset="0"/>
              </a:rPr>
              <a:t>Var</a:t>
            </a:r>
            <a:r>
              <a:rPr lang="en-US" sz="2000" b="0" dirty="0">
                <a:solidFill>
                  <a:srgbClr val="0000FF"/>
                </a:solidFill>
                <a:latin typeface="Times New Roman" pitchFamily="18" charset="0"/>
                <a:cs typeface="Times New Roman" pitchFamily="18" charset="0"/>
              </a:rPr>
              <a:t> a, b: real;</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c: real;</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D: real;</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x1, x2: real;</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begin</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a:t>
            </a:r>
            <a:r>
              <a:rPr lang="en-US" sz="2000" b="0" dirty="0" err="1">
                <a:solidFill>
                  <a:srgbClr val="0000FF"/>
                </a:solidFill>
                <a:latin typeface="Times New Roman" pitchFamily="18" charset="0"/>
                <a:cs typeface="Times New Roman" pitchFamily="18" charset="0"/>
              </a:rPr>
              <a:t>clrscr</a:t>
            </a:r>
            <a:r>
              <a:rPr lang="en-US" sz="2000" b="0" dirty="0">
                <a:solidFill>
                  <a:srgbClr val="0000FF"/>
                </a:solidFill>
                <a:latin typeface="Times New Roman" pitchFamily="18" charset="0"/>
                <a:cs typeface="Times New Roman" pitchFamily="18" charset="0"/>
              </a:rPr>
              <a:t>;</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write (‘</a:t>
            </a:r>
            <a:r>
              <a:rPr lang="en-US" sz="2000" b="0" dirty="0" err="1">
                <a:solidFill>
                  <a:srgbClr val="0000FF"/>
                </a:solidFill>
                <a:latin typeface="Times New Roman" pitchFamily="18" charset="0"/>
                <a:cs typeface="Times New Roman" pitchFamily="18" charset="0"/>
              </a:rPr>
              <a:t>Nhap</a:t>
            </a:r>
            <a:r>
              <a:rPr lang="en-US" sz="2000" b="0" dirty="0">
                <a:solidFill>
                  <a:srgbClr val="0000FF"/>
                </a:solidFill>
                <a:latin typeface="Times New Roman" pitchFamily="18" charset="0"/>
                <a:cs typeface="Times New Roman" pitchFamily="18" charset="0"/>
              </a:rPr>
              <a:t> a, b, c’); </a:t>
            </a:r>
            <a:r>
              <a:rPr lang="en-US" sz="2000" b="0" dirty="0" err="1">
                <a:solidFill>
                  <a:srgbClr val="0000FF"/>
                </a:solidFill>
                <a:latin typeface="Times New Roman" pitchFamily="18" charset="0"/>
                <a:cs typeface="Times New Roman" pitchFamily="18" charset="0"/>
              </a:rPr>
              <a:t>readln</a:t>
            </a:r>
            <a:r>
              <a:rPr lang="en-US" sz="2000" b="0" dirty="0">
                <a:solidFill>
                  <a:srgbClr val="0000FF"/>
                </a:solidFill>
                <a:latin typeface="Times New Roman" pitchFamily="18" charset="0"/>
                <a:cs typeface="Times New Roman" pitchFamily="18" charset="0"/>
              </a:rPr>
              <a:t>(a, b, c);</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D:= b*b – 4* a*c;</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If D &lt; 0 then write (‘’PT </a:t>
            </a:r>
            <a:r>
              <a:rPr lang="en-US" sz="2000" b="0" dirty="0" err="1">
                <a:solidFill>
                  <a:srgbClr val="0000FF"/>
                </a:solidFill>
                <a:latin typeface="Times New Roman" pitchFamily="18" charset="0"/>
                <a:cs typeface="Times New Roman" pitchFamily="18" charset="0"/>
              </a:rPr>
              <a:t>vo</a:t>
            </a:r>
            <a:r>
              <a:rPr lang="en-US" sz="2000" b="0" dirty="0">
                <a:solidFill>
                  <a:srgbClr val="0000FF"/>
                </a:solidFill>
                <a:latin typeface="Times New Roman" pitchFamily="18" charset="0"/>
                <a:cs typeface="Times New Roman" pitchFamily="18" charset="0"/>
              </a:rPr>
              <a:t> </a:t>
            </a:r>
            <a:r>
              <a:rPr lang="en-US" sz="2000" b="0" dirty="0" err="1">
                <a:solidFill>
                  <a:srgbClr val="0000FF"/>
                </a:solidFill>
                <a:latin typeface="Times New Roman" pitchFamily="18" charset="0"/>
                <a:cs typeface="Times New Roman" pitchFamily="18" charset="0"/>
              </a:rPr>
              <a:t>nghiem</a:t>
            </a:r>
            <a:r>
              <a:rPr lang="en-US" sz="2000" b="0" dirty="0">
                <a:solidFill>
                  <a:srgbClr val="0000FF"/>
                </a:solidFill>
                <a:latin typeface="Times New Roman" pitchFamily="18" charset="0"/>
                <a:cs typeface="Times New Roman" pitchFamily="18" charset="0"/>
              </a:rPr>
              <a:t>)</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Else </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if D = 0 then write(‘</a:t>
            </a:r>
            <a:r>
              <a:rPr lang="en-US" sz="2000" b="0" dirty="0" err="1">
                <a:solidFill>
                  <a:srgbClr val="0000FF"/>
                </a:solidFill>
                <a:latin typeface="Times New Roman" pitchFamily="18" charset="0"/>
                <a:cs typeface="Times New Roman" pitchFamily="18" charset="0"/>
              </a:rPr>
              <a:t>N.kep</a:t>
            </a:r>
            <a:r>
              <a:rPr lang="en-US" sz="2000" b="0" dirty="0">
                <a:solidFill>
                  <a:srgbClr val="0000FF"/>
                </a:solidFill>
                <a:latin typeface="Times New Roman" pitchFamily="18" charset="0"/>
                <a:cs typeface="Times New Roman" pitchFamily="18" charset="0"/>
              </a:rPr>
              <a:t> x = ‘, -b/ (a*2);</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Else</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Write(‘x1 = ’, x1:8:3, ‘x2  =   ’, x2:8:3);</a:t>
            </a:r>
            <a:endParaRPr lang="vi-VN" sz="2000" b="0" dirty="0">
              <a:solidFill>
                <a:srgbClr val="0000FF"/>
              </a:solidFill>
              <a:latin typeface="Times New Roman" pitchFamily="18" charset="0"/>
              <a:cs typeface="Times New Roman" pitchFamily="18" charset="0"/>
            </a:endParaRPr>
          </a:p>
          <a:p>
            <a:r>
              <a:rPr lang="en-US" sz="2000" b="0" dirty="0">
                <a:solidFill>
                  <a:srgbClr val="0000FF"/>
                </a:solidFill>
                <a:latin typeface="Times New Roman" pitchFamily="18" charset="0"/>
                <a:cs typeface="Times New Roman" pitchFamily="18" charset="0"/>
              </a:rPr>
              <a:t>	</a:t>
            </a:r>
            <a:r>
              <a:rPr lang="en-US" sz="2000" b="0" dirty="0" err="1" smtClean="0">
                <a:solidFill>
                  <a:srgbClr val="0000FF"/>
                </a:solidFill>
                <a:latin typeface="Times New Roman" pitchFamily="18" charset="0"/>
                <a:cs typeface="Times New Roman" pitchFamily="18" charset="0"/>
              </a:rPr>
              <a:t>Readln</a:t>
            </a:r>
            <a:r>
              <a:rPr lang="en-US" sz="2000" b="0" dirty="0">
                <a:solidFill>
                  <a:srgbClr val="0000FF"/>
                </a:solidFill>
                <a:latin typeface="Times New Roman" pitchFamily="18" charset="0"/>
                <a:cs typeface="Times New Roman" pitchFamily="18" charset="0"/>
              </a:rPr>
              <a:t>;</a:t>
            </a:r>
            <a:endParaRPr lang="vi-VN" sz="2000" b="0" dirty="0">
              <a:solidFill>
                <a:srgbClr val="0000FF"/>
              </a:solidFill>
              <a:latin typeface="Times New Roman" pitchFamily="18" charset="0"/>
              <a:cs typeface="Times New Roman" pitchFamily="18" charset="0"/>
            </a:endParaRPr>
          </a:p>
          <a:p>
            <a:r>
              <a:rPr lang="en-US" sz="2000" b="0" dirty="0" smtClean="0">
                <a:solidFill>
                  <a:srgbClr val="0000FF"/>
                </a:solidFill>
                <a:latin typeface="Times New Roman" pitchFamily="18" charset="0"/>
                <a:cs typeface="Times New Roman" pitchFamily="18" charset="0"/>
              </a:rPr>
              <a:t>End</a:t>
            </a:r>
            <a:r>
              <a:rPr lang="en-US" sz="2000" b="0" dirty="0">
                <a:solidFill>
                  <a:srgbClr val="0000FF"/>
                </a:solidFill>
                <a:latin typeface="Times New Roman" pitchFamily="18" charset="0"/>
                <a:cs typeface="Times New Roman" pitchFamily="18" charset="0"/>
              </a:rPr>
              <a:t>.</a:t>
            </a:r>
            <a:endParaRPr lang="vi-VN" sz="2000" b="0" dirty="0">
              <a:solidFill>
                <a:srgbClr val="0000FF"/>
              </a:solidFill>
              <a:latin typeface="Times New Roman" pitchFamily="18" charset="0"/>
              <a:cs typeface="Times New Roman" pitchFamily="18" charset="0"/>
            </a:endParaRPr>
          </a:p>
        </p:txBody>
      </p:sp>
      <p:sp>
        <p:nvSpPr>
          <p:cNvPr id="3" name="Rectangle 2"/>
          <p:cNvSpPr/>
          <p:nvPr/>
        </p:nvSpPr>
        <p:spPr>
          <a:xfrm>
            <a:off x="154675" y="1837156"/>
            <a:ext cx="3551830" cy="1687963"/>
          </a:xfrm>
          <a:prstGeom prst="rect">
            <a:avLst/>
          </a:prstGeom>
        </p:spPr>
        <p:txBody>
          <a:bodyPr wrap="square">
            <a:spAutoFit/>
          </a:bodyPr>
          <a:lstStyle/>
          <a:p>
            <a:pPr>
              <a:lnSpc>
                <a:spcPct val="150000"/>
              </a:lnSpc>
            </a:pPr>
            <a:r>
              <a:rPr lang="en-US" sz="2400" b="0" dirty="0" err="1">
                <a:solidFill>
                  <a:schemeClr val="bg1"/>
                </a:solidFill>
                <a:latin typeface="Times New Roman" pitchFamily="18" charset="0"/>
                <a:cs typeface="Times New Roman" pitchFamily="18" charset="0"/>
              </a:rPr>
              <a:t>Hãy</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chỉ</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ra</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phần</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khai</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báo</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phần</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thân</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trong</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chương</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trình</a:t>
            </a:r>
            <a:r>
              <a:rPr lang="en-US" sz="2400" b="0" dirty="0">
                <a:solidFill>
                  <a:schemeClr val="bg1"/>
                </a:solidFill>
                <a:latin typeface="Times New Roman" pitchFamily="18" charset="0"/>
                <a:cs typeface="Times New Roman" pitchFamily="18" charset="0"/>
              </a:rPr>
              <a:t> </a:t>
            </a:r>
            <a:r>
              <a:rPr lang="en-US" sz="2400" b="0" dirty="0" err="1">
                <a:solidFill>
                  <a:schemeClr val="bg1"/>
                </a:solidFill>
                <a:latin typeface="Times New Roman" pitchFamily="18" charset="0"/>
                <a:cs typeface="Times New Roman" pitchFamily="18" charset="0"/>
              </a:rPr>
              <a:t>sau</a:t>
            </a:r>
            <a:r>
              <a:rPr lang="en-US" sz="2400" b="0" dirty="0">
                <a:solidFill>
                  <a:schemeClr val="bg1"/>
                </a:solidFill>
                <a:latin typeface="Times New Roman" pitchFamily="18" charset="0"/>
                <a:cs typeface="Times New Roman" pitchFamily="18" charset="0"/>
              </a:rPr>
              <a:t>:</a:t>
            </a:r>
            <a:endParaRPr lang="vi-VN" sz="2400" b="0" dirty="0">
              <a:solidFill>
                <a:schemeClr val="bg1"/>
              </a:solidFill>
              <a:latin typeface="Times New Roman" pitchFamily="18" charset="0"/>
              <a:cs typeface="Times New Roman" pitchFamily="18" charset="0"/>
            </a:endParaRPr>
          </a:p>
        </p:txBody>
      </p:sp>
      <p:sp>
        <p:nvSpPr>
          <p:cNvPr id="4" name="TextBox 3"/>
          <p:cNvSpPr txBox="1"/>
          <p:nvPr/>
        </p:nvSpPr>
        <p:spPr>
          <a:xfrm>
            <a:off x="2819400" y="282054"/>
            <a:ext cx="3352800" cy="523220"/>
          </a:xfrm>
          <a:prstGeom prst="rect">
            <a:avLst/>
          </a:prstGeom>
          <a:noFill/>
        </p:spPr>
        <p:txBody>
          <a:bodyPr wrap="square" rtlCol="0">
            <a:spAutoFit/>
          </a:bodyPr>
          <a:lstStyle/>
          <a:p>
            <a:r>
              <a:rPr lang="en-US" sz="2800" dirty="0" smtClean="0">
                <a:solidFill>
                  <a:srgbClr val="FFC000"/>
                </a:solidFill>
                <a:latin typeface="Times New Roman" pitchFamily="18" charset="0"/>
                <a:cs typeface="Times New Roman" pitchFamily="18" charset="0"/>
              </a:rPr>
              <a:t>BÀI TẬP VỀ NHÀ</a:t>
            </a:r>
            <a:endParaRPr lang="vi-VN" sz="2800" dirty="0">
              <a:solidFill>
                <a:srgbClr val="FFC000"/>
              </a:solidFill>
              <a:latin typeface="Times New Roman" pitchFamily="18" charset="0"/>
              <a:cs typeface="Times New Roman" pitchFamily="18" charset="0"/>
            </a:endParaRPr>
          </a:p>
        </p:txBody>
      </p:sp>
    </p:spTree>
    <p:extLst>
      <p:ext uri="{BB962C8B-B14F-4D97-AF65-F5344CB8AC3E}">
        <p14:creationId xmlns:p14="http://schemas.microsoft.com/office/powerpoint/2010/main" val="274396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p:nvPr/>
        </p:nvSpPr>
        <p:spPr>
          <a:xfrm>
            <a:off x="1295400" y="228600"/>
            <a:ext cx="3429000" cy="461665"/>
          </a:xfrm>
          <a:prstGeom prst="rect">
            <a:avLst/>
          </a:prstGeom>
          <a:noFill/>
        </p:spPr>
        <p:txBody>
          <a:bodyPr wrap="square" rtlCol="0">
            <a:spAutoFit/>
          </a:bodyPr>
          <a:lstStyle/>
          <a:p>
            <a:pPr algn="ctr"/>
            <a:r>
              <a:rPr lang="en-US" sz="2400" dirty="0" err="1" smtClean="0">
                <a:solidFill>
                  <a:schemeClr val="bg1"/>
                </a:solidFill>
                <a:latin typeface="Times New Roman" panose="02020603050405020304" pitchFamily="18" charset="0"/>
                <a:cs typeface="Times New Roman" panose="02020603050405020304" pitchFamily="18" charset="0"/>
              </a:rPr>
              <a:t>Chương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trình</a:t>
            </a:r>
            <a:r>
              <a:rPr lang="en-US" sz="2400" dirty="0" smtClean="0">
                <a:solidFill>
                  <a:schemeClr val="bg1"/>
                </a:solidFill>
                <a:latin typeface="Times New Roman" panose="02020603050405020304" pitchFamily="18" charset="0"/>
                <a:cs typeface="Times New Roman" panose="02020603050405020304" pitchFamily="18" charset="0"/>
              </a:rPr>
              <a:t> 1</a:t>
            </a:r>
            <a:endParaRPr lang="en-US" sz="2400" dirty="0">
              <a:solidFill>
                <a:schemeClr val="bg1"/>
              </a:solidFill>
              <a:latin typeface="Times New Roman" panose="02020603050405020304" pitchFamily="18" charset="0"/>
              <a:cs typeface="Times New Roman" panose="02020603050405020304" pitchFamily="18" charset="0"/>
            </a:endParaRPr>
          </a:p>
        </p:txBody>
      </p:sp>
      <p:cxnSp>
        <p:nvCxnSpPr>
          <p:cNvPr id="7" name="Straight Connector 6"/>
          <p:cNvCxnSpPr/>
          <p:nvPr/>
        </p:nvCxnSpPr>
        <p:spPr bwMode="auto">
          <a:xfrm>
            <a:off x="4800600" y="381000"/>
            <a:ext cx="0" cy="3938052"/>
          </a:xfrm>
          <a:prstGeom prst="line">
            <a:avLst/>
          </a:prstGeom>
          <a:solidFill>
            <a:schemeClr val="accent1"/>
          </a:solidFill>
          <a:ln w="57150" cap="flat" cmpd="sng" algn="ctr">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TextBox 7"/>
          <p:cNvSpPr txBox="1"/>
          <p:nvPr/>
        </p:nvSpPr>
        <p:spPr>
          <a:xfrm>
            <a:off x="5257800" y="228600"/>
            <a:ext cx="3429000" cy="461665"/>
          </a:xfrm>
          <a:prstGeom prst="rect">
            <a:avLst/>
          </a:prstGeom>
          <a:noFill/>
        </p:spPr>
        <p:txBody>
          <a:bodyPr wrap="square" rtlCol="0">
            <a:spAutoFit/>
          </a:bodyPr>
          <a:lstStyle/>
          <a:p>
            <a:pPr algn="ctr"/>
            <a:r>
              <a:rPr lang="en-US" sz="2400" dirty="0" err="1" smtClean="0">
                <a:solidFill>
                  <a:schemeClr val="bg1"/>
                </a:solidFill>
                <a:latin typeface="Times New Roman" panose="02020603050405020304" pitchFamily="18" charset="0"/>
                <a:cs typeface="Times New Roman" panose="02020603050405020304" pitchFamily="18" charset="0"/>
              </a:rPr>
              <a:t>Chương</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err="1" smtClean="0">
                <a:solidFill>
                  <a:schemeClr val="bg1"/>
                </a:solidFill>
                <a:latin typeface="Times New Roman" panose="02020603050405020304" pitchFamily="18" charset="0"/>
                <a:cs typeface="Times New Roman" panose="02020603050405020304" pitchFamily="18" charset="0"/>
              </a:rPr>
              <a:t>trình</a:t>
            </a:r>
            <a:r>
              <a:rPr lang="en-US" sz="2400" dirty="0" smtClean="0">
                <a:solidFill>
                  <a:schemeClr val="bg1"/>
                </a:solidFill>
                <a:latin typeface="Times New Roman" panose="02020603050405020304" pitchFamily="18" charset="0"/>
                <a:cs typeface="Times New Roman" panose="02020603050405020304" pitchFamily="18" charset="0"/>
              </a:rPr>
              <a:t> 2</a:t>
            </a:r>
            <a:endParaRPr lang="en-US" sz="2400" dirty="0">
              <a:solidFill>
                <a:schemeClr val="bg1"/>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1447800" y="727700"/>
            <a:ext cx="3200400" cy="3477875"/>
          </a:xfrm>
          <a:prstGeom prst="rect">
            <a:avLst/>
          </a:prstGeom>
          <a:solidFill>
            <a:srgbClr val="FFAFD7"/>
          </a:solidFill>
          <a:ln>
            <a:solidFill>
              <a:srgbClr val="FF0000"/>
            </a:solidFill>
          </a:ln>
        </p:spPr>
        <p:txBody>
          <a:bodyPr wrap="square" rtlCol="0">
            <a:spAutoFit/>
          </a:bodyPr>
          <a:lstStyle/>
          <a:p>
            <a:r>
              <a:rPr lang="en-US" sz="2200" b="0" i="1" dirty="0">
                <a:latin typeface="Times New Roman" panose="02020603050405020304" pitchFamily="18" charset="0"/>
                <a:cs typeface="Times New Roman" panose="02020603050405020304" pitchFamily="18" charset="0"/>
              </a:rPr>
              <a:t>Program  cong2_so;</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Uses </a:t>
            </a:r>
            <a:r>
              <a:rPr lang="en-US" sz="2200" b="0" i="1" dirty="0" err="1">
                <a:latin typeface="Times New Roman" panose="02020603050405020304" pitchFamily="18" charset="0"/>
                <a:cs typeface="Times New Roman" panose="02020603050405020304" pitchFamily="18" charset="0"/>
              </a:rPr>
              <a:t>crt</a:t>
            </a:r>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err="1">
                <a:latin typeface="Times New Roman" panose="02020603050405020304" pitchFamily="18" charset="0"/>
                <a:cs typeface="Times New Roman" panose="02020603050405020304" pitchFamily="18" charset="0"/>
              </a:rPr>
              <a:t>Var</a:t>
            </a:r>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a,b,tong</a:t>
            </a:r>
            <a:r>
              <a:rPr lang="en-US" sz="2200" b="0" i="1" dirty="0" smtClean="0">
                <a:latin typeface="Times New Roman" panose="02020603050405020304" pitchFamily="18" charset="0"/>
                <a:cs typeface="Times New Roman" panose="02020603050405020304" pitchFamily="18" charset="0"/>
              </a:rPr>
              <a:t>: </a:t>
            </a:r>
            <a:r>
              <a:rPr lang="en-US" sz="2200" b="0" i="1" dirty="0" err="1" smtClean="0">
                <a:latin typeface="Times New Roman" panose="02020603050405020304" pitchFamily="18" charset="0"/>
                <a:cs typeface="Times New Roman" panose="02020603050405020304" pitchFamily="18" charset="0"/>
              </a:rPr>
              <a:t>longint</a:t>
            </a:r>
            <a:r>
              <a:rPr lang="en-US" sz="2200" b="0" i="1" dirty="0">
                <a:latin typeface="Times New Roman" panose="02020603050405020304" pitchFamily="18" charset="0"/>
                <a:cs typeface="Times New Roman" panose="02020603050405020304" pitchFamily="18" charset="0"/>
              </a:rPr>
              <a:t>;</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BEGIN</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Write(‘</a:t>
            </a:r>
            <a:r>
              <a:rPr lang="en-US" sz="2200" b="0" i="1" dirty="0" err="1">
                <a:latin typeface="Times New Roman" panose="02020603050405020304" pitchFamily="18" charset="0"/>
                <a:cs typeface="Times New Roman" panose="02020603050405020304" pitchFamily="18" charset="0"/>
              </a:rPr>
              <a:t>nhap</a:t>
            </a:r>
            <a:r>
              <a:rPr lang="en-US" sz="2200" b="0" i="1" dirty="0">
                <a:latin typeface="Times New Roman" panose="02020603050405020304" pitchFamily="18" charset="0"/>
                <a:cs typeface="Times New Roman" panose="02020603050405020304" pitchFamily="18" charset="0"/>
              </a:rPr>
              <a:t> 2 so </a:t>
            </a:r>
            <a:r>
              <a:rPr lang="en-US" sz="2200" b="0" i="1" dirty="0" err="1">
                <a:latin typeface="Times New Roman" panose="02020603050405020304" pitchFamily="18" charset="0"/>
                <a:cs typeface="Times New Roman" panose="02020603050405020304" pitchFamily="18" charset="0"/>
              </a:rPr>
              <a:t>a,b</a:t>
            </a:r>
            <a:r>
              <a:rPr lang="en-US" sz="2200" b="0" i="1" dirty="0">
                <a:latin typeface="Times New Roman" panose="02020603050405020304" pitchFamily="18" charset="0"/>
                <a:cs typeface="Times New Roman" panose="02020603050405020304" pitchFamily="18" charset="0"/>
              </a:rPr>
              <a:t>’);</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Readln</a:t>
            </a:r>
            <a:r>
              <a:rPr lang="en-US" sz="2200" b="0" i="1" dirty="0">
                <a:latin typeface="Times New Roman" panose="02020603050405020304" pitchFamily="18" charset="0"/>
                <a:cs typeface="Times New Roman" panose="02020603050405020304" pitchFamily="18" charset="0"/>
              </a:rPr>
              <a:t>(</a:t>
            </a:r>
            <a:r>
              <a:rPr lang="en-US" sz="2200" b="0" i="1" dirty="0" err="1">
                <a:latin typeface="Times New Roman" panose="02020603050405020304" pitchFamily="18" charset="0"/>
                <a:cs typeface="Times New Roman" panose="02020603050405020304" pitchFamily="18" charset="0"/>
              </a:rPr>
              <a:t>a,b</a:t>
            </a:r>
            <a:r>
              <a:rPr lang="en-US" sz="2200" b="0" i="1" dirty="0">
                <a:latin typeface="Times New Roman" panose="02020603050405020304" pitchFamily="18" charset="0"/>
                <a:cs typeface="Times New Roman" panose="02020603050405020304" pitchFamily="18" charset="0"/>
              </a:rPr>
              <a:t>);</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Tong:=</a:t>
            </a:r>
            <a:r>
              <a:rPr lang="en-US" sz="2200" b="0" i="1" dirty="0" err="1">
                <a:latin typeface="Times New Roman" panose="02020603050405020304" pitchFamily="18" charset="0"/>
                <a:cs typeface="Times New Roman" panose="02020603050405020304" pitchFamily="18" charset="0"/>
              </a:rPr>
              <a:t>a+b</a:t>
            </a:r>
            <a:r>
              <a:rPr lang="en-US" sz="2200" b="0" i="1" dirty="0">
                <a:latin typeface="Times New Roman" panose="02020603050405020304" pitchFamily="18" charset="0"/>
                <a:cs typeface="Times New Roman" panose="02020603050405020304" pitchFamily="18" charset="0"/>
              </a:rPr>
              <a:t>;</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Write(‘</a:t>
            </a:r>
            <a:r>
              <a:rPr lang="en-US" sz="2200" b="0" i="1" dirty="0" err="1">
                <a:latin typeface="Times New Roman" panose="02020603050405020304" pitchFamily="18" charset="0"/>
                <a:cs typeface="Times New Roman" panose="02020603050405020304" pitchFamily="18" charset="0"/>
              </a:rPr>
              <a:t>a+b</a:t>
            </a:r>
            <a:r>
              <a:rPr lang="en-US" sz="2200" b="0" i="1" dirty="0">
                <a:latin typeface="Times New Roman" panose="02020603050405020304" pitchFamily="18" charset="0"/>
                <a:cs typeface="Times New Roman" panose="02020603050405020304" pitchFamily="18" charset="0"/>
              </a:rPr>
              <a:t> = ’,tong);</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readln</a:t>
            </a:r>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END.</a:t>
            </a:r>
            <a:endParaRPr lang="en-US" sz="2200" b="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5282251" y="762000"/>
            <a:ext cx="3480749" cy="3477875"/>
          </a:xfrm>
          <a:prstGeom prst="rect">
            <a:avLst/>
          </a:prstGeom>
          <a:solidFill>
            <a:srgbClr val="ECFEFE"/>
          </a:solidFill>
          <a:ln>
            <a:solidFill>
              <a:srgbClr val="339933"/>
            </a:solidFill>
          </a:ln>
        </p:spPr>
        <p:txBody>
          <a:bodyPr wrap="square" rtlCol="0">
            <a:spAutoFit/>
          </a:bodyPr>
          <a:lstStyle/>
          <a:p>
            <a:r>
              <a:rPr lang="en-US" sz="220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Uses </a:t>
            </a:r>
            <a:r>
              <a:rPr lang="en-US" sz="2200" b="0" i="1" dirty="0" err="1">
                <a:latin typeface="Times New Roman" panose="02020603050405020304" pitchFamily="18" charset="0"/>
                <a:cs typeface="Times New Roman" panose="02020603050405020304" pitchFamily="18" charset="0"/>
              </a:rPr>
              <a:t>crt</a:t>
            </a:r>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BEGIN</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Write(‘</a:t>
            </a:r>
            <a:r>
              <a:rPr lang="en-US" sz="2200" b="0" i="1" dirty="0" err="1">
                <a:latin typeface="Times New Roman" panose="02020603050405020304" pitchFamily="18" charset="0"/>
                <a:cs typeface="Times New Roman" panose="02020603050405020304" pitchFamily="18" charset="0"/>
              </a:rPr>
              <a:t>chao</a:t>
            </a:r>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mung</a:t>
            </a:r>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cac</a:t>
            </a:r>
            <a:r>
              <a:rPr lang="en-US" sz="2200" b="0" i="1" dirty="0">
                <a:latin typeface="Times New Roman" panose="02020603050405020304" pitchFamily="18" charset="0"/>
                <a:cs typeface="Times New Roman" panose="02020603050405020304" pitchFamily="18" charset="0"/>
              </a:rPr>
              <a:t>  ban den </a:t>
            </a:r>
            <a:r>
              <a:rPr lang="en-US" sz="2200" b="0" i="1" dirty="0" err="1">
                <a:latin typeface="Times New Roman" panose="02020603050405020304" pitchFamily="18" charset="0"/>
                <a:cs typeface="Times New Roman" panose="02020603050405020304" pitchFamily="18" charset="0"/>
              </a:rPr>
              <a:t>voi</a:t>
            </a:r>
            <a:r>
              <a:rPr lang="en-US" sz="2200" b="0" i="1" dirty="0">
                <a:latin typeface="Times New Roman" panose="02020603050405020304" pitchFamily="18" charset="0"/>
                <a:cs typeface="Times New Roman" panose="02020603050405020304" pitchFamily="18" charset="0"/>
              </a:rPr>
              <a:t> NNLT  Pascal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      </a:t>
            </a:r>
            <a:r>
              <a:rPr lang="en-US" sz="2200" b="0" i="1" dirty="0" err="1">
                <a:latin typeface="Times New Roman" panose="02020603050405020304" pitchFamily="18" charset="0"/>
                <a:cs typeface="Times New Roman" panose="02020603050405020304" pitchFamily="18" charset="0"/>
              </a:rPr>
              <a:t>readln</a:t>
            </a:r>
            <a:r>
              <a:rPr lang="en-US" sz="2200" b="0" i="1" dirty="0">
                <a:latin typeface="Times New Roman" panose="02020603050405020304" pitchFamily="18" charset="0"/>
                <a:cs typeface="Times New Roman" panose="02020603050405020304" pitchFamily="18" charset="0"/>
              </a:rPr>
              <a:t> </a:t>
            </a:r>
            <a:endParaRPr lang="en-US" sz="2200" b="0" dirty="0">
              <a:latin typeface="Times New Roman" panose="02020603050405020304" pitchFamily="18" charset="0"/>
              <a:cs typeface="Times New Roman" panose="02020603050405020304" pitchFamily="18" charset="0"/>
            </a:endParaRPr>
          </a:p>
          <a:p>
            <a:r>
              <a:rPr lang="en-US" sz="2200" b="0" i="1" dirty="0">
                <a:latin typeface="Times New Roman" panose="02020603050405020304" pitchFamily="18" charset="0"/>
                <a:cs typeface="Times New Roman" panose="02020603050405020304" pitchFamily="18" charset="0"/>
              </a:rPr>
              <a:t>END</a:t>
            </a:r>
            <a:r>
              <a:rPr lang="en-US" sz="2200" b="0" i="1" dirty="0" smtClean="0">
                <a:latin typeface="Times New Roman" panose="02020603050405020304" pitchFamily="18" charset="0"/>
                <a:cs typeface="Times New Roman" panose="02020603050405020304" pitchFamily="18" charset="0"/>
              </a:rPr>
              <a:t>.</a:t>
            </a:r>
          </a:p>
          <a:p>
            <a:endParaRPr lang="en-US" sz="2200" dirty="0" smtClean="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p:txBody>
      </p:sp>
      <p:sp>
        <p:nvSpPr>
          <p:cNvPr id="12" name="Rectangle 11"/>
          <p:cNvSpPr/>
          <p:nvPr/>
        </p:nvSpPr>
        <p:spPr>
          <a:xfrm>
            <a:off x="5521642" y="4719935"/>
            <a:ext cx="3241358" cy="461665"/>
          </a:xfrm>
          <a:prstGeom prst="rect">
            <a:avLst/>
          </a:prstGeom>
          <a:solidFill>
            <a:schemeClr val="accent6">
              <a:lumMod val="40000"/>
              <a:lumOff val="60000"/>
            </a:schemeClr>
          </a:solidFill>
        </p:spPr>
        <p:txBody>
          <a:bodyPr wrap="square">
            <a:spAutoFit/>
          </a:bodyPr>
          <a:lstStyle/>
          <a:p>
            <a:pPr algn="ctr">
              <a:spcAft>
                <a:spcPts val="0"/>
              </a:spcAft>
            </a:pPr>
            <a:r>
              <a:rPr lang="pt-BR" sz="2400" smtClean="0">
                <a:solidFill>
                  <a:srgbClr val="FF3300"/>
                </a:solidFill>
                <a:latin typeface="Times New Roman" panose="02020603050405020304" pitchFamily="18" charset="0"/>
                <a:cs typeface="Times New Roman" panose="02020603050405020304" pitchFamily="18" charset="0"/>
              </a:rPr>
              <a:t>Hiển </a:t>
            </a:r>
            <a:r>
              <a:rPr lang="pt-BR" sz="2400">
                <a:solidFill>
                  <a:srgbClr val="FF3300"/>
                </a:solidFill>
                <a:latin typeface="Times New Roman" panose="02020603050405020304" pitchFamily="18" charset="0"/>
                <a:cs typeface="Times New Roman" panose="02020603050405020304" pitchFamily="18" charset="0"/>
              </a:rPr>
              <a:t>thị một thông báo</a:t>
            </a:r>
            <a:r>
              <a:rPr lang="nl-NL" sz="2400" smtClean="0">
                <a:solidFill>
                  <a:srgbClr val="FF33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solidFill>
                <a:srgbClr val="FF33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Left Brace 1"/>
          <p:cNvSpPr/>
          <p:nvPr/>
        </p:nvSpPr>
        <p:spPr bwMode="auto">
          <a:xfrm>
            <a:off x="1104900" y="766465"/>
            <a:ext cx="266700" cy="986135"/>
          </a:xfrm>
          <a:prstGeom prst="leftBrace">
            <a:avLst/>
          </a:prstGeom>
          <a:noFill/>
          <a:ln w="38100" cap="flat" cmpd="sng" algn="ctr">
            <a:solidFill>
              <a:srgbClr val="99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anose="020B0604020202020204" pitchFamily="34" charset="0"/>
            </a:endParaRPr>
          </a:p>
        </p:txBody>
      </p:sp>
      <p:sp>
        <p:nvSpPr>
          <p:cNvPr id="11" name="Left Brace 10"/>
          <p:cNvSpPr/>
          <p:nvPr/>
        </p:nvSpPr>
        <p:spPr bwMode="auto">
          <a:xfrm>
            <a:off x="1104900" y="1867294"/>
            <a:ext cx="266700" cy="2171306"/>
          </a:xfrm>
          <a:prstGeom prst="leftBrace">
            <a:avLst/>
          </a:prstGeom>
          <a:noFill/>
          <a:ln w="38100" cap="flat" cmpd="sng" algn="ctr">
            <a:solidFill>
              <a:srgbClr val="99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anose="020B0604020202020204" pitchFamily="34" charset="0"/>
            </a:endParaRPr>
          </a:p>
        </p:txBody>
      </p:sp>
      <p:sp>
        <p:nvSpPr>
          <p:cNvPr id="13" name="Left Brace 12"/>
          <p:cNvSpPr/>
          <p:nvPr/>
        </p:nvSpPr>
        <p:spPr bwMode="auto">
          <a:xfrm>
            <a:off x="4972051" y="766465"/>
            <a:ext cx="266700" cy="986135"/>
          </a:xfrm>
          <a:prstGeom prst="leftBrace">
            <a:avLst/>
          </a:prstGeom>
          <a:noFill/>
          <a:ln w="38100" cap="flat" cmpd="sng" algn="ctr">
            <a:solidFill>
              <a:srgbClr val="99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anose="020B0604020202020204" pitchFamily="34" charset="0"/>
            </a:endParaRPr>
          </a:p>
        </p:txBody>
      </p:sp>
      <p:sp>
        <p:nvSpPr>
          <p:cNvPr id="14" name="Left Brace 13"/>
          <p:cNvSpPr/>
          <p:nvPr/>
        </p:nvSpPr>
        <p:spPr bwMode="auto">
          <a:xfrm>
            <a:off x="4972051" y="1867294"/>
            <a:ext cx="310200" cy="1561706"/>
          </a:xfrm>
          <a:prstGeom prst="leftBrace">
            <a:avLst/>
          </a:prstGeom>
          <a:noFill/>
          <a:ln w="38100" cap="flat" cmpd="sng" algn="ctr">
            <a:solidFill>
              <a:srgbClr val="99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anose="020B0604020202020204" pitchFamily="34" charset="0"/>
            </a:endParaRPr>
          </a:p>
        </p:txBody>
      </p:sp>
      <p:sp>
        <p:nvSpPr>
          <p:cNvPr id="3" name="Rectangle 2"/>
          <p:cNvSpPr/>
          <p:nvPr/>
        </p:nvSpPr>
        <p:spPr>
          <a:xfrm>
            <a:off x="98109" y="685800"/>
            <a:ext cx="892491" cy="1107996"/>
          </a:xfrm>
          <a:prstGeom prst="rect">
            <a:avLst/>
          </a:prstGeom>
          <a:solidFill>
            <a:schemeClr val="bg1">
              <a:lumMod val="75000"/>
            </a:schemeClr>
          </a:solidFill>
        </p:spPr>
        <p:txBody>
          <a:bodyPr wrap="square">
            <a:spAutoFit/>
          </a:bodyPr>
          <a:lstStyle/>
          <a:p>
            <a:pPr algn="ctr"/>
            <a:r>
              <a:rPr lang="nl-NL" sz="2200">
                <a:solidFill>
                  <a:srgbClr val="FF0000"/>
                </a:solidFill>
                <a:latin typeface="Times New Roman" panose="02020603050405020304" pitchFamily="18" charset="0"/>
                <a:cs typeface="Times New Roman" panose="02020603050405020304" pitchFamily="18" charset="0"/>
              </a:rPr>
              <a:t>Phần khai báo</a:t>
            </a:r>
            <a:endParaRPr lang="en-US" sz="2200"/>
          </a:p>
        </p:txBody>
      </p:sp>
      <p:sp>
        <p:nvSpPr>
          <p:cNvPr id="6" name="Rectangle 5"/>
          <p:cNvSpPr/>
          <p:nvPr/>
        </p:nvSpPr>
        <p:spPr>
          <a:xfrm>
            <a:off x="21909" y="2179031"/>
            <a:ext cx="1082991" cy="1446550"/>
          </a:xfrm>
          <a:prstGeom prst="rect">
            <a:avLst/>
          </a:prstGeom>
          <a:solidFill>
            <a:schemeClr val="bg1">
              <a:lumMod val="75000"/>
            </a:schemeClr>
          </a:solidFill>
        </p:spPr>
        <p:txBody>
          <a:bodyPr wrap="square">
            <a:spAutoFit/>
          </a:bodyPr>
          <a:lstStyle/>
          <a:p>
            <a:pPr algn="ctr"/>
            <a:r>
              <a:rPr lang="nl-NL" sz="2200" smtClean="0">
                <a:solidFill>
                  <a:srgbClr val="FF0000"/>
                </a:solidFill>
                <a:latin typeface="Times New Roman" panose="02020603050405020304" pitchFamily="18" charset="0"/>
                <a:cs typeface="Times New Roman" panose="02020603050405020304" pitchFamily="18" charset="0"/>
              </a:rPr>
              <a:t>Phần </a:t>
            </a:r>
            <a:r>
              <a:rPr lang="nl-NL" sz="2200">
                <a:solidFill>
                  <a:srgbClr val="FF0000"/>
                </a:solidFill>
                <a:latin typeface="Times New Roman" panose="02020603050405020304" pitchFamily="18" charset="0"/>
                <a:cs typeface="Times New Roman" panose="02020603050405020304" pitchFamily="18" charset="0"/>
              </a:rPr>
              <a:t>thân chương trình</a:t>
            </a:r>
            <a:endParaRPr lang="en-US" sz="2200"/>
          </a:p>
        </p:txBody>
      </p:sp>
      <p:sp>
        <p:nvSpPr>
          <p:cNvPr id="15" name="Rectangle 14"/>
          <p:cNvSpPr/>
          <p:nvPr/>
        </p:nvSpPr>
        <p:spPr>
          <a:xfrm>
            <a:off x="1990941" y="4647928"/>
            <a:ext cx="2007281" cy="461665"/>
          </a:xfrm>
          <a:prstGeom prst="rect">
            <a:avLst/>
          </a:prstGeom>
          <a:solidFill>
            <a:schemeClr val="accent6">
              <a:lumMod val="40000"/>
              <a:lumOff val="60000"/>
            </a:schemeClr>
          </a:solidFill>
        </p:spPr>
        <p:txBody>
          <a:bodyPr wrap="none">
            <a:spAutoFit/>
          </a:bodyPr>
          <a:lstStyle/>
          <a:p>
            <a:r>
              <a:rPr lang="pt-BR" sz="2400" smtClean="0">
                <a:solidFill>
                  <a:srgbClr val="FF3300"/>
                </a:solidFill>
                <a:latin typeface="Times New Roman" panose="02020603050405020304" pitchFamily="18" charset="0"/>
                <a:cs typeface="Times New Roman" panose="02020603050405020304" pitchFamily="18" charset="0"/>
              </a:rPr>
              <a:t>Tổng </a:t>
            </a:r>
            <a:r>
              <a:rPr lang="pt-BR" sz="2400">
                <a:solidFill>
                  <a:srgbClr val="FF3300"/>
                </a:solidFill>
                <a:latin typeface="Times New Roman" panose="02020603050405020304" pitchFamily="18" charset="0"/>
                <a:cs typeface="Times New Roman" panose="02020603050405020304" pitchFamily="18" charset="0"/>
              </a:rPr>
              <a:t>2 số a, b</a:t>
            </a:r>
            <a:endParaRPr lang="en-US" sz="2400"/>
          </a:p>
        </p:txBody>
      </p:sp>
      <p:sp>
        <p:nvSpPr>
          <p:cNvPr id="16" name="Down Arrow 15"/>
          <p:cNvSpPr/>
          <p:nvPr/>
        </p:nvSpPr>
        <p:spPr bwMode="auto">
          <a:xfrm>
            <a:off x="2895600" y="4205575"/>
            <a:ext cx="381000" cy="442353"/>
          </a:xfrm>
          <a:prstGeom prst="down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anose="020B0604020202020204" pitchFamily="34" charset="0"/>
            </a:endParaRPr>
          </a:p>
        </p:txBody>
      </p:sp>
      <p:sp>
        <p:nvSpPr>
          <p:cNvPr id="17" name="Down Arrow 16"/>
          <p:cNvSpPr/>
          <p:nvPr/>
        </p:nvSpPr>
        <p:spPr bwMode="auto">
          <a:xfrm>
            <a:off x="7022625" y="4282047"/>
            <a:ext cx="381000" cy="442353"/>
          </a:xfrm>
          <a:prstGeom prst="down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panose="020B0604020202020204" pitchFamily="34" charset="0"/>
            </a:endParaRPr>
          </a:p>
        </p:txBody>
      </p:sp>
      <p:sp>
        <p:nvSpPr>
          <p:cNvPr id="19" name="Rectangle 18"/>
          <p:cNvSpPr/>
          <p:nvPr/>
        </p:nvSpPr>
        <p:spPr>
          <a:xfrm>
            <a:off x="71107" y="5512713"/>
            <a:ext cx="9072893" cy="430887"/>
          </a:xfrm>
          <a:prstGeom prst="rect">
            <a:avLst/>
          </a:prstGeom>
          <a:solidFill>
            <a:schemeClr val="bg1">
              <a:lumMod val="75000"/>
            </a:schemeClr>
          </a:solidFill>
        </p:spPr>
        <p:txBody>
          <a:bodyPr wrap="square">
            <a:spAutoFit/>
          </a:bodyPr>
          <a:lstStyle/>
          <a:p>
            <a:pPr algn="just"/>
            <a:r>
              <a:rPr lang="nl-NL" sz="2200" dirty="0" smtClean="0">
                <a:solidFill>
                  <a:srgbClr val="FF0000"/>
                </a:solidFill>
                <a:latin typeface="Times New Roman" panose="02020603050405020304" pitchFamily="18" charset="0"/>
                <a:cs typeface="Times New Roman" panose="02020603050405020304" pitchFamily="18" charset="0"/>
              </a:rPr>
              <a:t>Từ khóa ( tên dành riêng): </a:t>
            </a:r>
            <a:endParaRPr lang="en-US" sz="2200" dirty="0"/>
          </a:p>
        </p:txBody>
      </p:sp>
      <p:sp>
        <p:nvSpPr>
          <p:cNvPr id="20" name="Rectangle 19"/>
          <p:cNvSpPr/>
          <p:nvPr/>
        </p:nvSpPr>
        <p:spPr>
          <a:xfrm>
            <a:off x="3293660" y="5478439"/>
            <a:ext cx="1390124" cy="461665"/>
          </a:xfrm>
          <a:prstGeom prst="rect">
            <a:avLst/>
          </a:prstGeom>
        </p:spPr>
        <p:txBody>
          <a:bodyPr wrap="none">
            <a:spAutoFit/>
          </a:bodyPr>
          <a:lstStyle/>
          <a:p>
            <a:r>
              <a:rPr lang="en-US" sz="2400" i="1" smtClean="0">
                <a:latin typeface="Times New Roman" panose="02020603050405020304" pitchFamily="18" charset="0"/>
                <a:cs typeface="Times New Roman" panose="02020603050405020304" pitchFamily="18" charset="0"/>
              </a:rPr>
              <a:t>Program,</a:t>
            </a:r>
            <a:endParaRPr lang="en-US" sz="2400"/>
          </a:p>
        </p:txBody>
      </p:sp>
      <p:sp>
        <p:nvSpPr>
          <p:cNvPr id="21" name="Rectangle 20"/>
          <p:cNvSpPr/>
          <p:nvPr/>
        </p:nvSpPr>
        <p:spPr>
          <a:xfrm>
            <a:off x="4625267" y="5462446"/>
            <a:ext cx="861133" cy="461665"/>
          </a:xfrm>
          <a:prstGeom prst="rect">
            <a:avLst/>
          </a:prstGeom>
        </p:spPr>
        <p:txBody>
          <a:bodyPr wrap="none">
            <a:spAutoFit/>
          </a:bodyPr>
          <a:lstStyle/>
          <a:p>
            <a:r>
              <a:rPr lang="en-US" sz="2400" i="1" dirty="0" smtClean="0">
                <a:latin typeface="Times New Roman" panose="02020603050405020304" pitchFamily="18" charset="0"/>
                <a:cs typeface="Times New Roman" panose="02020603050405020304" pitchFamily="18" charset="0"/>
              </a:rPr>
              <a:t>Uses,</a:t>
            </a:r>
            <a:endParaRPr lang="en-US" sz="2400" dirty="0"/>
          </a:p>
        </p:txBody>
      </p:sp>
      <p:sp>
        <p:nvSpPr>
          <p:cNvPr id="24" name="Rectangle 23"/>
          <p:cNvSpPr/>
          <p:nvPr/>
        </p:nvSpPr>
        <p:spPr>
          <a:xfrm>
            <a:off x="5410200" y="5481935"/>
            <a:ext cx="689804" cy="461665"/>
          </a:xfrm>
          <a:prstGeom prst="rect">
            <a:avLst/>
          </a:prstGeom>
        </p:spPr>
        <p:txBody>
          <a:bodyPr wrap="none">
            <a:spAutoFit/>
          </a:bodyPr>
          <a:lstStyle/>
          <a:p>
            <a:r>
              <a:rPr lang="en-US" sz="2400" i="1" smtClean="0">
                <a:latin typeface="Times New Roman" panose="02020603050405020304" pitchFamily="18" charset="0"/>
                <a:cs typeface="Times New Roman" panose="02020603050405020304" pitchFamily="18" charset="0"/>
              </a:rPr>
              <a:t>Var,</a:t>
            </a:r>
            <a:endParaRPr lang="en-US" sz="2400"/>
          </a:p>
        </p:txBody>
      </p:sp>
      <p:sp>
        <p:nvSpPr>
          <p:cNvPr id="25" name="Rectangle 24"/>
          <p:cNvSpPr/>
          <p:nvPr/>
        </p:nvSpPr>
        <p:spPr>
          <a:xfrm>
            <a:off x="6015391" y="5481935"/>
            <a:ext cx="1237839" cy="461665"/>
          </a:xfrm>
          <a:prstGeom prst="rect">
            <a:avLst/>
          </a:prstGeom>
        </p:spPr>
        <p:txBody>
          <a:bodyPr wrap="none">
            <a:spAutoFit/>
          </a:bodyPr>
          <a:lstStyle/>
          <a:p>
            <a:r>
              <a:rPr lang="en-US" sz="2400" i="1" smtClean="0">
                <a:latin typeface="Times New Roman" panose="02020603050405020304" pitchFamily="18" charset="0"/>
                <a:cs typeface="Times New Roman" panose="02020603050405020304" pitchFamily="18" charset="0"/>
              </a:rPr>
              <a:t>BEGIN,</a:t>
            </a:r>
            <a:endParaRPr lang="en-US" sz="2400"/>
          </a:p>
        </p:txBody>
      </p:sp>
      <p:sp>
        <p:nvSpPr>
          <p:cNvPr id="26" name="Rectangle 25"/>
          <p:cNvSpPr/>
          <p:nvPr/>
        </p:nvSpPr>
        <p:spPr>
          <a:xfrm>
            <a:off x="7142321" y="5479576"/>
            <a:ext cx="835485" cy="461665"/>
          </a:xfrm>
          <a:prstGeom prst="rect">
            <a:avLst/>
          </a:prstGeom>
        </p:spPr>
        <p:txBody>
          <a:bodyPr wrap="none">
            <a:spAutoFit/>
          </a:bodyPr>
          <a:lstStyle/>
          <a:p>
            <a:r>
              <a:rPr lang="en-US" sz="2400" i="1" smtClean="0">
                <a:latin typeface="Times New Roman" panose="02020603050405020304" pitchFamily="18" charset="0"/>
                <a:cs typeface="Times New Roman" panose="02020603050405020304" pitchFamily="18" charset="0"/>
              </a:rPr>
              <a:t>END</a:t>
            </a:r>
            <a:endParaRPr lang="en-US" sz="2400"/>
          </a:p>
        </p:txBody>
      </p:sp>
    </p:spTree>
    <p:extLst>
      <p:ext uri="{BB962C8B-B14F-4D97-AF65-F5344CB8AC3E}">
        <p14:creationId xmlns:p14="http://schemas.microsoft.com/office/powerpoint/2010/main" val="2729787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5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fade">
                                      <p:cBhvr>
                                        <p:cTn id="37" dur="500"/>
                                        <p:tgtEl>
                                          <p:spTgt spid="3"/>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
                                        </p:tgtEl>
                                        <p:attrNameLst>
                                          <p:attrName>style.visibility</p:attrName>
                                        </p:attrNameLst>
                                      </p:cBhvr>
                                      <p:to>
                                        <p:strVal val="visible"/>
                                      </p:to>
                                    </p:set>
                                    <p:animEffect transition="in" filter="fade">
                                      <p:cBhvr>
                                        <p:cTn id="40" dur="500"/>
                                        <p:tgtEl>
                                          <p:spTgt spid="2"/>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fade">
                                      <p:cBhvr>
                                        <p:cTn id="43" dur="500"/>
                                        <p:tgtEl>
                                          <p:spTgt spid="13"/>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fade">
                                      <p:cBhvr>
                                        <p:cTn id="48" dur="500"/>
                                        <p:tgtEl>
                                          <p:spTgt spid="6"/>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1"/>
                                        </p:tgtEl>
                                        <p:attrNameLst>
                                          <p:attrName>style.visibility</p:attrName>
                                        </p:attrNameLst>
                                      </p:cBhvr>
                                      <p:to>
                                        <p:strVal val="visible"/>
                                      </p:to>
                                    </p:set>
                                    <p:animEffect transition="in" filter="fade">
                                      <p:cBhvr>
                                        <p:cTn id="51" dur="500"/>
                                        <p:tgtEl>
                                          <p:spTgt spid="11"/>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fade">
                                      <p:cBhvr>
                                        <p:cTn id="59" dur="500"/>
                                        <p:tgtEl>
                                          <p:spTgt spid="16"/>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fade">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fade">
                                      <p:cBhvr>
                                        <p:cTn id="67" dur="500"/>
                                        <p:tgtEl>
                                          <p:spTgt spid="17"/>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12"/>
                                        </p:tgtEl>
                                        <p:attrNameLst>
                                          <p:attrName>style.visibility</p:attrName>
                                        </p:attrNameLst>
                                      </p:cBhvr>
                                      <p:to>
                                        <p:strVal val="visible"/>
                                      </p:to>
                                    </p:set>
                                    <p:animEffect transition="in" filter="fade">
                                      <p:cBhvr>
                                        <p:cTn id="7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animBg="1"/>
      <p:bldP spid="11" grpId="0" animBg="1"/>
      <p:bldP spid="13" grpId="0" animBg="1"/>
      <p:bldP spid="14" grpId="0" animBg="1"/>
      <p:bldP spid="3" grpId="0" animBg="1"/>
      <p:bldP spid="6" grpId="0" animBg="1"/>
      <p:bldP spid="15" grpId="0" animBg="1"/>
      <p:bldP spid="16" grpId="0" animBg="1"/>
      <p:bldP spid="17" grpId="0" animBg="1"/>
      <p:bldP spid="19" grpId="0" animBg="1"/>
      <p:bldP spid="20" grpId="0"/>
      <p:bldP spid="21" grpId="0"/>
      <p:bldP spid="24" grpId="0"/>
      <p:bldP spid="25" grpId="0"/>
      <p:bldP spid="26"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201304" y="1866900"/>
            <a:ext cx="8610600" cy="17526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rgbClr val="FF0000"/>
                </a:solidFill>
                <a:latin typeface="Times New Roman" pitchFamily="18" charset="0"/>
                <a:cs typeface="Times New Roman" pitchFamily="18" charset="0"/>
              </a:rPr>
              <a:t>BÀI 3. CẤU TRÚC CHƯƠNG TRÌNH</a:t>
            </a:r>
            <a:endParaRPr lang="vi-VN" sz="36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914354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0" y="426436"/>
            <a:ext cx="91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buChar char="v"/>
              <a:defRPr sz="3200">
                <a:solidFill>
                  <a:schemeClr val="tx1"/>
                </a:solidFill>
                <a:latin typeface="Tahom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ClrTx/>
              <a:buFontTx/>
              <a:buNone/>
            </a:pPr>
            <a:r>
              <a:rPr lang="en-US" altLang="en-US" sz="2800" dirty="0" smtClean="0">
                <a:solidFill>
                  <a:srgbClr val="FFC000"/>
                </a:solidFill>
                <a:latin typeface="Times New Roman" panose="02020603050405020304" pitchFamily="18" charset="0"/>
              </a:rPr>
              <a:t>1. </a:t>
            </a:r>
            <a:r>
              <a:rPr lang="en-US" altLang="en-US" sz="2800" dirty="0" err="1" smtClean="0">
                <a:solidFill>
                  <a:srgbClr val="FFC000"/>
                </a:solidFill>
                <a:latin typeface="Times New Roman" panose="02020603050405020304" pitchFamily="18" charset="0"/>
              </a:rPr>
              <a:t>Cấu</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trúc</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chung</a:t>
            </a:r>
            <a:endParaRPr lang="en-US" altLang="en-US" sz="2800" dirty="0">
              <a:solidFill>
                <a:srgbClr val="FFC000"/>
              </a:solidFill>
              <a:latin typeface="Times New Roman" panose="02020603050405020304" pitchFamily="18" charset="0"/>
            </a:endParaRPr>
          </a:p>
        </p:txBody>
      </p:sp>
      <p:sp>
        <p:nvSpPr>
          <p:cNvPr id="5" name="Rectangle 4"/>
          <p:cNvSpPr/>
          <p:nvPr/>
        </p:nvSpPr>
        <p:spPr>
          <a:xfrm>
            <a:off x="1447800" y="1293799"/>
            <a:ext cx="5791200" cy="175432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p:spPr>
        <p:txBody>
          <a:bodyPr wrap="square">
            <a:spAutoFit/>
          </a:bodyPr>
          <a:lstStyle/>
          <a:p>
            <a:pPr algn="ctr">
              <a:lnSpc>
                <a:spcPct val="150000"/>
              </a:lnSpc>
              <a:spcAft>
                <a:spcPts val="0"/>
              </a:spcAft>
            </a:pPr>
            <a:r>
              <a:rPr lang="pt-BR" sz="2400" dirty="0" smtClean="0">
                <a:effectLst/>
                <a:latin typeface="Times New Roman" panose="02020603050405020304" pitchFamily="18" charset="0"/>
                <a:ea typeface="Times New Roman" panose="02020603050405020304" pitchFamily="18" charset="0"/>
              </a:rPr>
              <a:t>Cấu trúc chương trình gồm 2 phần:</a:t>
            </a:r>
            <a:endParaRPr lang="en-US" sz="2400" dirty="0" smtClean="0">
              <a:effectLst/>
              <a:latin typeface="Times New Roman" panose="02020603050405020304" pitchFamily="18" charset="0"/>
              <a:ea typeface="Times New Roman" panose="02020603050405020304" pitchFamily="18" charset="0"/>
            </a:endParaRPr>
          </a:p>
          <a:p>
            <a:pPr algn="ctr">
              <a:lnSpc>
                <a:spcPct val="150000"/>
              </a:lnSpc>
              <a:spcAft>
                <a:spcPts val="0"/>
              </a:spcAft>
            </a:pPr>
            <a:r>
              <a:rPr lang="pt-BR" sz="2400" dirty="0" smtClean="0">
                <a:effectLst/>
                <a:latin typeface="Times New Roman" panose="02020603050405020304" pitchFamily="18" charset="0"/>
                <a:ea typeface="Times New Roman" panose="02020603050405020304" pitchFamily="18" charset="0"/>
              </a:rPr>
              <a:t>Phần 1: [&lt;Khai báo&gt;]</a:t>
            </a:r>
            <a:endParaRPr lang="en-US" sz="2400" dirty="0" smtClean="0">
              <a:effectLst/>
              <a:latin typeface="Times New Roman" panose="02020603050405020304" pitchFamily="18" charset="0"/>
              <a:ea typeface="Times New Roman" panose="02020603050405020304" pitchFamily="18" charset="0"/>
            </a:endParaRPr>
          </a:p>
          <a:p>
            <a:pPr algn="ctr">
              <a:lnSpc>
                <a:spcPct val="150000"/>
              </a:lnSpc>
            </a:pPr>
            <a:r>
              <a:rPr lang="pt-BR" sz="2400" dirty="0" smtClean="0">
                <a:effectLst/>
                <a:latin typeface="Times New Roman" panose="02020603050405020304" pitchFamily="18" charset="0"/>
                <a:ea typeface="Times New Roman" panose="02020603050405020304" pitchFamily="18" charset="0"/>
              </a:rPr>
              <a:t>Phần 2: &lt;Thân chương trình&gt;</a:t>
            </a:r>
            <a:endParaRPr lang="en-US" sz="2400" dirty="0"/>
          </a:p>
        </p:txBody>
      </p:sp>
      <p:sp>
        <p:nvSpPr>
          <p:cNvPr id="6" name="Rectangle 5"/>
          <p:cNvSpPr/>
          <p:nvPr/>
        </p:nvSpPr>
        <p:spPr>
          <a:xfrm>
            <a:off x="296839" y="3429000"/>
            <a:ext cx="8550322" cy="1687578"/>
          </a:xfrm>
          <a:prstGeom prst="rect">
            <a:avLst/>
          </a:prstGeom>
          <a:ln>
            <a:solidFill>
              <a:schemeClr val="accent5">
                <a:lumMod val="50000"/>
              </a:schemeClr>
            </a:solidFill>
          </a:ln>
        </p:spPr>
        <p:txBody>
          <a:bodyPr wrap="square">
            <a:spAutoFit/>
          </a:bodyPr>
          <a:lstStyle/>
          <a:p>
            <a:pPr algn="just">
              <a:lnSpc>
                <a:spcPct val="150000"/>
              </a:lnSpc>
              <a:spcAft>
                <a:spcPts val="0"/>
              </a:spcAft>
            </a:pPr>
            <a:r>
              <a:rPr lang="en-US" sz="2400" b="0" dirty="0" smtClean="0">
                <a:solidFill>
                  <a:schemeClr val="bg1"/>
                </a:solidFill>
                <a:effectLst/>
                <a:latin typeface="Times New Roman" panose="02020603050405020304" pitchFamily="18" charset="0"/>
                <a:ea typeface="Times New Roman" panose="02020603050405020304" pitchFamily="18" charset="0"/>
                <a:sym typeface="Wingdings 2"/>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Phần</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khai</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báo</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có</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thể</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có</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hoặc</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không</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tùy</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theo</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từng</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chương</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trình</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cụ</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thể</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được</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đặt</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trong</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cặp</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dấu</a:t>
            </a:r>
            <a:r>
              <a:rPr lang="en-US" sz="2400" b="0" dirty="0" smtClean="0">
                <a:solidFill>
                  <a:schemeClr val="bg1"/>
                </a:solidFill>
                <a:effectLst/>
                <a:latin typeface="Times New Roman" panose="02020603050405020304" pitchFamily="18" charset="0"/>
                <a:ea typeface="Times New Roman" panose="02020603050405020304" pitchFamily="18" charset="0"/>
              </a:rPr>
              <a:t> [ </a:t>
            </a:r>
            <a:r>
              <a:rPr lang="en-US" sz="2400" b="0" dirty="0" err="1" smtClean="0">
                <a:solidFill>
                  <a:schemeClr val="bg1"/>
                </a:solidFill>
                <a:effectLst/>
                <a:latin typeface="Times New Roman" panose="02020603050405020304" pitchFamily="18" charset="0"/>
                <a:ea typeface="Times New Roman" panose="02020603050405020304" pitchFamily="18" charset="0"/>
              </a:rPr>
              <a:t>và</a:t>
            </a:r>
            <a:r>
              <a:rPr lang="en-US" sz="2400" b="0" dirty="0" smtClean="0">
                <a:solidFill>
                  <a:schemeClr val="bg1"/>
                </a:solidFill>
                <a:effectLst/>
                <a:latin typeface="Times New Roman" panose="02020603050405020304" pitchFamily="18" charset="0"/>
                <a:ea typeface="Times New Roman" panose="02020603050405020304" pitchFamily="18" charset="0"/>
              </a:rPr>
              <a:t> ]. </a:t>
            </a:r>
            <a:r>
              <a:rPr lang="en-US" sz="2400" b="0" dirty="0" err="1" smtClean="0">
                <a:solidFill>
                  <a:schemeClr val="bg1"/>
                </a:solidFill>
                <a:effectLst/>
                <a:latin typeface="Times New Roman" panose="02020603050405020304" pitchFamily="18" charset="0"/>
                <a:ea typeface="Times New Roman" panose="02020603050405020304" pitchFamily="18" charset="0"/>
              </a:rPr>
              <a:t>Phần</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thân</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chương</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trình</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bắt</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buộc</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phải</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có</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được</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đặt</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trong</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cặp</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dấu</a:t>
            </a:r>
            <a:r>
              <a:rPr lang="en-US" sz="2400" b="0" dirty="0" smtClean="0">
                <a:solidFill>
                  <a:schemeClr val="bg1"/>
                </a:solidFill>
                <a:effectLst/>
                <a:latin typeface="Times New Roman" panose="02020603050405020304" pitchFamily="18" charset="0"/>
                <a:ea typeface="Times New Roman" panose="02020603050405020304" pitchFamily="18" charset="0"/>
              </a:rPr>
              <a:t> &lt; </a:t>
            </a:r>
            <a:r>
              <a:rPr lang="en-US" sz="2400" b="0" dirty="0" err="1" smtClean="0">
                <a:solidFill>
                  <a:schemeClr val="bg1"/>
                </a:solidFill>
                <a:effectLst/>
                <a:latin typeface="Times New Roman" panose="02020603050405020304" pitchFamily="18" charset="0"/>
                <a:ea typeface="Times New Roman" panose="02020603050405020304" pitchFamily="18" charset="0"/>
              </a:rPr>
              <a:t>và</a:t>
            </a:r>
            <a:r>
              <a:rPr lang="en-US" sz="2400" b="0" dirty="0" smtClean="0">
                <a:solidFill>
                  <a:schemeClr val="bg1"/>
                </a:solidFill>
                <a:effectLst/>
                <a:latin typeface="Times New Roman" panose="02020603050405020304" pitchFamily="18" charset="0"/>
                <a:ea typeface="Times New Roman" panose="02020603050405020304" pitchFamily="18" charset="0"/>
              </a:rPr>
              <a:t> &gt;.</a:t>
            </a:r>
            <a:endParaRPr lang="en-US" sz="2400" b="0" dirty="0">
              <a:solidFill>
                <a:schemeClr val="bg1"/>
              </a:solidFill>
            </a:endParaRPr>
          </a:p>
        </p:txBody>
      </p:sp>
    </p:spTree>
    <p:extLst>
      <p:ext uri="{BB962C8B-B14F-4D97-AF65-F5344CB8AC3E}">
        <p14:creationId xmlns:p14="http://schemas.microsoft.com/office/powerpoint/2010/main" val="2275433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0" y="152400"/>
            <a:ext cx="91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buChar char="v"/>
              <a:defRPr sz="3200">
                <a:solidFill>
                  <a:schemeClr val="tx1"/>
                </a:solidFill>
                <a:latin typeface="Tahom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ClrTx/>
              <a:buFontTx/>
              <a:buNone/>
            </a:pPr>
            <a:r>
              <a:rPr lang="en-US" altLang="en-US" sz="2800" dirty="0" smtClean="0">
                <a:solidFill>
                  <a:srgbClr val="FFC000"/>
                </a:solidFill>
                <a:latin typeface="Times New Roman" panose="02020603050405020304" pitchFamily="18" charset="0"/>
              </a:rPr>
              <a:t>2. </a:t>
            </a:r>
            <a:r>
              <a:rPr lang="en-US" altLang="en-US" sz="2800" dirty="0" err="1" smtClean="0">
                <a:solidFill>
                  <a:srgbClr val="FFC000"/>
                </a:solidFill>
                <a:latin typeface="Times New Roman" panose="02020603050405020304" pitchFamily="18" charset="0"/>
              </a:rPr>
              <a:t>Các</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thành</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phần</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của</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chương</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trình</a:t>
            </a:r>
            <a:endParaRPr lang="en-US" altLang="en-US" sz="2800" dirty="0">
              <a:solidFill>
                <a:srgbClr val="FFC000"/>
              </a:solidFill>
              <a:latin typeface="Times New Roman" panose="02020603050405020304" pitchFamily="18" charset="0"/>
            </a:endParaRPr>
          </a:p>
        </p:txBody>
      </p:sp>
      <p:sp>
        <p:nvSpPr>
          <p:cNvPr id="5" name="Rectangle 4"/>
          <p:cNvSpPr/>
          <p:nvPr/>
        </p:nvSpPr>
        <p:spPr>
          <a:xfrm>
            <a:off x="152400" y="1219200"/>
            <a:ext cx="8915400" cy="1052596"/>
          </a:xfrm>
          <a:prstGeom prst="rect">
            <a:avLst/>
          </a:prstGeom>
        </p:spPr>
        <p:txBody>
          <a:bodyPr wrap="square">
            <a:spAutoFit/>
          </a:bodyPr>
          <a:lstStyle/>
          <a:p>
            <a:pPr algn="just">
              <a:lnSpc>
                <a:spcPct val="130000"/>
              </a:lnSpc>
              <a:spcAft>
                <a:spcPts val="0"/>
              </a:spcAft>
            </a:pPr>
            <a:r>
              <a:rPr lang="pt-BR" sz="2400" b="0" dirty="0" smtClean="0">
                <a:solidFill>
                  <a:schemeClr val="bg1"/>
                </a:solidFill>
                <a:effectLst/>
                <a:latin typeface="Times New Roman" panose="02020603050405020304" pitchFamily="18" charset="0"/>
                <a:ea typeface="Times New Roman" panose="02020603050405020304" pitchFamily="18" charset="0"/>
              </a:rPr>
              <a:t>Phần khai báo gồm có: Tên chương trình, thư viện, hằng, biến và chương trình con. </a:t>
            </a:r>
            <a:endParaRPr lang="en-US" sz="2400" b="0" dirty="0">
              <a:solidFill>
                <a:schemeClr val="bg1"/>
              </a:solidFill>
            </a:endParaRPr>
          </a:p>
        </p:txBody>
      </p:sp>
      <p:sp>
        <p:nvSpPr>
          <p:cNvPr id="7" name="Text Box 9"/>
          <p:cNvSpPr txBox="1">
            <a:spLocks noChangeArrowheads="1"/>
          </p:cNvSpPr>
          <p:nvPr/>
        </p:nvSpPr>
        <p:spPr bwMode="auto">
          <a:xfrm>
            <a:off x="0" y="695980"/>
            <a:ext cx="91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buChar char="v"/>
              <a:defRPr sz="3200">
                <a:solidFill>
                  <a:schemeClr val="tx1"/>
                </a:solidFill>
                <a:latin typeface="Tahom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ClrTx/>
              <a:buFontTx/>
              <a:buNone/>
            </a:pPr>
            <a:r>
              <a:rPr lang="en-US" altLang="en-US" sz="2800" dirty="0" smtClean="0">
                <a:solidFill>
                  <a:srgbClr val="FFC000"/>
                </a:solidFill>
                <a:latin typeface="Times New Roman" panose="02020603050405020304" pitchFamily="18" charset="0"/>
              </a:rPr>
              <a:t>a. </a:t>
            </a:r>
            <a:r>
              <a:rPr lang="en-US" altLang="en-US" sz="2800" dirty="0" err="1" smtClean="0">
                <a:solidFill>
                  <a:srgbClr val="FFC000"/>
                </a:solidFill>
                <a:latin typeface="Times New Roman" panose="02020603050405020304" pitchFamily="18" charset="0"/>
              </a:rPr>
              <a:t>Phần</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khai</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báo</a:t>
            </a:r>
            <a:endParaRPr lang="en-US" altLang="en-US" sz="2800" dirty="0">
              <a:solidFill>
                <a:srgbClr val="FFC000"/>
              </a:solidFill>
              <a:latin typeface="Times New Roman" panose="02020603050405020304" pitchFamily="18" charset="0"/>
            </a:endParaRPr>
          </a:p>
        </p:txBody>
      </p:sp>
      <p:sp>
        <p:nvSpPr>
          <p:cNvPr id="8" name="Rectangle 7"/>
          <p:cNvSpPr/>
          <p:nvPr/>
        </p:nvSpPr>
        <p:spPr>
          <a:xfrm>
            <a:off x="0" y="2209800"/>
            <a:ext cx="8915400" cy="461665"/>
          </a:xfrm>
          <a:prstGeom prst="rect">
            <a:avLst/>
          </a:prstGeom>
        </p:spPr>
        <p:txBody>
          <a:bodyPr wrap="square">
            <a:spAutoFit/>
          </a:bodyPr>
          <a:lstStyle/>
          <a:p>
            <a:pPr marL="342900" indent="-342900" algn="just">
              <a:spcAft>
                <a:spcPts val="0"/>
              </a:spcAft>
              <a:buFont typeface="Wingdings" pitchFamily="2" charset="2"/>
              <a:buChar char="v"/>
            </a:pPr>
            <a:r>
              <a:rPr lang="pt-BR" sz="2400" b="0" dirty="0" smtClean="0">
                <a:solidFill>
                  <a:srgbClr val="FFC000"/>
                </a:solidFill>
                <a:latin typeface="Times New Roman" panose="02020603050405020304" pitchFamily="18" charset="0"/>
              </a:rPr>
              <a:t> Khai báo tên chương trình: </a:t>
            </a:r>
            <a:endParaRPr lang="en-US" sz="2400" b="0" dirty="0">
              <a:solidFill>
                <a:srgbClr val="FFC000"/>
              </a:solidFill>
            </a:endParaRPr>
          </a:p>
        </p:txBody>
      </p:sp>
      <p:sp>
        <p:nvSpPr>
          <p:cNvPr id="2" name="Rectangle 1"/>
          <p:cNvSpPr/>
          <p:nvPr/>
        </p:nvSpPr>
        <p:spPr>
          <a:xfrm>
            <a:off x="1695450" y="2809247"/>
            <a:ext cx="4152900" cy="461665"/>
          </a:xfrm>
          <a:prstGeom prst="rect">
            <a:avLst/>
          </a:prstGeom>
          <a:blipFill>
            <a:blip r:embed="rId2"/>
            <a:tile tx="0" ty="0" sx="100000" sy="100000" flip="none" algn="tl"/>
          </a:blipFill>
        </p:spPr>
        <p:txBody>
          <a:bodyPr wrap="square">
            <a:spAutoFit/>
          </a:bodyPr>
          <a:lstStyle/>
          <a:p>
            <a:pPr algn="just">
              <a:spcAft>
                <a:spcPts val="0"/>
              </a:spcAft>
            </a:pPr>
            <a:r>
              <a:rPr lang="en-US" sz="2400" b="0" dirty="0" smtClean="0">
                <a:effectLst/>
                <a:latin typeface="Times New Roman" panose="02020603050405020304" pitchFamily="18" charset="0"/>
                <a:ea typeface="Times New Roman" panose="02020603050405020304" pitchFamily="18" charset="0"/>
              </a:rPr>
              <a:t> Program &lt;</a:t>
            </a:r>
            <a:r>
              <a:rPr lang="en-US" sz="2400" b="0" i="1" dirty="0" err="1" smtClean="0">
                <a:effectLst/>
                <a:latin typeface="Times New Roman" panose="02020603050405020304" pitchFamily="18" charset="0"/>
                <a:ea typeface="Times New Roman" panose="02020603050405020304" pitchFamily="18" charset="0"/>
              </a:rPr>
              <a:t>tên</a:t>
            </a:r>
            <a:r>
              <a:rPr lang="en-US" sz="2400" b="0" i="1" dirty="0" smtClean="0">
                <a:effectLst/>
                <a:latin typeface="Times New Roman" panose="02020603050405020304" pitchFamily="18" charset="0"/>
                <a:ea typeface="Times New Roman" panose="02020603050405020304" pitchFamily="18" charset="0"/>
              </a:rPr>
              <a:t> </a:t>
            </a:r>
            <a:r>
              <a:rPr lang="en-US" sz="2400" b="0" i="1" dirty="0" err="1" smtClean="0">
                <a:effectLst/>
                <a:latin typeface="Times New Roman" panose="02020603050405020304" pitchFamily="18" charset="0"/>
                <a:ea typeface="Times New Roman" panose="02020603050405020304" pitchFamily="18" charset="0"/>
              </a:rPr>
              <a:t>chương</a:t>
            </a:r>
            <a:r>
              <a:rPr lang="en-US" sz="2400" b="0" i="1" dirty="0" smtClean="0">
                <a:effectLst/>
                <a:latin typeface="Times New Roman" panose="02020603050405020304" pitchFamily="18" charset="0"/>
                <a:ea typeface="Times New Roman" panose="02020603050405020304" pitchFamily="18" charset="0"/>
              </a:rPr>
              <a:t> </a:t>
            </a:r>
            <a:r>
              <a:rPr lang="en-US" sz="2400" b="0" i="1" dirty="0" err="1" smtClean="0">
                <a:effectLst/>
                <a:latin typeface="Times New Roman" panose="02020603050405020304" pitchFamily="18" charset="0"/>
                <a:ea typeface="Times New Roman" panose="02020603050405020304" pitchFamily="18" charset="0"/>
              </a:rPr>
              <a:t>trình</a:t>
            </a:r>
            <a:r>
              <a:rPr lang="en-US" sz="2400" b="0" i="1" dirty="0" smtClean="0">
                <a:effectLst/>
                <a:latin typeface="Times New Roman" panose="02020603050405020304" pitchFamily="18" charset="0"/>
                <a:ea typeface="Times New Roman" panose="02020603050405020304" pitchFamily="18" charset="0"/>
              </a:rPr>
              <a:t>&gt;;</a:t>
            </a:r>
            <a:endParaRPr lang="en-US" sz="2400" b="0" dirty="0" smtClean="0">
              <a:effectLst/>
              <a:latin typeface="Times New Roman" panose="02020603050405020304" pitchFamily="18" charset="0"/>
              <a:ea typeface="Times New Roman" panose="02020603050405020304" pitchFamily="18" charset="0"/>
            </a:endParaRPr>
          </a:p>
        </p:txBody>
      </p:sp>
      <p:sp>
        <p:nvSpPr>
          <p:cNvPr id="3" name="Rectangle 2"/>
          <p:cNvSpPr/>
          <p:nvPr/>
        </p:nvSpPr>
        <p:spPr>
          <a:xfrm>
            <a:off x="452651" y="4800600"/>
            <a:ext cx="4572000" cy="1200329"/>
          </a:xfrm>
          <a:prstGeom prst="rect">
            <a:avLst/>
          </a:prstGeom>
        </p:spPr>
        <p:txBody>
          <a:bodyPr>
            <a:spAutoFit/>
          </a:bodyPr>
          <a:lstStyle/>
          <a:p>
            <a:pPr algn="just">
              <a:spcAft>
                <a:spcPts val="0"/>
              </a:spcAft>
            </a:pPr>
            <a:r>
              <a:rPr lang="pt-BR" sz="2400" b="0" dirty="0" smtClean="0">
                <a:solidFill>
                  <a:schemeClr val="bg1"/>
                </a:solidFill>
                <a:effectLst/>
                <a:latin typeface="Times New Roman" panose="02020603050405020304" pitchFamily="18" charset="0"/>
                <a:ea typeface="Times New Roman" panose="02020603050405020304" pitchFamily="18" charset="0"/>
              </a:rPr>
              <a:t>Ví dụ:</a:t>
            </a:r>
          </a:p>
          <a:p>
            <a:pPr algn="just">
              <a:spcAft>
                <a:spcPts val="0"/>
              </a:spcAft>
            </a:pPr>
            <a:r>
              <a:rPr lang="pt-BR" sz="2400" b="0" dirty="0">
                <a:solidFill>
                  <a:schemeClr val="bg1"/>
                </a:solidFill>
                <a:latin typeface="Times New Roman" panose="02020603050405020304" pitchFamily="18" charset="0"/>
                <a:ea typeface="Times New Roman" panose="02020603050405020304" pitchFamily="18" charset="0"/>
              </a:rPr>
              <a:t>	</a:t>
            </a:r>
            <a:r>
              <a:rPr lang="pt-BR" sz="2400" b="0" dirty="0" smtClean="0">
                <a:solidFill>
                  <a:schemeClr val="bg1"/>
                </a:solidFill>
                <a:effectLst/>
                <a:latin typeface="Times New Roman" panose="02020603050405020304" pitchFamily="18" charset="0"/>
                <a:ea typeface="Times New Roman" panose="02020603050405020304" pitchFamily="18" charset="0"/>
              </a:rPr>
              <a:t>Program baitap1;</a:t>
            </a:r>
            <a:endParaRPr lang="en-US" sz="2400" b="0" dirty="0">
              <a:solidFill>
                <a:schemeClr val="bg1"/>
              </a:solidFill>
              <a:latin typeface="Times New Roman" panose="02020603050405020304" pitchFamily="18" charset="0"/>
              <a:ea typeface="Times New Roman" panose="02020603050405020304" pitchFamily="18" charset="0"/>
            </a:endParaRPr>
          </a:p>
          <a:p>
            <a:pPr algn="just">
              <a:spcAft>
                <a:spcPts val="0"/>
              </a:spcAft>
            </a:pP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pt-BR" sz="2400" b="0" dirty="0" smtClean="0">
                <a:solidFill>
                  <a:schemeClr val="bg1"/>
                </a:solidFill>
                <a:effectLst/>
                <a:latin typeface="Times New Roman" panose="02020603050405020304" pitchFamily="18" charset="0"/>
                <a:ea typeface="Times New Roman" panose="02020603050405020304" pitchFamily="18" charset="0"/>
              </a:rPr>
              <a:t>Program giai_ptb1;</a:t>
            </a:r>
            <a:endParaRPr lang="en-US" sz="2400" b="0" dirty="0" smtClean="0">
              <a:solidFill>
                <a:schemeClr val="bg1"/>
              </a:solidFill>
              <a:effectLst/>
              <a:latin typeface="Times New Roman" panose="02020603050405020304" pitchFamily="18" charset="0"/>
              <a:ea typeface="Times New Roman" panose="02020603050405020304" pitchFamily="18" charset="0"/>
            </a:endParaRPr>
          </a:p>
        </p:txBody>
      </p:sp>
      <p:sp>
        <p:nvSpPr>
          <p:cNvPr id="9" name="Rectangle 8"/>
          <p:cNvSpPr/>
          <p:nvPr/>
        </p:nvSpPr>
        <p:spPr>
          <a:xfrm>
            <a:off x="450376" y="3429000"/>
            <a:ext cx="6102824" cy="1200329"/>
          </a:xfrm>
          <a:prstGeom prst="rect">
            <a:avLst/>
          </a:prstGeom>
        </p:spPr>
        <p:txBody>
          <a:bodyPr wrap="square">
            <a:spAutoFit/>
          </a:bodyPr>
          <a:lstStyle/>
          <a:p>
            <a:pPr algn="just">
              <a:spcAft>
                <a:spcPts val="0"/>
              </a:spcAft>
            </a:pPr>
            <a:r>
              <a:rPr lang="en-US" sz="2400" b="0" i="1"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Trong</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đó</a:t>
            </a:r>
            <a:r>
              <a:rPr lang="en-US" sz="2400" b="0" dirty="0" smtClean="0">
                <a:solidFill>
                  <a:schemeClr val="bg1"/>
                </a:solidFill>
                <a:effectLst/>
                <a:latin typeface="Times New Roman" panose="02020603050405020304" pitchFamily="18" charset="0"/>
                <a:ea typeface="Times New Roman" panose="02020603050405020304" pitchFamily="18" charset="0"/>
              </a:rPr>
              <a:t>:</a:t>
            </a:r>
          </a:p>
          <a:p>
            <a:pPr algn="just">
              <a:spcAft>
                <a:spcPts val="0"/>
              </a:spcAft>
            </a:pPr>
            <a:r>
              <a:rPr lang="en-US" sz="2400" b="0" i="1" dirty="0" smtClean="0">
                <a:solidFill>
                  <a:schemeClr val="bg1"/>
                </a:solidFill>
                <a:effectLst/>
                <a:latin typeface="Times New Roman" panose="02020603050405020304" pitchFamily="18" charset="0"/>
                <a:ea typeface="Times New Roman" panose="02020603050405020304" pitchFamily="18" charset="0"/>
              </a:rPr>
              <a:t>	+ </a:t>
            </a:r>
            <a:r>
              <a:rPr lang="en-US" sz="2400" b="0" dirty="0" smtClean="0">
                <a:solidFill>
                  <a:schemeClr val="bg1"/>
                </a:solidFill>
                <a:effectLst/>
                <a:latin typeface="Times New Roman" panose="02020603050405020304" pitchFamily="18" charset="0"/>
                <a:ea typeface="Times New Roman" panose="02020603050405020304" pitchFamily="18" charset="0"/>
              </a:rPr>
              <a:t>Program </a:t>
            </a:r>
            <a:r>
              <a:rPr lang="en-US" sz="2400" b="0" dirty="0" err="1" smtClean="0">
                <a:solidFill>
                  <a:schemeClr val="bg1"/>
                </a:solidFill>
                <a:effectLst/>
                <a:latin typeface="Times New Roman" panose="02020603050405020304" pitchFamily="18" charset="0"/>
                <a:ea typeface="Times New Roman" panose="02020603050405020304" pitchFamily="18" charset="0"/>
              </a:rPr>
              <a:t>là</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từ</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khóa</a:t>
            </a:r>
            <a:r>
              <a:rPr lang="en-US" sz="2400" b="0" dirty="0" smtClean="0">
                <a:solidFill>
                  <a:schemeClr val="bg1"/>
                </a:solidFill>
                <a:effectLst/>
                <a:latin typeface="Times New Roman" panose="02020603050405020304" pitchFamily="18" charset="0"/>
                <a:ea typeface="Times New Roman" panose="02020603050405020304" pitchFamily="18" charset="0"/>
              </a:rPr>
              <a:t>.</a:t>
            </a:r>
          </a:p>
          <a:p>
            <a:pPr algn="just">
              <a:spcAft>
                <a:spcPts val="0"/>
              </a:spcAft>
            </a:pPr>
            <a:r>
              <a:rPr lang="en-US" sz="2400" b="0" dirty="0" smtClean="0">
                <a:solidFill>
                  <a:schemeClr val="bg1"/>
                </a:solidFill>
                <a:effectLst/>
                <a:latin typeface="Times New Roman" panose="02020603050405020304" pitchFamily="18" charset="0"/>
                <a:ea typeface="Times New Roman" panose="02020603050405020304" pitchFamily="18" charset="0"/>
              </a:rPr>
              <a:t>	+ </a:t>
            </a:r>
            <a:r>
              <a:rPr lang="en-US" sz="2400" b="0" dirty="0" err="1" smtClean="0">
                <a:solidFill>
                  <a:schemeClr val="bg1"/>
                </a:solidFill>
                <a:effectLst/>
                <a:latin typeface="Times New Roman" panose="02020603050405020304" pitchFamily="18" charset="0"/>
                <a:ea typeface="Times New Roman" panose="02020603050405020304" pitchFamily="18" charset="0"/>
              </a:rPr>
              <a:t>Tên</a:t>
            </a:r>
            <a:r>
              <a:rPr lang="en-US" sz="2400" b="0" dirty="0" smtClean="0">
                <a:solidFill>
                  <a:schemeClr val="bg1"/>
                </a:solidFill>
                <a:effectLst/>
                <a:latin typeface="Times New Roman" panose="02020603050405020304" pitchFamily="18" charset="0"/>
                <a:ea typeface="Times New Roman" panose="02020603050405020304" pitchFamily="18" charset="0"/>
              </a:rPr>
              <a:t> CT do </a:t>
            </a:r>
            <a:r>
              <a:rPr lang="en-US" sz="2400" b="0" dirty="0" err="1" smtClean="0">
                <a:solidFill>
                  <a:schemeClr val="bg1"/>
                </a:solidFill>
                <a:effectLst/>
                <a:latin typeface="Times New Roman" panose="02020603050405020304" pitchFamily="18" charset="0"/>
                <a:ea typeface="Times New Roman" panose="02020603050405020304" pitchFamily="18" charset="0"/>
              </a:rPr>
              <a:t>người</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lập</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trình</a:t>
            </a:r>
            <a:r>
              <a:rPr lang="en-US" sz="2400" b="0" dirty="0" smtClean="0">
                <a:solidFill>
                  <a:schemeClr val="bg1"/>
                </a:solidFill>
                <a:effectLst/>
                <a:latin typeface="Times New Roman" panose="02020603050405020304" pitchFamily="18" charset="0"/>
                <a:ea typeface="Times New Roman" panose="02020603050405020304" pitchFamily="18" charset="0"/>
              </a:rPr>
              <a:t> </a:t>
            </a:r>
            <a:r>
              <a:rPr lang="en-US" sz="2400" b="0" dirty="0" err="1" smtClean="0">
                <a:solidFill>
                  <a:schemeClr val="bg1"/>
                </a:solidFill>
                <a:effectLst/>
                <a:latin typeface="Times New Roman" panose="02020603050405020304" pitchFamily="18" charset="0"/>
                <a:ea typeface="Times New Roman" panose="02020603050405020304" pitchFamily="18" charset="0"/>
              </a:rPr>
              <a:t>đặt</a:t>
            </a:r>
            <a:r>
              <a:rPr lang="en-US" sz="2400" b="0" dirty="0" smtClean="0">
                <a:solidFill>
                  <a:schemeClr val="bg1"/>
                </a:solidFill>
                <a:effectLst/>
                <a:latin typeface="Times New Roman" panose="02020603050405020304" pitchFamily="18" charset="0"/>
                <a:ea typeface="Times New Roman" panose="02020603050405020304" pitchFamily="18" charset="0"/>
              </a:rPr>
              <a:t>.</a:t>
            </a:r>
          </a:p>
        </p:txBody>
      </p:sp>
      <p:sp>
        <p:nvSpPr>
          <p:cNvPr id="10" name="Rectangle 9"/>
          <p:cNvSpPr/>
          <p:nvPr/>
        </p:nvSpPr>
        <p:spPr>
          <a:xfrm>
            <a:off x="5715000" y="5169932"/>
            <a:ext cx="2133600" cy="830997"/>
          </a:xfrm>
          <a:prstGeom prst="rect">
            <a:avLst/>
          </a:prstGeom>
          <a:ln>
            <a:solidFill>
              <a:srgbClr val="00B0F0"/>
            </a:solidFill>
          </a:ln>
        </p:spPr>
        <p:txBody>
          <a:bodyPr wrap="square">
            <a:spAutoFit/>
          </a:bodyPr>
          <a:lstStyle/>
          <a:p>
            <a:pPr algn="ctr">
              <a:spcAft>
                <a:spcPts val="0"/>
              </a:spcAft>
            </a:pPr>
            <a:r>
              <a:rPr lang="pt-BR" sz="2400" b="0" smtClean="0">
                <a:solidFill>
                  <a:schemeClr val="bg1"/>
                </a:solidFill>
                <a:effectLst/>
                <a:latin typeface="Times New Roman" panose="02020603050405020304" pitchFamily="18" charset="0"/>
                <a:ea typeface="Times New Roman" panose="02020603050405020304" pitchFamily="18" charset="0"/>
              </a:rPr>
              <a:t>Phần không bắt buộc phải có.</a:t>
            </a:r>
            <a:endParaRPr lang="en-US" sz="2400" b="0">
              <a:solidFill>
                <a:schemeClr val="bg1"/>
              </a:solidFill>
              <a:effectLst/>
              <a:latin typeface="Times New Roman" panose="02020603050405020304" pitchFamily="18" charset="0"/>
              <a:ea typeface="Times New Roman" panose="02020603050405020304" pitchFamily="18" charset="0"/>
            </a:endParaRPr>
          </a:p>
        </p:txBody>
      </p:sp>
      <p:cxnSp>
        <p:nvCxnSpPr>
          <p:cNvPr id="14" name="Straight Arrow Connector 13"/>
          <p:cNvCxnSpPr/>
          <p:nvPr/>
        </p:nvCxnSpPr>
        <p:spPr bwMode="auto">
          <a:xfrm>
            <a:off x="4343400" y="3270912"/>
            <a:ext cx="381000" cy="0"/>
          </a:xfrm>
          <a:prstGeom prst="straightConnector1">
            <a:avLst/>
          </a:prstGeom>
          <a:solidFill>
            <a:schemeClr val="accent1"/>
          </a:solidFill>
          <a:ln w="57150" cap="flat" cmpd="sng" algn="ctr">
            <a:solidFill>
              <a:srgbClr val="7030A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Box 5"/>
          <p:cNvSpPr txBox="1"/>
          <p:nvPr/>
        </p:nvSpPr>
        <p:spPr>
          <a:xfrm>
            <a:off x="381000" y="2809246"/>
            <a:ext cx="1600200" cy="461665"/>
          </a:xfrm>
          <a:prstGeom prst="rect">
            <a:avLst/>
          </a:prstGeom>
          <a:noFill/>
        </p:spPr>
        <p:txBody>
          <a:bodyPr wrap="square" rtlCol="0">
            <a:spAutoFit/>
          </a:bodyPr>
          <a:lstStyle/>
          <a:p>
            <a:r>
              <a:rPr lang="en-US" sz="2400" b="0" dirty="0" err="1" smtClean="0">
                <a:solidFill>
                  <a:schemeClr val="bg1"/>
                </a:solidFill>
                <a:latin typeface="Times New Roman" pitchFamily="18" charset="0"/>
                <a:cs typeface="Times New Roman" pitchFamily="18" charset="0"/>
              </a:rPr>
              <a:t>Cú</a:t>
            </a:r>
            <a:r>
              <a:rPr lang="en-US" sz="2400" b="0" dirty="0" smtClean="0">
                <a:solidFill>
                  <a:schemeClr val="bg1"/>
                </a:solidFill>
                <a:latin typeface="Times New Roman" pitchFamily="18" charset="0"/>
                <a:cs typeface="Times New Roman" pitchFamily="18" charset="0"/>
              </a:rPr>
              <a:t> </a:t>
            </a:r>
            <a:r>
              <a:rPr lang="en-US" sz="2400" b="0" dirty="0" err="1" smtClean="0">
                <a:solidFill>
                  <a:schemeClr val="bg1"/>
                </a:solidFill>
                <a:latin typeface="Times New Roman" pitchFamily="18" charset="0"/>
                <a:cs typeface="Times New Roman" pitchFamily="18" charset="0"/>
              </a:rPr>
              <a:t>pháp</a:t>
            </a:r>
            <a:r>
              <a:rPr lang="en-US" sz="2400" b="0" dirty="0" smtClean="0">
                <a:solidFill>
                  <a:schemeClr val="bg1"/>
                </a:solidFill>
                <a:latin typeface="Times New Roman" pitchFamily="18" charset="0"/>
                <a:cs typeface="Times New Roman" pitchFamily="18" charset="0"/>
              </a:rPr>
              <a:t>: </a:t>
            </a:r>
            <a:endParaRPr lang="vi-VN" sz="2400" b="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289515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par>
                                <p:cTn id="38" presetID="10" presetClass="entr" presetSubtype="0" fill="hold"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2" grpId="0" animBg="1"/>
      <p:bldP spid="3" grpId="0"/>
      <p:bldP spid="9" grpId="0"/>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 Box 9"/>
          <p:cNvSpPr txBox="1">
            <a:spLocks noChangeArrowheads="1"/>
          </p:cNvSpPr>
          <p:nvPr/>
        </p:nvSpPr>
        <p:spPr bwMode="auto">
          <a:xfrm>
            <a:off x="0" y="205770"/>
            <a:ext cx="91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buChar char="v"/>
              <a:defRPr sz="3200">
                <a:solidFill>
                  <a:schemeClr val="tx1"/>
                </a:solidFill>
                <a:latin typeface="Tahom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ClrTx/>
              <a:buFontTx/>
              <a:buNone/>
            </a:pPr>
            <a:r>
              <a:rPr lang="en-US" altLang="en-US" sz="2800" dirty="0" smtClean="0">
                <a:solidFill>
                  <a:srgbClr val="FFC000"/>
                </a:solidFill>
                <a:latin typeface="Times New Roman" panose="02020603050405020304" pitchFamily="18" charset="0"/>
              </a:rPr>
              <a:t>a. </a:t>
            </a:r>
            <a:r>
              <a:rPr lang="en-US" altLang="en-US" sz="2800" dirty="0" err="1" smtClean="0">
                <a:solidFill>
                  <a:srgbClr val="FFC000"/>
                </a:solidFill>
                <a:latin typeface="Times New Roman" panose="02020603050405020304" pitchFamily="18" charset="0"/>
              </a:rPr>
              <a:t>Phần</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khai</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báo</a:t>
            </a:r>
            <a:endParaRPr lang="en-US" altLang="en-US" sz="2800" dirty="0">
              <a:solidFill>
                <a:srgbClr val="FFC000"/>
              </a:solidFill>
              <a:latin typeface="Times New Roman" panose="02020603050405020304" pitchFamily="18" charset="0"/>
            </a:endParaRPr>
          </a:p>
        </p:txBody>
      </p:sp>
      <p:sp>
        <p:nvSpPr>
          <p:cNvPr id="8" name="Rectangle 7"/>
          <p:cNvSpPr/>
          <p:nvPr/>
        </p:nvSpPr>
        <p:spPr>
          <a:xfrm>
            <a:off x="0" y="1138535"/>
            <a:ext cx="8915400" cy="461665"/>
          </a:xfrm>
          <a:prstGeom prst="rect">
            <a:avLst/>
          </a:prstGeom>
        </p:spPr>
        <p:txBody>
          <a:bodyPr wrap="square">
            <a:spAutoFit/>
          </a:bodyPr>
          <a:lstStyle/>
          <a:p>
            <a:pPr marL="457200" indent="-457200" algn="just">
              <a:spcAft>
                <a:spcPts val="0"/>
              </a:spcAft>
              <a:buFont typeface="Wingdings" pitchFamily="2" charset="2"/>
              <a:buChar char="v"/>
            </a:pPr>
            <a:r>
              <a:rPr lang="pt-BR" sz="2400" b="0" dirty="0" smtClean="0">
                <a:solidFill>
                  <a:srgbClr val="FFC000"/>
                </a:solidFill>
                <a:latin typeface="Times New Roman" panose="02020603050405020304" pitchFamily="18" charset="0"/>
              </a:rPr>
              <a:t>Khai báo thư viện: </a:t>
            </a:r>
            <a:endParaRPr lang="en-US" sz="2400" b="0" dirty="0">
              <a:solidFill>
                <a:srgbClr val="FFC000"/>
              </a:solidFill>
            </a:endParaRPr>
          </a:p>
        </p:txBody>
      </p:sp>
      <p:sp>
        <p:nvSpPr>
          <p:cNvPr id="2" name="Rectangle 1"/>
          <p:cNvSpPr/>
          <p:nvPr/>
        </p:nvSpPr>
        <p:spPr>
          <a:xfrm>
            <a:off x="1905000" y="1676400"/>
            <a:ext cx="3429000" cy="461665"/>
          </a:xfrm>
          <a:prstGeom prst="rect">
            <a:avLst/>
          </a:prstGeom>
          <a:blipFill>
            <a:blip r:embed="rId2"/>
            <a:tile tx="0" ty="0" sx="100000" sy="100000" flip="none" algn="tl"/>
          </a:blipFill>
        </p:spPr>
        <p:txBody>
          <a:bodyPr wrap="square">
            <a:spAutoFit/>
          </a:bodyPr>
          <a:lstStyle/>
          <a:p>
            <a:pPr algn="just">
              <a:spcAft>
                <a:spcPts val="0"/>
              </a:spcAft>
            </a:pPr>
            <a:r>
              <a:rPr lang="en-US" sz="2400" b="0" dirty="0" smtClean="0">
                <a:latin typeface="Times New Roman" panose="02020603050405020304" pitchFamily="18" charset="0"/>
                <a:cs typeface="Times New Roman" panose="02020603050405020304" pitchFamily="18" charset="0"/>
              </a:rPr>
              <a:t>Uses   </a:t>
            </a:r>
            <a:r>
              <a:rPr lang="en-US" sz="2400" b="0" i="1" dirty="0">
                <a:latin typeface="Times New Roman" panose="02020603050405020304" pitchFamily="18" charset="0"/>
                <a:cs typeface="Times New Roman" panose="02020603050405020304" pitchFamily="18" charset="0"/>
              </a:rPr>
              <a:t>&lt;</a:t>
            </a:r>
            <a:r>
              <a:rPr lang="en-US" sz="2400" b="0" i="1" dirty="0" err="1">
                <a:latin typeface="Times New Roman" panose="02020603050405020304" pitchFamily="18" charset="0"/>
                <a:cs typeface="Times New Roman" panose="02020603050405020304" pitchFamily="18" charset="0"/>
              </a:rPr>
              <a:t>tên</a:t>
            </a:r>
            <a:r>
              <a:rPr lang="en-US" sz="2400" b="0" i="1" dirty="0">
                <a:latin typeface="Times New Roman" panose="02020603050405020304" pitchFamily="18" charset="0"/>
                <a:cs typeface="Times New Roman" panose="02020603050405020304" pitchFamily="18" charset="0"/>
              </a:rPr>
              <a:t> </a:t>
            </a:r>
            <a:r>
              <a:rPr lang="en-US" sz="2400" b="0" i="1" dirty="0" err="1">
                <a:latin typeface="Times New Roman" panose="02020603050405020304" pitchFamily="18" charset="0"/>
                <a:cs typeface="Times New Roman" panose="02020603050405020304" pitchFamily="18" charset="0"/>
              </a:rPr>
              <a:t>thư</a:t>
            </a:r>
            <a:r>
              <a:rPr lang="en-US" sz="2400" b="0" i="1" dirty="0">
                <a:latin typeface="Times New Roman" panose="02020603050405020304" pitchFamily="18" charset="0"/>
                <a:cs typeface="Times New Roman" panose="02020603050405020304" pitchFamily="18" charset="0"/>
              </a:rPr>
              <a:t> </a:t>
            </a:r>
            <a:r>
              <a:rPr lang="en-US" sz="2400" b="0" i="1" dirty="0" err="1">
                <a:latin typeface="Times New Roman" panose="02020603050405020304" pitchFamily="18" charset="0"/>
                <a:cs typeface="Times New Roman" panose="02020603050405020304" pitchFamily="18" charset="0"/>
              </a:rPr>
              <a:t>viện</a:t>
            </a:r>
            <a:r>
              <a:rPr lang="en-US" sz="2400" b="0" i="1" dirty="0" smtClean="0">
                <a:latin typeface="Times New Roman" panose="02020603050405020304" pitchFamily="18" charset="0"/>
                <a:cs typeface="Times New Roman" panose="02020603050405020304" pitchFamily="18" charset="0"/>
              </a:rPr>
              <a:t>&gt;</a:t>
            </a:r>
            <a:r>
              <a:rPr lang="en-US" sz="2400" b="0" dirty="0" smtClean="0">
                <a:latin typeface="Times New Roman" panose="02020603050405020304" pitchFamily="18" charset="0"/>
                <a:cs typeface="Times New Roman" panose="02020603050405020304" pitchFamily="18" charset="0"/>
              </a:rPr>
              <a:t>;</a:t>
            </a:r>
            <a:endParaRPr lang="en-US" sz="2400" b="0" dirty="0">
              <a:latin typeface="Times New Roman" panose="02020603050405020304" pitchFamily="18" charset="0"/>
              <a:cs typeface="Times New Roman" panose="02020603050405020304" pitchFamily="18" charset="0"/>
            </a:endParaRPr>
          </a:p>
        </p:txBody>
      </p:sp>
      <p:sp>
        <p:nvSpPr>
          <p:cNvPr id="3" name="Rectangle 2"/>
          <p:cNvSpPr/>
          <p:nvPr/>
        </p:nvSpPr>
        <p:spPr>
          <a:xfrm>
            <a:off x="452650" y="2431197"/>
            <a:ext cx="8462749" cy="2012859"/>
          </a:xfrm>
          <a:prstGeom prst="rect">
            <a:avLst/>
          </a:prstGeom>
        </p:spPr>
        <p:txBody>
          <a:bodyPr wrap="square">
            <a:spAutoFit/>
          </a:bodyPr>
          <a:lstStyle/>
          <a:p>
            <a:pPr algn="just">
              <a:lnSpc>
                <a:spcPct val="130000"/>
              </a:lnSpc>
              <a:spcAft>
                <a:spcPts val="0"/>
              </a:spcAft>
            </a:pPr>
            <a:r>
              <a:rPr lang="pt-BR" sz="2400" b="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Ví dụ:</a:t>
            </a:r>
          </a:p>
          <a:p>
            <a:pPr marL="342900" indent="-342900">
              <a:lnSpc>
                <a:spcPct val="130000"/>
              </a:lnSpc>
              <a:buFont typeface="Wingdings" pitchFamily="2" charset="2"/>
              <a:buChar char="ü"/>
            </a:pPr>
            <a:r>
              <a:rPr lang="en-US" sz="2400" b="0" dirty="0" smtClean="0">
                <a:solidFill>
                  <a:schemeClr val="bg1"/>
                </a:solidFill>
                <a:latin typeface="Times New Roman" panose="02020603050405020304" pitchFamily="18" charset="0"/>
                <a:cs typeface="Times New Roman" panose="02020603050405020304" pitchFamily="18" charset="0"/>
              </a:rPr>
              <a:t>Uses </a:t>
            </a:r>
            <a:r>
              <a:rPr lang="en-US" sz="2400" b="0" dirty="0" err="1" smtClean="0">
                <a:solidFill>
                  <a:schemeClr val="bg1"/>
                </a:solidFill>
                <a:latin typeface="Times New Roman" panose="02020603050405020304" pitchFamily="18" charset="0"/>
                <a:cs typeface="Times New Roman" panose="02020603050405020304" pitchFamily="18" charset="0"/>
              </a:rPr>
              <a:t>crt</a:t>
            </a:r>
            <a:r>
              <a:rPr lang="en-US" sz="2400" b="0" dirty="0" smtClean="0">
                <a:solidFill>
                  <a:schemeClr val="bg1"/>
                </a:solidFill>
                <a:latin typeface="Times New Roman" panose="02020603050405020304" pitchFamily="18" charset="0"/>
                <a:cs typeface="Times New Roman" panose="02020603050405020304" pitchFamily="18" charset="0"/>
              </a:rPr>
              <a:t>; </a:t>
            </a:r>
            <a:r>
              <a:rPr lang="pt-BR" sz="2400" b="0" dirty="0" smtClean="0">
                <a:solidFill>
                  <a:schemeClr val="bg1"/>
                </a:solidFill>
                <a:latin typeface="Times New Roman" panose="02020603050405020304" pitchFamily="18" charset="0"/>
                <a:cs typeface="Times New Roman" panose="02020603050405020304" pitchFamily="18" charset="0"/>
              </a:rPr>
              <a:t>{Thư viện crt chứa các hàm vào/ra chuẩn làm việc với màn hình và bàn phím}</a:t>
            </a:r>
            <a:endParaRPr lang="en-US" sz="2400" b="0" dirty="0" smtClean="0">
              <a:solidFill>
                <a:schemeClr val="bg1"/>
              </a:solidFill>
              <a:latin typeface="Times New Roman" panose="02020603050405020304" pitchFamily="18" charset="0"/>
              <a:cs typeface="Times New Roman" panose="02020603050405020304" pitchFamily="18" charset="0"/>
            </a:endParaRPr>
          </a:p>
          <a:p>
            <a:pPr marL="342900" indent="-342900">
              <a:lnSpc>
                <a:spcPct val="130000"/>
              </a:lnSpc>
              <a:buFont typeface="Wingdings" pitchFamily="2" charset="2"/>
              <a:buChar char="ü"/>
            </a:pPr>
            <a:r>
              <a:rPr lang="en-US" sz="2400" b="0" dirty="0" smtClean="0">
                <a:solidFill>
                  <a:schemeClr val="bg1"/>
                </a:solidFill>
                <a:latin typeface="Times New Roman" panose="02020603050405020304" pitchFamily="18" charset="0"/>
                <a:cs typeface="Times New Roman" panose="02020603050405020304" pitchFamily="18" charset="0"/>
              </a:rPr>
              <a:t>Uses graph;</a:t>
            </a:r>
            <a:r>
              <a:rPr lang="pt-BR" sz="2400" b="0" dirty="0" smtClean="0">
                <a:solidFill>
                  <a:schemeClr val="bg1"/>
                </a:solidFill>
                <a:latin typeface="Times New Roman" panose="02020603050405020304" pitchFamily="18" charset="0"/>
                <a:cs typeface="Times New Roman" panose="02020603050405020304" pitchFamily="18" charset="0"/>
              </a:rPr>
              <a:t> {Thư viện </a:t>
            </a:r>
            <a:r>
              <a:rPr lang="pt-BR" sz="2400" b="0" i="1" dirty="0" smtClean="0">
                <a:solidFill>
                  <a:schemeClr val="bg1"/>
                </a:solidFill>
                <a:latin typeface="Times New Roman" panose="02020603050405020304" pitchFamily="18" charset="0"/>
                <a:cs typeface="Times New Roman" panose="02020603050405020304" pitchFamily="18" charset="0"/>
              </a:rPr>
              <a:t>graph</a:t>
            </a:r>
            <a:r>
              <a:rPr lang="pt-BR" sz="2400" b="0" dirty="0" smtClean="0">
                <a:solidFill>
                  <a:schemeClr val="bg1"/>
                </a:solidFill>
                <a:latin typeface="Times New Roman" panose="02020603050405020304" pitchFamily="18" charset="0"/>
                <a:cs typeface="Times New Roman" panose="02020603050405020304" pitchFamily="18" charset="0"/>
              </a:rPr>
              <a:t> chứa các hàm đồ hoạ}</a:t>
            </a:r>
          </a:p>
        </p:txBody>
      </p:sp>
      <p:sp>
        <p:nvSpPr>
          <p:cNvPr id="6" name="Rectangle 5"/>
          <p:cNvSpPr/>
          <p:nvPr/>
        </p:nvSpPr>
        <p:spPr>
          <a:xfrm>
            <a:off x="302525" y="4495800"/>
            <a:ext cx="8620836" cy="1133965"/>
          </a:xfrm>
          <a:prstGeom prst="rect">
            <a:avLst/>
          </a:prstGeom>
        </p:spPr>
        <p:txBody>
          <a:bodyPr wrap="square">
            <a:spAutoFit/>
          </a:bodyPr>
          <a:lstStyle/>
          <a:p>
            <a:pPr>
              <a:lnSpc>
                <a:spcPct val="150000"/>
              </a:lnSpc>
            </a:pPr>
            <a:r>
              <a:rPr lang="pt-BR" sz="2400" b="0" dirty="0" smtClean="0">
                <a:solidFill>
                  <a:srgbClr val="FFC000"/>
                </a:solidFill>
                <a:latin typeface="Times New Roman" panose="02020603050405020304" pitchFamily="18" charset="0"/>
                <a:cs typeface="Times New Roman" panose="02020603050405020304" pitchFamily="18" charset="0"/>
              </a:rPr>
              <a:t>Lưu ý: </a:t>
            </a:r>
            <a:r>
              <a:rPr lang="pt-BR" sz="2400" b="0" dirty="0" smtClean="0">
                <a:solidFill>
                  <a:schemeClr val="bg1"/>
                </a:solidFill>
                <a:latin typeface="Times New Roman" panose="02020603050405020304" pitchFamily="18" charset="0"/>
                <a:cs typeface="Times New Roman" panose="02020603050405020304" pitchFamily="18" charset="0"/>
              </a:rPr>
              <a:t>Để xoá những gì trên màn hình sau khi khai báo </a:t>
            </a:r>
            <a:r>
              <a:rPr lang="pt-BR" sz="2400" b="0" i="1" dirty="0" smtClean="0">
                <a:solidFill>
                  <a:srgbClr val="FFC000"/>
                </a:solidFill>
                <a:latin typeface="Times New Roman" panose="02020603050405020304" pitchFamily="18" charset="0"/>
                <a:cs typeface="Times New Roman" panose="02020603050405020304" pitchFamily="18" charset="0"/>
              </a:rPr>
              <a:t>crt</a:t>
            </a:r>
            <a:r>
              <a:rPr lang="pt-BR" sz="2400" b="0" dirty="0" smtClean="0">
                <a:solidFill>
                  <a:schemeClr val="bg1"/>
                </a:solidFill>
                <a:latin typeface="Times New Roman" panose="02020603050405020304" pitchFamily="18" charset="0"/>
                <a:cs typeface="Times New Roman" panose="02020603050405020304" pitchFamily="18" charset="0"/>
              </a:rPr>
              <a:t> thì dùng lệnh </a:t>
            </a:r>
            <a:r>
              <a:rPr lang="pt-BR" sz="2400" b="0" i="1" dirty="0" smtClean="0">
                <a:solidFill>
                  <a:srgbClr val="FFC000"/>
                </a:solidFill>
                <a:latin typeface="Times New Roman" panose="02020603050405020304" pitchFamily="18" charset="0"/>
                <a:cs typeface="Times New Roman" panose="02020603050405020304" pitchFamily="18" charset="0"/>
              </a:rPr>
              <a:t>clrscr</a:t>
            </a:r>
            <a:endParaRPr lang="en-US" sz="2400" b="0" dirty="0">
              <a:solidFill>
                <a:srgbClr val="FFC0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7961" y="727853"/>
            <a:ext cx="8915400" cy="461665"/>
          </a:xfrm>
          <a:prstGeom prst="rect">
            <a:avLst/>
          </a:prstGeom>
        </p:spPr>
        <p:txBody>
          <a:bodyPr wrap="square">
            <a:spAutoFit/>
          </a:bodyPr>
          <a:lstStyle/>
          <a:p>
            <a:pPr marL="342900" indent="-342900" algn="just">
              <a:spcAft>
                <a:spcPts val="0"/>
              </a:spcAft>
              <a:buFont typeface="Wingdings" pitchFamily="2" charset="2"/>
              <a:buChar char="v"/>
            </a:pPr>
            <a:r>
              <a:rPr lang="pt-BR" sz="2400" b="0" dirty="0" smtClean="0">
                <a:solidFill>
                  <a:srgbClr val="FFC000"/>
                </a:solidFill>
                <a:latin typeface="Times New Roman" panose="02020603050405020304" pitchFamily="18" charset="0"/>
              </a:rPr>
              <a:t> Khai báo tên chương trình: </a:t>
            </a:r>
            <a:endParaRPr lang="en-US" sz="2400" b="0" dirty="0">
              <a:solidFill>
                <a:srgbClr val="FFC000"/>
              </a:solidFill>
            </a:endParaRPr>
          </a:p>
        </p:txBody>
      </p:sp>
      <p:sp>
        <p:nvSpPr>
          <p:cNvPr id="4" name="TextBox 3"/>
          <p:cNvSpPr txBox="1"/>
          <p:nvPr/>
        </p:nvSpPr>
        <p:spPr>
          <a:xfrm>
            <a:off x="512928" y="1676400"/>
            <a:ext cx="1392072" cy="461665"/>
          </a:xfrm>
          <a:prstGeom prst="rect">
            <a:avLst/>
          </a:prstGeom>
          <a:noFill/>
        </p:spPr>
        <p:txBody>
          <a:bodyPr wrap="square" rtlCol="0">
            <a:spAutoFit/>
          </a:bodyPr>
          <a:lstStyle/>
          <a:p>
            <a:r>
              <a:rPr lang="en-US" sz="2400" b="0" dirty="0" err="1" smtClean="0">
                <a:solidFill>
                  <a:schemeClr val="bg1"/>
                </a:solidFill>
                <a:latin typeface="Times New Roman" pitchFamily="18" charset="0"/>
                <a:cs typeface="Times New Roman" pitchFamily="18" charset="0"/>
              </a:rPr>
              <a:t>Cú</a:t>
            </a:r>
            <a:r>
              <a:rPr lang="en-US" sz="2400" b="0" dirty="0" smtClean="0">
                <a:solidFill>
                  <a:schemeClr val="bg1"/>
                </a:solidFill>
                <a:latin typeface="Times New Roman" pitchFamily="18" charset="0"/>
                <a:cs typeface="Times New Roman" pitchFamily="18" charset="0"/>
              </a:rPr>
              <a:t> </a:t>
            </a:r>
            <a:r>
              <a:rPr lang="en-US" sz="2400" b="0" dirty="0" err="1" smtClean="0">
                <a:solidFill>
                  <a:schemeClr val="bg1"/>
                </a:solidFill>
                <a:latin typeface="Times New Roman" pitchFamily="18" charset="0"/>
                <a:cs typeface="Times New Roman" pitchFamily="18" charset="0"/>
              </a:rPr>
              <a:t>pháp</a:t>
            </a:r>
            <a:r>
              <a:rPr lang="en-US" sz="2400" b="0" dirty="0" smtClean="0">
                <a:solidFill>
                  <a:schemeClr val="bg1"/>
                </a:solidFill>
                <a:latin typeface="Times New Roman" pitchFamily="18" charset="0"/>
                <a:cs typeface="Times New Roman" pitchFamily="18" charset="0"/>
              </a:rPr>
              <a:t> : </a:t>
            </a:r>
            <a:endParaRPr lang="vi-VN" sz="2400" b="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771760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20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animBg="1"/>
      <p:bldP spid="3" grpId="0"/>
      <p:bldP spid="6"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p:cNvSpPr/>
          <p:nvPr/>
        </p:nvSpPr>
        <p:spPr>
          <a:xfrm>
            <a:off x="-13648" y="1371978"/>
            <a:ext cx="8915400" cy="461665"/>
          </a:xfrm>
          <a:prstGeom prst="rect">
            <a:avLst/>
          </a:prstGeom>
        </p:spPr>
        <p:txBody>
          <a:bodyPr wrap="square">
            <a:spAutoFit/>
          </a:bodyPr>
          <a:lstStyle/>
          <a:p>
            <a:pPr marL="342900" indent="-342900" algn="just">
              <a:spcAft>
                <a:spcPts val="0"/>
              </a:spcAft>
              <a:buFont typeface="Wingdings" pitchFamily="2" charset="2"/>
              <a:buChar char="v"/>
            </a:pPr>
            <a:r>
              <a:rPr lang="pt-BR" sz="2400" b="0" dirty="0" smtClean="0">
                <a:solidFill>
                  <a:srgbClr val="FFC000"/>
                </a:solidFill>
                <a:latin typeface="Times New Roman" panose="02020603050405020304" pitchFamily="18" charset="0"/>
              </a:rPr>
              <a:t> Khai báo hằng: </a:t>
            </a:r>
            <a:endParaRPr lang="en-US" sz="2400" b="0" dirty="0">
              <a:solidFill>
                <a:srgbClr val="FFC000"/>
              </a:solidFill>
            </a:endParaRPr>
          </a:p>
        </p:txBody>
      </p:sp>
      <p:sp>
        <p:nvSpPr>
          <p:cNvPr id="2" name="Rectangle 1"/>
          <p:cNvSpPr/>
          <p:nvPr/>
        </p:nvSpPr>
        <p:spPr>
          <a:xfrm>
            <a:off x="301388" y="1985054"/>
            <a:ext cx="7239000" cy="830997"/>
          </a:xfrm>
          <a:prstGeom prst="rect">
            <a:avLst/>
          </a:prstGeom>
          <a:blipFill>
            <a:blip r:embed="rId2"/>
            <a:tile tx="0" ty="0" sx="100000" sy="100000" flip="none" algn="tl"/>
          </a:blipFill>
        </p:spPr>
        <p:txBody>
          <a:bodyPr wrap="square">
            <a:spAutoFit/>
          </a:bodyPr>
          <a:lstStyle/>
          <a:p>
            <a:pPr algn="just">
              <a:spcAft>
                <a:spcPts val="0"/>
              </a:spcAft>
            </a:pPr>
            <a:r>
              <a:rPr lang="en-US"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Cú</a:t>
            </a:r>
            <a:r>
              <a:rPr lang="en-US"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pháp</a:t>
            </a:r>
            <a:r>
              <a:rPr lang="en-US"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spcAft>
                <a:spcPts val="0"/>
              </a:spcAft>
            </a:pPr>
            <a:r>
              <a:rPr lang="en-US" sz="2400" b="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Const</a:t>
            </a:r>
            <a:r>
              <a:rPr lang="en-US" sz="2400" dirty="0">
                <a:latin typeface="Times New Roman" panose="02020603050405020304" pitchFamily="18" charset="0"/>
                <a:cs typeface="Times New Roman" panose="02020603050405020304" pitchFamily="18" charset="0"/>
              </a:rPr>
              <a:t> &lt;</a:t>
            </a:r>
            <a:r>
              <a:rPr lang="en-US" sz="2400" i="1" dirty="0" err="1">
                <a:latin typeface="Times New Roman" panose="02020603050405020304" pitchFamily="18" charset="0"/>
                <a:cs typeface="Times New Roman" panose="02020603050405020304" pitchFamily="18" charset="0"/>
              </a:rPr>
              <a:t>tên</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hằng</a:t>
            </a:r>
            <a:r>
              <a:rPr lang="en-US" sz="2400" i="1" dirty="0">
                <a:latin typeface="Times New Roman" panose="02020603050405020304" pitchFamily="18" charset="0"/>
                <a:cs typeface="Times New Roman" panose="02020603050405020304" pitchFamily="18" charset="0"/>
              </a:rPr>
              <a:t>&gt; </a:t>
            </a:r>
            <a:r>
              <a:rPr lang="en-US" sz="2400" dirty="0">
                <a:latin typeface="Times New Roman" panose="02020603050405020304" pitchFamily="18" charset="0"/>
                <a:cs typeface="Times New Roman" panose="02020603050405020304" pitchFamily="18" charset="0"/>
              </a:rPr>
              <a:t>= &lt;</a:t>
            </a:r>
            <a:r>
              <a:rPr lang="en-US" sz="2400" i="1" dirty="0" err="1">
                <a:latin typeface="Times New Roman" panose="02020603050405020304" pitchFamily="18" charset="0"/>
                <a:cs typeface="Times New Roman" panose="02020603050405020304" pitchFamily="18" charset="0"/>
              </a:rPr>
              <a:t>giá</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trị</a:t>
            </a:r>
            <a:r>
              <a:rPr lang="en-US" sz="2400" i="1" dirty="0">
                <a:latin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cs typeface="Times New Roman" panose="02020603050405020304" pitchFamily="18" charset="0"/>
              </a:rPr>
              <a:t>hằng</a:t>
            </a:r>
            <a:r>
              <a:rPr lang="en-US" sz="2400" i="1" dirty="0" smtClean="0">
                <a:latin typeface="Times New Roman" panose="02020603050405020304" pitchFamily="18" charset="0"/>
                <a:cs typeface="Times New Roman" panose="02020603050405020304" pitchFamily="18" charset="0"/>
              </a:rPr>
              <a:t>&gt;</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3" name="Rectangle 2"/>
          <p:cNvSpPr/>
          <p:nvPr/>
        </p:nvSpPr>
        <p:spPr>
          <a:xfrm>
            <a:off x="340625" y="4876800"/>
            <a:ext cx="8462749" cy="1569660"/>
          </a:xfrm>
          <a:prstGeom prst="rect">
            <a:avLst/>
          </a:prstGeom>
        </p:spPr>
        <p:txBody>
          <a:bodyPr wrap="square">
            <a:spAutoFit/>
          </a:bodyPr>
          <a:lstStyle/>
          <a:p>
            <a:pPr algn="just">
              <a:spcAft>
                <a:spcPts val="0"/>
              </a:spcAft>
            </a:pPr>
            <a:r>
              <a:rPr lang="pt-BR" sz="2400" b="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Ví dụ:</a:t>
            </a:r>
          </a:p>
          <a:p>
            <a:r>
              <a:rPr lang="pt-BR" sz="2400" b="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Const</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smtClean="0">
                <a:solidFill>
                  <a:schemeClr val="bg1"/>
                </a:solidFill>
                <a:latin typeface="Times New Roman" panose="02020603050405020304" pitchFamily="18" charset="0"/>
                <a:cs typeface="Times New Roman" panose="02020603050405020304" pitchFamily="18" charset="0"/>
              </a:rPr>
              <a:t>	</a:t>
            </a:r>
            <a:r>
              <a:rPr lang="en-US" sz="2400" b="0" dirty="0" err="1" smtClean="0">
                <a:solidFill>
                  <a:schemeClr val="bg1"/>
                </a:solidFill>
                <a:latin typeface="Times New Roman" panose="02020603050405020304" pitchFamily="18" charset="0"/>
                <a:cs typeface="Times New Roman" panose="02020603050405020304" pitchFamily="18" charset="0"/>
              </a:rPr>
              <a:t>kt</a:t>
            </a:r>
            <a:r>
              <a:rPr lang="en-US" sz="2400" b="0" dirty="0" smtClean="0">
                <a:solidFill>
                  <a:schemeClr val="bg1"/>
                </a:solidFill>
                <a:latin typeface="Times New Roman" panose="02020603050405020304" pitchFamily="18" charset="0"/>
                <a:cs typeface="Times New Roman" panose="02020603050405020304" pitchFamily="18" charset="0"/>
              </a:rPr>
              <a:t> </a:t>
            </a:r>
            <a:r>
              <a:rPr lang="en-US" sz="2400" b="0" dirty="0">
                <a:solidFill>
                  <a:schemeClr val="bg1"/>
                </a:solidFill>
                <a:latin typeface="Times New Roman" panose="02020603050405020304" pitchFamily="18" charset="0"/>
                <a:cs typeface="Times New Roman" panose="02020603050405020304" pitchFamily="18" charset="0"/>
              </a:rPr>
              <a:t>= ‘*’;</a:t>
            </a:r>
          </a:p>
          <a:p>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smtClean="0">
                <a:solidFill>
                  <a:schemeClr val="bg1"/>
                </a:solidFill>
                <a:latin typeface="Times New Roman" panose="02020603050405020304" pitchFamily="18" charset="0"/>
                <a:cs typeface="Times New Roman" panose="02020603050405020304" pitchFamily="18" charset="0"/>
              </a:rPr>
              <a:t>	Pi </a:t>
            </a:r>
            <a:r>
              <a:rPr lang="en-US" sz="2400" b="0" dirty="0">
                <a:solidFill>
                  <a:schemeClr val="bg1"/>
                </a:solidFill>
                <a:latin typeface="Times New Roman" panose="02020603050405020304" pitchFamily="18" charset="0"/>
                <a:cs typeface="Times New Roman" panose="02020603050405020304" pitchFamily="18" charset="0"/>
              </a:rPr>
              <a:t>= 3.14;</a:t>
            </a:r>
          </a:p>
          <a:p>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smtClean="0">
                <a:solidFill>
                  <a:schemeClr val="bg1"/>
                </a:solidFill>
                <a:latin typeface="Times New Roman" panose="02020603050405020304" pitchFamily="18" charset="0"/>
                <a:cs typeface="Times New Roman" panose="02020603050405020304" pitchFamily="18" charset="0"/>
              </a:rPr>
              <a:t>	</a:t>
            </a:r>
            <a:r>
              <a:rPr lang="en-US" sz="2400" b="0" dirty="0" err="1" smtClean="0">
                <a:solidFill>
                  <a:schemeClr val="bg1"/>
                </a:solidFill>
                <a:latin typeface="Times New Roman" panose="02020603050405020304" pitchFamily="18" charset="0"/>
                <a:cs typeface="Times New Roman" panose="02020603050405020304" pitchFamily="18" charset="0"/>
              </a:rPr>
              <a:t>Kq</a:t>
            </a:r>
            <a:r>
              <a:rPr lang="en-US" sz="2400" b="0" dirty="0" smtClean="0">
                <a:solidFill>
                  <a:schemeClr val="bg1"/>
                </a:solidFill>
                <a:latin typeface="Times New Roman" panose="02020603050405020304" pitchFamily="18" charset="0"/>
                <a:cs typeface="Times New Roman" panose="02020603050405020304" pitchFamily="18" charset="0"/>
              </a:rPr>
              <a:t> </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ket</a:t>
            </a:r>
            <a:r>
              <a:rPr lang="en-US" sz="2400" b="0" dirty="0">
                <a:solidFill>
                  <a:schemeClr val="bg1"/>
                </a:solidFill>
                <a:latin typeface="Times New Roman" panose="02020603050405020304" pitchFamily="18" charset="0"/>
                <a:cs typeface="Times New Roman" panose="02020603050405020304" pitchFamily="18" charset="0"/>
              </a:rPr>
              <a:t> qua’;</a:t>
            </a:r>
            <a:endParaRPr lang="pt-BR" sz="2400" b="0" dirty="0" smtClean="0">
              <a:solidFill>
                <a:schemeClr val="bg1"/>
              </a:solidFill>
              <a:latin typeface="Times New Roman" panose="02020603050405020304" pitchFamily="18" charset="0"/>
              <a:cs typeface="Times New Roman" panose="02020603050405020304" pitchFamily="18" charset="0"/>
            </a:endParaRPr>
          </a:p>
        </p:txBody>
      </p:sp>
      <p:sp>
        <p:nvSpPr>
          <p:cNvPr id="9" name="Rectangle 8"/>
          <p:cNvSpPr/>
          <p:nvPr/>
        </p:nvSpPr>
        <p:spPr>
          <a:xfrm>
            <a:off x="340625" y="3048000"/>
            <a:ext cx="6927376" cy="2445093"/>
          </a:xfrm>
          <a:prstGeom prst="rect">
            <a:avLst/>
          </a:prstGeom>
        </p:spPr>
        <p:txBody>
          <a:bodyPr wrap="square">
            <a:spAutoFit/>
          </a:bodyPr>
          <a:lstStyle/>
          <a:p>
            <a:pPr algn="just">
              <a:lnSpc>
                <a:spcPct val="130000"/>
              </a:lnSpc>
              <a:spcAft>
                <a:spcPts val="0"/>
              </a:spcAft>
            </a:pPr>
            <a:r>
              <a:rPr lang="en-US" sz="2400" i="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i="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400" i="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30000"/>
              </a:lnSpc>
            </a:pPr>
            <a:r>
              <a:rPr lang="en-US" sz="2400" b="0" i="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0" i="1"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Const</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là</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từ</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khóa</a:t>
            </a:r>
            <a:r>
              <a:rPr lang="en-US" sz="2400" b="0" dirty="0">
                <a:solidFill>
                  <a:schemeClr val="bg1"/>
                </a:solidFill>
                <a:latin typeface="Times New Roman" panose="02020603050405020304" pitchFamily="18" charset="0"/>
                <a:cs typeface="Times New Roman" panose="02020603050405020304" pitchFamily="18" charset="0"/>
              </a:rPr>
              <a:t>.</a:t>
            </a:r>
          </a:p>
          <a:p>
            <a:pPr>
              <a:lnSpc>
                <a:spcPct val="130000"/>
              </a:lnSpc>
            </a:pPr>
            <a:r>
              <a:rPr lang="en-US" sz="2400" b="0" dirty="0" smtClean="0">
                <a:solidFill>
                  <a:schemeClr val="bg1"/>
                </a:solidFill>
                <a:latin typeface="Times New Roman" panose="02020603050405020304" pitchFamily="18" charset="0"/>
                <a:cs typeface="Times New Roman" panose="02020603050405020304" pitchFamily="18" charset="0"/>
              </a:rPr>
              <a:t>	+ </a:t>
            </a:r>
            <a:r>
              <a:rPr lang="en-US" sz="2400" b="0" dirty="0" err="1">
                <a:solidFill>
                  <a:schemeClr val="bg1"/>
                </a:solidFill>
                <a:latin typeface="Times New Roman" panose="02020603050405020304" pitchFamily="18" charset="0"/>
                <a:cs typeface="Times New Roman" panose="02020603050405020304" pitchFamily="18" charset="0"/>
              </a:rPr>
              <a:t>Tên</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hằng</a:t>
            </a:r>
            <a:r>
              <a:rPr lang="en-US" sz="2400" b="0" dirty="0">
                <a:solidFill>
                  <a:schemeClr val="bg1"/>
                </a:solidFill>
                <a:latin typeface="Times New Roman" panose="02020603050405020304" pitchFamily="18" charset="0"/>
                <a:cs typeface="Times New Roman" panose="02020603050405020304" pitchFamily="18" charset="0"/>
              </a:rPr>
              <a:t> do </a:t>
            </a:r>
            <a:r>
              <a:rPr lang="en-US" sz="2400" b="0" dirty="0" err="1">
                <a:solidFill>
                  <a:schemeClr val="bg1"/>
                </a:solidFill>
                <a:latin typeface="Times New Roman" panose="02020603050405020304" pitchFamily="18" charset="0"/>
                <a:cs typeface="Times New Roman" panose="02020603050405020304" pitchFamily="18" charset="0"/>
              </a:rPr>
              <a:t>người</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lập</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trình</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đặt</a:t>
            </a:r>
            <a:r>
              <a:rPr lang="en-US" sz="2400" b="0" dirty="0">
                <a:solidFill>
                  <a:schemeClr val="bg1"/>
                </a:solidFill>
                <a:latin typeface="Times New Roman" panose="02020603050405020304" pitchFamily="18" charset="0"/>
                <a:cs typeface="Times New Roman" panose="02020603050405020304" pitchFamily="18" charset="0"/>
              </a:rPr>
              <a:t>.</a:t>
            </a:r>
          </a:p>
          <a:p>
            <a:pPr>
              <a:lnSpc>
                <a:spcPct val="130000"/>
              </a:lnSpc>
            </a:pPr>
            <a:r>
              <a:rPr lang="en-US" sz="2400" b="0" dirty="0" smtClean="0">
                <a:solidFill>
                  <a:schemeClr val="bg1"/>
                </a:solidFill>
                <a:latin typeface="Times New Roman" panose="02020603050405020304" pitchFamily="18" charset="0"/>
                <a:cs typeface="Times New Roman" panose="02020603050405020304" pitchFamily="18" charset="0"/>
              </a:rPr>
              <a:t>	+ </a:t>
            </a:r>
            <a:r>
              <a:rPr lang="en-US" sz="2400" b="0" dirty="0" err="1">
                <a:solidFill>
                  <a:schemeClr val="bg1"/>
                </a:solidFill>
                <a:latin typeface="Times New Roman" panose="02020603050405020304" pitchFamily="18" charset="0"/>
                <a:cs typeface="Times New Roman" panose="02020603050405020304" pitchFamily="18" charset="0"/>
              </a:rPr>
              <a:t>Giá</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trị</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hằng</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Hằng</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số</a:t>
            </a:r>
            <a:r>
              <a:rPr lang="en-US" sz="2400" b="0" dirty="0">
                <a:solidFill>
                  <a:schemeClr val="bg1"/>
                </a:solidFill>
                <a:latin typeface="Times New Roman" panose="02020603050405020304" pitchFamily="18" charset="0"/>
                <a:cs typeface="Times New Roman" panose="02020603050405020304" pitchFamily="18" charset="0"/>
              </a:rPr>
              <a:t>, logic, </a:t>
            </a:r>
            <a:r>
              <a:rPr lang="en-US" sz="2400" b="0" dirty="0" err="1">
                <a:solidFill>
                  <a:schemeClr val="bg1"/>
                </a:solidFill>
                <a:latin typeface="Times New Roman" panose="02020603050405020304" pitchFamily="18" charset="0"/>
                <a:cs typeface="Times New Roman" panose="02020603050405020304" pitchFamily="18" charset="0"/>
              </a:rPr>
              <a:t>kí</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tự</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xâu</a:t>
            </a:r>
            <a:r>
              <a:rPr lang="en-US" sz="2400" b="0" dirty="0">
                <a:solidFill>
                  <a:schemeClr val="bg1"/>
                </a:solidFill>
                <a:latin typeface="Times New Roman" panose="02020603050405020304" pitchFamily="18" charset="0"/>
                <a:cs typeface="Times New Roman" panose="02020603050405020304" pitchFamily="18" charset="0"/>
              </a:rPr>
              <a:t>.</a:t>
            </a:r>
          </a:p>
          <a:p>
            <a:pPr algn="just">
              <a:lnSpc>
                <a:spcPct val="130000"/>
              </a:lnSpc>
              <a:spcAft>
                <a:spcPts val="0"/>
              </a:spcAft>
            </a:pPr>
            <a:endParaRPr lang="en-US" sz="2400" b="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ext Box 9"/>
          <p:cNvSpPr txBox="1">
            <a:spLocks noChangeArrowheads="1"/>
          </p:cNvSpPr>
          <p:nvPr/>
        </p:nvSpPr>
        <p:spPr bwMode="auto">
          <a:xfrm>
            <a:off x="0" y="205770"/>
            <a:ext cx="91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buChar char="v"/>
              <a:defRPr sz="3200">
                <a:solidFill>
                  <a:schemeClr val="tx1"/>
                </a:solidFill>
                <a:latin typeface="Tahom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ClrTx/>
              <a:buFontTx/>
              <a:buNone/>
            </a:pPr>
            <a:r>
              <a:rPr lang="en-US" altLang="en-US" sz="2800" dirty="0" smtClean="0">
                <a:solidFill>
                  <a:srgbClr val="FFC000"/>
                </a:solidFill>
                <a:latin typeface="Times New Roman" panose="02020603050405020304" pitchFamily="18" charset="0"/>
              </a:rPr>
              <a:t>a. </a:t>
            </a:r>
            <a:r>
              <a:rPr lang="en-US" altLang="en-US" sz="2800" dirty="0" err="1" smtClean="0">
                <a:solidFill>
                  <a:srgbClr val="FFC000"/>
                </a:solidFill>
                <a:latin typeface="Times New Roman" panose="02020603050405020304" pitchFamily="18" charset="0"/>
              </a:rPr>
              <a:t>Phần</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khai</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báo</a:t>
            </a:r>
            <a:endParaRPr lang="en-US" altLang="en-US" sz="2800" dirty="0">
              <a:solidFill>
                <a:srgbClr val="FFC000"/>
              </a:solidFill>
              <a:latin typeface="Times New Roman" panose="02020603050405020304" pitchFamily="18" charset="0"/>
            </a:endParaRPr>
          </a:p>
        </p:txBody>
      </p:sp>
      <p:sp>
        <p:nvSpPr>
          <p:cNvPr id="11" name="Rectangle 10"/>
          <p:cNvSpPr/>
          <p:nvPr/>
        </p:nvSpPr>
        <p:spPr>
          <a:xfrm>
            <a:off x="-13648" y="963304"/>
            <a:ext cx="8915400" cy="461665"/>
          </a:xfrm>
          <a:prstGeom prst="rect">
            <a:avLst/>
          </a:prstGeom>
        </p:spPr>
        <p:txBody>
          <a:bodyPr wrap="square">
            <a:spAutoFit/>
          </a:bodyPr>
          <a:lstStyle/>
          <a:p>
            <a:pPr marL="457200" indent="-457200" algn="just">
              <a:spcAft>
                <a:spcPts val="0"/>
              </a:spcAft>
              <a:buFont typeface="Wingdings" pitchFamily="2" charset="2"/>
              <a:buChar char="v"/>
            </a:pPr>
            <a:r>
              <a:rPr lang="pt-BR" sz="2400" b="0" dirty="0" smtClean="0">
                <a:solidFill>
                  <a:srgbClr val="FFC000"/>
                </a:solidFill>
                <a:latin typeface="Times New Roman" panose="02020603050405020304" pitchFamily="18" charset="0"/>
              </a:rPr>
              <a:t>Khai báo thư viện: </a:t>
            </a:r>
            <a:endParaRPr lang="en-US" sz="2400" b="0" dirty="0">
              <a:solidFill>
                <a:srgbClr val="FFC000"/>
              </a:solidFill>
            </a:endParaRPr>
          </a:p>
        </p:txBody>
      </p:sp>
      <p:sp>
        <p:nvSpPr>
          <p:cNvPr id="12" name="Rectangle 11"/>
          <p:cNvSpPr/>
          <p:nvPr/>
        </p:nvSpPr>
        <p:spPr>
          <a:xfrm>
            <a:off x="-31845" y="605135"/>
            <a:ext cx="8915400" cy="461665"/>
          </a:xfrm>
          <a:prstGeom prst="rect">
            <a:avLst/>
          </a:prstGeom>
        </p:spPr>
        <p:txBody>
          <a:bodyPr wrap="square">
            <a:spAutoFit/>
          </a:bodyPr>
          <a:lstStyle/>
          <a:p>
            <a:pPr marL="342900" indent="-342900" algn="just">
              <a:spcAft>
                <a:spcPts val="0"/>
              </a:spcAft>
              <a:buFont typeface="Wingdings" pitchFamily="2" charset="2"/>
              <a:buChar char="v"/>
            </a:pPr>
            <a:r>
              <a:rPr lang="pt-BR" sz="2400" b="0" dirty="0" smtClean="0">
                <a:solidFill>
                  <a:srgbClr val="FFC000"/>
                </a:solidFill>
                <a:latin typeface="Times New Roman" panose="02020603050405020304" pitchFamily="18" charset="0"/>
              </a:rPr>
              <a:t> Khai báo tên chương trình: </a:t>
            </a:r>
            <a:endParaRPr lang="en-US" sz="2400" b="0" dirty="0">
              <a:solidFill>
                <a:srgbClr val="FFC000"/>
              </a:solidFill>
            </a:endParaRPr>
          </a:p>
        </p:txBody>
      </p:sp>
    </p:spTree>
    <p:extLst>
      <p:ext uri="{BB962C8B-B14F-4D97-AF65-F5344CB8AC3E}">
        <p14:creationId xmlns:p14="http://schemas.microsoft.com/office/powerpoint/2010/main" val="2264259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animBg="1"/>
      <p:bldP spid="3" grpId="0"/>
      <p:bldP spid="9"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 Box 9"/>
          <p:cNvSpPr txBox="1">
            <a:spLocks noChangeArrowheads="1"/>
          </p:cNvSpPr>
          <p:nvPr/>
        </p:nvSpPr>
        <p:spPr bwMode="auto">
          <a:xfrm>
            <a:off x="-1" y="195478"/>
            <a:ext cx="9144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buChar char="v"/>
              <a:defRPr sz="3200">
                <a:solidFill>
                  <a:schemeClr val="tx1"/>
                </a:solidFill>
                <a:latin typeface="Tahoma" panose="020B0604030504040204" pitchFamily="34" charset="0"/>
              </a:defRPr>
            </a:lvl1pPr>
            <a:lvl2pPr marL="742950" indent="-285750">
              <a:spcBef>
                <a:spcPct val="20000"/>
              </a:spcBef>
              <a:buClr>
                <a:schemeClr val="accent1"/>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1"/>
              </a:buClr>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ClrTx/>
              <a:buFontTx/>
              <a:buNone/>
            </a:pPr>
            <a:r>
              <a:rPr lang="en-US" altLang="en-US" sz="2800" dirty="0" smtClean="0">
                <a:solidFill>
                  <a:srgbClr val="FFC000"/>
                </a:solidFill>
                <a:latin typeface="Times New Roman" panose="02020603050405020304" pitchFamily="18" charset="0"/>
              </a:rPr>
              <a:t>a. </a:t>
            </a:r>
            <a:r>
              <a:rPr lang="en-US" altLang="en-US" sz="2800" dirty="0" err="1" smtClean="0">
                <a:solidFill>
                  <a:srgbClr val="FFC000"/>
                </a:solidFill>
                <a:latin typeface="Times New Roman" panose="02020603050405020304" pitchFamily="18" charset="0"/>
              </a:rPr>
              <a:t>Phần</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khai</a:t>
            </a:r>
            <a:r>
              <a:rPr lang="en-US" altLang="en-US" sz="2800" dirty="0" smtClean="0">
                <a:solidFill>
                  <a:srgbClr val="FFC000"/>
                </a:solidFill>
                <a:latin typeface="Times New Roman" panose="02020603050405020304" pitchFamily="18" charset="0"/>
              </a:rPr>
              <a:t> </a:t>
            </a:r>
            <a:r>
              <a:rPr lang="en-US" altLang="en-US" sz="2800" dirty="0" err="1" smtClean="0">
                <a:solidFill>
                  <a:srgbClr val="FFC000"/>
                </a:solidFill>
                <a:latin typeface="Times New Roman" panose="02020603050405020304" pitchFamily="18" charset="0"/>
              </a:rPr>
              <a:t>báo</a:t>
            </a:r>
            <a:endParaRPr lang="en-US" altLang="en-US" sz="2800" dirty="0">
              <a:solidFill>
                <a:srgbClr val="FFC000"/>
              </a:solidFill>
              <a:latin typeface="Times New Roman" panose="02020603050405020304" pitchFamily="18" charset="0"/>
            </a:endParaRPr>
          </a:p>
        </p:txBody>
      </p:sp>
      <p:sp>
        <p:nvSpPr>
          <p:cNvPr id="8" name="Rectangle 7"/>
          <p:cNvSpPr/>
          <p:nvPr/>
        </p:nvSpPr>
        <p:spPr>
          <a:xfrm>
            <a:off x="23884" y="1990130"/>
            <a:ext cx="8915400" cy="461665"/>
          </a:xfrm>
          <a:prstGeom prst="rect">
            <a:avLst/>
          </a:prstGeom>
        </p:spPr>
        <p:txBody>
          <a:bodyPr wrap="square">
            <a:spAutoFit/>
          </a:bodyPr>
          <a:lstStyle/>
          <a:p>
            <a:pPr marL="342900" indent="-342900" algn="just">
              <a:spcAft>
                <a:spcPts val="0"/>
              </a:spcAft>
              <a:buFont typeface="Wingdings" pitchFamily="2" charset="2"/>
              <a:buChar char="v"/>
            </a:pPr>
            <a:r>
              <a:rPr lang="pt-BR" sz="2400" b="0" dirty="0" smtClean="0">
                <a:solidFill>
                  <a:srgbClr val="FFC000"/>
                </a:solidFill>
                <a:latin typeface="Times New Roman" panose="02020603050405020304" pitchFamily="18" charset="0"/>
              </a:rPr>
              <a:t> Khai báo biến: </a:t>
            </a:r>
            <a:endParaRPr lang="en-US" sz="2400" b="0" dirty="0">
              <a:solidFill>
                <a:srgbClr val="FFC000"/>
              </a:solidFill>
            </a:endParaRPr>
          </a:p>
        </p:txBody>
      </p:sp>
      <p:sp>
        <p:nvSpPr>
          <p:cNvPr id="3" name="Rectangle 2"/>
          <p:cNvSpPr/>
          <p:nvPr/>
        </p:nvSpPr>
        <p:spPr>
          <a:xfrm>
            <a:off x="440141" y="4572000"/>
            <a:ext cx="8462749" cy="1200329"/>
          </a:xfrm>
          <a:prstGeom prst="rect">
            <a:avLst/>
          </a:prstGeom>
        </p:spPr>
        <p:txBody>
          <a:bodyPr wrap="square">
            <a:spAutoFit/>
          </a:bodyPr>
          <a:lstStyle/>
          <a:p>
            <a:pPr algn="just">
              <a:spcAft>
                <a:spcPts val="0"/>
              </a:spcAft>
            </a:pPr>
            <a:r>
              <a:rPr lang="pt-BR" sz="2400"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Ví dụ:</a:t>
            </a:r>
          </a:p>
          <a:p>
            <a:r>
              <a:rPr lang="pt-BR" sz="2400" b="0" dirty="0" smtClean="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0" dirty="0" err="1">
                <a:solidFill>
                  <a:schemeClr val="bg1"/>
                </a:solidFill>
                <a:latin typeface="Times New Roman" panose="02020603050405020304" pitchFamily="18" charset="0"/>
                <a:cs typeface="Times New Roman" panose="02020603050405020304" pitchFamily="18" charset="0"/>
              </a:rPr>
              <a:t>Var</a:t>
            </a:r>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smtClean="0">
                <a:solidFill>
                  <a:schemeClr val="bg1"/>
                </a:solidFill>
                <a:latin typeface="Times New Roman" panose="02020603050405020304" pitchFamily="18" charset="0"/>
                <a:cs typeface="Times New Roman" panose="02020603050405020304" pitchFamily="18" charset="0"/>
              </a:rPr>
              <a:t>	x</a:t>
            </a:r>
            <a:r>
              <a:rPr lang="en-US" sz="2400" b="0" dirty="0">
                <a:solidFill>
                  <a:schemeClr val="bg1"/>
                </a:solidFill>
                <a:latin typeface="Times New Roman" panose="02020603050405020304" pitchFamily="18" charset="0"/>
                <a:cs typeface="Times New Roman" panose="02020603050405020304" pitchFamily="18" charset="0"/>
              </a:rPr>
              <a:t>: real; </a:t>
            </a:r>
            <a:endParaRPr lang="en-US" sz="2400" b="0" dirty="0" smtClean="0">
              <a:solidFill>
                <a:schemeClr val="bg1"/>
              </a:solidFill>
              <a:latin typeface="Times New Roman" panose="02020603050405020304" pitchFamily="18" charset="0"/>
              <a:cs typeface="Times New Roman" panose="02020603050405020304" pitchFamily="18" charset="0"/>
            </a:endParaRPr>
          </a:p>
          <a:p>
            <a:r>
              <a:rPr lang="en-US" sz="2400" b="0" dirty="0">
                <a:solidFill>
                  <a:schemeClr val="bg1"/>
                </a:solidFill>
                <a:latin typeface="Times New Roman" panose="02020603050405020304" pitchFamily="18" charset="0"/>
                <a:cs typeface="Times New Roman" panose="02020603050405020304" pitchFamily="18" charset="0"/>
              </a:rPr>
              <a:t>	</a:t>
            </a:r>
            <a:r>
              <a:rPr lang="en-US" sz="2400" b="0" dirty="0" smtClean="0">
                <a:solidFill>
                  <a:schemeClr val="bg1"/>
                </a:solidFill>
                <a:latin typeface="Times New Roman" panose="02020603050405020304" pitchFamily="18" charset="0"/>
                <a:cs typeface="Times New Roman" panose="02020603050405020304" pitchFamily="18" charset="0"/>
              </a:rPr>
              <a:t>	y</a:t>
            </a:r>
            <a:r>
              <a:rPr lang="en-US" sz="2400" b="0" dirty="0">
                <a:solidFill>
                  <a:schemeClr val="bg1"/>
                </a:solidFill>
                <a:latin typeface="Times New Roman" panose="02020603050405020304" pitchFamily="18" charset="0"/>
                <a:cs typeface="Times New Roman" panose="02020603050405020304" pitchFamily="18" charset="0"/>
              </a:rPr>
              <a:t>, z: integer;</a:t>
            </a:r>
            <a:endParaRPr lang="pt-BR" sz="2400" b="0" dirty="0" smtClean="0">
              <a:solidFill>
                <a:schemeClr val="bg1"/>
              </a:solidFill>
              <a:latin typeface="Times New Roman" panose="02020603050405020304" pitchFamily="18" charset="0"/>
              <a:cs typeface="Times New Roman" panose="02020603050405020304" pitchFamily="18" charset="0"/>
            </a:endParaRPr>
          </a:p>
        </p:txBody>
      </p:sp>
      <p:sp>
        <p:nvSpPr>
          <p:cNvPr id="10" name="Rectangle 9"/>
          <p:cNvSpPr/>
          <p:nvPr/>
        </p:nvSpPr>
        <p:spPr>
          <a:xfrm>
            <a:off x="76200" y="2640674"/>
            <a:ext cx="8915400" cy="1754326"/>
          </a:xfrm>
          <a:prstGeom prst="rect">
            <a:avLst/>
          </a:prstGeom>
          <a:ln w="19050">
            <a:noFill/>
          </a:ln>
        </p:spPr>
        <p:txBody>
          <a:bodyPr wrap="square">
            <a:spAutoFit/>
          </a:bodyPr>
          <a:lstStyle/>
          <a:p>
            <a:pPr algn="just">
              <a:lnSpc>
                <a:spcPct val="150000"/>
              </a:lnSpc>
              <a:spcAft>
                <a:spcPts val="0"/>
              </a:spcAft>
            </a:pPr>
            <a:r>
              <a:rPr lang="pt-BR" sz="2400" b="0" dirty="0" smtClean="0">
                <a:solidFill>
                  <a:schemeClr val="bg1"/>
                </a:solidFill>
                <a:latin typeface="Times New Roman" panose="02020603050405020304" pitchFamily="18" charset="0"/>
              </a:rPr>
              <a:t>Tất cả các biến dùng trong chương trình đều phải được đặt tên và khai báo cho chương trình dịch biết để lưu trữ và xử lí. Biến chỉ nhận một giá trị tại mỗi thời điểm thực hiện chương trình được gọi là biến đơn </a:t>
            </a:r>
            <a:endParaRPr lang="en-US" sz="2400" b="0" dirty="0">
              <a:solidFill>
                <a:schemeClr val="bg1"/>
              </a:solidFill>
            </a:endParaRPr>
          </a:p>
        </p:txBody>
      </p:sp>
      <p:sp>
        <p:nvSpPr>
          <p:cNvPr id="6" name="Rectangle 5"/>
          <p:cNvSpPr/>
          <p:nvPr/>
        </p:nvSpPr>
        <p:spPr>
          <a:xfrm>
            <a:off x="23884" y="1528465"/>
            <a:ext cx="8915400" cy="461665"/>
          </a:xfrm>
          <a:prstGeom prst="rect">
            <a:avLst/>
          </a:prstGeom>
        </p:spPr>
        <p:txBody>
          <a:bodyPr wrap="square">
            <a:spAutoFit/>
          </a:bodyPr>
          <a:lstStyle/>
          <a:p>
            <a:pPr marL="342900" indent="-342900" algn="just">
              <a:spcAft>
                <a:spcPts val="0"/>
              </a:spcAft>
              <a:buFont typeface="Wingdings" pitchFamily="2" charset="2"/>
              <a:buChar char="v"/>
            </a:pPr>
            <a:r>
              <a:rPr lang="pt-BR" sz="2400" b="0" dirty="0" smtClean="0">
                <a:solidFill>
                  <a:srgbClr val="FFC000"/>
                </a:solidFill>
                <a:latin typeface="Times New Roman" panose="02020603050405020304" pitchFamily="18" charset="0"/>
              </a:rPr>
              <a:t> Khai báo hằng: </a:t>
            </a:r>
            <a:endParaRPr lang="en-US" sz="2400" b="0" dirty="0">
              <a:solidFill>
                <a:srgbClr val="FFC000"/>
              </a:solidFill>
            </a:endParaRPr>
          </a:p>
        </p:txBody>
      </p:sp>
      <p:sp>
        <p:nvSpPr>
          <p:cNvPr id="9" name="Rectangle 8"/>
          <p:cNvSpPr/>
          <p:nvPr/>
        </p:nvSpPr>
        <p:spPr>
          <a:xfrm>
            <a:off x="23884" y="1066800"/>
            <a:ext cx="8915400" cy="461665"/>
          </a:xfrm>
          <a:prstGeom prst="rect">
            <a:avLst/>
          </a:prstGeom>
        </p:spPr>
        <p:txBody>
          <a:bodyPr wrap="square">
            <a:spAutoFit/>
          </a:bodyPr>
          <a:lstStyle/>
          <a:p>
            <a:pPr marL="457200" indent="-457200" algn="just">
              <a:spcAft>
                <a:spcPts val="0"/>
              </a:spcAft>
              <a:buFont typeface="Wingdings" pitchFamily="2" charset="2"/>
              <a:buChar char="v"/>
            </a:pPr>
            <a:r>
              <a:rPr lang="pt-BR" sz="2400" b="0" dirty="0" smtClean="0">
                <a:solidFill>
                  <a:srgbClr val="FFC000"/>
                </a:solidFill>
                <a:latin typeface="Times New Roman" panose="02020603050405020304" pitchFamily="18" charset="0"/>
              </a:rPr>
              <a:t>Khai báo thư viện: </a:t>
            </a:r>
            <a:endParaRPr lang="en-US" sz="2400" b="0" dirty="0">
              <a:solidFill>
                <a:srgbClr val="FFC000"/>
              </a:solidFill>
            </a:endParaRPr>
          </a:p>
        </p:txBody>
      </p:sp>
      <p:sp>
        <p:nvSpPr>
          <p:cNvPr id="11" name="Rectangle 10"/>
          <p:cNvSpPr/>
          <p:nvPr/>
        </p:nvSpPr>
        <p:spPr>
          <a:xfrm>
            <a:off x="17060" y="605135"/>
            <a:ext cx="8915400" cy="461665"/>
          </a:xfrm>
          <a:prstGeom prst="rect">
            <a:avLst/>
          </a:prstGeom>
        </p:spPr>
        <p:txBody>
          <a:bodyPr wrap="square">
            <a:spAutoFit/>
          </a:bodyPr>
          <a:lstStyle/>
          <a:p>
            <a:pPr marL="342900" indent="-342900" algn="just">
              <a:spcAft>
                <a:spcPts val="0"/>
              </a:spcAft>
              <a:buFont typeface="Wingdings" pitchFamily="2" charset="2"/>
              <a:buChar char="v"/>
            </a:pPr>
            <a:r>
              <a:rPr lang="pt-BR" sz="2400" b="0" dirty="0" smtClean="0">
                <a:solidFill>
                  <a:srgbClr val="FFC000"/>
                </a:solidFill>
                <a:latin typeface="Times New Roman" panose="02020603050405020304" pitchFamily="18" charset="0"/>
              </a:rPr>
              <a:t> Khai báo tên chương trình: </a:t>
            </a:r>
            <a:endParaRPr lang="en-US" sz="2400" b="0" dirty="0">
              <a:solidFill>
                <a:srgbClr val="FFC000"/>
              </a:solidFill>
            </a:endParaRPr>
          </a:p>
        </p:txBody>
      </p:sp>
    </p:spTree>
    <p:extLst>
      <p:ext uri="{BB962C8B-B14F-4D97-AF65-F5344CB8AC3E}">
        <p14:creationId xmlns:p14="http://schemas.microsoft.com/office/powerpoint/2010/main" val="3803553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P spid="10" grpId="0"/>
      <p:bldP spid="6"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85800" y="195590"/>
            <a:ext cx="6019800" cy="523220"/>
          </a:xfrm>
          <a:prstGeom prst="rect">
            <a:avLst/>
          </a:prstGeom>
          <a:noFill/>
        </p:spPr>
        <p:txBody>
          <a:bodyPr wrap="square" rtlCol="0">
            <a:spAutoFit/>
          </a:bodyPr>
          <a:lstStyle/>
          <a:p>
            <a:pPr algn="ctr"/>
            <a:r>
              <a:rPr lang="en-US" sz="2800" dirty="0" err="1" smtClean="0">
                <a:solidFill>
                  <a:schemeClr val="bg1"/>
                </a:solidFill>
                <a:latin typeface="Times New Roman" panose="02020603050405020304" pitchFamily="18" charset="0"/>
                <a:cs typeface="Times New Roman" panose="02020603050405020304" pitchFamily="18" charset="0"/>
              </a:rPr>
              <a:t>Quan</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sát</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chương</a:t>
            </a:r>
            <a:r>
              <a:rPr lang="en-US" sz="2800" dirty="0" smtClean="0">
                <a:solidFill>
                  <a:schemeClr val="bg1"/>
                </a:solidFill>
                <a:latin typeface="Times New Roman" panose="02020603050405020304" pitchFamily="18" charset="0"/>
                <a:cs typeface="Times New Roman" panose="02020603050405020304" pitchFamily="18" charset="0"/>
              </a:rPr>
              <a:t> </a:t>
            </a:r>
            <a:r>
              <a:rPr lang="en-US" sz="2800" dirty="0" err="1" smtClean="0">
                <a:solidFill>
                  <a:schemeClr val="bg1"/>
                </a:solidFill>
                <a:latin typeface="Times New Roman" panose="02020603050405020304" pitchFamily="18" charset="0"/>
                <a:cs typeface="Times New Roman" panose="02020603050405020304" pitchFamily="18" charset="0"/>
              </a:rPr>
              <a:t>trình</a:t>
            </a:r>
            <a:r>
              <a:rPr lang="en-US" sz="2800" dirty="0" smtClean="0">
                <a:solidFill>
                  <a:schemeClr val="bg1"/>
                </a:solidFill>
                <a:latin typeface="Times New Roman" panose="02020603050405020304" pitchFamily="18" charset="0"/>
                <a:cs typeface="Times New Roman" panose="02020603050405020304" pitchFamily="18" charset="0"/>
              </a:rPr>
              <a:t> 1</a:t>
            </a:r>
            <a:endParaRPr lang="en-US" sz="2800" dirty="0">
              <a:solidFill>
                <a:schemeClr val="bg1"/>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4714164" y="718810"/>
            <a:ext cx="4419600" cy="4933658"/>
          </a:xfrm>
          <a:prstGeom prst="rect">
            <a:avLst/>
          </a:prstGeom>
          <a:blipFill>
            <a:blip r:embed="rId2"/>
            <a:tile tx="0" ty="0" sx="100000" sy="100000" flip="none" algn="tl"/>
          </a:blipFill>
          <a:ln>
            <a:solidFill>
              <a:srgbClr val="FF0000"/>
            </a:solidFill>
          </a:ln>
        </p:spPr>
        <p:txBody>
          <a:bodyPr wrap="square" rtlCol="0">
            <a:spAutoFit/>
          </a:bodyPr>
          <a:lstStyle/>
          <a:p>
            <a:pPr>
              <a:lnSpc>
                <a:spcPct val="130000"/>
              </a:lnSpc>
            </a:pPr>
            <a:r>
              <a:rPr lang="en-US" sz="2200" b="0" i="1" dirty="0">
                <a:solidFill>
                  <a:srgbClr val="0000FF"/>
                </a:solidFill>
                <a:latin typeface="Times New Roman" panose="02020603050405020304" pitchFamily="18" charset="0"/>
                <a:cs typeface="Times New Roman" panose="02020603050405020304" pitchFamily="18" charset="0"/>
              </a:rPr>
              <a:t>Program  cong2_so;</a:t>
            </a:r>
            <a:endParaRPr lang="en-US" sz="2200" b="0" dirty="0">
              <a:solidFill>
                <a:srgbClr val="0000FF"/>
              </a:solidFill>
              <a:latin typeface="Times New Roman" panose="02020603050405020304" pitchFamily="18" charset="0"/>
              <a:cs typeface="Times New Roman" panose="02020603050405020304" pitchFamily="18" charset="0"/>
            </a:endParaRPr>
          </a:p>
          <a:p>
            <a:pPr>
              <a:lnSpc>
                <a:spcPct val="130000"/>
              </a:lnSpc>
            </a:pPr>
            <a:r>
              <a:rPr lang="en-US" sz="2200" b="0" i="1" dirty="0">
                <a:solidFill>
                  <a:srgbClr val="0000FF"/>
                </a:solidFill>
                <a:latin typeface="Times New Roman" panose="02020603050405020304" pitchFamily="18" charset="0"/>
                <a:cs typeface="Times New Roman" panose="02020603050405020304" pitchFamily="18" charset="0"/>
              </a:rPr>
              <a:t>Uses </a:t>
            </a:r>
            <a:r>
              <a:rPr lang="en-US" sz="2200" b="0" i="1" dirty="0" err="1">
                <a:solidFill>
                  <a:srgbClr val="0000FF"/>
                </a:solidFill>
                <a:latin typeface="Times New Roman" panose="02020603050405020304" pitchFamily="18" charset="0"/>
                <a:cs typeface="Times New Roman" panose="02020603050405020304" pitchFamily="18" charset="0"/>
              </a:rPr>
              <a:t>crt</a:t>
            </a:r>
            <a:r>
              <a:rPr lang="en-US" sz="2200" b="0" i="1" dirty="0">
                <a:solidFill>
                  <a:srgbClr val="0000FF"/>
                </a:solidFill>
                <a:latin typeface="Times New Roman" panose="02020603050405020304" pitchFamily="18" charset="0"/>
                <a:cs typeface="Times New Roman" panose="02020603050405020304" pitchFamily="18" charset="0"/>
              </a:rPr>
              <a:t>; </a:t>
            </a:r>
            <a:endParaRPr lang="en-US" sz="2200" b="0" i="1" dirty="0" smtClean="0">
              <a:solidFill>
                <a:srgbClr val="0000FF"/>
              </a:solidFill>
              <a:latin typeface="Times New Roman" panose="02020603050405020304" pitchFamily="18" charset="0"/>
              <a:cs typeface="Times New Roman" panose="02020603050405020304" pitchFamily="18" charset="0"/>
            </a:endParaRPr>
          </a:p>
          <a:p>
            <a:pPr>
              <a:lnSpc>
                <a:spcPct val="130000"/>
              </a:lnSpc>
            </a:pPr>
            <a:r>
              <a:rPr lang="en-US" sz="2200" b="0" i="1" dirty="0" err="1" smtClean="0">
                <a:solidFill>
                  <a:srgbClr val="0000FF"/>
                </a:solidFill>
                <a:latin typeface="Times New Roman" panose="02020603050405020304" pitchFamily="18" charset="0"/>
                <a:cs typeface="Times New Roman" panose="02020603050405020304" pitchFamily="18" charset="0"/>
              </a:rPr>
              <a:t>Const</a:t>
            </a:r>
            <a:r>
              <a:rPr lang="en-US" sz="2200" b="0" i="1" dirty="0" smtClean="0">
                <a:solidFill>
                  <a:srgbClr val="0000FF"/>
                </a:solidFill>
                <a:latin typeface="Times New Roman" panose="02020603050405020304" pitchFamily="18" charset="0"/>
                <a:cs typeface="Times New Roman" panose="02020603050405020304" pitchFamily="18" charset="0"/>
              </a:rPr>
              <a:t> </a:t>
            </a:r>
            <a:r>
              <a:rPr lang="en-US" sz="2200" b="0" dirty="0" smtClean="0">
                <a:solidFill>
                  <a:srgbClr val="0000FF"/>
                </a:solidFill>
                <a:latin typeface="Times New Roman" panose="02020603050405020304" pitchFamily="18" charset="0"/>
                <a:cs typeface="Times New Roman" panose="02020603050405020304" pitchFamily="18" charset="0"/>
              </a:rPr>
              <a:t>M=100;</a:t>
            </a:r>
            <a:endParaRPr lang="en-US" sz="2200" b="0" dirty="0">
              <a:solidFill>
                <a:srgbClr val="0000FF"/>
              </a:solidFill>
              <a:latin typeface="Times New Roman" panose="02020603050405020304" pitchFamily="18" charset="0"/>
              <a:cs typeface="Times New Roman" panose="02020603050405020304" pitchFamily="18" charset="0"/>
            </a:endParaRPr>
          </a:p>
          <a:p>
            <a:pPr>
              <a:lnSpc>
                <a:spcPct val="130000"/>
              </a:lnSpc>
            </a:pPr>
            <a:r>
              <a:rPr lang="en-US" sz="2200" b="0" i="1" dirty="0" err="1">
                <a:solidFill>
                  <a:srgbClr val="0000FF"/>
                </a:solidFill>
                <a:latin typeface="Times New Roman" panose="02020603050405020304" pitchFamily="18" charset="0"/>
                <a:cs typeface="Times New Roman" panose="02020603050405020304" pitchFamily="18" charset="0"/>
              </a:rPr>
              <a:t>Var</a:t>
            </a:r>
            <a:r>
              <a:rPr lang="en-US" sz="2200" b="0" i="1" dirty="0">
                <a:solidFill>
                  <a:srgbClr val="0000FF"/>
                </a:solidFill>
                <a:latin typeface="Times New Roman" panose="02020603050405020304" pitchFamily="18" charset="0"/>
                <a:cs typeface="Times New Roman" panose="02020603050405020304" pitchFamily="18" charset="0"/>
              </a:rPr>
              <a:t> </a:t>
            </a:r>
            <a:r>
              <a:rPr lang="en-US" sz="2200" b="0" i="1" dirty="0" err="1">
                <a:solidFill>
                  <a:srgbClr val="0000FF"/>
                </a:solidFill>
                <a:latin typeface="Times New Roman" panose="02020603050405020304" pitchFamily="18" charset="0"/>
                <a:cs typeface="Times New Roman" panose="02020603050405020304" pitchFamily="18" charset="0"/>
              </a:rPr>
              <a:t>a,b,tong</a:t>
            </a:r>
            <a:r>
              <a:rPr lang="en-US" sz="2200" b="0" i="1" dirty="0" smtClean="0">
                <a:solidFill>
                  <a:srgbClr val="0000FF"/>
                </a:solidFill>
                <a:latin typeface="Times New Roman" panose="02020603050405020304" pitchFamily="18" charset="0"/>
                <a:cs typeface="Times New Roman" panose="02020603050405020304" pitchFamily="18" charset="0"/>
              </a:rPr>
              <a:t>: </a:t>
            </a:r>
            <a:r>
              <a:rPr lang="en-US" sz="2200" b="0" i="1" dirty="0" err="1" smtClean="0">
                <a:solidFill>
                  <a:srgbClr val="0000FF"/>
                </a:solidFill>
                <a:latin typeface="Times New Roman" panose="02020603050405020304" pitchFamily="18" charset="0"/>
                <a:cs typeface="Times New Roman" panose="02020603050405020304" pitchFamily="18" charset="0"/>
              </a:rPr>
              <a:t>longint</a:t>
            </a:r>
            <a:r>
              <a:rPr lang="en-US" sz="2200" b="0" i="1" dirty="0">
                <a:solidFill>
                  <a:srgbClr val="0000FF"/>
                </a:solidFill>
                <a:latin typeface="Times New Roman" panose="02020603050405020304" pitchFamily="18" charset="0"/>
                <a:cs typeface="Times New Roman" panose="02020603050405020304" pitchFamily="18" charset="0"/>
              </a:rPr>
              <a:t>;</a:t>
            </a:r>
            <a:endParaRPr lang="en-US" sz="2200" b="0" dirty="0">
              <a:solidFill>
                <a:srgbClr val="0000FF"/>
              </a:solidFill>
              <a:latin typeface="Times New Roman" panose="02020603050405020304" pitchFamily="18" charset="0"/>
              <a:cs typeface="Times New Roman" panose="02020603050405020304" pitchFamily="18" charset="0"/>
            </a:endParaRPr>
          </a:p>
          <a:p>
            <a:pPr>
              <a:lnSpc>
                <a:spcPct val="130000"/>
              </a:lnSpc>
            </a:pPr>
            <a:r>
              <a:rPr lang="en-US" sz="2200" b="0" i="1" dirty="0">
                <a:solidFill>
                  <a:srgbClr val="0000FF"/>
                </a:solidFill>
                <a:latin typeface="Times New Roman" panose="02020603050405020304" pitchFamily="18" charset="0"/>
                <a:cs typeface="Times New Roman" panose="02020603050405020304" pitchFamily="18" charset="0"/>
              </a:rPr>
              <a:t>BEGIN</a:t>
            </a:r>
            <a:endParaRPr lang="en-US" sz="2200" b="0" dirty="0">
              <a:solidFill>
                <a:srgbClr val="0000FF"/>
              </a:solidFill>
              <a:latin typeface="Times New Roman" panose="02020603050405020304" pitchFamily="18" charset="0"/>
              <a:cs typeface="Times New Roman" panose="02020603050405020304" pitchFamily="18" charset="0"/>
            </a:endParaRPr>
          </a:p>
          <a:p>
            <a:pPr>
              <a:lnSpc>
                <a:spcPct val="130000"/>
              </a:lnSpc>
            </a:pPr>
            <a:r>
              <a:rPr lang="en-US" sz="2200" b="0" i="1" dirty="0">
                <a:solidFill>
                  <a:srgbClr val="0000FF"/>
                </a:solidFill>
                <a:latin typeface="Times New Roman" panose="02020603050405020304" pitchFamily="18" charset="0"/>
                <a:cs typeface="Times New Roman" panose="02020603050405020304" pitchFamily="18" charset="0"/>
              </a:rPr>
              <a:t>      Write(‘</a:t>
            </a:r>
            <a:r>
              <a:rPr lang="en-US" sz="2200" b="0" i="1" dirty="0" err="1">
                <a:solidFill>
                  <a:srgbClr val="0000FF"/>
                </a:solidFill>
                <a:latin typeface="Times New Roman" panose="02020603050405020304" pitchFamily="18" charset="0"/>
                <a:cs typeface="Times New Roman" panose="02020603050405020304" pitchFamily="18" charset="0"/>
              </a:rPr>
              <a:t>nhap</a:t>
            </a:r>
            <a:r>
              <a:rPr lang="en-US" sz="2200" b="0" i="1" dirty="0">
                <a:solidFill>
                  <a:srgbClr val="0000FF"/>
                </a:solidFill>
                <a:latin typeface="Times New Roman" panose="02020603050405020304" pitchFamily="18" charset="0"/>
                <a:cs typeface="Times New Roman" panose="02020603050405020304" pitchFamily="18" charset="0"/>
              </a:rPr>
              <a:t> 2 so </a:t>
            </a:r>
            <a:r>
              <a:rPr lang="en-US" sz="2200" b="0" i="1" dirty="0" err="1">
                <a:solidFill>
                  <a:srgbClr val="0000FF"/>
                </a:solidFill>
                <a:latin typeface="Times New Roman" panose="02020603050405020304" pitchFamily="18" charset="0"/>
                <a:cs typeface="Times New Roman" panose="02020603050405020304" pitchFamily="18" charset="0"/>
              </a:rPr>
              <a:t>a,b</a:t>
            </a:r>
            <a:r>
              <a:rPr lang="en-US" sz="2200" b="0" i="1" dirty="0">
                <a:solidFill>
                  <a:srgbClr val="0000FF"/>
                </a:solidFill>
                <a:latin typeface="Times New Roman" panose="02020603050405020304" pitchFamily="18" charset="0"/>
                <a:cs typeface="Times New Roman" panose="02020603050405020304" pitchFamily="18" charset="0"/>
              </a:rPr>
              <a:t>’);</a:t>
            </a:r>
            <a:endParaRPr lang="en-US" sz="2200" b="0" dirty="0">
              <a:solidFill>
                <a:srgbClr val="0000FF"/>
              </a:solidFill>
              <a:latin typeface="Times New Roman" panose="02020603050405020304" pitchFamily="18" charset="0"/>
              <a:cs typeface="Times New Roman" panose="02020603050405020304" pitchFamily="18" charset="0"/>
            </a:endParaRPr>
          </a:p>
          <a:p>
            <a:pPr>
              <a:lnSpc>
                <a:spcPct val="130000"/>
              </a:lnSpc>
            </a:pPr>
            <a:r>
              <a:rPr lang="en-US" sz="2200" b="0" i="1" dirty="0">
                <a:solidFill>
                  <a:srgbClr val="0000FF"/>
                </a:solidFill>
                <a:latin typeface="Times New Roman" panose="02020603050405020304" pitchFamily="18" charset="0"/>
                <a:cs typeface="Times New Roman" panose="02020603050405020304" pitchFamily="18" charset="0"/>
              </a:rPr>
              <a:t>     </a:t>
            </a:r>
            <a:r>
              <a:rPr lang="en-US" sz="2200" b="0" i="1" dirty="0" err="1">
                <a:solidFill>
                  <a:srgbClr val="0000FF"/>
                </a:solidFill>
                <a:latin typeface="Times New Roman" panose="02020603050405020304" pitchFamily="18" charset="0"/>
                <a:cs typeface="Times New Roman" panose="02020603050405020304" pitchFamily="18" charset="0"/>
              </a:rPr>
              <a:t>Readln</a:t>
            </a:r>
            <a:r>
              <a:rPr lang="en-US" sz="2200" b="0" i="1" dirty="0">
                <a:solidFill>
                  <a:srgbClr val="0000FF"/>
                </a:solidFill>
                <a:latin typeface="Times New Roman" panose="02020603050405020304" pitchFamily="18" charset="0"/>
                <a:cs typeface="Times New Roman" panose="02020603050405020304" pitchFamily="18" charset="0"/>
              </a:rPr>
              <a:t>(</a:t>
            </a:r>
            <a:r>
              <a:rPr lang="en-US" sz="2200" b="0" i="1" dirty="0" err="1">
                <a:solidFill>
                  <a:srgbClr val="0000FF"/>
                </a:solidFill>
                <a:latin typeface="Times New Roman" panose="02020603050405020304" pitchFamily="18" charset="0"/>
                <a:cs typeface="Times New Roman" panose="02020603050405020304" pitchFamily="18" charset="0"/>
              </a:rPr>
              <a:t>a,b</a:t>
            </a:r>
            <a:r>
              <a:rPr lang="en-US" sz="2200" b="0" i="1" dirty="0">
                <a:solidFill>
                  <a:srgbClr val="0000FF"/>
                </a:solidFill>
                <a:latin typeface="Times New Roman" panose="02020603050405020304" pitchFamily="18" charset="0"/>
                <a:cs typeface="Times New Roman" panose="02020603050405020304" pitchFamily="18" charset="0"/>
              </a:rPr>
              <a:t>);</a:t>
            </a:r>
            <a:endParaRPr lang="en-US" sz="2200" b="0" dirty="0">
              <a:solidFill>
                <a:srgbClr val="0000FF"/>
              </a:solidFill>
              <a:latin typeface="Times New Roman" panose="02020603050405020304" pitchFamily="18" charset="0"/>
              <a:cs typeface="Times New Roman" panose="02020603050405020304" pitchFamily="18" charset="0"/>
            </a:endParaRPr>
          </a:p>
          <a:p>
            <a:pPr>
              <a:lnSpc>
                <a:spcPct val="130000"/>
              </a:lnSpc>
            </a:pPr>
            <a:r>
              <a:rPr lang="en-US" sz="2200" b="0" i="1" dirty="0">
                <a:solidFill>
                  <a:srgbClr val="0000FF"/>
                </a:solidFill>
                <a:latin typeface="Times New Roman" panose="02020603050405020304" pitchFamily="18" charset="0"/>
                <a:cs typeface="Times New Roman" panose="02020603050405020304" pitchFamily="18" charset="0"/>
              </a:rPr>
              <a:t>    Tong:=</a:t>
            </a:r>
            <a:r>
              <a:rPr lang="en-US" sz="2200" b="0" i="1" dirty="0" err="1" smtClean="0">
                <a:solidFill>
                  <a:srgbClr val="0000FF"/>
                </a:solidFill>
                <a:latin typeface="Times New Roman" panose="02020603050405020304" pitchFamily="18" charset="0"/>
                <a:cs typeface="Times New Roman" panose="02020603050405020304" pitchFamily="18" charset="0"/>
              </a:rPr>
              <a:t>a+b</a:t>
            </a:r>
            <a:r>
              <a:rPr lang="en-US" sz="2200" b="0" i="1" dirty="0" smtClean="0">
                <a:solidFill>
                  <a:srgbClr val="0000FF"/>
                </a:solidFill>
                <a:latin typeface="Times New Roman" panose="02020603050405020304" pitchFamily="18" charset="0"/>
                <a:cs typeface="Times New Roman" panose="02020603050405020304" pitchFamily="18" charset="0"/>
              </a:rPr>
              <a:t> + M;</a:t>
            </a:r>
            <a:endParaRPr lang="en-US" sz="2200" b="0" dirty="0">
              <a:solidFill>
                <a:srgbClr val="0000FF"/>
              </a:solidFill>
              <a:latin typeface="Times New Roman" panose="02020603050405020304" pitchFamily="18" charset="0"/>
              <a:cs typeface="Times New Roman" panose="02020603050405020304" pitchFamily="18" charset="0"/>
            </a:endParaRPr>
          </a:p>
          <a:p>
            <a:pPr>
              <a:lnSpc>
                <a:spcPct val="130000"/>
              </a:lnSpc>
            </a:pPr>
            <a:r>
              <a:rPr lang="en-US" sz="2200" b="0" i="1" dirty="0">
                <a:solidFill>
                  <a:srgbClr val="0000FF"/>
                </a:solidFill>
                <a:latin typeface="Times New Roman" panose="02020603050405020304" pitchFamily="18" charset="0"/>
                <a:cs typeface="Times New Roman" panose="02020603050405020304" pitchFamily="18" charset="0"/>
              </a:rPr>
              <a:t>    Write(‘</a:t>
            </a:r>
            <a:r>
              <a:rPr lang="en-US" sz="2200" b="0" i="1" dirty="0" err="1">
                <a:solidFill>
                  <a:srgbClr val="0000FF"/>
                </a:solidFill>
                <a:latin typeface="Times New Roman" panose="02020603050405020304" pitchFamily="18" charset="0"/>
                <a:cs typeface="Times New Roman" panose="02020603050405020304" pitchFamily="18" charset="0"/>
              </a:rPr>
              <a:t>a+b</a:t>
            </a:r>
            <a:r>
              <a:rPr lang="en-US" sz="2200" b="0" i="1" dirty="0">
                <a:solidFill>
                  <a:srgbClr val="0000FF"/>
                </a:solidFill>
                <a:latin typeface="Times New Roman" panose="02020603050405020304" pitchFamily="18" charset="0"/>
                <a:cs typeface="Times New Roman" panose="02020603050405020304" pitchFamily="18" charset="0"/>
              </a:rPr>
              <a:t> = ’,</a:t>
            </a:r>
            <a:r>
              <a:rPr lang="en-US" sz="2200" b="0" i="1" dirty="0" smtClean="0">
                <a:solidFill>
                  <a:srgbClr val="0000FF"/>
                </a:solidFill>
                <a:latin typeface="Times New Roman" panose="02020603050405020304" pitchFamily="18" charset="0"/>
                <a:cs typeface="Times New Roman" panose="02020603050405020304" pitchFamily="18" charset="0"/>
              </a:rPr>
              <a:t>tong );</a:t>
            </a:r>
            <a:endParaRPr lang="en-US" sz="2200" b="0" dirty="0">
              <a:solidFill>
                <a:srgbClr val="0000FF"/>
              </a:solidFill>
              <a:latin typeface="Times New Roman" panose="02020603050405020304" pitchFamily="18" charset="0"/>
              <a:cs typeface="Times New Roman" panose="02020603050405020304" pitchFamily="18" charset="0"/>
            </a:endParaRPr>
          </a:p>
          <a:p>
            <a:pPr>
              <a:lnSpc>
                <a:spcPct val="130000"/>
              </a:lnSpc>
            </a:pPr>
            <a:r>
              <a:rPr lang="en-US" sz="2200" b="0" i="1" dirty="0">
                <a:solidFill>
                  <a:srgbClr val="0000FF"/>
                </a:solidFill>
                <a:latin typeface="Times New Roman" panose="02020603050405020304" pitchFamily="18" charset="0"/>
                <a:cs typeface="Times New Roman" panose="02020603050405020304" pitchFamily="18" charset="0"/>
              </a:rPr>
              <a:t>    </a:t>
            </a:r>
            <a:r>
              <a:rPr lang="en-US" sz="2200" b="0" i="1" dirty="0" err="1">
                <a:solidFill>
                  <a:srgbClr val="0000FF"/>
                </a:solidFill>
                <a:latin typeface="Times New Roman" panose="02020603050405020304" pitchFamily="18" charset="0"/>
                <a:cs typeface="Times New Roman" panose="02020603050405020304" pitchFamily="18" charset="0"/>
              </a:rPr>
              <a:t>readln</a:t>
            </a:r>
            <a:r>
              <a:rPr lang="en-US" sz="2200" b="0" i="1" dirty="0">
                <a:solidFill>
                  <a:srgbClr val="0000FF"/>
                </a:solidFill>
                <a:latin typeface="Times New Roman" panose="02020603050405020304" pitchFamily="18" charset="0"/>
                <a:cs typeface="Times New Roman" panose="02020603050405020304" pitchFamily="18" charset="0"/>
              </a:rPr>
              <a:t> </a:t>
            </a:r>
            <a:endParaRPr lang="en-US" sz="2200" b="0" dirty="0">
              <a:solidFill>
                <a:srgbClr val="0000FF"/>
              </a:solidFill>
              <a:latin typeface="Times New Roman" panose="02020603050405020304" pitchFamily="18" charset="0"/>
              <a:cs typeface="Times New Roman" panose="02020603050405020304" pitchFamily="18" charset="0"/>
            </a:endParaRPr>
          </a:p>
          <a:p>
            <a:pPr>
              <a:lnSpc>
                <a:spcPct val="130000"/>
              </a:lnSpc>
            </a:pPr>
            <a:r>
              <a:rPr lang="en-US" sz="2200" b="0" i="1" dirty="0">
                <a:solidFill>
                  <a:srgbClr val="0000FF"/>
                </a:solidFill>
                <a:latin typeface="Times New Roman" panose="02020603050405020304" pitchFamily="18" charset="0"/>
                <a:cs typeface="Times New Roman" panose="02020603050405020304" pitchFamily="18" charset="0"/>
              </a:rPr>
              <a:t>END.</a:t>
            </a:r>
            <a:endParaRPr lang="en-US" sz="2200" b="0" dirty="0">
              <a:solidFill>
                <a:srgbClr val="0000FF"/>
              </a:solidFill>
              <a:latin typeface="Times New Roman" panose="02020603050405020304" pitchFamily="18" charset="0"/>
              <a:cs typeface="Times New Roman" panose="02020603050405020304" pitchFamily="18" charset="0"/>
            </a:endParaRPr>
          </a:p>
        </p:txBody>
      </p:sp>
      <p:sp>
        <p:nvSpPr>
          <p:cNvPr id="2" name="Rectangle 1"/>
          <p:cNvSpPr/>
          <p:nvPr/>
        </p:nvSpPr>
        <p:spPr>
          <a:xfrm>
            <a:off x="0" y="5571635"/>
            <a:ext cx="9067800" cy="1133965"/>
          </a:xfrm>
          <a:prstGeom prst="rect">
            <a:avLst/>
          </a:prstGeom>
        </p:spPr>
        <p:txBody>
          <a:bodyPr wrap="square">
            <a:spAutoFit/>
          </a:bodyPr>
          <a:lstStyle/>
          <a:p>
            <a:pPr>
              <a:lnSpc>
                <a:spcPct val="150000"/>
              </a:lnSpc>
              <a:spcAft>
                <a:spcPts val="0"/>
              </a:spcAft>
            </a:pPr>
            <a:r>
              <a:rPr lang="pt-BR" sz="2400" b="0" dirty="0" smtClean="0">
                <a:solidFill>
                  <a:srgbClr val="FFC000"/>
                </a:solidFill>
                <a:effectLst/>
                <a:latin typeface="Times New Roman" panose="02020603050405020304" pitchFamily="18" charset="0"/>
                <a:ea typeface="Times New Roman" panose="02020603050405020304" pitchFamily="18" charset="0"/>
              </a:rPr>
              <a:t>Câu hỏi</a:t>
            </a:r>
            <a:r>
              <a:rPr lang="pt-BR" sz="2400" b="0" dirty="0" smtClean="0">
                <a:solidFill>
                  <a:schemeClr val="bg1"/>
                </a:solidFill>
                <a:effectLst/>
                <a:latin typeface="Times New Roman" panose="02020603050405020304" pitchFamily="18" charset="0"/>
                <a:ea typeface="Times New Roman" panose="02020603050405020304" pitchFamily="18" charset="0"/>
              </a:rPr>
              <a:t>: Đâu là khai báo tên chương trình, khai báo thư viện, khai báo biến ?</a:t>
            </a:r>
            <a:endParaRPr lang="en-US" sz="2400" b="0" dirty="0">
              <a:solidFill>
                <a:schemeClr val="bg1"/>
              </a:solidFill>
              <a:effectLst/>
              <a:latin typeface="Times New Roman" panose="02020603050405020304" pitchFamily="18" charset="0"/>
              <a:ea typeface="Times New Roman" panose="02020603050405020304" pitchFamily="18" charset="0"/>
            </a:endParaRPr>
          </a:p>
        </p:txBody>
      </p:sp>
      <p:sp>
        <p:nvSpPr>
          <p:cNvPr id="10" name="TextBox 9">
            <a:hlinkClick r:id="rId3" action="ppaction://hlinksldjump"/>
          </p:cNvPr>
          <p:cNvSpPr txBox="1"/>
          <p:nvPr/>
        </p:nvSpPr>
        <p:spPr>
          <a:xfrm>
            <a:off x="76200" y="685800"/>
            <a:ext cx="3616657" cy="430887"/>
          </a:xfrm>
          <a:prstGeom prst="rect">
            <a:avLst/>
          </a:prstGeom>
          <a:noFill/>
          <a:ln>
            <a:solidFill>
              <a:schemeClr val="accent5">
                <a:lumMod val="50000"/>
              </a:schemeClr>
            </a:solidFill>
          </a:ln>
        </p:spPr>
        <p:txBody>
          <a:bodyPr wrap="square" rtlCol="0">
            <a:spAutoFit/>
          </a:bodyPr>
          <a:lstStyle/>
          <a:p>
            <a:pPr algn="ctr"/>
            <a:r>
              <a:rPr lang="en-US" sz="2200" dirty="0" err="1">
                <a:solidFill>
                  <a:schemeClr val="bg1"/>
                </a:solidFill>
                <a:latin typeface="Times New Roman" panose="02020603050405020304" pitchFamily="18" charset="0"/>
                <a:cs typeface="Times New Roman" panose="02020603050405020304" pitchFamily="18" charset="0"/>
              </a:rPr>
              <a:t>Khai</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báo</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tên</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chương</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smtClean="0">
                <a:solidFill>
                  <a:schemeClr val="bg1"/>
                </a:solidFill>
                <a:latin typeface="Times New Roman" panose="02020603050405020304" pitchFamily="18" charset="0"/>
                <a:cs typeface="Times New Roman" panose="02020603050405020304" pitchFamily="18" charset="0"/>
              </a:rPr>
              <a:t>trình</a:t>
            </a:r>
            <a:endParaRPr lang="en-US" sz="2200" dirty="0">
              <a:solidFill>
                <a:schemeClr val="bg1"/>
              </a:solidFill>
              <a:latin typeface="Times New Roman" panose="02020603050405020304" pitchFamily="18" charset="0"/>
              <a:cs typeface="Times New Roman" panose="02020603050405020304" pitchFamily="18" charset="0"/>
            </a:endParaRPr>
          </a:p>
        </p:txBody>
      </p:sp>
      <p:cxnSp>
        <p:nvCxnSpPr>
          <p:cNvPr id="12" name="Straight Arrow Connector 11"/>
          <p:cNvCxnSpPr/>
          <p:nvPr/>
        </p:nvCxnSpPr>
        <p:spPr bwMode="auto">
          <a:xfrm>
            <a:off x="3810000" y="990600"/>
            <a:ext cx="762000" cy="0"/>
          </a:xfrm>
          <a:prstGeom prst="straightConnector1">
            <a:avLst/>
          </a:prstGeom>
          <a:solidFill>
            <a:schemeClr val="accent1"/>
          </a:solidFill>
          <a:ln w="3810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TextBox 12">
            <a:hlinkClick r:id="rId4" action="ppaction://hlinksldjump"/>
          </p:cNvPr>
          <p:cNvSpPr txBox="1"/>
          <p:nvPr/>
        </p:nvSpPr>
        <p:spPr>
          <a:xfrm>
            <a:off x="457199" y="1143000"/>
            <a:ext cx="3235657" cy="430887"/>
          </a:xfrm>
          <a:prstGeom prst="rect">
            <a:avLst/>
          </a:prstGeom>
          <a:noFill/>
          <a:ln>
            <a:solidFill>
              <a:schemeClr val="accent5">
                <a:lumMod val="50000"/>
              </a:schemeClr>
            </a:solidFill>
          </a:ln>
        </p:spPr>
        <p:txBody>
          <a:bodyPr wrap="square" rtlCol="0">
            <a:spAutoFit/>
          </a:bodyPr>
          <a:lstStyle/>
          <a:p>
            <a:pPr algn="ctr"/>
            <a:r>
              <a:rPr lang="en-US" sz="2200" dirty="0" err="1">
                <a:solidFill>
                  <a:schemeClr val="bg1"/>
                </a:solidFill>
                <a:latin typeface="Times New Roman" panose="02020603050405020304" pitchFamily="18" charset="0"/>
                <a:cs typeface="Times New Roman" panose="02020603050405020304" pitchFamily="18" charset="0"/>
              </a:rPr>
              <a:t>Khai</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báo</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smtClean="0">
                <a:solidFill>
                  <a:schemeClr val="bg1"/>
                </a:solidFill>
                <a:latin typeface="Times New Roman" panose="02020603050405020304" pitchFamily="18" charset="0"/>
                <a:cs typeface="Times New Roman" panose="02020603050405020304" pitchFamily="18" charset="0"/>
              </a:rPr>
              <a:t>thư</a:t>
            </a:r>
            <a:r>
              <a:rPr lang="en-US" sz="2200" dirty="0" smtClean="0">
                <a:solidFill>
                  <a:schemeClr val="bg1"/>
                </a:solidFill>
                <a:latin typeface="Times New Roman" panose="02020603050405020304" pitchFamily="18" charset="0"/>
                <a:cs typeface="Times New Roman" panose="02020603050405020304" pitchFamily="18" charset="0"/>
              </a:rPr>
              <a:t> </a:t>
            </a:r>
            <a:r>
              <a:rPr lang="en-US" sz="2200" dirty="0" err="1" smtClean="0">
                <a:solidFill>
                  <a:schemeClr val="bg1"/>
                </a:solidFill>
                <a:latin typeface="Times New Roman" panose="02020603050405020304" pitchFamily="18" charset="0"/>
                <a:cs typeface="Times New Roman" panose="02020603050405020304" pitchFamily="18" charset="0"/>
              </a:rPr>
              <a:t>viện</a:t>
            </a:r>
            <a:endParaRPr lang="en-US" sz="2200" dirty="0">
              <a:solidFill>
                <a:schemeClr val="bg1"/>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685800" y="2159913"/>
            <a:ext cx="2930857" cy="430887"/>
          </a:xfrm>
          <a:prstGeom prst="rect">
            <a:avLst/>
          </a:prstGeom>
          <a:noFill/>
          <a:ln>
            <a:solidFill>
              <a:schemeClr val="accent5">
                <a:lumMod val="50000"/>
              </a:schemeClr>
            </a:solidFill>
          </a:ln>
        </p:spPr>
        <p:txBody>
          <a:bodyPr wrap="square" rtlCol="0">
            <a:spAutoFit/>
          </a:bodyPr>
          <a:lstStyle/>
          <a:p>
            <a:pPr algn="ctr"/>
            <a:r>
              <a:rPr lang="en-US" sz="2200" dirty="0" err="1">
                <a:solidFill>
                  <a:schemeClr val="bg1"/>
                </a:solidFill>
                <a:latin typeface="Times New Roman" panose="02020603050405020304" pitchFamily="18" charset="0"/>
                <a:cs typeface="Times New Roman" panose="02020603050405020304" pitchFamily="18" charset="0"/>
              </a:rPr>
              <a:t>Khai</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báo</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smtClean="0">
                <a:solidFill>
                  <a:schemeClr val="bg1"/>
                </a:solidFill>
                <a:latin typeface="Times New Roman" panose="02020603050405020304" pitchFamily="18" charset="0"/>
                <a:cs typeface="Times New Roman" panose="02020603050405020304" pitchFamily="18" charset="0"/>
              </a:rPr>
              <a:t>biến</a:t>
            </a:r>
            <a:endParaRPr lang="en-US" sz="2200" dirty="0">
              <a:solidFill>
                <a:schemeClr val="bg1"/>
              </a:solidFill>
              <a:latin typeface="Times New Roman" panose="02020603050405020304" pitchFamily="18" charset="0"/>
              <a:cs typeface="Times New Roman" panose="02020603050405020304" pitchFamily="18" charset="0"/>
            </a:endParaRPr>
          </a:p>
        </p:txBody>
      </p:sp>
      <p:cxnSp>
        <p:nvCxnSpPr>
          <p:cNvPr id="17" name="Straight Arrow Connector 16"/>
          <p:cNvCxnSpPr/>
          <p:nvPr/>
        </p:nvCxnSpPr>
        <p:spPr bwMode="auto">
          <a:xfrm>
            <a:off x="3733800" y="2379941"/>
            <a:ext cx="762000" cy="0"/>
          </a:xfrm>
          <a:prstGeom prst="straightConnector1">
            <a:avLst/>
          </a:prstGeom>
          <a:solidFill>
            <a:schemeClr val="accent1"/>
          </a:solidFill>
          <a:ln w="3810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Arrow Connector 10"/>
          <p:cNvCxnSpPr/>
          <p:nvPr/>
        </p:nvCxnSpPr>
        <p:spPr bwMode="auto">
          <a:xfrm>
            <a:off x="3799764" y="1427221"/>
            <a:ext cx="762000" cy="0"/>
          </a:xfrm>
          <a:prstGeom prst="straightConnector1">
            <a:avLst/>
          </a:prstGeom>
          <a:solidFill>
            <a:schemeClr val="accent1"/>
          </a:solidFill>
          <a:ln w="3810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TextBox 14"/>
          <p:cNvSpPr txBox="1"/>
          <p:nvPr/>
        </p:nvSpPr>
        <p:spPr>
          <a:xfrm>
            <a:off x="838199" y="1707572"/>
            <a:ext cx="2930857" cy="430887"/>
          </a:xfrm>
          <a:prstGeom prst="rect">
            <a:avLst/>
          </a:prstGeom>
          <a:noFill/>
          <a:ln>
            <a:solidFill>
              <a:schemeClr val="accent5">
                <a:lumMod val="50000"/>
              </a:schemeClr>
            </a:solidFill>
          </a:ln>
        </p:spPr>
        <p:txBody>
          <a:bodyPr wrap="square" rtlCol="0">
            <a:spAutoFit/>
          </a:bodyPr>
          <a:lstStyle/>
          <a:p>
            <a:pPr algn="ctr"/>
            <a:r>
              <a:rPr lang="en-US" sz="2200" dirty="0" err="1">
                <a:solidFill>
                  <a:schemeClr val="bg1"/>
                </a:solidFill>
                <a:latin typeface="Times New Roman" panose="02020603050405020304" pitchFamily="18" charset="0"/>
                <a:cs typeface="Times New Roman" panose="02020603050405020304" pitchFamily="18" charset="0"/>
              </a:rPr>
              <a:t>Khai</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báo</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smtClean="0">
                <a:solidFill>
                  <a:schemeClr val="bg1"/>
                </a:solidFill>
                <a:latin typeface="Times New Roman" panose="02020603050405020304" pitchFamily="18" charset="0"/>
                <a:cs typeface="Times New Roman" panose="02020603050405020304" pitchFamily="18" charset="0"/>
              </a:rPr>
              <a:t>hằng</a:t>
            </a:r>
            <a:endParaRPr lang="en-US" sz="2200" dirty="0">
              <a:solidFill>
                <a:schemeClr val="bg1"/>
              </a:solidFill>
              <a:latin typeface="Times New Roman" panose="02020603050405020304" pitchFamily="18" charset="0"/>
              <a:cs typeface="Times New Roman" panose="02020603050405020304" pitchFamily="18" charset="0"/>
            </a:endParaRPr>
          </a:p>
        </p:txBody>
      </p:sp>
      <p:cxnSp>
        <p:nvCxnSpPr>
          <p:cNvPr id="18" name="Straight Arrow Connector 17"/>
          <p:cNvCxnSpPr/>
          <p:nvPr/>
        </p:nvCxnSpPr>
        <p:spPr bwMode="auto">
          <a:xfrm>
            <a:off x="3886199" y="1927600"/>
            <a:ext cx="762000" cy="0"/>
          </a:xfrm>
          <a:prstGeom prst="straightConnector1">
            <a:avLst/>
          </a:prstGeom>
          <a:solidFill>
            <a:schemeClr val="accent1"/>
          </a:solidFill>
          <a:ln w="3810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13544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par>
                                <p:cTn id="18" presetID="10"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par>
                                <p:cTn id="26" presetID="10" presetClass="entr" presetSubtype="0" fill="hold"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fade">
                                      <p:cBhvr>
                                        <p:cTn id="33" dur="500"/>
                                        <p:tgtEl>
                                          <p:spTgt spid="15"/>
                                        </p:tgtEl>
                                      </p:cBhvr>
                                    </p:animEffect>
                                  </p:childTnLst>
                                </p:cTn>
                              </p:par>
                              <p:par>
                                <p:cTn id="34" presetID="10" presetClass="entr" presetSubtype="0" fill="hold" nodeType="with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fade">
                                      <p:cBhvr>
                                        <p:cTn id="36" dur="500"/>
                                        <p:tgtEl>
                                          <p:spTgt spid="18"/>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fade">
                                      <p:cBhvr>
                                        <p:cTn id="41" dur="500"/>
                                        <p:tgtEl>
                                          <p:spTgt spid="16"/>
                                        </p:tgtEl>
                                      </p:cBhvr>
                                    </p:animEffect>
                                  </p:childTnLst>
                                </p:cTn>
                              </p:par>
                              <p:par>
                                <p:cTn id="42" presetID="10" presetClass="entr" presetSubtype="0" fill="hold" nodeType="with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fade">
                                      <p:cBhvr>
                                        <p:cTn id="4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 grpId="0"/>
      <p:bldP spid="10" grpId="0" animBg="1"/>
      <p:bldP spid="13" grpId="0" animBg="1"/>
      <p:bldP spid="16" grpId="0" animBg="1"/>
      <p:bldP spid="1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835</TotalTime>
  <Words>796</Words>
  <Application>Microsoft Office PowerPoint</Application>
  <PresentationFormat>On-screen Show (4:3)</PresentationFormat>
  <Paragraphs>186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HP</dc:creator>
  <cp:lastModifiedBy>21AK22</cp:lastModifiedBy>
  <cp:revision>221</cp:revision>
  <dcterms:created xsi:type="dcterms:W3CDTF">2008-08-08T03:41:14Z</dcterms:created>
  <dcterms:modified xsi:type="dcterms:W3CDTF">2021-08-16T18:15:59Z</dcterms:modified>
</cp:coreProperties>
</file>