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7" r:id="rId2"/>
    <p:sldId id="268" r:id="rId3"/>
    <p:sldId id="256" r:id="rId4"/>
    <p:sldId id="269" r:id="rId5"/>
    <p:sldId id="270" r:id="rId6"/>
    <p:sldId id="271" r:id="rId7"/>
    <p:sldId id="259" r:id="rId8"/>
    <p:sldId id="260" r:id="rId9"/>
    <p:sldId id="263" r:id="rId10"/>
    <p:sldId id="264" r:id="rId11"/>
    <p:sldId id="273" r:id="rId12"/>
    <p:sldId id="265" r:id="rId1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5116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38" autoAdjust="0"/>
  </p:normalViewPr>
  <p:slideViewPr>
    <p:cSldViewPr>
      <p:cViewPr>
        <p:scale>
          <a:sx n="93" d="100"/>
          <a:sy n="93" d="100"/>
        </p:scale>
        <p:origin x="-738" y="30"/>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620830-11BC-4D5D-8247-DCE821A4E177}" type="datetimeFigureOut">
              <a:rPr lang="en-US" smtClean="0"/>
              <a:pPr/>
              <a:t>8/15/2021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8FEB1E-6408-46AC-B8D8-73B5F242F07F}" type="slidenum">
              <a:rPr lang="en-US" smtClean="0"/>
              <a:pPr/>
              <a:t>‹#›</a:t>
            </a:fld>
            <a:endParaRPr lang="en-US"/>
          </a:p>
        </p:txBody>
      </p:sp>
    </p:spTree>
    <p:extLst>
      <p:ext uri="{BB962C8B-B14F-4D97-AF65-F5344CB8AC3E}">
        <p14:creationId xmlns:p14="http://schemas.microsoft.com/office/powerpoint/2010/main" val="1313797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1C8FEB1E-6408-46AC-B8D8-73B5F242F07F}" type="slidenum">
              <a:rPr lang="en-US" smtClean="0"/>
              <a:pPr/>
              <a:t>12</a:t>
            </a:fld>
            <a:endParaRPr lang="en-US"/>
          </a:p>
        </p:txBody>
      </p:sp>
    </p:spTree>
    <p:extLst>
      <p:ext uri="{BB962C8B-B14F-4D97-AF65-F5344CB8AC3E}">
        <p14:creationId xmlns:p14="http://schemas.microsoft.com/office/powerpoint/2010/main" val="502693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44C2B6-7633-4B30-B11A-06691C679017}" type="datetimeFigureOut">
              <a:rPr lang="en-US" smtClean="0"/>
              <a:pPr/>
              <a:t>8/15/2021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BB4C4-3064-450C-86EE-57EA4B17E838}" type="slidenum">
              <a:rPr lang="en-US" smtClean="0"/>
              <a:pPr/>
              <a:t>‹#›</a:t>
            </a:fld>
            <a:endParaRPr lang="en-US"/>
          </a:p>
        </p:txBody>
      </p:sp>
    </p:spTree>
    <p:extLst>
      <p:ext uri="{BB962C8B-B14F-4D97-AF65-F5344CB8AC3E}">
        <p14:creationId xmlns:p14="http://schemas.microsoft.com/office/powerpoint/2010/main" val="844317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44C2B6-7633-4B30-B11A-06691C679017}" type="datetimeFigureOut">
              <a:rPr lang="en-US" smtClean="0"/>
              <a:pPr/>
              <a:t>8/15/2021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BB4C4-3064-450C-86EE-57EA4B17E838}" type="slidenum">
              <a:rPr lang="en-US" smtClean="0"/>
              <a:pPr/>
              <a:t>‹#›</a:t>
            </a:fld>
            <a:endParaRPr lang="en-US"/>
          </a:p>
        </p:txBody>
      </p:sp>
    </p:spTree>
    <p:extLst>
      <p:ext uri="{BB962C8B-B14F-4D97-AF65-F5344CB8AC3E}">
        <p14:creationId xmlns:p14="http://schemas.microsoft.com/office/powerpoint/2010/main" val="1620847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44C2B6-7633-4B30-B11A-06691C679017}" type="datetimeFigureOut">
              <a:rPr lang="en-US" smtClean="0"/>
              <a:pPr/>
              <a:t>8/15/2021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BB4C4-3064-450C-86EE-57EA4B17E838}" type="slidenum">
              <a:rPr lang="en-US" smtClean="0"/>
              <a:pPr/>
              <a:t>‹#›</a:t>
            </a:fld>
            <a:endParaRPr lang="en-US"/>
          </a:p>
        </p:txBody>
      </p:sp>
    </p:spTree>
    <p:extLst>
      <p:ext uri="{BB962C8B-B14F-4D97-AF65-F5344CB8AC3E}">
        <p14:creationId xmlns:p14="http://schemas.microsoft.com/office/powerpoint/2010/main" val="3823378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44C2B6-7633-4B30-B11A-06691C679017}" type="datetimeFigureOut">
              <a:rPr lang="en-US" smtClean="0"/>
              <a:pPr/>
              <a:t>8/15/2021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BB4C4-3064-450C-86EE-57EA4B17E838}" type="slidenum">
              <a:rPr lang="en-US" smtClean="0"/>
              <a:pPr/>
              <a:t>‹#›</a:t>
            </a:fld>
            <a:endParaRPr lang="en-US"/>
          </a:p>
        </p:txBody>
      </p:sp>
    </p:spTree>
    <p:extLst>
      <p:ext uri="{BB962C8B-B14F-4D97-AF65-F5344CB8AC3E}">
        <p14:creationId xmlns:p14="http://schemas.microsoft.com/office/powerpoint/2010/main" val="1420274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44C2B6-7633-4B30-B11A-06691C679017}" type="datetimeFigureOut">
              <a:rPr lang="en-US" smtClean="0"/>
              <a:pPr/>
              <a:t>8/15/2021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BB4C4-3064-450C-86EE-57EA4B17E838}" type="slidenum">
              <a:rPr lang="en-US" smtClean="0"/>
              <a:pPr/>
              <a:t>‹#›</a:t>
            </a:fld>
            <a:endParaRPr lang="en-US"/>
          </a:p>
        </p:txBody>
      </p:sp>
    </p:spTree>
    <p:extLst>
      <p:ext uri="{BB962C8B-B14F-4D97-AF65-F5344CB8AC3E}">
        <p14:creationId xmlns:p14="http://schemas.microsoft.com/office/powerpoint/2010/main" val="505088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44C2B6-7633-4B30-B11A-06691C679017}" type="datetimeFigureOut">
              <a:rPr lang="en-US" smtClean="0"/>
              <a:pPr/>
              <a:t>8/15/2021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EBB4C4-3064-450C-86EE-57EA4B17E838}" type="slidenum">
              <a:rPr lang="en-US" smtClean="0"/>
              <a:pPr/>
              <a:t>‹#›</a:t>
            </a:fld>
            <a:endParaRPr lang="en-US"/>
          </a:p>
        </p:txBody>
      </p:sp>
    </p:spTree>
    <p:extLst>
      <p:ext uri="{BB962C8B-B14F-4D97-AF65-F5344CB8AC3E}">
        <p14:creationId xmlns:p14="http://schemas.microsoft.com/office/powerpoint/2010/main" val="2545761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44C2B6-7633-4B30-B11A-06691C679017}" type="datetimeFigureOut">
              <a:rPr lang="en-US" smtClean="0"/>
              <a:pPr/>
              <a:t>8/15/2021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EBB4C4-3064-450C-86EE-57EA4B17E838}" type="slidenum">
              <a:rPr lang="en-US" smtClean="0"/>
              <a:pPr/>
              <a:t>‹#›</a:t>
            </a:fld>
            <a:endParaRPr lang="en-US"/>
          </a:p>
        </p:txBody>
      </p:sp>
    </p:spTree>
    <p:extLst>
      <p:ext uri="{BB962C8B-B14F-4D97-AF65-F5344CB8AC3E}">
        <p14:creationId xmlns:p14="http://schemas.microsoft.com/office/powerpoint/2010/main" val="29444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44C2B6-7633-4B30-B11A-06691C679017}" type="datetimeFigureOut">
              <a:rPr lang="en-US" smtClean="0"/>
              <a:pPr/>
              <a:t>8/15/2021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EBB4C4-3064-450C-86EE-57EA4B17E838}" type="slidenum">
              <a:rPr lang="en-US" smtClean="0"/>
              <a:pPr/>
              <a:t>‹#›</a:t>
            </a:fld>
            <a:endParaRPr lang="en-US"/>
          </a:p>
        </p:txBody>
      </p:sp>
    </p:spTree>
    <p:extLst>
      <p:ext uri="{BB962C8B-B14F-4D97-AF65-F5344CB8AC3E}">
        <p14:creationId xmlns:p14="http://schemas.microsoft.com/office/powerpoint/2010/main" val="1337427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44C2B6-7633-4B30-B11A-06691C679017}" type="datetimeFigureOut">
              <a:rPr lang="en-US" smtClean="0"/>
              <a:pPr/>
              <a:t>8/15/2021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EBB4C4-3064-450C-86EE-57EA4B17E838}" type="slidenum">
              <a:rPr lang="en-US" smtClean="0"/>
              <a:pPr/>
              <a:t>‹#›</a:t>
            </a:fld>
            <a:endParaRPr lang="en-US"/>
          </a:p>
        </p:txBody>
      </p:sp>
    </p:spTree>
    <p:extLst>
      <p:ext uri="{BB962C8B-B14F-4D97-AF65-F5344CB8AC3E}">
        <p14:creationId xmlns:p14="http://schemas.microsoft.com/office/powerpoint/2010/main" val="1241642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44C2B6-7633-4B30-B11A-06691C679017}" type="datetimeFigureOut">
              <a:rPr lang="en-US" smtClean="0"/>
              <a:pPr/>
              <a:t>8/15/2021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EBB4C4-3064-450C-86EE-57EA4B17E838}" type="slidenum">
              <a:rPr lang="en-US" smtClean="0"/>
              <a:pPr/>
              <a:t>‹#›</a:t>
            </a:fld>
            <a:endParaRPr lang="en-US"/>
          </a:p>
        </p:txBody>
      </p:sp>
    </p:spTree>
    <p:extLst>
      <p:ext uri="{BB962C8B-B14F-4D97-AF65-F5344CB8AC3E}">
        <p14:creationId xmlns:p14="http://schemas.microsoft.com/office/powerpoint/2010/main" val="1983793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44C2B6-7633-4B30-B11A-06691C679017}" type="datetimeFigureOut">
              <a:rPr lang="en-US" smtClean="0"/>
              <a:pPr/>
              <a:t>8/15/2021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EBB4C4-3064-450C-86EE-57EA4B17E838}" type="slidenum">
              <a:rPr lang="en-US" smtClean="0"/>
              <a:pPr/>
              <a:t>‹#›</a:t>
            </a:fld>
            <a:endParaRPr lang="en-US"/>
          </a:p>
        </p:txBody>
      </p:sp>
    </p:spTree>
    <p:extLst>
      <p:ext uri="{BB962C8B-B14F-4D97-AF65-F5344CB8AC3E}">
        <p14:creationId xmlns:p14="http://schemas.microsoft.com/office/powerpoint/2010/main" val="479798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D44C2B6-7633-4B30-B11A-06691C679017}" type="datetimeFigureOut">
              <a:rPr lang="en-US" smtClean="0"/>
              <a:pPr/>
              <a:t>8/15/2021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1EBB4C4-3064-450C-86EE-57EA4B17E838}" type="slidenum">
              <a:rPr lang="en-US" smtClean="0"/>
              <a:pPr/>
              <a:t>‹#›</a:t>
            </a:fld>
            <a:endParaRPr lang="en-US"/>
          </a:p>
        </p:txBody>
      </p:sp>
    </p:spTree>
    <p:extLst>
      <p:ext uri="{BB962C8B-B14F-4D97-AF65-F5344CB8AC3E}">
        <p14:creationId xmlns:p14="http://schemas.microsoft.com/office/powerpoint/2010/main" val="392957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89052" y="1047750"/>
            <a:ext cx="7086600" cy="2862322"/>
          </a:xfrm>
          <a:prstGeom prst="rect">
            <a:avLst/>
          </a:prstGeom>
        </p:spPr>
        <p:txBody>
          <a:bodyPr wrap="square">
            <a:spAutoFit/>
          </a:bodyPr>
          <a:lstStyle/>
          <a:p>
            <a:pPr>
              <a:lnSpc>
                <a:spcPct val="150000"/>
              </a:lnSpc>
            </a:pPr>
            <a:r>
              <a:rPr lang="nl-NL" sz="2400" dirty="0" smtClean="0">
                <a:solidFill>
                  <a:srgbClr val="FFC000"/>
                </a:solidFill>
                <a:latin typeface="Times New Roman" pitchFamily="18" charset="0"/>
                <a:cs typeface="Times New Roman" pitchFamily="18" charset="0"/>
              </a:rPr>
              <a:t>Hãy trả lời các câu hỏi sau: </a:t>
            </a:r>
          </a:p>
          <a:p>
            <a:pPr>
              <a:lnSpc>
                <a:spcPct val="150000"/>
              </a:lnSpc>
            </a:pPr>
            <a:r>
              <a:rPr lang="nl-NL" sz="2400" dirty="0" smtClean="0">
                <a:solidFill>
                  <a:srgbClr val="FFC000"/>
                </a:solidFill>
                <a:latin typeface="Times New Roman" pitchFamily="18" charset="0"/>
                <a:cs typeface="Times New Roman" pitchFamily="18" charset="0"/>
              </a:rPr>
              <a:t>Câu 1. </a:t>
            </a:r>
            <a:r>
              <a:rPr lang="nl-NL" sz="2400" dirty="0" smtClean="0">
                <a:solidFill>
                  <a:schemeClr val="bg1"/>
                </a:solidFill>
                <a:latin typeface="Times New Roman" pitchFamily="18" charset="0"/>
                <a:cs typeface="Times New Roman" pitchFamily="18" charset="0"/>
              </a:rPr>
              <a:t>Phương </a:t>
            </a:r>
            <a:r>
              <a:rPr lang="nl-NL" sz="2400" dirty="0">
                <a:solidFill>
                  <a:schemeClr val="bg1"/>
                </a:solidFill>
                <a:latin typeface="Times New Roman" pitchFamily="18" charset="0"/>
                <a:cs typeface="Times New Roman" pitchFamily="18" charset="0"/>
              </a:rPr>
              <a:t>trình  ax + b=0.</a:t>
            </a:r>
            <a:endParaRPr lang="vi-VN" sz="2400" dirty="0">
              <a:solidFill>
                <a:schemeClr val="bg1"/>
              </a:solidFill>
              <a:latin typeface="Times New Roman" pitchFamily="18" charset="0"/>
              <a:cs typeface="Times New Roman" pitchFamily="18" charset="0"/>
            </a:endParaRPr>
          </a:p>
          <a:p>
            <a:pPr marL="342900" indent="-342900">
              <a:lnSpc>
                <a:spcPct val="150000"/>
              </a:lnSpc>
              <a:buFont typeface="Wingdings" pitchFamily="2" charset="2"/>
              <a:buChar char="Ø"/>
            </a:pPr>
            <a:r>
              <a:rPr lang="nl-NL" sz="2400" dirty="0" smtClean="0">
                <a:solidFill>
                  <a:schemeClr val="bg1"/>
                </a:solidFill>
                <a:latin typeface="Times New Roman" pitchFamily="18" charset="0"/>
                <a:cs typeface="Times New Roman" pitchFamily="18" charset="0"/>
              </a:rPr>
              <a:t>  </a:t>
            </a:r>
            <a:r>
              <a:rPr lang="nl-NL" sz="2400" dirty="0">
                <a:solidFill>
                  <a:schemeClr val="bg1"/>
                </a:solidFill>
                <a:latin typeface="Times New Roman" pitchFamily="18" charset="0"/>
                <a:cs typeface="Times New Roman" pitchFamily="18" charset="0"/>
              </a:rPr>
              <a:t>Hãy xác định Input, Output của bài toán trên?</a:t>
            </a:r>
            <a:endParaRPr lang="vi-VN" sz="2400" dirty="0">
              <a:solidFill>
                <a:schemeClr val="bg1"/>
              </a:solidFill>
              <a:latin typeface="Times New Roman" pitchFamily="18" charset="0"/>
              <a:cs typeface="Times New Roman" pitchFamily="18" charset="0"/>
            </a:endParaRPr>
          </a:p>
          <a:p>
            <a:pPr marL="342900" indent="-342900">
              <a:lnSpc>
                <a:spcPct val="150000"/>
              </a:lnSpc>
              <a:buFont typeface="Wingdings" pitchFamily="2" charset="2"/>
              <a:buChar char="Ø"/>
            </a:pPr>
            <a:r>
              <a:rPr lang="nl-NL" sz="2400" dirty="0" smtClean="0">
                <a:solidFill>
                  <a:schemeClr val="bg1"/>
                </a:solidFill>
                <a:latin typeface="Times New Roman" pitchFamily="18" charset="0"/>
                <a:cs typeface="Times New Roman" pitchFamily="18" charset="0"/>
              </a:rPr>
              <a:t>  Hãy </a:t>
            </a:r>
            <a:r>
              <a:rPr lang="nl-NL" sz="2400" dirty="0">
                <a:solidFill>
                  <a:schemeClr val="bg1"/>
                </a:solidFill>
                <a:latin typeface="Times New Roman" pitchFamily="18" charset="0"/>
                <a:cs typeface="Times New Roman" pitchFamily="18" charset="0"/>
              </a:rPr>
              <a:t>xác định các bước để giải bài toán trên?</a:t>
            </a:r>
            <a:endParaRPr lang="vi-VN" sz="2400" dirty="0">
              <a:solidFill>
                <a:schemeClr val="bg1"/>
              </a:solidFill>
              <a:latin typeface="Times New Roman" pitchFamily="18" charset="0"/>
              <a:cs typeface="Times New Roman" pitchFamily="18" charset="0"/>
            </a:endParaRPr>
          </a:p>
          <a:p>
            <a:pPr>
              <a:lnSpc>
                <a:spcPct val="150000"/>
              </a:lnSpc>
            </a:pPr>
            <a:r>
              <a:rPr lang="nl-NL" sz="2400" dirty="0" smtClean="0">
                <a:solidFill>
                  <a:srgbClr val="FFC000"/>
                </a:solidFill>
                <a:latin typeface="Times New Roman" pitchFamily="18" charset="0"/>
                <a:cs typeface="Times New Roman" pitchFamily="18" charset="0"/>
              </a:rPr>
              <a:t>Câu 2</a:t>
            </a:r>
            <a:r>
              <a:rPr lang="nl-NL" sz="2400" dirty="0" smtClean="0">
                <a:solidFill>
                  <a:schemeClr val="bg1"/>
                </a:solidFill>
                <a:latin typeface="Times New Roman" pitchFamily="18" charset="0"/>
                <a:cs typeface="Times New Roman" pitchFamily="18" charset="0"/>
              </a:rPr>
              <a:t>.  </a:t>
            </a:r>
            <a:r>
              <a:rPr lang="nl-NL" sz="2400" dirty="0">
                <a:solidFill>
                  <a:schemeClr val="bg1"/>
                </a:solidFill>
                <a:latin typeface="Times New Roman" pitchFamily="18" charset="0"/>
                <a:cs typeface="Times New Roman" pitchFamily="18" charset="0"/>
              </a:rPr>
              <a:t>Các bước giải bài toán trên máy tính?</a:t>
            </a:r>
            <a:endParaRPr lang="vi-VN" sz="2400" dirty="0">
              <a:solidFill>
                <a:schemeClr val="bg1"/>
              </a:solidFill>
              <a:latin typeface="Times New Roman" pitchFamily="18" charset="0"/>
              <a:cs typeface="Times New Roman" pitchFamily="18" charset="0"/>
            </a:endParaRPr>
          </a:p>
        </p:txBody>
      </p:sp>
      <p:sp>
        <p:nvSpPr>
          <p:cNvPr id="6" name="TextBox 5"/>
          <p:cNvSpPr txBox="1"/>
          <p:nvPr/>
        </p:nvSpPr>
        <p:spPr>
          <a:xfrm>
            <a:off x="609600" y="361950"/>
            <a:ext cx="7086600" cy="461665"/>
          </a:xfrm>
          <a:prstGeom prst="rect">
            <a:avLst/>
          </a:prstGeom>
          <a:noFill/>
        </p:spPr>
        <p:txBody>
          <a:bodyPr wrap="square" rtlCol="0">
            <a:spAutoFit/>
          </a:bodyPr>
          <a:lstStyle/>
          <a:p>
            <a:pPr algn="ctr"/>
            <a:r>
              <a:rPr lang="en-US" sz="2400" b="1" dirty="0" smtClean="0">
                <a:solidFill>
                  <a:srgbClr val="FFC000"/>
                </a:solidFill>
                <a:latin typeface="Times New Roman" pitchFamily="18" charset="0"/>
                <a:cs typeface="Times New Roman" pitchFamily="18" charset="0"/>
              </a:rPr>
              <a:t>HOẠT ĐỘNG. KHỞI ĐỘNG</a:t>
            </a:r>
            <a:endParaRPr lang="vi-VN" sz="2400" b="1" dirty="0">
              <a:solidFill>
                <a:srgbClr val="FFC000"/>
              </a:solidFill>
              <a:latin typeface="Times New Roman" pitchFamily="18" charset="0"/>
              <a:cs typeface="Times New Roman" pitchFamily="18" charset="0"/>
            </a:endParaRPr>
          </a:p>
        </p:txBody>
      </p:sp>
    </p:spTree>
    <p:extLst>
      <p:ext uri="{BB962C8B-B14F-4D97-AF65-F5344CB8AC3E}">
        <p14:creationId xmlns:p14="http://schemas.microsoft.com/office/powerpoint/2010/main" val="3961507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91" y="339328"/>
            <a:ext cx="3352800" cy="479822"/>
          </a:xfrm>
        </p:spPr>
        <p:txBody>
          <a:bodyPr>
            <a:noAutofit/>
          </a:bodyPr>
          <a:lstStyle/>
          <a:p>
            <a:pPr marL="742950" indent="-742950" algn="l">
              <a:buFont typeface="+mj-lt"/>
              <a:buAutoNum type="alphaLcParenR" startAt="2"/>
            </a:pPr>
            <a:r>
              <a:rPr lang="en-US" sz="2800" b="1" dirty="0" err="1" smtClean="0">
                <a:ln w="10541" cmpd="sng">
                  <a:solidFill>
                    <a:schemeClr val="accent1">
                      <a:shade val="88000"/>
                      <a:satMod val="110000"/>
                    </a:schemeClr>
                  </a:solidFill>
                  <a:prstDash val="solid"/>
                </a:ln>
                <a:solidFill>
                  <a:srgbClr val="FF0000"/>
                </a:solidFill>
                <a:latin typeface="Arial" panose="020B0604020202020204" pitchFamily="34" charset="0"/>
                <a:cs typeface="Arial" panose="020B0604020202020204" pitchFamily="34" charset="0"/>
              </a:rPr>
              <a:t>Biên</a:t>
            </a:r>
            <a:r>
              <a:rPr lang="en-US" sz="2800" b="1" dirty="0" smtClean="0">
                <a:ln w="10541" cmpd="sng">
                  <a:solidFill>
                    <a:schemeClr val="accent1">
                      <a:shade val="88000"/>
                      <a:satMod val="110000"/>
                    </a:schemeClr>
                  </a:solidFill>
                  <a:prstDash val="solid"/>
                </a:ln>
                <a:solidFill>
                  <a:srgbClr val="FF0000"/>
                </a:solidFill>
                <a:latin typeface="Arial" panose="020B0604020202020204" pitchFamily="34" charset="0"/>
                <a:cs typeface="Arial" panose="020B0604020202020204" pitchFamily="34" charset="0"/>
              </a:rPr>
              <a:t> </a:t>
            </a:r>
            <a:r>
              <a:rPr lang="en-US" sz="2800" b="1" dirty="0" err="1" smtClean="0">
                <a:ln w="10541" cmpd="sng">
                  <a:solidFill>
                    <a:schemeClr val="accent1">
                      <a:shade val="88000"/>
                      <a:satMod val="110000"/>
                    </a:schemeClr>
                  </a:solidFill>
                  <a:prstDash val="solid"/>
                </a:ln>
                <a:solidFill>
                  <a:srgbClr val="FF0000"/>
                </a:solidFill>
                <a:latin typeface="Arial" panose="020B0604020202020204" pitchFamily="34" charset="0"/>
                <a:cs typeface="Arial" panose="020B0604020202020204" pitchFamily="34" charset="0"/>
              </a:rPr>
              <a:t>dịch</a:t>
            </a:r>
            <a:r>
              <a:rPr lang="en-US" sz="2800" b="1" dirty="0" smtClean="0">
                <a:ln w="10541" cmpd="sng">
                  <a:solidFill>
                    <a:schemeClr val="accent1">
                      <a:shade val="88000"/>
                      <a:satMod val="110000"/>
                    </a:schemeClr>
                  </a:solidFill>
                  <a:prstDash val="solid"/>
                </a:ln>
                <a:solidFill>
                  <a:srgbClr val="FF0000"/>
                </a:solidFill>
                <a:latin typeface="Arial" panose="020B0604020202020204" pitchFamily="34" charset="0"/>
                <a:cs typeface="Arial" panose="020B0604020202020204" pitchFamily="34" charset="0"/>
              </a:rPr>
              <a:t> </a:t>
            </a:r>
            <a:r>
              <a:rPr lang="en-US" sz="2800" b="1" dirty="0" smtClean="0">
                <a:ln w="10541" cmpd="sng">
                  <a:solidFill>
                    <a:schemeClr val="accent1">
                      <a:shade val="88000"/>
                      <a:satMod val="110000"/>
                    </a:schemeClr>
                  </a:solidFill>
                  <a:prstDash val="solid"/>
                </a:ln>
                <a:solidFill>
                  <a:srgbClr val="FF0000"/>
                </a:solidFill>
              </a:rPr>
              <a:t/>
            </a:r>
            <a:br>
              <a:rPr lang="en-US" sz="2800" b="1" dirty="0" smtClean="0">
                <a:ln w="10541" cmpd="sng">
                  <a:solidFill>
                    <a:schemeClr val="accent1">
                      <a:shade val="88000"/>
                      <a:satMod val="110000"/>
                    </a:schemeClr>
                  </a:solidFill>
                  <a:prstDash val="solid"/>
                </a:ln>
                <a:solidFill>
                  <a:srgbClr val="FF0000"/>
                </a:solidFill>
              </a:rPr>
            </a:br>
            <a:endParaRPr lang="en-US" sz="2800" b="1" dirty="0">
              <a:ln w="10541" cmpd="sng">
                <a:solidFill>
                  <a:schemeClr val="accent1">
                    <a:shade val="88000"/>
                    <a:satMod val="110000"/>
                  </a:schemeClr>
                </a:solidFill>
                <a:prstDash val="solid"/>
              </a:ln>
              <a:solidFill>
                <a:srgbClr val="FF0000"/>
              </a:solidFill>
            </a:endParaRPr>
          </a:p>
        </p:txBody>
      </p:sp>
      <p:sp>
        <p:nvSpPr>
          <p:cNvPr id="3" name="Content Placeholder 2"/>
          <p:cNvSpPr>
            <a:spLocks noGrp="1"/>
          </p:cNvSpPr>
          <p:nvPr>
            <p:ph sz="half" idx="1"/>
          </p:nvPr>
        </p:nvSpPr>
        <p:spPr>
          <a:xfrm>
            <a:off x="0" y="740847"/>
            <a:ext cx="4648200" cy="2573854"/>
          </a:xfrm>
        </p:spPr>
        <p:txBody>
          <a:bodyPr>
            <a:normAutofit fontScale="92500" lnSpcReduction="20000"/>
          </a:bodyPr>
          <a:lstStyle/>
          <a:p>
            <a:pPr algn="just">
              <a:lnSpc>
                <a:spcPct val="150000"/>
              </a:lnSpc>
              <a:buFont typeface="Wingdings" panose="05000000000000000000" pitchFamily="2" charset="2"/>
              <a:buChar char="v"/>
            </a:pPr>
            <a:r>
              <a:rPr lang="vi-VN" sz="2000" b="1" dirty="0" smtClean="0">
                <a:solidFill>
                  <a:schemeClr val="bg1"/>
                </a:solidFill>
                <a:latin typeface="+mj-lt"/>
              </a:rPr>
              <a:t>Duyệt, kiểm tra, phát hiện lỗi, xác định chương trình nguồn có dịch được không.</a:t>
            </a:r>
            <a:endParaRPr lang="en-US" sz="2000" b="1" dirty="0" smtClean="0">
              <a:solidFill>
                <a:schemeClr val="bg1"/>
              </a:solidFill>
              <a:latin typeface="+mj-lt"/>
            </a:endParaRPr>
          </a:p>
          <a:p>
            <a:pPr algn="just">
              <a:lnSpc>
                <a:spcPct val="150000"/>
              </a:lnSpc>
              <a:buFont typeface="Wingdings" panose="05000000000000000000" pitchFamily="2" charset="2"/>
              <a:buChar char="v"/>
            </a:pPr>
            <a:r>
              <a:rPr lang="vi-VN" sz="2000" b="1" dirty="0" smtClean="0">
                <a:solidFill>
                  <a:schemeClr val="bg1"/>
                </a:solidFill>
                <a:latin typeface="+mj-lt"/>
              </a:rPr>
              <a:t>Dịch chương trình nguồn thành một chương trình đích có thể thực hiện trên máy và lưu trữ lại để sử dụng về sau.</a:t>
            </a:r>
            <a:endParaRPr lang="en-US" sz="2000" b="1" dirty="0">
              <a:solidFill>
                <a:schemeClr val="bg1"/>
              </a:solidFill>
              <a:latin typeface="+mj-lt"/>
            </a:endParaRPr>
          </a:p>
        </p:txBody>
      </p:sp>
      <p:sp>
        <p:nvSpPr>
          <p:cNvPr id="5" name="Rectangle 4"/>
          <p:cNvSpPr/>
          <p:nvPr/>
        </p:nvSpPr>
        <p:spPr>
          <a:xfrm>
            <a:off x="3803668" y="208408"/>
            <a:ext cx="3930884" cy="461665"/>
          </a:xfrm>
          <a:prstGeom prst="rect">
            <a:avLst/>
          </a:prstGeom>
        </p:spPr>
        <p:txBody>
          <a:bodyPr wrap="none">
            <a:spAutoFit/>
          </a:bodyPr>
          <a:lstStyle/>
          <a:p>
            <a:r>
              <a:rPr lang="vi-VN" sz="2400" b="1" dirty="0" smtClean="0">
                <a:solidFill>
                  <a:schemeClr val="bg1"/>
                </a:solidFill>
                <a:effectLst>
                  <a:outerShdw blurRad="38100" dist="38100" dir="2700000" algn="tl">
                    <a:srgbClr val="000000">
                      <a:alpha val="43137"/>
                    </a:srgbClr>
                  </a:outerShdw>
                </a:effectLst>
                <a:latin typeface="+mj-lt"/>
              </a:rPr>
              <a:t>Thực hiện qua hai bước sau</a:t>
            </a:r>
            <a:r>
              <a:rPr lang="en-US" sz="2400" b="1" dirty="0" smtClean="0">
                <a:solidFill>
                  <a:schemeClr val="bg1"/>
                </a:solidFill>
                <a:effectLst>
                  <a:outerShdw blurRad="38100" dist="38100" dir="2700000" algn="tl">
                    <a:srgbClr val="000000">
                      <a:alpha val="43137"/>
                    </a:srgbClr>
                  </a:outerShdw>
                </a:effectLst>
                <a:latin typeface="+mj-lt"/>
              </a:rPr>
              <a:t>:</a:t>
            </a:r>
            <a:endParaRPr lang="en-US" sz="2400" b="1" dirty="0">
              <a:solidFill>
                <a:schemeClr val="bg1"/>
              </a:solidFill>
              <a:effectLst>
                <a:outerShdw blurRad="38100" dist="38100" dir="2700000" algn="tl">
                  <a:srgbClr val="000000">
                    <a:alpha val="43137"/>
                  </a:srgbClr>
                </a:outerShdw>
              </a:effectLst>
              <a:latin typeface="+mj-lt"/>
            </a:endParaRP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731628"/>
            <a:ext cx="3414950" cy="2139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445100" y="3434260"/>
            <a:ext cx="8470300" cy="966290"/>
          </a:xfrm>
          <a:prstGeom prst="rect">
            <a:avLst/>
          </a:prstGeom>
        </p:spPr>
        <p:txBody>
          <a:bodyPr wrap="square">
            <a:spAutoFit/>
          </a:bodyPr>
          <a:lstStyle/>
          <a:p>
            <a:pPr>
              <a:lnSpc>
                <a:spcPct val="150000"/>
              </a:lnSpc>
            </a:pPr>
            <a:r>
              <a:rPr lang="vi-VN" sz="2000" b="1" dirty="0" smtClean="0">
                <a:solidFill>
                  <a:srgbClr val="FFC000"/>
                </a:solidFill>
                <a:latin typeface="+mj-lt"/>
              </a:rPr>
              <a:t>Loại chương trình dịch này thuận tiện cho các chương trình ổn định và cần thực hiện nhiều lần.</a:t>
            </a:r>
            <a:endParaRPr lang="en-US" sz="2000" b="1" dirty="0">
              <a:solidFill>
                <a:srgbClr val="FFC000"/>
              </a:solidFill>
              <a:latin typeface="+mj-lt"/>
            </a:endParaRPr>
          </a:p>
        </p:txBody>
      </p:sp>
    </p:spTree>
    <p:extLst>
      <p:ext uri="{BB962C8B-B14F-4D97-AF65-F5344CB8AC3E}">
        <p14:creationId xmlns:p14="http://schemas.microsoft.com/office/powerpoint/2010/main" val="23599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wipe(down)">
                                      <p:cBhvr>
                                        <p:cTn id="14" dur="5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nodeType="clickEffect">
                                  <p:stCondLst>
                                    <p:cond delay="0"/>
                                  </p:stCondLst>
                                  <p:childTnLst>
                                    <p:set>
                                      <p:cBhvr>
                                        <p:cTn id="23" dur="1" fill="hold">
                                          <p:stCondLst>
                                            <p:cond delay="0"/>
                                          </p:stCondLst>
                                        </p:cTn>
                                        <p:tgtEl>
                                          <p:spTgt spid="3075"/>
                                        </p:tgtEl>
                                        <p:attrNameLst>
                                          <p:attrName>style.visibility</p:attrName>
                                        </p:attrNameLst>
                                      </p:cBhvr>
                                      <p:to>
                                        <p:strVal val="visible"/>
                                      </p:to>
                                    </p:set>
                                    <p:animEffect transition="in" filter="wheel(1)">
                                      <p:cBhvr>
                                        <p:cTn id="24" dur="2000"/>
                                        <p:tgtEl>
                                          <p:spTgt spid="3075"/>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fade">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6">
                                            <p:txEl>
                                              <p:pRg st="0" end="0"/>
                                            </p:txEl>
                                          </p:spTgt>
                                        </p:tgtEl>
                                        <p:attrNameLst>
                                          <p:attrName>style.visibility</p:attrName>
                                        </p:attrNameLst>
                                      </p:cBhvr>
                                      <p:to>
                                        <p:strVal val="visible"/>
                                      </p:to>
                                    </p:set>
                                    <p:animEffect transition="in" filter="barn(inVertical)">
                                      <p:cBhvr>
                                        <p:cTn id="34"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067806277"/>
              </p:ext>
            </p:extLst>
          </p:nvPr>
        </p:nvGraphicFramePr>
        <p:xfrm>
          <a:off x="0" y="2772497"/>
          <a:ext cx="9144000" cy="1508760"/>
        </p:xfrm>
        <a:graphic>
          <a:graphicData uri="http://schemas.openxmlformats.org/drawingml/2006/table">
            <a:tbl>
              <a:tblPr firstRow="1" firstCol="1" bandRow="1">
                <a:tableStyleId>{0660B408-B3CF-4A94-85FC-2B1E0A45F4A2}</a:tableStyleId>
              </a:tblPr>
              <a:tblGrid>
                <a:gridCol w="4114800"/>
                <a:gridCol w="5029200"/>
              </a:tblGrid>
              <a:tr h="0">
                <a:tc>
                  <a:txBody>
                    <a:bodyPr/>
                    <a:lstStyle/>
                    <a:p>
                      <a:pPr algn="ctr">
                        <a:lnSpc>
                          <a:spcPct val="150000"/>
                        </a:lnSpc>
                        <a:spcAft>
                          <a:spcPts val="0"/>
                        </a:spcAft>
                      </a:pPr>
                      <a:r>
                        <a:rPr lang="en-GB" sz="2200" dirty="0" err="1">
                          <a:effectLst/>
                          <a:latin typeface="Times New Roman" pitchFamily="18" charset="0"/>
                          <a:cs typeface="Times New Roman" pitchFamily="18" charset="0"/>
                        </a:rPr>
                        <a:t>Thông</a:t>
                      </a:r>
                      <a:r>
                        <a:rPr lang="en-GB" sz="2200" dirty="0">
                          <a:effectLst/>
                          <a:latin typeface="Times New Roman" pitchFamily="18" charset="0"/>
                          <a:cs typeface="Times New Roman" pitchFamily="18" charset="0"/>
                        </a:rPr>
                        <a:t> </a:t>
                      </a:r>
                      <a:r>
                        <a:rPr lang="en-GB" sz="2200" dirty="0" err="1">
                          <a:effectLst/>
                          <a:latin typeface="Times New Roman" pitchFamily="18" charset="0"/>
                          <a:cs typeface="Times New Roman" pitchFamily="18" charset="0"/>
                        </a:rPr>
                        <a:t>dịch</a:t>
                      </a:r>
                      <a:endParaRPr lang="vi-VN" sz="2200"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50000"/>
                        </a:lnSpc>
                        <a:spcAft>
                          <a:spcPts val="0"/>
                        </a:spcAft>
                      </a:pPr>
                      <a:r>
                        <a:rPr lang="en-GB" sz="2200" dirty="0" err="1">
                          <a:effectLst/>
                          <a:latin typeface="Times New Roman" pitchFamily="18" charset="0"/>
                          <a:cs typeface="Times New Roman" pitchFamily="18" charset="0"/>
                        </a:rPr>
                        <a:t>Biên</a:t>
                      </a:r>
                      <a:r>
                        <a:rPr lang="en-GB" sz="2200" dirty="0">
                          <a:effectLst/>
                          <a:latin typeface="Times New Roman" pitchFamily="18" charset="0"/>
                          <a:cs typeface="Times New Roman" pitchFamily="18" charset="0"/>
                        </a:rPr>
                        <a:t> </a:t>
                      </a:r>
                      <a:r>
                        <a:rPr lang="en-GB" sz="2200" dirty="0" err="1">
                          <a:effectLst/>
                          <a:latin typeface="Times New Roman" pitchFamily="18" charset="0"/>
                          <a:cs typeface="Times New Roman" pitchFamily="18" charset="0"/>
                        </a:rPr>
                        <a:t>dịch</a:t>
                      </a:r>
                      <a:endParaRPr lang="vi-VN" sz="2200" dirty="0">
                        <a:effectLst/>
                        <a:latin typeface="Times New Roman" pitchFamily="18" charset="0"/>
                        <a:ea typeface="Times New Roman"/>
                        <a:cs typeface="Times New Roman" pitchFamily="18" charset="0"/>
                      </a:endParaRPr>
                    </a:p>
                  </a:txBody>
                  <a:tcPr marL="68580" marR="68580" marT="0" marB="0"/>
                </a:tc>
              </a:tr>
              <a:tr h="0">
                <a:tc>
                  <a:txBody>
                    <a:bodyPr/>
                    <a:lstStyle/>
                    <a:p>
                      <a:pPr>
                        <a:lnSpc>
                          <a:spcPct val="150000"/>
                        </a:lnSpc>
                        <a:spcAft>
                          <a:spcPts val="0"/>
                        </a:spcAft>
                      </a:pPr>
                      <a:r>
                        <a:rPr lang="en-GB" sz="2200" dirty="0">
                          <a:solidFill>
                            <a:srgbClr val="0000FF"/>
                          </a:solidFill>
                          <a:effectLst/>
                          <a:latin typeface="Times New Roman" pitchFamily="18" charset="0"/>
                          <a:cs typeface="Times New Roman" pitchFamily="18" charset="0"/>
                        </a:rPr>
                        <a:t>- </a:t>
                      </a:r>
                      <a:r>
                        <a:rPr lang="en-GB" sz="2200" dirty="0" err="1">
                          <a:solidFill>
                            <a:srgbClr val="0000FF"/>
                          </a:solidFill>
                          <a:effectLst/>
                          <a:latin typeface="Times New Roman" pitchFamily="18" charset="0"/>
                          <a:cs typeface="Times New Roman" pitchFamily="18" charset="0"/>
                        </a:rPr>
                        <a:t>Dịch</a:t>
                      </a:r>
                      <a:r>
                        <a:rPr lang="en-GB" sz="2200" dirty="0">
                          <a:solidFill>
                            <a:srgbClr val="0000FF"/>
                          </a:solidFill>
                          <a:effectLst/>
                          <a:latin typeface="Times New Roman" pitchFamily="18" charset="0"/>
                          <a:cs typeface="Times New Roman" pitchFamily="18" charset="0"/>
                        </a:rPr>
                        <a:t> </a:t>
                      </a:r>
                      <a:r>
                        <a:rPr lang="en-GB" sz="2200" dirty="0" err="1">
                          <a:solidFill>
                            <a:srgbClr val="0000FF"/>
                          </a:solidFill>
                          <a:effectLst/>
                          <a:latin typeface="Times New Roman" pitchFamily="18" charset="0"/>
                          <a:cs typeface="Times New Roman" pitchFamily="18" charset="0"/>
                        </a:rPr>
                        <a:t>và</a:t>
                      </a:r>
                      <a:r>
                        <a:rPr lang="en-GB" sz="2200" dirty="0">
                          <a:solidFill>
                            <a:srgbClr val="0000FF"/>
                          </a:solidFill>
                          <a:effectLst/>
                          <a:latin typeface="Times New Roman" pitchFamily="18" charset="0"/>
                          <a:cs typeface="Times New Roman" pitchFamily="18" charset="0"/>
                        </a:rPr>
                        <a:t> </a:t>
                      </a:r>
                      <a:r>
                        <a:rPr lang="en-GB" sz="2200" dirty="0" err="1">
                          <a:solidFill>
                            <a:srgbClr val="0000FF"/>
                          </a:solidFill>
                          <a:effectLst/>
                          <a:latin typeface="Times New Roman" pitchFamily="18" charset="0"/>
                          <a:cs typeface="Times New Roman" pitchFamily="18" charset="0"/>
                        </a:rPr>
                        <a:t>thực</a:t>
                      </a:r>
                      <a:r>
                        <a:rPr lang="en-GB" sz="2200" dirty="0">
                          <a:solidFill>
                            <a:srgbClr val="0000FF"/>
                          </a:solidFill>
                          <a:effectLst/>
                          <a:latin typeface="Times New Roman" pitchFamily="18" charset="0"/>
                          <a:cs typeface="Times New Roman" pitchFamily="18" charset="0"/>
                        </a:rPr>
                        <a:t> </a:t>
                      </a:r>
                      <a:r>
                        <a:rPr lang="en-GB" sz="2200" dirty="0" err="1">
                          <a:solidFill>
                            <a:srgbClr val="0000FF"/>
                          </a:solidFill>
                          <a:effectLst/>
                          <a:latin typeface="Times New Roman" pitchFamily="18" charset="0"/>
                          <a:cs typeface="Times New Roman" pitchFamily="18" charset="0"/>
                        </a:rPr>
                        <a:t>hiện</a:t>
                      </a:r>
                      <a:r>
                        <a:rPr lang="en-GB" sz="2200" dirty="0">
                          <a:solidFill>
                            <a:srgbClr val="0000FF"/>
                          </a:solidFill>
                          <a:effectLst/>
                          <a:latin typeface="Times New Roman" pitchFamily="18" charset="0"/>
                          <a:cs typeface="Times New Roman" pitchFamily="18" charset="0"/>
                        </a:rPr>
                        <a:t> </a:t>
                      </a:r>
                      <a:r>
                        <a:rPr lang="en-GB" sz="2200" dirty="0" err="1">
                          <a:solidFill>
                            <a:srgbClr val="0000FF"/>
                          </a:solidFill>
                          <a:effectLst/>
                          <a:latin typeface="Times New Roman" pitchFamily="18" charset="0"/>
                          <a:cs typeface="Times New Roman" pitchFamily="18" charset="0"/>
                        </a:rPr>
                        <a:t>từng</a:t>
                      </a:r>
                      <a:r>
                        <a:rPr lang="en-GB" sz="2200" dirty="0">
                          <a:solidFill>
                            <a:srgbClr val="0000FF"/>
                          </a:solidFill>
                          <a:effectLst/>
                          <a:latin typeface="Times New Roman" pitchFamily="18" charset="0"/>
                          <a:cs typeface="Times New Roman" pitchFamily="18" charset="0"/>
                        </a:rPr>
                        <a:t> </a:t>
                      </a:r>
                      <a:r>
                        <a:rPr lang="en-GB" sz="2200" dirty="0" err="1">
                          <a:solidFill>
                            <a:srgbClr val="0000FF"/>
                          </a:solidFill>
                          <a:effectLst/>
                          <a:latin typeface="Times New Roman" pitchFamily="18" charset="0"/>
                          <a:cs typeface="Times New Roman" pitchFamily="18" charset="0"/>
                        </a:rPr>
                        <a:t>lệnh</a:t>
                      </a:r>
                      <a:endParaRPr lang="vi-VN" sz="2200" dirty="0">
                        <a:solidFill>
                          <a:srgbClr val="0000FF"/>
                        </a:solidFill>
                        <a:effectLst/>
                        <a:latin typeface="Times New Roman" pitchFamily="18" charset="0"/>
                        <a:ea typeface="Times New Roman"/>
                        <a:cs typeface="Times New Roman" pitchFamily="18" charset="0"/>
                      </a:endParaRPr>
                    </a:p>
                  </a:txBody>
                  <a:tcPr marL="68580" marR="68580" marT="0" marB="0"/>
                </a:tc>
                <a:tc>
                  <a:txBody>
                    <a:bodyPr/>
                    <a:lstStyle/>
                    <a:p>
                      <a:pPr>
                        <a:lnSpc>
                          <a:spcPct val="150000"/>
                        </a:lnSpc>
                        <a:spcAft>
                          <a:spcPts val="0"/>
                        </a:spcAft>
                      </a:pPr>
                      <a:r>
                        <a:rPr lang="en-GB" sz="2200" dirty="0">
                          <a:effectLst/>
                          <a:latin typeface="Times New Roman" pitchFamily="18" charset="0"/>
                          <a:cs typeface="Times New Roman" pitchFamily="18" charset="0"/>
                        </a:rPr>
                        <a:t> - </a:t>
                      </a:r>
                      <a:r>
                        <a:rPr lang="en-GB" sz="2200" dirty="0" err="1">
                          <a:effectLst/>
                          <a:latin typeface="Times New Roman" pitchFamily="18" charset="0"/>
                          <a:cs typeface="Times New Roman" pitchFamily="18" charset="0"/>
                        </a:rPr>
                        <a:t>Dịch</a:t>
                      </a:r>
                      <a:r>
                        <a:rPr lang="en-GB" sz="2200" dirty="0">
                          <a:effectLst/>
                          <a:latin typeface="Times New Roman" pitchFamily="18" charset="0"/>
                          <a:cs typeface="Times New Roman" pitchFamily="18" charset="0"/>
                        </a:rPr>
                        <a:t> </a:t>
                      </a:r>
                      <a:r>
                        <a:rPr lang="en-GB" sz="2200" dirty="0" err="1">
                          <a:effectLst/>
                          <a:latin typeface="Times New Roman" pitchFamily="18" charset="0"/>
                          <a:cs typeface="Times New Roman" pitchFamily="18" charset="0"/>
                        </a:rPr>
                        <a:t>và</a:t>
                      </a:r>
                      <a:r>
                        <a:rPr lang="en-GB" sz="2200" dirty="0">
                          <a:effectLst/>
                          <a:latin typeface="Times New Roman" pitchFamily="18" charset="0"/>
                          <a:cs typeface="Times New Roman" pitchFamily="18" charset="0"/>
                        </a:rPr>
                        <a:t> </a:t>
                      </a:r>
                      <a:r>
                        <a:rPr lang="en-GB" sz="2200" dirty="0" err="1">
                          <a:effectLst/>
                          <a:latin typeface="Times New Roman" pitchFamily="18" charset="0"/>
                          <a:cs typeface="Times New Roman" pitchFamily="18" charset="0"/>
                        </a:rPr>
                        <a:t>thực</a:t>
                      </a:r>
                      <a:r>
                        <a:rPr lang="en-GB" sz="2200" dirty="0">
                          <a:effectLst/>
                          <a:latin typeface="Times New Roman" pitchFamily="18" charset="0"/>
                          <a:cs typeface="Times New Roman" pitchFamily="18" charset="0"/>
                        </a:rPr>
                        <a:t> </a:t>
                      </a:r>
                      <a:r>
                        <a:rPr lang="en-GB" sz="2200" dirty="0" err="1">
                          <a:effectLst/>
                          <a:latin typeface="Times New Roman" pitchFamily="18" charset="0"/>
                          <a:cs typeface="Times New Roman" pitchFamily="18" charset="0"/>
                        </a:rPr>
                        <a:t>hiện</a:t>
                      </a:r>
                      <a:r>
                        <a:rPr lang="en-GB" sz="2200" dirty="0">
                          <a:effectLst/>
                          <a:latin typeface="Times New Roman" pitchFamily="18" charset="0"/>
                          <a:cs typeface="Times New Roman" pitchFamily="18" charset="0"/>
                        </a:rPr>
                        <a:t> </a:t>
                      </a:r>
                      <a:r>
                        <a:rPr lang="en-GB" sz="2200" dirty="0" err="1">
                          <a:effectLst/>
                          <a:latin typeface="Times New Roman" pitchFamily="18" charset="0"/>
                          <a:cs typeface="Times New Roman" pitchFamily="18" charset="0"/>
                        </a:rPr>
                        <a:t>toàn</a:t>
                      </a:r>
                      <a:r>
                        <a:rPr lang="en-GB" sz="2200" dirty="0">
                          <a:effectLst/>
                          <a:latin typeface="Times New Roman" pitchFamily="18" charset="0"/>
                          <a:cs typeface="Times New Roman" pitchFamily="18" charset="0"/>
                        </a:rPr>
                        <a:t> </a:t>
                      </a:r>
                      <a:r>
                        <a:rPr lang="en-GB" sz="2200" dirty="0" err="1">
                          <a:effectLst/>
                          <a:latin typeface="Times New Roman" pitchFamily="18" charset="0"/>
                          <a:cs typeface="Times New Roman" pitchFamily="18" charset="0"/>
                        </a:rPr>
                        <a:t>bộ</a:t>
                      </a:r>
                      <a:r>
                        <a:rPr lang="en-GB" sz="2200" dirty="0">
                          <a:effectLst/>
                          <a:latin typeface="Times New Roman" pitchFamily="18" charset="0"/>
                          <a:cs typeface="Times New Roman" pitchFamily="18" charset="0"/>
                        </a:rPr>
                        <a:t> </a:t>
                      </a:r>
                      <a:r>
                        <a:rPr lang="en-GB" sz="2200" dirty="0" err="1">
                          <a:effectLst/>
                          <a:latin typeface="Times New Roman" pitchFamily="18" charset="0"/>
                          <a:cs typeface="Times New Roman" pitchFamily="18" charset="0"/>
                        </a:rPr>
                        <a:t>chương</a:t>
                      </a:r>
                      <a:r>
                        <a:rPr lang="en-GB" sz="2200" dirty="0">
                          <a:effectLst/>
                          <a:latin typeface="Times New Roman" pitchFamily="18" charset="0"/>
                          <a:cs typeface="Times New Roman" pitchFamily="18" charset="0"/>
                        </a:rPr>
                        <a:t> </a:t>
                      </a:r>
                      <a:r>
                        <a:rPr lang="en-GB" sz="2200" dirty="0" err="1">
                          <a:effectLst/>
                          <a:latin typeface="Times New Roman" pitchFamily="18" charset="0"/>
                          <a:cs typeface="Times New Roman" pitchFamily="18" charset="0"/>
                        </a:rPr>
                        <a:t>trình</a:t>
                      </a:r>
                      <a:endParaRPr lang="vi-VN" sz="2200" dirty="0">
                        <a:effectLst/>
                        <a:latin typeface="Times New Roman" pitchFamily="18" charset="0"/>
                        <a:ea typeface="Times New Roman"/>
                        <a:cs typeface="Times New Roman" pitchFamily="18" charset="0"/>
                      </a:endParaRPr>
                    </a:p>
                  </a:txBody>
                  <a:tcPr marL="68580" marR="68580" marT="0" marB="0"/>
                </a:tc>
              </a:tr>
              <a:tr h="0">
                <a:tc>
                  <a:txBody>
                    <a:bodyPr/>
                    <a:lstStyle/>
                    <a:p>
                      <a:pPr>
                        <a:lnSpc>
                          <a:spcPct val="150000"/>
                        </a:lnSpc>
                        <a:spcAft>
                          <a:spcPts val="0"/>
                        </a:spcAft>
                      </a:pPr>
                      <a:r>
                        <a:rPr lang="en-GB" sz="2200" dirty="0">
                          <a:solidFill>
                            <a:srgbClr val="0000FF"/>
                          </a:solidFill>
                          <a:effectLst/>
                          <a:latin typeface="Times New Roman" pitchFamily="18" charset="0"/>
                          <a:cs typeface="Times New Roman" pitchFamily="18" charset="0"/>
                        </a:rPr>
                        <a:t>- </a:t>
                      </a:r>
                      <a:r>
                        <a:rPr lang="en-GB" sz="2200" dirty="0" err="1">
                          <a:solidFill>
                            <a:srgbClr val="0000FF"/>
                          </a:solidFill>
                          <a:effectLst/>
                          <a:latin typeface="Times New Roman" pitchFamily="18" charset="0"/>
                          <a:cs typeface="Times New Roman" pitchFamily="18" charset="0"/>
                        </a:rPr>
                        <a:t>Không</a:t>
                      </a:r>
                      <a:r>
                        <a:rPr lang="en-GB" sz="2200" dirty="0">
                          <a:solidFill>
                            <a:srgbClr val="0000FF"/>
                          </a:solidFill>
                          <a:effectLst/>
                          <a:latin typeface="Times New Roman" pitchFamily="18" charset="0"/>
                          <a:cs typeface="Times New Roman" pitchFamily="18" charset="0"/>
                        </a:rPr>
                        <a:t> </a:t>
                      </a:r>
                      <a:r>
                        <a:rPr lang="en-GB" sz="2200" dirty="0" err="1">
                          <a:solidFill>
                            <a:srgbClr val="0000FF"/>
                          </a:solidFill>
                          <a:effectLst/>
                          <a:latin typeface="Times New Roman" pitchFamily="18" charset="0"/>
                          <a:cs typeface="Times New Roman" pitchFamily="18" charset="0"/>
                        </a:rPr>
                        <a:t>lưu</a:t>
                      </a:r>
                      <a:r>
                        <a:rPr lang="en-GB" sz="2200" dirty="0">
                          <a:solidFill>
                            <a:srgbClr val="0000FF"/>
                          </a:solidFill>
                          <a:effectLst/>
                          <a:latin typeface="Times New Roman" pitchFamily="18" charset="0"/>
                          <a:cs typeface="Times New Roman" pitchFamily="18" charset="0"/>
                        </a:rPr>
                        <a:t> CT </a:t>
                      </a:r>
                      <a:r>
                        <a:rPr lang="en-GB" sz="2200" dirty="0" err="1">
                          <a:solidFill>
                            <a:srgbClr val="0000FF"/>
                          </a:solidFill>
                          <a:effectLst/>
                          <a:latin typeface="Times New Roman" pitchFamily="18" charset="0"/>
                          <a:cs typeface="Times New Roman" pitchFamily="18" charset="0"/>
                        </a:rPr>
                        <a:t>nguồn</a:t>
                      </a:r>
                      <a:r>
                        <a:rPr lang="en-GB" sz="2200" dirty="0">
                          <a:solidFill>
                            <a:srgbClr val="0000FF"/>
                          </a:solidFill>
                          <a:effectLst/>
                          <a:latin typeface="Times New Roman" pitchFamily="18" charset="0"/>
                          <a:cs typeface="Times New Roman" pitchFamily="18" charset="0"/>
                        </a:rPr>
                        <a:t>, </a:t>
                      </a:r>
                      <a:r>
                        <a:rPr lang="en-GB" sz="2200" dirty="0" err="1">
                          <a:solidFill>
                            <a:srgbClr val="0000FF"/>
                          </a:solidFill>
                          <a:effectLst/>
                          <a:latin typeface="Times New Roman" pitchFamily="18" charset="0"/>
                          <a:cs typeface="Times New Roman" pitchFamily="18" charset="0"/>
                        </a:rPr>
                        <a:t>đích</a:t>
                      </a:r>
                      <a:endParaRPr lang="vi-VN" sz="2200" dirty="0">
                        <a:solidFill>
                          <a:srgbClr val="0000FF"/>
                        </a:solidFill>
                        <a:effectLst/>
                        <a:latin typeface="Times New Roman" pitchFamily="18" charset="0"/>
                        <a:ea typeface="Times New Roman"/>
                        <a:cs typeface="Times New Roman" pitchFamily="18" charset="0"/>
                      </a:endParaRPr>
                    </a:p>
                  </a:txBody>
                  <a:tcPr marL="68580" marR="68580" marT="0" marB="0"/>
                </a:tc>
                <a:tc>
                  <a:txBody>
                    <a:bodyPr/>
                    <a:lstStyle/>
                    <a:p>
                      <a:pPr>
                        <a:lnSpc>
                          <a:spcPct val="150000"/>
                        </a:lnSpc>
                        <a:spcAft>
                          <a:spcPts val="0"/>
                        </a:spcAft>
                      </a:pPr>
                      <a:r>
                        <a:rPr lang="en-GB" sz="2200" dirty="0" smtClean="0">
                          <a:effectLst/>
                          <a:latin typeface="Times New Roman" pitchFamily="18" charset="0"/>
                          <a:cs typeface="Times New Roman" pitchFamily="18" charset="0"/>
                        </a:rPr>
                        <a:t> - </a:t>
                      </a:r>
                      <a:r>
                        <a:rPr lang="en-GB" sz="2200" dirty="0" err="1">
                          <a:effectLst/>
                          <a:latin typeface="Times New Roman" pitchFamily="18" charset="0"/>
                          <a:cs typeface="Times New Roman" pitchFamily="18" charset="0"/>
                        </a:rPr>
                        <a:t>Có</a:t>
                      </a:r>
                      <a:r>
                        <a:rPr lang="en-GB" sz="2200" dirty="0">
                          <a:effectLst/>
                          <a:latin typeface="Times New Roman" pitchFamily="18" charset="0"/>
                          <a:cs typeface="Times New Roman" pitchFamily="18" charset="0"/>
                        </a:rPr>
                        <a:t> </a:t>
                      </a:r>
                      <a:r>
                        <a:rPr lang="en-GB" sz="2200" dirty="0" err="1">
                          <a:effectLst/>
                          <a:latin typeface="Times New Roman" pitchFamily="18" charset="0"/>
                          <a:cs typeface="Times New Roman" pitchFamily="18" charset="0"/>
                        </a:rPr>
                        <a:t>lưu</a:t>
                      </a:r>
                      <a:r>
                        <a:rPr lang="en-GB" sz="2200" dirty="0">
                          <a:effectLst/>
                          <a:latin typeface="Times New Roman" pitchFamily="18" charset="0"/>
                          <a:cs typeface="Times New Roman" pitchFamily="18" charset="0"/>
                        </a:rPr>
                        <a:t> CT </a:t>
                      </a:r>
                      <a:r>
                        <a:rPr lang="en-GB" sz="2200" dirty="0" err="1">
                          <a:effectLst/>
                          <a:latin typeface="Times New Roman" pitchFamily="18" charset="0"/>
                          <a:cs typeface="Times New Roman" pitchFamily="18" charset="0"/>
                        </a:rPr>
                        <a:t>nguồn</a:t>
                      </a:r>
                      <a:r>
                        <a:rPr lang="en-GB" sz="2200" dirty="0">
                          <a:effectLst/>
                          <a:latin typeface="Times New Roman" pitchFamily="18" charset="0"/>
                          <a:cs typeface="Times New Roman" pitchFamily="18" charset="0"/>
                        </a:rPr>
                        <a:t>, </a:t>
                      </a:r>
                      <a:r>
                        <a:rPr lang="en-GB" sz="2200" dirty="0" err="1">
                          <a:effectLst/>
                          <a:latin typeface="Times New Roman" pitchFamily="18" charset="0"/>
                          <a:cs typeface="Times New Roman" pitchFamily="18" charset="0"/>
                        </a:rPr>
                        <a:t>đích</a:t>
                      </a:r>
                      <a:endParaRPr lang="vi-VN" sz="2200" dirty="0">
                        <a:effectLst/>
                        <a:latin typeface="Times New Roman" pitchFamily="18" charset="0"/>
                        <a:ea typeface="Times New Roman"/>
                        <a:cs typeface="Times New Roman" pitchFamily="18" charset="0"/>
                      </a:endParaRPr>
                    </a:p>
                  </a:txBody>
                  <a:tcPr marL="68580" marR="68580" marT="0" marB="0"/>
                </a:tc>
              </a:tr>
            </a:tbl>
          </a:graphicData>
        </a:graphic>
      </p:graphicFrame>
      <p:sp>
        <p:nvSpPr>
          <p:cNvPr id="6" name="Rectangle 1"/>
          <p:cNvSpPr>
            <a:spLocks noChangeArrowheads="1"/>
          </p:cNvSpPr>
          <p:nvPr/>
        </p:nvSpPr>
        <p:spPr bwMode="auto">
          <a:xfrm>
            <a:off x="76200" y="109402"/>
            <a:ext cx="6858000" cy="2492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30000"/>
              </a:lnSpc>
              <a:spcBef>
                <a:spcPct val="0"/>
              </a:spcBef>
              <a:spcAft>
                <a:spcPct val="0"/>
              </a:spcAft>
              <a:buClrTx/>
              <a:buSzTx/>
              <a:buFontTx/>
              <a:buNone/>
              <a:tabLst/>
            </a:pPr>
            <a:r>
              <a:rPr kumimoji="0" lang="fr-FR" sz="2400" b="0" i="0" u="none" strike="noStrike" cap="none" normalizeH="0" baseline="0" dirty="0" smtClean="0">
                <a:ln>
                  <a:noFill/>
                </a:ln>
                <a:solidFill>
                  <a:srgbClr val="FFC000"/>
                </a:solidFill>
                <a:effectLst/>
                <a:latin typeface="Times New Roman" pitchFamily="18" charset="0"/>
                <a:ea typeface="Times New Roman" pitchFamily="18" charset="0"/>
                <a:cs typeface="Times New Roman" pitchFamily="18" charset="0"/>
                <a:sym typeface="Wingdings 2"/>
              </a:rPr>
              <a:t></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sym typeface="Wingdings 2"/>
              </a:rPr>
              <a:t> </a:t>
            </a:r>
            <a:r>
              <a:rPr kumimoji="0" lang="fr-FR" sz="2400" b="0" i="0" u="none" strike="noStrike" cap="none" normalizeH="0" baseline="0" dirty="0" err="1" smtClean="0">
                <a:ln>
                  <a:noFill/>
                </a:ln>
                <a:solidFill>
                  <a:srgbClr val="FFC000"/>
                </a:solidFill>
                <a:effectLst/>
                <a:latin typeface="Times New Roman" pitchFamily="18" charset="0"/>
                <a:ea typeface="Times New Roman" pitchFamily="18" charset="0"/>
                <a:cs typeface="Times New Roman" pitchFamily="18" charset="0"/>
              </a:rPr>
              <a:t>Giống</a:t>
            </a:r>
            <a:r>
              <a:rPr kumimoji="0" lang="fr-FR" sz="2400" b="0" i="0" u="none" strike="noStrike" cap="none" normalizeH="0" baseline="0" dirty="0" smtClean="0">
                <a:ln>
                  <a:noFill/>
                </a:ln>
                <a:solidFill>
                  <a:srgbClr val="FFC000"/>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rgbClr val="FFC000"/>
                </a:solidFill>
                <a:effectLst/>
                <a:latin typeface="Times New Roman" pitchFamily="18" charset="0"/>
                <a:ea typeface="Times New Roman" pitchFamily="18" charset="0"/>
                <a:cs typeface="Times New Roman" pitchFamily="18" charset="0"/>
              </a:rPr>
              <a:t>nhau</a:t>
            </a:r>
            <a:r>
              <a:rPr kumimoji="0" lang="fr-FR" sz="2400" b="0" i="0" u="none" strike="noStrike" cap="none" normalizeH="0" baseline="0" dirty="0" smtClean="0">
                <a:ln>
                  <a:noFill/>
                </a:ln>
                <a:solidFill>
                  <a:srgbClr val="FFC000"/>
                </a:solidFill>
                <a:effectLst/>
                <a:latin typeface="Times New Roman" pitchFamily="18" charset="0"/>
                <a:ea typeface="Times New Roman" pitchFamily="18" charset="0"/>
                <a:cs typeface="Times New Roman" pitchFamily="18" charset="0"/>
              </a:rPr>
              <a:t>:</a:t>
            </a:r>
            <a:endParaRPr kumimoji="0" lang="vi-VN" sz="2400" b="0" i="0" u="none" strike="noStrike" cap="none" normalizeH="0" baseline="0" dirty="0" smtClean="0">
              <a:ln>
                <a:noFill/>
              </a:ln>
              <a:solidFill>
                <a:srgbClr val="FFC000"/>
              </a:solidFill>
              <a:effectLst/>
              <a:latin typeface="Times New Roman" pitchFamily="18" charset="0"/>
              <a:cs typeface="Times New Roman" pitchFamily="18" charset="0"/>
            </a:endParaRPr>
          </a:p>
          <a:p>
            <a:pPr marL="0" marR="0" lvl="0" indent="0" algn="l" defTabSz="914400" rtl="0" eaLnBrk="0" fontAlgn="base" latinLnBrk="0" hangingPunct="0">
              <a:lnSpc>
                <a:spcPct val="130000"/>
              </a:lnSpc>
              <a:spcBef>
                <a:spcPct val="0"/>
              </a:spcBef>
              <a:spcAft>
                <a:spcPct val="0"/>
              </a:spcAft>
              <a:buClrTx/>
              <a:buSzTx/>
              <a:buFontTx/>
              <a:buNone/>
              <a:tabLst/>
            </a:pP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Kiểm</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tra</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tính</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đúng</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đắn</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của</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câu</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lệnh</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vi-VN" sz="24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l" defTabSz="914400" rtl="0" eaLnBrk="0" fontAlgn="base" latinLnBrk="0" hangingPunct="0">
              <a:lnSpc>
                <a:spcPct val="130000"/>
              </a:lnSpc>
              <a:spcBef>
                <a:spcPct val="0"/>
              </a:spcBef>
              <a:spcAft>
                <a:spcPct val="0"/>
              </a:spcAft>
              <a:buClrTx/>
              <a:buSzTx/>
              <a:buFontTx/>
              <a:buNone/>
              <a:tabLst/>
            </a:pP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Chuyển</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lệnh</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đó</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thành</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ngôn</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ngữ</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máy</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a:t>
            </a:r>
            <a:endParaRPr kumimoji="0" lang="vi-VN" sz="24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l" defTabSz="914400" rtl="0" eaLnBrk="0" fontAlgn="base" latinLnBrk="0" hangingPunct="0">
              <a:lnSpc>
                <a:spcPct val="130000"/>
              </a:lnSpc>
              <a:spcBef>
                <a:spcPct val="0"/>
              </a:spcBef>
              <a:spcAft>
                <a:spcPct val="0"/>
              </a:spcAft>
              <a:buClrTx/>
              <a:buSzTx/>
              <a:buFontTx/>
              <a:buNone/>
              <a:tabLst/>
            </a:pP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Thực</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hiện</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các</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câu</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lệnh</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vừa</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được</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chuyển</a:t>
            </a:r>
            <a:r>
              <a:rPr kumimoji="0" lang="fr-FR"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smtClean="0">
                <a:ln>
                  <a:noFill/>
                </a:ln>
                <a:solidFill>
                  <a:schemeClr val="bg1"/>
                </a:solidFill>
                <a:effectLst/>
                <a:latin typeface="Times New Roman" pitchFamily="18" charset="0"/>
                <a:ea typeface="Times New Roman" pitchFamily="18" charset="0"/>
                <a:cs typeface="Times New Roman" pitchFamily="18" charset="0"/>
              </a:rPr>
              <a:t>đổi</a:t>
            </a:r>
            <a:endParaRPr kumimoji="0" lang="vi-VN" sz="2400" b="0" i="0" u="none" strike="noStrike" cap="none" normalizeH="0" baseline="0" dirty="0" smtClean="0">
              <a:ln>
                <a:noFill/>
              </a:ln>
              <a:solidFill>
                <a:schemeClr val="bg1"/>
              </a:solidFill>
              <a:effectLst/>
              <a:latin typeface="Times New Roman" pitchFamily="18" charset="0"/>
              <a:cs typeface="Times New Roman" pitchFamily="18" charset="0"/>
            </a:endParaRPr>
          </a:p>
          <a:p>
            <a:pPr marL="0" marR="0" lvl="0" indent="0" algn="l" defTabSz="914400" rtl="0" eaLnBrk="0" fontAlgn="base" latinLnBrk="0" hangingPunct="0">
              <a:lnSpc>
                <a:spcPct val="130000"/>
              </a:lnSpc>
              <a:spcBef>
                <a:spcPct val="0"/>
              </a:spcBef>
              <a:spcAft>
                <a:spcPct val="0"/>
              </a:spcAft>
              <a:buClrTx/>
              <a:buSzTx/>
              <a:buFontTx/>
              <a:buNone/>
              <a:tabLst/>
            </a:pPr>
            <a:r>
              <a:rPr kumimoji="0" lang="en-GB" sz="2400" b="0" i="0" u="none" strike="noStrike" cap="none" normalizeH="0" baseline="0" dirty="0" smtClean="0">
                <a:ln>
                  <a:noFill/>
                </a:ln>
                <a:solidFill>
                  <a:srgbClr val="FFC000"/>
                </a:solidFill>
                <a:effectLst/>
                <a:latin typeface="Times New Roman" pitchFamily="18" charset="0"/>
                <a:ea typeface="Times New Roman" pitchFamily="18" charset="0"/>
                <a:cs typeface="Times New Roman" pitchFamily="18" charset="0"/>
                <a:sym typeface="Wingdings 2"/>
              </a:rPr>
              <a:t></a:t>
            </a:r>
            <a:r>
              <a:rPr kumimoji="0" lang="en-GB" sz="2400" b="0" i="0" u="none" strike="noStrike" cap="none" normalizeH="0" baseline="0" dirty="0" smtClean="0">
                <a:ln>
                  <a:noFill/>
                </a:ln>
                <a:solidFill>
                  <a:schemeClr val="bg1"/>
                </a:solidFill>
                <a:effectLst/>
                <a:latin typeface="Times New Roman" pitchFamily="18" charset="0"/>
                <a:ea typeface="Times New Roman" pitchFamily="18" charset="0"/>
                <a:cs typeface="Times New Roman" pitchFamily="18" charset="0"/>
                <a:sym typeface="Wingdings 2"/>
              </a:rPr>
              <a:t> </a:t>
            </a:r>
            <a:r>
              <a:rPr kumimoji="0" lang="en-GB" sz="2400" b="0" i="0" u="none" strike="noStrike" cap="none" normalizeH="0" baseline="0" dirty="0" err="1" smtClean="0">
                <a:ln>
                  <a:noFill/>
                </a:ln>
                <a:solidFill>
                  <a:srgbClr val="FFC000"/>
                </a:solidFill>
                <a:effectLst/>
                <a:latin typeface="Times New Roman" pitchFamily="18" charset="0"/>
                <a:ea typeface="Times New Roman" pitchFamily="18" charset="0"/>
                <a:cs typeface="Times New Roman" pitchFamily="18" charset="0"/>
              </a:rPr>
              <a:t>Khác</a:t>
            </a:r>
            <a:r>
              <a:rPr kumimoji="0" lang="en-GB" sz="2400" b="0" i="0" u="none" strike="noStrike" cap="none" normalizeH="0" baseline="0" dirty="0" smtClean="0">
                <a:ln>
                  <a:noFill/>
                </a:ln>
                <a:solidFill>
                  <a:srgbClr val="FFC000"/>
                </a:solidFill>
                <a:effectLst/>
                <a:latin typeface="Times New Roman" pitchFamily="18" charset="0"/>
                <a:ea typeface="Times New Roman" pitchFamily="18" charset="0"/>
                <a:cs typeface="Times New Roman" pitchFamily="18" charset="0"/>
              </a:rPr>
              <a:t> </a:t>
            </a:r>
            <a:r>
              <a:rPr kumimoji="0" lang="en-GB" sz="2400" b="0" i="0" u="none" strike="noStrike" cap="none" normalizeH="0" baseline="0" dirty="0" err="1" smtClean="0">
                <a:ln>
                  <a:noFill/>
                </a:ln>
                <a:solidFill>
                  <a:srgbClr val="FFC000"/>
                </a:solidFill>
                <a:effectLst/>
                <a:latin typeface="Times New Roman" pitchFamily="18" charset="0"/>
                <a:ea typeface="Times New Roman" pitchFamily="18" charset="0"/>
                <a:cs typeface="Times New Roman" pitchFamily="18" charset="0"/>
              </a:rPr>
              <a:t>nhau</a:t>
            </a:r>
            <a:r>
              <a:rPr kumimoji="0" lang="en-GB" sz="2400" b="0" i="0" u="none" strike="noStrike" cap="none" normalizeH="0" dirty="0" smtClean="0">
                <a:ln>
                  <a:noFill/>
                </a:ln>
                <a:solidFill>
                  <a:srgbClr val="FFC000"/>
                </a:solidFill>
                <a:effectLst/>
                <a:latin typeface="Times New Roman" pitchFamily="18" charset="0"/>
                <a:ea typeface="Times New Roman" pitchFamily="18" charset="0"/>
                <a:cs typeface="Times New Roman" pitchFamily="18" charset="0"/>
              </a:rPr>
              <a:t> </a:t>
            </a:r>
            <a:r>
              <a:rPr kumimoji="0" lang="en-GB" sz="2400" b="0" i="0" u="none" strike="noStrike" cap="none" normalizeH="0" baseline="0" dirty="0" smtClean="0">
                <a:ln>
                  <a:noFill/>
                </a:ln>
                <a:solidFill>
                  <a:srgbClr val="FFC000"/>
                </a:solidFill>
                <a:effectLst/>
                <a:latin typeface="Times New Roman" pitchFamily="18" charset="0"/>
                <a:ea typeface="Times New Roman" pitchFamily="18" charset="0"/>
                <a:cs typeface="Times New Roman" pitchFamily="18" charset="0"/>
              </a:rPr>
              <a:t>:</a:t>
            </a:r>
            <a:endParaRPr kumimoji="0" lang="en-GB" sz="2400" b="0" i="0" u="none" strike="noStrike" cap="none" normalizeH="0" baseline="0" dirty="0" smtClean="0">
              <a:ln>
                <a:noFill/>
              </a:ln>
              <a:solidFill>
                <a:srgbClr val="FFC000"/>
              </a:solidFill>
              <a:effectLst/>
              <a:latin typeface="Times New Roman" pitchFamily="18" charset="0"/>
              <a:cs typeface="Times New Roman" pitchFamily="18" charset="0"/>
            </a:endParaRPr>
          </a:p>
        </p:txBody>
      </p:sp>
      <p:sp>
        <p:nvSpPr>
          <p:cNvPr id="8" name="Cloud Callout 7"/>
          <p:cNvSpPr/>
          <p:nvPr/>
        </p:nvSpPr>
        <p:spPr>
          <a:xfrm>
            <a:off x="1905000" y="412582"/>
            <a:ext cx="6781800" cy="1981200"/>
          </a:xfrm>
          <a:prstGeom prst="cloudCallou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400" dirty="0" err="1" smtClean="0">
                <a:solidFill>
                  <a:srgbClr val="FF0000"/>
                </a:solidFill>
                <a:latin typeface="Times New Roman" pitchFamily="18" charset="0"/>
                <a:cs typeface="Times New Roman" pitchFamily="18" charset="0"/>
              </a:rPr>
              <a:t>Hãy</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nêu</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điểm</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giống</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nhau</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và</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khác</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nhau</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giữa</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thông</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dịch</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và</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biên</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dịch</a:t>
            </a:r>
            <a:endParaRPr lang="vi-VN" sz="2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799953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xit" presetSubtype="0" fill="hold" grpId="1" nodeType="clickEffect">
                                  <p:stCondLst>
                                    <p:cond delay="0"/>
                                  </p:stCondLst>
                                  <p:childTnLst>
                                    <p:animEffect transition="out" filter="fade">
                                      <p:cBhvr>
                                        <p:cTn id="12" dur="500"/>
                                        <p:tgtEl>
                                          <p:spTgt spid="8"/>
                                        </p:tgtEl>
                                      </p:cBhvr>
                                    </p:animEffect>
                                    <p:set>
                                      <p:cBhvr>
                                        <p:cTn id="13"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66800" y="95068"/>
            <a:ext cx="6858000" cy="430887"/>
          </a:xfrm>
          <a:prstGeom prst="rect">
            <a:avLst/>
          </a:prstGeom>
          <a:noFill/>
        </p:spPr>
        <p:txBody>
          <a:bodyPr wrap="square" rtlCol="0">
            <a:spAutoFit/>
          </a:bodyPr>
          <a:lstStyle/>
          <a:p>
            <a:pPr algn="ctr"/>
            <a:r>
              <a:rPr lang="en-US" sz="2200" b="1" dirty="0" smtClean="0">
                <a:solidFill>
                  <a:srgbClr val="FFC000"/>
                </a:solidFill>
                <a:latin typeface="Times New Roman" pitchFamily="18" charset="0"/>
                <a:cs typeface="Times New Roman" pitchFamily="18" charset="0"/>
              </a:rPr>
              <a:t>HOẠT ĐỘNG. LUYỆN TẬP</a:t>
            </a:r>
            <a:endParaRPr lang="vi-VN" sz="2200" b="1" dirty="0">
              <a:solidFill>
                <a:srgbClr val="FFC000"/>
              </a:solidFill>
              <a:latin typeface="Times New Roman" pitchFamily="18" charset="0"/>
              <a:cs typeface="Times New Roman" pitchFamily="18" charset="0"/>
            </a:endParaRPr>
          </a:p>
        </p:txBody>
      </p:sp>
      <p:sp>
        <p:nvSpPr>
          <p:cNvPr id="2" name="Rectangle 1"/>
          <p:cNvSpPr/>
          <p:nvPr/>
        </p:nvSpPr>
        <p:spPr>
          <a:xfrm>
            <a:off x="76200" y="361950"/>
            <a:ext cx="4419600" cy="4716932"/>
          </a:xfrm>
          <a:prstGeom prst="rect">
            <a:avLst/>
          </a:prstGeom>
        </p:spPr>
        <p:txBody>
          <a:bodyPr wrap="square">
            <a:spAutoFit/>
          </a:bodyPr>
          <a:lstStyle/>
          <a:p>
            <a:pPr>
              <a:lnSpc>
                <a:spcPct val="120000"/>
              </a:lnSpc>
            </a:pPr>
            <a:r>
              <a:rPr lang="en-US" i="1" u="sng" dirty="0">
                <a:solidFill>
                  <a:srgbClr val="FFC000"/>
                </a:solidFill>
                <a:latin typeface="Times New Roman" pitchFamily="18" charset="0"/>
                <a:cs typeface="Times New Roman" pitchFamily="18" charset="0"/>
              </a:rPr>
              <a:t>A. </a:t>
            </a:r>
            <a:r>
              <a:rPr lang="en-US" i="1" u="sng" dirty="0" err="1">
                <a:solidFill>
                  <a:srgbClr val="FFC000"/>
                </a:solidFill>
                <a:latin typeface="Times New Roman" pitchFamily="18" charset="0"/>
                <a:cs typeface="Times New Roman" pitchFamily="18" charset="0"/>
              </a:rPr>
              <a:t>Phần</a:t>
            </a:r>
            <a:r>
              <a:rPr lang="en-US" i="1" u="sng" dirty="0">
                <a:solidFill>
                  <a:srgbClr val="FFC000"/>
                </a:solidFill>
                <a:latin typeface="Times New Roman" pitchFamily="18" charset="0"/>
                <a:cs typeface="Times New Roman" pitchFamily="18" charset="0"/>
              </a:rPr>
              <a:t> </a:t>
            </a:r>
            <a:r>
              <a:rPr lang="en-US" i="1" u="sng" dirty="0" err="1">
                <a:solidFill>
                  <a:srgbClr val="FFC000"/>
                </a:solidFill>
                <a:latin typeface="Times New Roman" pitchFamily="18" charset="0"/>
                <a:cs typeface="Times New Roman" pitchFamily="18" charset="0"/>
              </a:rPr>
              <a:t>cơ</a:t>
            </a:r>
            <a:r>
              <a:rPr lang="en-US" i="1" u="sng" dirty="0">
                <a:solidFill>
                  <a:srgbClr val="FFC000"/>
                </a:solidFill>
                <a:latin typeface="Times New Roman" pitchFamily="18" charset="0"/>
                <a:cs typeface="Times New Roman" pitchFamily="18" charset="0"/>
              </a:rPr>
              <a:t> </a:t>
            </a:r>
            <a:r>
              <a:rPr lang="en-US" i="1" u="sng" dirty="0" err="1">
                <a:solidFill>
                  <a:srgbClr val="FFC000"/>
                </a:solidFill>
                <a:latin typeface="Times New Roman" pitchFamily="18" charset="0"/>
                <a:cs typeface="Times New Roman" pitchFamily="18" charset="0"/>
              </a:rPr>
              <a:t>bản</a:t>
            </a:r>
            <a:endParaRPr lang="vi-VN" dirty="0">
              <a:solidFill>
                <a:srgbClr val="FFC000"/>
              </a:solidFill>
              <a:latin typeface="Times New Roman" pitchFamily="18" charset="0"/>
              <a:cs typeface="Times New Roman" pitchFamily="18" charset="0"/>
            </a:endParaRPr>
          </a:p>
          <a:p>
            <a:pPr>
              <a:lnSpc>
                <a:spcPct val="120000"/>
              </a:lnSpc>
            </a:pPr>
            <a:r>
              <a:rPr lang="en-US" dirty="0">
                <a:solidFill>
                  <a:srgbClr val="FFC000"/>
                </a:solidFill>
                <a:latin typeface="Times New Roman" pitchFamily="18" charset="0"/>
                <a:cs typeface="Times New Roman" pitchFamily="18" charset="0"/>
              </a:rPr>
              <a:t>1.1 </a:t>
            </a:r>
            <a:r>
              <a:rPr lang="en-US" dirty="0" err="1">
                <a:solidFill>
                  <a:srgbClr val="FFC000"/>
                </a:solidFill>
                <a:latin typeface="Times New Roman" pitchFamily="18" charset="0"/>
                <a:cs typeface="Times New Roman" pitchFamily="18" charset="0"/>
              </a:rPr>
              <a:t>Lập</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trình</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là</a:t>
            </a:r>
            <a:r>
              <a:rPr lang="en-US" dirty="0">
                <a:solidFill>
                  <a:srgbClr val="FFC000"/>
                </a:solidFill>
                <a:latin typeface="Times New Roman" pitchFamily="18" charset="0"/>
                <a:cs typeface="Times New Roman" pitchFamily="18" charset="0"/>
              </a:rPr>
              <a:t>:</a:t>
            </a:r>
            <a:endParaRPr lang="vi-VN" dirty="0">
              <a:solidFill>
                <a:srgbClr val="FFC000"/>
              </a:solidFill>
              <a:latin typeface="Times New Roman" pitchFamily="18" charset="0"/>
              <a:cs typeface="Times New Roman" pitchFamily="18" charset="0"/>
            </a:endParaRPr>
          </a:p>
          <a:p>
            <a:pPr>
              <a:lnSpc>
                <a:spcPct val="120000"/>
              </a:lnSpc>
            </a:pPr>
            <a:r>
              <a:rPr lang="en-US" dirty="0">
                <a:solidFill>
                  <a:schemeClr val="bg1"/>
                </a:solidFill>
                <a:latin typeface="Times New Roman" pitchFamily="18" charset="0"/>
                <a:cs typeface="Times New Roman" pitchFamily="18" charset="0"/>
              </a:rPr>
              <a:t>A. </a:t>
            </a:r>
            <a:r>
              <a:rPr lang="en-US" dirty="0" err="1">
                <a:solidFill>
                  <a:schemeClr val="bg1"/>
                </a:solidFill>
                <a:latin typeface="Times New Roman" pitchFamily="18" charset="0"/>
                <a:cs typeface="Times New Roman" pitchFamily="18" charset="0"/>
              </a:rPr>
              <a:t>Sử</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dụng</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giải</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thuật</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để</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giải</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các</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bài</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toán</a:t>
            </a:r>
            <a:r>
              <a:rPr lang="en-US" dirty="0">
                <a:solidFill>
                  <a:schemeClr val="bg1"/>
                </a:solidFill>
                <a:latin typeface="Times New Roman" pitchFamily="18" charset="0"/>
                <a:cs typeface="Times New Roman" pitchFamily="18" charset="0"/>
              </a:rPr>
              <a:t>.</a:t>
            </a:r>
            <a:endParaRPr lang="vi-VN" dirty="0">
              <a:solidFill>
                <a:schemeClr val="bg1"/>
              </a:solidFill>
              <a:latin typeface="Times New Roman" pitchFamily="18" charset="0"/>
              <a:cs typeface="Times New Roman" pitchFamily="18" charset="0"/>
            </a:endParaRPr>
          </a:p>
          <a:p>
            <a:pPr>
              <a:lnSpc>
                <a:spcPct val="120000"/>
              </a:lnSpc>
            </a:pPr>
            <a:r>
              <a:rPr lang="en-US" dirty="0">
                <a:solidFill>
                  <a:schemeClr val="bg1"/>
                </a:solidFill>
                <a:latin typeface="Times New Roman" pitchFamily="18" charset="0"/>
                <a:cs typeface="Times New Roman" pitchFamily="18" charset="0"/>
              </a:rPr>
              <a:t>B. </a:t>
            </a:r>
            <a:r>
              <a:rPr lang="en-US" dirty="0" err="1">
                <a:solidFill>
                  <a:schemeClr val="bg1"/>
                </a:solidFill>
                <a:latin typeface="Times New Roman" pitchFamily="18" charset="0"/>
                <a:cs typeface="Times New Roman" pitchFamily="18" charset="0"/>
              </a:rPr>
              <a:t>Dùng</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máy</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tính</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để</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giải</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các</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bài</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toán</a:t>
            </a:r>
            <a:r>
              <a:rPr lang="en-US" dirty="0">
                <a:solidFill>
                  <a:schemeClr val="bg1"/>
                </a:solidFill>
                <a:latin typeface="Times New Roman" pitchFamily="18" charset="0"/>
                <a:cs typeface="Times New Roman" pitchFamily="18" charset="0"/>
              </a:rPr>
              <a:t>.</a:t>
            </a:r>
            <a:endParaRPr lang="vi-VN" dirty="0">
              <a:solidFill>
                <a:schemeClr val="bg1"/>
              </a:solidFill>
              <a:latin typeface="Times New Roman" pitchFamily="18" charset="0"/>
              <a:cs typeface="Times New Roman" pitchFamily="18" charset="0"/>
            </a:endParaRPr>
          </a:p>
          <a:p>
            <a:pPr>
              <a:lnSpc>
                <a:spcPct val="120000"/>
              </a:lnSpc>
            </a:pPr>
            <a:r>
              <a:rPr lang="en-US" dirty="0">
                <a:solidFill>
                  <a:schemeClr val="bg1"/>
                </a:solidFill>
                <a:latin typeface="Times New Roman" pitchFamily="18" charset="0"/>
                <a:cs typeface="Times New Roman" pitchFamily="18" charset="0"/>
              </a:rPr>
              <a:t>C. </a:t>
            </a:r>
            <a:r>
              <a:rPr lang="en-US" dirty="0" err="1">
                <a:solidFill>
                  <a:schemeClr val="bg1"/>
                </a:solidFill>
                <a:latin typeface="Times New Roman" pitchFamily="18" charset="0"/>
                <a:cs typeface="Times New Roman" pitchFamily="18" charset="0"/>
              </a:rPr>
              <a:t>Sử</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dụng</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cấu</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trúc</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dữ</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liệu</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và</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các</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câu</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lệnh</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của</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ngôn</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ngữ</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lập</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trình</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cụ</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thể</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để</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giải</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các</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bài</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toán</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trên</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máy</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tính</a:t>
            </a:r>
            <a:r>
              <a:rPr lang="en-US" dirty="0">
                <a:solidFill>
                  <a:schemeClr val="bg1"/>
                </a:solidFill>
                <a:latin typeface="Times New Roman" pitchFamily="18" charset="0"/>
                <a:cs typeface="Times New Roman" pitchFamily="18" charset="0"/>
              </a:rPr>
              <a:t>.</a:t>
            </a:r>
            <a:endParaRPr lang="vi-VN" dirty="0">
              <a:solidFill>
                <a:schemeClr val="bg1"/>
              </a:solidFill>
              <a:latin typeface="Times New Roman" pitchFamily="18" charset="0"/>
              <a:cs typeface="Times New Roman" pitchFamily="18" charset="0"/>
            </a:endParaRPr>
          </a:p>
          <a:p>
            <a:pPr>
              <a:lnSpc>
                <a:spcPct val="120000"/>
              </a:lnSpc>
            </a:pPr>
            <a:r>
              <a:rPr lang="en-US" dirty="0">
                <a:solidFill>
                  <a:schemeClr val="bg1"/>
                </a:solidFill>
                <a:latin typeface="Times New Roman" pitchFamily="18" charset="0"/>
                <a:cs typeface="Times New Roman" pitchFamily="18" charset="0"/>
              </a:rPr>
              <a:t>D. </a:t>
            </a:r>
            <a:r>
              <a:rPr lang="en-US" dirty="0" err="1">
                <a:solidFill>
                  <a:schemeClr val="bg1"/>
                </a:solidFill>
                <a:latin typeface="Times New Roman" pitchFamily="18" charset="0"/>
                <a:cs typeface="Times New Roman" pitchFamily="18" charset="0"/>
              </a:rPr>
              <a:t>Sử</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dụng</a:t>
            </a:r>
            <a:r>
              <a:rPr lang="en-US" dirty="0">
                <a:solidFill>
                  <a:schemeClr val="bg1"/>
                </a:solidFill>
                <a:latin typeface="Times New Roman" pitchFamily="18" charset="0"/>
                <a:cs typeface="Times New Roman" pitchFamily="18" charset="0"/>
              </a:rPr>
              <a:t> NN </a:t>
            </a:r>
            <a:r>
              <a:rPr lang="en-US" dirty="0" err="1">
                <a:solidFill>
                  <a:schemeClr val="bg1"/>
                </a:solidFill>
                <a:latin typeface="Times New Roman" pitchFamily="18" charset="0"/>
                <a:cs typeface="Times New Roman" pitchFamily="18" charset="0"/>
              </a:rPr>
              <a:t>pascal</a:t>
            </a:r>
            <a:r>
              <a:rPr lang="en-US" dirty="0">
                <a:solidFill>
                  <a:schemeClr val="bg1"/>
                </a:solidFill>
                <a:latin typeface="Times New Roman" pitchFamily="18" charset="0"/>
                <a:cs typeface="Times New Roman" pitchFamily="18" charset="0"/>
              </a:rPr>
              <a:t>.</a:t>
            </a:r>
            <a:endParaRPr lang="vi-VN" dirty="0">
              <a:solidFill>
                <a:schemeClr val="bg1"/>
              </a:solidFill>
              <a:latin typeface="Times New Roman" pitchFamily="18" charset="0"/>
              <a:cs typeface="Times New Roman" pitchFamily="18" charset="0"/>
            </a:endParaRPr>
          </a:p>
          <a:p>
            <a:pPr>
              <a:lnSpc>
                <a:spcPct val="120000"/>
              </a:lnSpc>
            </a:pPr>
            <a:r>
              <a:rPr lang="en-US" dirty="0">
                <a:solidFill>
                  <a:srgbClr val="FFC000"/>
                </a:solidFill>
                <a:latin typeface="Times New Roman" pitchFamily="18" charset="0"/>
                <a:cs typeface="Times New Roman" pitchFamily="18" charset="0"/>
              </a:rPr>
              <a:t>1.2 </a:t>
            </a:r>
            <a:r>
              <a:rPr lang="en-US" dirty="0" err="1">
                <a:solidFill>
                  <a:srgbClr val="FFC000"/>
                </a:solidFill>
                <a:latin typeface="Times New Roman" pitchFamily="18" charset="0"/>
                <a:cs typeface="Times New Roman" pitchFamily="18" charset="0"/>
              </a:rPr>
              <a:t>Đối</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với</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một</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ngôn</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ngữ</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lâp</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trình</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có</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mấy</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kĩ</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thuật</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dịch</a:t>
            </a:r>
            <a:r>
              <a:rPr lang="en-US" dirty="0">
                <a:solidFill>
                  <a:srgbClr val="FFC000"/>
                </a:solidFill>
                <a:latin typeface="Times New Roman" pitchFamily="18" charset="0"/>
                <a:cs typeface="Times New Roman" pitchFamily="18" charset="0"/>
              </a:rPr>
              <a:t>?</a:t>
            </a:r>
            <a:endParaRPr lang="vi-VN" dirty="0">
              <a:solidFill>
                <a:srgbClr val="FFC000"/>
              </a:solidFill>
              <a:latin typeface="Times New Roman" pitchFamily="18" charset="0"/>
              <a:cs typeface="Times New Roman" pitchFamily="18" charset="0"/>
            </a:endParaRPr>
          </a:p>
          <a:p>
            <a:pPr>
              <a:lnSpc>
                <a:spcPct val="120000"/>
              </a:lnSpc>
            </a:pPr>
            <a:r>
              <a:rPr lang="en-US" dirty="0">
                <a:solidFill>
                  <a:schemeClr val="bg1"/>
                </a:solidFill>
                <a:latin typeface="Times New Roman" pitchFamily="18" charset="0"/>
                <a:cs typeface="Times New Roman" pitchFamily="18" charset="0"/>
              </a:rPr>
              <a:t>A. 1 </a:t>
            </a:r>
            <a:r>
              <a:rPr lang="en-US" dirty="0" err="1">
                <a:solidFill>
                  <a:schemeClr val="bg1"/>
                </a:solidFill>
                <a:latin typeface="Times New Roman" pitchFamily="18" charset="0"/>
                <a:cs typeface="Times New Roman" pitchFamily="18" charset="0"/>
              </a:rPr>
              <a:t>loại</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biên</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dịch</a:t>
            </a:r>
            <a:r>
              <a:rPr lang="en-US" dirty="0">
                <a:solidFill>
                  <a:schemeClr val="bg1"/>
                </a:solidFill>
                <a:latin typeface="Times New Roman" pitchFamily="18" charset="0"/>
                <a:cs typeface="Times New Roman" pitchFamily="18" charset="0"/>
              </a:rPr>
              <a:t>)</a:t>
            </a:r>
            <a:endParaRPr lang="vi-VN" dirty="0">
              <a:solidFill>
                <a:schemeClr val="bg1"/>
              </a:solidFill>
              <a:latin typeface="Times New Roman" pitchFamily="18" charset="0"/>
              <a:cs typeface="Times New Roman" pitchFamily="18" charset="0"/>
            </a:endParaRPr>
          </a:p>
          <a:p>
            <a:pPr>
              <a:lnSpc>
                <a:spcPct val="120000"/>
              </a:lnSpc>
            </a:pPr>
            <a:r>
              <a:rPr lang="en-US" dirty="0">
                <a:solidFill>
                  <a:schemeClr val="bg1"/>
                </a:solidFill>
                <a:latin typeface="Times New Roman" pitchFamily="18" charset="0"/>
                <a:cs typeface="Times New Roman" pitchFamily="18" charset="0"/>
              </a:rPr>
              <a:t>B. 2 </a:t>
            </a:r>
            <a:r>
              <a:rPr lang="en-US" dirty="0" err="1">
                <a:solidFill>
                  <a:schemeClr val="bg1"/>
                </a:solidFill>
                <a:latin typeface="Times New Roman" pitchFamily="18" charset="0"/>
                <a:cs typeface="Times New Roman" pitchFamily="18" charset="0"/>
              </a:rPr>
              <a:t>loại</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Thông</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dịch</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và</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biên</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dịch</a:t>
            </a:r>
            <a:r>
              <a:rPr lang="en-US" dirty="0">
                <a:solidFill>
                  <a:schemeClr val="bg1"/>
                </a:solidFill>
                <a:latin typeface="Times New Roman" pitchFamily="18" charset="0"/>
                <a:cs typeface="Times New Roman" pitchFamily="18" charset="0"/>
              </a:rPr>
              <a:t>)</a:t>
            </a:r>
            <a:endParaRPr lang="vi-VN" dirty="0">
              <a:solidFill>
                <a:schemeClr val="bg1"/>
              </a:solidFill>
              <a:latin typeface="Times New Roman" pitchFamily="18" charset="0"/>
              <a:cs typeface="Times New Roman" pitchFamily="18" charset="0"/>
            </a:endParaRPr>
          </a:p>
          <a:p>
            <a:pPr>
              <a:lnSpc>
                <a:spcPct val="120000"/>
              </a:lnSpc>
            </a:pPr>
            <a:r>
              <a:rPr lang="en-US" dirty="0">
                <a:solidFill>
                  <a:schemeClr val="bg1"/>
                </a:solidFill>
                <a:latin typeface="Times New Roman" pitchFamily="18" charset="0"/>
                <a:cs typeface="Times New Roman" pitchFamily="18" charset="0"/>
              </a:rPr>
              <a:t>C. 2 </a:t>
            </a:r>
            <a:r>
              <a:rPr lang="en-US" dirty="0" err="1">
                <a:solidFill>
                  <a:schemeClr val="bg1"/>
                </a:solidFill>
                <a:latin typeface="Times New Roman" pitchFamily="18" charset="0"/>
                <a:cs typeface="Times New Roman" pitchFamily="18" charset="0"/>
              </a:rPr>
              <a:t>loại</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Thông</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dịch</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và</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hợp</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dịch</a:t>
            </a:r>
            <a:r>
              <a:rPr lang="en-US" dirty="0">
                <a:solidFill>
                  <a:schemeClr val="bg1"/>
                </a:solidFill>
                <a:latin typeface="Times New Roman" pitchFamily="18" charset="0"/>
                <a:cs typeface="Times New Roman" pitchFamily="18" charset="0"/>
              </a:rPr>
              <a:t>)</a:t>
            </a:r>
            <a:endParaRPr lang="vi-VN" dirty="0">
              <a:solidFill>
                <a:schemeClr val="bg1"/>
              </a:solidFill>
              <a:latin typeface="Times New Roman" pitchFamily="18" charset="0"/>
              <a:cs typeface="Times New Roman" pitchFamily="18" charset="0"/>
            </a:endParaRPr>
          </a:p>
          <a:p>
            <a:pPr>
              <a:lnSpc>
                <a:spcPct val="120000"/>
              </a:lnSpc>
            </a:pPr>
            <a:r>
              <a:rPr lang="en-US" dirty="0">
                <a:solidFill>
                  <a:schemeClr val="bg1"/>
                </a:solidFill>
                <a:latin typeface="Times New Roman" pitchFamily="18" charset="0"/>
                <a:cs typeface="Times New Roman" pitchFamily="18" charset="0"/>
              </a:rPr>
              <a:t>D. 2 </a:t>
            </a:r>
            <a:r>
              <a:rPr lang="en-US" dirty="0" err="1">
                <a:solidFill>
                  <a:schemeClr val="bg1"/>
                </a:solidFill>
                <a:latin typeface="Times New Roman" pitchFamily="18" charset="0"/>
                <a:cs typeface="Times New Roman" pitchFamily="18" charset="0"/>
              </a:rPr>
              <a:t>loại</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Hợp</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dịch</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và</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biên</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dịch</a:t>
            </a:r>
            <a:r>
              <a:rPr lang="en-US" dirty="0">
                <a:solidFill>
                  <a:schemeClr val="bg1"/>
                </a:solidFill>
                <a:latin typeface="Times New Roman" pitchFamily="18" charset="0"/>
                <a:cs typeface="Times New Roman" pitchFamily="18" charset="0"/>
              </a:rPr>
              <a:t>)</a:t>
            </a:r>
            <a:endParaRPr lang="vi-VN" dirty="0">
              <a:solidFill>
                <a:schemeClr val="bg1"/>
              </a:solidFill>
              <a:latin typeface="Times New Roman" pitchFamily="18" charset="0"/>
              <a:cs typeface="Times New Roman" pitchFamily="18" charset="0"/>
            </a:endParaRPr>
          </a:p>
        </p:txBody>
      </p:sp>
      <p:sp>
        <p:nvSpPr>
          <p:cNvPr id="3" name="Rectangle 2"/>
          <p:cNvSpPr/>
          <p:nvPr/>
        </p:nvSpPr>
        <p:spPr>
          <a:xfrm>
            <a:off x="4458128" y="445592"/>
            <a:ext cx="4685872" cy="4662815"/>
          </a:xfrm>
          <a:prstGeom prst="rect">
            <a:avLst/>
          </a:prstGeom>
        </p:spPr>
        <p:txBody>
          <a:bodyPr wrap="square">
            <a:spAutoFit/>
          </a:bodyPr>
          <a:lstStyle/>
          <a:p>
            <a:pPr>
              <a:lnSpc>
                <a:spcPct val="110000"/>
              </a:lnSpc>
            </a:pPr>
            <a:r>
              <a:rPr lang="en-US" i="1" u="sng" dirty="0">
                <a:solidFill>
                  <a:srgbClr val="FFC000"/>
                </a:solidFill>
                <a:latin typeface="Times New Roman" pitchFamily="18" charset="0"/>
                <a:cs typeface="Times New Roman" pitchFamily="18" charset="0"/>
              </a:rPr>
              <a:t>B. </a:t>
            </a:r>
            <a:r>
              <a:rPr lang="en-US" i="1" u="sng" dirty="0" err="1">
                <a:solidFill>
                  <a:srgbClr val="FFC000"/>
                </a:solidFill>
                <a:latin typeface="Times New Roman" pitchFamily="18" charset="0"/>
                <a:cs typeface="Times New Roman" pitchFamily="18" charset="0"/>
              </a:rPr>
              <a:t>Phần</a:t>
            </a:r>
            <a:r>
              <a:rPr lang="en-US" i="1" u="sng" dirty="0">
                <a:solidFill>
                  <a:srgbClr val="FFC000"/>
                </a:solidFill>
                <a:latin typeface="Times New Roman" pitchFamily="18" charset="0"/>
                <a:cs typeface="Times New Roman" pitchFamily="18" charset="0"/>
              </a:rPr>
              <a:t> </a:t>
            </a:r>
            <a:r>
              <a:rPr lang="en-US" i="1" u="sng" dirty="0" err="1">
                <a:solidFill>
                  <a:srgbClr val="FFC000"/>
                </a:solidFill>
                <a:latin typeface="Times New Roman" pitchFamily="18" charset="0"/>
                <a:cs typeface="Times New Roman" pitchFamily="18" charset="0"/>
              </a:rPr>
              <a:t>nâng</a:t>
            </a:r>
            <a:r>
              <a:rPr lang="en-US" i="1" u="sng" dirty="0">
                <a:solidFill>
                  <a:srgbClr val="FFC000"/>
                </a:solidFill>
                <a:latin typeface="Times New Roman" pitchFamily="18" charset="0"/>
                <a:cs typeface="Times New Roman" pitchFamily="18" charset="0"/>
              </a:rPr>
              <a:t> </a:t>
            </a:r>
            <a:r>
              <a:rPr lang="en-US" i="1" u="sng" dirty="0" err="1">
                <a:solidFill>
                  <a:srgbClr val="FFC000"/>
                </a:solidFill>
                <a:latin typeface="Times New Roman" pitchFamily="18" charset="0"/>
                <a:cs typeface="Times New Roman" pitchFamily="18" charset="0"/>
              </a:rPr>
              <a:t>cao</a:t>
            </a:r>
            <a:endParaRPr lang="vi-VN" dirty="0">
              <a:solidFill>
                <a:srgbClr val="FFC000"/>
              </a:solidFill>
              <a:latin typeface="Times New Roman" pitchFamily="18" charset="0"/>
              <a:cs typeface="Times New Roman" pitchFamily="18" charset="0"/>
            </a:endParaRPr>
          </a:p>
          <a:p>
            <a:pPr>
              <a:lnSpc>
                <a:spcPct val="110000"/>
              </a:lnSpc>
            </a:pPr>
            <a:r>
              <a:rPr lang="en-US" dirty="0" smtClean="0">
                <a:solidFill>
                  <a:srgbClr val="FFC000"/>
                </a:solidFill>
                <a:latin typeface="Times New Roman" pitchFamily="18" charset="0"/>
                <a:cs typeface="Times New Roman" pitchFamily="18" charset="0"/>
              </a:rPr>
              <a:t>1.1. </a:t>
            </a:r>
            <a:r>
              <a:rPr lang="en-US" dirty="0" err="1">
                <a:solidFill>
                  <a:srgbClr val="FFC000"/>
                </a:solidFill>
                <a:latin typeface="Times New Roman" pitchFamily="18" charset="0"/>
                <a:cs typeface="Times New Roman" pitchFamily="18" charset="0"/>
              </a:rPr>
              <a:t>Trong</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một</a:t>
            </a:r>
            <a:r>
              <a:rPr lang="en-US" dirty="0">
                <a:solidFill>
                  <a:srgbClr val="FFC000"/>
                </a:solidFill>
                <a:latin typeface="Times New Roman" pitchFamily="18" charset="0"/>
                <a:cs typeface="Times New Roman" pitchFamily="18" charset="0"/>
              </a:rPr>
              <a:t> NNLT </a:t>
            </a:r>
            <a:r>
              <a:rPr lang="en-US" dirty="0" err="1">
                <a:solidFill>
                  <a:srgbClr val="FFC000"/>
                </a:solidFill>
                <a:latin typeface="Times New Roman" pitchFamily="18" charset="0"/>
                <a:cs typeface="Times New Roman" pitchFamily="18" charset="0"/>
              </a:rPr>
              <a:t>có</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các</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chức</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năng</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sau</a:t>
            </a:r>
            <a:r>
              <a:rPr lang="en-US" dirty="0" smtClean="0">
                <a:solidFill>
                  <a:srgbClr val="FFC000"/>
                </a:solidFill>
                <a:latin typeface="Times New Roman" pitchFamily="18" charset="0"/>
                <a:cs typeface="Times New Roman" pitchFamily="18" charset="0"/>
              </a:rPr>
              <a:t>:</a:t>
            </a:r>
            <a:r>
              <a:rPr lang="en-US" dirty="0">
                <a:solidFill>
                  <a:schemeClr val="bg1"/>
                </a:solidFill>
                <a:latin typeface="Times New Roman" pitchFamily="18" charset="0"/>
                <a:cs typeface="Times New Roman" pitchFamily="18" charset="0"/>
              </a:rPr>
              <a:t/>
            </a:r>
            <a:br>
              <a:rPr lang="en-US" dirty="0">
                <a:solidFill>
                  <a:schemeClr val="bg1"/>
                </a:solidFill>
                <a:latin typeface="Times New Roman" pitchFamily="18" charset="0"/>
                <a:cs typeface="Times New Roman" pitchFamily="18" charset="0"/>
              </a:rPr>
            </a:br>
            <a:r>
              <a:rPr lang="en-US" dirty="0">
                <a:solidFill>
                  <a:schemeClr val="bg1"/>
                </a:solidFill>
                <a:latin typeface="Times New Roman" pitchFamily="18" charset="0"/>
                <a:cs typeface="Times New Roman" pitchFamily="18" charset="0"/>
              </a:rPr>
              <a:t>A. </a:t>
            </a:r>
            <a:r>
              <a:rPr lang="en-US" dirty="0" err="1">
                <a:solidFill>
                  <a:schemeClr val="bg1"/>
                </a:solidFill>
                <a:latin typeface="Times New Roman" pitchFamily="18" charset="0"/>
                <a:cs typeface="Times New Roman" pitchFamily="18" charset="0"/>
              </a:rPr>
              <a:t>Biên</a:t>
            </a:r>
            <a:r>
              <a:rPr lang="en-US" dirty="0">
                <a:solidFill>
                  <a:schemeClr val="bg1"/>
                </a:solidFill>
                <a:latin typeface="Times New Roman" pitchFamily="18" charset="0"/>
                <a:cs typeface="Times New Roman" pitchFamily="18" charset="0"/>
              </a:rPr>
              <a:t> </a:t>
            </a:r>
            <a:r>
              <a:rPr lang="en-US" dirty="0" err="1" smtClean="0">
                <a:solidFill>
                  <a:schemeClr val="bg1"/>
                </a:solidFill>
                <a:latin typeface="Times New Roman" pitchFamily="18" charset="0"/>
                <a:cs typeface="Times New Roman" pitchFamily="18" charset="0"/>
              </a:rPr>
              <a:t>soạn</a:t>
            </a:r>
            <a:r>
              <a:rPr lang="en-US" dirty="0" smtClean="0">
                <a:solidFill>
                  <a:schemeClr val="bg1"/>
                </a:solidFill>
                <a:latin typeface="Times New Roman" pitchFamily="18" charset="0"/>
                <a:cs typeface="Times New Roman" pitchFamily="18" charset="0"/>
              </a:rPr>
              <a:t>.</a:t>
            </a:r>
            <a:r>
              <a:rPr lang="en-US" dirty="0">
                <a:solidFill>
                  <a:schemeClr val="bg1"/>
                </a:solidFill>
                <a:latin typeface="Times New Roman" pitchFamily="18" charset="0"/>
                <a:cs typeface="Times New Roman" pitchFamily="18" charset="0"/>
              </a:rPr>
              <a:t> </a:t>
            </a:r>
            <a:r>
              <a:rPr lang="en-US" dirty="0" smtClean="0">
                <a:solidFill>
                  <a:schemeClr val="bg1"/>
                </a:solidFill>
                <a:latin typeface="Times New Roman" pitchFamily="18" charset="0"/>
                <a:cs typeface="Times New Roman" pitchFamily="18" charset="0"/>
              </a:rPr>
              <a:t>     B</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Lưu</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trữ</a:t>
            </a:r>
            <a:r>
              <a:rPr lang="en-US" dirty="0">
                <a:solidFill>
                  <a:schemeClr val="bg1"/>
                </a:solidFill>
                <a:latin typeface="Times New Roman" pitchFamily="18" charset="0"/>
                <a:cs typeface="Times New Roman" pitchFamily="18" charset="0"/>
              </a:rPr>
              <a:t>.</a:t>
            </a:r>
            <a:endParaRPr lang="vi-VN" dirty="0">
              <a:solidFill>
                <a:schemeClr val="bg1"/>
              </a:solidFill>
              <a:latin typeface="Times New Roman" pitchFamily="18" charset="0"/>
              <a:cs typeface="Times New Roman" pitchFamily="18" charset="0"/>
            </a:endParaRPr>
          </a:p>
          <a:p>
            <a:pPr>
              <a:lnSpc>
                <a:spcPct val="110000"/>
              </a:lnSpc>
            </a:pPr>
            <a:r>
              <a:rPr lang="en-US" dirty="0">
                <a:solidFill>
                  <a:schemeClr val="bg1"/>
                </a:solidFill>
                <a:latin typeface="Times New Roman" pitchFamily="18" charset="0"/>
                <a:cs typeface="Times New Roman" pitchFamily="18" charset="0"/>
              </a:rPr>
              <a:t>C. </a:t>
            </a:r>
            <a:r>
              <a:rPr lang="en-US" dirty="0" err="1">
                <a:solidFill>
                  <a:schemeClr val="bg1"/>
                </a:solidFill>
                <a:latin typeface="Times New Roman" pitchFamily="18" charset="0"/>
                <a:cs typeface="Times New Roman" pitchFamily="18" charset="0"/>
              </a:rPr>
              <a:t>Tìm</a:t>
            </a:r>
            <a:r>
              <a:rPr lang="en-US" dirty="0">
                <a:solidFill>
                  <a:schemeClr val="bg1"/>
                </a:solidFill>
                <a:latin typeface="Times New Roman" pitchFamily="18" charset="0"/>
                <a:cs typeface="Times New Roman" pitchFamily="18" charset="0"/>
              </a:rPr>
              <a:t> </a:t>
            </a:r>
            <a:r>
              <a:rPr lang="en-US" dirty="0" err="1" smtClean="0">
                <a:solidFill>
                  <a:schemeClr val="bg1"/>
                </a:solidFill>
                <a:latin typeface="Times New Roman" pitchFamily="18" charset="0"/>
                <a:cs typeface="Times New Roman" pitchFamily="18" charset="0"/>
              </a:rPr>
              <a:t>kiếm</a:t>
            </a:r>
            <a:r>
              <a:rPr lang="en-US" dirty="0">
                <a:solidFill>
                  <a:schemeClr val="bg1"/>
                </a:solidFill>
                <a:latin typeface="Times New Roman" pitchFamily="18" charset="0"/>
                <a:cs typeface="Times New Roman" pitchFamily="18" charset="0"/>
              </a:rPr>
              <a:t> </a:t>
            </a:r>
            <a:r>
              <a:rPr lang="en-US" dirty="0" smtClean="0">
                <a:solidFill>
                  <a:schemeClr val="bg1"/>
                </a:solidFill>
                <a:latin typeface="Times New Roman" pitchFamily="18" charset="0"/>
                <a:cs typeface="Times New Roman" pitchFamily="18" charset="0"/>
              </a:rPr>
              <a:t>      D</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Có</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tất</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cả</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các</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chức</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năng</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trên</a:t>
            </a:r>
            <a:r>
              <a:rPr lang="en-US" dirty="0" smtClean="0">
                <a:solidFill>
                  <a:schemeClr val="bg1"/>
                </a:solidFill>
                <a:latin typeface="Times New Roman" pitchFamily="18" charset="0"/>
                <a:cs typeface="Times New Roman" pitchFamily="18" charset="0"/>
              </a:rPr>
              <a:t>.</a:t>
            </a:r>
            <a:r>
              <a:rPr lang="en-US" dirty="0">
                <a:solidFill>
                  <a:schemeClr val="bg1"/>
                </a:solidFill>
                <a:latin typeface="Times New Roman" pitchFamily="18" charset="0"/>
                <a:cs typeface="Times New Roman" pitchFamily="18" charset="0"/>
              </a:rPr>
              <a:t/>
            </a:r>
            <a:br>
              <a:rPr lang="en-US" dirty="0">
                <a:solidFill>
                  <a:schemeClr val="bg1"/>
                </a:solidFill>
                <a:latin typeface="Times New Roman" pitchFamily="18" charset="0"/>
                <a:cs typeface="Times New Roman" pitchFamily="18" charset="0"/>
              </a:rPr>
            </a:br>
            <a:r>
              <a:rPr lang="en-US" dirty="0" smtClean="0">
                <a:solidFill>
                  <a:srgbClr val="FFC000"/>
                </a:solidFill>
                <a:latin typeface="Times New Roman" pitchFamily="18" charset="0"/>
                <a:cs typeface="Times New Roman" pitchFamily="18" charset="0"/>
              </a:rPr>
              <a:t>1.2. </a:t>
            </a:r>
            <a:r>
              <a:rPr lang="en-US" dirty="0" err="1" smtClean="0">
                <a:solidFill>
                  <a:srgbClr val="FFC000"/>
                </a:solidFill>
                <a:latin typeface="Times New Roman" pitchFamily="18" charset="0"/>
                <a:cs typeface="Times New Roman" pitchFamily="18" charset="0"/>
              </a:rPr>
              <a:t>Chương</a:t>
            </a:r>
            <a:r>
              <a:rPr lang="en-US" dirty="0" smtClean="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trình</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viết</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bằng</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hợp</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ngữ</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có</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đặc</a:t>
            </a:r>
            <a:r>
              <a:rPr lang="en-US" dirty="0">
                <a:solidFill>
                  <a:srgbClr val="FFC000"/>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điểm</a:t>
            </a:r>
            <a:r>
              <a:rPr lang="en-US" dirty="0">
                <a:solidFill>
                  <a:schemeClr val="bg1"/>
                </a:solidFill>
                <a:latin typeface="Times New Roman" pitchFamily="18" charset="0"/>
                <a:cs typeface="Times New Roman" pitchFamily="18" charset="0"/>
              </a:rPr>
              <a:t>:</a:t>
            </a:r>
            <a:endParaRPr lang="vi-VN" dirty="0">
              <a:solidFill>
                <a:schemeClr val="bg1"/>
              </a:solidFill>
              <a:latin typeface="Times New Roman" pitchFamily="18" charset="0"/>
              <a:cs typeface="Times New Roman" pitchFamily="18" charset="0"/>
            </a:endParaRPr>
          </a:p>
          <a:p>
            <a:pPr>
              <a:lnSpc>
                <a:spcPct val="110000"/>
              </a:lnSpc>
            </a:pPr>
            <a:r>
              <a:rPr lang="en-US" dirty="0">
                <a:solidFill>
                  <a:schemeClr val="bg1"/>
                </a:solidFill>
                <a:latin typeface="Times New Roman" pitchFamily="18" charset="0"/>
                <a:cs typeface="Times New Roman" pitchFamily="18" charset="0"/>
              </a:rPr>
              <a:t>A. </a:t>
            </a:r>
            <a:r>
              <a:rPr lang="en-US" dirty="0" err="1">
                <a:solidFill>
                  <a:schemeClr val="bg1"/>
                </a:solidFill>
                <a:latin typeface="Times New Roman" pitchFamily="18" charset="0"/>
                <a:cs typeface="Times New Roman" pitchFamily="18" charset="0"/>
              </a:rPr>
              <a:t>Máy</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tính</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có</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thể</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hiểu</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được</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trực</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tiếp</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chương</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trình</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này</a:t>
            </a:r>
            <a:r>
              <a:rPr lang="en-US" dirty="0">
                <a:solidFill>
                  <a:schemeClr val="bg1"/>
                </a:solidFill>
                <a:latin typeface="Times New Roman" pitchFamily="18" charset="0"/>
                <a:cs typeface="Times New Roman" pitchFamily="18" charset="0"/>
              </a:rPr>
              <a:t>.</a:t>
            </a:r>
            <a:endParaRPr lang="vi-VN" dirty="0">
              <a:solidFill>
                <a:schemeClr val="bg1"/>
              </a:solidFill>
              <a:latin typeface="Times New Roman" pitchFamily="18" charset="0"/>
              <a:cs typeface="Times New Roman" pitchFamily="18" charset="0"/>
            </a:endParaRPr>
          </a:p>
          <a:p>
            <a:pPr>
              <a:lnSpc>
                <a:spcPct val="110000"/>
              </a:lnSpc>
            </a:pPr>
            <a:r>
              <a:rPr lang="en-US" dirty="0">
                <a:solidFill>
                  <a:schemeClr val="bg1"/>
                </a:solidFill>
                <a:latin typeface="Times New Roman" pitchFamily="18" charset="0"/>
                <a:cs typeface="Times New Roman" pitchFamily="18" charset="0"/>
              </a:rPr>
              <a:t>B. </a:t>
            </a:r>
            <a:r>
              <a:rPr lang="en-US" dirty="0" err="1">
                <a:solidFill>
                  <a:schemeClr val="bg1"/>
                </a:solidFill>
                <a:latin typeface="Times New Roman" pitchFamily="18" charset="0"/>
                <a:cs typeface="Times New Roman" pitchFamily="18" charset="0"/>
              </a:rPr>
              <a:t>Kiểu</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dữ</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liệu</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và</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cách</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tổ</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chức</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dữ</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liệu</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đa</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dạng</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thuận</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tiện</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cho</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việc</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nhập</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mô</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tả</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thuật</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toán</a:t>
            </a:r>
            <a:r>
              <a:rPr lang="en-US" dirty="0">
                <a:solidFill>
                  <a:schemeClr val="bg1"/>
                </a:solidFill>
                <a:latin typeface="Times New Roman" pitchFamily="18" charset="0"/>
                <a:cs typeface="Times New Roman" pitchFamily="18" charset="0"/>
              </a:rPr>
              <a:t>.</a:t>
            </a:r>
            <a:endParaRPr lang="vi-VN" dirty="0">
              <a:solidFill>
                <a:schemeClr val="bg1"/>
              </a:solidFill>
              <a:latin typeface="Times New Roman" pitchFamily="18" charset="0"/>
              <a:cs typeface="Times New Roman" pitchFamily="18" charset="0"/>
            </a:endParaRPr>
          </a:p>
          <a:p>
            <a:pPr>
              <a:lnSpc>
                <a:spcPct val="110000"/>
              </a:lnSpc>
            </a:pPr>
            <a:r>
              <a:rPr lang="en-US" dirty="0">
                <a:solidFill>
                  <a:schemeClr val="bg1"/>
                </a:solidFill>
                <a:latin typeface="Times New Roman" pitchFamily="18" charset="0"/>
                <a:cs typeface="Times New Roman" pitchFamily="18" charset="0"/>
              </a:rPr>
              <a:t>C. </a:t>
            </a:r>
            <a:r>
              <a:rPr lang="en-US" dirty="0" err="1">
                <a:solidFill>
                  <a:schemeClr val="bg1"/>
                </a:solidFill>
                <a:latin typeface="Times New Roman" pitchFamily="18" charset="0"/>
                <a:cs typeface="Times New Roman" pitchFamily="18" charset="0"/>
              </a:rPr>
              <a:t>Diễn</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đạt</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gần</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với</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ngôn</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ngữ</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tự</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nhiên</a:t>
            </a:r>
            <a:r>
              <a:rPr lang="en-US" dirty="0">
                <a:solidFill>
                  <a:schemeClr val="bg1"/>
                </a:solidFill>
                <a:latin typeface="Times New Roman" pitchFamily="18" charset="0"/>
                <a:cs typeface="Times New Roman" pitchFamily="18" charset="0"/>
              </a:rPr>
              <a:t>.</a:t>
            </a:r>
            <a:endParaRPr lang="vi-VN" dirty="0">
              <a:solidFill>
                <a:schemeClr val="bg1"/>
              </a:solidFill>
              <a:latin typeface="Times New Roman" pitchFamily="18" charset="0"/>
              <a:cs typeface="Times New Roman" pitchFamily="18" charset="0"/>
            </a:endParaRPr>
          </a:p>
          <a:p>
            <a:pPr>
              <a:lnSpc>
                <a:spcPct val="110000"/>
              </a:lnSpc>
            </a:pPr>
            <a:r>
              <a:rPr lang="en-US" dirty="0">
                <a:solidFill>
                  <a:schemeClr val="bg1"/>
                </a:solidFill>
                <a:latin typeface="Times New Roman" pitchFamily="18" charset="0"/>
                <a:cs typeface="Times New Roman" pitchFamily="18" charset="0"/>
              </a:rPr>
              <a:t>D. </a:t>
            </a:r>
            <a:r>
              <a:rPr lang="en-US" dirty="0" err="1">
                <a:solidFill>
                  <a:schemeClr val="bg1"/>
                </a:solidFill>
                <a:latin typeface="Times New Roman" pitchFamily="18" charset="0"/>
                <a:cs typeface="Times New Roman" pitchFamily="18" charset="0"/>
              </a:rPr>
              <a:t>Tốc</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độ</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thực</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hiện</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nhanh</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hơn</a:t>
            </a:r>
            <a:r>
              <a:rPr lang="en-US" dirty="0">
                <a:solidFill>
                  <a:schemeClr val="bg1"/>
                </a:solidFill>
                <a:latin typeface="Times New Roman" pitchFamily="18" charset="0"/>
                <a:cs typeface="Times New Roman" pitchFamily="18" charset="0"/>
              </a:rPr>
              <a:t> so </a:t>
            </a:r>
            <a:r>
              <a:rPr lang="en-US" dirty="0" err="1">
                <a:solidFill>
                  <a:schemeClr val="bg1"/>
                </a:solidFill>
                <a:latin typeface="Times New Roman" pitchFamily="18" charset="0"/>
                <a:cs typeface="Times New Roman" pitchFamily="18" charset="0"/>
              </a:rPr>
              <a:t>với</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chương</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trình</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được</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viết</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bằng</a:t>
            </a:r>
            <a:r>
              <a:rPr lang="en-US" dirty="0">
                <a:solidFill>
                  <a:schemeClr val="bg1"/>
                </a:solidFill>
                <a:latin typeface="Times New Roman" pitchFamily="18" charset="0"/>
                <a:cs typeface="Times New Roman" pitchFamily="18" charset="0"/>
              </a:rPr>
              <a:t> NNBC</a:t>
            </a:r>
            <a:endParaRPr lang="vi-VN" dirty="0">
              <a:solidFill>
                <a:schemeClr val="bg1"/>
              </a:solidFill>
              <a:latin typeface="Times New Roman" pitchFamily="18" charset="0"/>
              <a:cs typeface="Times New Roman" pitchFamily="18" charset="0"/>
            </a:endParaRPr>
          </a:p>
          <a:p>
            <a:pPr>
              <a:lnSpc>
                <a:spcPct val="110000"/>
              </a:lnSpc>
            </a:pPr>
            <a:r>
              <a:rPr lang="en-US" dirty="0" smtClean="0">
                <a:solidFill>
                  <a:srgbClr val="FFC000"/>
                </a:solidFill>
                <a:latin typeface="Times New Roman" pitchFamily="18" charset="0"/>
                <a:cs typeface="Times New Roman" pitchFamily="18" charset="0"/>
              </a:rPr>
              <a:t>1.3.Hãy </a:t>
            </a:r>
            <a:r>
              <a:rPr lang="en-US" dirty="0" err="1">
                <a:solidFill>
                  <a:srgbClr val="FFC000"/>
                </a:solidFill>
                <a:latin typeface="Times New Roman" pitchFamily="18" charset="0"/>
                <a:cs typeface="Times New Roman" pitchFamily="18" charset="0"/>
              </a:rPr>
              <a:t>cho</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biết</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đặc</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điểm</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của</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ngôn</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ngữ</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lập</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trình</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bậc</a:t>
            </a:r>
            <a:r>
              <a:rPr lang="en-US" dirty="0">
                <a:solidFill>
                  <a:srgbClr val="FFC000"/>
                </a:solidFill>
                <a:latin typeface="Times New Roman" pitchFamily="18" charset="0"/>
                <a:cs typeface="Times New Roman" pitchFamily="18" charset="0"/>
              </a:rPr>
              <a:t> </a:t>
            </a:r>
            <a:r>
              <a:rPr lang="en-US" dirty="0" err="1">
                <a:solidFill>
                  <a:srgbClr val="FFC000"/>
                </a:solidFill>
                <a:latin typeface="Times New Roman" pitchFamily="18" charset="0"/>
                <a:cs typeface="Times New Roman" pitchFamily="18" charset="0"/>
              </a:rPr>
              <a:t>cao</a:t>
            </a:r>
            <a:endParaRPr lang="vi-VN" dirty="0">
              <a:solidFill>
                <a:srgbClr val="FFC000"/>
              </a:solidFill>
              <a:latin typeface="Times New Roman" pitchFamily="18" charset="0"/>
              <a:cs typeface="Times New Roman" pitchFamily="18" charset="0"/>
            </a:endParaRPr>
          </a:p>
        </p:txBody>
      </p:sp>
      <p:cxnSp>
        <p:nvCxnSpPr>
          <p:cNvPr id="6" name="Straight Connector 5"/>
          <p:cNvCxnSpPr/>
          <p:nvPr/>
        </p:nvCxnSpPr>
        <p:spPr>
          <a:xfrm>
            <a:off x="4419600" y="438150"/>
            <a:ext cx="0" cy="4552927"/>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12370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57150"/>
            <a:ext cx="4495801" cy="4932119"/>
          </a:xfrm>
          <a:prstGeom prst="rect">
            <a:avLst/>
          </a:prstGeom>
        </p:spPr>
        <p:txBody>
          <a:bodyPr wrap="square">
            <a:spAutoFit/>
          </a:bodyPr>
          <a:lstStyle/>
          <a:p>
            <a:pPr algn="just">
              <a:lnSpc>
                <a:spcPct val="120000"/>
              </a:lnSpc>
            </a:pPr>
            <a:r>
              <a:rPr lang="en-GB" sz="2200" b="1" dirty="0" err="1" smtClean="0">
                <a:solidFill>
                  <a:srgbClr val="FFC000"/>
                </a:solidFill>
                <a:latin typeface="Times New Roman" pitchFamily="18" charset="0"/>
                <a:cs typeface="Times New Roman" pitchFamily="18" charset="0"/>
              </a:rPr>
              <a:t>Câu</a:t>
            </a:r>
            <a:r>
              <a:rPr lang="en-GB" sz="2200" b="1" dirty="0" smtClean="0">
                <a:solidFill>
                  <a:srgbClr val="FFC000"/>
                </a:solidFill>
                <a:latin typeface="Times New Roman" pitchFamily="18" charset="0"/>
                <a:cs typeface="Times New Roman" pitchFamily="18" charset="0"/>
              </a:rPr>
              <a:t> 1. </a:t>
            </a:r>
          </a:p>
          <a:p>
            <a:pPr marL="342900" indent="-342900" algn="just">
              <a:lnSpc>
                <a:spcPct val="120000"/>
              </a:lnSpc>
              <a:buFont typeface="Wingdings" pitchFamily="2" charset="2"/>
              <a:buChar char="Ø"/>
            </a:pPr>
            <a:r>
              <a:rPr lang="en-GB" sz="2200" dirty="0" smtClean="0">
                <a:solidFill>
                  <a:srgbClr val="FFC000"/>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Xác</a:t>
            </a:r>
            <a:r>
              <a:rPr lang="en-GB" sz="2200" dirty="0">
                <a:solidFill>
                  <a:srgbClr val="FFC000"/>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định</a:t>
            </a:r>
            <a:r>
              <a:rPr lang="en-GB" sz="2200" dirty="0">
                <a:solidFill>
                  <a:srgbClr val="FFC000"/>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bài</a:t>
            </a:r>
            <a:r>
              <a:rPr lang="en-GB" sz="2200" dirty="0">
                <a:solidFill>
                  <a:srgbClr val="FFC000"/>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toán</a:t>
            </a:r>
            <a:r>
              <a:rPr lang="en-GB" sz="2200" dirty="0">
                <a:solidFill>
                  <a:srgbClr val="FFC000"/>
                </a:solidFill>
                <a:latin typeface="Times New Roman" pitchFamily="18" charset="0"/>
                <a:cs typeface="Times New Roman" pitchFamily="18" charset="0"/>
              </a:rPr>
              <a:t>:</a:t>
            </a:r>
            <a:endParaRPr lang="vi-VN" sz="2200" dirty="0">
              <a:solidFill>
                <a:srgbClr val="FFC000"/>
              </a:solidFill>
              <a:latin typeface="Times New Roman" pitchFamily="18" charset="0"/>
              <a:cs typeface="Times New Roman" pitchFamily="18" charset="0"/>
            </a:endParaRPr>
          </a:p>
          <a:p>
            <a:pPr algn="just">
              <a:lnSpc>
                <a:spcPct val="120000"/>
              </a:lnSpc>
            </a:pPr>
            <a:r>
              <a:rPr lang="en-GB" sz="2200" dirty="0">
                <a:solidFill>
                  <a:schemeClr val="bg1"/>
                </a:solidFill>
                <a:latin typeface="Times New Roman" pitchFamily="18" charset="0"/>
                <a:cs typeface="Times New Roman" pitchFamily="18" charset="0"/>
              </a:rPr>
              <a:t>+Input: a, </a:t>
            </a:r>
            <a:r>
              <a:rPr lang="en-GB" sz="2200" dirty="0" smtClean="0">
                <a:solidFill>
                  <a:schemeClr val="bg1"/>
                </a:solidFill>
                <a:latin typeface="Times New Roman" pitchFamily="18" charset="0"/>
                <a:cs typeface="Times New Roman" pitchFamily="18" charset="0"/>
              </a:rPr>
              <a:t>b</a:t>
            </a:r>
            <a:endParaRPr lang="vi-VN" sz="2200" dirty="0" smtClean="0">
              <a:solidFill>
                <a:schemeClr val="bg1"/>
              </a:solidFill>
              <a:latin typeface="Times New Roman" pitchFamily="18" charset="0"/>
              <a:cs typeface="Times New Roman" pitchFamily="18" charset="0"/>
            </a:endParaRPr>
          </a:p>
          <a:p>
            <a:pPr algn="just">
              <a:lnSpc>
                <a:spcPct val="120000"/>
              </a:lnSpc>
            </a:pPr>
            <a:r>
              <a:rPr lang="en-GB" sz="2200" dirty="0" smtClean="0">
                <a:solidFill>
                  <a:schemeClr val="bg1"/>
                </a:solidFill>
                <a:latin typeface="Times New Roman" pitchFamily="18" charset="0"/>
                <a:cs typeface="Times New Roman" pitchFamily="18" charset="0"/>
              </a:rPr>
              <a:t>+Output: x=-b/a, VN, VSN.</a:t>
            </a:r>
            <a:endParaRPr lang="vi-VN" sz="2200" dirty="0" smtClean="0">
              <a:solidFill>
                <a:schemeClr val="bg1"/>
              </a:solidFill>
              <a:latin typeface="Times New Roman" pitchFamily="18" charset="0"/>
              <a:cs typeface="Times New Roman" pitchFamily="18" charset="0"/>
            </a:endParaRPr>
          </a:p>
          <a:p>
            <a:pPr marL="342900" indent="-342900" algn="just">
              <a:lnSpc>
                <a:spcPct val="120000"/>
              </a:lnSpc>
              <a:buFont typeface="Wingdings" pitchFamily="2" charset="2"/>
              <a:buChar char="Ø"/>
            </a:pPr>
            <a:r>
              <a:rPr lang="en-GB" sz="2200" dirty="0" err="1" smtClean="0">
                <a:solidFill>
                  <a:srgbClr val="FFC000"/>
                </a:solidFill>
                <a:latin typeface="Times New Roman" pitchFamily="18" charset="0"/>
                <a:cs typeface="Times New Roman" pitchFamily="18" charset="0"/>
              </a:rPr>
              <a:t>Các</a:t>
            </a:r>
            <a:r>
              <a:rPr lang="en-GB" sz="2200" dirty="0" smtClean="0">
                <a:solidFill>
                  <a:srgbClr val="FFC000"/>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bước</a:t>
            </a:r>
            <a:r>
              <a:rPr lang="en-GB" sz="2200" dirty="0">
                <a:solidFill>
                  <a:srgbClr val="FFC000"/>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để</a:t>
            </a:r>
            <a:r>
              <a:rPr lang="en-GB" sz="2200" dirty="0">
                <a:solidFill>
                  <a:srgbClr val="FFC000"/>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giải</a:t>
            </a:r>
            <a:r>
              <a:rPr lang="en-GB" sz="2200" dirty="0">
                <a:solidFill>
                  <a:srgbClr val="FFC000"/>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bài</a:t>
            </a:r>
            <a:r>
              <a:rPr lang="en-GB" sz="2200" dirty="0">
                <a:solidFill>
                  <a:srgbClr val="FFC000"/>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toán</a:t>
            </a:r>
            <a:r>
              <a:rPr lang="en-GB" sz="2200" dirty="0">
                <a:solidFill>
                  <a:srgbClr val="FFC000"/>
                </a:solidFill>
                <a:latin typeface="Times New Roman" pitchFamily="18" charset="0"/>
                <a:cs typeface="Times New Roman" pitchFamily="18" charset="0"/>
              </a:rPr>
              <a:t>:</a:t>
            </a:r>
            <a:endParaRPr lang="vi-VN" sz="2200" dirty="0">
              <a:solidFill>
                <a:srgbClr val="FFC000"/>
              </a:solidFill>
              <a:latin typeface="Times New Roman" pitchFamily="18" charset="0"/>
              <a:cs typeface="Times New Roman" pitchFamily="18" charset="0"/>
            </a:endParaRPr>
          </a:p>
          <a:p>
            <a:pPr algn="just">
              <a:lnSpc>
                <a:spcPct val="120000"/>
              </a:lnSpc>
            </a:pPr>
            <a:r>
              <a:rPr lang="en-GB" sz="2200" dirty="0">
                <a:solidFill>
                  <a:schemeClr val="bg1"/>
                </a:solidFill>
                <a:latin typeface="Times New Roman" pitchFamily="18" charset="0"/>
                <a:cs typeface="Times New Roman" pitchFamily="18" charset="0"/>
              </a:rPr>
              <a:t>B1: </a:t>
            </a:r>
            <a:r>
              <a:rPr lang="en-GB" sz="2200" dirty="0" err="1">
                <a:solidFill>
                  <a:schemeClr val="bg1"/>
                </a:solidFill>
                <a:latin typeface="Times New Roman" pitchFamily="18" charset="0"/>
                <a:cs typeface="Times New Roman" pitchFamily="18" charset="0"/>
              </a:rPr>
              <a:t>Nhập</a:t>
            </a:r>
            <a:r>
              <a:rPr lang="en-GB" sz="2200" dirty="0">
                <a:solidFill>
                  <a:schemeClr val="bg1"/>
                </a:solidFill>
                <a:latin typeface="Times New Roman" pitchFamily="18" charset="0"/>
                <a:cs typeface="Times New Roman" pitchFamily="18" charset="0"/>
              </a:rPr>
              <a:t> a, b.</a:t>
            </a:r>
            <a:endParaRPr lang="vi-VN" sz="2200" dirty="0">
              <a:solidFill>
                <a:schemeClr val="bg1"/>
              </a:solidFill>
              <a:latin typeface="Times New Roman" pitchFamily="18" charset="0"/>
              <a:cs typeface="Times New Roman" pitchFamily="18" charset="0"/>
            </a:endParaRPr>
          </a:p>
          <a:p>
            <a:pPr algn="just">
              <a:lnSpc>
                <a:spcPct val="120000"/>
              </a:lnSpc>
            </a:pPr>
            <a:r>
              <a:rPr lang="en-GB" sz="2200" dirty="0">
                <a:solidFill>
                  <a:schemeClr val="bg1"/>
                </a:solidFill>
                <a:latin typeface="Times New Roman" pitchFamily="18" charset="0"/>
                <a:cs typeface="Times New Roman" pitchFamily="18" charset="0"/>
              </a:rPr>
              <a:t>B2: </a:t>
            </a:r>
            <a:r>
              <a:rPr lang="en-GB" sz="2200" dirty="0" err="1">
                <a:solidFill>
                  <a:schemeClr val="bg1"/>
                </a:solidFill>
                <a:latin typeface="Times New Roman" pitchFamily="18" charset="0"/>
                <a:cs typeface="Times New Roman" pitchFamily="18" charset="0"/>
              </a:rPr>
              <a:t>Nếu</a:t>
            </a:r>
            <a:r>
              <a:rPr lang="en-GB" sz="2200" dirty="0">
                <a:solidFill>
                  <a:schemeClr val="bg1"/>
                </a:solidFill>
                <a:latin typeface="Times New Roman" pitchFamily="18" charset="0"/>
                <a:cs typeface="Times New Roman" pitchFamily="18" charset="0"/>
              </a:rPr>
              <a:t> a&lt;&gt; 0 </a:t>
            </a:r>
            <a:r>
              <a:rPr lang="en-GB" sz="2200" dirty="0" err="1">
                <a:solidFill>
                  <a:schemeClr val="bg1"/>
                </a:solidFill>
                <a:latin typeface="Times New Roman" pitchFamily="18" charset="0"/>
                <a:cs typeface="Times New Roman" pitchFamily="18" charset="0"/>
              </a:rPr>
              <a:t>kết</a:t>
            </a:r>
            <a:r>
              <a:rPr lang="en-GB" sz="2200" dirty="0">
                <a:solidFill>
                  <a:schemeClr val="bg1"/>
                </a:solidFill>
                <a:latin typeface="Times New Roman" pitchFamily="18" charset="0"/>
                <a:cs typeface="Times New Roman" pitchFamily="18" charset="0"/>
              </a:rPr>
              <a:t> </a:t>
            </a:r>
            <a:r>
              <a:rPr lang="en-GB" sz="2200" dirty="0" err="1">
                <a:solidFill>
                  <a:schemeClr val="bg1"/>
                </a:solidFill>
                <a:latin typeface="Times New Roman" pitchFamily="18" charset="0"/>
                <a:cs typeface="Times New Roman" pitchFamily="18" charset="0"/>
              </a:rPr>
              <a:t>luận</a:t>
            </a:r>
            <a:r>
              <a:rPr lang="en-GB" sz="2200" dirty="0">
                <a:solidFill>
                  <a:schemeClr val="bg1"/>
                </a:solidFill>
                <a:latin typeface="Times New Roman" pitchFamily="18" charset="0"/>
                <a:cs typeface="Times New Roman" pitchFamily="18" charset="0"/>
              </a:rPr>
              <a:t> </a:t>
            </a:r>
            <a:r>
              <a:rPr lang="en-GB" sz="2200" dirty="0" err="1">
                <a:solidFill>
                  <a:schemeClr val="bg1"/>
                </a:solidFill>
                <a:latin typeface="Times New Roman" pitchFamily="18" charset="0"/>
                <a:cs typeface="Times New Roman" pitchFamily="18" charset="0"/>
              </a:rPr>
              <a:t>có</a:t>
            </a:r>
            <a:r>
              <a:rPr lang="en-GB" sz="2200" dirty="0">
                <a:solidFill>
                  <a:schemeClr val="bg1"/>
                </a:solidFill>
                <a:latin typeface="Times New Roman" pitchFamily="18" charset="0"/>
                <a:cs typeface="Times New Roman" pitchFamily="18" charset="0"/>
              </a:rPr>
              <a:t> </a:t>
            </a:r>
            <a:r>
              <a:rPr lang="en-GB" sz="2200" dirty="0" err="1">
                <a:solidFill>
                  <a:schemeClr val="bg1"/>
                </a:solidFill>
                <a:latin typeface="Times New Roman" pitchFamily="18" charset="0"/>
                <a:cs typeface="Times New Roman" pitchFamily="18" charset="0"/>
              </a:rPr>
              <a:t>nghiệm</a:t>
            </a:r>
            <a:r>
              <a:rPr lang="en-GB" sz="2200" dirty="0">
                <a:solidFill>
                  <a:schemeClr val="bg1"/>
                </a:solidFill>
                <a:latin typeface="Times New Roman" pitchFamily="18" charset="0"/>
                <a:cs typeface="Times New Roman" pitchFamily="18" charset="0"/>
              </a:rPr>
              <a:t> </a:t>
            </a:r>
            <a:endParaRPr lang="en-GB" sz="2200" dirty="0" smtClean="0">
              <a:solidFill>
                <a:schemeClr val="bg1"/>
              </a:solidFill>
              <a:latin typeface="Times New Roman" pitchFamily="18" charset="0"/>
              <a:cs typeface="Times New Roman" pitchFamily="18" charset="0"/>
            </a:endParaRPr>
          </a:p>
          <a:p>
            <a:pPr algn="just">
              <a:lnSpc>
                <a:spcPct val="120000"/>
              </a:lnSpc>
            </a:pPr>
            <a:r>
              <a:rPr lang="en-GB" sz="2200" dirty="0" smtClean="0">
                <a:solidFill>
                  <a:schemeClr val="bg1"/>
                </a:solidFill>
                <a:latin typeface="Times New Roman" pitchFamily="18" charset="0"/>
                <a:cs typeface="Times New Roman" pitchFamily="18" charset="0"/>
              </a:rPr>
              <a:t>x</a:t>
            </a:r>
            <a:r>
              <a:rPr lang="en-GB" sz="2200" dirty="0">
                <a:solidFill>
                  <a:schemeClr val="bg1"/>
                </a:solidFill>
                <a:latin typeface="Times New Roman" pitchFamily="18" charset="0"/>
                <a:cs typeface="Times New Roman" pitchFamily="18" charset="0"/>
              </a:rPr>
              <a:t>=-b/a.</a:t>
            </a:r>
            <a:endParaRPr lang="vi-VN" sz="2200" dirty="0">
              <a:solidFill>
                <a:schemeClr val="bg1"/>
              </a:solidFill>
              <a:latin typeface="Times New Roman" pitchFamily="18" charset="0"/>
              <a:cs typeface="Times New Roman" pitchFamily="18" charset="0"/>
            </a:endParaRPr>
          </a:p>
          <a:p>
            <a:pPr algn="just">
              <a:lnSpc>
                <a:spcPct val="120000"/>
              </a:lnSpc>
            </a:pPr>
            <a:r>
              <a:rPr lang="en-GB" sz="2200" dirty="0">
                <a:solidFill>
                  <a:schemeClr val="bg1"/>
                </a:solidFill>
                <a:latin typeface="Times New Roman" pitchFamily="18" charset="0"/>
                <a:cs typeface="Times New Roman" pitchFamily="18" charset="0"/>
              </a:rPr>
              <a:t>B3: </a:t>
            </a:r>
            <a:r>
              <a:rPr lang="en-GB" sz="2200" dirty="0" err="1">
                <a:solidFill>
                  <a:schemeClr val="bg1"/>
                </a:solidFill>
                <a:latin typeface="Times New Roman" pitchFamily="18" charset="0"/>
                <a:cs typeface="Times New Roman" pitchFamily="18" charset="0"/>
              </a:rPr>
              <a:t>Nếu</a:t>
            </a:r>
            <a:r>
              <a:rPr lang="en-GB" sz="2200" dirty="0">
                <a:solidFill>
                  <a:schemeClr val="bg1"/>
                </a:solidFill>
                <a:latin typeface="Times New Roman" pitchFamily="18" charset="0"/>
                <a:cs typeface="Times New Roman" pitchFamily="18" charset="0"/>
              </a:rPr>
              <a:t> a=0 </a:t>
            </a:r>
            <a:r>
              <a:rPr lang="en-GB" sz="2200" dirty="0" err="1">
                <a:solidFill>
                  <a:schemeClr val="bg1"/>
                </a:solidFill>
                <a:latin typeface="Times New Roman" pitchFamily="18" charset="0"/>
                <a:cs typeface="Times New Roman" pitchFamily="18" charset="0"/>
              </a:rPr>
              <a:t>và</a:t>
            </a:r>
            <a:r>
              <a:rPr lang="en-GB" sz="2200" dirty="0">
                <a:solidFill>
                  <a:schemeClr val="bg1"/>
                </a:solidFill>
                <a:latin typeface="Times New Roman" pitchFamily="18" charset="0"/>
                <a:cs typeface="Times New Roman" pitchFamily="18" charset="0"/>
              </a:rPr>
              <a:t> b&lt;&gt;0, </a:t>
            </a:r>
            <a:r>
              <a:rPr lang="en-GB" sz="2200" dirty="0" err="1">
                <a:solidFill>
                  <a:schemeClr val="bg1"/>
                </a:solidFill>
                <a:latin typeface="Times New Roman" pitchFamily="18" charset="0"/>
                <a:cs typeface="Times New Roman" pitchFamily="18" charset="0"/>
              </a:rPr>
              <a:t>kết</a:t>
            </a:r>
            <a:r>
              <a:rPr lang="en-GB" sz="2200" dirty="0">
                <a:solidFill>
                  <a:schemeClr val="bg1"/>
                </a:solidFill>
                <a:latin typeface="Times New Roman" pitchFamily="18" charset="0"/>
                <a:cs typeface="Times New Roman" pitchFamily="18" charset="0"/>
              </a:rPr>
              <a:t> </a:t>
            </a:r>
            <a:r>
              <a:rPr lang="en-GB" sz="2200" dirty="0" err="1">
                <a:solidFill>
                  <a:schemeClr val="bg1"/>
                </a:solidFill>
                <a:latin typeface="Times New Roman" pitchFamily="18" charset="0"/>
                <a:cs typeface="Times New Roman" pitchFamily="18" charset="0"/>
              </a:rPr>
              <a:t>luận</a:t>
            </a:r>
            <a:r>
              <a:rPr lang="en-GB" sz="2200" dirty="0">
                <a:solidFill>
                  <a:schemeClr val="bg1"/>
                </a:solidFill>
                <a:latin typeface="Times New Roman" pitchFamily="18" charset="0"/>
                <a:cs typeface="Times New Roman" pitchFamily="18" charset="0"/>
              </a:rPr>
              <a:t> </a:t>
            </a:r>
            <a:r>
              <a:rPr lang="en-GB" sz="2200" dirty="0" err="1">
                <a:solidFill>
                  <a:schemeClr val="bg1"/>
                </a:solidFill>
                <a:latin typeface="Times New Roman" pitchFamily="18" charset="0"/>
                <a:cs typeface="Times New Roman" pitchFamily="18" charset="0"/>
              </a:rPr>
              <a:t>vô</a:t>
            </a:r>
            <a:r>
              <a:rPr lang="en-GB" sz="2200" dirty="0">
                <a:solidFill>
                  <a:schemeClr val="bg1"/>
                </a:solidFill>
                <a:latin typeface="Times New Roman" pitchFamily="18" charset="0"/>
                <a:cs typeface="Times New Roman" pitchFamily="18" charset="0"/>
              </a:rPr>
              <a:t> </a:t>
            </a:r>
            <a:r>
              <a:rPr lang="en-GB" sz="2200" dirty="0" err="1">
                <a:solidFill>
                  <a:schemeClr val="bg1"/>
                </a:solidFill>
                <a:latin typeface="Times New Roman" pitchFamily="18" charset="0"/>
                <a:cs typeface="Times New Roman" pitchFamily="18" charset="0"/>
              </a:rPr>
              <a:t>nghiệm</a:t>
            </a:r>
            <a:r>
              <a:rPr lang="en-GB" sz="2200" dirty="0">
                <a:solidFill>
                  <a:schemeClr val="bg1"/>
                </a:solidFill>
                <a:latin typeface="Times New Roman" pitchFamily="18" charset="0"/>
                <a:cs typeface="Times New Roman" pitchFamily="18" charset="0"/>
              </a:rPr>
              <a:t>.</a:t>
            </a:r>
            <a:endParaRPr lang="vi-VN" sz="2200" dirty="0">
              <a:solidFill>
                <a:schemeClr val="bg1"/>
              </a:solidFill>
              <a:latin typeface="Times New Roman" pitchFamily="18" charset="0"/>
              <a:cs typeface="Times New Roman" pitchFamily="18" charset="0"/>
            </a:endParaRPr>
          </a:p>
          <a:p>
            <a:pPr algn="just">
              <a:lnSpc>
                <a:spcPct val="120000"/>
              </a:lnSpc>
            </a:pPr>
            <a:r>
              <a:rPr lang="en-GB" sz="2200" dirty="0">
                <a:solidFill>
                  <a:schemeClr val="bg1"/>
                </a:solidFill>
                <a:latin typeface="Times New Roman" pitchFamily="18" charset="0"/>
                <a:cs typeface="Times New Roman" pitchFamily="18" charset="0"/>
              </a:rPr>
              <a:t>B4: </a:t>
            </a:r>
            <a:r>
              <a:rPr lang="en-GB" sz="2200" dirty="0" err="1">
                <a:solidFill>
                  <a:schemeClr val="bg1"/>
                </a:solidFill>
                <a:latin typeface="Times New Roman" pitchFamily="18" charset="0"/>
                <a:cs typeface="Times New Roman" pitchFamily="18" charset="0"/>
              </a:rPr>
              <a:t>Nếu</a:t>
            </a:r>
            <a:r>
              <a:rPr lang="en-GB" sz="2200" dirty="0">
                <a:solidFill>
                  <a:schemeClr val="bg1"/>
                </a:solidFill>
                <a:latin typeface="Times New Roman" pitchFamily="18" charset="0"/>
                <a:cs typeface="Times New Roman" pitchFamily="18" charset="0"/>
              </a:rPr>
              <a:t> a = 0 </a:t>
            </a:r>
            <a:r>
              <a:rPr lang="en-GB" sz="2200" dirty="0" err="1">
                <a:solidFill>
                  <a:schemeClr val="bg1"/>
                </a:solidFill>
                <a:latin typeface="Times New Roman" pitchFamily="18" charset="0"/>
                <a:cs typeface="Times New Roman" pitchFamily="18" charset="0"/>
              </a:rPr>
              <a:t>và</a:t>
            </a:r>
            <a:r>
              <a:rPr lang="en-GB" sz="2200" dirty="0">
                <a:solidFill>
                  <a:schemeClr val="bg1"/>
                </a:solidFill>
                <a:latin typeface="Times New Roman" pitchFamily="18" charset="0"/>
                <a:cs typeface="Times New Roman" pitchFamily="18" charset="0"/>
              </a:rPr>
              <a:t> b = 0, </a:t>
            </a:r>
            <a:r>
              <a:rPr lang="en-GB" sz="2200" dirty="0" err="1">
                <a:solidFill>
                  <a:schemeClr val="bg1"/>
                </a:solidFill>
                <a:latin typeface="Times New Roman" pitchFamily="18" charset="0"/>
                <a:cs typeface="Times New Roman" pitchFamily="18" charset="0"/>
              </a:rPr>
              <a:t>kết</a:t>
            </a:r>
            <a:r>
              <a:rPr lang="en-GB" sz="2200" dirty="0">
                <a:solidFill>
                  <a:schemeClr val="bg1"/>
                </a:solidFill>
                <a:latin typeface="Times New Roman" pitchFamily="18" charset="0"/>
                <a:cs typeface="Times New Roman" pitchFamily="18" charset="0"/>
              </a:rPr>
              <a:t> </a:t>
            </a:r>
            <a:r>
              <a:rPr lang="en-GB" sz="2200" dirty="0" err="1">
                <a:solidFill>
                  <a:schemeClr val="bg1"/>
                </a:solidFill>
                <a:latin typeface="Times New Roman" pitchFamily="18" charset="0"/>
                <a:cs typeface="Times New Roman" pitchFamily="18" charset="0"/>
              </a:rPr>
              <a:t>luận</a:t>
            </a:r>
            <a:r>
              <a:rPr lang="en-GB" sz="2200" dirty="0">
                <a:solidFill>
                  <a:schemeClr val="bg1"/>
                </a:solidFill>
                <a:latin typeface="Times New Roman" pitchFamily="18" charset="0"/>
                <a:cs typeface="Times New Roman" pitchFamily="18" charset="0"/>
              </a:rPr>
              <a:t> </a:t>
            </a:r>
            <a:r>
              <a:rPr lang="en-GB" sz="2200" dirty="0" err="1">
                <a:solidFill>
                  <a:schemeClr val="bg1"/>
                </a:solidFill>
                <a:latin typeface="Times New Roman" pitchFamily="18" charset="0"/>
                <a:cs typeface="Times New Roman" pitchFamily="18" charset="0"/>
              </a:rPr>
              <a:t>vô</a:t>
            </a:r>
            <a:r>
              <a:rPr lang="en-GB" sz="2200" dirty="0">
                <a:solidFill>
                  <a:schemeClr val="bg1"/>
                </a:solidFill>
                <a:latin typeface="Times New Roman" pitchFamily="18" charset="0"/>
                <a:cs typeface="Times New Roman" pitchFamily="18" charset="0"/>
              </a:rPr>
              <a:t> </a:t>
            </a:r>
            <a:r>
              <a:rPr lang="en-GB" sz="2200" dirty="0" err="1">
                <a:solidFill>
                  <a:schemeClr val="bg1"/>
                </a:solidFill>
                <a:latin typeface="Times New Roman" pitchFamily="18" charset="0"/>
                <a:cs typeface="Times New Roman" pitchFamily="18" charset="0"/>
              </a:rPr>
              <a:t>số</a:t>
            </a:r>
            <a:r>
              <a:rPr lang="en-GB" sz="2200" dirty="0">
                <a:solidFill>
                  <a:schemeClr val="bg1"/>
                </a:solidFill>
                <a:latin typeface="Times New Roman" pitchFamily="18" charset="0"/>
                <a:cs typeface="Times New Roman" pitchFamily="18" charset="0"/>
              </a:rPr>
              <a:t> </a:t>
            </a:r>
            <a:r>
              <a:rPr lang="en-GB" sz="2200" dirty="0" err="1">
                <a:solidFill>
                  <a:schemeClr val="bg1"/>
                </a:solidFill>
                <a:latin typeface="Times New Roman" pitchFamily="18" charset="0"/>
                <a:cs typeface="Times New Roman" pitchFamily="18" charset="0"/>
              </a:rPr>
              <a:t>nghiệm</a:t>
            </a:r>
            <a:r>
              <a:rPr lang="en-GB" sz="2200" dirty="0">
                <a:solidFill>
                  <a:schemeClr val="bg1"/>
                </a:solidFill>
                <a:latin typeface="Times New Roman" pitchFamily="18" charset="0"/>
                <a:cs typeface="Times New Roman" pitchFamily="18" charset="0"/>
              </a:rPr>
              <a:t>. </a:t>
            </a:r>
            <a:endParaRPr lang="vi-VN" sz="2200" dirty="0">
              <a:solidFill>
                <a:schemeClr val="bg1"/>
              </a:solidFill>
              <a:latin typeface="Times New Roman" pitchFamily="18" charset="0"/>
              <a:cs typeface="Times New Roman" pitchFamily="18" charset="0"/>
            </a:endParaRPr>
          </a:p>
        </p:txBody>
      </p:sp>
      <p:sp>
        <p:nvSpPr>
          <p:cNvPr id="5" name="Rectangle 4"/>
          <p:cNvSpPr/>
          <p:nvPr/>
        </p:nvSpPr>
        <p:spPr>
          <a:xfrm>
            <a:off x="4495800" y="57150"/>
            <a:ext cx="4572000" cy="4154984"/>
          </a:xfrm>
          <a:prstGeom prst="rect">
            <a:avLst/>
          </a:prstGeom>
        </p:spPr>
        <p:txBody>
          <a:bodyPr>
            <a:spAutoFit/>
          </a:bodyPr>
          <a:lstStyle/>
          <a:p>
            <a:pPr algn="just">
              <a:lnSpc>
                <a:spcPct val="150000"/>
              </a:lnSpc>
            </a:pPr>
            <a:r>
              <a:rPr lang="en-GB" sz="2200" b="1" dirty="0" err="1" smtClean="0">
                <a:solidFill>
                  <a:srgbClr val="FFC000"/>
                </a:solidFill>
                <a:latin typeface="Times New Roman" pitchFamily="18" charset="0"/>
                <a:cs typeface="Times New Roman" pitchFamily="18" charset="0"/>
              </a:rPr>
              <a:t>Câu</a:t>
            </a:r>
            <a:r>
              <a:rPr lang="en-GB" sz="2200" b="1" dirty="0" smtClean="0">
                <a:solidFill>
                  <a:srgbClr val="FFC000"/>
                </a:solidFill>
                <a:latin typeface="Times New Roman" pitchFamily="18" charset="0"/>
                <a:cs typeface="Times New Roman" pitchFamily="18" charset="0"/>
              </a:rPr>
              <a:t> 2</a:t>
            </a:r>
          </a:p>
          <a:p>
            <a:pPr algn="just">
              <a:lnSpc>
                <a:spcPct val="150000"/>
              </a:lnSpc>
            </a:pPr>
            <a:r>
              <a:rPr lang="en-GB" sz="2200" dirty="0" smtClean="0">
                <a:solidFill>
                  <a:schemeClr val="bg1"/>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Các</a:t>
            </a:r>
            <a:r>
              <a:rPr lang="en-GB" sz="2200" dirty="0">
                <a:solidFill>
                  <a:srgbClr val="FFC000"/>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bước</a:t>
            </a:r>
            <a:r>
              <a:rPr lang="en-GB" sz="2200" dirty="0">
                <a:solidFill>
                  <a:srgbClr val="FFC000"/>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giải</a:t>
            </a:r>
            <a:r>
              <a:rPr lang="en-GB" sz="2200" dirty="0">
                <a:solidFill>
                  <a:srgbClr val="FFC000"/>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bài</a:t>
            </a:r>
            <a:r>
              <a:rPr lang="en-GB" sz="2200" dirty="0">
                <a:solidFill>
                  <a:srgbClr val="FFC000"/>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toán</a:t>
            </a:r>
            <a:r>
              <a:rPr lang="en-GB" sz="2200" dirty="0">
                <a:solidFill>
                  <a:srgbClr val="FFC000"/>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trên</a:t>
            </a:r>
            <a:r>
              <a:rPr lang="en-GB" sz="2200" dirty="0">
                <a:solidFill>
                  <a:srgbClr val="FFC000"/>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máy</a:t>
            </a:r>
            <a:r>
              <a:rPr lang="en-GB" sz="2200" dirty="0">
                <a:solidFill>
                  <a:srgbClr val="FFC000"/>
                </a:solidFill>
                <a:latin typeface="Times New Roman" pitchFamily="18" charset="0"/>
                <a:cs typeface="Times New Roman" pitchFamily="18" charset="0"/>
              </a:rPr>
              <a:t> </a:t>
            </a:r>
            <a:r>
              <a:rPr lang="en-GB" sz="2200" dirty="0" err="1">
                <a:solidFill>
                  <a:srgbClr val="FFC000"/>
                </a:solidFill>
                <a:latin typeface="Times New Roman" pitchFamily="18" charset="0"/>
                <a:cs typeface="Times New Roman" pitchFamily="18" charset="0"/>
              </a:rPr>
              <a:t>tính</a:t>
            </a:r>
            <a:r>
              <a:rPr lang="en-GB" sz="2200" dirty="0">
                <a:solidFill>
                  <a:srgbClr val="FFC000"/>
                </a:solidFill>
                <a:latin typeface="Times New Roman" pitchFamily="18" charset="0"/>
                <a:cs typeface="Times New Roman" pitchFamily="18" charset="0"/>
              </a:rPr>
              <a:t>:</a:t>
            </a:r>
            <a:endParaRPr lang="vi-VN" sz="2200" dirty="0">
              <a:solidFill>
                <a:srgbClr val="FFC000"/>
              </a:solidFill>
              <a:latin typeface="Times New Roman" pitchFamily="18" charset="0"/>
              <a:cs typeface="Times New Roman" pitchFamily="18" charset="0"/>
            </a:endParaRPr>
          </a:p>
          <a:p>
            <a:pPr algn="just">
              <a:lnSpc>
                <a:spcPct val="150000"/>
              </a:lnSpc>
            </a:pPr>
            <a:r>
              <a:rPr lang="nl-NL" sz="2200" u="sng" dirty="0">
                <a:solidFill>
                  <a:schemeClr val="bg1"/>
                </a:solidFill>
                <a:latin typeface="Times New Roman" pitchFamily="18" charset="0"/>
                <a:cs typeface="Times New Roman" pitchFamily="18" charset="0"/>
              </a:rPr>
              <a:t>Bước 1</a:t>
            </a:r>
            <a:r>
              <a:rPr lang="nl-NL" sz="2200" dirty="0">
                <a:solidFill>
                  <a:schemeClr val="bg1"/>
                </a:solidFill>
                <a:latin typeface="Times New Roman" pitchFamily="18" charset="0"/>
                <a:cs typeface="Times New Roman" pitchFamily="18" charset="0"/>
              </a:rPr>
              <a:t>: Xác định bài toán.</a:t>
            </a:r>
            <a:endParaRPr lang="vi-VN" sz="2200" dirty="0">
              <a:solidFill>
                <a:schemeClr val="bg1"/>
              </a:solidFill>
              <a:latin typeface="Times New Roman" pitchFamily="18" charset="0"/>
              <a:cs typeface="Times New Roman" pitchFamily="18" charset="0"/>
            </a:endParaRPr>
          </a:p>
          <a:p>
            <a:pPr algn="just">
              <a:lnSpc>
                <a:spcPct val="150000"/>
              </a:lnSpc>
            </a:pPr>
            <a:r>
              <a:rPr lang="nl-NL" sz="2200" u="sng" dirty="0">
                <a:solidFill>
                  <a:schemeClr val="bg1"/>
                </a:solidFill>
                <a:latin typeface="Times New Roman" pitchFamily="18" charset="0"/>
                <a:cs typeface="Times New Roman" pitchFamily="18" charset="0"/>
              </a:rPr>
              <a:t>Bước 2</a:t>
            </a:r>
            <a:r>
              <a:rPr lang="nl-NL" sz="2200" dirty="0">
                <a:solidFill>
                  <a:schemeClr val="bg1"/>
                </a:solidFill>
                <a:latin typeface="Times New Roman" pitchFamily="18" charset="0"/>
                <a:cs typeface="Times New Roman" pitchFamily="18" charset="0"/>
              </a:rPr>
              <a:t>: Lựa chọn hoặc thiết kế  thuật toán.</a:t>
            </a:r>
            <a:endParaRPr lang="vi-VN" sz="2200" dirty="0">
              <a:solidFill>
                <a:schemeClr val="bg1"/>
              </a:solidFill>
              <a:latin typeface="Times New Roman" pitchFamily="18" charset="0"/>
              <a:cs typeface="Times New Roman" pitchFamily="18" charset="0"/>
            </a:endParaRPr>
          </a:p>
          <a:p>
            <a:pPr algn="just">
              <a:lnSpc>
                <a:spcPct val="150000"/>
              </a:lnSpc>
            </a:pPr>
            <a:r>
              <a:rPr lang="nl-NL" sz="2200" u="sng" dirty="0">
                <a:solidFill>
                  <a:schemeClr val="bg1"/>
                </a:solidFill>
                <a:latin typeface="Times New Roman" pitchFamily="18" charset="0"/>
                <a:cs typeface="Times New Roman" pitchFamily="18" charset="0"/>
              </a:rPr>
              <a:t>Bước 3</a:t>
            </a:r>
            <a:r>
              <a:rPr lang="nl-NL" sz="2200" dirty="0">
                <a:solidFill>
                  <a:schemeClr val="bg1"/>
                </a:solidFill>
                <a:latin typeface="Times New Roman" pitchFamily="18" charset="0"/>
                <a:cs typeface="Times New Roman" pitchFamily="18" charset="0"/>
              </a:rPr>
              <a:t>: Viết Chương Trình.</a:t>
            </a:r>
            <a:endParaRPr lang="vi-VN" sz="2200" dirty="0">
              <a:solidFill>
                <a:schemeClr val="bg1"/>
              </a:solidFill>
              <a:latin typeface="Times New Roman" pitchFamily="18" charset="0"/>
              <a:cs typeface="Times New Roman" pitchFamily="18" charset="0"/>
            </a:endParaRPr>
          </a:p>
          <a:p>
            <a:pPr algn="just">
              <a:lnSpc>
                <a:spcPct val="150000"/>
              </a:lnSpc>
            </a:pPr>
            <a:r>
              <a:rPr lang="nl-NL" sz="2200" u="sng" dirty="0">
                <a:solidFill>
                  <a:schemeClr val="bg1"/>
                </a:solidFill>
                <a:latin typeface="Times New Roman" pitchFamily="18" charset="0"/>
                <a:cs typeface="Times New Roman" pitchFamily="18" charset="0"/>
              </a:rPr>
              <a:t>Bước 4</a:t>
            </a:r>
            <a:r>
              <a:rPr lang="nl-NL" sz="2200" dirty="0">
                <a:solidFill>
                  <a:schemeClr val="bg1"/>
                </a:solidFill>
                <a:latin typeface="Times New Roman" pitchFamily="18" charset="0"/>
                <a:cs typeface="Times New Roman" pitchFamily="18" charset="0"/>
              </a:rPr>
              <a:t>: Hiệu Chỉnh.</a:t>
            </a:r>
            <a:endParaRPr lang="vi-VN" sz="2200" dirty="0">
              <a:solidFill>
                <a:schemeClr val="bg1"/>
              </a:solidFill>
              <a:latin typeface="Times New Roman" pitchFamily="18" charset="0"/>
              <a:cs typeface="Times New Roman" pitchFamily="18" charset="0"/>
            </a:endParaRPr>
          </a:p>
          <a:p>
            <a:pPr algn="just">
              <a:lnSpc>
                <a:spcPct val="150000"/>
              </a:lnSpc>
            </a:pPr>
            <a:r>
              <a:rPr lang="nl-NL" sz="2200" u="sng" dirty="0" smtClean="0">
                <a:solidFill>
                  <a:schemeClr val="bg1"/>
                </a:solidFill>
                <a:latin typeface="Times New Roman" pitchFamily="18" charset="0"/>
                <a:cs typeface="Times New Roman" pitchFamily="18" charset="0"/>
              </a:rPr>
              <a:t>Bước </a:t>
            </a:r>
            <a:r>
              <a:rPr lang="nl-NL" sz="2200" u="sng" dirty="0">
                <a:solidFill>
                  <a:schemeClr val="bg1"/>
                </a:solidFill>
                <a:latin typeface="Times New Roman" pitchFamily="18" charset="0"/>
                <a:cs typeface="Times New Roman" pitchFamily="18" charset="0"/>
              </a:rPr>
              <a:t>5</a:t>
            </a:r>
            <a:r>
              <a:rPr lang="nl-NL" sz="2200" dirty="0">
                <a:solidFill>
                  <a:schemeClr val="bg1"/>
                </a:solidFill>
                <a:latin typeface="Times New Roman" pitchFamily="18" charset="0"/>
                <a:cs typeface="Times New Roman" pitchFamily="18" charset="0"/>
              </a:rPr>
              <a:t>: Viết tài </a:t>
            </a:r>
            <a:r>
              <a:rPr lang="nl-NL" sz="2200" dirty="0" smtClean="0">
                <a:solidFill>
                  <a:schemeClr val="bg1"/>
                </a:solidFill>
                <a:latin typeface="Times New Roman" pitchFamily="18" charset="0"/>
                <a:cs typeface="Times New Roman" pitchFamily="18" charset="0"/>
              </a:rPr>
              <a:t>liệu</a:t>
            </a:r>
            <a:endParaRPr lang="vi-VN" sz="2200" dirty="0">
              <a:solidFill>
                <a:schemeClr val="bg1"/>
              </a:solidFill>
              <a:latin typeface="Times New Roman" pitchFamily="18" charset="0"/>
              <a:cs typeface="Times New Roman" pitchFamily="18" charset="0"/>
            </a:endParaRPr>
          </a:p>
        </p:txBody>
      </p:sp>
      <p:cxnSp>
        <p:nvCxnSpPr>
          <p:cNvPr id="7" name="Straight Connector 6"/>
          <p:cNvCxnSpPr/>
          <p:nvPr/>
        </p:nvCxnSpPr>
        <p:spPr>
          <a:xfrm>
            <a:off x="4495800" y="133350"/>
            <a:ext cx="0" cy="4855919"/>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7622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150"/>
            <a:ext cx="9144000" cy="5086350"/>
          </a:xfrm>
          <a:prstGeom prst="rect">
            <a:avLst/>
          </a:prstGeom>
        </p:spPr>
      </p:pic>
      <p:sp>
        <p:nvSpPr>
          <p:cNvPr id="2" name="Title 1"/>
          <p:cNvSpPr>
            <a:spLocks noGrp="1"/>
          </p:cNvSpPr>
          <p:nvPr>
            <p:ph type="ctrTitle"/>
          </p:nvPr>
        </p:nvSpPr>
        <p:spPr>
          <a:xfrm>
            <a:off x="609600" y="400050"/>
            <a:ext cx="7772400" cy="1273969"/>
          </a:xfrm>
        </p:spPr>
        <p:style>
          <a:lnRef idx="0">
            <a:schemeClr val="accent3"/>
          </a:lnRef>
          <a:fillRef idx="3">
            <a:schemeClr val="accent3"/>
          </a:fillRef>
          <a:effectRef idx="3">
            <a:schemeClr val="accent3"/>
          </a:effectRef>
          <a:fontRef idx="minor">
            <a:schemeClr val="lt1"/>
          </a:fontRef>
        </p:style>
        <p:txBody>
          <a:bodyPr>
            <a:prstTxWarp prst="textChevron">
              <a:avLst>
                <a:gd name="adj" fmla="val 50000"/>
              </a:avLst>
            </a:prstTxWarp>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6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rPr>
              <a:t>TIN HỌC 11</a:t>
            </a:r>
            <a:endParaRPr lang="en-US" sz="6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28600" y="2171700"/>
            <a:ext cx="8614272" cy="1994720"/>
          </a:xfrm>
        </p:spPr>
        <p:txBody>
          <a:bodyPr>
            <a:noAutofit/>
          </a:bodyPr>
          <a:lstStyle/>
          <a:p>
            <a:pPr>
              <a:lnSpc>
                <a:spcPct val="150000"/>
              </a:lnSpc>
            </a:pPr>
            <a:r>
              <a:rPr lang="en-US" sz="4000" b="1" dirty="0" smtClean="0">
                <a:ln w="10541" cmpd="sng">
                  <a:solidFill>
                    <a:schemeClr val="accent1">
                      <a:shade val="88000"/>
                      <a:satMod val="110000"/>
                    </a:schemeClr>
                  </a:solidFill>
                  <a:prstDash val="solid"/>
                </a:ln>
                <a:solidFill>
                  <a:schemeClr val="bg1"/>
                </a:solidFill>
                <a:latin typeface="Times New Roman" pitchFamily="18" charset="0"/>
                <a:cs typeface="Times New Roman" pitchFamily="18" charset="0"/>
              </a:rPr>
              <a:t>BÀI 1. KHÁI NIỆM LẬP TRÌNH VÀ NGÔN NGỮ LẬP TRÌNH</a:t>
            </a:r>
            <a:endParaRPr lang="en-US" sz="4000" b="1" dirty="0">
              <a:ln w="10541" cmpd="sng">
                <a:solidFill>
                  <a:schemeClr val="accent1">
                    <a:shade val="88000"/>
                    <a:satMod val="110000"/>
                  </a:schemeClr>
                </a:solidFill>
                <a:prstDash val="solid"/>
              </a:ln>
              <a:solidFill>
                <a:schemeClr val="bg1"/>
              </a:solidFill>
              <a:latin typeface="Times New Roman" pitchFamily="18" charset="0"/>
              <a:cs typeface="Times New Roman" pitchFamily="18" charset="0"/>
            </a:endParaRPr>
          </a:p>
        </p:txBody>
      </p:sp>
      <p:sp>
        <p:nvSpPr>
          <p:cNvPr id="5" name="Oval 4"/>
          <p:cNvSpPr/>
          <p:nvPr/>
        </p:nvSpPr>
        <p:spPr>
          <a:xfrm>
            <a:off x="1143000" y="551694"/>
            <a:ext cx="6781800" cy="2324856"/>
          </a:xfrm>
          <a:prstGeom prst="ellipse">
            <a:avLst/>
          </a:prstGeom>
          <a:solidFill>
            <a:schemeClr val="accent1">
              <a:lumMod val="40000"/>
              <a:lumOff val="6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2800" dirty="0" smtClean="0">
                <a:solidFill>
                  <a:srgbClr val="FF0000"/>
                </a:solidFill>
                <a:latin typeface="+mj-lt"/>
              </a:rPr>
              <a:t>Làm thế nào để máy tính hiểu và thực hiện được thuật toán đã lựa chọn để giải bài toán?</a:t>
            </a:r>
            <a:endParaRPr lang="en-US" sz="2800" dirty="0">
              <a:solidFill>
                <a:srgbClr val="FF0000"/>
              </a:solidFill>
              <a:latin typeface="+mj-lt"/>
            </a:endParaRPr>
          </a:p>
        </p:txBody>
      </p:sp>
      <p:pic>
        <p:nvPicPr>
          <p:cNvPr id="6" name="Picture 5" descr="tải xuống.jpg"/>
          <p:cNvPicPr>
            <a:picLocks noChangeAspect="1"/>
          </p:cNvPicPr>
          <p:nvPr/>
        </p:nvPicPr>
        <p:blipFill>
          <a:blip r:embed="rId3"/>
          <a:stretch>
            <a:fillRect/>
          </a:stretch>
        </p:blipFill>
        <p:spPr>
          <a:xfrm>
            <a:off x="76200" y="2419350"/>
            <a:ext cx="1600200" cy="1764545"/>
          </a:xfrm>
          <a:prstGeom prst="rect">
            <a:avLst/>
          </a:prstGeom>
        </p:spPr>
      </p:pic>
      <p:sp>
        <p:nvSpPr>
          <p:cNvPr id="7" name="Rectangle 6"/>
          <p:cNvSpPr/>
          <p:nvPr/>
        </p:nvSpPr>
        <p:spPr>
          <a:xfrm>
            <a:off x="1905000" y="3028950"/>
            <a:ext cx="7010400" cy="1384995"/>
          </a:xfrm>
          <a:prstGeom prst="rect">
            <a:avLst/>
          </a:prstGeom>
        </p:spPr>
        <p:txBody>
          <a:bodyPr wrap="square">
            <a:spAutoFit/>
          </a:bodyPr>
          <a:lstStyle/>
          <a:p>
            <a:pPr>
              <a:lnSpc>
                <a:spcPct val="150000"/>
              </a:lnSpc>
            </a:pPr>
            <a:r>
              <a:rPr lang="vi-VN" dirty="0" smtClean="0">
                <a:solidFill>
                  <a:schemeClr val="accent6"/>
                </a:solidFill>
                <a:latin typeface="+mj-lt"/>
                <a:sym typeface="Wingdings"/>
              </a:rPr>
              <a:t></a:t>
            </a:r>
            <a:r>
              <a:rPr lang="vi-VN" sz="2800" dirty="0" smtClean="0">
                <a:solidFill>
                  <a:schemeClr val="accent6"/>
                </a:solidFill>
                <a:latin typeface="+mj-lt"/>
              </a:rPr>
              <a:t>Cần diễn tả thuật toán bằng ngôn ngữ sao cho m</a:t>
            </a:r>
            <a:r>
              <a:rPr lang="en-US" sz="2800" dirty="0" err="1" smtClean="0">
                <a:solidFill>
                  <a:schemeClr val="accent6"/>
                </a:solidFill>
                <a:latin typeface="+mj-lt"/>
                <a:cs typeface="Arial" panose="020B0604020202020204" pitchFamily="34" charset="0"/>
              </a:rPr>
              <a:t>áy</a:t>
            </a:r>
            <a:r>
              <a:rPr lang="vi-VN" sz="2800" dirty="0" smtClean="0">
                <a:solidFill>
                  <a:schemeClr val="accent6"/>
                </a:solidFill>
                <a:latin typeface="+mj-lt"/>
              </a:rPr>
              <a:t> tính</a:t>
            </a:r>
            <a:r>
              <a:rPr lang="en-US" sz="2800" dirty="0" smtClean="0">
                <a:solidFill>
                  <a:schemeClr val="accent6"/>
                </a:solidFill>
                <a:latin typeface="+mj-lt"/>
              </a:rPr>
              <a:t> </a:t>
            </a:r>
            <a:r>
              <a:rPr lang="en-US" sz="2800" dirty="0" err="1" smtClean="0">
                <a:solidFill>
                  <a:schemeClr val="accent6"/>
                </a:solidFill>
                <a:latin typeface="+mj-lt"/>
                <a:cs typeface="Arial" panose="020B0604020202020204" pitchFamily="34" charset="0"/>
              </a:rPr>
              <a:t>hiểu</a:t>
            </a:r>
            <a:r>
              <a:rPr lang="en-US" sz="2800" dirty="0" smtClean="0">
                <a:solidFill>
                  <a:schemeClr val="accent6"/>
                </a:solidFill>
                <a:latin typeface="+mj-lt"/>
                <a:cs typeface="Arial" panose="020B0604020202020204" pitchFamily="34" charset="0"/>
              </a:rPr>
              <a:t> </a:t>
            </a:r>
            <a:r>
              <a:rPr lang="en-US" sz="2800" dirty="0" err="1" smtClean="0">
                <a:solidFill>
                  <a:schemeClr val="accent6"/>
                </a:solidFill>
                <a:latin typeface="+mj-lt"/>
                <a:cs typeface="Arial" panose="020B0604020202020204" pitchFamily="34" charset="0"/>
              </a:rPr>
              <a:t>được</a:t>
            </a:r>
            <a:r>
              <a:rPr lang="en-US" sz="2800" dirty="0" smtClean="0">
                <a:solidFill>
                  <a:schemeClr val="accent6"/>
                </a:solidFill>
                <a:latin typeface="+mj-lt"/>
                <a:cs typeface="Arial" panose="020B0604020202020204" pitchFamily="34" charset="0"/>
              </a:rPr>
              <a:t> </a:t>
            </a:r>
            <a:r>
              <a:rPr lang="vi-VN" sz="2800" dirty="0" smtClean="0">
                <a:solidFill>
                  <a:schemeClr val="accent6"/>
                </a:solidFill>
                <a:latin typeface="+mj-lt"/>
              </a:rPr>
              <a:t>thực hiện được.</a:t>
            </a:r>
            <a:endParaRPr lang="en-US" sz="2800" dirty="0">
              <a:solidFill>
                <a:schemeClr val="accent6"/>
              </a:solidFill>
              <a:latin typeface="+mj-lt"/>
            </a:endParaRPr>
          </a:p>
        </p:txBody>
      </p:sp>
    </p:spTree>
    <p:extLst>
      <p:ext uri="{BB962C8B-B14F-4D97-AF65-F5344CB8AC3E}">
        <p14:creationId xmlns:p14="http://schemas.microsoft.com/office/powerpoint/2010/main" val="26462371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500"/>
                                        <p:tgtEl>
                                          <p:spTgt spid="5"/>
                                        </p:tgtEl>
                                      </p:cBhvr>
                                    </p:animEffect>
                                  </p:childTnLst>
                                </p:cTn>
                              </p:par>
                              <p:par>
                                <p:cTn id="8" presetID="32" presetClass="emph" presetSubtype="0" fill="hold" grpId="1" nodeType="withEffect">
                                  <p:stCondLst>
                                    <p:cond delay="0"/>
                                  </p:stCondLst>
                                  <p:childTnLst>
                                    <p:animRot by="120000">
                                      <p:cBhvr>
                                        <p:cTn id="9" dur="175" fill="hold">
                                          <p:stCondLst>
                                            <p:cond delay="0"/>
                                          </p:stCondLst>
                                        </p:cTn>
                                        <p:tgtEl>
                                          <p:spTgt spid="5"/>
                                        </p:tgtEl>
                                        <p:attrNameLst>
                                          <p:attrName>r</p:attrName>
                                        </p:attrNameLst>
                                      </p:cBhvr>
                                    </p:animRot>
                                    <p:animRot by="-240000">
                                      <p:cBhvr>
                                        <p:cTn id="10" dur="350" fill="hold">
                                          <p:stCondLst>
                                            <p:cond delay="350"/>
                                          </p:stCondLst>
                                        </p:cTn>
                                        <p:tgtEl>
                                          <p:spTgt spid="5"/>
                                        </p:tgtEl>
                                        <p:attrNameLst>
                                          <p:attrName>r</p:attrName>
                                        </p:attrNameLst>
                                      </p:cBhvr>
                                    </p:animRot>
                                    <p:animRot by="240000">
                                      <p:cBhvr>
                                        <p:cTn id="11" dur="350" fill="hold">
                                          <p:stCondLst>
                                            <p:cond delay="700"/>
                                          </p:stCondLst>
                                        </p:cTn>
                                        <p:tgtEl>
                                          <p:spTgt spid="5"/>
                                        </p:tgtEl>
                                        <p:attrNameLst>
                                          <p:attrName>r</p:attrName>
                                        </p:attrNameLst>
                                      </p:cBhvr>
                                    </p:animRot>
                                    <p:animRot by="-240000">
                                      <p:cBhvr>
                                        <p:cTn id="12" dur="350" fill="hold">
                                          <p:stCondLst>
                                            <p:cond delay="1050"/>
                                          </p:stCondLst>
                                        </p:cTn>
                                        <p:tgtEl>
                                          <p:spTgt spid="5"/>
                                        </p:tgtEl>
                                        <p:attrNameLst>
                                          <p:attrName>r</p:attrName>
                                        </p:attrNameLst>
                                      </p:cBhvr>
                                    </p:animRot>
                                    <p:animRot by="120000">
                                      <p:cBhvr>
                                        <p:cTn id="13" dur="350" fill="hold">
                                          <p:stCondLst>
                                            <p:cond delay="1400"/>
                                          </p:stCondLst>
                                        </p:cTn>
                                        <p:tgtEl>
                                          <p:spTgt spid="5"/>
                                        </p:tgtEl>
                                        <p:attrNameLst>
                                          <p:attrName>r</p:attrName>
                                        </p:attrNameLst>
                                      </p:cBhvr>
                                    </p:animRo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nodeType="clickEffect">
                                  <p:stCondLst>
                                    <p:cond delay="0"/>
                                  </p:stCondLst>
                                  <p:childTnLst>
                                    <p:set>
                                      <p:cBhvr>
                                        <p:cTn id="17" dur="1" fill="hold">
                                          <p:stCondLst>
                                            <p:cond delay="0"/>
                                          </p:stCondLst>
                                        </p:cTn>
                                        <p:tgtEl>
                                          <p:spTgt spid="7">
                                            <p:txEl>
                                              <p:pRg st="0" end="0"/>
                                            </p:txEl>
                                          </p:spTgt>
                                        </p:tgtEl>
                                        <p:attrNameLst>
                                          <p:attrName>style.visibility</p:attrName>
                                        </p:attrNameLst>
                                      </p:cBhvr>
                                      <p:to>
                                        <p:strVal val="visible"/>
                                      </p:to>
                                    </p:set>
                                    <p:anim calcmode="lin" valueType="num">
                                      <p:cBhvr>
                                        <p:cTn id="18"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7">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grpId="2" nodeType="clickEffect">
                                  <p:stCondLst>
                                    <p:cond delay="0"/>
                                  </p:stCondLst>
                                  <p:childTnLst>
                                    <p:animEffect transition="out" filter="fade">
                                      <p:cBhvr>
                                        <p:cTn id="24" dur="500"/>
                                        <p:tgtEl>
                                          <p:spTgt spid="5"/>
                                        </p:tgtEl>
                                      </p:cBhvr>
                                    </p:animEffect>
                                    <p:set>
                                      <p:cBhvr>
                                        <p:cTn id="25" dur="1" fill="hold">
                                          <p:stCondLst>
                                            <p:cond delay="499"/>
                                          </p:stCondLst>
                                        </p:cTn>
                                        <p:tgtEl>
                                          <p:spTgt spid="5"/>
                                        </p:tgtEl>
                                        <p:attrNameLst>
                                          <p:attrName>style.visibility</p:attrName>
                                        </p:attrNameLst>
                                      </p:cBhvr>
                                      <p:to>
                                        <p:strVal val="hidden"/>
                                      </p:to>
                                    </p:set>
                                  </p:childTnLst>
                                </p:cTn>
                              </p:par>
                            </p:childTnLst>
                          </p:cTn>
                        </p:par>
                        <p:par>
                          <p:cTn id="26" fill="hold">
                            <p:stCondLst>
                              <p:cond delay="500"/>
                            </p:stCondLst>
                            <p:childTnLst>
                              <p:par>
                                <p:cTn id="27" presetID="10" presetClass="exit" presetSubtype="0" fill="hold" nodeType="afterEffect">
                                  <p:stCondLst>
                                    <p:cond delay="0"/>
                                  </p:stCondLst>
                                  <p:childTnLst>
                                    <p:animEffect transition="out" filter="fade">
                                      <p:cBhvr>
                                        <p:cTn id="28" dur="500"/>
                                        <p:tgtEl>
                                          <p:spTgt spid="6"/>
                                        </p:tgtEl>
                                      </p:cBhvr>
                                    </p:animEffect>
                                    <p:set>
                                      <p:cBhvr>
                                        <p:cTn id="29" dur="1" fill="hold">
                                          <p:stCondLst>
                                            <p:cond delay="499"/>
                                          </p:stCondLst>
                                        </p:cTn>
                                        <p:tgtEl>
                                          <p:spTgt spid="6"/>
                                        </p:tgtEl>
                                        <p:attrNameLst>
                                          <p:attrName>style.visibility</p:attrName>
                                        </p:attrNameLst>
                                      </p:cBhvr>
                                      <p:to>
                                        <p:strVal val="hidden"/>
                                      </p:to>
                                    </p:set>
                                  </p:childTnLst>
                                </p:cTn>
                              </p:par>
                            </p:childTnLst>
                          </p:cTn>
                        </p:par>
                        <p:par>
                          <p:cTn id="30" fill="hold">
                            <p:stCondLst>
                              <p:cond delay="1000"/>
                            </p:stCondLst>
                            <p:childTnLst>
                              <p:par>
                                <p:cTn id="31" presetID="1" presetClass="exit" presetSubtype="0" fill="hold" grpId="0" nodeType="afterEffect">
                                  <p:stCondLst>
                                    <p:cond delay="0"/>
                                  </p:stCondLst>
                                  <p:childTnLst>
                                    <p:set>
                                      <p:cBhvr>
                                        <p:cTn id="32" dur="1" fill="hold">
                                          <p:stCondLst>
                                            <p:cond delay="0"/>
                                          </p:stCondLst>
                                        </p:cTn>
                                        <p:tgtEl>
                                          <p:spTgt spid="7">
                                            <p:txEl>
                                              <p:pRg st="0" end="0"/>
                                            </p:txEl>
                                          </p:spTgt>
                                        </p:tgtEl>
                                        <p:attrNameLst>
                                          <p:attrName>style.visibility</p:attrName>
                                        </p:attrNameLst>
                                      </p:cBhvr>
                                      <p:to>
                                        <p:strVal val="hidden"/>
                                      </p:to>
                                    </p:set>
                                  </p:childTnLst>
                                </p:cTn>
                              </p:par>
                              <p:par>
                                <p:cTn id="33" presetID="42" presetClass="entr" presetSubtype="0" fill="hold" grpId="0" nodeType="with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fade">
                                      <p:cBhvr>
                                        <p:cTn id="35" dur="1000"/>
                                        <p:tgtEl>
                                          <p:spTgt spid="2"/>
                                        </p:tgtEl>
                                      </p:cBhvr>
                                    </p:animEffect>
                                    <p:anim calcmode="lin" valueType="num">
                                      <p:cBhvr>
                                        <p:cTn id="36" dur="1000" fill="hold"/>
                                        <p:tgtEl>
                                          <p:spTgt spid="2"/>
                                        </p:tgtEl>
                                        <p:attrNameLst>
                                          <p:attrName>ppt_x</p:attrName>
                                        </p:attrNameLst>
                                      </p:cBhvr>
                                      <p:tavLst>
                                        <p:tav tm="0">
                                          <p:val>
                                            <p:strVal val="#ppt_x"/>
                                          </p:val>
                                        </p:tav>
                                        <p:tav tm="100000">
                                          <p:val>
                                            <p:strVal val="#ppt_x"/>
                                          </p:val>
                                        </p:tav>
                                      </p:tavLst>
                                    </p:anim>
                                    <p:anim calcmode="lin" valueType="num">
                                      <p:cBhvr>
                                        <p:cTn id="37" dur="1000" fill="hold"/>
                                        <p:tgtEl>
                                          <p:spTgt spid="2"/>
                                        </p:tgtEl>
                                        <p:attrNameLst>
                                          <p:attrName>ppt_y</p:attrName>
                                        </p:attrNameLst>
                                      </p:cBhvr>
                                      <p:tavLst>
                                        <p:tav tm="0">
                                          <p:val>
                                            <p:strVal val="#ppt_y+.1"/>
                                          </p:val>
                                        </p:tav>
                                        <p:tav tm="100000">
                                          <p:val>
                                            <p:strVal val="#ppt_y"/>
                                          </p:val>
                                        </p:tav>
                                      </p:tavLst>
                                    </p:anim>
                                  </p:childTnLst>
                                </p:cTn>
                              </p:par>
                            </p:childTnLst>
                          </p:cTn>
                        </p:par>
                        <p:par>
                          <p:cTn id="38" fill="hold">
                            <p:stCondLst>
                              <p:cond delay="2000"/>
                            </p:stCondLst>
                            <p:childTnLst>
                              <p:par>
                                <p:cTn id="39" presetID="4" presetClass="entr" presetSubtype="16" fill="hold" nodeType="afterEffect">
                                  <p:stCondLst>
                                    <p:cond delay="0"/>
                                  </p:stCondLst>
                                  <p:childTnLst>
                                    <p:set>
                                      <p:cBhvr>
                                        <p:cTn id="40" dur="1" fill="hold">
                                          <p:stCondLst>
                                            <p:cond delay="0"/>
                                          </p:stCondLst>
                                        </p:cTn>
                                        <p:tgtEl>
                                          <p:spTgt spid="3">
                                            <p:txEl>
                                              <p:pRg st="0" end="0"/>
                                            </p:txEl>
                                          </p:spTgt>
                                        </p:tgtEl>
                                        <p:attrNameLst>
                                          <p:attrName>style.visibility</p:attrName>
                                        </p:attrNameLst>
                                      </p:cBhvr>
                                      <p:to>
                                        <p:strVal val="visible"/>
                                      </p:to>
                                    </p:set>
                                    <p:animEffect transition="in" filter="box(in)">
                                      <p:cBhvr>
                                        <p:cTn id="4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5" grpId="1" animBg="1"/>
      <p:bldP spid="5" grpId="2" animBg="1"/>
      <p:bldP spid="7"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29200" y="819150"/>
            <a:ext cx="3962400" cy="3785652"/>
          </a:xfrm>
          <a:prstGeom prst="rect">
            <a:avLst/>
          </a:prstGeom>
        </p:spPr>
        <p:txBody>
          <a:bodyPr wrap="square">
            <a:spAutoFit/>
          </a:bodyPr>
          <a:lstStyle/>
          <a:p>
            <a:pPr>
              <a:lnSpc>
                <a:spcPct val="150000"/>
              </a:lnSpc>
            </a:pPr>
            <a:r>
              <a:rPr lang="en-GB" sz="2000" dirty="0" err="1" smtClean="0">
                <a:solidFill>
                  <a:srgbClr val="FFC000"/>
                </a:solidFill>
                <a:latin typeface="Times New Roman" pitchFamily="18" charset="0"/>
                <a:cs typeface="Times New Roman" pitchFamily="18" charset="0"/>
              </a:rPr>
              <a:t>Quan</a:t>
            </a:r>
            <a:r>
              <a:rPr lang="en-GB" sz="2000" dirty="0" smtClean="0">
                <a:solidFill>
                  <a:srgbClr val="FFC000"/>
                </a:solidFill>
                <a:latin typeface="Times New Roman" pitchFamily="18" charset="0"/>
                <a:cs typeface="Times New Roman" pitchFamily="18" charset="0"/>
              </a:rPr>
              <a:t> </a:t>
            </a:r>
            <a:r>
              <a:rPr lang="en-GB" sz="2000" dirty="0" err="1" smtClean="0">
                <a:solidFill>
                  <a:srgbClr val="FFC000"/>
                </a:solidFill>
                <a:latin typeface="Times New Roman" pitchFamily="18" charset="0"/>
                <a:cs typeface="Times New Roman" pitchFamily="18" charset="0"/>
              </a:rPr>
              <a:t>sát</a:t>
            </a:r>
            <a:r>
              <a:rPr lang="en-GB" sz="2000" dirty="0" smtClean="0">
                <a:solidFill>
                  <a:srgbClr val="FFC000"/>
                </a:solidFill>
                <a:latin typeface="Times New Roman" pitchFamily="18" charset="0"/>
                <a:cs typeface="Times New Roman" pitchFamily="18" charset="0"/>
              </a:rPr>
              <a:t> </a:t>
            </a:r>
            <a:r>
              <a:rPr lang="en-GB" sz="2000" dirty="0" err="1" smtClean="0">
                <a:solidFill>
                  <a:srgbClr val="FFC000"/>
                </a:solidFill>
                <a:latin typeface="Times New Roman" pitchFamily="18" charset="0"/>
                <a:cs typeface="Times New Roman" pitchFamily="18" charset="0"/>
              </a:rPr>
              <a:t>chương</a:t>
            </a:r>
            <a:r>
              <a:rPr lang="en-GB" sz="2000" dirty="0" smtClean="0">
                <a:solidFill>
                  <a:srgbClr val="FFC000"/>
                </a:solidFill>
                <a:latin typeface="Times New Roman" pitchFamily="18" charset="0"/>
                <a:cs typeface="Times New Roman" pitchFamily="18" charset="0"/>
              </a:rPr>
              <a:t> </a:t>
            </a:r>
            <a:r>
              <a:rPr lang="en-GB" sz="2000" dirty="0" err="1" smtClean="0">
                <a:solidFill>
                  <a:srgbClr val="FFC000"/>
                </a:solidFill>
                <a:latin typeface="Times New Roman" pitchFamily="18" charset="0"/>
                <a:cs typeface="Times New Roman" pitchFamily="18" charset="0"/>
              </a:rPr>
              <a:t>trình</a:t>
            </a:r>
            <a:r>
              <a:rPr lang="en-GB" sz="2000" dirty="0" smtClean="0">
                <a:solidFill>
                  <a:srgbClr val="FFC000"/>
                </a:solidFill>
                <a:latin typeface="Times New Roman" pitchFamily="18" charset="0"/>
                <a:cs typeface="Times New Roman" pitchFamily="18" charset="0"/>
              </a:rPr>
              <a:t> </a:t>
            </a:r>
            <a:r>
              <a:rPr lang="en-GB" sz="2000" dirty="0" err="1" smtClean="0">
                <a:solidFill>
                  <a:srgbClr val="FFC000"/>
                </a:solidFill>
                <a:latin typeface="Times New Roman" pitchFamily="18" charset="0"/>
                <a:cs typeface="Times New Roman" pitchFamily="18" charset="0"/>
              </a:rPr>
              <a:t>và</a:t>
            </a:r>
            <a:r>
              <a:rPr lang="en-GB" sz="2000" dirty="0" smtClean="0">
                <a:solidFill>
                  <a:srgbClr val="FFC000"/>
                </a:solidFill>
                <a:latin typeface="Times New Roman" pitchFamily="18" charset="0"/>
                <a:cs typeface="Times New Roman" pitchFamily="18" charset="0"/>
              </a:rPr>
              <a:t> </a:t>
            </a:r>
            <a:r>
              <a:rPr lang="en-GB" sz="2000" dirty="0" err="1" smtClean="0">
                <a:solidFill>
                  <a:srgbClr val="FFC000"/>
                </a:solidFill>
                <a:latin typeface="Times New Roman" pitchFamily="18" charset="0"/>
                <a:cs typeface="Times New Roman" pitchFamily="18" charset="0"/>
              </a:rPr>
              <a:t>trả</a:t>
            </a:r>
            <a:r>
              <a:rPr lang="en-GB" sz="2000" dirty="0" smtClean="0">
                <a:solidFill>
                  <a:srgbClr val="FFC000"/>
                </a:solidFill>
                <a:latin typeface="Times New Roman" pitchFamily="18" charset="0"/>
                <a:cs typeface="Times New Roman" pitchFamily="18" charset="0"/>
              </a:rPr>
              <a:t> </a:t>
            </a:r>
            <a:r>
              <a:rPr lang="en-GB" sz="2000" dirty="0" err="1" smtClean="0">
                <a:solidFill>
                  <a:srgbClr val="FFC000"/>
                </a:solidFill>
                <a:latin typeface="Times New Roman" pitchFamily="18" charset="0"/>
                <a:cs typeface="Times New Roman" pitchFamily="18" charset="0"/>
              </a:rPr>
              <a:t>lời</a:t>
            </a:r>
            <a:r>
              <a:rPr lang="en-GB" sz="2000" dirty="0" smtClean="0">
                <a:solidFill>
                  <a:srgbClr val="FFC000"/>
                </a:solidFill>
                <a:latin typeface="Times New Roman" pitchFamily="18" charset="0"/>
                <a:cs typeface="Times New Roman" pitchFamily="18" charset="0"/>
              </a:rPr>
              <a:t> </a:t>
            </a:r>
            <a:r>
              <a:rPr lang="en-GB" sz="2000" dirty="0" err="1" smtClean="0">
                <a:solidFill>
                  <a:srgbClr val="FFC000"/>
                </a:solidFill>
                <a:latin typeface="Times New Roman" pitchFamily="18" charset="0"/>
                <a:cs typeface="Times New Roman" pitchFamily="18" charset="0"/>
              </a:rPr>
              <a:t>các</a:t>
            </a:r>
            <a:r>
              <a:rPr lang="en-GB" sz="2000" dirty="0" smtClean="0">
                <a:solidFill>
                  <a:srgbClr val="FFC000"/>
                </a:solidFill>
                <a:latin typeface="Times New Roman" pitchFamily="18" charset="0"/>
                <a:cs typeface="Times New Roman" pitchFamily="18" charset="0"/>
              </a:rPr>
              <a:t> </a:t>
            </a:r>
            <a:r>
              <a:rPr lang="en-GB" sz="2000" dirty="0" err="1" smtClean="0">
                <a:solidFill>
                  <a:srgbClr val="FFC000"/>
                </a:solidFill>
                <a:latin typeface="Times New Roman" pitchFamily="18" charset="0"/>
                <a:cs typeface="Times New Roman" pitchFamily="18" charset="0"/>
              </a:rPr>
              <a:t>câu</a:t>
            </a:r>
            <a:r>
              <a:rPr lang="en-GB" sz="2000" dirty="0" smtClean="0">
                <a:solidFill>
                  <a:srgbClr val="FFC000"/>
                </a:solidFill>
                <a:latin typeface="Times New Roman" pitchFamily="18" charset="0"/>
                <a:cs typeface="Times New Roman" pitchFamily="18" charset="0"/>
              </a:rPr>
              <a:t> </a:t>
            </a:r>
            <a:r>
              <a:rPr lang="en-GB" sz="2000" dirty="0" err="1" smtClean="0">
                <a:solidFill>
                  <a:srgbClr val="FFC000"/>
                </a:solidFill>
                <a:latin typeface="Times New Roman" pitchFamily="18" charset="0"/>
                <a:cs typeface="Times New Roman" pitchFamily="18" charset="0"/>
              </a:rPr>
              <a:t>hỏi</a:t>
            </a:r>
            <a:r>
              <a:rPr lang="en-GB" sz="2000" dirty="0" smtClean="0">
                <a:solidFill>
                  <a:srgbClr val="FFC000"/>
                </a:solidFill>
                <a:latin typeface="Times New Roman" pitchFamily="18" charset="0"/>
                <a:cs typeface="Times New Roman" pitchFamily="18" charset="0"/>
              </a:rPr>
              <a:t> </a:t>
            </a:r>
            <a:r>
              <a:rPr lang="en-GB" sz="2000" dirty="0" err="1" smtClean="0">
                <a:solidFill>
                  <a:srgbClr val="FFC000"/>
                </a:solidFill>
                <a:latin typeface="Times New Roman" pitchFamily="18" charset="0"/>
                <a:cs typeface="Times New Roman" pitchFamily="18" charset="0"/>
              </a:rPr>
              <a:t>sau</a:t>
            </a:r>
            <a:r>
              <a:rPr lang="en-GB" sz="2000" dirty="0" smtClean="0">
                <a:solidFill>
                  <a:srgbClr val="FFC000"/>
                </a:solidFill>
                <a:latin typeface="Times New Roman" pitchFamily="18" charset="0"/>
                <a:cs typeface="Times New Roman" pitchFamily="18" charset="0"/>
              </a:rPr>
              <a:t>: </a:t>
            </a:r>
          </a:p>
          <a:p>
            <a:pPr>
              <a:lnSpc>
                <a:spcPct val="150000"/>
              </a:lnSpc>
            </a:pPr>
            <a:r>
              <a:rPr lang="en-GB" sz="2000" dirty="0" err="1" smtClean="0">
                <a:solidFill>
                  <a:srgbClr val="FFC000"/>
                </a:solidFill>
                <a:latin typeface="Times New Roman" pitchFamily="18" charset="0"/>
                <a:cs typeface="Times New Roman" pitchFamily="18" charset="0"/>
              </a:rPr>
              <a:t>Câu</a:t>
            </a:r>
            <a:r>
              <a:rPr lang="en-GB" sz="2000" dirty="0" smtClean="0">
                <a:solidFill>
                  <a:srgbClr val="FFC000"/>
                </a:solidFill>
                <a:latin typeface="Times New Roman" pitchFamily="18" charset="0"/>
                <a:cs typeface="Times New Roman" pitchFamily="18" charset="0"/>
              </a:rPr>
              <a:t> 1</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Chương</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trình</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dùng</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ngôn</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ngữ</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lập</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trình</a:t>
            </a:r>
            <a:r>
              <a:rPr lang="en-GB" sz="2000" dirty="0">
                <a:solidFill>
                  <a:schemeClr val="bg1"/>
                </a:solidFill>
                <a:latin typeface="Times New Roman" pitchFamily="18" charset="0"/>
                <a:cs typeface="Times New Roman" pitchFamily="18" charset="0"/>
              </a:rPr>
              <a:t> </a:t>
            </a:r>
            <a:r>
              <a:rPr lang="en-GB" sz="2000" dirty="0" err="1" smtClean="0">
                <a:solidFill>
                  <a:schemeClr val="bg1"/>
                </a:solidFill>
                <a:latin typeface="Times New Roman" pitchFamily="18" charset="0"/>
                <a:cs typeface="Times New Roman" pitchFamily="18" charset="0"/>
              </a:rPr>
              <a:t>nào</a:t>
            </a:r>
            <a:r>
              <a:rPr lang="en-GB" sz="2000" dirty="0" smtClean="0">
                <a:solidFill>
                  <a:schemeClr val="bg1"/>
                </a:solidFill>
                <a:latin typeface="Times New Roman" pitchFamily="18" charset="0"/>
                <a:cs typeface="Times New Roman" pitchFamily="18" charset="0"/>
              </a:rPr>
              <a:t> ?</a:t>
            </a:r>
            <a:endParaRPr lang="vi-VN" sz="2000" dirty="0">
              <a:solidFill>
                <a:schemeClr val="bg1"/>
              </a:solidFill>
              <a:latin typeface="Times New Roman" pitchFamily="18" charset="0"/>
              <a:cs typeface="Times New Roman" pitchFamily="18" charset="0"/>
            </a:endParaRPr>
          </a:p>
          <a:p>
            <a:pPr>
              <a:lnSpc>
                <a:spcPct val="150000"/>
              </a:lnSpc>
            </a:pPr>
            <a:r>
              <a:rPr lang="en-GB" sz="2000" dirty="0" err="1" smtClean="0">
                <a:solidFill>
                  <a:srgbClr val="FFC000"/>
                </a:solidFill>
                <a:latin typeface="Times New Roman" pitchFamily="18" charset="0"/>
                <a:cs typeface="Times New Roman" pitchFamily="18" charset="0"/>
              </a:rPr>
              <a:t>Câu</a:t>
            </a:r>
            <a:r>
              <a:rPr lang="en-GB" sz="2000" dirty="0" smtClean="0">
                <a:solidFill>
                  <a:srgbClr val="FFC000"/>
                </a:solidFill>
                <a:latin typeface="Times New Roman" pitchFamily="18" charset="0"/>
                <a:cs typeface="Times New Roman" pitchFamily="18" charset="0"/>
              </a:rPr>
              <a:t> 2</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Chương</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trình</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giải</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bài</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toán</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nào</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Dùng</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dữ</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liệu</a:t>
            </a:r>
            <a:r>
              <a:rPr lang="en-GB" sz="2000" dirty="0">
                <a:solidFill>
                  <a:schemeClr val="bg1"/>
                </a:solidFill>
                <a:latin typeface="Times New Roman" pitchFamily="18" charset="0"/>
                <a:cs typeface="Times New Roman" pitchFamily="18" charset="0"/>
              </a:rPr>
              <a:t> </a:t>
            </a:r>
            <a:r>
              <a:rPr lang="en-GB" sz="2000" dirty="0" err="1" smtClean="0">
                <a:solidFill>
                  <a:schemeClr val="bg1"/>
                </a:solidFill>
                <a:latin typeface="Times New Roman" pitchFamily="18" charset="0"/>
                <a:cs typeface="Times New Roman" pitchFamily="18" charset="0"/>
              </a:rPr>
              <a:t>nào</a:t>
            </a:r>
            <a:r>
              <a:rPr lang="en-GB" sz="2000" dirty="0" smtClean="0">
                <a:solidFill>
                  <a:schemeClr val="bg1"/>
                </a:solidFill>
                <a:latin typeface="Times New Roman" pitchFamily="18" charset="0"/>
                <a:cs typeface="Times New Roman" pitchFamily="18" charset="0"/>
              </a:rPr>
              <a:t> ? </a:t>
            </a:r>
            <a:endParaRPr lang="vi-VN" sz="2000" dirty="0">
              <a:solidFill>
                <a:schemeClr val="bg1"/>
              </a:solidFill>
              <a:latin typeface="Times New Roman" pitchFamily="18" charset="0"/>
              <a:cs typeface="Times New Roman" pitchFamily="18" charset="0"/>
            </a:endParaRPr>
          </a:p>
          <a:p>
            <a:pPr>
              <a:lnSpc>
                <a:spcPct val="150000"/>
              </a:lnSpc>
            </a:pPr>
            <a:r>
              <a:rPr lang="en-GB" sz="2000" dirty="0" err="1" smtClean="0">
                <a:solidFill>
                  <a:srgbClr val="FFC000"/>
                </a:solidFill>
                <a:latin typeface="Times New Roman" pitchFamily="18" charset="0"/>
                <a:cs typeface="Times New Roman" pitchFamily="18" charset="0"/>
              </a:rPr>
              <a:t>Câu</a:t>
            </a:r>
            <a:r>
              <a:rPr lang="en-GB" sz="2000" dirty="0" smtClean="0">
                <a:solidFill>
                  <a:srgbClr val="FFC000"/>
                </a:solidFill>
                <a:latin typeface="Times New Roman" pitchFamily="18" charset="0"/>
                <a:cs typeface="Times New Roman" pitchFamily="18" charset="0"/>
              </a:rPr>
              <a:t> 3</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Hãy</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chỉ</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câu</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lệnh</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biện</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luận</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nghiệm</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của</a:t>
            </a:r>
            <a:r>
              <a:rPr lang="en-GB" sz="2000" dirty="0">
                <a:solidFill>
                  <a:schemeClr val="bg1"/>
                </a:solidFill>
                <a:latin typeface="Times New Roman" pitchFamily="18" charset="0"/>
                <a:cs typeface="Times New Roman" pitchFamily="18" charset="0"/>
              </a:rPr>
              <a:t> </a:t>
            </a:r>
            <a:r>
              <a:rPr lang="en-GB" sz="2000" dirty="0" err="1">
                <a:solidFill>
                  <a:schemeClr val="bg1"/>
                </a:solidFill>
                <a:latin typeface="Times New Roman" pitchFamily="18" charset="0"/>
                <a:cs typeface="Times New Roman" pitchFamily="18" charset="0"/>
              </a:rPr>
              <a:t>phương</a:t>
            </a:r>
            <a:r>
              <a:rPr lang="en-GB" sz="2000" dirty="0">
                <a:solidFill>
                  <a:schemeClr val="bg1"/>
                </a:solidFill>
                <a:latin typeface="Times New Roman" pitchFamily="18" charset="0"/>
                <a:cs typeface="Times New Roman" pitchFamily="18" charset="0"/>
              </a:rPr>
              <a:t> </a:t>
            </a:r>
            <a:r>
              <a:rPr lang="en-GB" sz="2000" dirty="0" err="1" smtClean="0">
                <a:solidFill>
                  <a:schemeClr val="bg1"/>
                </a:solidFill>
                <a:latin typeface="Times New Roman" pitchFamily="18" charset="0"/>
                <a:cs typeface="Times New Roman" pitchFamily="18" charset="0"/>
              </a:rPr>
              <a:t>trình</a:t>
            </a:r>
            <a:r>
              <a:rPr lang="en-GB" sz="2000" dirty="0">
                <a:solidFill>
                  <a:schemeClr val="bg1"/>
                </a:solidFill>
                <a:latin typeface="Times New Roman" pitchFamily="18" charset="0"/>
                <a:cs typeface="Times New Roman" pitchFamily="18" charset="0"/>
              </a:rPr>
              <a:t>?</a:t>
            </a:r>
            <a:endParaRPr lang="vi-VN" sz="2000" dirty="0">
              <a:solidFill>
                <a:schemeClr val="bg1"/>
              </a:solidFill>
              <a:latin typeface="Times New Roman" pitchFamily="18" charset="0"/>
              <a:cs typeface="Times New Roman" pitchFamily="18" charset="0"/>
            </a:endParaRPr>
          </a:p>
        </p:txBody>
      </p:sp>
      <p:sp>
        <p:nvSpPr>
          <p:cNvPr id="5" name="Rounded Rectangle 4"/>
          <p:cNvSpPr/>
          <p:nvPr/>
        </p:nvSpPr>
        <p:spPr>
          <a:xfrm>
            <a:off x="27398" y="666750"/>
            <a:ext cx="4876800" cy="4308428"/>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i="1" dirty="0">
                <a:solidFill>
                  <a:srgbClr val="FF0000"/>
                </a:solidFill>
                <a:latin typeface="Times New Roman" pitchFamily="18" charset="0"/>
                <a:cs typeface="Times New Roman" pitchFamily="18" charset="0"/>
              </a:rPr>
              <a:t>Program </a:t>
            </a:r>
            <a:r>
              <a:rPr lang="en-GB" i="1" dirty="0" err="1">
                <a:solidFill>
                  <a:srgbClr val="FF0000"/>
                </a:solidFill>
                <a:latin typeface="Times New Roman" pitchFamily="18" charset="0"/>
                <a:cs typeface="Times New Roman" pitchFamily="18" charset="0"/>
              </a:rPr>
              <a:t>ptbn</a:t>
            </a:r>
            <a:r>
              <a:rPr lang="en-GB" i="1" dirty="0">
                <a:solidFill>
                  <a:srgbClr val="FF0000"/>
                </a:solidFill>
                <a:latin typeface="Times New Roman" pitchFamily="18" charset="0"/>
                <a:cs typeface="Times New Roman" pitchFamily="18" charset="0"/>
              </a:rPr>
              <a:t>;</a:t>
            </a:r>
            <a:endParaRPr lang="vi-VN" dirty="0">
              <a:solidFill>
                <a:srgbClr val="FF0000"/>
              </a:solidFill>
              <a:latin typeface="Times New Roman" pitchFamily="18" charset="0"/>
              <a:cs typeface="Times New Roman" pitchFamily="18" charset="0"/>
            </a:endParaRPr>
          </a:p>
          <a:p>
            <a:r>
              <a:rPr lang="en-GB" i="1" dirty="0">
                <a:solidFill>
                  <a:srgbClr val="FF0000"/>
                </a:solidFill>
                <a:latin typeface="Times New Roman" pitchFamily="18" charset="0"/>
                <a:cs typeface="Times New Roman" pitchFamily="18" charset="0"/>
              </a:rPr>
              <a:t>Uses </a:t>
            </a:r>
            <a:r>
              <a:rPr lang="en-GB" i="1" dirty="0" err="1">
                <a:solidFill>
                  <a:srgbClr val="FF0000"/>
                </a:solidFill>
                <a:latin typeface="Times New Roman" pitchFamily="18" charset="0"/>
                <a:cs typeface="Times New Roman" pitchFamily="18" charset="0"/>
              </a:rPr>
              <a:t>crt</a:t>
            </a:r>
            <a:r>
              <a:rPr lang="en-GB" i="1" dirty="0">
                <a:solidFill>
                  <a:srgbClr val="FF0000"/>
                </a:solidFill>
                <a:latin typeface="Times New Roman" pitchFamily="18" charset="0"/>
                <a:cs typeface="Times New Roman" pitchFamily="18" charset="0"/>
              </a:rPr>
              <a:t>;</a:t>
            </a:r>
            <a:endParaRPr lang="vi-VN" dirty="0">
              <a:solidFill>
                <a:srgbClr val="FF0000"/>
              </a:solidFill>
              <a:latin typeface="Times New Roman" pitchFamily="18" charset="0"/>
              <a:cs typeface="Times New Roman" pitchFamily="18" charset="0"/>
            </a:endParaRPr>
          </a:p>
          <a:p>
            <a:r>
              <a:rPr lang="en-GB" i="1" dirty="0" err="1">
                <a:solidFill>
                  <a:srgbClr val="FF0000"/>
                </a:solidFill>
                <a:latin typeface="Times New Roman" pitchFamily="18" charset="0"/>
                <a:cs typeface="Times New Roman" pitchFamily="18" charset="0"/>
              </a:rPr>
              <a:t>Var</a:t>
            </a:r>
            <a:r>
              <a:rPr lang="en-GB" i="1" dirty="0">
                <a:solidFill>
                  <a:srgbClr val="FF0000"/>
                </a:solidFill>
                <a:latin typeface="Times New Roman" pitchFamily="18" charset="0"/>
                <a:cs typeface="Times New Roman" pitchFamily="18" charset="0"/>
              </a:rPr>
              <a:t> </a:t>
            </a:r>
            <a:r>
              <a:rPr lang="en-GB" i="1" dirty="0" err="1">
                <a:solidFill>
                  <a:srgbClr val="FF0000"/>
                </a:solidFill>
                <a:latin typeface="Times New Roman" pitchFamily="18" charset="0"/>
                <a:cs typeface="Times New Roman" pitchFamily="18" charset="0"/>
              </a:rPr>
              <a:t>a,b</a:t>
            </a:r>
            <a:r>
              <a:rPr lang="en-GB" i="1" dirty="0">
                <a:solidFill>
                  <a:srgbClr val="FF0000"/>
                </a:solidFill>
                <a:latin typeface="Times New Roman" pitchFamily="18" charset="0"/>
                <a:cs typeface="Times New Roman" pitchFamily="18" charset="0"/>
              </a:rPr>
              <a:t>: </a:t>
            </a:r>
            <a:r>
              <a:rPr lang="en-GB" i="1" dirty="0" smtClean="0">
                <a:solidFill>
                  <a:srgbClr val="FF0000"/>
                </a:solidFill>
                <a:latin typeface="Times New Roman" pitchFamily="18" charset="0"/>
                <a:cs typeface="Times New Roman" pitchFamily="18" charset="0"/>
              </a:rPr>
              <a:t>integer;</a:t>
            </a:r>
            <a:endParaRPr lang="vi-VN" dirty="0">
              <a:solidFill>
                <a:srgbClr val="FF0000"/>
              </a:solidFill>
              <a:latin typeface="Times New Roman" pitchFamily="18" charset="0"/>
              <a:cs typeface="Times New Roman" pitchFamily="18" charset="0"/>
            </a:endParaRPr>
          </a:p>
          <a:p>
            <a:r>
              <a:rPr lang="en-GB" i="1" dirty="0">
                <a:solidFill>
                  <a:srgbClr val="FF0000"/>
                </a:solidFill>
                <a:latin typeface="Times New Roman" pitchFamily="18" charset="0"/>
                <a:cs typeface="Times New Roman" pitchFamily="18" charset="0"/>
              </a:rPr>
              <a:t>     x: real;</a:t>
            </a:r>
            <a:endParaRPr lang="vi-VN" dirty="0">
              <a:solidFill>
                <a:srgbClr val="FF0000"/>
              </a:solidFill>
              <a:latin typeface="Times New Roman" pitchFamily="18" charset="0"/>
              <a:cs typeface="Times New Roman" pitchFamily="18" charset="0"/>
            </a:endParaRPr>
          </a:p>
          <a:p>
            <a:r>
              <a:rPr lang="en-GB" i="1" dirty="0">
                <a:solidFill>
                  <a:srgbClr val="FF0000"/>
                </a:solidFill>
                <a:latin typeface="Times New Roman" pitchFamily="18" charset="0"/>
                <a:cs typeface="Times New Roman" pitchFamily="18" charset="0"/>
              </a:rPr>
              <a:t>begin</a:t>
            </a:r>
            <a:endParaRPr lang="vi-VN" dirty="0">
              <a:solidFill>
                <a:srgbClr val="FF0000"/>
              </a:solidFill>
              <a:latin typeface="Times New Roman" pitchFamily="18" charset="0"/>
              <a:cs typeface="Times New Roman" pitchFamily="18" charset="0"/>
            </a:endParaRPr>
          </a:p>
          <a:p>
            <a:r>
              <a:rPr lang="en-GB" i="1" dirty="0" err="1">
                <a:solidFill>
                  <a:srgbClr val="FF0000"/>
                </a:solidFill>
                <a:latin typeface="Times New Roman" pitchFamily="18" charset="0"/>
                <a:cs typeface="Times New Roman" pitchFamily="18" charset="0"/>
              </a:rPr>
              <a:t>clrscr</a:t>
            </a:r>
            <a:r>
              <a:rPr lang="en-GB" i="1" dirty="0">
                <a:solidFill>
                  <a:srgbClr val="FF0000"/>
                </a:solidFill>
                <a:latin typeface="Times New Roman" pitchFamily="18" charset="0"/>
                <a:cs typeface="Times New Roman" pitchFamily="18" charset="0"/>
              </a:rPr>
              <a:t>;</a:t>
            </a:r>
            <a:endParaRPr lang="vi-VN" dirty="0">
              <a:solidFill>
                <a:srgbClr val="FF0000"/>
              </a:solidFill>
              <a:latin typeface="Times New Roman" pitchFamily="18" charset="0"/>
              <a:cs typeface="Times New Roman" pitchFamily="18" charset="0"/>
            </a:endParaRPr>
          </a:p>
          <a:p>
            <a:r>
              <a:rPr lang="en-GB" i="1" dirty="0">
                <a:solidFill>
                  <a:srgbClr val="FF0000"/>
                </a:solidFill>
                <a:latin typeface="Times New Roman" pitchFamily="18" charset="0"/>
                <a:cs typeface="Times New Roman" pitchFamily="18" charset="0"/>
              </a:rPr>
              <a:t>     write(‘</a:t>
            </a:r>
            <a:r>
              <a:rPr lang="en-GB" i="1" dirty="0" err="1">
                <a:solidFill>
                  <a:srgbClr val="FF0000"/>
                </a:solidFill>
                <a:latin typeface="Times New Roman" pitchFamily="18" charset="0"/>
                <a:cs typeface="Times New Roman" pitchFamily="18" charset="0"/>
              </a:rPr>
              <a:t>Nhap</a:t>
            </a:r>
            <a:r>
              <a:rPr lang="en-GB" i="1" dirty="0">
                <a:solidFill>
                  <a:srgbClr val="FF0000"/>
                </a:solidFill>
                <a:latin typeface="Times New Roman" pitchFamily="18" charset="0"/>
                <a:cs typeface="Times New Roman" pitchFamily="18" charset="0"/>
              </a:rPr>
              <a:t> </a:t>
            </a:r>
            <a:r>
              <a:rPr lang="en-GB" i="1" dirty="0" err="1">
                <a:solidFill>
                  <a:srgbClr val="FF0000"/>
                </a:solidFill>
                <a:latin typeface="Times New Roman" pitchFamily="18" charset="0"/>
                <a:cs typeface="Times New Roman" pitchFamily="18" charset="0"/>
              </a:rPr>
              <a:t>a,b</a:t>
            </a:r>
            <a:r>
              <a:rPr lang="en-GB" i="1" dirty="0">
                <a:solidFill>
                  <a:srgbClr val="FF0000"/>
                </a:solidFill>
                <a:latin typeface="Times New Roman" pitchFamily="18" charset="0"/>
                <a:cs typeface="Times New Roman" pitchFamily="18" charset="0"/>
              </a:rPr>
              <a:t>:’);</a:t>
            </a:r>
            <a:endParaRPr lang="vi-VN" dirty="0">
              <a:solidFill>
                <a:srgbClr val="FF0000"/>
              </a:solidFill>
              <a:latin typeface="Times New Roman" pitchFamily="18" charset="0"/>
              <a:cs typeface="Times New Roman" pitchFamily="18" charset="0"/>
            </a:endParaRPr>
          </a:p>
          <a:p>
            <a:r>
              <a:rPr lang="en-GB" i="1" dirty="0">
                <a:solidFill>
                  <a:srgbClr val="FF0000"/>
                </a:solidFill>
                <a:latin typeface="Times New Roman" pitchFamily="18" charset="0"/>
                <a:cs typeface="Times New Roman" pitchFamily="18" charset="0"/>
              </a:rPr>
              <a:t>    </a:t>
            </a:r>
            <a:r>
              <a:rPr lang="en-GB" i="1" dirty="0" err="1">
                <a:solidFill>
                  <a:srgbClr val="FF0000"/>
                </a:solidFill>
                <a:latin typeface="Times New Roman" pitchFamily="18" charset="0"/>
                <a:cs typeface="Times New Roman" pitchFamily="18" charset="0"/>
              </a:rPr>
              <a:t>readln</a:t>
            </a:r>
            <a:r>
              <a:rPr lang="en-GB" i="1" dirty="0">
                <a:solidFill>
                  <a:srgbClr val="FF0000"/>
                </a:solidFill>
                <a:latin typeface="Times New Roman" pitchFamily="18" charset="0"/>
                <a:cs typeface="Times New Roman" pitchFamily="18" charset="0"/>
              </a:rPr>
              <a:t>(</a:t>
            </a:r>
            <a:r>
              <a:rPr lang="en-GB" i="1" dirty="0" err="1">
                <a:solidFill>
                  <a:srgbClr val="FF0000"/>
                </a:solidFill>
                <a:latin typeface="Times New Roman" pitchFamily="18" charset="0"/>
                <a:cs typeface="Times New Roman" pitchFamily="18" charset="0"/>
              </a:rPr>
              <a:t>a,b</a:t>
            </a:r>
            <a:r>
              <a:rPr lang="en-GB" i="1" dirty="0">
                <a:solidFill>
                  <a:srgbClr val="FF0000"/>
                </a:solidFill>
                <a:latin typeface="Times New Roman" pitchFamily="18" charset="0"/>
                <a:cs typeface="Times New Roman" pitchFamily="18" charset="0"/>
              </a:rPr>
              <a:t>);</a:t>
            </a:r>
            <a:endParaRPr lang="vi-VN" dirty="0">
              <a:solidFill>
                <a:srgbClr val="FF0000"/>
              </a:solidFill>
              <a:latin typeface="Times New Roman" pitchFamily="18" charset="0"/>
              <a:cs typeface="Times New Roman" pitchFamily="18" charset="0"/>
            </a:endParaRPr>
          </a:p>
          <a:p>
            <a:r>
              <a:rPr lang="en-GB" i="1" dirty="0">
                <a:solidFill>
                  <a:srgbClr val="FF0000"/>
                </a:solidFill>
                <a:latin typeface="Times New Roman" pitchFamily="18" charset="0"/>
                <a:cs typeface="Times New Roman" pitchFamily="18" charset="0"/>
              </a:rPr>
              <a:t>   if (a=0) and (b=0) then </a:t>
            </a:r>
            <a:r>
              <a:rPr lang="en-GB" i="1" dirty="0" err="1">
                <a:solidFill>
                  <a:srgbClr val="FF0000"/>
                </a:solidFill>
                <a:latin typeface="Times New Roman" pitchFamily="18" charset="0"/>
                <a:cs typeface="Times New Roman" pitchFamily="18" charset="0"/>
              </a:rPr>
              <a:t>writeln</a:t>
            </a:r>
            <a:r>
              <a:rPr lang="en-GB" i="1" dirty="0">
                <a:solidFill>
                  <a:srgbClr val="FF0000"/>
                </a:solidFill>
                <a:latin typeface="Times New Roman" pitchFamily="18" charset="0"/>
                <a:cs typeface="Times New Roman" pitchFamily="18" charset="0"/>
              </a:rPr>
              <a:t>(‘ PTVSN’)</a:t>
            </a:r>
            <a:endParaRPr lang="vi-VN" dirty="0">
              <a:solidFill>
                <a:srgbClr val="FF0000"/>
              </a:solidFill>
              <a:latin typeface="Times New Roman" pitchFamily="18" charset="0"/>
              <a:cs typeface="Times New Roman" pitchFamily="18" charset="0"/>
            </a:endParaRPr>
          </a:p>
          <a:p>
            <a:r>
              <a:rPr lang="en-GB" i="1" dirty="0">
                <a:solidFill>
                  <a:srgbClr val="FF0000"/>
                </a:solidFill>
                <a:latin typeface="Times New Roman" pitchFamily="18" charset="0"/>
                <a:cs typeface="Times New Roman" pitchFamily="18" charset="0"/>
              </a:rPr>
              <a:t>   else</a:t>
            </a:r>
            <a:endParaRPr lang="vi-VN" dirty="0">
              <a:solidFill>
                <a:srgbClr val="FF0000"/>
              </a:solidFill>
              <a:latin typeface="Times New Roman" pitchFamily="18" charset="0"/>
              <a:cs typeface="Times New Roman" pitchFamily="18" charset="0"/>
            </a:endParaRPr>
          </a:p>
          <a:p>
            <a:r>
              <a:rPr lang="en-GB" i="1" dirty="0">
                <a:solidFill>
                  <a:srgbClr val="FF0000"/>
                </a:solidFill>
                <a:latin typeface="Times New Roman" pitchFamily="18" charset="0"/>
                <a:cs typeface="Times New Roman" pitchFamily="18" charset="0"/>
              </a:rPr>
              <a:t>      if (a=0) and (b&lt;&gt;0) then </a:t>
            </a:r>
            <a:r>
              <a:rPr lang="en-GB" i="1" dirty="0" err="1">
                <a:solidFill>
                  <a:srgbClr val="FF0000"/>
                </a:solidFill>
                <a:latin typeface="Times New Roman" pitchFamily="18" charset="0"/>
                <a:cs typeface="Times New Roman" pitchFamily="18" charset="0"/>
              </a:rPr>
              <a:t>writeln</a:t>
            </a:r>
            <a:r>
              <a:rPr lang="en-GB" i="1" dirty="0">
                <a:solidFill>
                  <a:srgbClr val="FF0000"/>
                </a:solidFill>
                <a:latin typeface="Times New Roman" pitchFamily="18" charset="0"/>
                <a:cs typeface="Times New Roman" pitchFamily="18" charset="0"/>
              </a:rPr>
              <a:t>(‘PTVN’)</a:t>
            </a:r>
            <a:endParaRPr lang="vi-VN" dirty="0">
              <a:solidFill>
                <a:srgbClr val="FF0000"/>
              </a:solidFill>
              <a:latin typeface="Times New Roman" pitchFamily="18" charset="0"/>
              <a:cs typeface="Times New Roman" pitchFamily="18" charset="0"/>
            </a:endParaRPr>
          </a:p>
          <a:p>
            <a:r>
              <a:rPr lang="en-GB" i="1" dirty="0">
                <a:solidFill>
                  <a:srgbClr val="FF0000"/>
                </a:solidFill>
                <a:latin typeface="Times New Roman" pitchFamily="18" charset="0"/>
                <a:cs typeface="Times New Roman" pitchFamily="18" charset="0"/>
              </a:rPr>
              <a:t>     else </a:t>
            </a:r>
            <a:r>
              <a:rPr lang="en-GB" i="1" dirty="0" err="1">
                <a:solidFill>
                  <a:srgbClr val="FF0000"/>
                </a:solidFill>
                <a:latin typeface="Times New Roman" pitchFamily="18" charset="0"/>
                <a:cs typeface="Times New Roman" pitchFamily="18" charset="0"/>
              </a:rPr>
              <a:t>writeln</a:t>
            </a:r>
            <a:r>
              <a:rPr lang="en-GB" i="1" dirty="0">
                <a:solidFill>
                  <a:srgbClr val="FF0000"/>
                </a:solidFill>
                <a:latin typeface="Times New Roman" pitchFamily="18" charset="0"/>
                <a:cs typeface="Times New Roman" pitchFamily="18" charset="0"/>
              </a:rPr>
              <a:t>(‘PT co </a:t>
            </a:r>
            <a:r>
              <a:rPr lang="en-GB" i="1" dirty="0" err="1">
                <a:solidFill>
                  <a:srgbClr val="FF0000"/>
                </a:solidFill>
                <a:latin typeface="Times New Roman" pitchFamily="18" charset="0"/>
                <a:cs typeface="Times New Roman" pitchFamily="18" charset="0"/>
              </a:rPr>
              <a:t>nghiem</a:t>
            </a:r>
            <a:r>
              <a:rPr lang="en-GB" i="1" dirty="0">
                <a:solidFill>
                  <a:srgbClr val="FF0000"/>
                </a:solidFill>
                <a:latin typeface="Times New Roman" pitchFamily="18" charset="0"/>
                <a:cs typeface="Times New Roman" pitchFamily="18" charset="0"/>
              </a:rPr>
              <a:t> x=’,-b/a);</a:t>
            </a:r>
            <a:endParaRPr lang="vi-VN" dirty="0">
              <a:solidFill>
                <a:srgbClr val="FF0000"/>
              </a:solidFill>
              <a:latin typeface="Times New Roman" pitchFamily="18" charset="0"/>
              <a:cs typeface="Times New Roman" pitchFamily="18" charset="0"/>
            </a:endParaRPr>
          </a:p>
          <a:p>
            <a:r>
              <a:rPr lang="en-GB" i="1" dirty="0" err="1">
                <a:solidFill>
                  <a:srgbClr val="FF0000"/>
                </a:solidFill>
                <a:latin typeface="Times New Roman" pitchFamily="18" charset="0"/>
                <a:cs typeface="Times New Roman" pitchFamily="18" charset="0"/>
              </a:rPr>
              <a:t>readln</a:t>
            </a:r>
            <a:r>
              <a:rPr lang="en-GB" i="1" dirty="0">
                <a:solidFill>
                  <a:srgbClr val="FF0000"/>
                </a:solidFill>
                <a:latin typeface="Times New Roman" pitchFamily="18" charset="0"/>
                <a:cs typeface="Times New Roman" pitchFamily="18" charset="0"/>
              </a:rPr>
              <a:t>;</a:t>
            </a:r>
            <a:endParaRPr lang="vi-VN" dirty="0">
              <a:solidFill>
                <a:srgbClr val="FF0000"/>
              </a:solidFill>
              <a:latin typeface="Times New Roman" pitchFamily="18" charset="0"/>
              <a:cs typeface="Times New Roman" pitchFamily="18" charset="0"/>
            </a:endParaRPr>
          </a:p>
          <a:p>
            <a:r>
              <a:rPr lang="en-GB" i="1" dirty="0">
                <a:solidFill>
                  <a:srgbClr val="FF0000"/>
                </a:solidFill>
                <a:latin typeface="Times New Roman" pitchFamily="18" charset="0"/>
                <a:cs typeface="Times New Roman" pitchFamily="18" charset="0"/>
              </a:rPr>
              <a:t>end.</a:t>
            </a:r>
            <a:endParaRPr lang="vi-VN" dirty="0">
              <a:solidFill>
                <a:srgbClr val="FF0000"/>
              </a:solidFill>
              <a:latin typeface="Times New Roman" pitchFamily="18" charset="0"/>
              <a:cs typeface="Times New Roman" pitchFamily="18" charset="0"/>
            </a:endParaRPr>
          </a:p>
          <a:p>
            <a:pPr algn="ctr"/>
            <a:endParaRPr lang="vi-VN" dirty="0">
              <a:solidFill>
                <a:srgbClr val="FF0000"/>
              </a:solidFill>
            </a:endParaRPr>
          </a:p>
        </p:txBody>
      </p:sp>
      <p:sp>
        <p:nvSpPr>
          <p:cNvPr id="7" name="TextBox 6"/>
          <p:cNvSpPr txBox="1"/>
          <p:nvPr/>
        </p:nvSpPr>
        <p:spPr>
          <a:xfrm>
            <a:off x="0" y="133350"/>
            <a:ext cx="7010400" cy="461665"/>
          </a:xfrm>
          <a:prstGeom prst="rect">
            <a:avLst/>
          </a:prstGeom>
          <a:noFill/>
        </p:spPr>
        <p:txBody>
          <a:bodyPr wrap="square" rtlCol="0">
            <a:spAutoFit/>
          </a:bodyPr>
          <a:lstStyle/>
          <a:p>
            <a:r>
              <a:rPr lang="en-US" sz="2400" b="1" dirty="0" smtClean="0">
                <a:solidFill>
                  <a:schemeClr val="bg1"/>
                </a:solidFill>
                <a:latin typeface="Times New Roman" pitchFamily="18" charset="0"/>
                <a:cs typeface="Times New Roman" pitchFamily="18" charset="0"/>
              </a:rPr>
              <a:t>1. KHÁI NIỆM LẬP TRÌNH</a:t>
            </a:r>
            <a:endParaRPr lang="vi-VN" sz="2400" b="1" dirty="0">
              <a:solidFill>
                <a:schemeClr val="bg1"/>
              </a:solidFill>
              <a:latin typeface="Times New Roman" pitchFamily="18" charset="0"/>
              <a:cs typeface="Times New Roman" pitchFamily="18" charset="0"/>
            </a:endParaRPr>
          </a:p>
        </p:txBody>
      </p:sp>
      <p:sp>
        <p:nvSpPr>
          <p:cNvPr id="8" name="Rounded Rectangle 7"/>
          <p:cNvSpPr/>
          <p:nvPr/>
        </p:nvSpPr>
        <p:spPr>
          <a:xfrm>
            <a:off x="21404" y="595015"/>
            <a:ext cx="9128760" cy="141976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lnSpc>
                <a:spcPct val="150000"/>
              </a:lnSpc>
            </a:pPr>
            <a:r>
              <a:rPr lang="vi-VN" sz="2400" dirty="0" smtClean="0">
                <a:solidFill>
                  <a:schemeClr val="tx1"/>
                </a:solidFill>
                <a:latin typeface="Times New Roman" pitchFamily="18" charset="0"/>
                <a:cs typeface="Times New Roman" pitchFamily="18" charset="0"/>
                <a:sym typeface="Wingdings"/>
              </a:rPr>
              <a:t></a:t>
            </a:r>
            <a:r>
              <a:rPr lang="en-US" sz="2400" dirty="0" smtClean="0">
                <a:solidFill>
                  <a:schemeClr val="tx1"/>
                </a:solidFill>
                <a:latin typeface="Times New Roman" pitchFamily="18" charset="0"/>
                <a:cs typeface="Times New Roman" pitchFamily="18" charset="0"/>
                <a:sym typeface="Wingdings"/>
              </a:rPr>
              <a:t> </a:t>
            </a:r>
            <a:r>
              <a:rPr lang="vi-VN" sz="2400" i="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sym typeface="Wingdings"/>
              </a:rPr>
              <a:t>Lập trình</a:t>
            </a:r>
            <a:r>
              <a:rPr lang="vi-VN" sz="2400" dirty="0" smtClean="0">
                <a:solidFill>
                  <a:schemeClr val="tx1"/>
                </a:solidFill>
                <a:latin typeface="Times New Roman" pitchFamily="18" charset="0"/>
                <a:cs typeface="Times New Roman" pitchFamily="18" charset="0"/>
                <a:sym typeface="Wingdings"/>
              </a:rPr>
              <a:t> là sử dụng cấu trúc dữ liệu và các câu lệnh của ngôn ngữ lập trình cụ thể để mô tả dữ liệu và diễn đạt các thao tác của thuật toán.</a:t>
            </a:r>
            <a:endParaRPr lang="vi-VN"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279036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4"/>
                                        </p:tgtEl>
                                      </p:cBhvr>
                                    </p:animEffect>
                                    <p:set>
                                      <p:cBhvr>
                                        <p:cTn id="10" dur="1" fill="hold">
                                          <p:stCondLst>
                                            <p:cond delay="499"/>
                                          </p:stCondLst>
                                        </p:cTn>
                                        <p:tgtEl>
                                          <p:spTgt spid="4"/>
                                        </p:tgtEl>
                                        <p:attrNameLst>
                                          <p:attrName>style.visibility</p:attrName>
                                        </p:attrNameLst>
                                      </p:cBhvr>
                                      <p:to>
                                        <p:strVal val="hidden"/>
                                      </p:to>
                                    </p:set>
                                  </p:childTnLst>
                                </p:cTn>
                              </p:par>
                            </p:childTnLst>
                          </p:cTn>
                        </p:par>
                        <p:par>
                          <p:cTn id="11" fill="hold">
                            <p:stCondLst>
                              <p:cond delay="500"/>
                            </p:stCondLst>
                            <p:childTnLst>
                              <p:par>
                                <p:cTn id="12" presetID="2" presetClass="entr" presetSubtype="4"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546354975"/>
              </p:ext>
            </p:extLst>
          </p:nvPr>
        </p:nvGraphicFramePr>
        <p:xfrm>
          <a:off x="76200" y="971550"/>
          <a:ext cx="8839200" cy="2840652"/>
        </p:xfrm>
        <a:graphic>
          <a:graphicData uri="http://schemas.openxmlformats.org/drawingml/2006/table">
            <a:tbl>
              <a:tblPr firstRow="1" firstCol="1" bandRow="1">
                <a:tableStyleId>{10A1B5D5-9B99-4C35-A422-299274C87663}</a:tableStyleId>
              </a:tblPr>
              <a:tblGrid>
                <a:gridCol w="1542923"/>
                <a:gridCol w="7296277"/>
              </a:tblGrid>
              <a:tr h="253069">
                <a:tc>
                  <a:txBody>
                    <a:bodyPr/>
                    <a:lstStyle/>
                    <a:p>
                      <a:pPr algn="ctr">
                        <a:lnSpc>
                          <a:spcPct val="100000"/>
                        </a:lnSpc>
                        <a:spcAft>
                          <a:spcPts val="0"/>
                        </a:spcAft>
                      </a:pPr>
                      <a:r>
                        <a:rPr lang="en-GB" sz="1800" dirty="0">
                          <a:effectLst/>
                          <a:latin typeface="Times New Roman" pitchFamily="18" charset="0"/>
                          <a:cs typeface="Times New Roman" pitchFamily="18" charset="0"/>
                        </a:rPr>
                        <a:t>A</a:t>
                      </a:r>
                      <a:endParaRPr lang="vi-VN" sz="1800" dirty="0">
                        <a:effectLst/>
                        <a:latin typeface="Times New Roman" pitchFamily="18" charset="0"/>
                        <a:ea typeface="Times New Roman"/>
                        <a:cs typeface="Times New Roman" pitchFamily="18" charset="0"/>
                      </a:endParaRPr>
                    </a:p>
                  </a:txBody>
                  <a:tcPr marL="68580" marR="68580" marT="0" marB="0"/>
                </a:tc>
                <a:tc>
                  <a:txBody>
                    <a:bodyPr/>
                    <a:lstStyle/>
                    <a:p>
                      <a:pPr algn="ctr">
                        <a:lnSpc>
                          <a:spcPct val="100000"/>
                        </a:lnSpc>
                        <a:spcAft>
                          <a:spcPts val="0"/>
                        </a:spcAft>
                      </a:pPr>
                      <a:r>
                        <a:rPr lang="en-GB" sz="1800" dirty="0">
                          <a:effectLst/>
                          <a:latin typeface="Times New Roman" pitchFamily="18" charset="0"/>
                          <a:cs typeface="Times New Roman" pitchFamily="18" charset="0"/>
                        </a:rPr>
                        <a:t>B</a:t>
                      </a:r>
                      <a:endParaRPr lang="vi-VN" sz="1800" dirty="0">
                        <a:effectLst/>
                        <a:latin typeface="Times New Roman" pitchFamily="18" charset="0"/>
                        <a:ea typeface="Times New Roman"/>
                        <a:cs typeface="Times New Roman" pitchFamily="18" charset="0"/>
                      </a:endParaRPr>
                    </a:p>
                  </a:txBody>
                  <a:tcPr marL="68580" marR="68580" marT="0" marB="0"/>
                </a:tc>
              </a:tr>
              <a:tr h="1069305">
                <a:tc>
                  <a:txBody>
                    <a:bodyPr/>
                    <a:lstStyle/>
                    <a:p>
                      <a:pPr>
                        <a:lnSpc>
                          <a:spcPct val="100000"/>
                        </a:lnSpc>
                        <a:spcAft>
                          <a:spcPts val="0"/>
                        </a:spcAft>
                        <a:tabLst>
                          <a:tab pos="3886200" algn="l"/>
                        </a:tabLst>
                      </a:pPr>
                      <a:r>
                        <a:rPr lang="nl-NL" sz="1800">
                          <a:effectLst/>
                          <a:latin typeface="Times New Roman" pitchFamily="18" charset="0"/>
                          <a:cs typeface="Times New Roman" pitchFamily="18" charset="0"/>
                        </a:rPr>
                        <a:t>A. Ngôn ngữ bậc cao:</a:t>
                      </a:r>
                      <a:endParaRPr lang="vi-VN" sz="1800">
                        <a:effectLst/>
                        <a:latin typeface="Times New Roman" pitchFamily="18" charset="0"/>
                        <a:ea typeface="Times New Roman"/>
                        <a:cs typeface="Times New Roman" pitchFamily="18" charset="0"/>
                      </a:endParaRPr>
                    </a:p>
                  </a:txBody>
                  <a:tcPr marL="68580" marR="68580" marT="0" marB="0" anchor="ctr"/>
                </a:tc>
                <a:tc>
                  <a:txBody>
                    <a:bodyPr/>
                    <a:lstStyle/>
                    <a:p>
                      <a:pPr>
                        <a:lnSpc>
                          <a:spcPct val="100000"/>
                        </a:lnSpc>
                        <a:spcAft>
                          <a:spcPts val="0"/>
                        </a:spcAft>
                      </a:pPr>
                      <a:r>
                        <a:rPr lang="nl-NL" sz="1800" dirty="0">
                          <a:effectLst/>
                          <a:latin typeface="Times New Roman" pitchFamily="18" charset="0"/>
                          <a:cs typeface="Times New Roman" pitchFamily="18" charset="0"/>
                        </a:rPr>
                        <a:t>1. Là ngôn ngữ duy nhất máy tính có thể trực tiếp hiểu và thực hiện. Chương trình viết bằng ngôn ngữ máy có thể nạp trực tiếp vào bộ nhớ và thực hiện ngay mỗi loại máy tính có một ngôn ngữ riêng của mình.</a:t>
                      </a:r>
                      <a:endParaRPr lang="vi-VN" sz="1800" dirty="0">
                        <a:effectLst/>
                        <a:latin typeface="Times New Roman" pitchFamily="18" charset="0"/>
                        <a:ea typeface="Times New Roman"/>
                        <a:cs typeface="Times New Roman" pitchFamily="18" charset="0"/>
                      </a:endParaRPr>
                    </a:p>
                  </a:txBody>
                  <a:tcPr marL="68580" marR="68580" marT="0" marB="0" anchor="ctr"/>
                </a:tc>
              </a:tr>
              <a:tr h="641583">
                <a:tc>
                  <a:txBody>
                    <a:bodyPr/>
                    <a:lstStyle/>
                    <a:p>
                      <a:pPr>
                        <a:lnSpc>
                          <a:spcPct val="100000"/>
                        </a:lnSpc>
                        <a:spcAft>
                          <a:spcPts val="0"/>
                        </a:spcAft>
                        <a:tabLst>
                          <a:tab pos="3886200" algn="l"/>
                        </a:tabLst>
                      </a:pPr>
                      <a:r>
                        <a:rPr lang="nl-NL" sz="1800">
                          <a:effectLst/>
                          <a:latin typeface="Times New Roman" pitchFamily="18" charset="0"/>
                          <a:cs typeface="Times New Roman" pitchFamily="18" charset="0"/>
                        </a:rPr>
                        <a:t>B.Ngôn ngữ máy:</a:t>
                      </a:r>
                      <a:endParaRPr lang="vi-VN" sz="1800">
                        <a:effectLst/>
                        <a:latin typeface="Times New Roman" pitchFamily="18" charset="0"/>
                        <a:ea typeface="Times New Roman"/>
                        <a:cs typeface="Times New Roman" pitchFamily="18" charset="0"/>
                      </a:endParaRPr>
                    </a:p>
                  </a:txBody>
                  <a:tcPr marL="68580" marR="68580" marT="0" marB="0" anchor="ctr"/>
                </a:tc>
                <a:tc>
                  <a:txBody>
                    <a:bodyPr/>
                    <a:lstStyle/>
                    <a:p>
                      <a:pPr>
                        <a:lnSpc>
                          <a:spcPct val="100000"/>
                        </a:lnSpc>
                        <a:spcAft>
                          <a:spcPts val="0"/>
                        </a:spcAft>
                      </a:pPr>
                      <a:r>
                        <a:rPr lang="nl-NL" sz="1800" dirty="0">
                          <a:effectLst/>
                          <a:latin typeface="Times New Roman" pitchFamily="18" charset="0"/>
                          <a:cs typeface="Times New Roman" pitchFamily="18" charset="0"/>
                        </a:rPr>
                        <a:t>2. Là ngôn ngữ dùng các từ viết tắt tiếng anh để viết chương trình. Ít phụ thuộc vào máy và dễ viết chương trình hơn ngôn ngữ máy.</a:t>
                      </a:r>
                      <a:endParaRPr lang="vi-VN" sz="1800" dirty="0">
                        <a:effectLst/>
                        <a:latin typeface="Times New Roman" pitchFamily="18" charset="0"/>
                        <a:ea typeface="Times New Roman"/>
                        <a:cs typeface="Times New Roman" pitchFamily="18" charset="0"/>
                      </a:endParaRPr>
                    </a:p>
                  </a:txBody>
                  <a:tcPr marL="68580" marR="68580" marT="0" marB="0" anchor="ctr"/>
                </a:tc>
              </a:tr>
              <a:tr h="855444">
                <a:tc>
                  <a:txBody>
                    <a:bodyPr/>
                    <a:lstStyle/>
                    <a:p>
                      <a:pPr>
                        <a:lnSpc>
                          <a:spcPct val="100000"/>
                        </a:lnSpc>
                        <a:spcAft>
                          <a:spcPts val="0"/>
                        </a:spcAft>
                        <a:tabLst>
                          <a:tab pos="3886200" algn="l"/>
                        </a:tabLst>
                      </a:pPr>
                      <a:r>
                        <a:rPr lang="nl-NL" sz="1800" dirty="0">
                          <a:effectLst/>
                          <a:latin typeface="Times New Roman" pitchFamily="18" charset="0"/>
                          <a:cs typeface="Times New Roman" pitchFamily="18" charset="0"/>
                        </a:rPr>
                        <a:t>C. Hợp ngữ:</a:t>
                      </a:r>
                      <a:endParaRPr lang="vi-VN" sz="1800" dirty="0">
                        <a:effectLst/>
                        <a:latin typeface="Times New Roman" pitchFamily="18" charset="0"/>
                        <a:ea typeface="Times New Roman"/>
                        <a:cs typeface="Times New Roman" pitchFamily="18" charset="0"/>
                      </a:endParaRPr>
                    </a:p>
                  </a:txBody>
                  <a:tcPr marL="68580" marR="68580" marT="0" marB="0" anchor="ctr"/>
                </a:tc>
                <a:tc>
                  <a:txBody>
                    <a:bodyPr/>
                    <a:lstStyle/>
                    <a:p>
                      <a:pPr>
                        <a:lnSpc>
                          <a:spcPct val="100000"/>
                        </a:lnSpc>
                        <a:spcAft>
                          <a:spcPts val="0"/>
                        </a:spcAft>
                      </a:pPr>
                      <a:r>
                        <a:rPr lang="nl-NL" sz="1800" dirty="0">
                          <a:effectLst/>
                          <a:latin typeface="Times New Roman" pitchFamily="18" charset="0"/>
                          <a:cs typeface="Times New Roman" pitchFamily="18" charset="0"/>
                        </a:rPr>
                        <a:t>3. Là  ngôn ngữ tự nhiên. Không phụ thuộc vào loại máy. Có thể thực hiện trên nhiều loại máy tính khác nhau. Rễ sửa đổi và nâng cấp chương trình.</a:t>
                      </a:r>
                      <a:endParaRPr lang="vi-VN" sz="1800" dirty="0">
                        <a:effectLst/>
                        <a:latin typeface="Times New Roman" pitchFamily="18" charset="0"/>
                        <a:ea typeface="Times New Roman"/>
                        <a:cs typeface="Times New Roman" pitchFamily="18" charset="0"/>
                      </a:endParaRPr>
                    </a:p>
                  </a:txBody>
                  <a:tcPr marL="68580" marR="68580" marT="0" marB="0" anchor="ctr"/>
                </a:tc>
              </a:tr>
            </a:tbl>
          </a:graphicData>
        </a:graphic>
      </p:graphicFrame>
      <p:sp>
        <p:nvSpPr>
          <p:cNvPr id="6" name="TextBox 5"/>
          <p:cNvSpPr txBox="1"/>
          <p:nvPr/>
        </p:nvSpPr>
        <p:spPr>
          <a:xfrm>
            <a:off x="0" y="571440"/>
            <a:ext cx="8534400" cy="400110"/>
          </a:xfrm>
          <a:prstGeom prst="rect">
            <a:avLst/>
          </a:prstGeom>
          <a:noFill/>
        </p:spPr>
        <p:txBody>
          <a:bodyPr wrap="square" rtlCol="0">
            <a:spAutoFit/>
          </a:bodyPr>
          <a:lstStyle/>
          <a:p>
            <a:r>
              <a:rPr lang="en-US" sz="2000" dirty="0" err="1" smtClean="0">
                <a:solidFill>
                  <a:srgbClr val="FFC000"/>
                </a:solidFill>
                <a:latin typeface="Times New Roman" pitchFamily="18" charset="0"/>
                <a:cs typeface="Times New Roman" pitchFamily="18" charset="0"/>
              </a:rPr>
              <a:t>Câu</a:t>
            </a:r>
            <a:r>
              <a:rPr lang="en-US" sz="2000" dirty="0" smtClean="0">
                <a:solidFill>
                  <a:srgbClr val="FFC000"/>
                </a:solidFill>
                <a:latin typeface="Times New Roman" pitchFamily="18" charset="0"/>
                <a:cs typeface="Times New Roman" pitchFamily="18" charset="0"/>
              </a:rPr>
              <a:t> 1</a:t>
            </a:r>
            <a:r>
              <a:rPr lang="en-US" sz="2000" dirty="0" smtClean="0">
                <a:solidFill>
                  <a:schemeClr val="bg1"/>
                </a:solidFill>
                <a:latin typeface="Times New Roman" pitchFamily="18" charset="0"/>
                <a:cs typeface="Times New Roman" pitchFamily="18" charset="0"/>
              </a:rPr>
              <a:t>. </a:t>
            </a:r>
            <a:r>
              <a:rPr lang="en-US" sz="2000" dirty="0" err="1" smtClean="0">
                <a:solidFill>
                  <a:schemeClr val="bg1"/>
                </a:solidFill>
                <a:latin typeface="Times New Roman" pitchFamily="18" charset="0"/>
                <a:cs typeface="Times New Roman" pitchFamily="18" charset="0"/>
              </a:rPr>
              <a:t>Hãy</a:t>
            </a:r>
            <a:r>
              <a:rPr lang="en-US" sz="2000" dirty="0" smtClean="0">
                <a:solidFill>
                  <a:schemeClr val="bg1"/>
                </a:solidFill>
                <a:latin typeface="Times New Roman" pitchFamily="18" charset="0"/>
                <a:cs typeface="Times New Roman" pitchFamily="18" charset="0"/>
              </a:rPr>
              <a:t> </a:t>
            </a:r>
            <a:r>
              <a:rPr lang="en-US" sz="2000" dirty="0" err="1" smtClean="0">
                <a:solidFill>
                  <a:schemeClr val="bg1"/>
                </a:solidFill>
                <a:latin typeface="Times New Roman" pitchFamily="18" charset="0"/>
                <a:cs typeface="Times New Roman" pitchFamily="18" charset="0"/>
              </a:rPr>
              <a:t>nối</a:t>
            </a:r>
            <a:r>
              <a:rPr lang="en-US" sz="2000" dirty="0" smtClean="0">
                <a:solidFill>
                  <a:schemeClr val="bg1"/>
                </a:solidFill>
                <a:latin typeface="Times New Roman" pitchFamily="18" charset="0"/>
                <a:cs typeface="Times New Roman" pitchFamily="18" charset="0"/>
              </a:rPr>
              <a:t> </a:t>
            </a:r>
            <a:r>
              <a:rPr lang="en-US" sz="2000" dirty="0" err="1" smtClean="0">
                <a:solidFill>
                  <a:schemeClr val="bg1"/>
                </a:solidFill>
                <a:latin typeface="Times New Roman" pitchFamily="18" charset="0"/>
                <a:cs typeface="Times New Roman" pitchFamily="18" charset="0"/>
              </a:rPr>
              <a:t>cột</a:t>
            </a:r>
            <a:r>
              <a:rPr lang="en-US" sz="2000" dirty="0" smtClean="0">
                <a:solidFill>
                  <a:schemeClr val="bg1"/>
                </a:solidFill>
                <a:latin typeface="Times New Roman" pitchFamily="18" charset="0"/>
                <a:cs typeface="Times New Roman" pitchFamily="18" charset="0"/>
              </a:rPr>
              <a:t> A </a:t>
            </a:r>
            <a:r>
              <a:rPr lang="en-US" sz="2000" dirty="0" err="1" smtClean="0">
                <a:solidFill>
                  <a:schemeClr val="bg1"/>
                </a:solidFill>
                <a:latin typeface="Times New Roman" pitchFamily="18" charset="0"/>
                <a:cs typeface="Times New Roman" pitchFamily="18" charset="0"/>
              </a:rPr>
              <a:t>và</a:t>
            </a:r>
            <a:r>
              <a:rPr lang="en-US" sz="2000" dirty="0" smtClean="0">
                <a:solidFill>
                  <a:schemeClr val="bg1"/>
                </a:solidFill>
                <a:latin typeface="Times New Roman" pitchFamily="18" charset="0"/>
                <a:cs typeface="Times New Roman" pitchFamily="18" charset="0"/>
              </a:rPr>
              <a:t> </a:t>
            </a:r>
            <a:r>
              <a:rPr lang="en-US" sz="2000" dirty="0" err="1" smtClean="0">
                <a:solidFill>
                  <a:schemeClr val="bg1"/>
                </a:solidFill>
                <a:latin typeface="Times New Roman" pitchFamily="18" charset="0"/>
                <a:cs typeface="Times New Roman" pitchFamily="18" charset="0"/>
              </a:rPr>
              <a:t>cột</a:t>
            </a:r>
            <a:r>
              <a:rPr lang="en-US" sz="2000" dirty="0" smtClean="0">
                <a:solidFill>
                  <a:schemeClr val="bg1"/>
                </a:solidFill>
                <a:latin typeface="Times New Roman" pitchFamily="18" charset="0"/>
                <a:cs typeface="Times New Roman" pitchFamily="18" charset="0"/>
              </a:rPr>
              <a:t> B </a:t>
            </a:r>
            <a:r>
              <a:rPr lang="en-US" sz="2000" dirty="0" err="1" smtClean="0">
                <a:solidFill>
                  <a:schemeClr val="bg1"/>
                </a:solidFill>
                <a:latin typeface="Times New Roman" pitchFamily="18" charset="0"/>
                <a:cs typeface="Times New Roman" pitchFamily="18" charset="0"/>
              </a:rPr>
              <a:t>để</a:t>
            </a:r>
            <a:r>
              <a:rPr lang="en-US" sz="2000" dirty="0" smtClean="0">
                <a:solidFill>
                  <a:schemeClr val="bg1"/>
                </a:solidFill>
                <a:latin typeface="Times New Roman" pitchFamily="18" charset="0"/>
                <a:cs typeface="Times New Roman" pitchFamily="18" charset="0"/>
              </a:rPr>
              <a:t> </a:t>
            </a:r>
            <a:r>
              <a:rPr lang="en-US" sz="2000" dirty="0" err="1" smtClean="0">
                <a:solidFill>
                  <a:schemeClr val="bg1"/>
                </a:solidFill>
                <a:latin typeface="Times New Roman" pitchFamily="18" charset="0"/>
                <a:cs typeface="Times New Roman" pitchFamily="18" charset="0"/>
              </a:rPr>
              <a:t>đuộc</a:t>
            </a:r>
            <a:r>
              <a:rPr lang="en-US" sz="2000" dirty="0" smtClean="0">
                <a:solidFill>
                  <a:schemeClr val="bg1"/>
                </a:solidFill>
                <a:latin typeface="Times New Roman" pitchFamily="18" charset="0"/>
                <a:cs typeface="Times New Roman" pitchFamily="18" charset="0"/>
              </a:rPr>
              <a:t> </a:t>
            </a:r>
            <a:r>
              <a:rPr lang="en-US" sz="2000" dirty="0" err="1" smtClean="0">
                <a:solidFill>
                  <a:schemeClr val="bg1"/>
                </a:solidFill>
                <a:latin typeface="Times New Roman" pitchFamily="18" charset="0"/>
                <a:cs typeface="Times New Roman" pitchFamily="18" charset="0"/>
              </a:rPr>
              <a:t>phát</a:t>
            </a:r>
            <a:r>
              <a:rPr lang="en-US" sz="2000" dirty="0" smtClean="0">
                <a:solidFill>
                  <a:schemeClr val="bg1"/>
                </a:solidFill>
                <a:latin typeface="Times New Roman" pitchFamily="18" charset="0"/>
                <a:cs typeface="Times New Roman" pitchFamily="18" charset="0"/>
              </a:rPr>
              <a:t> </a:t>
            </a:r>
            <a:r>
              <a:rPr lang="en-US" sz="2000" dirty="0" err="1" smtClean="0">
                <a:solidFill>
                  <a:schemeClr val="bg1"/>
                </a:solidFill>
                <a:latin typeface="Times New Roman" pitchFamily="18" charset="0"/>
                <a:cs typeface="Times New Roman" pitchFamily="18" charset="0"/>
              </a:rPr>
              <a:t>biểu</a:t>
            </a:r>
            <a:r>
              <a:rPr lang="en-US" sz="2000" dirty="0" smtClean="0">
                <a:solidFill>
                  <a:schemeClr val="bg1"/>
                </a:solidFill>
                <a:latin typeface="Times New Roman" pitchFamily="18" charset="0"/>
                <a:cs typeface="Times New Roman" pitchFamily="18" charset="0"/>
              </a:rPr>
              <a:t> </a:t>
            </a:r>
            <a:r>
              <a:rPr lang="en-US" sz="2000" dirty="0" err="1" smtClean="0">
                <a:solidFill>
                  <a:schemeClr val="bg1"/>
                </a:solidFill>
                <a:latin typeface="Times New Roman" pitchFamily="18" charset="0"/>
                <a:cs typeface="Times New Roman" pitchFamily="18" charset="0"/>
              </a:rPr>
              <a:t>đúng</a:t>
            </a:r>
            <a:endParaRPr lang="vi-VN" sz="2000" dirty="0">
              <a:solidFill>
                <a:schemeClr val="bg1"/>
              </a:solidFill>
              <a:latin typeface="Times New Roman" pitchFamily="18" charset="0"/>
              <a:cs typeface="Times New Roman" pitchFamily="18" charset="0"/>
            </a:endParaRPr>
          </a:p>
        </p:txBody>
      </p:sp>
      <p:sp>
        <p:nvSpPr>
          <p:cNvPr id="8" name="Rectangle 7"/>
          <p:cNvSpPr/>
          <p:nvPr/>
        </p:nvSpPr>
        <p:spPr>
          <a:xfrm>
            <a:off x="0" y="3867150"/>
            <a:ext cx="9144000" cy="1089529"/>
          </a:xfrm>
          <a:prstGeom prst="rect">
            <a:avLst/>
          </a:prstGeom>
        </p:spPr>
        <p:txBody>
          <a:bodyPr wrap="square">
            <a:spAutoFit/>
          </a:bodyPr>
          <a:lstStyle/>
          <a:p>
            <a:pPr>
              <a:lnSpc>
                <a:spcPct val="120000"/>
              </a:lnSpc>
            </a:pPr>
            <a:r>
              <a:rPr lang="nl-NL" dirty="0" smtClean="0">
                <a:solidFill>
                  <a:srgbClr val="FFC000"/>
                </a:solidFill>
                <a:latin typeface="Times New Roman" pitchFamily="18" charset="0"/>
                <a:cs typeface="Times New Roman" pitchFamily="18" charset="0"/>
              </a:rPr>
              <a:t>Câu 2</a:t>
            </a:r>
            <a:r>
              <a:rPr lang="nl-NL" dirty="0" smtClean="0">
                <a:solidFill>
                  <a:schemeClr val="bg1"/>
                </a:solidFill>
                <a:latin typeface="Times New Roman" pitchFamily="18" charset="0"/>
                <a:cs typeface="Times New Roman" pitchFamily="18" charset="0"/>
              </a:rPr>
              <a:t>. </a:t>
            </a:r>
            <a:r>
              <a:rPr lang="nl-NL" dirty="0">
                <a:solidFill>
                  <a:schemeClr val="bg1"/>
                </a:solidFill>
                <a:latin typeface="Times New Roman" pitchFamily="18" charset="0"/>
                <a:cs typeface="Times New Roman" pitchFamily="18" charset="0"/>
              </a:rPr>
              <a:t>Phân biệt ngôn ngữ lập trình bậc cao với các ngôn ngữ khác ở những nội dung nào?</a:t>
            </a:r>
            <a:endParaRPr lang="vi-VN" dirty="0">
              <a:solidFill>
                <a:schemeClr val="bg1"/>
              </a:solidFill>
              <a:latin typeface="Times New Roman" pitchFamily="18" charset="0"/>
              <a:cs typeface="Times New Roman" pitchFamily="18" charset="0"/>
            </a:endParaRPr>
          </a:p>
          <a:p>
            <a:pPr>
              <a:lnSpc>
                <a:spcPct val="120000"/>
              </a:lnSpc>
            </a:pPr>
            <a:r>
              <a:rPr lang="nl-NL" dirty="0" smtClean="0">
                <a:solidFill>
                  <a:srgbClr val="FFC000"/>
                </a:solidFill>
                <a:latin typeface="Times New Roman" pitchFamily="18" charset="0"/>
                <a:cs typeface="Times New Roman" pitchFamily="18" charset="0"/>
              </a:rPr>
              <a:t>Câu 3. </a:t>
            </a:r>
            <a:r>
              <a:rPr lang="nl-NL" dirty="0">
                <a:solidFill>
                  <a:schemeClr val="bg1"/>
                </a:solidFill>
                <a:latin typeface="Times New Roman" pitchFamily="18" charset="0"/>
                <a:cs typeface="Times New Roman" pitchFamily="18" charset="0"/>
              </a:rPr>
              <a:t>Tại sao người ta phải xây dựng ngôn ngữ lập trình bậc cao?</a:t>
            </a:r>
            <a:endParaRPr lang="vi-VN" dirty="0">
              <a:solidFill>
                <a:schemeClr val="bg1"/>
              </a:solidFill>
              <a:latin typeface="Times New Roman" pitchFamily="18" charset="0"/>
              <a:cs typeface="Times New Roman" pitchFamily="18" charset="0"/>
            </a:endParaRPr>
          </a:p>
          <a:p>
            <a:pPr>
              <a:lnSpc>
                <a:spcPct val="120000"/>
              </a:lnSpc>
            </a:pPr>
            <a:r>
              <a:rPr lang="nl-NL" dirty="0" smtClean="0">
                <a:solidFill>
                  <a:srgbClr val="FFC000"/>
                </a:solidFill>
                <a:latin typeface="Times New Roman" pitchFamily="18" charset="0"/>
                <a:cs typeface="Times New Roman" pitchFamily="18" charset="0"/>
              </a:rPr>
              <a:t>Câu 4. </a:t>
            </a:r>
            <a:r>
              <a:rPr lang="nl-NL" dirty="0">
                <a:solidFill>
                  <a:schemeClr val="bg1"/>
                </a:solidFill>
                <a:latin typeface="Times New Roman" pitchFamily="18" charset="0"/>
                <a:cs typeface="Times New Roman" pitchFamily="18" charset="0"/>
              </a:rPr>
              <a:t>Kể tên một số ngôn ngữ lập trình bậc cao mà em </a:t>
            </a:r>
            <a:r>
              <a:rPr lang="nl-NL" dirty="0" smtClean="0">
                <a:solidFill>
                  <a:schemeClr val="bg1"/>
                </a:solidFill>
                <a:latin typeface="Times New Roman" pitchFamily="18" charset="0"/>
                <a:cs typeface="Times New Roman" pitchFamily="18" charset="0"/>
              </a:rPr>
              <a:t>biết ?</a:t>
            </a:r>
            <a:endParaRPr lang="vi-VN" dirty="0">
              <a:solidFill>
                <a:schemeClr val="bg1"/>
              </a:solidFill>
              <a:latin typeface="Times New Roman" pitchFamily="18" charset="0"/>
              <a:cs typeface="Times New Roman" pitchFamily="18" charset="0"/>
            </a:endParaRPr>
          </a:p>
        </p:txBody>
      </p:sp>
      <p:sp>
        <p:nvSpPr>
          <p:cNvPr id="9" name="TextBox 8"/>
          <p:cNvSpPr txBox="1"/>
          <p:nvPr/>
        </p:nvSpPr>
        <p:spPr>
          <a:xfrm>
            <a:off x="76200" y="133350"/>
            <a:ext cx="8991600" cy="40011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wrap="square" rtlCol="0">
            <a:spAutoFit/>
          </a:bodyPr>
          <a:lstStyle/>
          <a:p>
            <a:r>
              <a:rPr lang="en-US" sz="2000" b="1" dirty="0" smtClean="0">
                <a:solidFill>
                  <a:srgbClr val="FF0000"/>
                </a:solidFill>
                <a:latin typeface="Times New Roman" pitchFamily="18" charset="0"/>
                <a:cs typeface="Times New Roman" pitchFamily="18" charset="0"/>
              </a:rPr>
              <a:t>2. NGÔN NGỮ LẬP TRÌNH</a:t>
            </a:r>
            <a:endParaRPr lang="vi-VN" sz="20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5108518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438150"/>
            <a:ext cx="8839200" cy="38862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ct val="150000"/>
              </a:lnSpc>
              <a:buFont typeface="Wingdings 2" pitchFamily="18" charset="2"/>
              <a:buChar char="C"/>
            </a:pPr>
            <a:r>
              <a:rPr lang="nl-NL" sz="2000" b="1" dirty="0">
                <a:solidFill>
                  <a:srgbClr val="FF0000"/>
                </a:solidFill>
                <a:latin typeface="Times New Roman" pitchFamily="18" charset="0"/>
                <a:cs typeface="Times New Roman" pitchFamily="18" charset="0"/>
              </a:rPr>
              <a:t>Ngôn ngữ bậc cao</a:t>
            </a:r>
            <a:r>
              <a:rPr lang="nl-NL" sz="2000" b="1" dirty="0" smtClean="0">
                <a:solidFill>
                  <a:srgbClr val="FF0000"/>
                </a:solidFill>
                <a:latin typeface="Times New Roman" pitchFamily="18" charset="0"/>
                <a:cs typeface="Times New Roman" pitchFamily="18" charset="0"/>
              </a:rPr>
              <a:t>:</a:t>
            </a:r>
          </a:p>
          <a:p>
            <a:pPr>
              <a:lnSpc>
                <a:spcPct val="150000"/>
              </a:lnSpc>
            </a:pPr>
            <a:r>
              <a:rPr lang="nl-NL" sz="2000" dirty="0" smtClean="0">
                <a:solidFill>
                  <a:schemeClr val="tx1"/>
                </a:solidFill>
                <a:latin typeface="Times New Roman" pitchFamily="18" charset="0"/>
                <a:cs typeface="Times New Roman" pitchFamily="18" charset="0"/>
              </a:rPr>
              <a:t>+ Ngôn ngữ gần gũi với ngôn ngữ tự nhiên.</a:t>
            </a:r>
            <a:endParaRPr lang="vi-VN" sz="2000" dirty="0" smtClean="0">
              <a:solidFill>
                <a:schemeClr val="tx1"/>
              </a:solidFill>
              <a:latin typeface="Times New Roman" pitchFamily="18" charset="0"/>
              <a:cs typeface="Times New Roman" pitchFamily="18" charset="0"/>
            </a:endParaRPr>
          </a:p>
          <a:p>
            <a:pPr>
              <a:lnSpc>
                <a:spcPct val="150000"/>
              </a:lnSpc>
            </a:pPr>
            <a:r>
              <a:rPr lang="nl-NL" sz="2000" dirty="0" smtClean="0">
                <a:solidFill>
                  <a:schemeClr val="tx1"/>
                </a:solidFill>
                <a:latin typeface="Times New Roman" pitchFamily="18" charset="0"/>
                <a:cs typeface="Times New Roman" pitchFamily="18" charset="0"/>
              </a:rPr>
              <a:t>+ Có tính độc lập cao</a:t>
            </a:r>
            <a:endParaRPr lang="vi-VN" sz="2000" dirty="0" smtClean="0">
              <a:solidFill>
                <a:schemeClr val="tx1"/>
              </a:solidFill>
              <a:latin typeface="Times New Roman" pitchFamily="18" charset="0"/>
              <a:cs typeface="Times New Roman" pitchFamily="18" charset="0"/>
            </a:endParaRPr>
          </a:p>
          <a:p>
            <a:pPr>
              <a:lnSpc>
                <a:spcPct val="150000"/>
              </a:lnSpc>
            </a:pPr>
            <a:r>
              <a:rPr lang="nl-NL" sz="2000" dirty="0" smtClean="0">
                <a:solidFill>
                  <a:schemeClr val="tx1"/>
                </a:solidFill>
                <a:latin typeface="Times New Roman" pitchFamily="18" charset="0"/>
                <a:cs typeface="Times New Roman" pitchFamily="18" charset="0"/>
              </a:rPr>
              <a:t>+ Ít phụ thuộc vào các loại máy cụ thể</a:t>
            </a:r>
            <a:endParaRPr lang="vi-VN" sz="2000" dirty="0" smtClean="0">
              <a:solidFill>
                <a:schemeClr val="tx1"/>
              </a:solidFill>
              <a:latin typeface="Times New Roman" pitchFamily="18" charset="0"/>
              <a:cs typeface="Times New Roman" pitchFamily="18" charset="0"/>
            </a:endParaRPr>
          </a:p>
          <a:p>
            <a:pPr>
              <a:lnSpc>
                <a:spcPct val="150000"/>
              </a:lnSpc>
            </a:pPr>
            <a:r>
              <a:rPr lang="nl-NL" sz="2000" dirty="0" smtClean="0">
                <a:solidFill>
                  <a:schemeClr val="tx1"/>
                </a:solidFill>
                <a:latin typeface="Times New Roman" pitchFamily="18" charset="0"/>
                <a:cs typeface="Times New Roman" pitchFamily="18" charset="0"/>
              </a:rPr>
              <a:t>+ Rễ sửa đổi và nâng cấp chương trình.</a:t>
            </a:r>
            <a:endParaRPr lang="vi-VN" sz="2000" dirty="0" smtClean="0">
              <a:solidFill>
                <a:schemeClr val="tx1"/>
              </a:solidFill>
              <a:latin typeface="Times New Roman" pitchFamily="18" charset="0"/>
              <a:cs typeface="Times New Roman" pitchFamily="18" charset="0"/>
            </a:endParaRPr>
          </a:p>
          <a:p>
            <a:pPr>
              <a:lnSpc>
                <a:spcPct val="150000"/>
              </a:lnSpc>
            </a:pPr>
            <a:r>
              <a:rPr lang="nl-NL" sz="2000" dirty="0" smtClean="0">
                <a:solidFill>
                  <a:schemeClr val="tx1"/>
                </a:solidFill>
                <a:latin typeface="Times New Roman" pitchFamily="18" charset="0"/>
                <a:cs typeface="Times New Roman" pitchFamily="18" charset="0"/>
              </a:rPr>
              <a:t>* Vì: NN gần gũi vời NN tự nhiên, dễ đọc, dễ hiểu. NNLTBC nói chung không phụ thuộc các loại máy.</a:t>
            </a:r>
            <a:endParaRPr lang="vi-VN" sz="2000" dirty="0" smtClean="0">
              <a:solidFill>
                <a:schemeClr val="tx1"/>
              </a:solidFill>
              <a:latin typeface="Times New Roman" pitchFamily="18" charset="0"/>
              <a:cs typeface="Times New Roman" pitchFamily="18" charset="0"/>
            </a:endParaRPr>
          </a:p>
          <a:p>
            <a:pPr>
              <a:lnSpc>
                <a:spcPct val="150000"/>
              </a:lnSpc>
            </a:pPr>
            <a:r>
              <a:rPr lang="fr-FR" sz="2000" dirty="0" smtClean="0">
                <a:solidFill>
                  <a:schemeClr val="tx1"/>
                </a:solidFill>
                <a:latin typeface="Times New Roman" pitchFamily="18" charset="0"/>
                <a:cs typeface="Times New Roman" pitchFamily="18" charset="0"/>
              </a:rPr>
              <a:t>* </a:t>
            </a:r>
            <a:r>
              <a:rPr lang="fr-FR" sz="2000" dirty="0" err="1" smtClean="0">
                <a:solidFill>
                  <a:schemeClr val="tx1"/>
                </a:solidFill>
                <a:latin typeface="Times New Roman" pitchFamily="18" charset="0"/>
                <a:cs typeface="Times New Roman" pitchFamily="18" charset="0"/>
              </a:rPr>
              <a:t>Một</a:t>
            </a:r>
            <a:r>
              <a:rPr lang="fr-FR" sz="2000" dirty="0" smtClean="0">
                <a:solidFill>
                  <a:schemeClr val="tx1"/>
                </a:solidFill>
                <a:latin typeface="Times New Roman" pitchFamily="18" charset="0"/>
                <a:cs typeface="Times New Roman" pitchFamily="18" charset="0"/>
              </a:rPr>
              <a:t> </a:t>
            </a:r>
            <a:r>
              <a:rPr lang="fr-FR" sz="2000" dirty="0" err="1" smtClean="0">
                <a:solidFill>
                  <a:schemeClr val="tx1"/>
                </a:solidFill>
                <a:latin typeface="Times New Roman" pitchFamily="18" charset="0"/>
                <a:cs typeface="Times New Roman" pitchFamily="18" charset="0"/>
              </a:rPr>
              <a:t>số</a:t>
            </a:r>
            <a:r>
              <a:rPr lang="fr-FR" sz="2000" dirty="0" smtClean="0">
                <a:solidFill>
                  <a:schemeClr val="tx1"/>
                </a:solidFill>
                <a:latin typeface="Times New Roman" pitchFamily="18" charset="0"/>
                <a:cs typeface="Times New Roman" pitchFamily="18" charset="0"/>
              </a:rPr>
              <a:t> NNLTBC: pascal, C++, Java,…</a:t>
            </a:r>
            <a:endParaRPr lang="vi-VN" sz="2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3380780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085850"/>
            <a:ext cx="9144000" cy="1485900"/>
          </a:xfrm>
        </p:spPr>
        <p:txBody>
          <a:bodyPr>
            <a:noAutofit/>
          </a:bodyPr>
          <a:lstStyle/>
          <a:p>
            <a:pPr algn="l">
              <a:lnSpc>
                <a:spcPct val="120000"/>
              </a:lnSpc>
            </a:pPr>
            <a:r>
              <a:rPr lang="en-GB" sz="2400" dirty="0">
                <a:solidFill>
                  <a:schemeClr val="bg1"/>
                </a:solidFill>
                <a:latin typeface="Times New Roman" pitchFamily="18" charset="0"/>
                <a:cs typeface="Times New Roman" pitchFamily="18" charset="0"/>
              </a:rPr>
              <a:t>CTD </a:t>
            </a:r>
            <a:r>
              <a:rPr lang="en-GB" sz="2400" dirty="0" err="1">
                <a:solidFill>
                  <a:schemeClr val="bg1"/>
                </a:solidFill>
                <a:latin typeface="Times New Roman" pitchFamily="18" charset="0"/>
                <a:cs typeface="Times New Roman" pitchFamily="18" charset="0"/>
              </a:rPr>
              <a:t>là</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chương</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trình</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đặc</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biệt</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có</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chức</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năng</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chuyển</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đổi</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chương</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trình</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được</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viết</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bằng</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ngôn</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ngữ</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lập</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trình</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bậc</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cao</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thành</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chương</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trình</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có</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thể</a:t>
            </a:r>
            <a:r>
              <a:rPr lang="en-GB" sz="2400" dirty="0">
                <a:solidFill>
                  <a:schemeClr val="bg1"/>
                </a:solidFill>
                <a:latin typeface="Times New Roman" pitchFamily="18" charset="0"/>
                <a:cs typeface="Times New Roman" pitchFamily="18" charset="0"/>
              </a:rPr>
              <a:t> </a:t>
            </a:r>
            <a:r>
              <a:rPr lang="en-GB" sz="2400" dirty="0" err="1" smtClean="0">
                <a:solidFill>
                  <a:schemeClr val="bg1"/>
                </a:solidFill>
                <a:latin typeface="Times New Roman" pitchFamily="18" charset="0"/>
                <a:cs typeface="Times New Roman" pitchFamily="18" charset="0"/>
              </a:rPr>
              <a:t>thực</a:t>
            </a:r>
            <a:r>
              <a:rPr lang="en-GB" sz="2400" dirty="0" smtClean="0">
                <a:solidFill>
                  <a:schemeClr val="bg1"/>
                </a:solidFill>
                <a:latin typeface="Times New Roman" pitchFamily="18" charset="0"/>
                <a:cs typeface="Times New Roman" pitchFamily="18" charset="0"/>
              </a:rPr>
              <a:t> </a:t>
            </a:r>
            <a:r>
              <a:rPr lang="en-GB" sz="2400" dirty="0" err="1" smtClean="0">
                <a:solidFill>
                  <a:schemeClr val="bg1"/>
                </a:solidFill>
                <a:latin typeface="Times New Roman" pitchFamily="18" charset="0"/>
                <a:cs typeface="Times New Roman" pitchFamily="18" charset="0"/>
              </a:rPr>
              <a:t>hiện</a:t>
            </a:r>
            <a:r>
              <a:rPr lang="en-GB" sz="2400" dirty="0" smtClean="0">
                <a:solidFill>
                  <a:schemeClr val="bg1"/>
                </a:solidFill>
                <a:latin typeface="Times New Roman" pitchFamily="18" charset="0"/>
                <a:cs typeface="Times New Roman" pitchFamily="18" charset="0"/>
              </a:rPr>
              <a:t> </a:t>
            </a:r>
            <a:r>
              <a:rPr lang="en-GB" sz="2400" dirty="0" err="1" smtClean="0">
                <a:solidFill>
                  <a:schemeClr val="bg1"/>
                </a:solidFill>
                <a:latin typeface="Times New Roman" pitchFamily="18" charset="0"/>
                <a:cs typeface="Times New Roman" pitchFamily="18" charset="0"/>
              </a:rPr>
              <a:t>được</a:t>
            </a:r>
            <a:r>
              <a:rPr lang="en-GB" sz="2400" dirty="0" smtClean="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trên</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máy</a:t>
            </a:r>
            <a:r>
              <a:rPr lang="en-GB" sz="2400" dirty="0">
                <a:solidFill>
                  <a:schemeClr val="bg1"/>
                </a:solidFill>
                <a:latin typeface="Times New Roman" pitchFamily="18" charset="0"/>
                <a:cs typeface="Times New Roman" pitchFamily="18" charset="0"/>
              </a:rPr>
              <a:t> </a:t>
            </a:r>
            <a:r>
              <a:rPr lang="en-GB" sz="2400" dirty="0" err="1">
                <a:solidFill>
                  <a:schemeClr val="bg1"/>
                </a:solidFill>
                <a:latin typeface="Times New Roman" pitchFamily="18" charset="0"/>
                <a:cs typeface="Times New Roman" pitchFamily="18" charset="0"/>
              </a:rPr>
              <a:t>tính</a:t>
            </a:r>
            <a:r>
              <a:rPr lang="en-GB" sz="2400" dirty="0">
                <a:solidFill>
                  <a:schemeClr val="bg1"/>
                </a:solidFill>
                <a:latin typeface="Times New Roman" pitchFamily="18" charset="0"/>
                <a:cs typeface="Times New Roman" pitchFamily="18" charset="0"/>
              </a:rPr>
              <a:t>.</a:t>
            </a:r>
            <a:endParaRPr lang="vi-VN" sz="2400" dirty="0">
              <a:solidFill>
                <a:schemeClr val="bg1"/>
              </a:solidFill>
              <a:latin typeface="Times New Roman" pitchFamily="18" charset="0"/>
              <a:cs typeface="Times New Roman" pitchFamily="18" charset="0"/>
            </a:endParaRPr>
          </a:p>
        </p:txBody>
      </p:sp>
      <p:sp>
        <p:nvSpPr>
          <p:cNvPr id="3" name="Content Placeholder 2"/>
          <p:cNvSpPr>
            <a:spLocks noGrp="1"/>
          </p:cNvSpPr>
          <p:nvPr>
            <p:ph idx="1"/>
          </p:nvPr>
        </p:nvSpPr>
        <p:spPr>
          <a:xfrm>
            <a:off x="0" y="3311128"/>
            <a:ext cx="9144000" cy="1851422"/>
          </a:xfrm>
        </p:spPr>
        <p:txBody>
          <a:bodyPr>
            <a:normAutofit/>
          </a:bodyPr>
          <a:lstStyle/>
          <a:p>
            <a:pPr>
              <a:buFont typeface="Wingdings" panose="05000000000000000000" pitchFamily="2" charset="2"/>
              <a:buChar char="¯"/>
            </a:pPr>
            <a:r>
              <a:rPr lang="vi-VN" sz="2400" dirty="0" smtClean="0">
                <a:solidFill>
                  <a:schemeClr val="bg1"/>
                </a:solidFill>
                <a:latin typeface="+mj-lt"/>
              </a:rPr>
              <a:t>Trong đó</a:t>
            </a:r>
            <a:r>
              <a:rPr lang="vi-VN" sz="2800" dirty="0" smtClean="0">
                <a:solidFill>
                  <a:schemeClr val="bg1"/>
                </a:solidFill>
                <a:latin typeface="+mj-lt"/>
              </a:rPr>
              <a:t>:</a:t>
            </a:r>
            <a:endParaRPr lang="en-US" sz="2800" dirty="0" smtClean="0">
              <a:solidFill>
                <a:schemeClr val="bg1"/>
              </a:solidFill>
              <a:latin typeface="+mj-lt"/>
            </a:endParaRPr>
          </a:p>
          <a:p>
            <a:pPr>
              <a:buFont typeface="Wingdings" panose="05000000000000000000" pitchFamily="2" charset="2"/>
              <a:buChar char="Ø"/>
            </a:pPr>
            <a:r>
              <a:rPr lang="vi-VN" sz="2400" dirty="0" smtClean="0">
                <a:solidFill>
                  <a:schemeClr val="bg1"/>
                </a:solidFill>
                <a:latin typeface="+mj-lt"/>
              </a:rPr>
              <a:t>Chương trình </a:t>
            </a:r>
            <a:r>
              <a:rPr lang="vi-VN" sz="2400" dirty="0" smtClean="0">
                <a:solidFill>
                  <a:schemeClr val="bg1"/>
                </a:solidFill>
                <a:latin typeface="+mj-lt"/>
                <a:cs typeface="Arial" panose="020B0604020202020204" pitchFamily="34" charset="0"/>
              </a:rPr>
              <a:t>nguồn</a:t>
            </a:r>
            <a:r>
              <a:rPr lang="en-US" sz="2400" dirty="0" smtClean="0">
                <a:solidFill>
                  <a:schemeClr val="bg1"/>
                </a:solidFill>
                <a:latin typeface="+mj-lt"/>
                <a:cs typeface="Arial" panose="020B0604020202020204" pitchFamily="34" charset="0"/>
              </a:rPr>
              <a:t> </a:t>
            </a:r>
            <a:r>
              <a:rPr lang="en-US" sz="2400" dirty="0" err="1" smtClean="0">
                <a:solidFill>
                  <a:schemeClr val="bg1"/>
                </a:solidFill>
                <a:latin typeface="+mj-lt"/>
                <a:cs typeface="Arial" panose="020B0604020202020204" pitchFamily="34" charset="0"/>
              </a:rPr>
              <a:t>được</a:t>
            </a:r>
            <a:r>
              <a:rPr lang="en-US" sz="2400" dirty="0" smtClean="0">
                <a:solidFill>
                  <a:schemeClr val="bg1"/>
                </a:solidFill>
                <a:latin typeface="+mj-lt"/>
                <a:cs typeface="Arial" panose="020B0604020202020204" pitchFamily="34" charset="0"/>
              </a:rPr>
              <a:t> </a:t>
            </a:r>
            <a:r>
              <a:rPr lang="vi-VN" sz="2400" dirty="0" smtClean="0">
                <a:solidFill>
                  <a:schemeClr val="bg1"/>
                </a:solidFill>
                <a:latin typeface="+mj-lt"/>
                <a:cs typeface="Arial" panose="020B0604020202020204" pitchFamily="34" charset="0"/>
              </a:rPr>
              <a:t>viết</a:t>
            </a:r>
            <a:r>
              <a:rPr lang="vi-VN" sz="2400" dirty="0" smtClean="0">
                <a:solidFill>
                  <a:schemeClr val="bg1"/>
                </a:solidFill>
                <a:latin typeface="+mj-lt"/>
              </a:rPr>
              <a:t> trên ngôn ngữ lập trình bậc cao.</a:t>
            </a:r>
          </a:p>
          <a:p>
            <a:pPr>
              <a:buFont typeface="Wingdings" panose="05000000000000000000" pitchFamily="2" charset="2"/>
              <a:buChar char="Ø"/>
            </a:pPr>
            <a:r>
              <a:rPr lang="vi-VN" sz="2400" dirty="0" smtClean="0">
                <a:solidFill>
                  <a:schemeClr val="bg1"/>
                </a:solidFill>
                <a:latin typeface="+mj-lt"/>
              </a:rPr>
              <a:t>Chương trình đích</a:t>
            </a:r>
            <a:r>
              <a:rPr lang="en-US" sz="2400" dirty="0" smtClean="0">
                <a:solidFill>
                  <a:schemeClr val="bg1"/>
                </a:solidFill>
                <a:latin typeface="+mj-lt"/>
              </a:rPr>
              <a:t> </a:t>
            </a:r>
            <a:r>
              <a:rPr lang="vi-VN" sz="2400" dirty="0" smtClean="0">
                <a:solidFill>
                  <a:schemeClr val="bg1"/>
                </a:solidFill>
                <a:latin typeface="+mj-lt"/>
              </a:rPr>
              <a:t>được chuyển đổi sang ngôn ngữ máy nhờ chương trình dịch.</a:t>
            </a:r>
            <a:endParaRPr lang="en-US" sz="2400" dirty="0" smtClean="0">
              <a:solidFill>
                <a:schemeClr val="bg1"/>
              </a:solidFill>
              <a:latin typeface="+mj-lt"/>
            </a:endParaRPr>
          </a:p>
          <a:p>
            <a:pPr lvl="1">
              <a:buFont typeface="Wingdings" panose="05000000000000000000" pitchFamily="2" charset="2"/>
              <a:buChar char="Ø"/>
            </a:pPr>
            <a:endParaRPr lang="en-US" sz="2400" dirty="0">
              <a:solidFill>
                <a:schemeClr val="bg1"/>
              </a:solidFill>
              <a:latin typeface="+mj-lt"/>
            </a:endParaRPr>
          </a:p>
        </p:txBody>
      </p:sp>
      <p:sp>
        <p:nvSpPr>
          <p:cNvPr id="4" name="Rectangle 3"/>
          <p:cNvSpPr/>
          <p:nvPr/>
        </p:nvSpPr>
        <p:spPr>
          <a:xfrm>
            <a:off x="20895" y="2526387"/>
            <a:ext cx="2934929" cy="430887"/>
          </a:xfrm>
          <a:prstGeom prst="rect">
            <a:avLst/>
          </a:prstGeom>
        </p:spPr>
        <p:txBody>
          <a:bodyPr wrap="square">
            <a:spAutoFit/>
          </a:bodyPr>
          <a:lstStyle/>
          <a:p>
            <a:r>
              <a:rPr lang="vi-VN" sz="2200" b="1" dirty="0" smtClean="0">
                <a:solidFill>
                  <a:srgbClr val="FFC000"/>
                </a:solidFill>
                <a:latin typeface="+mj-lt"/>
              </a:rPr>
              <a:t>Chương trình nguồn</a:t>
            </a:r>
            <a:endParaRPr lang="en-US" sz="2200" b="1" dirty="0">
              <a:solidFill>
                <a:srgbClr val="FFC000"/>
              </a:solidFill>
              <a:latin typeface="+mj-lt"/>
            </a:endParaRPr>
          </a:p>
        </p:txBody>
      </p:sp>
      <p:sp>
        <p:nvSpPr>
          <p:cNvPr id="5" name="Rectangle 4"/>
          <p:cNvSpPr/>
          <p:nvPr/>
        </p:nvSpPr>
        <p:spPr>
          <a:xfrm>
            <a:off x="3505200" y="2571750"/>
            <a:ext cx="2404826" cy="430887"/>
          </a:xfrm>
          <a:prstGeom prst="rect">
            <a:avLst/>
          </a:prstGeom>
        </p:spPr>
        <p:txBody>
          <a:bodyPr wrap="none">
            <a:spAutoFit/>
          </a:bodyPr>
          <a:lstStyle/>
          <a:p>
            <a:r>
              <a:rPr lang="vi-VN" sz="2200" b="1" dirty="0" smtClean="0">
                <a:solidFill>
                  <a:schemeClr val="bg1"/>
                </a:solidFill>
                <a:latin typeface="+mj-lt"/>
              </a:rPr>
              <a:t>Chương trình</a:t>
            </a:r>
            <a:r>
              <a:rPr lang="en-US" sz="2200" b="1" dirty="0" smtClean="0">
                <a:solidFill>
                  <a:schemeClr val="bg1"/>
                </a:solidFill>
                <a:latin typeface="+mj-lt"/>
              </a:rPr>
              <a:t> </a:t>
            </a:r>
            <a:r>
              <a:rPr lang="en-US" sz="2200" b="1" dirty="0" err="1" smtClean="0">
                <a:solidFill>
                  <a:schemeClr val="bg1"/>
                </a:solidFill>
                <a:latin typeface="+mj-lt"/>
                <a:cs typeface="Arial" panose="020B0604020202020204" pitchFamily="34" charset="0"/>
              </a:rPr>
              <a:t>dịch</a:t>
            </a:r>
            <a:endParaRPr lang="en-US" sz="2200" b="1" dirty="0">
              <a:solidFill>
                <a:schemeClr val="bg1"/>
              </a:solidFill>
              <a:latin typeface="+mj-lt"/>
              <a:cs typeface="Arial" panose="020B0604020202020204" pitchFamily="34" charset="0"/>
            </a:endParaRPr>
          </a:p>
        </p:txBody>
      </p:sp>
      <p:sp>
        <p:nvSpPr>
          <p:cNvPr id="6" name="Rectangle 5"/>
          <p:cNvSpPr/>
          <p:nvPr/>
        </p:nvSpPr>
        <p:spPr>
          <a:xfrm>
            <a:off x="6504069" y="2523497"/>
            <a:ext cx="2414444" cy="430887"/>
          </a:xfrm>
          <a:prstGeom prst="rect">
            <a:avLst/>
          </a:prstGeom>
        </p:spPr>
        <p:txBody>
          <a:bodyPr wrap="none">
            <a:spAutoFit/>
          </a:bodyPr>
          <a:lstStyle/>
          <a:p>
            <a:r>
              <a:rPr lang="vi-VN" sz="2200" b="1" dirty="0" smtClean="0">
                <a:solidFill>
                  <a:srgbClr val="FFC000"/>
                </a:solidFill>
                <a:latin typeface="+mj-lt"/>
              </a:rPr>
              <a:t>Chương trình</a:t>
            </a:r>
            <a:r>
              <a:rPr lang="en-US" sz="2200" b="1" dirty="0" smtClean="0">
                <a:solidFill>
                  <a:srgbClr val="FFC000"/>
                </a:solidFill>
                <a:latin typeface="+mj-lt"/>
              </a:rPr>
              <a:t> </a:t>
            </a:r>
            <a:r>
              <a:rPr lang="en-US" sz="2200" b="1" dirty="0" err="1" smtClean="0">
                <a:solidFill>
                  <a:srgbClr val="FFC000"/>
                </a:solidFill>
                <a:latin typeface="+mj-lt"/>
                <a:cs typeface="Arial" panose="020B0604020202020204" pitchFamily="34" charset="0"/>
              </a:rPr>
              <a:t>đích</a:t>
            </a:r>
            <a:endParaRPr lang="en-US" sz="2200" b="1" dirty="0">
              <a:solidFill>
                <a:srgbClr val="FFC000"/>
              </a:solidFill>
              <a:latin typeface="+mj-lt"/>
              <a:cs typeface="Arial" panose="020B0604020202020204" pitchFamily="34" charset="0"/>
            </a:endParaRPr>
          </a:p>
        </p:txBody>
      </p:sp>
      <p:cxnSp>
        <p:nvCxnSpPr>
          <p:cNvPr id="8" name="Straight Arrow Connector 7"/>
          <p:cNvCxnSpPr/>
          <p:nvPr/>
        </p:nvCxnSpPr>
        <p:spPr>
          <a:xfrm flipV="1">
            <a:off x="2874763" y="2825093"/>
            <a:ext cx="506099" cy="2"/>
          </a:xfrm>
          <a:prstGeom prst="straightConnector1">
            <a:avLst/>
          </a:prstGeom>
          <a:ln w="38100">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6057462" y="2800350"/>
            <a:ext cx="523860" cy="0"/>
          </a:xfrm>
          <a:prstGeom prst="straightConnector1">
            <a:avLst/>
          </a:prstGeom>
          <a:ln w="38100">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29" name="Frame 28"/>
          <p:cNvSpPr/>
          <p:nvPr/>
        </p:nvSpPr>
        <p:spPr>
          <a:xfrm>
            <a:off x="3415211" y="2586819"/>
            <a:ext cx="2664512" cy="436849"/>
          </a:xfrm>
          <a:prstGeom prst="frame">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latin typeface="+mj-lt"/>
            </a:endParaRPr>
          </a:p>
        </p:txBody>
      </p:sp>
      <p:sp>
        <p:nvSpPr>
          <p:cNvPr id="40" name="Rounded Rectangle 39"/>
          <p:cNvSpPr/>
          <p:nvPr/>
        </p:nvSpPr>
        <p:spPr>
          <a:xfrm>
            <a:off x="0" y="127570"/>
            <a:ext cx="9144000" cy="514350"/>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2. </a:t>
            </a:r>
            <a:r>
              <a:rPr lang="vi-VN"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Chương trình dịch</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
        <p:nvSpPr>
          <p:cNvPr id="45" name="Rectangle 44"/>
          <p:cNvSpPr/>
          <p:nvPr/>
        </p:nvSpPr>
        <p:spPr>
          <a:xfrm>
            <a:off x="727753" y="2892995"/>
            <a:ext cx="1091966" cy="461665"/>
          </a:xfrm>
          <a:prstGeom prst="rect">
            <a:avLst/>
          </a:prstGeom>
        </p:spPr>
        <p:txBody>
          <a:bodyPr wrap="none">
            <a:spAutoFit/>
          </a:bodyPr>
          <a:lstStyle/>
          <a:p>
            <a:r>
              <a:rPr lang="en-US" sz="2400" dirty="0" smtClean="0">
                <a:solidFill>
                  <a:srgbClr val="FFC000"/>
                </a:solidFill>
                <a:latin typeface="Times New Roman" pitchFamily="18" charset="0"/>
                <a:cs typeface="Times New Roman" pitchFamily="18" charset="0"/>
              </a:rPr>
              <a:t>INPUT</a:t>
            </a:r>
            <a:endParaRPr lang="en-US" sz="2400" dirty="0">
              <a:solidFill>
                <a:srgbClr val="FFC000"/>
              </a:solidFill>
              <a:latin typeface="Times New Roman" pitchFamily="18" charset="0"/>
              <a:cs typeface="Times New Roman" pitchFamily="18" charset="0"/>
            </a:endParaRPr>
          </a:p>
        </p:txBody>
      </p:sp>
      <p:sp>
        <p:nvSpPr>
          <p:cNvPr id="46" name="Rectangle 45"/>
          <p:cNvSpPr/>
          <p:nvPr/>
        </p:nvSpPr>
        <p:spPr>
          <a:xfrm>
            <a:off x="7085049" y="2835347"/>
            <a:ext cx="1399742" cy="461665"/>
          </a:xfrm>
          <a:prstGeom prst="rect">
            <a:avLst/>
          </a:prstGeom>
        </p:spPr>
        <p:txBody>
          <a:bodyPr wrap="none">
            <a:spAutoFit/>
          </a:bodyPr>
          <a:lstStyle/>
          <a:p>
            <a:r>
              <a:rPr lang="en-US" sz="2400" dirty="0" smtClean="0">
                <a:solidFill>
                  <a:srgbClr val="FFC000"/>
                </a:solidFill>
                <a:latin typeface="Times New Roman" pitchFamily="18" charset="0"/>
                <a:cs typeface="Times New Roman" pitchFamily="18" charset="0"/>
              </a:rPr>
              <a:t>OUTPUT</a:t>
            </a:r>
            <a:endParaRPr lang="en-US" sz="2400" dirty="0">
              <a:solidFill>
                <a:srgbClr val="FFC000"/>
              </a:solidFill>
              <a:latin typeface="Times New Roman" pitchFamily="18" charset="0"/>
              <a:cs typeface="Times New Roman" pitchFamily="18" charset="0"/>
            </a:endParaRPr>
          </a:p>
        </p:txBody>
      </p:sp>
      <p:sp>
        <p:nvSpPr>
          <p:cNvPr id="54" name="Rounded Rectangle 53"/>
          <p:cNvSpPr/>
          <p:nvPr/>
        </p:nvSpPr>
        <p:spPr>
          <a:xfrm>
            <a:off x="29457" y="641920"/>
            <a:ext cx="2910084" cy="51435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marL="514350" indent="-514350">
              <a:buFont typeface="+mj-lt"/>
              <a:buAutoNum type="alphaLcParenR"/>
            </a:pPr>
            <a:r>
              <a:rPr lang="en-US" sz="2400" dirty="0" err="1" smtClean="0">
                <a:solidFill>
                  <a:schemeClr val="tx1"/>
                </a:solidFill>
                <a:effectLst>
                  <a:outerShdw blurRad="38100" dist="38100" dir="2700000" algn="tl">
                    <a:srgbClr val="000000">
                      <a:alpha val="43137"/>
                    </a:srgbClr>
                  </a:outerShdw>
                </a:effectLst>
                <a:latin typeface="+mj-lt"/>
                <a:cs typeface="Times New Roman" pitchFamily="18" charset="0"/>
              </a:rPr>
              <a:t>Định</a:t>
            </a:r>
            <a:r>
              <a:rPr lang="en-US" sz="2400" dirty="0" smtClean="0">
                <a:solidFill>
                  <a:schemeClr val="tx1"/>
                </a:solidFill>
                <a:effectLst>
                  <a:outerShdw blurRad="38100" dist="38100" dir="2700000" algn="tl">
                    <a:srgbClr val="000000">
                      <a:alpha val="43137"/>
                    </a:srgbClr>
                  </a:outerShdw>
                </a:effectLst>
                <a:latin typeface="+mj-lt"/>
                <a:cs typeface="Times New Roman" pitchFamily="18" charset="0"/>
              </a:rPr>
              <a:t> </a:t>
            </a:r>
            <a:r>
              <a:rPr lang="en-US" sz="2400" dirty="0" err="1" smtClean="0">
                <a:solidFill>
                  <a:schemeClr val="tx1"/>
                </a:solidFill>
                <a:effectLst>
                  <a:outerShdw blurRad="38100" dist="38100" dir="2700000" algn="tl">
                    <a:srgbClr val="000000">
                      <a:alpha val="43137"/>
                    </a:srgbClr>
                  </a:outerShdw>
                </a:effectLst>
                <a:latin typeface="+mj-lt"/>
                <a:cs typeface="Times New Roman" pitchFamily="18" charset="0"/>
              </a:rPr>
              <a:t>nghĩa</a:t>
            </a:r>
            <a:r>
              <a:rPr lang="en-US" sz="2400" dirty="0" smtClean="0">
                <a:solidFill>
                  <a:schemeClr val="tx1"/>
                </a:solidFill>
                <a:effectLst>
                  <a:outerShdw blurRad="38100" dist="38100" dir="2700000" algn="tl">
                    <a:srgbClr val="000000">
                      <a:alpha val="43137"/>
                    </a:srgbClr>
                  </a:outerShdw>
                </a:effectLst>
                <a:latin typeface="+mj-lt"/>
                <a:cs typeface="Times New Roman" pitchFamily="18" charset="0"/>
              </a:rPr>
              <a:t>:</a:t>
            </a:r>
            <a:endParaRPr lang="en-US" sz="2400" dirty="0">
              <a:solidFill>
                <a:schemeClr val="tx1"/>
              </a:solidFill>
              <a:effectLst>
                <a:outerShdw blurRad="38100" dist="38100" dir="2700000" algn="tl">
                  <a:srgbClr val="000000">
                    <a:alpha val="43137"/>
                  </a:srgbClr>
                </a:outerShdw>
              </a:effectLst>
              <a:latin typeface="+mj-lt"/>
              <a:cs typeface="Times New Roman" pitchFamily="18" charset="0"/>
            </a:endParaRPr>
          </a:p>
        </p:txBody>
      </p:sp>
    </p:spTree>
    <p:extLst>
      <p:ext uri="{BB962C8B-B14F-4D97-AF65-F5344CB8AC3E}">
        <p14:creationId xmlns:p14="http://schemas.microsoft.com/office/powerpoint/2010/main" val="2395921713"/>
      </p:ext>
    </p:extLst>
  </p:cSld>
  <p:clrMapOvr>
    <a:masterClrMapping/>
  </p:clrMapOvr>
  <mc:AlternateContent xmlns:mc="http://schemas.openxmlformats.org/markup-compatibility/2006" xmlns:p14="http://schemas.microsoft.com/office/powerpoint/2010/main">
    <mc:Choice Requires="p14">
      <p:transition p14:dur="10">
        <p14:shred/>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randombar(horizontal)">
                                      <p:cBhvr>
                                        <p:cTn id="13" dur="500"/>
                                        <p:tgtEl>
                                          <p:spTgt spid="4">
                                            <p:txEl>
                                              <p:pRg st="0" end="0"/>
                                            </p:txEl>
                                          </p:spTgt>
                                        </p:tgtEl>
                                      </p:cBhvr>
                                    </p:animEffect>
                                  </p:childTnLst>
                                </p:cTn>
                              </p:par>
                            </p:childTnLst>
                          </p:cTn>
                        </p:par>
                        <p:par>
                          <p:cTn id="14" fill="hold">
                            <p:stCondLst>
                              <p:cond delay="500"/>
                            </p:stCondLst>
                            <p:childTnLst>
                              <p:par>
                                <p:cTn id="15" presetID="22" presetClass="entr" presetSubtype="4" fill="hold" nodeType="afterEffect">
                                  <p:stCondLst>
                                    <p:cond delay="0"/>
                                  </p:stCondLst>
                                  <p:childTnLst>
                                    <p:set>
                                      <p:cBhvr>
                                        <p:cTn id="16" dur="1" fill="hold">
                                          <p:stCondLst>
                                            <p:cond delay="0"/>
                                          </p:stCondLst>
                                        </p:cTn>
                                        <p:tgtEl>
                                          <p:spTgt spid="45">
                                            <p:txEl>
                                              <p:pRg st="0" end="0"/>
                                            </p:txEl>
                                          </p:spTgt>
                                        </p:tgtEl>
                                        <p:attrNameLst>
                                          <p:attrName>style.visibility</p:attrName>
                                        </p:attrNameLst>
                                      </p:cBhvr>
                                      <p:to>
                                        <p:strVal val="visible"/>
                                      </p:to>
                                    </p:set>
                                    <p:animEffect transition="in" filter="wipe(down)">
                                      <p:cBhvr>
                                        <p:cTn id="17" dur="500"/>
                                        <p:tgtEl>
                                          <p:spTgt spid="4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randombar(horizontal)">
                                      <p:cBhvr>
                                        <p:cTn id="22" dur="500"/>
                                        <p:tgtEl>
                                          <p:spTgt spid="6">
                                            <p:txEl>
                                              <p:pRg st="0" end="0"/>
                                            </p:txEl>
                                          </p:spTgt>
                                        </p:tgtEl>
                                      </p:cBhvr>
                                    </p:animEffect>
                                  </p:childTnLst>
                                </p:cTn>
                              </p:par>
                            </p:childTnLst>
                          </p:cTn>
                        </p:par>
                        <p:par>
                          <p:cTn id="23" fill="hold">
                            <p:stCondLst>
                              <p:cond delay="500"/>
                            </p:stCondLst>
                            <p:childTnLst>
                              <p:par>
                                <p:cTn id="24" presetID="22" presetClass="entr" presetSubtype="4" fill="hold" nodeType="afterEffect">
                                  <p:stCondLst>
                                    <p:cond delay="0"/>
                                  </p:stCondLst>
                                  <p:childTnLst>
                                    <p:set>
                                      <p:cBhvr>
                                        <p:cTn id="25" dur="1" fill="hold">
                                          <p:stCondLst>
                                            <p:cond delay="0"/>
                                          </p:stCondLst>
                                        </p:cTn>
                                        <p:tgtEl>
                                          <p:spTgt spid="46">
                                            <p:txEl>
                                              <p:pRg st="0" end="0"/>
                                            </p:txEl>
                                          </p:spTgt>
                                        </p:tgtEl>
                                        <p:attrNameLst>
                                          <p:attrName>style.visibility</p:attrName>
                                        </p:attrNameLst>
                                      </p:cBhvr>
                                      <p:to>
                                        <p:strVal val="visible"/>
                                      </p:to>
                                    </p:set>
                                    <p:animEffect transition="in" filter="wipe(down)">
                                      <p:cBhvr>
                                        <p:cTn id="26" dur="500"/>
                                        <p:tgtEl>
                                          <p:spTgt spid="46">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randombar(horizontal)">
                                      <p:cBhvr>
                                        <p:cTn id="31" dur="500"/>
                                        <p:tgtEl>
                                          <p:spTgt spid="8"/>
                                        </p:tgtEl>
                                      </p:cBhvr>
                                    </p:animEffect>
                                  </p:childTnLst>
                                </p:cTn>
                              </p:par>
                            </p:childTnLst>
                          </p:cTn>
                        </p:par>
                        <p:par>
                          <p:cTn id="32" fill="hold">
                            <p:stCondLst>
                              <p:cond delay="500"/>
                            </p:stCondLst>
                            <p:childTnLst>
                              <p:par>
                                <p:cTn id="33" presetID="14" presetClass="entr" presetSubtype="10" fill="hold" nodeType="after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randombar(horizontal)">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grpId="0" nodeType="clickEffect">
                                  <p:stCondLst>
                                    <p:cond delay="0"/>
                                  </p:stCondLst>
                                  <p:childTnLst>
                                    <p:set>
                                      <p:cBhvr>
                                        <p:cTn id="39" dur="1" fill="hold">
                                          <p:stCondLst>
                                            <p:cond delay="0"/>
                                          </p:stCondLst>
                                        </p:cTn>
                                        <p:tgtEl>
                                          <p:spTgt spid="29"/>
                                        </p:tgtEl>
                                        <p:attrNameLst>
                                          <p:attrName>style.visibility</p:attrName>
                                        </p:attrNameLst>
                                      </p:cBhvr>
                                      <p:to>
                                        <p:strVal val="visible"/>
                                      </p:to>
                                    </p:set>
                                    <p:animEffect transition="in" filter="randombar(horizontal)">
                                      <p:cBhvr>
                                        <p:cTn id="40" dur="500"/>
                                        <p:tgtEl>
                                          <p:spTgt spid="29"/>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nodeType="clickEffect">
                                  <p:stCondLst>
                                    <p:cond delay="0"/>
                                  </p:stCondLst>
                                  <p:childTnLst>
                                    <p:set>
                                      <p:cBhvr>
                                        <p:cTn id="44" dur="1" fill="hold">
                                          <p:stCondLst>
                                            <p:cond delay="0"/>
                                          </p:stCondLst>
                                        </p:cTn>
                                        <p:tgtEl>
                                          <p:spTgt spid="5">
                                            <p:txEl>
                                              <p:pRg st="0" end="0"/>
                                            </p:txEl>
                                          </p:spTgt>
                                        </p:tgtEl>
                                        <p:attrNameLst>
                                          <p:attrName>style.visibility</p:attrName>
                                        </p:attrNameLst>
                                      </p:cBhvr>
                                      <p:to>
                                        <p:strVal val="visible"/>
                                      </p:to>
                                    </p:set>
                                    <p:animEffect transition="in" filter="randombar(horizontal)">
                                      <p:cBhvr>
                                        <p:cTn id="45" dur="500"/>
                                        <p:tgtEl>
                                          <p:spTgt spid="5">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3">
                                            <p:txEl>
                                              <p:pRg st="0" end="0"/>
                                            </p:txEl>
                                          </p:spTgt>
                                        </p:tgtEl>
                                        <p:attrNameLst>
                                          <p:attrName>style.visibility</p:attrName>
                                        </p:attrNameLst>
                                      </p:cBhvr>
                                      <p:to>
                                        <p:strVal val="visible"/>
                                      </p:to>
                                    </p:set>
                                    <p:anim calcmode="lin" valueType="num">
                                      <p:cBhvr additive="base">
                                        <p:cTn id="50"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0" end="0"/>
                                            </p:txEl>
                                          </p:spTgt>
                                        </p:tgtEl>
                                        <p:attrNameLst>
                                          <p:attrName>ppt_y</p:attrName>
                                        </p:attrNameLst>
                                      </p:cBhvr>
                                      <p:tavLst>
                                        <p:tav tm="0">
                                          <p:val>
                                            <p:strVal val="1+#ppt_h/2"/>
                                          </p:val>
                                        </p:tav>
                                        <p:tav tm="100000">
                                          <p:val>
                                            <p:strVal val="#ppt_y"/>
                                          </p:val>
                                        </p:tav>
                                      </p:tavLst>
                                    </p:anim>
                                  </p:childTnLst>
                                </p:cTn>
                              </p:par>
                              <p:par>
                                <p:cTn id="52" presetID="2" presetClass="entr" presetSubtype="4" fill="hold" nodeType="withEffect">
                                  <p:stCondLst>
                                    <p:cond delay="0"/>
                                  </p:stCondLst>
                                  <p:childTnLst>
                                    <p:set>
                                      <p:cBhvr>
                                        <p:cTn id="53" dur="1" fill="hold">
                                          <p:stCondLst>
                                            <p:cond delay="0"/>
                                          </p:stCondLst>
                                        </p:cTn>
                                        <p:tgtEl>
                                          <p:spTgt spid="3">
                                            <p:txEl>
                                              <p:pRg st="1" end="1"/>
                                            </p:txEl>
                                          </p:spTgt>
                                        </p:tgtEl>
                                        <p:attrNameLst>
                                          <p:attrName>style.visibility</p:attrName>
                                        </p:attrNameLst>
                                      </p:cBhvr>
                                      <p:to>
                                        <p:strVal val="visible"/>
                                      </p:to>
                                    </p:set>
                                    <p:anim calcmode="lin" valueType="num">
                                      <p:cBhvr additive="base">
                                        <p:cTn id="5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1" end="1"/>
                                            </p:txEl>
                                          </p:spTgt>
                                        </p:tgtEl>
                                        <p:attrNameLst>
                                          <p:attrName>ppt_y</p:attrName>
                                        </p:attrNameLst>
                                      </p:cBhvr>
                                      <p:tavLst>
                                        <p:tav tm="0">
                                          <p:val>
                                            <p:strVal val="1+#ppt_h/2"/>
                                          </p:val>
                                        </p:tav>
                                        <p:tav tm="100000">
                                          <p:val>
                                            <p:strVal val="#ppt_y"/>
                                          </p:val>
                                        </p:tav>
                                      </p:tavLst>
                                    </p:anim>
                                  </p:childTnLst>
                                </p:cTn>
                              </p:par>
                              <p:par>
                                <p:cTn id="56" presetID="2" presetClass="entr" presetSubtype="4" fill="hold" nodeType="withEffect">
                                  <p:stCondLst>
                                    <p:cond delay="0"/>
                                  </p:stCondLst>
                                  <p:childTnLst>
                                    <p:set>
                                      <p:cBhvr>
                                        <p:cTn id="57" dur="1" fill="hold">
                                          <p:stCondLst>
                                            <p:cond delay="0"/>
                                          </p:stCondLst>
                                        </p:cTn>
                                        <p:tgtEl>
                                          <p:spTgt spid="3">
                                            <p:txEl>
                                              <p:pRg st="2" end="2"/>
                                            </p:txEl>
                                          </p:spTgt>
                                        </p:tgtEl>
                                        <p:attrNameLst>
                                          <p:attrName>style.visibility</p:attrName>
                                        </p:attrNameLst>
                                      </p:cBhvr>
                                      <p:to>
                                        <p:strVal val="visible"/>
                                      </p:to>
                                    </p:set>
                                    <p:anim calcmode="lin" valueType="num">
                                      <p:cBhvr additive="base">
                                        <p:cTn id="5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133350"/>
            <a:ext cx="6172200" cy="4572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marL="342900" indent="-342900">
              <a:buFont typeface="+mj-lt"/>
              <a:buAutoNum type="alphaLcParenR" startAt="2"/>
            </a:pP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Phân</a:t>
            </a: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loại</a:t>
            </a: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chương</a:t>
            </a: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trình</a:t>
            </a:r>
            <a:r>
              <a:rPr lang="en-US" sz="2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r>
              <a:rPr lang="en-US" sz="24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dịch</a:t>
            </a:r>
            <a:endParaRPr lang="en-US"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
        <p:nvSpPr>
          <p:cNvPr id="6" name="Rectangle 5"/>
          <p:cNvSpPr/>
          <p:nvPr/>
        </p:nvSpPr>
        <p:spPr>
          <a:xfrm>
            <a:off x="76200" y="514350"/>
            <a:ext cx="8991600" cy="798745"/>
          </a:xfrm>
          <a:prstGeom prst="rect">
            <a:avLst/>
          </a:prstGeom>
        </p:spPr>
        <p:txBody>
          <a:bodyPr wrap="square">
            <a:spAutoFit/>
          </a:bodyPr>
          <a:lstStyle/>
          <a:p>
            <a:pPr>
              <a:lnSpc>
                <a:spcPct val="120000"/>
              </a:lnSpc>
            </a:pPr>
            <a:r>
              <a:rPr lang="fr-FR" sz="2000" dirty="0" err="1" smtClean="0">
                <a:solidFill>
                  <a:srgbClr val="FFC000"/>
                </a:solidFill>
                <a:latin typeface="Times New Roman" pitchFamily="18" charset="0"/>
                <a:cs typeface="Times New Roman" pitchFamily="18" charset="0"/>
              </a:rPr>
              <a:t>Tình</a:t>
            </a:r>
            <a:r>
              <a:rPr lang="fr-FR" sz="2000" dirty="0" smtClean="0">
                <a:solidFill>
                  <a:srgbClr val="FFC000"/>
                </a:solidFill>
                <a:latin typeface="Times New Roman" pitchFamily="18" charset="0"/>
                <a:cs typeface="Times New Roman" pitchFamily="18" charset="0"/>
              </a:rPr>
              <a:t> </a:t>
            </a:r>
            <a:r>
              <a:rPr lang="fr-FR" sz="2000" dirty="0" err="1" smtClean="0">
                <a:solidFill>
                  <a:srgbClr val="FFC000"/>
                </a:solidFill>
                <a:latin typeface="Times New Roman" pitchFamily="18" charset="0"/>
                <a:cs typeface="Times New Roman" pitchFamily="18" charset="0"/>
              </a:rPr>
              <a:t>huống</a:t>
            </a:r>
            <a:r>
              <a:rPr lang="fr-FR" sz="2000" dirty="0" smtClean="0">
                <a:solidFill>
                  <a:srgbClr val="FFC000"/>
                </a:solidFill>
                <a:latin typeface="Times New Roman" pitchFamily="18" charset="0"/>
                <a:cs typeface="Times New Roman" pitchFamily="18" charset="0"/>
              </a:rPr>
              <a:t>:  </a:t>
            </a:r>
            <a:r>
              <a:rPr lang="fr-FR" sz="2000" dirty="0" err="1" smtClean="0">
                <a:solidFill>
                  <a:srgbClr val="FFC000"/>
                </a:solidFill>
                <a:latin typeface="Times New Roman" pitchFamily="18" charset="0"/>
                <a:cs typeface="Times New Roman" pitchFamily="18" charset="0"/>
              </a:rPr>
              <a:t>Bạn</a:t>
            </a:r>
            <a:r>
              <a:rPr lang="fr-FR" sz="2000" dirty="0" smtClean="0">
                <a:solidFill>
                  <a:srgbClr val="FFC000"/>
                </a:solidFill>
                <a:latin typeface="Times New Roman" pitchFamily="18" charset="0"/>
                <a:cs typeface="Times New Roman" pitchFamily="18" charset="0"/>
              </a:rPr>
              <a:t> </a:t>
            </a:r>
            <a:r>
              <a:rPr lang="fr-FR" sz="2000" dirty="0">
                <a:solidFill>
                  <a:srgbClr val="FFC000"/>
                </a:solidFill>
                <a:latin typeface="Times New Roman" pitchFamily="18" charset="0"/>
                <a:cs typeface="Times New Roman" pitchFamily="18" charset="0"/>
              </a:rPr>
              <a:t>A </a:t>
            </a:r>
            <a:r>
              <a:rPr lang="fr-FR" sz="2000" dirty="0" err="1">
                <a:solidFill>
                  <a:srgbClr val="FFC000"/>
                </a:solidFill>
                <a:latin typeface="Times New Roman" pitchFamily="18" charset="0"/>
                <a:cs typeface="Times New Roman" pitchFamily="18" charset="0"/>
              </a:rPr>
              <a:t>chỉ</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biết</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tiếng</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Việt</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Bạn</a:t>
            </a:r>
            <a:r>
              <a:rPr lang="fr-FR" sz="2000" dirty="0">
                <a:solidFill>
                  <a:srgbClr val="FFC000"/>
                </a:solidFill>
                <a:latin typeface="Times New Roman" pitchFamily="18" charset="0"/>
                <a:cs typeface="Times New Roman" pitchFamily="18" charset="0"/>
              </a:rPr>
              <a:t> B </a:t>
            </a:r>
            <a:r>
              <a:rPr lang="fr-FR" sz="2000" dirty="0" err="1">
                <a:solidFill>
                  <a:srgbClr val="FFC000"/>
                </a:solidFill>
                <a:latin typeface="Times New Roman" pitchFamily="18" charset="0"/>
                <a:cs typeface="Times New Roman" pitchFamily="18" charset="0"/>
              </a:rPr>
              <a:t>chỉ</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biết</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tiếng</a:t>
            </a:r>
            <a:r>
              <a:rPr lang="fr-FR" sz="2000" dirty="0">
                <a:solidFill>
                  <a:srgbClr val="FFC000"/>
                </a:solidFill>
                <a:latin typeface="Times New Roman" pitchFamily="18" charset="0"/>
                <a:cs typeface="Times New Roman" pitchFamily="18" charset="0"/>
              </a:rPr>
              <a:t> Anh, </a:t>
            </a:r>
            <a:r>
              <a:rPr lang="fr-FR" sz="2000" dirty="0" err="1">
                <a:solidFill>
                  <a:srgbClr val="FFC000"/>
                </a:solidFill>
                <a:latin typeface="Times New Roman" pitchFamily="18" charset="0"/>
                <a:cs typeface="Times New Roman" pitchFamily="18" charset="0"/>
              </a:rPr>
              <a:t>làm</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thế</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nào</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để</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hai</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bạn</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này</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có</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thể</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hiểu</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nhau</a:t>
            </a:r>
            <a:r>
              <a:rPr lang="fr-FR" sz="2000" dirty="0">
                <a:solidFill>
                  <a:srgbClr val="FFC000"/>
                </a:solidFill>
                <a:latin typeface="Times New Roman" pitchFamily="18" charset="0"/>
                <a:cs typeface="Times New Roman" pitchFamily="18" charset="0"/>
              </a:rPr>
              <a:t> khi </a:t>
            </a:r>
            <a:r>
              <a:rPr lang="fr-FR" sz="2000" dirty="0" err="1">
                <a:solidFill>
                  <a:srgbClr val="FFC000"/>
                </a:solidFill>
                <a:latin typeface="Times New Roman" pitchFamily="18" charset="0"/>
                <a:cs typeface="Times New Roman" pitchFamily="18" charset="0"/>
              </a:rPr>
              <a:t>nói</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chuyện</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Cách</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thực</a:t>
            </a:r>
            <a:r>
              <a:rPr lang="fr-FR" sz="2000" dirty="0">
                <a:solidFill>
                  <a:srgbClr val="FFC000"/>
                </a:solidFill>
                <a:latin typeface="Times New Roman" pitchFamily="18" charset="0"/>
                <a:cs typeface="Times New Roman" pitchFamily="18" charset="0"/>
              </a:rPr>
              <a:t> </a:t>
            </a:r>
            <a:r>
              <a:rPr lang="fr-FR" sz="2000" dirty="0" err="1">
                <a:solidFill>
                  <a:srgbClr val="FFC000"/>
                </a:solidFill>
                <a:latin typeface="Times New Roman" pitchFamily="18" charset="0"/>
                <a:cs typeface="Times New Roman" pitchFamily="18" charset="0"/>
              </a:rPr>
              <a:t>hiện</a:t>
            </a:r>
            <a:r>
              <a:rPr lang="fr-FR" sz="2000" dirty="0">
                <a:solidFill>
                  <a:srgbClr val="FFC000"/>
                </a:solidFill>
                <a:latin typeface="Times New Roman" pitchFamily="18" charset="0"/>
                <a:cs typeface="Times New Roman" pitchFamily="18" charset="0"/>
              </a:rPr>
              <a:t>?</a:t>
            </a:r>
            <a:endParaRPr lang="vi-VN" sz="2000" dirty="0">
              <a:solidFill>
                <a:srgbClr val="FFC000"/>
              </a:solidFill>
              <a:latin typeface="Times New Roman" pitchFamily="18" charset="0"/>
              <a:cs typeface="Times New Roman" pitchFamily="18" charset="0"/>
            </a:endParaRPr>
          </a:p>
        </p:txBody>
      </p:sp>
      <p:sp>
        <p:nvSpPr>
          <p:cNvPr id="7" name="Rectangle 6"/>
          <p:cNvSpPr/>
          <p:nvPr/>
        </p:nvSpPr>
        <p:spPr>
          <a:xfrm>
            <a:off x="0" y="1276350"/>
            <a:ext cx="8153400" cy="3693319"/>
          </a:xfrm>
          <a:prstGeom prst="rect">
            <a:avLst/>
          </a:prstGeom>
        </p:spPr>
        <p:txBody>
          <a:bodyPr wrap="square">
            <a:spAutoFit/>
          </a:bodyPr>
          <a:lstStyle/>
          <a:p>
            <a:pPr algn="just">
              <a:lnSpc>
                <a:spcPct val="130000"/>
              </a:lnSpc>
            </a:pPr>
            <a:r>
              <a:rPr lang="fr-FR" sz="2000" dirty="0" smtClean="0">
                <a:solidFill>
                  <a:schemeClr val="bg1"/>
                </a:solidFill>
                <a:latin typeface="Times New Roman" pitchFamily="18" charset="0"/>
                <a:cs typeface="Times New Roman" pitchFamily="18" charset="0"/>
              </a:rPr>
              <a:t>- </a:t>
            </a:r>
            <a:r>
              <a:rPr lang="fr-FR" sz="2000" dirty="0" err="1" smtClean="0">
                <a:solidFill>
                  <a:schemeClr val="bg1"/>
                </a:solidFill>
                <a:latin typeface="Times New Roman" pitchFamily="18" charset="0"/>
                <a:cs typeface="Times New Roman" pitchFamily="18" charset="0"/>
              </a:rPr>
              <a:t>Phải</a:t>
            </a:r>
            <a:r>
              <a:rPr lang="fr-FR" sz="2000" dirty="0" smtClean="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sử</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dụng</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một</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chương</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trình</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dịch</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để</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chuyển</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đổi</a:t>
            </a:r>
            <a:r>
              <a:rPr lang="fr-FR" sz="2000" dirty="0">
                <a:solidFill>
                  <a:schemeClr val="bg1"/>
                </a:solidFill>
                <a:latin typeface="Times New Roman" pitchFamily="18" charset="0"/>
                <a:cs typeface="Times New Roman" pitchFamily="18" charset="0"/>
              </a:rPr>
              <a:t>.</a:t>
            </a:r>
            <a:endParaRPr lang="vi-VN" sz="2000" dirty="0">
              <a:solidFill>
                <a:schemeClr val="bg1"/>
              </a:solidFill>
              <a:latin typeface="Times New Roman" pitchFamily="18" charset="0"/>
              <a:cs typeface="Times New Roman" pitchFamily="18" charset="0"/>
            </a:endParaRPr>
          </a:p>
          <a:p>
            <a:pPr algn="just">
              <a:lnSpc>
                <a:spcPct val="130000"/>
              </a:lnSpc>
            </a:pPr>
            <a:r>
              <a:rPr lang="fr-FR" sz="2000" dirty="0" smtClean="0">
                <a:solidFill>
                  <a:schemeClr val="bg1"/>
                </a:solidFill>
                <a:latin typeface="Times New Roman" pitchFamily="18" charset="0"/>
                <a:cs typeface="Times New Roman" pitchFamily="18" charset="0"/>
              </a:rPr>
              <a:t>- </a:t>
            </a:r>
            <a:r>
              <a:rPr lang="fr-FR" sz="2000" dirty="0" err="1" smtClean="0">
                <a:solidFill>
                  <a:schemeClr val="bg1"/>
                </a:solidFill>
                <a:latin typeface="Times New Roman" pitchFamily="18" charset="0"/>
                <a:cs typeface="Times New Roman" pitchFamily="18" charset="0"/>
              </a:rPr>
              <a:t>Cách</a:t>
            </a:r>
            <a:r>
              <a:rPr lang="fr-FR" sz="2000" dirty="0" smtClean="0">
                <a:solidFill>
                  <a:schemeClr val="bg1"/>
                </a:solidFill>
                <a:latin typeface="Times New Roman" pitchFamily="18" charset="0"/>
                <a:cs typeface="Times New Roman" pitchFamily="18" charset="0"/>
              </a:rPr>
              <a:t> </a:t>
            </a:r>
            <a:r>
              <a:rPr lang="fr-FR" sz="2000" dirty="0" err="1" smtClean="0">
                <a:solidFill>
                  <a:schemeClr val="bg1"/>
                </a:solidFill>
                <a:latin typeface="Times New Roman" pitchFamily="18" charset="0"/>
                <a:cs typeface="Times New Roman" pitchFamily="18" charset="0"/>
              </a:rPr>
              <a:t>thực</a:t>
            </a:r>
            <a:r>
              <a:rPr lang="fr-FR" sz="2000" dirty="0" smtClean="0">
                <a:solidFill>
                  <a:schemeClr val="bg1"/>
                </a:solidFill>
                <a:latin typeface="Times New Roman" pitchFamily="18" charset="0"/>
                <a:cs typeface="Times New Roman" pitchFamily="18" charset="0"/>
              </a:rPr>
              <a:t> </a:t>
            </a:r>
            <a:r>
              <a:rPr lang="fr-FR" sz="2000" dirty="0" err="1" smtClean="0">
                <a:solidFill>
                  <a:schemeClr val="bg1"/>
                </a:solidFill>
                <a:latin typeface="Times New Roman" pitchFamily="18" charset="0"/>
                <a:cs typeface="Times New Roman" pitchFamily="18" charset="0"/>
              </a:rPr>
              <a:t>hiện</a:t>
            </a:r>
            <a:r>
              <a:rPr lang="fr-FR" sz="2000" dirty="0" smtClean="0">
                <a:solidFill>
                  <a:schemeClr val="bg1"/>
                </a:solidFill>
                <a:latin typeface="Times New Roman" pitchFamily="18" charset="0"/>
                <a:cs typeface="Times New Roman" pitchFamily="18" charset="0"/>
              </a:rPr>
              <a:t>:</a:t>
            </a:r>
          </a:p>
          <a:p>
            <a:pPr algn="just">
              <a:lnSpc>
                <a:spcPct val="130000"/>
              </a:lnSpc>
            </a:pPr>
            <a:r>
              <a:rPr lang="fr-FR" sz="2000" dirty="0" smtClean="0">
                <a:solidFill>
                  <a:schemeClr val="bg1"/>
                </a:solidFill>
                <a:latin typeface="Times New Roman" pitchFamily="18" charset="0"/>
                <a:cs typeface="Times New Roman" pitchFamily="18" charset="0"/>
              </a:rPr>
              <a:t>+ </a:t>
            </a:r>
            <a:r>
              <a:rPr lang="fr-FR" sz="2000" u="sng" dirty="0" err="1" smtClean="0">
                <a:solidFill>
                  <a:schemeClr val="bg1"/>
                </a:solidFill>
                <a:latin typeface="Times New Roman" pitchFamily="18" charset="0"/>
                <a:cs typeface="Times New Roman" pitchFamily="18" charset="0"/>
              </a:rPr>
              <a:t>Phương</a:t>
            </a:r>
            <a:r>
              <a:rPr lang="fr-FR" sz="2000" u="sng" dirty="0" smtClean="0">
                <a:solidFill>
                  <a:schemeClr val="bg1"/>
                </a:solidFill>
                <a:latin typeface="Times New Roman" pitchFamily="18" charset="0"/>
                <a:cs typeface="Times New Roman" pitchFamily="18" charset="0"/>
              </a:rPr>
              <a:t> </a:t>
            </a:r>
            <a:r>
              <a:rPr lang="fr-FR" sz="2000" u="sng" dirty="0" err="1" smtClean="0">
                <a:solidFill>
                  <a:schemeClr val="bg1"/>
                </a:solidFill>
                <a:latin typeface="Times New Roman" pitchFamily="18" charset="0"/>
                <a:cs typeface="Times New Roman" pitchFamily="18" charset="0"/>
              </a:rPr>
              <a:t>án</a:t>
            </a:r>
            <a:r>
              <a:rPr lang="fr-FR" sz="2000" u="sng" dirty="0" smtClean="0">
                <a:solidFill>
                  <a:schemeClr val="bg1"/>
                </a:solidFill>
                <a:latin typeface="Times New Roman" pitchFamily="18" charset="0"/>
                <a:cs typeface="Times New Roman" pitchFamily="18" charset="0"/>
              </a:rPr>
              <a:t> 1</a:t>
            </a:r>
            <a:r>
              <a:rPr lang="fr-FR" sz="2000" dirty="0" smtClean="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Bạn</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nói</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bằng</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tiếng</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việt</a:t>
            </a:r>
            <a:r>
              <a:rPr lang="fr-FR" sz="2000" dirty="0">
                <a:solidFill>
                  <a:schemeClr val="bg1"/>
                </a:solidFill>
                <a:latin typeface="Times New Roman" pitchFamily="18" charset="0"/>
                <a:cs typeface="Times New Roman" pitchFamily="18" charset="0"/>
              </a:rPr>
              <a:t> -&gt; </a:t>
            </a:r>
            <a:r>
              <a:rPr lang="fr-FR" sz="2000" dirty="0" err="1">
                <a:solidFill>
                  <a:schemeClr val="bg1"/>
                </a:solidFill>
                <a:latin typeface="Times New Roman" pitchFamily="18" charset="0"/>
                <a:cs typeface="Times New Roman" pitchFamily="18" charset="0"/>
              </a:rPr>
              <a:t>người</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phiên</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dịch</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nghe</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sau</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đó</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dịch</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từ</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mỗi</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câu</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hoặc</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một</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vài</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câu</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giới</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thiệu</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trọn</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một</a:t>
            </a:r>
            <a:r>
              <a:rPr lang="fr-FR" sz="2000" dirty="0">
                <a:solidFill>
                  <a:schemeClr val="bg1"/>
                </a:solidFill>
                <a:latin typeface="Times New Roman" pitchFamily="18" charset="0"/>
                <a:cs typeface="Times New Roman" pitchFamily="18" charset="0"/>
              </a:rPr>
              <a:t> ý, </a:t>
            </a:r>
            <a:r>
              <a:rPr lang="fr-FR" sz="2000" dirty="0" err="1">
                <a:solidFill>
                  <a:schemeClr val="bg1"/>
                </a:solidFill>
                <a:latin typeface="Times New Roman" pitchFamily="18" charset="0"/>
                <a:cs typeface="Times New Roman" pitchFamily="18" charset="0"/>
              </a:rPr>
              <a:t>người</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phiên</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dịch</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dịch</a:t>
            </a:r>
            <a:r>
              <a:rPr lang="fr-FR" sz="2000" dirty="0">
                <a:solidFill>
                  <a:schemeClr val="bg1"/>
                </a:solidFill>
                <a:latin typeface="Times New Roman" pitchFamily="18" charset="0"/>
                <a:cs typeface="Times New Roman" pitchFamily="18" charset="0"/>
              </a:rPr>
              <a:t> sang </a:t>
            </a:r>
            <a:r>
              <a:rPr lang="fr-FR" sz="2000" dirty="0" err="1">
                <a:solidFill>
                  <a:schemeClr val="bg1"/>
                </a:solidFill>
                <a:latin typeface="Times New Roman" pitchFamily="18" charset="0"/>
                <a:cs typeface="Times New Roman" pitchFamily="18" charset="0"/>
              </a:rPr>
              <a:t>tiếng</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anh</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việc</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giới</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thiệu</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và</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phiên</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dịch</a:t>
            </a:r>
            <a:r>
              <a:rPr lang="fr-FR" sz="2000" dirty="0">
                <a:solidFill>
                  <a:schemeClr val="bg1"/>
                </a:solidFill>
                <a:latin typeface="Times New Roman" pitchFamily="18" charset="0"/>
                <a:cs typeface="Times New Roman" pitchFamily="18" charset="0"/>
              </a:rPr>
              <a:t> là </a:t>
            </a:r>
            <a:r>
              <a:rPr lang="fr-FR" sz="2000" dirty="0" err="1">
                <a:solidFill>
                  <a:schemeClr val="bg1"/>
                </a:solidFill>
                <a:latin typeface="Times New Roman" pitchFamily="18" charset="0"/>
                <a:cs typeface="Times New Roman" pitchFamily="18" charset="0"/>
              </a:rPr>
              <a:t>luân</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phiên</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cho</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đến</a:t>
            </a:r>
            <a:r>
              <a:rPr lang="fr-FR" sz="2000" dirty="0">
                <a:solidFill>
                  <a:schemeClr val="bg1"/>
                </a:solidFill>
                <a:latin typeface="Times New Roman" pitchFamily="18" charset="0"/>
                <a:cs typeface="Times New Roman" pitchFamily="18" charset="0"/>
              </a:rPr>
              <a:t> khi </a:t>
            </a:r>
            <a:r>
              <a:rPr lang="fr-FR" sz="2000" dirty="0" err="1">
                <a:solidFill>
                  <a:schemeClr val="bg1"/>
                </a:solidFill>
                <a:latin typeface="Times New Roman" pitchFamily="18" charset="0"/>
                <a:cs typeface="Times New Roman" pitchFamily="18" charset="0"/>
              </a:rPr>
              <a:t>kết</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thúc</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nội</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dung</a:t>
            </a:r>
            <a:endParaRPr lang="vi-VN" sz="2000" dirty="0">
              <a:solidFill>
                <a:schemeClr val="bg1"/>
              </a:solidFill>
              <a:latin typeface="Times New Roman" pitchFamily="18" charset="0"/>
              <a:cs typeface="Times New Roman" pitchFamily="18" charset="0"/>
            </a:endParaRPr>
          </a:p>
          <a:p>
            <a:pPr algn="just">
              <a:lnSpc>
                <a:spcPct val="130000"/>
              </a:lnSpc>
            </a:pPr>
            <a:r>
              <a:rPr lang="fr-FR" sz="2000" dirty="0">
                <a:solidFill>
                  <a:schemeClr val="bg1"/>
                </a:solidFill>
                <a:latin typeface="Times New Roman" pitchFamily="18" charset="0"/>
                <a:cs typeface="Times New Roman" pitchFamily="18" charset="0"/>
              </a:rPr>
              <a:t>+ </a:t>
            </a:r>
            <a:r>
              <a:rPr lang="fr-FR" sz="2000" u="sng" dirty="0" err="1" smtClean="0">
                <a:solidFill>
                  <a:schemeClr val="bg1"/>
                </a:solidFill>
                <a:latin typeface="Times New Roman" pitchFamily="18" charset="0"/>
                <a:cs typeface="Times New Roman" pitchFamily="18" charset="0"/>
              </a:rPr>
              <a:t>Phương</a:t>
            </a:r>
            <a:r>
              <a:rPr lang="fr-FR" sz="2000" u="sng" dirty="0" smtClean="0">
                <a:solidFill>
                  <a:schemeClr val="bg1"/>
                </a:solidFill>
                <a:latin typeface="Times New Roman" pitchFamily="18" charset="0"/>
                <a:cs typeface="Times New Roman" pitchFamily="18" charset="0"/>
              </a:rPr>
              <a:t> </a:t>
            </a:r>
            <a:r>
              <a:rPr lang="fr-FR" sz="2000" u="sng" dirty="0" err="1" smtClean="0">
                <a:solidFill>
                  <a:schemeClr val="bg1"/>
                </a:solidFill>
                <a:latin typeface="Times New Roman" pitchFamily="18" charset="0"/>
                <a:cs typeface="Times New Roman" pitchFamily="18" charset="0"/>
              </a:rPr>
              <a:t>án</a:t>
            </a:r>
            <a:r>
              <a:rPr lang="fr-FR" sz="2000" u="sng" dirty="0" smtClean="0">
                <a:solidFill>
                  <a:schemeClr val="bg1"/>
                </a:solidFill>
                <a:latin typeface="Times New Roman" pitchFamily="18" charset="0"/>
                <a:cs typeface="Times New Roman" pitchFamily="18" charset="0"/>
              </a:rPr>
              <a:t> 2</a:t>
            </a:r>
            <a:r>
              <a:rPr lang="fr-FR" sz="2000" dirty="0" smtClean="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Bạn</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soạn</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nội</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dung</a:t>
            </a:r>
            <a:r>
              <a:rPr lang="fr-FR" sz="2000" dirty="0">
                <a:solidFill>
                  <a:schemeClr val="bg1"/>
                </a:solidFill>
                <a:latin typeface="Times New Roman" pitchFamily="18" charset="0"/>
                <a:cs typeface="Times New Roman" pitchFamily="18" charset="0"/>
              </a:rPr>
              <a:t> ra </a:t>
            </a:r>
            <a:r>
              <a:rPr lang="fr-FR" sz="2000" dirty="0" err="1">
                <a:solidFill>
                  <a:schemeClr val="bg1"/>
                </a:solidFill>
                <a:latin typeface="Times New Roman" pitchFamily="18" charset="0"/>
                <a:cs typeface="Times New Roman" pitchFamily="18" charset="0"/>
              </a:rPr>
              <a:t>giấy</a:t>
            </a:r>
            <a:r>
              <a:rPr lang="fr-FR" sz="2000" dirty="0">
                <a:solidFill>
                  <a:schemeClr val="bg1"/>
                </a:solidFill>
                <a:latin typeface="Times New Roman" pitchFamily="18" charset="0"/>
                <a:cs typeface="Times New Roman" pitchFamily="18" charset="0"/>
              </a:rPr>
              <a:t> -&gt; </a:t>
            </a:r>
            <a:r>
              <a:rPr lang="fr-FR" sz="2000" dirty="0" err="1">
                <a:solidFill>
                  <a:schemeClr val="bg1"/>
                </a:solidFill>
                <a:latin typeface="Times New Roman" pitchFamily="18" charset="0"/>
                <a:cs typeface="Times New Roman" pitchFamily="18" charset="0"/>
              </a:rPr>
              <a:t>người</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phiên</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dich</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dịch</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toàn</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bộ</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nội</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dung</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đó</a:t>
            </a:r>
            <a:r>
              <a:rPr lang="fr-FR" sz="2000" dirty="0">
                <a:solidFill>
                  <a:schemeClr val="bg1"/>
                </a:solidFill>
                <a:latin typeface="Times New Roman" pitchFamily="18" charset="0"/>
                <a:cs typeface="Times New Roman" pitchFamily="18" charset="0"/>
              </a:rPr>
              <a:t> sang </a:t>
            </a:r>
            <a:r>
              <a:rPr lang="fr-FR" sz="2000" dirty="0" err="1">
                <a:solidFill>
                  <a:schemeClr val="bg1"/>
                </a:solidFill>
                <a:latin typeface="Times New Roman" pitchFamily="18" charset="0"/>
                <a:cs typeface="Times New Roman" pitchFamily="18" charset="0"/>
              </a:rPr>
              <a:t>tiếng</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anh</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Việc</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dịch</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được</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thực</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hiện</a:t>
            </a:r>
            <a:r>
              <a:rPr lang="fr-FR" sz="2000" dirty="0">
                <a:solidFill>
                  <a:schemeClr val="bg1"/>
                </a:solidFill>
                <a:latin typeface="Times New Roman" pitchFamily="18" charset="0"/>
                <a:cs typeface="Times New Roman" pitchFamily="18" charset="0"/>
              </a:rPr>
              <a:t> khi </a:t>
            </a:r>
            <a:r>
              <a:rPr lang="fr-FR" sz="2000" dirty="0" err="1">
                <a:solidFill>
                  <a:schemeClr val="bg1"/>
                </a:solidFill>
                <a:latin typeface="Times New Roman" pitchFamily="18" charset="0"/>
                <a:cs typeface="Times New Roman" pitchFamily="18" charset="0"/>
              </a:rPr>
              <a:t>nội</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dung</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giới</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thiệu</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đã</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hoàn</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tất</a:t>
            </a:r>
            <a:r>
              <a:rPr lang="fr-FR" sz="2000" dirty="0">
                <a:solidFill>
                  <a:schemeClr val="bg1"/>
                </a:solidFill>
                <a:latin typeface="Times New Roman" pitchFamily="18" charset="0"/>
                <a:cs typeface="Times New Roman" pitchFamily="18" charset="0"/>
              </a:rPr>
              <a:t>. Hai </a:t>
            </a:r>
            <a:r>
              <a:rPr lang="fr-FR" sz="2000" dirty="0" err="1">
                <a:solidFill>
                  <a:schemeClr val="bg1"/>
                </a:solidFill>
                <a:latin typeface="Times New Roman" pitchFamily="18" charset="0"/>
                <a:cs typeface="Times New Roman" pitchFamily="18" charset="0"/>
              </a:rPr>
              <a:t>công</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việc</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được</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hoàn</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thiện</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trong</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hai</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khoảng</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thời</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gian</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độc</a:t>
            </a:r>
            <a:r>
              <a:rPr lang="fr-FR" sz="2000" dirty="0">
                <a:solidFill>
                  <a:schemeClr val="bg1"/>
                </a:solidFill>
                <a:latin typeface="Times New Roman" pitchFamily="18" charset="0"/>
                <a:cs typeface="Times New Roman" pitchFamily="18" charset="0"/>
              </a:rPr>
              <a:t> </a:t>
            </a:r>
            <a:r>
              <a:rPr lang="fr-FR" sz="2000" dirty="0" err="1">
                <a:solidFill>
                  <a:schemeClr val="bg1"/>
                </a:solidFill>
                <a:latin typeface="Times New Roman" pitchFamily="18" charset="0"/>
                <a:cs typeface="Times New Roman" pitchFamily="18" charset="0"/>
              </a:rPr>
              <a:t>lập</a:t>
            </a:r>
            <a:r>
              <a:rPr lang="fr-FR" sz="2000" dirty="0">
                <a:solidFill>
                  <a:schemeClr val="bg1"/>
                </a:solidFill>
                <a:latin typeface="Times New Roman" pitchFamily="18" charset="0"/>
                <a:cs typeface="Times New Roman" pitchFamily="18" charset="0"/>
              </a:rPr>
              <a:t>.</a:t>
            </a:r>
            <a:endParaRPr lang="vi-VN" sz="2000" dirty="0">
              <a:solidFill>
                <a:schemeClr val="bg1"/>
              </a:solidFill>
              <a:latin typeface="Times New Roman" pitchFamily="18" charset="0"/>
              <a:cs typeface="Times New Roman" pitchFamily="18" charset="0"/>
            </a:endParaRPr>
          </a:p>
        </p:txBody>
      </p:sp>
      <p:sp>
        <p:nvSpPr>
          <p:cNvPr id="9" name="Rectangle 8"/>
          <p:cNvSpPr/>
          <p:nvPr/>
        </p:nvSpPr>
        <p:spPr>
          <a:xfrm>
            <a:off x="8191500" y="2266950"/>
            <a:ext cx="9525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smtClean="0">
                <a:solidFill>
                  <a:srgbClr val="FF0000"/>
                </a:solidFill>
                <a:latin typeface="Times New Roman" pitchFamily="18" charset="0"/>
                <a:cs typeface="Times New Roman" pitchFamily="18" charset="0"/>
              </a:rPr>
              <a:t>THÔNG DỊCH</a:t>
            </a:r>
            <a:endParaRPr lang="vi-VN" sz="1500" b="1" dirty="0">
              <a:solidFill>
                <a:srgbClr val="FF0000"/>
              </a:solidFill>
              <a:latin typeface="Times New Roman" pitchFamily="18" charset="0"/>
              <a:cs typeface="Times New Roman" pitchFamily="18" charset="0"/>
            </a:endParaRPr>
          </a:p>
        </p:txBody>
      </p:sp>
      <p:sp>
        <p:nvSpPr>
          <p:cNvPr id="15" name="Rectangle 14"/>
          <p:cNvSpPr/>
          <p:nvPr/>
        </p:nvSpPr>
        <p:spPr>
          <a:xfrm>
            <a:off x="8191500" y="3943350"/>
            <a:ext cx="9525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smtClean="0">
                <a:solidFill>
                  <a:srgbClr val="FF0000"/>
                </a:solidFill>
                <a:latin typeface="Times New Roman" pitchFamily="18" charset="0"/>
                <a:cs typeface="Times New Roman" pitchFamily="18" charset="0"/>
              </a:rPr>
              <a:t>BIÊN DỊCH</a:t>
            </a:r>
            <a:endParaRPr lang="vi-VN" sz="1500" b="1" dirty="0">
              <a:solidFill>
                <a:srgbClr val="FF0000"/>
              </a:solidFill>
              <a:latin typeface="Times New Roman" pitchFamily="18" charset="0"/>
              <a:cs typeface="Times New Roman" pitchFamily="18" charset="0"/>
            </a:endParaRPr>
          </a:p>
        </p:txBody>
      </p:sp>
      <p:sp>
        <p:nvSpPr>
          <p:cNvPr id="10" name="Curved Down Arrow 9"/>
          <p:cNvSpPr/>
          <p:nvPr/>
        </p:nvSpPr>
        <p:spPr>
          <a:xfrm>
            <a:off x="6934200" y="1809750"/>
            <a:ext cx="1981200" cy="3810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
        <p:nvSpPr>
          <p:cNvPr id="13" name="Curved Down Arrow 12"/>
          <p:cNvSpPr/>
          <p:nvPr/>
        </p:nvSpPr>
        <p:spPr>
          <a:xfrm>
            <a:off x="6934200" y="3486150"/>
            <a:ext cx="1981200" cy="3810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solidFill>
                <a:schemeClr val="tx1"/>
              </a:solidFill>
            </a:endParaRPr>
          </a:p>
        </p:txBody>
      </p:sp>
    </p:spTree>
    <p:extLst>
      <p:ext uri="{BB962C8B-B14F-4D97-AF65-F5344CB8AC3E}">
        <p14:creationId xmlns:p14="http://schemas.microsoft.com/office/powerpoint/2010/main" val="3232284769"/>
      </p:ext>
    </p:extLst>
  </p:cSld>
  <p:clrMapOvr>
    <a:masterClrMapping/>
  </p:clrMapOvr>
  <mc:AlternateContent xmlns:mc="http://schemas.openxmlformats.org/markup-compatibility/2006" xmlns:p14="http://schemas.microsoft.com/office/powerpoint/2010/main">
    <mc:Choice Requires="p14">
      <p:transition p14:dur="250">
        <p:split orient="vert"/>
      </p:transition>
    </mc:Choice>
    <mc:Fallback xmlns="">
      <p:transition>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p:tgtEl>
                                          <p:spTgt spid="6">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6">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barn(inVertical)">
                                      <p:cBhvr>
                                        <p:cTn id="13" dur="500"/>
                                        <p:tgtEl>
                                          <p:spTgt spid="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7">
                                            <p:txEl>
                                              <p:pRg st="1" end="1"/>
                                            </p:txEl>
                                          </p:spTgt>
                                        </p:tgtEl>
                                        <p:attrNameLst>
                                          <p:attrName>style.visibility</p:attrName>
                                        </p:attrNameLst>
                                      </p:cBhvr>
                                      <p:to>
                                        <p:strVal val="visible"/>
                                      </p:to>
                                    </p:set>
                                    <p:anim calcmode="lin" valueType="num">
                                      <p:cBhvr additive="base">
                                        <p:cTn id="18"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7">
                                            <p:txEl>
                                              <p:pRg st="2" end="2"/>
                                            </p:txEl>
                                          </p:spTgt>
                                        </p:tgtEl>
                                        <p:attrNameLst>
                                          <p:attrName>style.visibility</p:attrName>
                                        </p:attrNameLst>
                                      </p:cBhvr>
                                      <p:to>
                                        <p:strVal val="visible"/>
                                      </p:to>
                                    </p:set>
                                    <p:animEffect transition="in" filter="fade">
                                      <p:cBhvr>
                                        <p:cTn id="24" dur="500"/>
                                        <p:tgtEl>
                                          <p:spTgt spid="7">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7">
                                            <p:txEl>
                                              <p:pRg st="3" end="3"/>
                                            </p:txEl>
                                          </p:spTgt>
                                        </p:tgtEl>
                                        <p:attrNameLst>
                                          <p:attrName>style.visibility</p:attrName>
                                        </p:attrNameLst>
                                      </p:cBhvr>
                                      <p:to>
                                        <p:strVal val="visible"/>
                                      </p:to>
                                    </p:set>
                                    <p:animEffect transition="in" filter="fade">
                                      <p:cBhvr>
                                        <p:cTn id="29" dur="500"/>
                                        <p:tgtEl>
                                          <p:spTgt spid="7">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dissolve">
                                      <p:cBhvr>
                                        <p:cTn id="34" dur="500"/>
                                        <p:tgtEl>
                                          <p:spTgt spid="10"/>
                                        </p:tgtEl>
                                      </p:cBhvr>
                                    </p:animEffect>
                                  </p:childTnLst>
                                </p:cTn>
                              </p:par>
                            </p:childTnLst>
                          </p:cTn>
                        </p:par>
                        <p:par>
                          <p:cTn id="35" fill="hold">
                            <p:stCondLst>
                              <p:cond delay="500"/>
                            </p:stCondLst>
                            <p:childTnLst>
                              <p:par>
                                <p:cTn id="36" presetID="16" presetClass="entr" presetSubtype="21" fill="hold" grpId="0" nodeType="after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barn(inVertical)">
                                      <p:cBhvr>
                                        <p:cTn id="38" dur="5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13" presetClass="entr" presetSubtype="16"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plus(in)">
                                      <p:cBhvr>
                                        <p:cTn id="43" dur="2000"/>
                                        <p:tgtEl>
                                          <p:spTgt spid="13"/>
                                        </p:tgtEl>
                                      </p:cBhvr>
                                    </p:animEffect>
                                  </p:childTnLst>
                                </p:cTn>
                              </p:par>
                            </p:childTnLst>
                          </p:cTn>
                        </p:par>
                        <p:par>
                          <p:cTn id="44" fill="hold">
                            <p:stCondLst>
                              <p:cond delay="2000"/>
                            </p:stCondLst>
                            <p:childTnLst>
                              <p:par>
                                <p:cTn id="45" presetID="16" presetClass="entr" presetSubtype="21" fill="hold" grpId="0" nodeType="after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arn(inVertical)">
                                      <p:cBhvr>
                                        <p:cTn id="4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5" grpId="0" animBg="1"/>
      <p:bldP spid="10"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93"/>
            <a:ext cx="3810000" cy="857250"/>
          </a:xfrm>
        </p:spPr>
        <p:txBody>
          <a:bodyPr>
            <a:normAutofit/>
          </a:bodyPr>
          <a:lstStyle/>
          <a:p>
            <a:pPr algn="l"/>
            <a:r>
              <a:rPr lang="en-US" sz="3200" b="1" dirty="0" smtClean="0">
                <a:ln w="10541" cmpd="sng">
                  <a:solidFill>
                    <a:schemeClr val="accent1">
                      <a:shade val="88000"/>
                      <a:satMod val="110000"/>
                    </a:schemeClr>
                  </a:solidFill>
                  <a:prstDash val="solid"/>
                </a:ln>
                <a:solidFill>
                  <a:srgbClr val="FF0000"/>
                </a:solidFill>
                <a:latin typeface="Times New Roman" pitchFamily="18" charset="0"/>
                <a:cs typeface="Times New Roman" pitchFamily="18" charset="0"/>
              </a:rPr>
              <a:t>a. </a:t>
            </a:r>
            <a:r>
              <a:rPr lang="en-US" sz="3200" b="1" dirty="0" err="1" smtClean="0">
                <a:ln w="10541" cmpd="sng">
                  <a:solidFill>
                    <a:schemeClr val="accent1">
                      <a:shade val="88000"/>
                      <a:satMod val="110000"/>
                    </a:schemeClr>
                  </a:solidFill>
                  <a:prstDash val="solid"/>
                </a:ln>
                <a:solidFill>
                  <a:srgbClr val="FF0000"/>
                </a:solidFill>
                <a:latin typeface="Times New Roman" pitchFamily="18" charset="0"/>
                <a:cs typeface="Times New Roman" pitchFamily="18" charset="0"/>
              </a:rPr>
              <a:t>Thông</a:t>
            </a:r>
            <a:r>
              <a:rPr lang="en-US" sz="3200" b="1" dirty="0" smtClean="0">
                <a:ln w="10541" cmpd="sng">
                  <a:solidFill>
                    <a:schemeClr val="accent1">
                      <a:shade val="88000"/>
                      <a:satMod val="110000"/>
                    </a:schemeClr>
                  </a:solidFill>
                  <a:prstDash val="solid"/>
                </a:ln>
                <a:solidFill>
                  <a:srgbClr val="FF0000"/>
                </a:solidFill>
                <a:latin typeface="Times New Roman" pitchFamily="18" charset="0"/>
                <a:cs typeface="Times New Roman" pitchFamily="18" charset="0"/>
              </a:rPr>
              <a:t> </a:t>
            </a:r>
            <a:r>
              <a:rPr lang="en-US" sz="3200" b="1" dirty="0" err="1" smtClean="0">
                <a:ln w="10541" cmpd="sng">
                  <a:solidFill>
                    <a:schemeClr val="accent1">
                      <a:shade val="88000"/>
                      <a:satMod val="110000"/>
                    </a:schemeClr>
                  </a:solidFill>
                  <a:prstDash val="solid"/>
                </a:ln>
                <a:solidFill>
                  <a:srgbClr val="FF0000"/>
                </a:solidFill>
                <a:latin typeface="Times New Roman" pitchFamily="18" charset="0"/>
                <a:cs typeface="Times New Roman" pitchFamily="18" charset="0"/>
              </a:rPr>
              <a:t>dịch</a:t>
            </a:r>
            <a:endParaRPr lang="en-US" sz="3200" b="1" dirty="0">
              <a:ln w="10541" cmpd="sng">
                <a:solidFill>
                  <a:schemeClr val="accent1">
                    <a:shade val="88000"/>
                    <a:satMod val="110000"/>
                  </a:schemeClr>
                </a:solidFill>
                <a:prstDash val="solid"/>
              </a:ln>
              <a:solidFill>
                <a:srgbClr val="FF0000"/>
              </a:solidFill>
              <a:latin typeface="Times New Roman" pitchFamily="18" charset="0"/>
              <a:cs typeface="Times New Roman" pitchFamily="18" charset="0"/>
            </a:endParaRPr>
          </a:p>
        </p:txBody>
      </p:sp>
      <p:sp>
        <p:nvSpPr>
          <p:cNvPr id="3" name="Content Placeholder 2"/>
          <p:cNvSpPr>
            <a:spLocks noGrp="1"/>
          </p:cNvSpPr>
          <p:nvPr>
            <p:ph sz="half" idx="1"/>
          </p:nvPr>
        </p:nvSpPr>
        <p:spPr>
          <a:xfrm>
            <a:off x="0" y="1200151"/>
            <a:ext cx="4572000" cy="2743199"/>
          </a:xfrm>
        </p:spPr>
        <p:txBody>
          <a:bodyPr>
            <a:normAutofit/>
          </a:bodyPr>
          <a:lstStyle/>
          <a:p>
            <a:pPr>
              <a:buFont typeface="Wingdings" panose="05000000000000000000" pitchFamily="2" charset="2"/>
              <a:buChar char="Ø"/>
            </a:pPr>
            <a:r>
              <a:rPr lang="vi-VN" sz="2000" b="1" dirty="0" smtClean="0">
                <a:solidFill>
                  <a:schemeClr val="bg1"/>
                </a:solidFill>
                <a:latin typeface="+mj-lt"/>
              </a:rPr>
              <a:t>Kiểm tra tính đúng đắn của câu lệnh tiếp theo trong chương trình nguồn.</a:t>
            </a:r>
          </a:p>
          <a:p>
            <a:pPr>
              <a:buFont typeface="Wingdings" panose="05000000000000000000" pitchFamily="2" charset="2"/>
              <a:buChar char="Ø"/>
            </a:pPr>
            <a:r>
              <a:rPr lang="vi-VN" sz="2000" b="1" dirty="0" smtClean="0">
                <a:solidFill>
                  <a:schemeClr val="bg1"/>
                </a:solidFill>
                <a:latin typeface="+mj-lt"/>
              </a:rPr>
              <a:t>Chuyển đổi câu lệnh đó thành các câu lệnh tương ứng trong ngôn ngữ máy.</a:t>
            </a:r>
          </a:p>
          <a:p>
            <a:pPr>
              <a:buFont typeface="Wingdings" panose="05000000000000000000" pitchFamily="2" charset="2"/>
              <a:buChar char="Ø"/>
            </a:pPr>
            <a:r>
              <a:rPr lang="vi-VN" sz="2000" b="1" dirty="0" smtClean="0">
                <a:solidFill>
                  <a:schemeClr val="bg1"/>
                </a:solidFill>
                <a:latin typeface="+mj-lt"/>
              </a:rPr>
              <a:t>Thực hiện các câu lệnh vừa chuyển đổi.</a:t>
            </a:r>
            <a:endParaRPr lang="en-US" sz="2000" b="1" dirty="0">
              <a:solidFill>
                <a:schemeClr val="bg1"/>
              </a:solidFill>
              <a:latin typeface="+mj-lt"/>
            </a:endParaRPr>
          </a:p>
        </p:txBody>
      </p:sp>
      <p:sp>
        <p:nvSpPr>
          <p:cNvPr id="7" name="Rectangle 6"/>
          <p:cNvSpPr/>
          <p:nvPr/>
        </p:nvSpPr>
        <p:spPr>
          <a:xfrm>
            <a:off x="3124200" y="281285"/>
            <a:ext cx="5954242" cy="461665"/>
          </a:xfrm>
          <a:prstGeom prst="rect">
            <a:avLst/>
          </a:prstGeom>
        </p:spPr>
        <p:txBody>
          <a:bodyPr wrap="square">
            <a:spAutoFit/>
          </a:bodyPr>
          <a:lstStyle/>
          <a:p>
            <a:r>
              <a:rPr lang="vi-VN" sz="2400" b="1" dirty="0" smtClean="0">
                <a:solidFill>
                  <a:schemeClr val="bg1"/>
                </a:solidFill>
                <a:effectLst>
                  <a:outerShdw blurRad="38100" dist="38100" dir="2700000" algn="tl">
                    <a:srgbClr val="000000">
                      <a:alpha val="43137"/>
                    </a:srgbClr>
                  </a:outerShdw>
                </a:effectLst>
                <a:latin typeface="+mj-lt"/>
              </a:rPr>
              <a:t>Thực hiện lặp đi lặp lại dãy các bước sau</a:t>
            </a:r>
            <a:r>
              <a:rPr lang="en-US" sz="2400" b="1" dirty="0" smtClean="0">
                <a:solidFill>
                  <a:schemeClr val="bg1"/>
                </a:solidFill>
                <a:effectLst>
                  <a:outerShdw blurRad="38100" dist="38100" dir="2700000" algn="tl">
                    <a:srgbClr val="000000">
                      <a:alpha val="43137"/>
                    </a:srgbClr>
                  </a:outerShdw>
                </a:effectLst>
                <a:latin typeface="+mj-lt"/>
              </a:rPr>
              <a:t>:</a:t>
            </a:r>
            <a:endParaRPr lang="en-US" sz="2400" b="1" dirty="0">
              <a:solidFill>
                <a:schemeClr val="bg1"/>
              </a:solidFill>
              <a:effectLst>
                <a:outerShdw blurRad="38100" dist="38100" dir="2700000" algn="tl">
                  <a:srgbClr val="000000">
                    <a:alpha val="43137"/>
                  </a:srgbClr>
                </a:outerShdw>
              </a:effectLst>
              <a:latin typeface="+mj-lt"/>
            </a:endParaRPr>
          </a:p>
        </p:txBody>
      </p:sp>
      <p:sp>
        <p:nvSpPr>
          <p:cNvPr id="8" name="Rectangle 7"/>
          <p:cNvSpPr/>
          <p:nvPr/>
        </p:nvSpPr>
        <p:spPr>
          <a:xfrm>
            <a:off x="304800" y="3638550"/>
            <a:ext cx="8458200" cy="1323439"/>
          </a:xfrm>
          <a:prstGeom prst="rect">
            <a:avLst/>
          </a:prstGeom>
        </p:spPr>
        <p:txBody>
          <a:bodyPr wrap="square">
            <a:spAutoFit/>
          </a:bodyPr>
          <a:lstStyle/>
          <a:p>
            <a:r>
              <a:rPr lang="vi-VN" sz="2000" b="1" dirty="0" smtClean="0">
                <a:solidFill>
                  <a:srgbClr val="FFC000"/>
                </a:solidFill>
                <a:effectLst>
                  <a:outerShdw blurRad="38100" dist="38100" dir="2700000" algn="tl">
                    <a:srgbClr val="000000">
                      <a:alpha val="43137"/>
                    </a:srgbClr>
                  </a:outerShdw>
                </a:effectLst>
                <a:latin typeface="+mj-lt"/>
              </a:rPr>
              <a:t>Loại chương trình dịch này thích hợp cho</a:t>
            </a:r>
            <a:r>
              <a:rPr lang="en-US" sz="2000" b="1" dirty="0" smtClean="0">
                <a:solidFill>
                  <a:srgbClr val="FFC000"/>
                </a:solidFill>
                <a:effectLst>
                  <a:outerShdw blurRad="38100" dist="38100" dir="2700000" algn="tl">
                    <a:srgbClr val="000000">
                      <a:alpha val="43137"/>
                    </a:srgbClr>
                  </a:outerShdw>
                </a:effectLst>
                <a:latin typeface="+mj-lt"/>
              </a:rPr>
              <a:t> </a:t>
            </a:r>
            <a:r>
              <a:rPr lang="vi-VN" sz="2000" b="1" dirty="0" smtClean="0">
                <a:solidFill>
                  <a:srgbClr val="FFC000"/>
                </a:solidFill>
                <a:effectLst>
                  <a:outerShdw blurRad="38100" dist="38100" dir="2700000" algn="tl">
                    <a:srgbClr val="000000">
                      <a:alpha val="43137"/>
                    </a:srgbClr>
                  </a:outerShdw>
                </a:effectLst>
                <a:latin typeface="+mj-lt"/>
              </a:rPr>
              <a:t>đối thoại giữa người dùng và hệ thống.</a:t>
            </a:r>
          </a:p>
          <a:p>
            <a:r>
              <a:rPr lang="vi-VN" sz="2000" b="1" dirty="0" smtClean="0">
                <a:solidFill>
                  <a:srgbClr val="FFC000"/>
                </a:solidFill>
                <a:effectLst>
                  <a:outerShdw blurRad="38100" dist="38100" dir="2700000" algn="tl">
                    <a:srgbClr val="000000">
                      <a:alpha val="43137"/>
                    </a:srgbClr>
                  </a:outerShdw>
                </a:effectLst>
                <a:latin typeface="+mj-lt"/>
              </a:rPr>
              <a:t>Các ngôn ngữ khai thác hệ quản trị cơ sở dữ liệu, đối thoại với hệ điều hành</a:t>
            </a:r>
            <a:r>
              <a:rPr lang="en-US" sz="2000" b="1" dirty="0" smtClean="0">
                <a:solidFill>
                  <a:srgbClr val="FFC000"/>
                </a:solidFill>
                <a:effectLst>
                  <a:outerShdw blurRad="38100" dist="38100" dir="2700000" algn="tl">
                    <a:srgbClr val="000000">
                      <a:alpha val="43137"/>
                    </a:srgbClr>
                  </a:outerShdw>
                </a:effectLst>
                <a:latin typeface="+mj-lt"/>
                <a:cs typeface="Arial" panose="020B0604020202020204" pitchFamily="34" charset="0"/>
              </a:rPr>
              <a:t>,… </a:t>
            </a:r>
            <a:r>
              <a:rPr lang="en-US" sz="2000" b="1" dirty="0" err="1" smtClean="0">
                <a:solidFill>
                  <a:srgbClr val="FFC000"/>
                </a:solidFill>
                <a:effectLst>
                  <a:outerShdw blurRad="38100" dist="38100" dir="2700000" algn="tl">
                    <a:srgbClr val="000000">
                      <a:alpha val="43137"/>
                    </a:srgbClr>
                  </a:outerShdw>
                </a:effectLst>
                <a:latin typeface="Times New Roman" pitchFamily="18" charset="0"/>
                <a:cs typeface="Times New Roman" pitchFamily="18" charset="0"/>
              </a:rPr>
              <a:t>đều</a:t>
            </a:r>
            <a:r>
              <a:rPr lang="en-US" sz="2000" b="1" dirty="0" smtClean="0">
                <a:solidFill>
                  <a:srgbClr val="FFC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dirty="0" err="1" smtClean="0">
                <a:solidFill>
                  <a:srgbClr val="FFC000"/>
                </a:solidFill>
                <a:effectLst>
                  <a:outerShdw blurRad="38100" dist="38100" dir="2700000" algn="tl">
                    <a:srgbClr val="000000">
                      <a:alpha val="43137"/>
                    </a:srgbClr>
                  </a:outerShdw>
                </a:effectLst>
                <a:latin typeface="Times New Roman" pitchFamily="18" charset="0"/>
                <a:cs typeface="Times New Roman" pitchFamily="18" charset="0"/>
              </a:rPr>
              <a:t>sử</a:t>
            </a:r>
            <a:r>
              <a:rPr lang="en-US" sz="2000" b="1" dirty="0" smtClean="0">
                <a:solidFill>
                  <a:srgbClr val="FFC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dirty="0" err="1" smtClean="0">
                <a:solidFill>
                  <a:srgbClr val="FFC000"/>
                </a:solidFill>
                <a:effectLst>
                  <a:outerShdw blurRad="38100" dist="38100" dir="2700000" algn="tl">
                    <a:srgbClr val="000000">
                      <a:alpha val="43137"/>
                    </a:srgbClr>
                  </a:outerShdw>
                </a:effectLst>
                <a:latin typeface="Times New Roman" pitchFamily="18" charset="0"/>
                <a:cs typeface="Times New Roman" pitchFamily="18" charset="0"/>
              </a:rPr>
              <a:t>dụng</a:t>
            </a:r>
            <a:r>
              <a:rPr lang="en-US" sz="2000" b="1" dirty="0" smtClean="0">
                <a:solidFill>
                  <a:srgbClr val="FFC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dirty="0" err="1" smtClean="0">
                <a:solidFill>
                  <a:srgbClr val="FFC000"/>
                </a:solidFill>
                <a:effectLst>
                  <a:outerShdw blurRad="38100" dist="38100" dir="2700000" algn="tl">
                    <a:srgbClr val="000000">
                      <a:alpha val="43137"/>
                    </a:srgbClr>
                  </a:outerShdw>
                </a:effectLst>
                <a:latin typeface="Times New Roman" pitchFamily="18" charset="0"/>
                <a:cs typeface="Times New Roman" pitchFamily="18" charset="0"/>
              </a:rPr>
              <a:t>trình</a:t>
            </a:r>
            <a:r>
              <a:rPr lang="en-US" sz="2000" b="1" dirty="0" smtClean="0">
                <a:solidFill>
                  <a:srgbClr val="FFC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dirty="0" err="1" smtClean="0">
                <a:solidFill>
                  <a:srgbClr val="FFC000"/>
                </a:solidFill>
                <a:effectLst>
                  <a:outerShdw blurRad="38100" dist="38100" dir="2700000" algn="tl">
                    <a:srgbClr val="000000">
                      <a:alpha val="43137"/>
                    </a:srgbClr>
                  </a:outerShdw>
                </a:effectLst>
                <a:latin typeface="Times New Roman" pitchFamily="18" charset="0"/>
                <a:cs typeface="Times New Roman" pitchFamily="18" charset="0"/>
              </a:rPr>
              <a:t>thông</a:t>
            </a:r>
            <a:r>
              <a:rPr lang="en-US" sz="2000" b="1" dirty="0" smtClean="0">
                <a:solidFill>
                  <a:srgbClr val="FFC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dirty="0" err="1" smtClean="0">
                <a:solidFill>
                  <a:srgbClr val="FFC000"/>
                </a:solidFill>
                <a:effectLst>
                  <a:outerShdw blurRad="38100" dist="38100" dir="2700000" algn="tl">
                    <a:srgbClr val="000000">
                      <a:alpha val="43137"/>
                    </a:srgbClr>
                  </a:outerShdw>
                </a:effectLst>
                <a:latin typeface="Times New Roman" pitchFamily="18" charset="0"/>
                <a:cs typeface="Times New Roman" pitchFamily="18" charset="0"/>
              </a:rPr>
              <a:t>dịch</a:t>
            </a:r>
            <a:r>
              <a:rPr lang="en-US" sz="2000" b="1" dirty="0" smtClean="0">
                <a:solidFill>
                  <a:srgbClr val="FFC00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2000" b="1" dirty="0">
              <a:solidFill>
                <a:srgbClr val="FFC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9" name="Rectangle 8"/>
          <p:cNvSpPr/>
          <p:nvPr/>
        </p:nvSpPr>
        <p:spPr>
          <a:xfrm>
            <a:off x="-152400" y="574154"/>
            <a:ext cx="3124200" cy="584775"/>
          </a:xfrm>
          <a:prstGeom prst="rect">
            <a:avLst/>
          </a:prstGeom>
        </p:spPr>
        <p:txBody>
          <a:bodyPr wrap="square">
            <a:spAutoFit/>
          </a:bodyPr>
          <a:lstStyle/>
          <a:p>
            <a:pPr algn="ctr"/>
            <a:r>
              <a:rPr lang="en-US" sz="3200" b="1" dirty="0" smtClean="0">
                <a:ln w="10541" cmpd="sng">
                  <a:solidFill>
                    <a:schemeClr val="accent1">
                      <a:shade val="88000"/>
                      <a:satMod val="110000"/>
                    </a:schemeClr>
                  </a:solidFill>
                  <a:prstDash val="solid"/>
                </a:ln>
                <a:solidFill>
                  <a:schemeClr val="bg1"/>
                </a:solidFill>
                <a:latin typeface="Times New Roman" pitchFamily="18" charset="0"/>
                <a:cs typeface="Times New Roman" pitchFamily="18" charset="0"/>
              </a:rPr>
              <a:t>(</a:t>
            </a:r>
            <a:r>
              <a:rPr lang="en-US" sz="2400" b="1" dirty="0" smtClean="0">
                <a:ln w="10541" cmpd="sng">
                  <a:solidFill>
                    <a:schemeClr val="accent1">
                      <a:shade val="88000"/>
                      <a:satMod val="110000"/>
                    </a:schemeClr>
                  </a:solidFill>
                  <a:prstDash val="solid"/>
                </a:ln>
                <a:solidFill>
                  <a:schemeClr val="bg1"/>
                </a:solidFill>
                <a:latin typeface="Times New Roman" pitchFamily="18" charset="0"/>
                <a:cs typeface="Times New Roman" pitchFamily="18" charset="0"/>
              </a:rPr>
              <a:t>Interpreter</a:t>
            </a:r>
            <a:r>
              <a:rPr lang="en-US" sz="3200" b="1" dirty="0" smtClean="0">
                <a:ln w="10541" cmpd="sng">
                  <a:solidFill>
                    <a:schemeClr val="accent1">
                      <a:shade val="88000"/>
                      <a:satMod val="110000"/>
                    </a:schemeClr>
                  </a:solidFill>
                  <a:prstDash val="solid"/>
                </a:ln>
                <a:solidFill>
                  <a:schemeClr val="bg1"/>
                </a:solidFill>
                <a:latin typeface="Times New Roman" pitchFamily="18" charset="0"/>
                <a:cs typeface="Times New Roman" pitchFamily="18" charset="0"/>
              </a:rPr>
              <a:t>)</a:t>
            </a:r>
            <a:endParaRPr lang="en-US" sz="3200" b="1" dirty="0">
              <a:ln w="10541" cmpd="sng">
                <a:solidFill>
                  <a:schemeClr val="accent1">
                    <a:shade val="88000"/>
                    <a:satMod val="110000"/>
                  </a:schemeClr>
                </a:solidFill>
                <a:prstDash val="solid"/>
              </a:ln>
              <a:solidFill>
                <a:schemeClr val="bg1"/>
              </a:solidFill>
              <a:latin typeface="Times New Roman" pitchFamily="18" charset="0"/>
              <a:cs typeface="Times New Roman" pitchFamily="18" charset="0"/>
            </a:endParaRPr>
          </a:p>
        </p:txBody>
      </p:sp>
      <p:pic>
        <p:nvPicPr>
          <p:cNvPr id="12" name="Pictur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32448" y="2356993"/>
            <a:ext cx="3344752" cy="1154207"/>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4870" y="1352550"/>
            <a:ext cx="1232330" cy="1004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5956" y="895350"/>
            <a:ext cx="22066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322667" y="713650"/>
            <a:ext cx="1755775" cy="768920"/>
          </a:xfrm>
          <a:prstGeom prst="rect">
            <a:avLst/>
          </a:prstGeom>
          <a:ln/>
          <a:extLst/>
        </p:spPr>
        <p:style>
          <a:lnRef idx="1">
            <a:schemeClr val="accent1"/>
          </a:lnRef>
          <a:fillRef idx="2">
            <a:schemeClr val="accent1"/>
          </a:fillRef>
          <a:effectRef idx="1">
            <a:schemeClr val="accent1"/>
          </a:effectRef>
          <a:fontRef idx="minor">
            <a:schemeClr val="dk1"/>
          </a:fontRef>
        </p:style>
      </p:pic>
      <p:sp>
        <p:nvSpPr>
          <p:cNvPr id="10" name="Rectangle 9"/>
          <p:cNvSpPr/>
          <p:nvPr/>
        </p:nvSpPr>
        <p:spPr>
          <a:xfrm>
            <a:off x="7707454" y="713649"/>
            <a:ext cx="1447800" cy="307777"/>
          </a:xfrm>
          <a:prstGeom prst="rect">
            <a:avLst/>
          </a:prstGeom>
        </p:spPr>
        <p:txBody>
          <a:bodyPr wrap="square">
            <a:spAutoFit/>
          </a:bodyPr>
          <a:lstStyle/>
          <a:p>
            <a:r>
              <a:rPr lang="en-US" sz="1400" dirty="0" smtClean="0">
                <a:solidFill>
                  <a:schemeClr val="bg1"/>
                </a:solidFill>
              </a:rPr>
              <a:t>1 0 1 0 1 1 1 1 1 0</a:t>
            </a:r>
            <a:endParaRPr lang="en-US" sz="1400" dirty="0">
              <a:solidFill>
                <a:schemeClr val="bg1"/>
              </a:solidFill>
            </a:endParaRPr>
          </a:p>
        </p:txBody>
      </p:sp>
      <p:sp>
        <p:nvSpPr>
          <p:cNvPr id="11" name="Rectangle 10"/>
          <p:cNvSpPr/>
          <p:nvPr/>
        </p:nvSpPr>
        <p:spPr>
          <a:xfrm>
            <a:off x="7709201" y="866542"/>
            <a:ext cx="1459054" cy="307777"/>
          </a:xfrm>
          <a:prstGeom prst="rect">
            <a:avLst/>
          </a:prstGeom>
        </p:spPr>
        <p:txBody>
          <a:bodyPr wrap="none">
            <a:spAutoFit/>
          </a:bodyPr>
          <a:lstStyle/>
          <a:p>
            <a:r>
              <a:rPr lang="en-US" sz="1400" dirty="0" smtClean="0">
                <a:solidFill>
                  <a:schemeClr val="bg1"/>
                </a:solidFill>
              </a:rPr>
              <a:t>1 1 1 1 0 1 0 0 1 1</a:t>
            </a:r>
            <a:endParaRPr lang="en-US" sz="1400" dirty="0">
              <a:solidFill>
                <a:schemeClr val="bg1"/>
              </a:solidFill>
            </a:endParaRPr>
          </a:p>
        </p:txBody>
      </p:sp>
      <p:sp>
        <p:nvSpPr>
          <p:cNvPr id="13" name="Rectangle 12"/>
          <p:cNvSpPr/>
          <p:nvPr/>
        </p:nvSpPr>
        <p:spPr>
          <a:xfrm>
            <a:off x="7721491" y="1039203"/>
            <a:ext cx="1459054" cy="307777"/>
          </a:xfrm>
          <a:prstGeom prst="rect">
            <a:avLst/>
          </a:prstGeom>
        </p:spPr>
        <p:txBody>
          <a:bodyPr wrap="none">
            <a:spAutoFit/>
          </a:bodyPr>
          <a:lstStyle/>
          <a:p>
            <a:r>
              <a:rPr lang="en-US" sz="1400" dirty="0" smtClean="0">
                <a:solidFill>
                  <a:schemeClr val="bg1"/>
                </a:solidFill>
              </a:rPr>
              <a:t>1 0 1 1 0 1 0 0 1 0</a:t>
            </a:r>
            <a:endParaRPr lang="en-US" sz="1400" dirty="0">
              <a:solidFill>
                <a:schemeClr val="bg1"/>
              </a:solidFill>
            </a:endParaRPr>
          </a:p>
        </p:txBody>
      </p:sp>
      <p:sp>
        <p:nvSpPr>
          <p:cNvPr id="14" name="Rectangle 13"/>
          <p:cNvSpPr/>
          <p:nvPr/>
        </p:nvSpPr>
        <p:spPr>
          <a:xfrm>
            <a:off x="7707454" y="1174793"/>
            <a:ext cx="1459054" cy="307777"/>
          </a:xfrm>
          <a:prstGeom prst="rect">
            <a:avLst/>
          </a:prstGeom>
        </p:spPr>
        <p:txBody>
          <a:bodyPr wrap="none">
            <a:spAutoFit/>
          </a:bodyPr>
          <a:lstStyle/>
          <a:p>
            <a:r>
              <a:rPr lang="en-US" sz="1400" dirty="0" smtClean="0">
                <a:solidFill>
                  <a:schemeClr val="bg1"/>
                </a:solidFill>
              </a:rPr>
              <a:t>1 0 1 0 1 1 0 0 1 1</a:t>
            </a:r>
            <a:endParaRPr lang="en-US" sz="1400" dirty="0">
              <a:solidFill>
                <a:schemeClr val="bg1"/>
              </a:solidFill>
            </a:endParaRPr>
          </a:p>
        </p:txBody>
      </p:sp>
      <p:sp>
        <p:nvSpPr>
          <p:cNvPr id="16" name="Curved Left Arrow 15"/>
          <p:cNvSpPr/>
          <p:nvPr/>
        </p:nvSpPr>
        <p:spPr>
          <a:xfrm>
            <a:off x="8077201" y="2104572"/>
            <a:ext cx="526385" cy="62979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Bent-Up Arrow 16"/>
          <p:cNvSpPr/>
          <p:nvPr/>
        </p:nvSpPr>
        <p:spPr>
          <a:xfrm rot="5400000">
            <a:off x="6096633" y="1726952"/>
            <a:ext cx="457200" cy="6096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2049788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animEffect transition="in" filter="wipe(down)">
                                      <p:cBhvr>
                                        <p:cTn id="19" dur="290">
                                          <p:stCondLst>
                                            <p:cond delay="0"/>
                                          </p:stCondLst>
                                        </p:cTn>
                                        <p:tgtEl>
                                          <p:spTgt spid="2053"/>
                                        </p:tgtEl>
                                      </p:cBhvr>
                                    </p:animEffect>
                                    <p:anim calcmode="lin" valueType="num">
                                      <p:cBhvr>
                                        <p:cTn id="20" dur="911" tmFilter="0,0; 0.14,0.36; 0.43,0.73; 0.71,0.91; 1.0,1.0">
                                          <p:stCondLst>
                                            <p:cond delay="0"/>
                                          </p:stCondLst>
                                        </p:cTn>
                                        <p:tgtEl>
                                          <p:spTgt spid="2053"/>
                                        </p:tgtEl>
                                        <p:attrNameLst>
                                          <p:attrName>ppt_x</p:attrName>
                                        </p:attrNameLst>
                                      </p:cBhvr>
                                      <p:tavLst>
                                        <p:tav tm="0">
                                          <p:val>
                                            <p:strVal val="#ppt_x-0.25"/>
                                          </p:val>
                                        </p:tav>
                                        <p:tav tm="100000">
                                          <p:val>
                                            <p:strVal val="#ppt_x"/>
                                          </p:val>
                                        </p:tav>
                                      </p:tavLst>
                                    </p:anim>
                                    <p:anim calcmode="lin" valueType="num">
                                      <p:cBhvr>
                                        <p:cTn id="21" dur="332" tmFilter="0.0,0.0; 0.25,0.07; 0.50,0.2; 0.75,0.467; 1.0,1.0">
                                          <p:stCondLst>
                                            <p:cond delay="0"/>
                                          </p:stCondLst>
                                        </p:cTn>
                                        <p:tgtEl>
                                          <p:spTgt spid="2053"/>
                                        </p:tgtEl>
                                        <p:attrNameLst>
                                          <p:attrName>ppt_y</p:attrName>
                                        </p:attrNameLst>
                                      </p:cBhvr>
                                      <p:tavLst>
                                        <p:tav tm="0" fmla="#ppt_y-sin(pi*$)/3">
                                          <p:val>
                                            <p:fltVal val="0.5"/>
                                          </p:val>
                                        </p:tav>
                                        <p:tav tm="100000">
                                          <p:val>
                                            <p:fltVal val="1"/>
                                          </p:val>
                                        </p:tav>
                                      </p:tavLst>
                                    </p:anim>
                                    <p:anim calcmode="lin" valueType="num">
                                      <p:cBhvr>
                                        <p:cTn id="22" dur="332" tmFilter="0, 0; 0.125,0.2665; 0.25,0.4; 0.375,0.465; 0.5,0.5;  0.625,0.535; 0.75,0.6; 0.875,0.7335; 1,1">
                                          <p:stCondLst>
                                            <p:cond delay="332"/>
                                          </p:stCondLst>
                                        </p:cTn>
                                        <p:tgtEl>
                                          <p:spTgt spid="2053"/>
                                        </p:tgtEl>
                                        <p:attrNameLst>
                                          <p:attrName>ppt_y</p:attrName>
                                        </p:attrNameLst>
                                      </p:cBhvr>
                                      <p:tavLst>
                                        <p:tav tm="0" fmla="#ppt_y-sin(pi*$)/9">
                                          <p:val>
                                            <p:fltVal val="0"/>
                                          </p:val>
                                        </p:tav>
                                        <p:tav tm="100000">
                                          <p:val>
                                            <p:fltVal val="1"/>
                                          </p:val>
                                        </p:tav>
                                      </p:tavLst>
                                    </p:anim>
                                    <p:anim calcmode="lin" valueType="num">
                                      <p:cBhvr>
                                        <p:cTn id="23" dur="166" tmFilter="0, 0; 0.125,0.2665; 0.25,0.4; 0.375,0.465; 0.5,0.5;  0.625,0.535; 0.75,0.6; 0.875,0.7335; 1,1">
                                          <p:stCondLst>
                                            <p:cond delay="662"/>
                                          </p:stCondLst>
                                        </p:cTn>
                                        <p:tgtEl>
                                          <p:spTgt spid="2053"/>
                                        </p:tgtEl>
                                        <p:attrNameLst>
                                          <p:attrName>ppt_y</p:attrName>
                                        </p:attrNameLst>
                                      </p:cBhvr>
                                      <p:tavLst>
                                        <p:tav tm="0" fmla="#ppt_y-sin(pi*$)/27">
                                          <p:val>
                                            <p:fltVal val="0"/>
                                          </p:val>
                                        </p:tav>
                                        <p:tav tm="100000">
                                          <p:val>
                                            <p:fltVal val="1"/>
                                          </p:val>
                                        </p:tav>
                                      </p:tavLst>
                                    </p:anim>
                                    <p:anim calcmode="lin" valueType="num">
                                      <p:cBhvr>
                                        <p:cTn id="24" dur="82" tmFilter="0, 0; 0.125,0.2665; 0.25,0.4; 0.375,0.465; 0.5,0.5;  0.625,0.535; 0.75,0.6; 0.875,0.7335; 1,1">
                                          <p:stCondLst>
                                            <p:cond delay="828"/>
                                          </p:stCondLst>
                                        </p:cTn>
                                        <p:tgtEl>
                                          <p:spTgt spid="2053"/>
                                        </p:tgtEl>
                                        <p:attrNameLst>
                                          <p:attrName>ppt_y</p:attrName>
                                        </p:attrNameLst>
                                      </p:cBhvr>
                                      <p:tavLst>
                                        <p:tav tm="0" fmla="#ppt_y-sin(pi*$)/81">
                                          <p:val>
                                            <p:fltVal val="0"/>
                                          </p:val>
                                        </p:tav>
                                        <p:tav tm="100000">
                                          <p:val>
                                            <p:fltVal val="1"/>
                                          </p:val>
                                        </p:tav>
                                      </p:tavLst>
                                    </p:anim>
                                    <p:animScale>
                                      <p:cBhvr>
                                        <p:cTn id="25" dur="13">
                                          <p:stCondLst>
                                            <p:cond delay="325"/>
                                          </p:stCondLst>
                                        </p:cTn>
                                        <p:tgtEl>
                                          <p:spTgt spid="2053"/>
                                        </p:tgtEl>
                                      </p:cBhvr>
                                      <p:to x="100000" y="60000"/>
                                    </p:animScale>
                                    <p:animScale>
                                      <p:cBhvr>
                                        <p:cTn id="26" dur="83" decel="50000">
                                          <p:stCondLst>
                                            <p:cond delay="338"/>
                                          </p:stCondLst>
                                        </p:cTn>
                                        <p:tgtEl>
                                          <p:spTgt spid="2053"/>
                                        </p:tgtEl>
                                      </p:cBhvr>
                                      <p:to x="100000" y="100000"/>
                                    </p:animScale>
                                    <p:animScale>
                                      <p:cBhvr>
                                        <p:cTn id="27" dur="13">
                                          <p:stCondLst>
                                            <p:cond delay="656"/>
                                          </p:stCondLst>
                                        </p:cTn>
                                        <p:tgtEl>
                                          <p:spTgt spid="2053"/>
                                        </p:tgtEl>
                                      </p:cBhvr>
                                      <p:to x="100000" y="80000"/>
                                    </p:animScale>
                                    <p:animScale>
                                      <p:cBhvr>
                                        <p:cTn id="28" dur="83" decel="50000">
                                          <p:stCondLst>
                                            <p:cond delay="669"/>
                                          </p:stCondLst>
                                        </p:cTn>
                                        <p:tgtEl>
                                          <p:spTgt spid="2053"/>
                                        </p:tgtEl>
                                      </p:cBhvr>
                                      <p:to x="100000" y="100000"/>
                                    </p:animScale>
                                    <p:animScale>
                                      <p:cBhvr>
                                        <p:cTn id="29" dur="13">
                                          <p:stCondLst>
                                            <p:cond delay="821"/>
                                          </p:stCondLst>
                                        </p:cTn>
                                        <p:tgtEl>
                                          <p:spTgt spid="2053"/>
                                        </p:tgtEl>
                                      </p:cBhvr>
                                      <p:to x="100000" y="90000"/>
                                    </p:animScale>
                                    <p:animScale>
                                      <p:cBhvr>
                                        <p:cTn id="30" dur="83" decel="50000">
                                          <p:stCondLst>
                                            <p:cond delay="834"/>
                                          </p:stCondLst>
                                        </p:cTn>
                                        <p:tgtEl>
                                          <p:spTgt spid="2053"/>
                                        </p:tgtEl>
                                      </p:cBhvr>
                                      <p:to x="100000" y="100000"/>
                                    </p:animScale>
                                    <p:animScale>
                                      <p:cBhvr>
                                        <p:cTn id="31" dur="13">
                                          <p:stCondLst>
                                            <p:cond delay="904"/>
                                          </p:stCondLst>
                                        </p:cTn>
                                        <p:tgtEl>
                                          <p:spTgt spid="2053"/>
                                        </p:tgtEl>
                                      </p:cBhvr>
                                      <p:to x="100000" y="95000"/>
                                    </p:animScale>
                                    <p:animScale>
                                      <p:cBhvr>
                                        <p:cTn id="32" dur="83" decel="50000">
                                          <p:stCondLst>
                                            <p:cond delay="917"/>
                                          </p:stCondLst>
                                        </p:cTn>
                                        <p:tgtEl>
                                          <p:spTgt spid="2053"/>
                                        </p:tgtEl>
                                      </p:cBhvr>
                                      <p:to x="100000" y="100000"/>
                                    </p:animScale>
                                  </p:childTnLst>
                                </p:cTn>
                              </p:par>
                              <p:par>
                                <p:cTn id="33" presetID="26" presetClass="entr" presetSubtype="0" fill="hold" nodeType="withEffect">
                                  <p:stCondLst>
                                    <p:cond delay="0"/>
                                  </p:stCondLst>
                                  <p:childTnLst>
                                    <p:set>
                                      <p:cBhvr>
                                        <p:cTn id="34" dur="1" fill="hold">
                                          <p:stCondLst>
                                            <p:cond delay="0"/>
                                          </p:stCondLst>
                                        </p:cTn>
                                        <p:tgtEl>
                                          <p:spTgt spid="2052"/>
                                        </p:tgtEl>
                                        <p:attrNameLst>
                                          <p:attrName>style.visibility</p:attrName>
                                        </p:attrNameLst>
                                      </p:cBhvr>
                                      <p:to>
                                        <p:strVal val="visible"/>
                                      </p:to>
                                    </p:set>
                                    <p:animEffect transition="in" filter="wipe(down)">
                                      <p:cBhvr>
                                        <p:cTn id="35" dur="290">
                                          <p:stCondLst>
                                            <p:cond delay="0"/>
                                          </p:stCondLst>
                                        </p:cTn>
                                        <p:tgtEl>
                                          <p:spTgt spid="2052"/>
                                        </p:tgtEl>
                                      </p:cBhvr>
                                    </p:animEffect>
                                    <p:anim calcmode="lin" valueType="num">
                                      <p:cBhvr>
                                        <p:cTn id="36" dur="911" tmFilter="0,0; 0.14,0.36; 0.43,0.73; 0.71,0.91; 1.0,1.0">
                                          <p:stCondLst>
                                            <p:cond delay="0"/>
                                          </p:stCondLst>
                                        </p:cTn>
                                        <p:tgtEl>
                                          <p:spTgt spid="2052"/>
                                        </p:tgtEl>
                                        <p:attrNameLst>
                                          <p:attrName>ppt_x</p:attrName>
                                        </p:attrNameLst>
                                      </p:cBhvr>
                                      <p:tavLst>
                                        <p:tav tm="0">
                                          <p:val>
                                            <p:strVal val="#ppt_x-0.25"/>
                                          </p:val>
                                        </p:tav>
                                        <p:tav tm="100000">
                                          <p:val>
                                            <p:strVal val="#ppt_x"/>
                                          </p:val>
                                        </p:tav>
                                      </p:tavLst>
                                    </p:anim>
                                    <p:anim calcmode="lin" valueType="num">
                                      <p:cBhvr>
                                        <p:cTn id="37" dur="332" tmFilter="0.0,0.0; 0.25,0.07; 0.50,0.2; 0.75,0.467; 1.0,1.0">
                                          <p:stCondLst>
                                            <p:cond delay="0"/>
                                          </p:stCondLst>
                                        </p:cTn>
                                        <p:tgtEl>
                                          <p:spTgt spid="2052"/>
                                        </p:tgtEl>
                                        <p:attrNameLst>
                                          <p:attrName>ppt_y</p:attrName>
                                        </p:attrNameLst>
                                      </p:cBhvr>
                                      <p:tavLst>
                                        <p:tav tm="0" fmla="#ppt_y-sin(pi*$)/3">
                                          <p:val>
                                            <p:fltVal val="0.5"/>
                                          </p:val>
                                        </p:tav>
                                        <p:tav tm="100000">
                                          <p:val>
                                            <p:fltVal val="1"/>
                                          </p:val>
                                        </p:tav>
                                      </p:tavLst>
                                    </p:anim>
                                    <p:anim calcmode="lin" valueType="num">
                                      <p:cBhvr>
                                        <p:cTn id="38" dur="332" tmFilter="0, 0; 0.125,0.2665; 0.25,0.4; 0.375,0.465; 0.5,0.5;  0.625,0.535; 0.75,0.6; 0.875,0.7335; 1,1">
                                          <p:stCondLst>
                                            <p:cond delay="332"/>
                                          </p:stCondLst>
                                        </p:cTn>
                                        <p:tgtEl>
                                          <p:spTgt spid="2052"/>
                                        </p:tgtEl>
                                        <p:attrNameLst>
                                          <p:attrName>ppt_y</p:attrName>
                                        </p:attrNameLst>
                                      </p:cBhvr>
                                      <p:tavLst>
                                        <p:tav tm="0" fmla="#ppt_y-sin(pi*$)/9">
                                          <p:val>
                                            <p:fltVal val="0"/>
                                          </p:val>
                                        </p:tav>
                                        <p:tav tm="100000">
                                          <p:val>
                                            <p:fltVal val="1"/>
                                          </p:val>
                                        </p:tav>
                                      </p:tavLst>
                                    </p:anim>
                                    <p:anim calcmode="lin" valueType="num">
                                      <p:cBhvr>
                                        <p:cTn id="39" dur="166" tmFilter="0, 0; 0.125,0.2665; 0.25,0.4; 0.375,0.465; 0.5,0.5;  0.625,0.535; 0.75,0.6; 0.875,0.7335; 1,1">
                                          <p:stCondLst>
                                            <p:cond delay="662"/>
                                          </p:stCondLst>
                                        </p:cTn>
                                        <p:tgtEl>
                                          <p:spTgt spid="2052"/>
                                        </p:tgtEl>
                                        <p:attrNameLst>
                                          <p:attrName>ppt_y</p:attrName>
                                        </p:attrNameLst>
                                      </p:cBhvr>
                                      <p:tavLst>
                                        <p:tav tm="0" fmla="#ppt_y-sin(pi*$)/27">
                                          <p:val>
                                            <p:fltVal val="0"/>
                                          </p:val>
                                        </p:tav>
                                        <p:tav tm="100000">
                                          <p:val>
                                            <p:fltVal val="1"/>
                                          </p:val>
                                        </p:tav>
                                      </p:tavLst>
                                    </p:anim>
                                    <p:anim calcmode="lin" valueType="num">
                                      <p:cBhvr>
                                        <p:cTn id="40" dur="82" tmFilter="0, 0; 0.125,0.2665; 0.25,0.4; 0.375,0.465; 0.5,0.5;  0.625,0.535; 0.75,0.6; 0.875,0.7335; 1,1">
                                          <p:stCondLst>
                                            <p:cond delay="828"/>
                                          </p:stCondLst>
                                        </p:cTn>
                                        <p:tgtEl>
                                          <p:spTgt spid="2052"/>
                                        </p:tgtEl>
                                        <p:attrNameLst>
                                          <p:attrName>ppt_y</p:attrName>
                                        </p:attrNameLst>
                                      </p:cBhvr>
                                      <p:tavLst>
                                        <p:tav tm="0" fmla="#ppt_y-sin(pi*$)/81">
                                          <p:val>
                                            <p:fltVal val="0"/>
                                          </p:val>
                                        </p:tav>
                                        <p:tav tm="100000">
                                          <p:val>
                                            <p:fltVal val="1"/>
                                          </p:val>
                                        </p:tav>
                                      </p:tavLst>
                                    </p:anim>
                                    <p:animScale>
                                      <p:cBhvr>
                                        <p:cTn id="41" dur="13">
                                          <p:stCondLst>
                                            <p:cond delay="325"/>
                                          </p:stCondLst>
                                        </p:cTn>
                                        <p:tgtEl>
                                          <p:spTgt spid="2052"/>
                                        </p:tgtEl>
                                      </p:cBhvr>
                                      <p:to x="100000" y="60000"/>
                                    </p:animScale>
                                    <p:animScale>
                                      <p:cBhvr>
                                        <p:cTn id="42" dur="83" decel="50000">
                                          <p:stCondLst>
                                            <p:cond delay="338"/>
                                          </p:stCondLst>
                                        </p:cTn>
                                        <p:tgtEl>
                                          <p:spTgt spid="2052"/>
                                        </p:tgtEl>
                                      </p:cBhvr>
                                      <p:to x="100000" y="100000"/>
                                    </p:animScale>
                                    <p:animScale>
                                      <p:cBhvr>
                                        <p:cTn id="43" dur="13">
                                          <p:stCondLst>
                                            <p:cond delay="656"/>
                                          </p:stCondLst>
                                        </p:cTn>
                                        <p:tgtEl>
                                          <p:spTgt spid="2052"/>
                                        </p:tgtEl>
                                      </p:cBhvr>
                                      <p:to x="100000" y="80000"/>
                                    </p:animScale>
                                    <p:animScale>
                                      <p:cBhvr>
                                        <p:cTn id="44" dur="83" decel="50000">
                                          <p:stCondLst>
                                            <p:cond delay="669"/>
                                          </p:stCondLst>
                                        </p:cTn>
                                        <p:tgtEl>
                                          <p:spTgt spid="2052"/>
                                        </p:tgtEl>
                                      </p:cBhvr>
                                      <p:to x="100000" y="100000"/>
                                    </p:animScale>
                                    <p:animScale>
                                      <p:cBhvr>
                                        <p:cTn id="45" dur="13">
                                          <p:stCondLst>
                                            <p:cond delay="821"/>
                                          </p:stCondLst>
                                        </p:cTn>
                                        <p:tgtEl>
                                          <p:spTgt spid="2052"/>
                                        </p:tgtEl>
                                      </p:cBhvr>
                                      <p:to x="100000" y="90000"/>
                                    </p:animScale>
                                    <p:animScale>
                                      <p:cBhvr>
                                        <p:cTn id="46" dur="83" decel="50000">
                                          <p:stCondLst>
                                            <p:cond delay="834"/>
                                          </p:stCondLst>
                                        </p:cTn>
                                        <p:tgtEl>
                                          <p:spTgt spid="2052"/>
                                        </p:tgtEl>
                                      </p:cBhvr>
                                      <p:to x="100000" y="100000"/>
                                    </p:animScale>
                                    <p:animScale>
                                      <p:cBhvr>
                                        <p:cTn id="47" dur="13">
                                          <p:stCondLst>
                                            <p:cond delay="904"/>
                                          </p:stCondLst>
                                        </p:cTn>
                                        <p:tgtEl>
                                          <p:spTgt spid="2052"/>
                                        </p:tgtEl>
                                      </p:cBhvr>
                                      <p:to x="100000" y="95000"/>
                                    </p:animScale>
                                    <p:animScale>
                                      <p:cBhvr>
                                        <p:cTn id="48" dur="83" decel="50000">
                                          <p:stCondLst>
                                            <p:cond delay="917"/>
                                          </p:stCondLst>
                                        </p:cTn>
                                        <p:tgtEl>
                                          <p:spTgt spid="2052"/>
                                        </p:tgtEl>
                                      </p:cBhvr>
                                      <p:to x="100000" y="100000"/>
                                    </p:animScale>
                                  </p:childTnLst>
                                </p:cTn>
                              </p:par>
                            </p:childTnLst>
                          </p:cTn>
                        </p:par>
                        <p:par>
                          <p:cTn id="49" fill="hold">
                            <p:stCondLst>
                              <p:cond delay="1000"/>
                            </p:stCondLst>
                            <p:childTnLst>
                              <p:par>
                                <p:cTn id="50" presetID="21" presetClass="entr" presetSubtype="1" fill="hold" grpId="0" nodeType="after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wheel(1)">
                                      <p:cBhvr>
                                        <p:cTn id="52" dur="20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3">
                                            <p:txEl>
                                              <p:pRg st="1" end="1"/>
                                            </p:txEl>
                                          </p:spTgt>
                                        </p:tgtEl>
                                        <p:attrNameLst>
                                          <p:attrName>style.visibility</p:attrName>
                                        </p:attrNameLst>
                                      </p:cBhvr>
                                      <p:to>
                                        <p:strVal val="visible"/>
                                      </p:to>
                                    </p:set>
                                    <p:animEffect transition="in" filter="fade">
                                      <p:cBhvr>
                                        <p:cTn id="57" dur="1000"/>
                                        <p:tgtEl>
                                          <p:spTgt spid="3">
                                            <p:txEl>
                                              <p:pRg st="1" end="1"/>
                                            </p:txEl>
                                          </p:spTgt>
                                        </p:tgtEl>
                                      </p:cBhvr>
                                    </p:animEffect>
                                    <p:anim calcmode="lin" valueType="num">
                                      <p:cBhvr>
                                        <p:cTn id="5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5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5" presetClass="entr" presetSubtype="0" fill="hold" nodeType="clickEffect">
                                  <p:stCondLst>
                                    <p:cond delay="0"/>
                                  </p:stCondLst>
                                  <p:childTnLst>
                                    <p:set>
                                      <p:cBhvr>
                                        <p:cTn id="63" dur="1" fill="hold">
                                          <p:stCondLst>
                                            <p:cond delay="0"/>
                                          </p:stCondLst>
                                        </p:cTn>
                                        <p:tgtEl>
                                          <p:spTgt spid="2054"/>
                                        </p:tgtEl>
                                        <p:attrNameLst>
                                          <p:attrName>style.visibility</p:attrName>
                                        </p:attrNameLst>
                                      </p:cBhvr>
                                      <p:to>
                                        <p:strVal val="visible"/>
                                      </p:to>
                                    </p:set>
                                    <p:animEffect transition="in" filter="fade">
                                      <p:cBhvr>
                                        <p:cTn id="64" dur="1000"/>
                                        <p:tgtEl>
                                          <p:spTgt spid="2054"/>
                                        </p:tgtEl>
                                      </p:cBhvr>
                                    </p:animEffect>
                                    <p:anim calcmode="lin" valueType="num">
                                      <p:cBhvr>
                                        <p:cTn id="65" dur="1000" fill="hold"/>
                                        <p:tgtEl>
                                          <p:spTgt spid="2054"/>
                                        </p:tgtEl>
                                        <p:attrNameLst>
                                          <p:attrName>ppt_w</p:attrName>
                                        </p:attrNameLst>
                                      </p:cBhvr>
                                      <p:tavLst>
                                        <p:tav tm="0" fmla="#ppt_w*sin(2.5*pi*$)">
                                          <p:val>
                                            <p:fltVal val="0"/>
                                          </p:val>
                                        </p:tav>
                                        <p:tav tm="100000">
                                          <p:val>
                                            <p:fltVal val="1"/>
                                          </p:val>
                                        </p:tav>
                                      </p:tavLst>
                                    </p:anim>
                                    <p:anim calcmode="lin" valueType="num">
                                      <p:cBhvr>
                                        <p:cTn id="66" dur="1000" fill="hold"/>
                                        <p:tgtEl>
                                          <p:spTgt spid="2054"/>
                                        </p:tgtEl>
                                        <p:attrNameLst>
                                          <p:attrName>ppt_h</p:attrName>
                                        </p:attrNameLst>
                                      </p:cBhvr>
                                      <p:tavLst>
                                        <p:tav tm="0">
                                          <p:val>
                                            <p:strVal val="#ppt_h"/>
                                          </p:val>
                                        </p:tav>
                                        <p:tav tm="100000">
                                          <p:val>
                                            <p:strVal val="#ppt_h"/>
                                          </p:val>
                                        </p:tav>
                                      </p:tavLst>
                                    </p:anim>
                                  </p:childTnLst>
                                </p:cTn>
                              </p:par>
                              <p:par>
                                <p:cTn id="67" presetID="31" presetClass="entr" presetSubtype="0" fill="hold" nodeType="withEffect">
                                  <p:stCondLst>
                                    <p:cond delay="0"/>
                                  </p:stCondLst>
                                  <p:childTnLst>
                                    <p:set>
                                      <p:cBhvr>
                                        <p:cTn id="68" dur="1" fill="hold">
                                          <p:stCondLst>
                                            <p:cond delay="0"/>
                                          </p:stCondLst>
                                        </p:cTn>
                                        <p:tgtEl>
                                          <p:spTgt spid="10">
                                            <p:txEl>
                                              <p:pRg st="0" end="0"/>
                                            </p:txEl>
                                          </p:spTgt>
                                        </p:tgtEl>
                                        <p:attrNameLst>
                                          <p:attrName>style.visibility</p:attrName>
                                        </p:attrNameLst>
                                      </p:cBhvr>
                                      <p:to>
                                        <p:strVal val="visible"/>
                                      </p:to>
                                    </p:set>
                                    <p:anim calcmode="lin" valueType="num">
                                      <p:cBhvr>
                                        <p:cTn id="69" dur="10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70" dur="1000" fill="hold"/>
                                        <p:tgtEl>
                                          <p:spTgt spid="10">
                                            <p:txEl>
                                              <p:pRg st="0" end="0"/>
                                            </p:txEl>
                                          </p:spTgt>
                                        </p:tgtEl>
                                        <p:attrNameLst>
                                          <p:attrName>ppt_h</p:attrName>
                                        </p:attrNameLst>
                                      </p:cBhvr>
                                      <p:tavLst>
                                        <p:tav tm="0">
                                          <p:val>
                                            <p:fltVal val="0"/>
                                          </p:val>
                                        </p:tav>
                                        <p:tav tm="100000">
                                          <p:val>
                                            <p:strVal val="#ppt_h"/>
                                          </p:val>
                                        </p:tav>
                                      </p:tavLst>
                                    </p:anim>
                                    <p:anim calcmode="lin" valueType="num">
                                      <p:cBhvr>
                                        <p:cTn id="71" dur="1000" fill="hold"/>
                                        <p:tgtEl>
                                          <p:spTgt spid="10">
                                            <p:txEl>
                                              <p:pRg st="0" end="0"/>
                                            </p:txEl>
                                          </p:spTgt>
                                        </p:tgtEl>
                                        <p:attrNameLst>
                                          <p:attrName>style.rotation</p:attrName>
                                        </p:attrNameLst>
                                      </p:cBhvr>
                                      <p:tavLst>
                                        <p:tav tm="0">
                                          <p:val>
                                            <p:fltVal val="90"/>
                                          </p:val>
                                        </p:tav>
                                        <p:tav tm="100000">
                                          <p:val>
                                            <p:fltVal val="0"/>
                                          </p:val>
                                        </p:tav>
                                      </p:tavLst>
                                    </p:anim>
                                    <p:animEffect transition="in" filter="fade">
                                      <p:cBhvr>
                                        <p:cTn id="72" dur="1000"/>
                                        <p:tgtEl>
                                          <p:spTgt spid="10">
                                            <p:txEl>
                                              <p:pRg st="0" end="0"/>
                                            </p:txEl>
                                          </p:spTgt>
                                        </p:tgtEl>
                                      </p:cBhvr>
                                    </p:animEffect>
                                  </p:childTnLst>
                                </p:cTn>
                              </p:par>
                              <p:par>
                                <p:cTn id="73" presetID="31" presetClass="entr" presetSubtype="0" fill="hold" nodeType="withEffect">
                                  <p:stCondLst>
                                    <p:cond delay="0"/>
                                  </p:stCondLst>
                                  <p:childTnLst>
                                    <p:set>
                                      <p:cBhvr>
                                        <p:cTn id="74" dur="1" fill="hold">
                                          <p:stCondLst>
                                            <p:cond delay="0"/>
                                          </p:stCondLst>
                                        </p:cTn>
                                        <p:tgtEl>
                                          <p:spTgt spid="11">
                                            <p:txEl>
                                              <p:pRg st="0" end="0"/>
                                            </p:txEl>
                                          </p:spTgt>
                                        </p:tgtEl>
                                        <p:attrNameLst>
                                          <p:attrName>style.visibility</p:attrName>
                                        </p:attrNameLst>
                                      </p:cBhvr>
                                      <p:to>
                                        <p:strVal val="visible"/>
                                      </p:to>
                                    </p:set>
                                    <p:anim calcmode="lin" valueType="num">
                                      <p:cBhvr>
                                        <p:cTn id="75" dur="10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76" dur="1000" fill="hold"/>
                                        <p:tgtEl>
                                          <p:spTgt spid="11">
                                            <p:txEl>
                                              <p:pRg st="0" end="0"/>
                                            </p:txEl>
                                          </p:spTgt>
                                        </p:tgtEl>
                                        <p:attrNameLst>
                                          <p:attrName>ppt_h</p:attrName>
                                        </p:attrNameLst>
                                      </p:cBhvr>
                                      <p:tavLst>
                                        <p:tav tm="0">
                                          <p:val>
                                            <p:fltVal val="0"/>
                                          </p:val>
                                        </p:tav>
                                        <p:tav tm="100000">
                                          <p:val>
                                            <p:strVal val="#ppt_h"/>
                                          </p:val>
                                        </p:tav>
                                      </p:tavLst>
                                    </p:anim>
                                    <p:anim calcmode="lin" valueType="num">
                                      <p:cBhvr>
                                        <p:cTn id="77" dur="1000" fill="hold"/>
                                        <p:tgtEl>
                                          <p:spTgt spid="11">
                                            <p:txEl>
                                              <p:pRg st="0" end="0"/>
                                            </p:txEl>
                                          </p:spTgt>
                                        </p:tgtEl>
                                        <p:attrNameLst>
                                          <p:attrName>style.rotation</p:attrName>
                                        </p:attrNameLst>
                                      </p:cBhvr>
                                      <p:tavLst>
                                        <p:tav tm="0">
                                          <p:val>
                                            <p:fltVal val="90"/>
                                          </p:val>
                                        </p:tav>
                                        <p:tav tm="100000">
                                          <p:val>
                                            <p:fltVal val="0"/>
                                          </p:val>
                                        </p:tav>
                                      </p:tavLst>
                                    </p:anim>
                                    <p:animEffect transition="in" filter="fade">
                                      <p:cBhvr>
                                        <p:cTn id="78" dur="1000"/>
                                        <p:tgtEl>
                                          <p:spTgt spid="11">
                                            <p:txEl>
                                              <p:pRg st="0" end="0"/>
                                            </p:txEl>
                                          </p:spTgt>
                                        </p:tgtEl>
                                      </p:cBhvr>
                                    </p:animEffect>
                                  </p:childTnLst>
                                </p:cTn>
                              </p:par>
                              <p:par>
                                <p:cTn id="79" presetID="31" presetClass="entr" presetSubtype="0" fill="hold" nodeType="withEffect">
                                  <p:stCondLst>
                                    <p:cond delay="0"/>
                                  </p:stCondLst>
                                  <p:childTnLst>
                                    <p:set>
                                      <p:cBhvr>
                                        <p:cTn id="80" dur="1" fill="hold">
                                          <p:stCondLst>
                                            <p:cond delay="0"/>
                                          </p:stCondLst>
                                        </p:cTn>
                                        <p:tgtEl>
                                          <p:spTgt spid="13">
                                            <p:txEl>
                                              <p:pRg st="0" end="0"/>
                                            </p:txEl>
                                          </p:spTgt>
                                        </p:tgtEl>
                                        <p:attrNameLst>
                                          <p:attrName>style.visibility</p:attrName>
                                        </p:attrNameLst>
                                      </p:cBhvr>
                                      <p:to>
                                        <p:strVal val="visible"/>
                                      </p:to>
                                    </p:set>
                                    <p:anim calcmode="lin" valueType="num">
                                      <p:cBhvr>
                                        <p:cTn id="81" dur="1000" fill="hold"/>
                                        <p:tgtEl>
                                          <p:spTgt spid="13">
                                            <p:txEl>
                                              <p:pRg st="0" end="0"/>
                                            </p:txEl>
                                          </p:spTgt>
                                        </p:tgtEl>
                                        <p:attrNameLst>
                                          <p:attrName>ppt_w</p:attrName>
                                        </p:attrNameLst>
                                      </p:cBhvr>
                                      <p:tavLst>
                                        <p:tav tm="0">
                                          <p:val>
                                            <p:fltVal val="0"/>
                                          </p:val>
                                        </p:tav>
                                        <p:tav tm="100000">
                                          <p:val>
                                            <p:strVal val="#ppt_w"/>
                                          </p:val>
                                        </p:tav>
                                      </p:tavLst>
                                    </p:anim>
                                    <p:anim calcmode="lin" valueType="num">
                                      <p:cBhvr>
                                        <p:cTn id="82" dur="1000" fill="hold"/>
                                        <p:tgtEl>
                                          <p:spTgt spid="13">
                                            <p:txEl>
                                              <p:pRg st="0" end="0"/>
                                            </p:txEl>
                                          </p:spTgt>
                                        </p:tgtEl>
                                        <p:attrNameLst>
                                          <p:attrName>ppt_h</p:attrName>
                                        </p:attrNameLst>
                                      </p:cBhvr>
                                      <p:tavLst>
                                        <p:tav tm="0">
                                          <p:val>
                                            <p:fltVal val="0"/>
                                          </p:val>
                                        </p:tav>
                                        <p:tav tm="100000">
                                          <p:val>
                                            <p:strVal val="#ppt_h"/>
                                          </p:val>
                                        </p:tav>
                                      </p:tavLst>
                                    </p:anim>
                                    <p:anim calcmode="lin" valueType="num">
                                      <p:cBhvr>
                                        <p:cTn id="83" dur="1000" fill="hold"/>
                                        <p:tgtEl>
                                          <p:spTgt spid="13">
                                            <p:txEl>
                                              <p:pRg st="0" end="0"/>
                                            </p:txEl>
                                          </p:spTgt>
                                        </p:tgtEl>
                                        <p:attrNameLst>
                                          <p:attrName>style.rotation</p:attrName>
                                        </p:attrNameLst>
                                      </p:cBhvr>
                                      <p:tavLst>
                                        <p:tav tm="0">
                                          <p:val>
                                            <p:fltVal val="90"/>
                                          </p:val>
                                        </p:tav>
                                        <p:tav tm="100000">
                                          <p:val>
                                            <p:fltVal val="0"/>
                                          </p:val>
                                        </p:tav>
                                      </p:tavLst>
                                    </p:anim>
                                    <p:animEffect transition="in" filter="fade">
                                      <p:cBhvr>
                                        <p:cTn id="84" dur="1000"/>
                                        <p:tgtEl>
                                          <p:spTgt spid="13">
                                            <p:txEl>
                                              <p:pRg st="0" end="0"/>
                                            </p:txEl>
                                          </p:spTgt>
                                        </p:tgtEl>
                                      </p:cBhvr>
                                    </p:animEffect>
                                  </p:childTnLst>
                                </p:cTn>
                              </p:par>
                              <p:par>
                                <p:cTn id="85" presetID="31" presetClass="entr" presetSubtype="0" fill="hold" grpId="0" nodeType="withEffect">
                                  <p:stCondLst>
                                    <p:cond delay="0"/>
                                  </p:stCondLst>
                                  <p:childTnLst>
                                    <p:set>
                                      <p:cBhvr>
                                        <p:cTn id="86" dur="1" fill="hold">
                                          <p:stCondLst>
                                            <p:cond delay="0"/>
                                          </p:stCondLst>
                                        </p:cTn>
                                        <p:tgtEl>
                                          <p:spTgt spid="14"/>
                                        </p:tgtEl>
                                        <p:attrNameLst>
                                          <p:attrName>style.visibility</p:attrName>
                                        </p:attrNameLst>
                                      </p:cBhvr>
                                      <p:to>
                                        <p:strVal val="visible"/>
                                      </p:to>
                                    </p:set>
                                    <p:anim calcmode="lin" valueType="num">
                                      <p:cBhvr>
                                        <p:cTn id="87" dur="1000" fill="hold"/>
                                        <p:tgtEl>
                                          <p:spTgt spid="14"/>
                                        </p:tgtEl>
                                        <p:attrNameLst>
                                          <p:attrName>ppt_w</p:attrName>
                                        </p:attrNameLst>
                                      </p:cBhvr>
                                      <p:tavLst>
                                        <p:tav tm="0">
                                          <p:val>
                                            <p:fltVal val="0"/>
                                          </p:val>
                                        </p:tav>
                                        <p:tav tm="100000">
                                          <p:val>
                                            <p:strVal val="#ppt_w"/>
                                          </p:val>
                                        </p:tav>
                                      </p:tavLst>
                                    </p:anim>
                                    <p:anim calcmode="lin" valueType="num">
                                      <p:cBhvr>
                                        <p:cTn id="88" dur="1000" fill="hold"/>
                                        <p:tgtEl>
                                          <p:spTgt spid="14"/>
                                        </p:tgtEl>
                                        <p:attrNameLst>
                                          <p:attrName>ppt_h</p:attrName>
                                        </p:attrNameLst>
                                      </p:cBhvr>
                                      <p:tavLst>
                                        <p:tav tm="0">
                                          <p:val>
                                            <p:fltVal val="0"/>
                                          </p:val>
                                        </p:tav>
                                        <p:tav tm="100000">
                                          <p:val>
                                            <p:strVal val="#ppt_h"/>
                                          </p:val>
                                        </p:tav>
                                      </p:tavLst>
                                    </p:anim>
                                    <p:anim calcmode="lin" valueType="num">
                                      <p:cBhvr>
                                        <p:cTn id="89" dur="1000" fill="hold"/>
                                        <p:tgtEl>
                                          <p:spTgt spid="14"/>
                                        </p:tgtEl>
                                        <p:attrNameLst>
                                          <p:attrName>style.rotation</p:attrName>
                                        </p:attrNameLst>
                                      </p:cBhvr>
                                      <p:tavLst>
                                        <p:tav tm="0">
                                          <p:val>
                                            <p:fltVal val="90"/>
                                          </p:val>
                                        </p:tav>
                                        <p:tav tm="100000">
                                          <p:val>
                                            <p:fltVal val="0"/>
                                          </p:val>
                                        </p:tav>
                                      </p:tavLst>
                                    </p:anim>
                                    <p:animEffect transition="in" filter="fade">
                                      <p:cBhvr>
                                        <p:cTn id="90" dur="1000"/>
                                        <p:tgtEl>
                                          <p:spTgt spid="14"/>
                                        </p:tgtEl>
                                      </p:cBhvr>
                                    </p:animEffect>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nodeType="clickEffect">
                                  <p:stCondLst>
                                    <p:cond delay="0"/>
                                  </p:stCondLst>
                                  <p:childTnLst>
                                    <p:set>
                                      <p:cBhvr>
                                        <p:cTn id="94" dur="1" fill="hold">
                                          <p:stCondLst>
                                            <p:cond delay="0"/>
                                          </p:stCondLst>
                                        </p:cTn>
                                        <p:tgtEl>
                                          <p:spTgt spid="3">
                                            <p:txEl>
                                              <p:pRg st="2" end="2"/>
                                            </p:txEl>
                                          </p:spTgt>
                                        </p:tgtEl>
                                        <p:attrNameLst>
                                          <p:attrName>style.visibility</p:attrName>
                                        </p:attrNameLst>
                                      </p:cBhvr>
                                      <p:to>
                                        <p:strVal val="visible"/>
                                      </p:to>
                                    </p:set>
                                    <p:animEffect transition="in" filter="fade">
                                      <p:cBhvr>
                                        <p:cTn id="95" dur="1000"/>
                                        <p:tgtEl>
                                          <p:spTgt spid="3">
                                            <p:txEl>
                                              <p:pRg st="2" end="2"/>
                                            </p:txEl>
                                          </p:spTgt>
                                        </p:tgtEl>
                                      </p:cBhvr>
                                    </p:animEffect>
                                    <p:anim calcmode="lin" valueType="num">
                                      <p:cBhvr>
                                        <p:cTn id="9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7"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1" presetClass="entr" presetSubtype="1" fill="hold" grpId="0" nodeType="clickEffect">
                                  <p:stCondLst>
                                    <p:cond delay="0"/>
                                  </p:stCondLst>
                                  <p:childTnLst>
                                    <p:set>
                                      <p:cBhvr>
                                        <p:cTn id="101" dur="1" fill="hold">
                                          <p:stCondLst>
                                            <p:cond delay="0"/>
                                          </p:stCondLst>
                                        </p:cTn>
                                        <p:tgtEl>
                                          <p:spTgt spid="16"/>
                                        </p:tgtEl>
                                        <p:attrNameLst>
                                          <p:attrName>style.visibility</p:attrName>
                                        </p:attrNameLst>
                                      </p:cBhvr>
                                      <p:to>
                                        <p:strVal val="visible"/>
                                      </p:to>
                                    </p:set>
                                    <p:animEffect transition="in" filter="wheel(1)">
                                      <p:cBhvr>
                                        <p:cTn id="102" dur="2000"/>
                                        <p:tgtEl>
                                          <p:spTgt spid="16"/>
                                        </p:tgtEl>
                                      </p:cBhvr>
                                    </p:animEffect>
                                  </p:childTnLst>
                                </p:cTn>
                              </p:par>
                              <p:par>
                                <p:cTn id="103" presetID="18" presetClass="entr" presetSubtype="12" fill="hold" nodeType="withEffect">
                                  <p:stCondLst>
                                    <p:cond delay="0"/>
                                  </p:stCondLst>
                                  <p:childTnLst>
                                    <p:set>
                                      <p:cBhvr>
                                        <p:cTn id="104" dur="1" fill="hold">
                                          <p:stCondLst>
                                            <p:cond delay="0"/>
                                          </p:stCondLst>
                                        </p:cTn>
                                        <p:tgtEl>
                                          <p:spTgt spid="12"/>
                                        </p:tgtEl>
                                        <p:attrNameLst>
                                          <p:attrName>style.visibility</p:attrName>
                                        </p:attrNameLst>
                                      </p:cBhvr>
                                      <p:to>
                                        <p:strVal val="visible"/>
                                      </p:to>
                                    </p:set>
                                    <p:animEffect transition="in" filter="strips(downLeft)">
                                      <p:cBhvr>
                                        <p:cTn id="105" dur="1000"/>
                                        <p:tgtEl>
                                          <p:spTgt spid="12"/>
                                        </p:tgtEl>
                                      </p:cBhvr>
                                    </p:animEffect>
                                  </p:childTnLst>
                                </p:cTn>
                              </p:par>
                            </p:childTnLst>
                          </p:cTn>
                        </p:par>
                      </p:childTnLst>
                    </p:cTn>
                  </p:par>
                  <p:par>
                    <p:cTn id="106" fill="hold">
                      <p:stCondLst>
                        <p:cond delay="indefinite"/>
                      </p:stCondLst>
                      <p:childTnLst>
                        <p:par>
                          <p:cTn id="107" fill="hold">
                            <p:stCondLst>
                              <p:cond delay="0"/>
                            </p:stCondLst>
                            <p:childTnLst>
                              <p:par>
                                <p:cTn id="108" presetID="6" presetClass="entr" presetSubtype="16" fill="hold" nodeType="clickEffect">
                                  <p:stCondLst>
                                    <p:cond delay="0"/>
                                  </p:stCondLst>
                                  <p:childTnLst>
                                    <p:set>
                                      <p:cBhvr>
                                        <p:cTn id="109" dur="1" fill="hold">
                                          <p:stCondLst>
                                            <p:cond delay="0"/>
                                          </p:stCondLst>
                                        </p:cTn>
                                        <p:tgtEl>
                                          <p:spTgt spid="8">
                                            <p:txEl>
                                              <p:pRg st="0" end="0"/>
                                            </p:txEl>
                                          </p:spTgt>
                                        </p:tgtEl>
                                        <p:attrNameLst>
                                          <p:attrName>style.visibility</p:attrName>
                                        </p:attrNameLst>
                                      </p:cBhvr>
                                      <p:to>
                                        <p:strVal val="visible"/>
                                      </p:to>
                                    </p:set>
                                    <p:animEffect transition="in" filter="circle(in)">
                                      <p:cBhvr>
                                        <p:cTn id="110" dur="2000"/>
                                        <p:tgtEl>
                                          <p:spTgt spid="8">
                                            <p:txEl>
                                              <p:pRg st="0" end="0"/>
                                            </p:txEl>
                                          </p:spTgt>
                                        </p:tgtEl>
                                      </p:cBhvr>
                                    </p:animEffect>
                                  </p:childTnLst>
                                </p:cTn>
                              </p:par>
                              <p:par>
                                <p:cTn id="111" presetID="6" presetClass="entr" presetSubtype="16" fill="hold" nodeType="withEffect">
                                  <p:stCondLst>
                                    <p:cond delay="0"/>
                                  </p:stCondLst>
                                  <p:childTnLst>
                                    <p:set>
                                      <p:cBhvr>
                                        <p:cTn id="112" dur="1" fill="hold">
                                          <p:stCondLst>
                                            <p:cond delay="0"/>
                                          </p:stCondLst>
                                        </p:cTn>
                                        <p:tgtEl>
                                          <p:spTgt spid="8">
                                            <p:txEl>
                                              <p:pRg st="1" end="1"/>
                                            </p:txEl>
                                          </p:spTgt>
                                        </p:tgtEl>
                                        <p:attrNameLst>
                                          <p:attrName>style.visibility</p:attrName>
                                        </p:attrNameLst>
                                      </p:cBhvr>
                                      <p:to>
                                        <p:strVal val="visible"/>
                                      </p:to>
                                    </p:set>
                                    <p:animEffect transition="in" filter="circle(in)">
                                      <p:cBhvr>
                                        <p:cTn id="113" dur="20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animBg="1"/>
      <p:bldP spid="1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1173</TotalTime>
  <Words>1413</Words>
  <Application>Microsoft Office PowerPoint</Application>
  <PresentationFormat>On-screen Show (16:9)</PresentationFormat>
  <Paragraphs>136</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TIN HỌC 11</vt:lpstr>
      <vt:lpstr>PowerPoint Presentation</vt:lpstr>
      <vt:lpstr>PowerPoint Presentation</vt:lpstr>
      <vt:lpstr>PowerPoint Presentation</vt:lpstr>
      <vt:lpstr>CTD là chương trình đặc biệt có chức năng chuyển đổi chương trình được viết bằng ngôn ngữ lập trình bậc cao thành chương trình có thể thực hiện được trên máy tính.</vt:lpstr>
      <vt:lpstr>PowerPoint Presentation</vt:lpstr>
      <vt:lpstr>a. Thông dịch</vt:lpstr>
      <vt:lpstr>Biên dịch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TIN HỌC</dc:title>
  <dc:creator>PC User</dc:creator>
  <cp:lastModifiedBy>21AK22</cp:lastModifiedBy>
  <cp:revision>93</cp:revision>
  <dcterms:created xsi:type="dcterms:W3CDTF">2014-09-14T02:40:51Z</dcterms:created>
  <dcterms:modified xsi:type="dcterms:W3CDTF">2021-08-15T15:18:02Z</dcterms:modified>
</cp:coreProperties>
</file>