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0"/>
  </p:notesMasterIdLst>
  <p:sldIdLst>
    <p:sldId id="425" r:id="rId3"/>
    <p:sldId id="386" r:id="rId4"/>
    <p:sldId id="362" r:id="rId5"/>
    <p:sldId id="367" r:id="rId6"/>
    <p:sldId id="426" r:id="rId7"/>
    <p:sldId id="389" r:id="rId8"/>
    <p:sldId id="415" r:id="rId9"/>
    <p:sldId id="351" r:id="rId10"/>
    <p:sldId id="391" r:id="rId11"/>
    <p:sldId id="416" r:id="rId12"/>
    <p:sldId id="417" r:id="rId13"/>
    <p:sldId id="397" r:id="rId14"/>
    <p:sldId id="355" r:id="rId15"/>
    <p:sldId id="427" r:id="rId16"/>
    <p:sldId id="402" r:id="rId17"/>
    <p:sldId id="424" r:id="rId18"/>
    <p:sldId id="418" r:id="rId19"/>
    <p:sldId id="419" r:id="rId20"/>
    <p:sldId id="420" r:id="rId21"/>
    <p:sldId id="422" r:id="rId22"/>
    <p:sldId id="421" r:id="rId23"/>
    <p:sldId id="409" r:id="rId24"/>
    <p:sldId id="398" r:id="rId25"/>
    <p:sldId id="376" r:id="rId26"/>
    <p:sldId id="377" r:id="rId27"/>
    <p:sldId id="375" r:id="rId28"/>
    <p:sldId id="378" r:id="rId29"/>
  </p:sldIdLst>
  <p:sldSz cx="9144000" cy="6858000" type="screen4x3"/>
  <p:notesSz cx="6858000" cy="9144000"/>
  <p:embeddedFontLst>
    <p:embeddedFont>
      <p:font typeface=".VnAvant" panose="020B7200000000000000" pitchFamily="34" charset="0"/>
      <p:regular r:id="rId31"/>
      <p:bold r:id="rId32"/>
      <p:italic r:id="rId33"/>
      <p:boldItalic r:id="rId34"/>
    </p:embeddedFont>
    <p:embeddedFont>
      <p:font typeface="VNI-Avo" pitchFamily="2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.VnUniverse" panose="020B7200000000000000"/>
      <p:regular r:id="rId47"/>
    </p:embeddedFont>
    <p:embeddedFont>
      <p:font typeface=".VnCooperH" panose="020B7200000000000000"/>
      <p:regular r:id="rId48"/>
    </p:embeddedFont>
    <p:embeddedFont>
      <p:font typeface=".VnCooper" panose="020B7200000000000000"/>
      <p:regular r:id="rId49"/>
    </p:embeddedFont>
    <p:embeddedFont>
      <p:font typeface="HP-087" panose="020B0604020202020204"/>
      <p:bold r:id="rId50"/>
    </p:embeddedFont>
  </p:embeddedFontLst>
  <p:custDataLst>
    <p:tags r:id="rId5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FFFF66"/>
    <a:srgbClr val="FFFFCC"/>
    <a:srgbClr val="FFCCFF"/>
    <a:srgbClr val="66FFFF"/>
    <a:srgbClr val="FF99FF"/>
    <a:srgbClr val="00FF99"/>
    <a:srgbClr val="CCECFF"/>
    <a:srgbClr val="0099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6" d="100"/>
          <a:sy n="66" d="100"/>
        </p:scale>
        <p:origin x="140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27/09/2021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0.jpeg"/><Relationship Id="rId3" Type="http://schemas.openxmlformats.org/officeDocument/2006/relationships/audio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9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8.jpeg"/><Relationship Id="rId5" Type="http://schemas.openxmlformats.org/officeDocument/2006/relationships/image" Target="../media/image4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7.gif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21" y="7938"/>
            <a:ext cx="9165921" cy="6850062"/>
          </a:xfrm>
          <a:prstGeom prst="rect">
            <a:avLst/>
          </a:prstGeom>
        </p:spPr>
      </p:pic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2635250" y="3622675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295400" y="1800225"/>
            <a:ext cx="6934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TIEÁNG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VIEÄT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15366" name="TextBox 28"/>
          <p:cNvSpPr txBox="1">
            <a:spLocks noChangeArrowheads="1"/>
          </p:cNvSpPr>
          <p:nvPr/>
        </p:nvSpPr>
        <p:spPr bwMode="auto">
          <a:xfrm>
            <a:off x="1295400" y="588962"/>
            <a:ext cx="66659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Keát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noái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tri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thöùc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cuoäc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soáng</a:t>
            </a:r>
            <a:endParaRPr lang="en-US" sz="35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3487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996676"/>
      </p:ext>
    </p:extLst>
  </p:cSld>
  <p:clrMapOvr>
    <a:masterClrMapping/>
  </p:clrMapOvr>
  <p:transition advTm="6645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2402015" y="242676"/>
            <a:ext cx="1600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078836"/>
              </p:ext>
            </p:extLst>
          </p:nvPr>
        </p:nvGraphicFramePr>
        <p:xfrm>
          <a:off x="2506865" y="420476"/>
          <a:ext cx="6050280" cy="256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570"/>
                <a:gridCol w="1512570"/>
                <a:gridCol w="1512570"/>
                <a:gridCol w="1512570"/>
              </a:tblGrid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488065" y="471276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o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35865" y="471276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07436" y="471276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906201" y="1302273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2402015" y="340962"/>
            <a:ext cx="1600199" cy="8923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935390" y="2175328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®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284483" y="1288472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do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767839" y="1302273"/>
            <a:ext cx="101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d«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03854" y="1288471"/>
            <a:ext cx="101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84483" y="2133270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vi-VN" sz="48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8988" y="3160614"/>
            <a:ext cx="1653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bã cá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94800" y="3160613"/>
            <a:ext cx="1653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c¸ cê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65058" y="3162392"/>
            <a:ext cx="1653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cê ®á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5114" y="3991610"/>
            <a:ext cx="1662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bê ®ª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10428" y="3995167"/>
            <a:ext cx="1662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dç bÐ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33547" y="4114800"/>
            <a:ext cx="1672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®ì bµ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 flipH="1">
            <a:off x="-13855" y="5638799"/>
            <a:ext cx="3511885" cy="70788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33CC"/>
                </a:solidFill>
                <a:latin typeface=".VnAvant" pitchFamily="34" charset="0"/>
              </a:rPr>
              <a:t>Bê ®ª cã dÕ.</a:t>
            </a:r>
            <a:endParaRPr lang="en-US" sz="40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flipH="1">
            <a:off x="4700558" y="5638800"/>
            <a:ext cx="3605242" cy="70788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33CC"/>
                </a:solidFill>
                <a:latin typeface=".VnAvant" pitchFamily="34" charset="0"/>
              </a:rPr>
              <a:t>Bµ cã ®ç ®á.</a:t>
            </a:r>
            <a:endParaRPr lang="en-US" sz="40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840443" y="2125829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vi-VN" sz="4800" b="1" dirty="0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102803" y="2102225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vi-VN" sz="4800" b="1" dirty="0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3874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5749" y="76200"/>
            <a:ext cx="2124051" cy="778557"/>
            <a:chOff x="85748" y="76200"/>
            <a:chExt cx="3892925" cy="778557"/>
          </a:xfrm>
        </p:grpSpPr>
        <p:grpSp>
          <p:nvGrpSpPr>
            <p:cNvPr id="15" name="Group 14"/>
            <p:cNvGrpSpPr/>
            <p:nvPr/>
          </p:nvGrpSpPr>
          <p:grpSpPr>
            <a:xfrm>
              <a:off x="85748" y="201195"/>
              <a:ext cx="3892925" cy="606130"/>
              <a:chOff x="85748" y="201195"/>
              <a:chExt cx="3892925" cy="606130"/>
            </a:xfrm>
          </p:grpSpPr>
          <p:sp>
            <p:nvSpPr>
              <p:cNvPr id="24" name="Rounded Rectangle 23"/>
              <p:cNvSpPr/>
              <p:nvPr/>
            </p:nvSpPr>
            <p:spPr bwMode="auto">
              <a:xfrm>
                <a:off x="375213" y="201195"/>
                <a:ext cx="3603460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85748" y="201195"/>
                <a:ext cx="960105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57533" y="76200"/>
              <a:ext cx="3003345" cy="778557"/>
              <a:chOff x="-647325" y="-231732"/>
              <a:chExt cx="3003345" cy="778557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-647325" y="-231732"/>
                <a:ext cx="103247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85150" y="-99506"/>
                <a:ext cx="19708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3505200" y="1219200"/>
            <a:ext cx="1662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B050"/>
                </a:solidFill>
                <a:latin typeface=".VnAvant" pitchFamily="34" charset="0"/>
              </a:rPr>
              <a:t>®ç ®á</a:t>
            </a:r>
            <a:endParaRPr lang="en-US" sz="4000" b="1">
              <a:solidFill>
                <a:srgbClr val="00B05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4800" b="1" dirty="0" smtClean="0">
                <a:solidFill>
                  <a:schemeClr val="bg1"/>
                </a:solidFill>
                <a:latin typeface=".VnCooper" pitchFamily="34" charset="0"/>
              </a:rPr>
              <a:t>¤N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TËP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</a:t>
            </a:r>
            <a:b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                     Vµ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KÓ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CHUYÖN</a:t>
            </a:r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                     </a:t>
            </a:r>
            <a:endParaRPr lang="vi-VN" sz="3200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411906" y="774700"/>
            <a:ext cx="99257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10</a:t>
            </a:r>
            <a:endParaRPr lang="vi-VN" sz="5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953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3463"/>
          <a:stretch/>
        </p:blipFill>
        <p:spPr bwMode="auto">
          <a:xfrm>
            <a:off x="1600200" y="1450606"/>
            <a:ext cx="2572592" cy="243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1" t="2554" b="53682"/>
          <a:stretch/>
        </p:blipFill>
        <p:spPr bwMode="auto">
          <a:xfrm>
            <a:off x="4800600" y="1580743"/>
            <a:ext cx="2438400" cy="230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215"/>
          <a:stretch/>
        </p:blipFill>
        <p:spPr bwMode="auto">
          <a:xfrm>
            <a:off x="4779818" y="3881565"/>
            <a:ext cx="2464923" cy="229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7" r="50000" b="1740"/>
          <a:stretch/>
        </p:blipFill>
        <p:spPr bwMode="auto">
          <a:xfrm>
            <a:off x="1632532" y="3826145"/>
            <a:ext cx="2540259" cy="234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2" name="10.dan kien con ngoan ngo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086" y="1504544"/>
            <a:ext cx="7391400" cy="4157663"/>
          </a:xfrm>
          <a:prstGeom prst="rect">
            <a:avLst/>
          </a:prstGeom>
          <a:ln>
            <a:solidFill>
              <a:srgbClr val="0033CC"/>
            </a:solidFill>
          </a:ln>
        </p:spPr>
      </p:pic>
    </p:spTree>
    <p:extLst>
      <p:ext uri="{BB962C8B-B14F-4D97-AF65-F5344CB8AC3E}">
        <p14:creationId xmlns:p14="http://schemas.microsoft.com/office/powerpoint/2010/main" val="299012728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3463"/>
          <a:stretch/>
        </p:blipFill>
        <p:spPr bwMode="auto">
          <a:xfrm>
            <a:off x="1634836" y="1371600"/>
            <a:ext cx="4676361" cy="441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3697" y="6096000"/>
            <a:ext cx="5903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33CC"/>
                </a:solidFill>
                <a:latin typeface="VNI-Avo" pitchFamily="2" charset="0"/>
              </a:rPr>
              <a:t>Baø kieán soáng ôû ñaâu ? </a:t>
            </a:r>
            <a:endParaRPr lang="en-US" sz="240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050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1" t="2554" b="53682"/>
          <a:stretch/>
        </p:blipFill>
        <p:spPr bwMode="auto">
          <a:xfrm>
            <a:off x="2438400" y="1504544"/>
            <a:ext cx="4191000" cy="395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143000" y="5805329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33CC"/>
                </a:solidFill>
                <a:latin typeface="VNI-Avo" pitchFamily="2" charset="0"/>
              </a:rPr>
              <a:t>Ñaøn kieán con duøng vaät gì ñeå khieâng baø kieán?</a:t>
            </a:r>
            <a:endParaRPr lang="en-US" sz="240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050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7" r="50000" b="1740"/>
          <a:stretch/>
        </p:blipFill>
        <p:spPr bwMode="auto">
          <a:xfrm>
            <a:off x="1898073" y="1504544"/>
            <a:ext cx="4616320" cy="426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5400" y="5943600"/>
            <a:ext cx="6970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33CC"/>
                </a:solidFill>
                <a:latin typeface="VNI-Avo" pitchFamily="2" charset="0"/>
              </a:rPr>
              <a:t>Ñaøn kieán con khieâng baø kieán ñeán ñaâu?</a:t>
            </a:r>
            <a:endParaRPr lang="en-US" sz="240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050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 smtClean="0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215"/>
          <a:stretch/>
        </p:blipFill>
        <p:spPr bwMode="auto">
          <a:xfrm>
            <a:off x="2180624" y="1504544"/>
            <a:ext cx="3837564" cy="3566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6013" y="5481935"/>
            <a:ext cx="8397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33CC"/>
                </a:solidFill>
                <a:latin typeface="VNI-Avo" pitchFamily="2" charset="0"/>
              </a:rPr>
              <a:t>Ñöôïc ôû nhaø môùi, baø kieán noùi gì vôùi kieán con?</a:t>
            </a:r>
            <a:endParaRPr lang="en-US" sz="240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09422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latin typeface="Calibri" pitchFamily="34" charset="0"/>
                <a:cs typeface="Calibri" pitchFamily="34" charset="0"/>
              </a:rPr>
              <a:t>3</a:t>
            </a:r>
            <a:endParaRPr lang="en-US" sz="4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.VnAvant" pitchFamily="34" charset="0"/>
              </a:rPr>
              <a:t>KÓ chuyÖn</a:t>
            </a:r>
            <a:endParaRPr lang="en-US" sz="36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3000" y="858213"/>
            <a:ext cx="8603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33CC"/>
                </a:solidFill>
                <a:latin typeface=".VnAvant" pitchFamily="34" charset="0"/>
              </a:rPr>
              <a:t>§µn kiÕn con ngoan ngo·n</a:t>
            </a:r>
            <a:endParaRPr lang="en-US" sz="36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3463"/>
          <a:stretch/>
        </p:blipFill>
        <p:spPr bwMode="auto">
          <a:xfrm>
            <a:off x="1600200" y="1450606"/>
            <a:ext cx="2572592" cy="243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1" t="2554" b="53682"/>
          <a:stretch/>
        </p:blipFill>
        <p:spPr bwMode="auto">
          <a:xfrm>
            <a:off x="4800600" y="1580743"/>
            <a:ext cx="2438400" cy="2300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215"/>
          <a:stretch/>
        </p:blipFill>
        <p:spPr bwMode="auto">
          <a:xfrm>
            <a:off x="4779818" y="3881565"/>
            <a:ext cx="2464923" cy="229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7" r="50000" b="1740"/>
          <a:stretch/>
        </p:blipFill>
        <p:spPr bwMode="auto">
          <a:xfrm>
            <a:off x="1632532" y="3826145"/>
            <a:ext cx="2540259" cy="234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7050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990033"/>
                </a:solidFill>
                <a:latin typeface=".VnUniverse" pitchFamily="34" charset="0"/>
              </a:rPr>
              <a:t>m·i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6"/>
          <p:cNvSpPr/>
          <p:nvPr/>
        </p:nvSpPr>
        <p:spPr>
          <a:xfrm>
            <a:off x="758537" y="1676400"/>
            <a:ext cx="8153400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®¸      </a:t>
            </a:r>
            <a:r>
              <a:rPr lang="en-US" sz="4000" u="sng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®ì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</a:t>
            </a:r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c¸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</a:t>
            </a:r>
            <a:endParaRPr lang="en-US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endParaRPr lang="vi-VN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Bµ ®ì bÐ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.</a:t>
            </a:r>
            <a:endParaRPr lang="en-US" sz="4000" u="sng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84086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15" name="Cloud 14"/>
          <p:cNvSpPr/>
          <p:nvPr/>
        </p:nvSpPr>
        <p:spPr>
          <a:xfrm>
            <a:off x="457200" y="1676400"/>
            <a:ext cx="8537863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c¸ cê      </a:t>
            </a:r>
            <a:r>
              <a:rPr lang="en-US" sz="4000" u="sng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dÕ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bê ®ª</a:t>
            </a:r>
          </a:p>
          <a:p>
            <a:pPr algn="ctr"/>
            <a:endParaRPr lang="vi-VN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Bè bª bÓ c¸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.</a:t>
            </a:r>
            <a:endParaRPr lang="en-US" sz="4000" u="sng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7"/>
          <p:cNvSpPr txBox="1">
            <a:spLocks noChangeArrowheads="1"/>
          </p:cNvSpPr>
          <p:nvPr/>
        </p:nvSpPr>
        <p:spPr bwMode="auto">
          <a:xfrm>
            <a:off x="69273" y="74882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Tìm  và đọc to tiếng có âm </a:t>
            </a:r>
            <a:r>
              <a:rPr lang="en-US" sz="4000" b="1" smtClean="0">
                <a:solidFill>
                  <a:srgbClr val="00CC00"/>
                </a:solidFill>
              </a:rPr>
              <a:t>d</a:t>
            </a:r>
            <a:r>
              <a:rPr lang="en-US" sz="4000" b="1" smtClean="0">
                <a:solidFill>
                  <a:srgbClr val="FF0000"/>
                </a:solidFill>
              </a:rPr>
              <a:t>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5000" y="2007249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®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ì       bÕ     de      bµ    </a:t>
            </a:r>
          </a:p>
          <a:p>
            <a:pPr algn="ctr"/>
            <a:endParaRPr lang="en-US" sz="4000" b="1" smtClean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c¸     ba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da</a:t>
            </a:r>
            <a:endParaRPr lang="vi-VN" sz="4000" b="1" u="sng">
              <a:ln>
                <a:solidFill>
                  <a:schemeClr val="tx1"/>
                </a:solidFill>
              </a:ln>
              <a:solidFill>
                <a:srgbClr val="000099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257800" y="2586190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91200" y="3828485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Tìm  và đọc to tiếng có âm </a:t>
            </a:r>
            <a:r>
              <a:rPr lang="en-US" sz="4000" b="1" smtClean="0">
                <a:solidFill>
                  <a:srgbClr val="0033CC"/>
                </a:solidFill>
              </a:rPr>
              <a:t>đ</a:t>
            </a:r>
            <a:endParaRPr lang="en-US" sz="4000" b="1" dirty="0">
              <a:solidFill>
                <a:srgbClr val="0033CC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8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0" y="2007249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c«    bæ     b</a:t>
            </a:r>
            <a:r>
              <a:rPr lang="vi-VN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µ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     </a:t>
            </a:r>
            <a:r>
              <a:rPr lang="en-US" sz="4000" b="1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đ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¸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</a:p>
          <a:p>
            <a:pPr algn="ctr"/>
            <a:endParaRPr lang="en-US" sz="4000" b="1" smtClean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.VnAvant" pitchFamily="34" charset="0"/>
            </a:endParaRPr>
          </a:p>
          <a:p>
            <a:pPr algn="ctr"/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bÌ      đª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    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.VnAvant" pitchFamily="34" charset="0"/>
              </a:rPr>
              <a:t>cá </a:t>
            </a:r>
            <a:endParaRPr lang="vi-VN" sz="4000" b="1" u="sng">
              <a:ln>
                <a:solidFill>
                  <a:schemeClr val="tx1"/>
                </a:solidFill>
              </a:ln>
              <a:solidFill>
                <a:srgbClr val="00009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774879" y="2618511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10100" y="3860806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Khởi 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Mảnh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ghép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B050"/>
                </a:solidFill>
              </a:rPr>
              <a:t>sắc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sp>
        <p:nvSpPr>
          <p:cNvPr id="2" name="Rectangle 1">
            <a:hlinkClick r:id="rId2" action="ppaction://hlinksldjump"/>
          </p:cNvPr>
          <p:cNvSpPr/>
          <p:nvPr/>
        </p:nvSpPr>
        <p:spPr>
          <a:xfrm>
            <a:off x="1468582" y="1239979"/>
            <a:ext cx="3124199" cy="2362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21" name="Rectangle 20">
            <a:hlinkClick r:id="rId3" action="ppaction://hlinksldjump"/>
          </p:cNvPr>
          <p:cNvSpPr/>
          <p:nvPr/>
        </p:nvSpPr>
        <p:spPr>
          <a:xfrm>
            <a:off x="4606636" y="1260763"/>
            <a:ext cx="2819400" cy="2348345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/>
              <a:t>2</a:t>
            </a:r>
            <a:endParaRPr lang="vi-VN" sz="5400"/>
          </a:p>
        </p:txBody>
      </p:sp>
      <p:sp>
        <p:nvSpPr>
          <p:cNvPr id="20" name="Rectangle 19">
            <a:hlinkClick r:id="rId4" action="ppaction://hlinksldjump"/>
          </p:cNvPr>
          <p:cNvSpPr/>
          <p:nvPr/>
        </p:nvSpPr>
        <p:spPr>
          <a:xfrm>
            <a:off x="1447799" y="3581400"/>
            <a:ext cx="3124199" cy="228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5" action="ppaction://hlinksldjump"/>
          </p:cNvPr>
          <p:cNvSpPr/>
          <p:nvPr/>
        </p:nvSpPr>
        <p:spPr>
          <a:xfrm>
            <a:off x="4606635" y="3581399"/>
            <a:ext cx="2819400" cy="22860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animBg="1"/>
      <p:bldP spid="21" grpId="1" animBg="1"/>
      <p:bldP spid="20" grpId="0" animBg="1"/>
      <p:bldP spid="20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                   </a:t>
            </a:r>
            <a:r>
              <a:rPr lang="en-US" sz="4800" b="1" dirty="0" smtClean="0">
                <a:solidFill>
                  <a:schemeClr val="bg1"/>
                </a:solidFill>
                <a:latin typeface=".VnCooper" pitchFamily="34" charset="0"/>
              </a:rPr>
              <a:t>¤N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TËP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</a:t>
            </a:r>
            <a:b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                     Vµ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KÓ</a:t>
            </a:r>
            <a:r>
              <a:rPr lang="en-US" sz="4800" b="1" dirty="0" smtClean="0">
                <a:solidFill>
                  <a:schemeClr val="bg1"/>
                </a:solidFill>
                <a:latin typeface=".VnCooperH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.VnCooperH" pitchFamily="34" charset="0"/>
              </a:rPr>
              <a:t>CHUYÖN</a:t>
            </a:r>
            <a:r>
              <a:rPr lang="en-US" sz="4800" b="1" dirty="0" smtClean="0">
                <a:solidFill>
                  <a:schemeClr val="bg1"/>
                </a:solidFill>
                <a:latin typeface="VNI-Avo" pitchFamily="2" charset="0"/>
              </a:rPr>
              <a:t>                     </a:t>
            </a:r>
            <a:endParaRPr lang="vi-VN" sz="3200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TIẾT 1</a:t>
            </a:r>
            <a:endParaRPr lang="vi-VN" sz="1380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411906" y="774700"/>
            <a:ext cx="99257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10</a:t>
            </a:r>
            <a:endParaRPr lang="vi-VN" sz="5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4386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419150" y="685800"/>
            <a:ext cx="1600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454504"/>
              </p:ext>
            </p:extLst>
          </p:nvPr>
        </p:nvGraphicFramePr>
        <p:xfrm>
          <a:off x="1524000" y="863600"/>
          <a:ext cx="6050280" cy="256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570"/>
                <a:gridCol w="1512570"/>
                <a:gridCol w="1512570"/>
                <a:gridCol w="1512570"/>
              </a:tblGrid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  <a:tr h="8551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505200" y="914400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o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53000" y="914400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24571" y="914400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923336" y="1745397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1419150" y="784086"/>
            <a:ext cx="1600199" cy="89231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smtClean="0">
              <a:ln>
                <a:noFill/>
              </a:ln>
              <a:solidFill>
                <a:srgbClr val="0033CC"/>
              </a:solidFill>
              <a:effectLst/>
              <a:latin typeface=".VnAvant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952525" y="261845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®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01618" y="1731596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do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4974" y="1745397"/>
            <a:ext cx="101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d«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220989" y="1731595"/>
            <a:ext cx="10102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301618" y="2576394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vi-VN" sz="4800" b="1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25629" y="2562592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vi-VN" sz="4800" b="1" dirty="0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37212" y="2576774"/>
            <a:ext cx="9861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vi-VN" sz="4800" b="1" dirty="0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24964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 bwMode="auto">
          <a:xfrm>
            <a:off x="533400" y="228600"/>
            <a:ext cx="2590800" cy="1524000"/>
          </a:xfrm>
          <a:prstGeom prst="cloud">
            <a:avLst/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1016" y="568311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bã cá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6" name="Cloud 5"/>
          <p:cNvSpPr/>
          <p:nvPr/>
        </p:nvSpPr>
        <p:spPr bwMode="auto">
          <a:xfrm>
            <a:off x="4843984" y="160232"/>
            <a:ext cx="2590800" cy="1259505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439806"/>
            <a:ext cx="1946367" cy="686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c¸ cê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8" name="Cloud 7"/>
          <p:cNvSpPr/>
          <p:nvPr/>
        </p:nvSpPr>
        <p:spPr bwMode="auto">
          <a:xfrm>
            <a:off x="4144250" y="1933258"/>
            <a:ext cx="2590800" cy="1524000"/>
          </a:xfrm>
          <a:prstGeom prst="cloud">
            <a:avLst/>
          </a:prstGeom>
          <a:solidFill>
            <a:srgbClr val="00FF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81866" y="2224206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dç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0" name="Cloud 9"/>
          <p:cNvSpPr/>
          <p:nvPr/>
        </p:nvSpPr>
        <p:spPr bwMode="auto">
          <a:xfrm>
            <a:off x="966256" y="2057675"/>
            <a:ext cx="2590800" cy="1524000"/>
          </a:xfrm>
          <a:prstGeom prst="cloud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3872" y="2224206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cê ®á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2" name="Cloud 11"/>
          <p:cNvSpPr/>
          <p:nvPr/>
        </p:nvSpPr>
        <p:spPr bwMode="auto">
          <a:xfrm>
            <a:off x="659439" y="3886200"/>
            <a:ext cx="2590800" cy="1524000"/>
          </a:xfrm>
          <a:prstGeom prst="cloud">
            <a:avLst/>
          </a:prstGeom>
          <a:solidFill>
            <a:srgbClr val="66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7055" y="4225911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®ç ®á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4" name="Cloud 13"/>
          <p:cNvSpPr/>
          <p:nvPr/>
        </p:nvSpPr>
        <p:spPr bwMode="auto">
          <a:xfrm>
            <a:off x="3548584" y="4690038"/>
            <a:ext cx="2590800" cy="1524000"/>
          </a:xfrm>
          <a:prstGeom prst="cloud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6200" y="5029749"/>
            <a:ext cx="1972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®ì bµ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6" name="Cloud 15"/>
          <p:cNvSpPr/>
          <p:nvPr/>
        </p:nvSpPr>
        <p:spPr bwMode="auto">
          <a:xfrm>
            <a:off x="6118602" y="3055203"/>
            <a:ext cx="2590800" cy="1524000"/>
          </a:xfrm>
          <a:prstGeom prst="cloud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56218" y="3394914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bê ®ª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3742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2750127" y="1703970"/>
            <a:ext cx="4572000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Bê ®ª cã dÕ.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 flipH="1">
            <a:off x="2743200" y="2971800"/>
            <a:ext cx="4572000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Bµ cã ®ç ®á.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32428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5019</TotalTime>
  <Words>355</Words>
  <Application>Microsoft Office PowerPoint</Application>
  <PresentationFormat>On-screen Show (4:3)</PresentationFormat>
  <Paragraphs>113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.VnAvant</vt:lpstr>
      <vt:lpstr>VNI-Avo</vt:lpstr>
      <vt:lpstr>Calibri</vt:lpstr>
      <vt:lpstr>Times New Roman</vt:lpstr>
      <vt:lpstr>Comic Sans MS</vt:lpstr>
      <vt:lpstr>.VnUniverse</vt:lpstr>
      <vt:lpstr>Arial</vt:lpstr>
      <vt:lpstr>.VnCooperH</vt:lpstr>
      <vt:lpstr>.VnCooper</vt:lpstr>
      <vt:lpstr>HP-087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                   ¤N TËP                         Vµ KÓ CHUYÖN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¤N TËP                         Vµ KÓ CHUYÖN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HP</cp:lastModifiedBy>
  <cp:revision>279</cp:revision>
  <dcterms:created xsi:type="dcterms:W3CDTF">2006-08-16T00:00:00Z</dcterms:created>
  <dcterms:modified xsi:type="dcterms:W3CDTF">2021-09-27T00:46:26Z</dcterms:modified>
</cp:coreProperties>
</file>