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58" r:id="rId4"/>
    <p:sldId id="259" r:id="rId5"/>
    <p:sldId id="277" r:id="rId6"/>
    <p:sldId id="261" r:id="rId7"/>
    <p:sldId id="274" r:id="rId8"/>
    <p:sldId id="262" r:id="rId9"/>
    <p:sldId id="263" r:id="rId10"/>
    <p:sldId id="269" r:id="rId11"/>
    <p:sldId id="267" r:id="rId12"/>
    <p:sldId id="268" r:id="rId13"/>
    <p:sldId id="279" r:id="rId14"/>
    <p:sldId id="282" r:id="rId15"/>
    <p:sldId id="266" r:id="rId16"/>
    <p:sldId id="273" r:id="rId17"/>
    <p:sldId id="272" r:id="rId18"/>
  </p:sldIdLst>
  <p:sldSz cx="9144000" cy="5143500" type="screen16x9"/>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7" d="100"/>
          <a:sy n="87" d="100"/>
        </p:scale>
        <p:origin x="-876" y="-15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10/4/2022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7"/>
            <a:ext cx="8229600" cy="328955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10/4/2022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10/4/2022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10/4/2022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extLst/>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b="0" i="0" u="none"/>
          </a:p>
        </p:txBody>
      </p:sp>
      <p:sp>
        <p:nvSpPr>
          <p:cNvPr id="14" name="Right Triangle 13"/>
          <p:cNvSpPr>
            <a:spLocks/>
          </p:cNvSpPr>
          <p:nvPr/>
        </p:nvSpPr>
        <p:spPr bwMode="auto">
          <a:xfrm>
            <a:off x="-6042" y="4343440"/>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10/4/2022</a:t>
            </a:fld>
            <a:endParaRPr lang="en-US"/>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i="0" u="none"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2950"/>
            <a:ext cx="7772400" cy="1486621"/>
          </a:xfrm>
        </p:spPr>
        <p:txBody>
          <a:bodyPr>
            <a:normAutofit fontScale="90000"/>
          </a:bodyPr>
          <a:lstStyle/>
          <a:p>
            <a:pPr algn="l"/>
            <a:r>
              <a:rPr lang="en-US" sz="3200" dirty="0" smtClean="0"/>
              <a:t/>
            </a:r>
            <a:br>
              <a:rPr lang="en-US" sz="3200" dirty="0" smtClean="0"/>
            </a:br>
            <a:r>
              <a:rPr lang="en-US" sz="3200" dirty="0" smtClean="0"/>
              <a:t/>
            </a:r>
            <a:br>
              <a:rPr lang="en-US" sz="3200" dirty="0" smtClean="0"/>
            </a:b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4 - </a:t>
            </a:r>
            <a:r>
              <a:rPr lang="en-US" sz="3200" dirty="0" err="1" smtClean="0">
                <a:latin typeface="Times New Roman" panose="02020603050405020304" pitchFamily="18" charset="0"/>
                <a:cs typeface="Times New Roman" panose="02020603050405020304" pitchFamily="18" charset="0"/>
              </a:rPr>
              <a:t>Văn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bản</a:t>
            </a:r>
            <a:r>
              <a:rPr lang="en-US" sz="3200" dirty="0" smtClean="0">
                <a:latin typeface="Times New Roman" panose="02020603050405020304" pitchFamily="18" charset="0"/>
                <a:cs typeface="Times New Roman" panose="02020603050405020304" pitchFamily="18" charset="0"/>
              </a:rPr>
              <a:t> 2: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t>   </a:t>
            </a:r>
            <a:r>
              <a:rPr lang="en-US" dirty="0" smtClean="0">
                <a:solidFill>
                  <a:srgbClr val="7030A0"/>
                </a:solidFill>
                <a:latin typeface="Times New Roman" pitchFamily="18" charset="0"/>
                <a:cs typeface="Times New Roman" pitchFamily="18" charset="0"/>
              </a:rPr>
              <a:t>CHUYỆN CỔ NƯỚC MÌNH</a:t>
            </a:r>
            <a:br>
              <a:rPr lang="en-US" dirty="0" smtClean="0">
                <a:solidFill>
                  <a:srgbClr val="7030A0"/>
                </a:solidFill>
                <a:latin typeface="Times New Roman" pitchFamily="18" charset="0"/>
                <a:cs typeface="Times New Roman" pitchFamily="18" charset="0"/>
              </a:rPr>
            </a:br>
            <a:r>
              <a:rPr lang="en-US" i="1" dirty="0" smtClean="0">
                <a:solidFill>
                  <a:schemeClr val="bg2">
                    <a:lumMod val="50000"/>
                  </a:schemeClr>
                </a:solidFill>
                <a:latin typeface="Times New Roman" pitchFamily="18" charset="0"/>
                <a:cs typeface="Times New Roman" pitchFamily="18" charset="0"/>
              </a:rPr>
              <a:t>                                  </a:t>
            </a:r>
            <a:r>
              <a:rPr lang="en-US" sz="3100" i="1" dirty="0" smtClean="0">
                <a:solidFill>
                  <a:srgbClr val="002060"/>
                </a:solidFill>
                <a:effectLst/>
                <a:latin typeface="Times New Roman" pitchFamily="18" charset="0"/>
                <a:cs typeface="Times New Roman" pitchFamily="18" charset="0"/>
              </a:rPr>
              <a:t>- </a:t>
            </a:r>
            <a:r>
              <a:rPr lang="en-US" sz="3100" i="1" dirty="0" err="1" smtClean="0">
                <a:solidFill>
                  <a:srgbClr val="002060"/>
                </a:solidFill>
                <a:effectLst/>
                <a:latin typeface="Times New Roman" pitchFamily="18" charset="0"/>
                <a:cs typeface="Times New Roman" pitchFamily="18" charset="0"/>
              </a:rPr>
              <a:t>Lâm</a:t>
            </a:r>
            <a:r>
              <a:rPr lang="en-US" sz="3100" i="1" dirty="0" smtClean="0">
                <a:solidFill>
                  <a:srgbClr val="002060"/>
                </a:solidFill>
                <a:effectLst/>
                <a:latin typeface="Times New Roman" pitchFamily="18" charset="0"/>
                <a:cs typeface="Times New Roman" pitchFamily="18" charset="0"/>
              </a:rPr>
              <a:t> </a:t>
            </a:r>
            <a:r>
              <a:rPr lang="en-US" sz="3100" i="1" dirty="0" err="1" smtClean="0">
                <a:solidFill>
                  <a:srgbClr val="002060"/>
                </a:solidFill>
                <a:effectLst/>
                <a:latin typeface="Times New Roman" pitchFamily="18" charset="0"/>
                <a:cs typeface="Times New Roman" pitchFamily="18" charset="0"/>
              </a:rPr>
              <a:t>Thị</a:t>
            </a:r>
            <a:r>
              <a:rPr lang="en-US" sz="3100" i="1" dirty="0" smtClean="0">
                <a:solidFill>
                  <a:srgbClr val="002060"/>
                </a:solidFill>
                <a:effectLst/>
                <a:latin typeface="Times New Roman" pitchFamily="18" charset="0"/>
                <a:cs typeface="Times New Roman" pitchFamily="18" charset="0"/>
              </a:rPr>
              <a:t> </a:t>
            </a:r>
            <a:r>
              <a:rPr lang="en-US" sz="3100" i="1" dirty="0" err="1" smtClean="0">
                <a:solidFill>
                  <a:srgbClr val="002060"/>
                </a:solidFill>
                <a:effectLst/>
                <a:latin typeface="Times New Roman" pitchFamily="18" charset="0"/>
                <a:cs typeface="Times New Roman" pitchFamily="18" charset="0"/>
              </a:rPr>
              <a:t>Mỹ</a:t>
            </a:r>
            <a:r>
              <a:rPr lang="en-US" sz="3100" i="1" dirty="0" smtClean="0">
                <a:solidFill>
                  <a:srgbClr val="002060"/>
                </a:solidFill>
                <a:effectLst/>
                <a:latin typeface="Times New Roman" pitchFamily="18" charset="0"/>
                <a:cs typeface="Times New Roman" pitchFamily="18" charset="0"/>
              </a:rPr>
              <a:t> </a:t>
            </a:r>
            <a:r>
              <a:rPr lang="en-US" sz="3100" i="1" dirty="0" err="1" smtClean="0">
                <a:solidFill>
                  <a:srgbClr val="002060"/>
                </a:solidFill>
                <a:effectLst/>
                <a:latin typeface="Times New Roman" pitchFamily="18" charset="0"/>
                <a:cs typeface="Times New Roman" pitchFamily="18" charset="0"/>
              </a:rPr>
              <a:t>Dạ</a:t>
            </a:r>
            <a:r>
              <a:rPr lang="en-US" sz="3100" i="1" dirty="0" smtClean="0">
                <a:solidFill>
                  <a:srgbClr val="002060"/>
                </a:solidFill>
                <a:effectLst/>
                <a:latin typeface="Times New Roman" pitchFamily="18" charset="0"/>
                <a:cs typeface="Times New Roman" pitchFamily="18" charset="0"/>
              </a:rPr>
              <a:t> -</a:t>
            </a:r>
            <a:endParaRPr lang="en-US" sz="3100" i="1" dirty="0">
              <a:solidFill>
                <a:srgbClr val="002060"/>
              </a:solidFill>
              <a:effectLst/>
              <a:latin typeface="Times New Roman" pitchFamily="18" charset="0"/>
              <a:cs typeface="Times New Roman" pitchFamily="18" charset="0"/>
            </a:endParaRPr>
          </a:p>
        </p:txBody>
      </p:sp>
      <p:pic>
        <p:nvPicPr>
          <p:cNvPr id="4" name="图片 18"/>
          <p:cNvPicPr>
            <a:picLocks noChangeAspect="1" noChangeArrowheads="1"/>
          </p:cNvPicPr>
          <p:nvPr/>
        </p:nvPicPr>
        <p:blipFill>
          <a:blip r:embed="rId2"/>
          <a:srcRect/>
          <a:stretch>
            <a:fillRect/>
          </a:stretch>
        </p:blipFill>
        <p:spPr bwMode="auto">
          <a:xfrm flipH="1">
            <a:off x="0" y="3714750"/>
            <a:ext cx="3581400" cy="1600200"/>
          </a:xfrm>
          <a:prstGeom prst="rect">
            <a:avLst/>
          </a:prstGeom>
          <a:noFill/>
          <a:ln w="9525">
            <a:noFill/>
            <a:miter lim="800000"/>
            <a:headEnd/>
            <a:tailEnd/>
          </a:ln>
        </p:spPr>
      </p:pic>
      <p:pic>
        <p:nvPicPr>
          <p:cNvPr id="5" name="图片 18"/>
          <p:cNvPicPr>
            <a:picLocks noChangeAspect="1" noChangeArrowheads="1"/>
          </p:cNvPicPr>
          <p:nvPr/>
        </p:nvPicPr>
        <p:blipFill>
          <a:blip r:embed="rId2"/>
          <a:srcRect/>
          <a:stretch>
            <a:fillRect/>
          </a:stretch>
        </p:blipFill>
        <p:spPr bwMode="auto">
          <a:xfrm flipH="1">
            <a:off x="7531100" y="0"/>
            <a:ext cx="1612900" cy="12108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9144001" cy="5143500"/>
          </a:xfrm>
          <a:prstGeom prst="rect">
            <a:avLst/>
          </a:prstGeom>
          <a:noFill/>
          <a:ln w="9525">
            <a:noFill/>
            <a:miter lim="800000"/>
            <a:headEnd/>
            <a:tailEnd/>
          </a:ln>
        </p:spPr>
      </p:pic>
      <p:sp>
        <p:nvSpPr>
          <p:cNvPr id="7" name="TextBox 6"/>
          <p:cNvSpPr txBox="1"/>
          <p:nvPr/>
        </p:nvSpPr>
        <p:spPr>
          <a:xfrm>
            <a:off x="381000" y="1122150"/>
            <a:ext cx="8229600" cy="3785652"/>
          </a:xfrm>
          <a:prstGeom prst="rect">
            <a:avLst/>
          </a:prstGeom>
          <a:noFill/>
        </p:spPr>
        <p:txBody>
          <a:bodyPr wrap="square" rtlCol="0">
            <a:spAutoFit/>
          </a:bodyPr>
          <a:lstStyle/>
          <a:p>
            <a:r>
              <a:rPr lang="en-US" sz="2000" u="sng" dirty="0" smtClean="0">
                <a:solidFill>
                  <a:srgbClr val="FF0000"/>
                </a:solidFill>
                <a:latin typeface="Times New Roman" pitchFamily="18" charset="0"/>
                <a:cs typeface="Times New Roman" pitchFamily="18" charset="0"/>
              </a:rPr>
              <a:t>Nhóm 1</a:t>
            </a:r>
            <a:r>
              <a:rPr lang="en-US" sz="2000" dirty="0" smtClean="0">
                <a:solidFill>
                  <a:srgbClr val="FF0000"/>
                </a:solidFill>
                <a:latin typeface="Times New Roman" pitchFamily="18" charset="0"/>
                <a:cs typeface="Times New Roman" pitchFamily="18" charset="0"/>
              </a:rPr>
              <a:t>:</a:t>
            </a:r>
            <a:r>
              <a:rPr lang="vi-VN" sz="2000"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              </a:t>
            </a:r>
            <a:r>
              <a:rPr lang="vi-VN" sz="2000" i="1" dirty="0" smtClean="0">
                <a:solidFill>
                  <a:srgbClr val="00B050"/>
                </a:solidFill>
                <a:latin typeface="Times New Roman" pitchFamily="18" charset="0"/>
                <a:cs typeface="Times New Roman" pitchFamily="18" charset="0"/>
              </a:rPr>
              <a:t>Đời ông cha với đời tôi</a:t>
            </a:r>
            <a:endParaRPr lang="en-US" sz="2000" i="1" dirty="0" smtClean="0">
              <a:solidFill>
                <a:srgbClr val="00B050"/>
              </a:solidFill>
              <a:latin typeface="Times New Roman" pitchFamily="18" charset="0"/>
              <a:cs typeface="Times New Roman" pitchFamily="18" charset="0"/>
            </a:endParaRPr>
          </a:p>
          <a:p>
            <a:r>
              <a:rPr lang="vi-VN" sz="2000" i="1" dirty="0" smtClean="0">
                <a:solidFill>
                  <a:srgbClr val="00B050"/>
                </a:solidFill>
                <a:latin typeface="Times New Roman" pitchFamily="18" charset="0"/>
                <a:cs typeface="Times New Roman" pitchFamily="18" charset="0"/>
              </a:rPr>
              <a:t> </a:t>
            </a:r>
            <a:r>
              <a:rPr lang="en-US" sz="2000" i="1" dirty="0" smtClean="0">
                <a:solidFill>
                  <a:srgbClr val="00B050"/>
                </a:solidFill>
                <a:latin typeface="Times New Roman" pitchFamily="18" charset="0"/>
                <a:cs typeface="Times New Roman" pitchFamily="18" charset="0"/>
              </a:rPr>
              <a:t>                       </a:t>
            </a:r>
            <a:r>
              <a:rPr lang="vi-VN" sz="2000" i="1" dirty="0" smtClean="0">
                <a:solidFill>
                  <a:srgbClr val="00B050"/>
                </a:solidFill>
                <a:latin typeface="Times New Roman" pitchFamily="18" charset="0"/>
                <a:cs typeface="Times New Roman" pitchFamily="18" charset="0"/>
              </a:rPr>
              <a:t>Như con sông với chân trời đã xa </a:t>
            </a:r>
            <a:endParaRPr lang="en-US" sz="2000" i="1" dirty="0" smtClean="0">
              <a:solidFill>
                <a:srgbClr val="00B050"/>
              </a:solidFill>
              <a:latin typeface="Times New Roman" pitchFamily="18" charset="0"/>
              <a:cs typeface="Times New Roman" pitchFamily="18" charset="0"/>
            </a:endParaRPr>
          </a:p>
          <a:p>
            <a:r>
              <a:rPr lang="en-US" sz="2000" i="1" dirty="0" smtClean="0">
                <a:solidFill>
                  <a:srgbClr val="00B050"/>
                </a:solidFill>
                <a:latin typeface="Times New Roman" pitchFamily="18" charset="0"/>
                <a:cs typeface="Times New Roman" pitchFamily="18" charset="0"/>
              </a:rPr>
              <a:t>                              </a:t>
            </a:r>
            <a:r>
              <a:rPr lang="vi-VN" sz="2000" i="1" dirty="0" smtClean="0">
                <a:solidFill>
                  <a:srgbClr val="00B050"/>
                </a:solidFill>
                <a:latin typeface="Times New Roman" pitchFamily="18" charset="0"/>
                <a:cs typeface="Times New Roman" pitchFamily="18" charset="0"/>
              </a:rPr>
              <a:t>Chỉ còn chuyện cổ thiết tha</a:t>
            </a:r>
            <a:endParaRPr lang="en-US" sz="2000" i="1" dirty="0" smtClean="0">
              <a:solidFill>
                <a:srgbClr val="00B050"/>
              </a:solidFill>
              <a:latin typeface="Times New Roman" pitchFamily="18" charset="0"/>
              <a:cs typeface="Times New Roman" pitchFamily="18" charset="0"/>
            </a:endParaRPr>
          </a:p>
          <a:p>
            <a:r>
              <a:rPr lang="en-US" sz="2000" i="1" dirty="0" smtClean="0">
                <a:solidFill>
                  <a:srgbClr val="00B050"/>
                </a:solidFill>
                <a:latin typeface="Times New Roman" pitchFamily="18" charset="0"/>
                <a:cs typeface="Times New Roman" pitchFamily="18" charset="0"/>
              </a:rPr>
              <a:t>                           </a:t>
            </a:r>
            <a:r>
              <a:rPr lang="vi-VN" sz="2000" i="1" dirty="0" smtClean="0">
                <a:solidFill>
                  <a:srgbClr val="00B050"/>
                </a:solidFill>
                <a:latin typeface="Times New Roman" pitchFamily="18" charset="0"/>
                <a:cs typeface="Times New Roman" pitchFamily="18" charset="0"/>
              </a:rPr>
              <a:t>Cho tôi nhận mặt ông cha của mình</a:t>
            </a:r>
            <a:endParaRPr lang="en-US" sz="2000" i="1" dirty="0" smtClean="0">
              <a:solidFill>
                <a:srgbClr val="00B050"/>
              </a:solidFill>
              <a:latin typeface="Times New Roman" pitchFamily="18" charset="0"/>
              <a:cs typeface="Times New Roman" pitchFamily="18" charset="0"/>
            </a:endParaRPr>
          </a:p>
          <a:p>
            <a:r>
              <a:rPr lang="en-US" sz="2000" dirty="0" smtClean="0">
                <a:solidFill>
                  <a:srgbClr val="00B050"/>
                </a:solidFill>
                <a:latin typeface="Times New Roman" pitchFamily="18" charset="0"/>
                <a:cs typeface="Times New Roman" pitchFamily="18" charset="0"/>
              </a:rPr>
              <a:t>   </a:t>
            </a:r>
            <a:r>
              <a:rPr lang="vi-VN" sz="2000" dirty="0" smtClean="0">
                <a:solidFill>
                  <a:srgbClr val="00B050"/>
                </a:solidFill>
                <a:latin typeface="Times New Roman" pitchFamily="18" charset="0"/>
                <a:cs typeface="Times New Roman" pitchFamily="18" charset="0"/>
              </a:rPr>
              <a:t>? Tác giả đã sử dụng biện pháp tu từ nào? Qua đó tác giả muốn nói gì trong những câu thơ trên? Em thấy tình cảm nào của tác giả được bộc lộ?</a:t>
            </a:r>
            <a:endParaRPr lang="en-US" sz="2000" dirty="0" smtClean="0">
              <a:solidFill>
                <a:srgbClr val="00B050"/>
              </a:solidFill>
              <a:latin typeface="Times New Roman" pitchFamily="18" charset="0"/>
              <a:cs typeface="Times New Roman" pitchFamily="18" charset="0"/>
            </a:endParaRPr>
          </a:p>
          <a:p>
            <a:r>
              <a:rPr lang="en-US" sz="2000" u="sng" dirty="0" err="1" smtClean="0">
                <a:solidFill>
                  <a:srgbClr val="FF0000"/>
                </a:solidFill>
                <a:latin typeface="Times New Roman" pitchFamily="18" charset="0"/>
                <a:cs typeface="Times New Roman" pitchFamily="18" charset="0"/>
              </a:rPr>
              <a:t>Nhóm</a:t>
            </a:r>
            <a:r>
              <a:rPr lang="en-US" sz="2000" u="sng" dirty="0" smtClean="0">
                <a:solidFill>
                  <a:srgbClr val="FF0000"/>
                </a:solidFill>
                <a:latin typeface="Times New Roman" pitchFamily="18" charset="0"/>
                <a:cs typeface="Times New Roman" pitchFamily="18" charset="0"/>
              </a:rPr>
              <a:t> 2:</a:t>
            </a:r>
            <a:r>
              <a:rPr lang="en-US" sz="2000" dirty="0" smtClean="0">
                <a:solidFill>
                  <a:srgbClr val="FF0000"/>
                </a:solidFill>
                <a:latin typeface="Times New Roman" pitchFamily="18" charset="0"/>
                <a:cs typeface="Times New Roman" pitchFamily="18" charset="0"/>
              </a:rPr>
              <a:t>          </a:t>
            </a:r>
            <a:r>
              <a:rPr lang="vi-VN" sz="2000" dirty="0" smtClean="0">
                <a:solidFill>
                  <a:srgbClr val="FF0000"/>
                </a:solidFill>
                <a:latin typeface="Times New Roman" pitchFamily="18" charset="0"/>
                <a:cs typeface="Times New Roman" pitchFamily="18" charset="0"/>
              </a:rPr>
              <a:t> </a:t>
            </a:r>
            <a:r>
              <a:rPr lang="vi-VN" sz="2000" i="1" dirty="0" smtClean="0">
                <a:solidFill>
                  <a:srgbClr val="7030A0"/>
                </a:solidFill>
                <a:latin typeface="Times New Roman" pitchFamily="18" charset="0"/>
                <a:cs typeface="Times New Roman" pitchFamily="18" charset="0"/>
              </a:rPr>
              <a:t>Tôi nghe chuyện cổ thầm thì</a:t>
            </a:r>
            <a:endParaRPr lang="en-US" sz="2000" i="1" dirty="0" smtClean="0">
              <a:solidFill>
                <a:srgbClr val="7030A0"/>
              </a:solidFill>
              <a:latin typeface="Times New Roman" pitchFamily="18" charset="0"/>
              <a:cs typeface="Times New Roman" pitchFamily="18" charset="0"/>
            </a:endParaRPr>
          </a:p>
          <a:p>
            <a:r>
              <a:rPr lang="en-US" sz="2000" i="1" dirty="0" smtClean="0">
                <a:solidFill>
                  <a:srgbClr val="7030A0"/>
                </a:solidFill>
                <a:latin typeface="Times New Roman" pitchFamily="18" charset="0"/>
                <a:cs typeface="Times New Roman" pitchFamily="18" charset="0"/>
              </a:rPr>
              <a:t>                         </a:t>
            </a:r>
            <a:r>
              <a:rPr lang="vi-VN" sz="2000" i="1" dirty="0" smtClean="0">
                <a:solidFill>
                  <a:srgbClr val="7030A0"/>
                </a:solidFill>
                <a:latin typeface="Times New Roman" pitchFamily="18" charset="0"/>
                <a:cs typeface="Times New Roman" pitchFamily="18" charset="0"/>
              </a:rPr>
              <a:t>Lời ông cha dạy cũng vì đời sau</a:t>
            </a:r>
            <a:endParaRPr lang="en-US" sz="2000" i="1" dirty="0" smtClean="0">
              <a:solidFill>
                <a:srgbClr val="7030A0"/>
              </a:solidFill>
              <a:latin typeface="Times New Roman" pitchFamily="18" charset="0"/>
              <a:cs typeface="Times New Roman" pitchFamily="18" charset="0"/>
            </a:endParaRPr>
          </a:p>
          <a:p>
            <a:r>
              <a:rPr lang="en-US" sz="2000" dirty="0" smtClean="0">
                <a:solidFill>
                  <a:srgbClr val="7030A0"/>
                </a:solidFill>
                <a:latin typeface="Times New Roman" pitchFamily="18" charset="0"/>
                <a:cs typeface="Times New Roman" pitchFamily="18" charset="0"/>
              </a:rPr>
              <a:t>          </a:t>
            </a:r>
            <a:r>
              <a:rPr lang="vi-VN" sz="2000" dirty="0" smtClean="0">
                <a:solidFill>
                  <a:srgbClr val="7030A0"/>
                </a:solidFill>
                <a:latin typeface="Times New Roman" pitchFamily="18" charset="0"/>
                <a:cs typeface="Times New Roman" pitchFamily="18" charset="0"/>
              </a:rPr>
              <a:t>? Hai câu thơ trên gợi cho em những suy nghĩ gì?</a:t>
            </a:r>
            <a:endParaRPr lang="en-US" sz="2000" dirty="0" smtClean="0">
              <a:solidFill>
                <a:srgbClr val="7030A0"/>
              </a:solidFill>
              <a:latin typeface="Times New Roman" pitchFamily="18" charset="0"/>
              <a:cs typeface="Times New Roman" pitchFamily="18" charset="0"/>
            </a:endParaRPr>
          </a:p>
          <a:p>
            <a:r>
              <a:rPr lang="en-US" sz="2000" u="sng" dirty="0" err="1" smtClean="0">
                <a:solidFill>
                  <a:srgbClr val="FF0000"/>
                </a:solidFill>
                <a:latin typeface="Times New Roman" pitchFamily="18" charset="0"/>
                <a:cs typeface="Times New Roman" pitchFamily="18" charset="0"/>
              </a:rPr>
              <a:t>Nhóm</a:t>
            </a:r>
            <a:r>
              <a:rPr lang="en-US" sz="2000" u="sng" dirty="0" smtClean="0">
                <a:solidFill>
                  <a:srgbClr val="FF0000"/>
                </a:solidFill>
                <a:latin typeface="Times New Roman" pitchFamily="18" charset="0"/>
                <a:cs typeface="Times New Roman" pitchFamily="18" charset="0"/>
              </a:rPr>
              <a:t> 3</a:t>
            </a:r>
            <a:r>
              <a:rPr lang="en-US" sz="2000" dirty="0" smtClean="0">
                <a:solidFill>
                  <a:srgbClr val="FF0000"/>
                </a:solidFill>
                <a:latin typeface="Times New Roman" pitchFamily="18" charset="0"/>
                <a:cs typeface="Times New Roman" pitchFamily="18" charset="0"/>
              </a:rPr>
              <a:t>: </a:t>
            </a:r>
            <a:r>
              <a:rPr lang="vi-VN" sz="2000" dirty="0" smtClean="0">
                <a:latin typeface="Times New Roman" pitchFamily="18" charset="0"/>
                <a:cs typeface="Times New Roman" pitchFamily="18" charset="0"/>
              </a:rPr>
              <a:t>? Theo em vì sao với nhà thơ, những câu chuyện cổ “Vẫn luôn </a:t>
            </a:r>
            <a:r>
              <a:rPr lang="vi-VN" sz="2000" b="1" i="1" dirty="0" smtClean="0">
                <a:latin typeface="Times New Roman" pitchFamily="18" charset="0"/>
                <a:cs typeface="Times New Roman" pitchFamily="18" charset="0"/>
              </a:rPr>
              <a:t>mới mẻ rạng ngời lương tâm</a:t>
            </a:r>
            <a:r>
              <a:rPr lang="vi-VN"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Qua </a:t>
            </a:r>
            <a:r>
              <a:rPr lang="en-US" sz="2000" dirty="0" err="1" smtClean="0">
                <a:latin typeface="Times New Roman" pitchFamily="18" charset="0"/>
                <a:cs typeface="Times New Roman" pitchFamily="18" charset="0"/>
              </a:rPr>
              <a:t>đó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nhận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chuyện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cổ</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trò</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như</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nào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sống</a:t>
            </a:r>
            <a:r>
              <a:rPr lang="en-US" sz="2000" dirty="0" smtClean="0">
                <a:latin typeface="Times New Roman" pitchFamily="18" charset="0"/>
                <a:cs typeface="Times New Roman" pitchFamily="18" charset="0"/>
              </a:rPr>
              <a:t> con </a:t>
            </a:r>
            <a:r>
              <a:rPr lang="en-US" sz="2000" dirty="0" err="1" smtClean="0">
                <a:latin typeface="Times New Roman" pitchFamily="18" charset="0"/>
                <a:cs typeface="Times New Roman" pitchFamily="18" charset="0"/>
              </a:rPr>
              <a:t>người</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8" name="TextBox 7"/>
          <p:cNvSpPr txBox="1"/>
          <p:nvPr/>
        </p:nvSpPr>
        <p:spPr>
          <a:xfrm>
            <a:off x="1219200" y="291153"/>
            <a:ext cx="7467600"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Lời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dặn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từ</a:t>
            </a:r>
            <a:r>
              <a:rPr lang="en-US" sz="2400" b="1" dirty="0" smtClean="0">
                <a:latin typeface="Times New Roman" pitchFamily="18" charset="0"/>
                <a:cs typeface="Times New Roman" pitchFamily="18" charset="0"/>
              </a:rPr>
              <a:t> cha </a:t>
            </a:r>
            <a:r>
              <a:rPr lang="en-US" sz="2400" b="1" dirty="0" err="1" smtClean="0">
                <a:latin typeface="Times New Roman" pitchFamily="18" charset="0"/>
                <a:cs typeface="Times New Roman" pitchFamily="18" charset="0"/>
              </a:rPr>
              <a:t>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đến</a:t>
            </a:r>
            <a:r>
              <a:rPr lang="en-US" sz="2400" b="1" dirty="0" smtClean="0">
                <a:latin typeface="Times New Roman" pitchFamily="18" charset="0"/>
                <a:cs typeface="Times New Roman" pitchFamily="18" charset="0"/>
              </a:rPr>
              <a:t> con </a:t>
            </a:r>
            <a:r>
              <a:rPr lang="en-US" sz="2400" b="1" dirty="0" err="1" smtClean="0">
                <a:latin typeface="Times New Roman" pitchFamily="18" charset="0"/>
                <a:cs typeface="Times New Roman" pitchFamily="18" charset="0"/>
              </a:rPr>
              <a:t>cháu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cổ</a:t>
            </a:r>
            <a:endParaRPr lang="en-US" sz="2400" b="1" dirty="0">
              <a:latin typeface="Times New Roman" pitchFamily="18" charset="0"/>
              <a:cs typeface="Times New Roman" pitchFamily="18" charset="0"/>
            </a:endParaRPr>
          </a:p>
        </p:txBody>
      </p:sp>
      <p:sp>
        <p:nvSpPr>
          <p:cNvPr id="5" name="Cloud Callout 4"/>
          <p:cNvSpPr/>
          <p:nvPr/>
        </p:nvSpPr>
        <p:spPr>
          <a:xfrm>
            <a:off x="5943600" y="913832"/>
            <a:ext cx="2514600" cy="1429318"/>
          </a:xfrm>
          <a:prstGeom prst="cloudCallout">
            <a:avLst>
              <a:gd name="adj1" fmla="val -91005"/>
              <a:gd name="adj2" fmla="val -54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Thảo luận nhóm</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9144001" cy="5143500"/>
          </a:xfrm>
          <a:prstGeom prst="rect">
            <a:avLst/>
          </a:prstGeom>
          <a:noFill/>
          <a:ln w="9525">
            <a:noFill/>
            <a:miter lim="800000"/>
            <a:headEnd/>
            <a:tailEnd/>
          </a:ln>
        </p:spPr>
      </p:pic>
      <p:sp>
        <p:nvSpPr>
          <p:cNvPr id="6" name="TextBox 5"/>
          <p:cNvSpPr txBox="1"/>
          <p:nvPr/>
        </p:nvSpPr>
        <p:spPr>
          <a:xfrm>
            <a:off x="1219200" y="375416"/>
            <a:ext cx="7467600"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Lời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dặn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từ</a:t>
            </a:r>
            <a:r>
              <a:rPr lang="en-US" sz="2400" b="1" dirty="0" smtClean="0">
                <a:latin typeface="Times New Roman" pitchFamily="18" charset="0"/>
                <a:cs typeface="Times New Roman" pitchFamily="18" charset="0"/>
              </a:rPr>
              <a:t> cha </a:t>
            </a:r>
            <a:r>
              <a:rPr lang="en-US" sz="2400" b="1" dirty="0" err="1" smtClean="0">
                <a:latin typeface="Times New Roman" pitchFamily="18" charset="0"/>
                <a:cs typeface="Times New Roman" pitchFamily="18" charset="0"/>
              </a:rPr>
              <a:t>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đến</a:t>
            </a:r>
            <a:r>
              <a:rPr lang="en-US" sz="2400" b="1" dirty="0" smtClean="0">
                <a:latin typeface="Times New Roman" pitchFamily="18" charset="0"/>
                <a:cs typeface="Times New Roman" pitchFamily="18" charset="0"/>
              </a:rPr>
              <a:t> con </a:t>
            </a:r>
            <a:r>
              <a:rPr lang="en-US" sz="2400" b="1" dirty="0" err="1" smtClean="0">
                <a:latin typeface="Times New Roman" pitchFamily="18" charset="0"/>
                <a:cs typeface="Times New Roman" pitchFamily="18" charset="0"/>
              </a:rPr>
              <a:t>cháu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cổ</a:t>
            </a:r>
            <a:endParaRPr lang="en-US" sz="2400" b="1" dirty="0">
              <a:latin typeface="Times New Roman" pitchFamily="18" charset="0"/>
              <a:cs typeface="Times New Roman" pitchFamily="18" charset="0"/>
            </a:endParaRPr>
          </a:p>
        </p:txBody>
      </p:sp>
      <p:sp>
        <p:nvSpPr>
          <p:cNvPr id="7" name="TextBox 6"/>
          <p:cNvSpPr txBox="1"/>
          <p:nvPr/>
        </p:nvSpPr>
        <p:spPr>
          <a:xfrm>
            <a:off x="1066800" y="1200150"/>
            <a:ext cx="4572000" cy="1569660"/>
          </a:xfrm>
          <a:prstGeom prst="rect">
            <a:avLst/>
          </a:prstGeom>
          <a:noFill/>
        </p:spPr>
        <p:txBody>
          <a:bodyPr wrap="square" rtlCol="0">
            <a:spAutoFit/>
          </a:bodyPr>
          <a:lstStyle/>
          <a:p>
            <a:r>
              <a:rPr lang="vi-VN" sz="2400" dirty="0" smtClean="0">
                <a:latin typeface="Times New Roman" pitchFamily="18" charset="0"/>
                <a:cs typeface="Times New Roman" pitchFamily="18" charset="0"/>
              </a:rPr>
              <a:t>Đời ông cha với đời tôi</a:t>
            </a:r>
            <a:endParaRPr lang="en-US" sz="2400" dirty="0" smtClean="0">
              <a:latin typeface="Times New Roman" pitchFamily="18" charset="0"/>
              <a:cs typeface="Times New Roman" pitchFamily="18" charset="0"/>
            </a:endParaRPr>
          </a:p>
          <a:p>
            <a:r>
              <a:rPr lang="vi-VN" sz="2400" dirty="0" smtClean="0">
                <a:solidFill>
                  <a:srgbClr val="7030A0"/>
                </a:solidFill>
                <a:latin typeface="Times New Roman" pitchFamily="18" charset="0"/>
                <a:cs typeface="Times New Roman" pitchFamily="18" charset="0"/>
              </a:rPr>
              <a:t> Như </a:t>
            </a:r>
            <a:r>
              <a:rPr lang="vi-VN" sz="2400" dirty="0" smtClean="0">
                <a:latin typeface="Times New Roman" pitchFamily="18" charset="0"/>
                <a:cs typeface="Times New Roman" pitchFamily="18" charset="0"/>
              </a:rPr>
              <a:t>con sông với chân trời đã xa </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Chỉ còn chuyện cổ thiết tha</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Cho tôi nhận </a:t>
            </a:r>
            <a:r>
              <a:rPr lang="vi-VN" sz="2400" dirty="0" smtClean="0">
                <a:solidFill>
                  <a:srgbClr val="FF0000"/>
                </a:solidFill>
                <a:latin typeface="Times New Roman" pitchFamily="18" charset="0"/>
                <a:cs typeface="Times New Roman" pitchFamily="18" charset="0"/>
              </a:rPr>
              <a:t>mặt </a:t>
            </a:r>
            <a:r>
              <a:rPr lang="vi-VN" sz="2400" dirty="0" smtClean="0">
                <a:latin typeface="Times New Roman" pitchFamily="18" charset="0"/>
                <a:cs typeface="Times New Roman" pitchFamily="18" charset="0"/>
              </a:rPr>
              <a:t>ông cha của mình</a:t>
            </a:r>
            <a:endParaRPr lang="en-US" sz="2400" dirty="0">
              <a:latin typeface="Times New Roman" pitchFamily="18" charset="0"/>
              <a:cs typeface="Times New Roman" pitchFamily="18" charset="0"/>
            </a:endParaRPr>
          </a:p>
        </p:txBody>
      </p:sp>
      <p:sp>
        <p:nvSpPr>
          <p:cNvPr id="8" name="Right Brace 7"/>
          <p:cNvSpPr/>
          <p:nvPr/>
        </p:nvSpPr>
        <p:spPr>
          <a:xfrm>
            <a:off x="5562600" y="1371600"/>
            <a:ext cx="381000" cy="800100"/>
          </a:xfrm>
          <a:prstGeom prst="rightBrace">
            <a:avLst>
              <a:gd name="adj1" fmla="val 2679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019800" y="1600200"/>
            <a:ext cx="1676400" cy="830997"/>
          </a:xfrm>
          <a:prstGeom prst="rect">
            <a:avLst/>
          </a:prstGeom>
          <a:noFill/>
        </p:spPr>
        <p:txBody>
          <a:bodyPr wrap="square" rtlCol="0">
            <a:spAutoFit/>
          </a:bodyPr>
          <a:lstStyle/>
          <a:p>
            <a:r>
              <a:rPr lang="en-US" sz="2400" b="1" dirty="0" smtClean="0">
                <a:solidFill>
                  <a:srgbClr val="7030A0"/>
                </a:solidFill>
                <a:latin typeface="Times New Roman" pitchFamily="18" charset="0"/>
                <a:cs typeface="Times New Roman" pitchFamily="18" charset="0"/>
              </a:rPr>
              <a:t>So </a:t>
            </a:r>
            <a:r>
              <a:rPr lang="en-US" sz="2400" b="1" dirty="0" err="1" smtClean="0">
                <a:solidFill>
                  <a:srgbClr val="7030A0"/>
                </a:solidFill>
                <a:latin typeface="Times New Roman" pitchFamily="18" charset="0"/>
                <a:cs typeface="Times New Roman" pitchFamily="18" charset="0"/>
              </a:rPr>
              <a:t>sánh</a:t>
            </a:r>
            <a:r>
              <a:rPr lang="en-US" sz="2400" b="1" dirty="0" smtClean="0">
                <a:solidFill>
                  <a:srgbClr val="7030A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hoán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dụ</a:t>
            </a:r>
            <a:endParaRPr lang="en-US" sz="2400" dirty="0">
              <a:solidFill>
                <a:srgbClr val="FF0000"/>
              </a:solidFill>
            </a:endParaRPr>
          </a:p>
        </p:txBody>
      </p:sp>
      <p:sp>
        <p:nvSpPr>
          <p:cNvPr id="12" name="TextBox 11"/>
          <p:cNvSpPr txBox="1"/>
          <p:nvPr/>
        </p:nvSpPr>
        <p:spPr>
          <a:xfrm>
            <a:off x="1083501" y="3790950"/>
            <a:ext cx="7315200" cy="830997"/>
          </a:xfrm>
          <a:prstGeom prst="rect">
            <a:avLst/>
          </a:prstGeom>
          <a:solidFill>
            <a:schemeClr val="bg2">
              <a:lumMod val="75000"/>
            </a:schemeClr>
          </a:solidFill>
        </p:spPr>
        <p:txBody>
          <a:bodyPr wrap="square" rtlCol="0">
            <a:spAutoFit/>
          </a:bodyPr>
          <a:lstStyle/>
          <a:p>
            <a:r>
              <a:rPr lang="en-US" sz="2400" b="1" i="1" dirty="0" smtClean="0">
                <a:latin typeface="Times New Roman" pitchFamily="18" charset="0"/>
                <a:cs typeface="Times New Roman" pitchFamily="18" charset="0"/>
                <a:sym typeface="Wingdings" panose="05000000000000000000" pitchFamily="2" charset="2"/>
              </a:rPr>
              <a:t></a:t>
            </a:r>
            <a:r>
              <a:rPr lang="en-US" sz="2400" b="1" i="1" dirty="0" smtClean="0">
                <a:latin typeface="Times New Roman" pitchFamily="18" charset="0"/>
                <a:cs typeface="Times New Roman" pitchFamily="18" charset="0"/>
              </a:rPr>
              <a:t> Hiểu về </a:t>
            </a:r>
            <a:r>
              <a:rPr lang="vi-VN" sz="2400" b="1" i="1" dirty="0" smtClean="0">
                <a:latin typeface="Times New Roman" pitchFamily="18" charset="0"/>
                <a:cs typeface="Times New Roman" pitchFamily="18" charset="0"/>
              </a:rPr>
              <a:t>thế giới tinh thần: </a:t>
            </a:r>
            <a:r>
              <a:rPr lang="en-US" sz="2400" b="1" i="1" dirty="0" err="1" smtClean="0">
                <a:latin typeface="Times New Roman" pitchFamily="18" charset="0"/>
                <a:cs typeface="Times New Roman" pitchFamily="18" charset="0"/>
              </a:rPr>
              <a:t>tâm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hồn</a:t>
            </a:r>
            <a:r>
              <a:rPr lang="vi-VN" sz="2400" b="1" i="1" dirty="0" smtClean="0">
                <a:latin typeface="Times New Roman" pitchFamily="18" charset="0"/>
                <a:cs typeface="Times New Roman" pitchFamily="18" charset="0"/>
              </a:rPr>
              <a:t>, phong tục, quan niệm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đạo</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đức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triết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lý</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nhân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sinh</a:t>
            </a:r>
            <a:r>
              <a:rPr lang="en-US" sz="2400" b="1" i="1" dirty="0" smtClean="0">
                <a:latin typeface="Times New Roman" pitchFamily="18" charset="0"/>
                <a:cs typeface="Times New Roman" pitchFamily="18" charset="0"/>
              </a:rPr>
              <a:t> </a:t>
            </a:r>
            <a:r>
              <a:rPr lang="vi-VN" sz="2400" b="1" i="1"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 </a:t>
            </a:r>
            <a:r>
              <a:rPr lang="vi-VN" sz="2400" b="1" i="1" dirty="0" smtClean="0">
                <a:latin typeface="Times New Roman" pitchFamily="18" charset="0"/>
                <a:cs typeface="Times New Roman" pitchFamily="18" charset="0"/>
              </a:rPr>
              <a:t>của cha ông</a:t>
            </a:r>
            <a:r>
              <a:rPr lang="vi-V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025" name="Rectangle 1"/>
          <p:cNvSpPr>
            <a:spLocks noChangeArrowheads="1"/>
          </p:cNvSpPr>
          <p:nvPr/>
        </p:nvSpPr>
        <p:spPr bwMode="auto">
          <a:xfrm>
            <a:off x="1066800" y="2783894"/>
            <a:ext cx="7391400" cy="830997"/>
          </a:xfrm>
          <a:prstGeom prst="rect">
            <a:avLst/>
          </a:prstGeom>
          <a:solidFill>
            <a:schemeClr val="tx2">
              <a:lumMod val="40000"/>
              <a:lumOff val="60000"/>
            </a:schemeClr>
          </a:solidFill>
          <a:ln w="12700">
            <a:solidFill>
              <a:schemeClr val="accent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488" algn="l"/>
                <a:tab pos="180975" algn="l"/>
              </a:tabLst>
            </a:pPr>
            <a:r>
              <a:rPr lang="vi-VN" sz="2400" dirty="0" smtClean="0">
                <a:latin typeface="Times New Roman" pitchFamily="18" charset="0"/>
                <a:ea typeface="Times New Roman" pitchFamily="18" charset="0"/>
                <a:cs typeface="Times New Roman" pitchFamily="18" charset="0"/>
                <a:sym typeface="Wingdings" panose="05000000000000000000" pitchFamily="2" charset="2"/>
              </a:rPr>
              <a:t></a:t>
            </a:r>
            <a:r>
              <a:rPr kumimoji="0" lang="vi-V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vi-VN"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là cầu nối,</a:t>
            </a:r>
            <a:r>
              <a:rPr kumimoji="0" lang="vi-V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vi-VN"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là nhân chứng</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400" b="1"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1"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nơi</a:t>
            </a:r>
            <a:r>
              <a:rPr kumimoji="0" lang="vi-VN"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lưu giữ những suy nghĩ, tình cảm… của ông cha</a:t>
            </a:r>
            <a:r>
              <a:rPr lang="en-US" sz="2400" b="1" i="1" dirty="0" smtClean="0">
                <a:latin typeface="Times New Roman" pitchFamily="18" charset="0"/>
                <a:ea typeface="Times New Roman" pitchFamily="18" charset="0"/>
                <a:cs typeface="Times New Roman" pitchFamily="18" charset="0"/>
              </a:rPr>
              <a:t> </a:t>
            </a:r>
            <a:r>
              <a:rPr lang="en-US" sz="2400" b="1" i="1" dirty="0" err="1" smtClean="0">
                <a:latin typeface="Times New Roman" pitchFamily="18" charset="0"/>
                <a:ea typeface="Times New Roman" pitchFamily="18" charset="0"/>
                <a:cs typeface="Times New Roman" pitchFamily="18" charset="0"/>
              </a:rPr>
              <a:t>ta</a:t>
            </a:r>
            <a:r>
              <a:rPr kumimoji="0" lang="vi-VN"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vi-VN" sz="2400" b="1"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25"/>
                                        </p:tgtEl>
                                        <p:attrNameLst>
                                          <p:attrName>style.visibility</p:attrName>
                                        </p:attrNameLst>
                                      </p:cBhvr>
                                      <p:to>
                                        <p:strVal val="visible"/>
                                      </p:to>
                                    </p:set>
                                    <p:animEffect transition="in" filter="blinds(horizontal)">
                                      <p:cBhvr>
                                        <p:cTn id="20" dur="500"/>
                                        <p:tgtEl>
                                          <p:spTgt spid="102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animBg="1"/>
      <p:bldP spid="10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9144001" cy="5143500"/>
          </a:xfrm>
          <a:prstGeom prst="rect">
            <a:avLst/>
          </a:prstGeom>
          <a:noFill/>
          <a:ln w="28575">
            <a:solidFill>
              <a:schemeClr val="tx1"/>
            </a:solidFill>
            <a:miter lim="800000"/>
            <a:headEnd/>
            <a:tailEnd/>
          </a:ln>
        </p:spPr>
      </p:pic>
      <p:sp>
        <p:nvSpPr>
          <p:cNvPr id="6" name="TextBox 5"/>
          <p:cNvSpPr txBox="1"/>
          <p:nvPr/>
        </p:nvSpPr>
        <p:spPr>
          <a:xfrm>
            <a:off x="1219200" y="297232"/>
            <a:ext cx="7467600"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Lời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dặn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cha </a:t>
            </a:r>
            <a:r>
              <a:rPr lang="en-US" sz="2400" b="1" dirty="0" err="1" smtClean="0">
                <a:latin typeface="Times New Roman" pitchFamily="18" charset="0"/>
                <a:cs typeface="Times New Roman" pitchFamily="18" charset="0"/>
              </a:rPr>
              <a:t>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cổ</a:t>
            </a:r>
            <a:endParaRPr lang="en-US" sz="2400" b="1" dirty="0">
              <a:latin typeface="Times New Roman" pitchFamily="18" charset="0"/>
              <a:cs typeface="Times New Roman" pitchFamily="18" charset="0"/>
            </a:endParaRPr>
          </a:p>
        </p:txBody>
      </p:sp>
      <p:sp>
        <p:nvSpPr>
          <p:cNvPr id="7" name="TextBox 6"/>
          <p:cNvSpPr txBox="1"/>
          <p:nvPr/>
        </p:nvSpPr>
        <p:spPr>
          <a:xfrm>
            <a:off x="609600" y="1071592"/>
            <a:ext cx="45720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“Tôi nghe chuyện cổ thầm thì</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Lời ông cha dạy cũng vì đời sau”</a:t>
            </a:r>
            <a:endParaRPr lang="en-US" sz="2400" dirty="0">
              <a:latin typeface="Times New Roman" pitchFamily="18" charset="0"/>
              <a:cs typeface="Times New Roman" pitchFamily="18" charset="0"/>
            </a:endParaRPr>
          </a:p>
        </p:txBody>
      </p:sp>
      <p:sp>
        <p:nvSpPr>
          <p:cNvPr id="1025" name="Rectangle 1"/>
          <p:cNvSpPr>
            <a:spLocks noChangeArrowheads="1"/>
          </p:cNvSpPr>
          <p:nvPr/>
        </p:nvSpPr>
        <p:spPr bwMode="auto">
          <a:xfrm>
            <a:off x="5527408" y="1071592"/>
            <a:ext cx="2971800" cy="3046988"/>
          </a:xfrm>
          <a:prstGeom prst="rect">
            <a:avLst/>
          </a:prstGeom>
          <a:solidFill>
            <a:schemeClr val="tx2">
              <a:lumMod val="40000"/>
              <a:lumOff val="60000"/>
            </a:schemeClr>
          </a:solidFill>
          <a:ln w="12700">
            <a:solidFill>
              <a:schemeClr val="accent2"/>
            </a:solidFill>
            <a:miter lim="800000"/>
            <a:headEnd/>
            <a:tailEnd/>
          </a:ln>
          <a:effectLst/>
        </p:spPr>
        <p:txBody>
          <a:bodyPr vert="horz" wrap="square" lIns="91440" tIns="45720" rIns="91440" bIns="45720" numCol="1" anchor="ctr" anchorCtr="0" compatLnSpc="1">
            <a:prstTxWarp prst="textNoShape">
              <a:avLst/>
            </a:prstTxWarp>
            <a:spAutoFit/>
          </a:bodyPr>
          <a:lstStyle/>
          <a:p>
            <a:r>
              <a:rPr lang="vi-VN" sz="3200" dirty="0" smtClean="0">
                <a:latin typeface="Times New Roman" pitchFamily="18" charset="0"/>
                <a:cs typeface="Times New Roman" pitchFamily="18" charset="0"/>
                <a:sym typeface="Wingdings" panose="05000000000000000000" pitchFamily="2" charset="2"/>
              </a:rPr>
              <a:t></a:t>
            </a:r>
            <a:r>
              <a:rPr lang="vi-VN" sz="3200" dirty="0" smtClean="0">
                <a:latin typeface="Times New Roman" pitchFamily="18" charset="0"/>
                <a:cs typeface="Times New Roman" pitchFamily="18" charset="0"/>
              </a:rPr>
              <a:t> </a:t>
            </a:r>
            <a:r>
              <a:rPr lang="vi-VN" sz="3200" b="1" i="1" dirty="0" smtClean="0">
                <a:latin typeface="Times New Roman" pitchFamily="18" charset="0"/>
                <a:cs typeface="Times New Roman" pitchFamily="18" charset="0"/>
              </a:rPr>
              <a:t>Bài học về đạo lý làm người</a:t>
            </a:r>
            <a:r>
              <a:rPr lang="en-US" sz="3200" b="1" i="1" dirty="0" smtClean="0">
                <a:latin typeface="Times New Roman" pitchFamily="18" charset="0"/>
                <a:cs typeface="Times New Roman" pitchFamily="18" charset="0"/>
              </a:rPr>
              <a:t> : </a:t>
            </a:r>
            <a:r>
              <a:rPr lang="en-US" sz="3200" b="1" i="1" dirty="0" err="1" smtClean="0">
                <a:latin typeface="Times New Roman" pitchFamily="18" charset="0"/>
                <a:cs typeface="Times New Roman" pitchFamily="18" charset="0"/>
              </a:rPr>
              <a:t>chân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thành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nhân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cần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cù</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có</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kiến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thức</a:t>
            </a:r>
            <a:r>
              <a:rPr lang="en-US" sz="3200" b="1" i="1"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1" name="TextBox 10"/>
          <p:cNvSpPr txBox="1"/>
          <p:nvPr/>
        </p:nvSpPr>
        <p:spPr>
          <a:xfrm>
            <a:off x="1524000" y="2800350"/>
            <a:ext cx="5181600" cy="369332"/>
          </a:xfrm>
          <a:prstGeom prst="rect">
            <a:avLst/>
          </a:prstGeom>
          <a:noFill/>
        </p:spPr>
        <p:txBody>
          <a:bodyPr wrap="square" rtlCol="0">
            <a:spAutoFit/>
          </a:bodyPr>
          <a:lstStyle/>
          <a:p>
            <a:endParaRPr lang="en-US" dirty="0"/>
          </a:p>
        </p:txBody>
      </p:sp>
      <p:sp>
        <p:nvSpPr>
          <p:cNvPr id="13" name="TextBox 12"/>
          <p:cNvSpPr txBox="1"/>
          <p:nvPr/>
        </p:nvSpPr>
        <p:spPr>
          <a:xfrm>
            <a:off x="1600200" y="3486150"/>
            <a:ext cx="3581400" cy="369332"/>
          </a:xfrm>
          <a:prstGeom prst="rect">
            <a:avLst/>
          </a:prstGeom>
          <a:noFill/>
        </p:spPr>
        <p:txBody>
          <a:bodyPr wrap="square" rtlCol="0">
            <a:spAutoFit/>
          </a:bodyPr>
          <a:lstStyle/>
          <a:p>
            <a:endParaRPr lang="en-US" dirty="0"/>
          </a:p>
        </p:txBody>
      </p:sp>
      <p:sp>
        <p:nvSpPr>
          <p:cNvPr id="10" name="TextBox 9"/>
          <p:cNvSpPr txBox="1"/>
          <p:nvPr/>
        </p:nvSpPr>
        <p:spPr>
          <a:xfrm>
            <a:off x="235907" y="2038350"/>
            <a:ext cx="5562600" cy="2677656"/>
          </a:xfrm>
          <a:prstGeom prst="rect">
            <a:avLst/>
          </a:prstGeom>
          <a:noFill/>
        </p:spPr>
        <p:txBody>
          <a:bodyPr wrap="square" rtlCol="0">
            <a:spAutoFit/>
          </a:bodyPr>
          <a:lstStyle/>
          <a:p>
            <a:pPr algn="ctr"/>
            <a:r>
              <a:rPr lang="en-US" sz="2400" i="1" dirty="0" smtClean="0">
                <a:latin typeface="Times New Roman" pitchFamily="18" charset="0"/>
                <a:cs typeface="Times New Roman" pitchFamily="18" charset="0"/>
              </a:rPr>
              <a:t>Ở </a:t>
            </a:r>
            <a:r>
              <a:rPr lang="en-US" sz="2400" i="1" dirty="0" err="1" smtClean="0">
                <a:latin typeface="Times New Roman" pitchFamily="18" charset="0"/>
                <a:cs typeface="Times New Roman" pitchFamily="18" charset="0"/>
              </a:rPr>
              <a:t>hiền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thì</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lại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gặp</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hiền</a:t>
            </a:r>
            <a:endParaRPr lang="en-US" sz="2400" i="1" dirty="0" smtClean="0">
              <a:latin typeface="Times New Roman" pitchFamily="18" charset="0"/>
              <a:cs typeface="Times New Roman" pitchFamily="18" charset="0"/>
            </a:endParaRPr>
          </a:p>
          <a:p>
            <a:pPr algn="ctr"/>
            <a:r>
              <a:rPr lang="en-US" sz="2400" i="1" dirty="0" err="1" smtClean="0">
                <a:latin typeface="Times New Roman" pitchFamily="18" charset="0"/>
                <a:cs typeface="Times New Roman" pitchFamily="18" charset="0"/>
              </a:rPr>
              <a:t>Người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ngay</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thì</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gặp</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người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tiên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độ</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trì</a:t>
            </a:r>
            <a:endParaRPr lang="en-US" sz="2400" i="1" dirty="0" smtClean="0">
              <a:latin typeface="Times New Roman" pitchFamily="18" charset="0"/>
              <a:cs typeface="Times New Roman" pitchFamily="18" charset="0"/>
            </a:endParaRPr>
          </a:p>
          <a:p>
            <a:pPr algn="ctr"/>
            <a:r>
              <a:rPr lang="en-US" sz="2400" i="1" dirty="0" smtClean="0">
                <a:latin typeface="Times New Roman" pitchFamily="18" charset="0"/>
                <a:cs typeface="Times New Roman" pitchFamily="18" charset="0"/>
              </a:rPr>
              <a:t>…Thị thơm thì giấu người thơm</a:t>
            </a:r>
          </a:p>
          <a:p>
            <a:pPr algn="ctr"/>
            <a:r>
              <a:rPr lang="en-US" sz="2400" i="1" dirty="0" err="1" smtClean="0">
                <a:latin typeface="Times New Roman" pitchFamily="18" charset="0"/>
                <a:cs typeface="Times New Roman" pitchFamily="18" charset="0"/>
              </a:rPr>
              <a:t>Chăm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làm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thì</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được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áo</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cơm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cửa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nhà</a:t>
            </a:r>
            <a:endParaRPr lang="en-US" sz="2400" i="1" dirty="0" smtClean="0">
              <a:latin typeface="Times New Roman" pitchFamily="18" charset="0"/>
              <a:cs typeface="Times New Roman" pitchFamily="18" charset="0"/>
            </a:endParaRPr>
          </a:p>
          <a:p>
            <a:pPr algn="ctr"/>
            <a:r>
              <a:rPr lang="en-US" sz="2400" i="1" dirty="0" err="1" smtClean="0">
                <a:latin typeface="Times New Roman" pitchFamily="18" charset="0"/>
                <a:cs typeface="Times New Roman" pitchFamily="18" charset="0"/>
              </a:rPr>
              <a:t>Đẽo</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cày</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theo</a:t>
            </a:r>
            <a:r>
              <a:rPr lang="en-US" sz="2400" i="1" dirty="0" smtClean="0">
                <a:latin typeface="Times New Roman" pitchFamily="18" charset="0"/>
                <a:cs typeface="Times New Roman" pitchFamily="18" charset="0"/>
              </a:rPr>
              <a:t> ý </a:t>
            </a:r>
            <a:r>
              <a:rPr lang="en-US" sz="2400" i="1" dirty="0" err="1" smtClean="0">
                <a:latin typeface="Times New Roman" pitchFamily="18" charset="0"/>
                <a:cs typeface="Times New Roman" pitchFamily="18" charset="0"/>
              </a:rPr>
              <a:t>người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ta</a:t>
            </a:r>
            <a:endParaRPr lang="en-US" sz="2400" i="1" dirty="0" smtClean="0">
              <a:latin typeface="Times New Roman" pitchFamily="18" charset="0"/>
              <a:cs typeface="Times New Roman" pitchFamily="18" charset="0"/>
            </a:endParaRPr>
          </a:p>
          <a:p>
            <a:pPr algn="ctr"/>
            <a:r>
              <a:rPr lang="en-US" sz="2400" i="1" dirty="0" smtClean="0">
                <a:latin typeface="Times New Roman" pitchFamily="18" charset="0"/>
                <a:cs typeface="Times New Roman" pitchFamily="18" charset="0"/>
              </a:rPr>
              <a:t>…Sẽ thành khúc gỗ chẳng ra việc gì</a:t>
            </a:r>
          </a:p>
          <a:p>
            <a:pPr algn="ctr"/>
            <a:r>
              <a:rPr lang="en-US" sz="2400" i="1" dirty="0" err="1" smtClean="0">
                <a:latin typeface="Times New Roman" pitchFamily="18" charset="0"/>
                <a:cs typeface="Times New Roman" pitchFamily="18" charset="0"/>
              </a:rPr>
              <a:t>Miếng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trầu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đỏ</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thắm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nặng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sâu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tình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người</a:t>
            </a:r>
            <a:endParaRPr lang="en-US" sz="2400" i="1" dirty="0" smtClean="0">
              <a:latin typeface="Times New Roman" pitchFamily="18" charset="0"/>
              <a:cs typeface="Times New Roman" pitchFamily="18" charset="0"/>
            </a:endParaRPr>
          </a:p>
        </p:txBody>
      </p:sp>
      <p:cxnSp>
        <p:nvCxnSpPr>
          <p:cNvPr id="15" name="Straight Connector 14"/>
          <p:cNvCxnSpPr/>
          <p:nvPr/>
        </p:nvCxnSpPr>
        <p:spPr>
          <a:xfrm>
            <a:off x="4267200" y="1485900"/>
            <a:ext cx="914400" cy="11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1846806"/>
            <a:ext cx="2209800" cy="119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grpId="1" nodeType="clickEffect">
                                  <p:stCondLst>
                                    <p:cond delay="0"/>
                                  </p:stCondLst>
                                  <p:childTnLst>
                                    <p:animEffect transition="out" filter="checkerboard(across)">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par>
                          <p:cTn id="27" fill="hold">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1025"/>
                                        </p:tgtEl>
                                        <p:attrNameLst>
                                          <p:attrName>style.visibility</p:attrName>
                                        </p:attrNameLst>
                                      </p:cBhvr>
                                      <p:to>
                                        <p:strVal val="visible"/>
                                      </p:to>
                                    </p:set>
                                    <p:animEffect transition="in" filter="blinds(horizontal)">
                                      <p:cBhvr>
                                        <p:cTn id="30"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25" grpId="0" animBg="1"/>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9144001" cy="5143500"/>
          </a:xfrm>
          <a:prstGeom prst="rect">
            <a:avLst/>
          </a:prstGeom>
          <a:noFill/>
          <a:ln w="9525">
            <a:noFill/>
            <a:miter lim="800000"/>
            <a:headEnd/>
            <a:tailEnd/>
          </a:ln>
        </p:spPr>
      </p:pic>
      <p:sp>
        <p:nvSpPr>
          <p:cNvPr id="6" name="TextBox 5"/>
          <p:cNvSpPr txBox="1"/>
          <p:nvPr/>
        </p:nvSpPr>
        <p:spPr>
          <a:xfrm>
            <a:off x="1219200" y="457200"/>
            <a:ext cx="7467600"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Lời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dặn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từ</a:t>
            </a:r>
            <a:r>
              <a:rPr lang="en-US" sz="2400" b="1" dirty="0" smtClean="0">
                <a:latin typeface="Times New Roman" pitchFamily="18" charset="0"/>
                <a:cs typeface="Times New Roman" pitchFamily="18" charset="0"/>
              </a:rPr>
              <a:t> cha </a:t>
            </a:r>
            <a:r>
              <a:rPr lang="en-US" sz="2400" b="1" dirty="0" err="1" smtClean="0">
                <a:latin typeface="Times New Roman" pitchFamily="18" charset="0"/>
                <a:cs typeface="Times New Roman" pitchFamily="18" charset="0"/>
              </a:rPr>
              <a:t>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đến</a:t>
            </a:r>
            <a:r>
              <a:rPr lang="en-US" sz="2400" b="1" dirty="0" smtClean="0">
                <a:latin typeface="Times New Roman" pitchFamily="18" charset="0"/>
                <a:cs typeface="Times New Roman" pitchFamily="18" charset="0"/>
              </a:rPr>
              <a:t> con </a:t>
            </a:r>
            <a:r>
              <a:rPr lang="en-US" sz="2400" b="1" dirty="0" err="1" smtClean="0">
                <a:latin typeface="Times New Roman" pitchFamily="18" charset="0"/>
                <a:cs typeface="Times New Roman" pitchFamily="18" charset="0"/>
              </a:rPr>
              <a:t>cháu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cổ</a:t>
            </a:r>
            <a:endParaRPr lang="en-US" sz="2400" b="1" dirty="0">
              <a:latin typeface="Times New Roman" pitchFamily="18" charset="0"/>
              <a:cs typeface="Times New Roman" pitchFamily="18" charset="0"/>
            </a:endParaRPr>
          </a:p>
        </p:txBody>
      </p:sp>
      <p:sp>
        <p:nvSpPr>
          <p:cNvPr id="11" name="TextBox 10"/>
          <p:cNvSpPr txBox="1"/>
          <p:nvPr/>
        </p:nvSpPr>
        <p:spPr>
          <a:xfrm>
            <a:off x="1524000" y="2800350"/>
            <a:ext cx="5181600" cy="369332"/>
          </a:xfrm>
          <a:prstGeom prst="rect">
            <a:avLst/>
          </a:prstGeom>
          <a:noFill/>
        </p:spPr>
        <p:txBody>
          <a:bodyPr wrap="square" rtlCol="0">
            <a:spAutoFit/>
          </a:bodyPr>
          <a:lstStyle/>
          <a:p>
            <a:endParaRPr lang="en-US" dirty="0"/>
          </a:p>
        </p:txBody>
      </p:sp>
      <p:sp>
        <p:nvSpPr>
          <p:cNvPr id="25601" name="Rectangle 1"/>
          <p:cNvSpPr>
            <a:spLocks noChangeArrowheads="1"/>
          </p:cNvSpPr>
          <p:nvPr/>
        </p:nvSpPr>
        <p:spPr bwMode="auto">
          <a:xfrm>
            <a:off x="914400" y="1612202"/>
            <a:ext cx="5867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180975"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“Vẫn luôn </a:t>
            </a:r>
            <a:r>
              <a:rPr kumimoji="0" lang="vi-VN"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mới mẻ rạng ngời lương tâm</a:t>
            </a:r>
            <a:r>
              <a:rPr kumimoji="0" lang="vi-V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TextBox 12"/>
          <p:cNvSpPr txBox="1"/>
          <p:nvPr/>
        </p:nvSpPr>
        <p:spPr>
          <a:xfrm>
            <a:off x="1600200" y="3486150"/>
            <a:ext cx="3581400" cy="369332"/>
          </a:xfrm>
          <a:prstGeom prst="rect">
            <a:avLst/>
          </a:prstGeom>
          <a:noFill/>
        </p:spPr>
        <p:txBody>
          <a:bodyPr wrap="square" rtlCol="0">
            <a:spAutoFit/>
          </a:bodyPr>
          <a:lstStyle/>
          <a:p>
            <a:endParaRPr lang="en-US" dirty="0"/>
          </a:p>
        </p:txBody>
      </p:sp>
      <p:sp>
        <p:nvSpPr>
          <p:cNvPr id="25602" name="Rectangle 2"/>
          <p:cNvSpPr>
            <a:spLocks noChangeArrowheads="1"/>
          </p:cNvSpPr>
          <p:nvPr/>
        </p:nvSpPr>
        <p:spPr bwMode="auto">
          <a:xfrm>
            <a:off x="914400" y="2200185"/>
            <a:ext cx="6705600" cy="1200329"/>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488" algn="l"/>
                <a:tab pos="180975" algn="l"/>
              </a:tabLst>
            </a:pPr>
            <a:r>
              <a:rPr lang="en-US" sz="2400" dirty="0" smtClean="0">
                <a:latin typeface="Times New Roman" pitchFamily="18" charset="0"/>
                <a:ea typeface="Times New Roman" pitchFamily="18" charset="0"/>
                <a:cs typeface="Times New Roman" pitchFamily="18" charset="0"/>
                <a:sym typeface="Wingdings" panose="05000000000000000000" pitchFamily="2" charset="2"/>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Vẻ</a:t>
            </a:r>
            <a:r>
              <a:rPr kumimoji="0" lang="en-US" sz="2400" b="1"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b="1" i="1" dirty="0" smtClean="0">
                <a:latin typeface="Times New Roman" pitchFamily="18" charset="0"/>
                <a:ea typeface="Times New Roman" pitchFamily="18" charset="0"/>
                <a:cs typeface="Times New Roman" pitchFamily="18" charset="0"/>
              </a:rPr>
              <a:t>đẹp về tình người và n</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hững bài học về cuộc sống trong những</a:t>
            </a:r>
            <a:r>
              <a:rPr kumimoji="0" lang="en-US" sz="2400" b="1"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câu chuyện cổ </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vẫn còn nguyên giá trị, GD con người</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TextBox 13"/>
          <p:cNvSpPr txBox="1"/>
          <p:nvPr/>
        </p:nvSpPr>
        <p:spPr>
          <a:xfrm>
            <a:off x="914400" y="3494493"/>
            <a:ext cx="6705600" cy="1200329"/>
          </a:xfrm>
          <a:prstGeom prst="rect">
            <a:avLst/>
          </a:prstGeom>
          <a:solidFill>
            <a:srgbClr val="92D050"/>
          </a:solidFill>
        </p:spPr>
        <p:txBody>
          <a:bodyPr wrap="square" rtlCol="0">
            <a:spAutoFit/>
          </a:bodyPr>
          <a:lstStyle/>
          <a:p>
            <a:r>
              <a:rPr lang="en-US" sz="2400" dirty="0" smtClean="0">
                <a:latin typeface="Times New Roman" pitchFamily="18" charset="0"/>
                <a:cs typeface="Times New Roman" pitchFamily="18" charset="0"/>
                <a:sym typeface="Wingdings" panose="05000000000000000000" pitchFamily="2" charset="2"/>
              </a:rPr>
              <a:t></a:t>
            </a:r>
            <a:r>
              <a:rPr lang="en-US" sz="2400" dirty="0" smtClean="0">
                <a:latin typeface="Times New Roman" pitchFamily="18" charset="0"/>
                <a:cs typeface="Times New Roman" pitchFamily="18" charset="0"/>
              </a:rPr>
              <a:t> Là hành trang, là động lực phấn đấu của mỗi con người -&gt; </a:t>
            </a:r>
            <a:r>
              <a:rPr lang="vi-VN" sz="2400" b="1" i="1" dirty="0" smtClean="0">
                <a:latin typeface="Times New Roman" pitchFamily="18" charset="0"/>
                <a:cs typeface="Times New Roman" pitchFamily="18" charset="0"/>
              </a:rPr>
              <a:t>khẳng định tầm quan trọng của những câu chuyện cổ trong đời sống tinh thần</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blinds(horizontal)">
                                      <p:cBhvr>
                                        <p:cTn id="7" dur="500"/>
                                        <p:tgtEl>
                                          <p:spTgt spid="256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blinds(horizontal)">
                                      <p:cBhvr>
                                        <p:cTn id="12" dur="500"/>
                                        <p:tgtEl>
                                          <p:spTgt spid="256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2560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0" y="-1"/>
            <a:ext cx="9144000" cy="5100638"/>
          </a:xfrm>
          <a:prstGeom prst="rect">
            <a:avLst/>
          </a:prstGeom>
          <a:noFill/>
          <a:ln w="9525">
            <a:noFill/>
            <a:miter lim="800000"/>
            <a:headEnd/>
            <a:tailEnd/>
          </a:ln>
        </p:spPr>
      </p:pic>
      <p:sp>
        <p:nvSpPr>
          <p:cNvPr id="4" name="Rounded Rectangle 3"/>
          <p:cNvSpPr/>
          <p:nvPr/>
        </p:nvSpPr>
        <p:spPr>
          <a:xfrm>
            <a:off x="304800" y="114300"/>
            <a:ext cx="8686800" cy="4857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dirty="0">
              <a:solidFill>
                <a:schemeClr val="tx1"/>
              </a:solidFill>
              <a:latin typeface="Times New Roman" panose="02020603050405020304" pitchFamily="18" charset="0"/>
              <a:cs typeface="Times New Roman" panose="02020603050405020304" pitchFamily="18" charset="0"/>
            </a:endParaRPr>
          </a:p>
        </p:txBody>
      </p:sp>
      <p:pic>
        <p:nvPicPr>
          <p:cNvPr id="6" name="图片 18"/>
          <p:cNvPicPr>
            <a:picLocks noChangeAspect="1" noChangeArrowheads="1"/>
          </p:cNvPicPr>
          <p:nvPr/>
        </p:nvPicPr>
        <p:blipFill>
          <a:blip r:embed="rId3"/>
          <a:srcRect/>
          <a:stretch>
            <a:fillRect/>
          </a:stretch>
        </p:blipFill>
        <p:spPr bwMode="auto">
          <a:xfrm flipH="1">
            <a:off x="228600" y="228600"/>
            <a:ext cx="1612900" cy="1210866"/>
          </a:xfrm>
          <a:prstGeom prst="rect">
            <a:avLst/>
          </a:prstGeom>
          <a:noFill/>
          <a:ln w="9525">
            <a:noFill/>
            <a:miter lim="800000"/>
            <a:headEnd/>
            <a:tailEnd/>
          </a:ln>
        </p:spPr>
      </p:pic>
      <p:pic>
        <p:nvPicPr>
          <p:cNvPr id="7" name="图片 18"/>
          <p:cNvPicPr>
            <a:picLocks noChangeAspect="1" noChangeArrowheads="1"/>
          </p:cNvPicPr>
          <p:nvPr/>
        </p:nvPicPr>
        <p:blipFill>
          <a:blip r:embed="rId3"/>
          <a:srcRect/>
          <a:stretch>
            <a:fillRect/>
          </a:stretch>
        </p:blipFill>
        <p:spPr bwMode="auto">
          <a:xfrm flipH="1">
            <a:off x="7531100" y="228600"/>
            <a:ext cx="1612900" cy="1210866"/>
          </a:xfrm>
          <a:prstGeom prst="rect">
            <a:avLst/>
          </a:prstGeom>
          <a:noFill/>
          <a:ln w="9525">
            <a:noFill/>
            <a:miter lim="800000"/>
            <a:headEnd/>
            <a:tailEnd/>
          </a:ln>
        </p:spPr>
      </p:pic>
      <p:pic>
        <p:nvPicPr>
          <p:cNvPr id="8" name="Picture 7"/>
          <p:cNvPicPr>
            <a:picLocks noChangeAspect="1" noChangeArrowheads="1"/>
          </p:cNvPicPr>
          <p:nvPr/>
        </p:nvPicPr>
        <p:blipFill>
          <a:blip r:embed="rId4"/>
          <a:srcRect/>
          <a:stretch>
            <a:fillRect/>
          </a:stretch>
        </p:blipFill>
        <p:spPr bwMode="auto">
          <a:xfrm rot="5400000">
            <a:off x="-1209676" y="2828926"/>
            <a:ext cx="3486152" cy="457200"/>
          </a:xfrm>
          <a:prstGeom prst="rect">
            <a:avLst/>
          </a:prstGeom>
          <a:noFill/>
          <a:ln w="9525">
            <a:noFill/>
            <a:miter lim="800000"/>
            <a:headEnd/>
            <a:tailEnd/>
          </a:ln>
        </p:spPr>
      </p:pic>
      <p:pic>
        <p:nvPicPr>
          <p:cNvPr id="12" name="Picture 11"/>
          <p:cNvPicPr>
            <a:picLocks noChangeAspect="1" noChangeArrowheads="1"/>
          </p:cNvPicPr>
          <p:nvPr/>
        </p:nvPicPr>
        <p:blipFill>
          <a:blip r:embed="rId4"/>
          <a:srcRect/>
          <a:stretch>
            <a:fillRect/>
          </a:stretch>
        </p:blipFill>
        <p:spPr bwMode="auto">
          <a:xfrm rot="16200000">
            <a:off x="7229475" y="2657475"/>
            <a:ext cx="3371850" cy="457200"/>
          </a:xfrm>
          <a:prstGeom prst="rect">
            <a:avLst/>
          </a:prstGeom>
          <a:noFill/>
          <a:ln w="9525">
            <a:noFill/>
            <a:miter lim="800000"/>
            <a:headEnd/>
            <a:tailEnd/>
          </a:ln>
        </p:spPr>
      </p:pic>
      <p:sp>
        <p:nvSpPr>
          <p:cNvPr id="16" name="TextBox 15"/>
          <p:cNvSpPr txBox="1"/>
          <p:nvPr/>
        </p:nvSpPr>
        <p:spPr>
          <a:xfrm>
            <a:off x="1784350" y="437346"/>
            <a:ext cx="5981700"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2. Ý </a:t>
            </a:r>
            <a:r>
              <a:rPr lang="en-US" sz="2800" b="1" dirty="0" err="1" smtClean="0">
                <a:latin typeface="Times New Roman" pitchFamily="18" charset="0"/>
                <a:cs typeface="Times New Roman" pitchFamily="18" charset="0"/>
              </a:rPr>
              <a:t>nghĩa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từ</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chuyện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cổ</a:t>
            </a:r>
            <a:endParaRPr lang="en-US" sz="2800" b="1" dirty="0">
              <a:latin typeface="Times New Roman" pitchFamily="18" charset="0"/>
              <a:cs typeface="Times New Roman" pitchFamily="18" charset="0"/>
            </a:endParaRPr>
          </a:p>
        </p:txBody>
      </p:sp>
      <p:sp>
        <p:nvSpPr>
          <p:cNvPr id="17" name="TextBox 16"/>
          <p:cNvSpPr txBox="1"/>
          <p:nvPr/>
        </p:nvSpPr>
        <p:spPr>
          <a:xfrm>
            <a:off x="1830614" y="1457785"/>
            <a:ext cx="5867400" cy="1815882"/>
          </a:xfrm>
          <a:prstGeom prst="rect">
            <a:avLst/>
          </a:prstGeom>
          <a:noFill/>
        </p:spPr>
        <p:txBody>
          <a:bodyPr wrap="square" rtlCol="0">
            <a:spAutoFit/>
          </a:bodyPr>
          <a:lstStyle/>
          <a:p>
            <a:pPr marL="342900" indent="-342900">
              <a:buAutoNum type="alphaLcParenR"/>
            </a:pPr>
            <a:r>
              <a:rPr lang="en-US" sz="2800" dirty="0" err="1" smtClean="0">
                <a:latin typeface="Times New Roman" pitchFamily="18" charset="0"/>
                <a:cs typeface="Times New Roman" pitchFamily="18" charset="0"/>
              </a:rPr>
              <a:t>Vẻ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đẹp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endParaRPr lang="en-US" sz="2800" dirty="0" smtClean="0">
              <a:latin typeface="Times New Roman" pitchFamily="18" charset="0"/>
              <a:cs typeface="Times New Roman" pitchFamily="18" charset="0"/>
            </a:endParaRPr>
          </a:p>
          <a:p>
            <a:pPr marL="342900" indent="-342900">
              <a:buAutoNum type="alphaLcParen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dặn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cha </a:t>
            </a:r>
            <a:r>
              <a:rPr lang="en-US" sz="2800" dirty="0" err="1" smtClean="0">
                <a:latin typeface="Times New Roman" pitchFamily="18" charset="0"/>
                <a:cs typeface="Times New Roman" pitchFamily="18" charset="0"/>
              </a:rPr>
              <a:t>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cháu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cổ</a:t>
            </a:r>
            <a:endParaRPr lang="en-US" sz="2800" dirty="0">
              <a:latin typeface="Times New Roman" pitchFamily="18" charset="0"/>
              <a:cs typeface="Times New Roman" pitchFamily="18" charset="0"/>
            </a:endParaRPr>
          </a:p>
        </p:txBody>
      </p:sp>
      <p:sp>
        <p:nvSpPr>
          <p:cNvPr id="18" name="Rectangle 17"/>
          <p:cNvSpPr/>
          <p:nvPr/>
        </p:nvSpPr>
        <p:spPr>
          <a:xfrm>
            <a:off x="1714500" y="3258027"/>
            <a:ext cx="6400800" cy="1384995"/>
          </a:xfrm>
          <a:prstGeom prst="rect">
            <a:avLst/>
          </a:prstGeom>
          <a:noFill/>
          <a:ln w="38100">
            <a:noFill/>
          </a:ln>
        </p:spPr>
        <p:txBody>
          <a:bodyPr wrap="square">
            <a:spAutoFit/>
          </a:bodyPr>
          <a:lstStyle/>
          <a:p>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sym typeface="Wingdings" panose="05000000000000000000" pitchFamily="2" charset="2"/>
              </a:rPr>
              <a:t></a:t>
            </a:r>
            <a:r>
              <a:rPr lang="en-US" sz="2800" dirty="0" smtClean="0">
                <a:latin typeface="Times New Roman" pitchFamily="18" charset="0"/>
                <a:cs typeface="Times New Roman" pitchFamily="18" charset="0"/>
              </a:rPr>
              <a:t>  </a:t>
            </a:r>
            <a:r>
              <a:rPr lang="vi-VN" sz="2800" b="1" i="1" dirty="0" smtClean="0">
                <a:latin typeface="Times New Roman" pitchFamily="18" charset="0"/>
                <a:cs typeface="Times New Roman" pitchFamily="18" charset="0"/>
              </a:rPr>
              <a:t>Tình yêu quê hương, đất nước</a:t>
            </a:r>
            <a:endParaRPr lang="en-US" sz="2800" b="1" i="1" dirty="0" smtClean="0">
              <a:latin typeface="Times New Roman" pitchFamily="18" charset="0"/>
              <a:cs typeface="Times New Roman" pitchFamily="18" charset="0"/>
            </a:endParaRPr>
          </a:p>
          <a:p>
            <a:r>
              <a:rPr lang="en-US" sz="2800" b="1" i="1" dirty="0" smtClean="0">
                <a:latin typeface="Times New Roman" pitchFamily="18" charset="0"/>
                <a:cs typeface="Times New Roman" pitchFamily="18" charset="0"/>
              </a:rPr>
              <a:t>  Y</a:t>
            </a:r>
            <a:r>
              <a:rPr lang="vi-VN" sz="2800" b="1" i="1" dirty="0" smtClean="0">
                <a:latin typeface="Times New Roman" pitchFamily="18" charset="0"/>
                <a:cs typeface="Times New Roman" pitchFamily="18" charset="0"/>
              </a:rPr>
              <a:t>êu</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mến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tự</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hào</a:t>
            </a:r>
            <a:r>
              <a:rPr lang="vi-VN" sz="2800" b="1" i="1" dirty="0" smtClean="0">
                <a:latin typeface="Times New Roman" pitchFamily="18" charset="0"/>
                <a:cs typeface="Times New Roman" pitchFamily="18" charset="0"/>
              </a:rPr>
              <a:t> những giá trị truyền thống </a:t>
            </a:r>
            <a:r>
              <a:rPr lang="en-US" sz="2800" b="1" i="1" dirty="0" err="1" smtClean="0">
                <a:latin typeface="Times New Roman" pitchFamily="18" charset="0"/>
                <a:cs typeface="Times New Roman" pitchFamily="18" charset="0"/>
              </a:rPr>
              <a:t>văn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hóa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dân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tộc</a:t>
            </a:r>
            <a:r>
              <a:rPr lang="vi-VN" sz="2800" b="1" i="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9144001" cy="5143500"/>
          </a:xfrm>
          <a:prstGeom prst="rect">
            <a:avLst/>
          </a:prstGeom>
          <a:noFill/>
          <a:ln w="9525">
            <a:noFill/>
            <a:miter lim="800000"/>
            <a:headEnd/>
            <a:tailEnd/>
          </a:ln>
        </p:spPr>
      </p:pic>
      <p:sp>
        <p:nvSpPr>
          <p:cNvPr id="6" name="TextBox 5"/>
          <p:cNvSpPr txBox="1"/>
          <p:nvPr/>
        </p:nvSpPr>
        <p:spPr>
          <a:xfrm>
            <a:off x="990600" y="375204"/>
            <a:ext cx="74676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Nghệ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thuật</a:t>
            </a:r>
            <a:endParaRPr lang="en-US" sz="2800" b="1" dirty="0">
              <a:latin typeface="Times New Roman" pitchFamily="18" charset="0"/>
              <a:cs typeface="Times New Roman" pitchFamily="18" charset="0"/>
            </a:endParaRPr>
          </a:p>
        </p:txBody>
      </p:sp>
      <p:sp>
        <p:nvSpPr>
          <p:cNvPr id="7" name="TextBox 6"/>
          <p:cNvSpPr txBox="1"/>
          <p:nvPr/>
        </p:nvSpPr>
        <p:spPr>
          <a:xfrm>
            <a:off x="3276601" y="423322"/>
            <a:ext cx="5181600" cy="2246769"/>
          </a:xfrm>
          <a:prstGeom prst="rect">
            <a:avLst/>
          </a:prstGeom>
          <a:noFill/>
          <a:ln w="6350">
            <a:solidFill>
              <a:schemeClr val="tx1"/>
            </a:solidFill>
          </a:ln>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Giọng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thiết</a:t>
            </a:r>
            <a:endParaRPr lang="en-US" sz="2800" dirty="0" smtClean="0">
              <a:latin typeface="Times New Roman" pitchFamily="18" charset="0"/>
              <a:cs typeface="Times New Roman" pitchFamily="18" charset="0"/>
            </a:endParaRPr>
          </a:p>
        </p:txBody>
      </p:sp>
      <p:sp>
        <p:nvSpPr>
          <p:cNvPr id="12" name="TextBox 11"/>
          <p:cNvSpPr txBox="1"/>
          <p:nvPr/>
        </p:nvSpPr>
        <p:spPr>
          <a:xfrm>
            <a:off x="609600" y="2841861"/>
            <a:ext cx="6781800" cy="1815882"/>
          </a:xfrm>
          <a:prstGeom prst="rect">
            <a:avLst/>
          </a:prstGeom>
          <a:noFill/>
          <a:ln w="19050">
            <a:solidFill>
              <a:schemeClr val="tx1"/>
            </a:solidFill>
          </a:ln>
        </p:spPr>
        <p:txBody>
          <a:bodyPr wrap="square" rtlCol="0">
            <a:spAutoFit/>
          </a:bodyPr>
          <a:lstStyle/>
          <a:p>
            <a:r>
              <a:rPr lang="en-US" sz="2800" i="1" dirty="0" smtClean="0">
                <a:ln w="12700">
                  <a:solidFill>
                    <a:schemeClr val="tx1"/>
                  </a:solidFill>
                </a:ln>
                <a:latin typeface="Times New Roman" pitchFamily="18" charset="0"/>
                <a:cs typeface="Times New Roman" pitchFamily="18" charset="0"/>
              </a:rPr>
              <a:t>  </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Bài</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thơ</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thể</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hiện</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tình</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yêu</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quê</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hương</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đất</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nước</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niềm</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tự</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hào</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của</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nhà</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thơ</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về</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những</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giá</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trị</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văn</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hóa</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tinh</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thần</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của</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dân</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tộc</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được</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thể</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hiện</a:t>
            </a:r>
            <a:r>
              <a:rPr lang="en-US" sz="2800" dirty="0" smtClean="0">
                <a:ln w="12700">
                  <a:solidFill>
                    <a:schemeClr val="tx1"/>
                  </a:solidFill>
                </a:ln>
                <a:latin typeface="Times New Roman" pitchFamily="18" charset="0"/>
                <a:cs typeface="Times New Roman" pitchFamily="18" charset="0"/>
              </a:rPr>
              <a:t> qua </a:t>
            </a:r>
            <a:r>
              <a:rPr lang="en-US" sz="2800" dirty="0" err="1" smtClean="0">
                <a:ln w="12700">
                  <a:solidFill>
                    <a:schemeClr val="tx1"/>
                  </a:solidFill>
                </a:ln>
                <a:latin typeface="Times New Roman" pitchFamily="18" charset="0"/>
                <a:cs typeface="Times New Roman" pitchFamily="18" charset="0"/>
              </a:rPr>
              <a:t>tình</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yêu</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đối</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với</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những</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câu</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chuyện</a:t>
            </a:r>
            <a:r>
              <a:rPr lang="en-US" sz="2800" dirty="0" smtClean="0">
                <a:ln w="12700">
                  <a:solidFill>
                    <a:schemeClr val="tx1"/>
                  </a:solidFill>
                </a:ln>
                <a:latin typeface="Times New Roman" pitchFamily="18" charset="0"/>
                <a:cs typeface="Times New Roman" pitchFamily="18" charset="0"/>
              </a:rPr>
              <a:t> </a:t>
            </a:r>
            <a:r>
              <a:rPr lang="en-US" sz="2800" dirty="0" err="1" smtClean="0">
                <a:ln w="12700">
                  <a:solidFill>
                    <a:schemeClr val="tx1"/>
                  </a:solidFill>
                </a:ln>
                <a:latin typeface="Times New Roman" pitchFamily="18" charset="0"/>
                <a:cs typeface="Times New Roman" pitchFamily="18" charset="0"/>
              </a:rPr>
              <a:t>cổ</a:t>
            </a:r>
            <a:r>
              <a:rPr lang="en-US" sz="2800" dirty="0" smtClean="0">
                <a:ln w="12700">
                  <a:solidFill>
                    <a:schemeClr val="tx1"/>
                  </a:solidFill>
                </a:ln>
                <a:latin typeface="Times New Roman" pitchFamily="18" charset="0"/>
                <a:cs typeface="Times New Roman" pitchFamily="18" charset="0"/>
              </a:rPr>
              <a:t>.</a:t>
            </a:r>
            <a:endParaRPr lang="en-US" sz="2800" dirty="0">
              <a:ln w="12700">
                <a:solidFill>
                  <a:schemeClr val="tx1"/>
                </a:solidFill>
              </a:ln>
              <a:latin typeface="Times New Roman" pitchFamily="18" charset="0"/>
              <a:cs typeface="Times New Roman" pitchFamily="18" charset="0"/>
            </a:endParaRPr>
          </a:p>
        </p:txBody>
      </p:sp>
      <p:sp>
        <p:nvSpPr>
          <p:cNvPr id="18" name="TextBox 17"/>
          <p:cNvSpPr txBox="1"/>
          <p:nvPr/>
        </p:nvSpPr>
        <p:spPr>
          <a:xfrm>
            <a:off x="957943" y="2318641"/>
            <a:ext cx="20574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Nội</a:t>
            </a:r>
            <a:r>
              <a:rPr lang="en-US" sz="2800" b="1" dirty="0" smtClean="0">
                <a:latin typeface="Times New Roman" pitchFamily="18" charset="0"/>
                <a:cs typeface="Times New Roman" pitchFamily="18" charset="0"/>
              </a:rPr>
              <a:t> dung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2"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0" y="-1"/>
            <a:ext cx="9144000" cy="5100638"/>
          </a:xfrm>
          <a:prstGeom prst="rect">
            <a:avLst/>
          </a:prstGeom>
          <a:noFill/>
          <a:ln w="9525">
            <a:noFill/>
            <a:miter lim="800000"/>
            <a:headEnd/>
            <a:tailEnd/>
          </a:ln>
        </p:spPr>
      </p:pic>
      <p:sp>
        <p:nvSpPr>
          <p:cNvPr id="4" name="Rounded Rectangle 3"/>
          <p:cNvSpPr/>
          <p:nvPr/>
        </p:nvSpPr>
        <p:spPr>
          <a:xfrm>
            <a:off x="304800" y="114300"/>
            <a:ext cx="8686800" cy="4857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dirty="0">
              <a:solidFill>
                <a:schemeClr val="tx1"/>
              </a:solidFill>
              <a:latin typeface="Times New Roman" panose="02020603050405020304" pitchFamily="18" charset="0"/>
              <a:cs typeface="Times New Roman" panose="02020603050405020304" pitchFamily="18" charset="0"/>
            </a:endParaRPr>
          </a:p>
        </p:txBody>
      </p:sp>
      <p:sp>
        <p:nvSpPr>
          <p:cNvPr id="5" name="矩形 17"/>
          <p:cNvSpPr/>
          <p:nvPr/>
        </p:nvSpPr>
        <p:spPr bwMode="auto">
          <a:xfrm>
            <a:off x="1459706" y="207819"/>
            <a:ext cx="6376988" cy="466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LUYỆN TẬP</a:t>
            </a:r>
            <a:endParaRPr lang="zh-CN" altLang="en-US"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pic>
        <p:nvPicPr>
          <p:cNvPr id="6" name="图片 18"/>
          <p:cNvPicPr>
            <a:picLocks noChangeAspect="1" noChangeArrowheads="1"/>
          </p:cNvPicPr>
          <p:nvPr/>
        </p:nvPicPr>
        <p:blipFill>
          <a:blip r:embed="rId3"/>
          <a:srcRect/>
          <a:stretch>
            <a:fillRect/>
          </a:stretch>
        </p:blipFill>
        <p:spPr bwMode="auto">
          <a:xfrm flipH="1">
            <a:off x="228600" y="228600"/>
            <a:ext cx="1612900" cy="1210866"/>
          </a:xfrm>
          <a:prstGeom prst="rect">
            <a:avLst/>
          </a:prstGeom>
          <a:noFill/>
          <a:ln w="9525">
            <a:noFill/>
            <a:miter lim="800000"/>
            <a:headEnd/>
            <a:tailEnd/>
          </a:ln>
        </p:spPr>
      </p:pic>
      <p:pic>
        <p:nvPicPr>
          <p:cNvPr id="7" name="图片 18"/>
          <p:cNvPicPr>
            <a:picLocks noChangeAspect="1" noChangeArrowheads="1"/>
          </p:cNvPicPr>
          <p:nvPr/>
        </p:nvPicPr>
        <p:blipFill>
          <a:blip r:embed="rId3"/>
          <a:srcRect/>
          <a:stretch>
            <a:fillRect/>
          </a:stretch>
        </p:blipFill>
        <p:spPr bwMode="auto">
          <a:xfrm flipH="1">
            <a:off x="7531100" y="228600"/>
            <a:ext cx="1612900" cy="1210866"/>
          </a:xfrm>
          <a:prstGeom prst="rect">
            <a:avLst/>
          </a:prstGeom>
          <a:noFill/>
          <a:ln w="9525">
            <a:noFill/>
            <a:miter lim="800000"/>
            <a:headEnd/>
            <a:tailEnd/>
          </a:ln>
        </p:spPr>
      </p:pic>
      <p:pic>
        <p:nvPicPr>
          <p:cNvPr id="8" name="Picture 7"/>
          <p:cNvPicPr>
            <a:picLocks noChangeAspect="1" noChangeArrowheads="1"/>
          </p:cNvPicPr>
          <p:nvPr/>
        </p:nvPicPr>
        <p:blipFill>
          <a:blip r:embed="rId4"/>
          <a:srcRect/>
          <a:stretch>
            <a:fillRect/>
          </a:stretch>
        </p:blipFill>
        <p:spPr bwMode="auto">
          <a:xfrm rot="5400000">
            <a:off x="-1209676" y="2828926"/>
            <a:ext cx="3486152" cy="457200"/>
          </a:xfrm>
          <a:prstGeom prst="rect">
            <a:avLst/>
          </a:prstGeom>
          <a:noFill/>
          <a:ln w="9525">
            <a:noFill/>
            <a:miter lim="800000"/>
            <a:headEnd/>
            <a:tailEnd/>
          </a:ln>
        </p:spPr>
      </p:pic>
      <p:sp>
        <p:nvSpPr>
          <p:cNvPr id="9" name="TextBox 8"/>
          <p:cNvSpPr txBox="1"/>
          <p:nvPr/>
        </p:nvSpPr>
        <p:spPr>
          <a:xfrm>
            <a:off x="1664494" y="947083"/>
            <a:ext cx="5943600" cy="1938992"/>
          </a:xfrm>
          <a:prstGeom prst="rect">
            <a:avLst/>
          </a:prstGeom>
          <a:noFill/>
        </p:spPr>
        <p:txBody>
          <a:bodyPr wrap="square" rtlCol="0">
            <a:spAutoFit/>
          </a:bodyPr>
          <a:lstStyle/>
          <a:p>
            <a:pPr marL="342900" indent="-342900"/>
            <a:r>
              <a:rPr lang="en-US" sz="2400" dirty="0" smtClean="0">
                <a:solidFill>
                  <a:srgbClr val="FF0000"/>
                </a:solidFill>
                <a:latin typeface="Times New Roman" pitchFamily="18" charset="0"/>
                <a:cs typeface="Times New Roman" pitchFamily="18" charset="0"/>
              </a:rPr>
              <a:t>2.Từ </a:t>
            </a:r>
            <a:r>
              <a:rPr lang="en-US" sz="2400" dirty="0" err="1" smtClean="0">
                <a:solidFill>
                  <a:srgbClr val="FF0000"/>
                </a:solidFill>
                <a:latin typeface="Times New Roman" pitchFamily="18" charset="0"/>
                <a:cs typeface="Times New Roman" pitchFamily="18" charset="0"/>
              </a:rPr>
              <a:t>nào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sau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đây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từ</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láy</a:t>
            </a:r>
            <a:r>
              <a:rPr lang="en-US" sz="2400" dirty="0" smtClean="0">
                <a:solidFill>
                  <a:srgbClr val="FF0000"/>
                </a:solidFill>
                <a:latin typeface="Times New Roman" pitchFamily="18" charset="0"/>
                <a:cs typeface="Times New Roman" pitchFamily="18" charset="0"/>
              </a:rPr>
              <a:t>?</a:t>
            </a:r>
          </a:p>
          <a:p>
            <a:pPr marL="342900" indent="-342900"/>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Thầm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thì</a:t>
            </a:r>
            <a:endParaRPr lang="en-US" sz="2400" dirty="0" smtClean="0">
              <a:latin typeface="Times New Roman" pitchFamily="18" charset="0"/>
              <a:cs typeface="Times New Roman" pitchFamily="18" charset="0"/>
            </a:endParaRPr>
          </a:p>
          <a:p>
            <a:pPr marL="342900" indent="-342900"/>
            <a:r>
              <a:rPr lang="en-US" sz="2400" dirty="0" smtClean="0">
                <a:latin typeface="Times New Roman" pitchFamily="18" charset="0"/>
                <a:cs typeface="Times New Roman" pitchFamily="18" charset="0"/>
              </a:rPr>
              <a:t>   B. </a:t>
            </a:r>
            <a:r>
              <a:rPr lang="en-US" sz="2400" dirty="0" err="1" smtClean="0">
                <a:latin typeface="Times New Roman" pitchFamily="18" charset="0"/>
                <a:cs typeface="Times New Roman" pitchFamily="18" charset="0"/>
              </a:rPr>
              <a:t>Thiết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a:t>
            </a:r>
            <a:endParaRPr lang="en-US" sz="2400" dirty="0" smtClean="0">
              <a:latin typeface="Times New Roman" pitchFamily="18" charset="0"/>
              <a:cs typeface="Times New Roman" pitchFamily="18" charset="0"/>
            </a:endParaRPr>
          </a:p>
          <a:p>
            <a:pPr marL="342900" indent="-342900"/>
            <a:r>
              <a:rPr lang="en-US" sz="2400" dirty="0" smtClean="0">
                <a:latin typeface="Times New Roman" pitchFamily="18" charset="0"/>
                <a:cs typeface="Times New Roman" pitchFamily="18" charset="0"/>
              </a:rPr>
              <a:t>   C. </a:t>
            </a:r>
            <a:r>
              <a:rPr lang="en-US" sz="2400" dirty="0" err="1" smtClean="0">
                <a:latin typeface="Times New Roman" pitchFamily="18" charset="0"/>
                <a:cs typeface="Times New Roman" pitchFamily="18" charset="0"/>
              </a:rPr>
              <a:t>Đậm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đà</a:t>
            </a:r>
            <a:endParaRPr lang="en-US" sz="2400" dirty="0" smtClean="0">
              <a:latin typeface="Times New Roman" pitchFamily="18" charset="0"/>
              <a:cs typeface="Times New Roman" pitchFamily="18" charset="0"/>
            </a:endParaRPr>
          </a:p>
          <a:p>
            <a:pPr marL="342900" indent="-342900"/>
            <a:r>
              <a:rPr lang="en-US" sz="2400" dirty="0" smtClean="0">
                <a:latin typeface="Times New Roman" pitchFamily="18" charset="0"/>
                <a:cs typeface="Times New Roman" pitchFamily="18" charset="0"/>
              </a:rPr>
              <a:t>   D. </a:t>
            </a:r>
            <a:r>
              <a:rPr lang="en-US" sz="2400" dirty="0" err="1" smtClean="0">
                <a:latin typeface="Times New Roman" pitchFamily="18" charset="0"/>
                <a:cs typeface="Times New Roman" pitchFamily="18" charset="0"/>
              </a:rPr>
              <a:t>Cả</a:t>
            </a:r>
            <a:r>
              <a:rPr lang="en-US" sz="2400" dirty="0" smtClean="0">
                <a:latin typeface="Times New Roman" pitchFamily="18" charset="0"/>
                <a:cs typeface="Times New Roman" pitchFamily="18" charset="0"/>
              </a:rPr>
              <a:t> 3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endParaRPr lang="en-US" sz="2400" dirty="0">
              <a:latin typeface="Times New Roman" pitchFamily="18" charset="0"/>
              <a:cs typeface="Times New Roman" pitchFamily="18" charset="0"/>
            </a:endParaRPr>
          </a:p>
        </p:txBody>
      </p:sp>
      <p:sp>
        <p:nvSpPr>
          <p:cNvPr id="11" name="Oval 10"/>
          <p:cNvSpPr/>
          <p:nvPr/>
        </p:nvSpPr>
        <p:spPr>
          <a:xfrm>
            <a:off x="1850571" y="2085634"/>
            <a:ext cx="457200" cy="3949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noChangeArrowheads="1"/>
          </p:cNvPicPr>
          <p:nvPr/>
        </p:nvPicPr>
        <p:blipFill>
          <a:blip r:embed="rId4"/>
          <a:srcRect/>
          <a:stretch>
            <a:fillRect/>
          </a:stretch>
        </p:blipFill>
        <p:spPr bwMode="auto">
          <a:xfrm rot="16200000">
            <a:off x="7229475" y="2657475"/>
            <a:ext cx="3371850" cy="457200"/>
          </a:xfrm>
          <a:prstGeom prst="rect">
            <a:avLst/>
          </a:prstGeom>
          <a:noFill/>
          <a:ln w="9525">
            <a:noFill/>
            <a:miter lim="800000"/>
            <a:headEnd/>
            <a:tailEnd/>
          </a:ln>
        </p:spPr>
      </p:pic>
      <p:sp>
        <p:nvSpPr>
          <p:cNvPr id="13" name="TextBox 12"/>
          <p:cNvSpPr txBox="1"/>
          <p:nvPr/>
        </p:nvSpPr>
        <p:spPr>
          <a:xfrm>
            <a:off x="1600200" y="2800344"/>
            <a:ext cx="6858000" cy="1200329"/>
          </a:xfrm>
          <a:prstGeom prst="rect">
            <a:avLst/>
          </a:prstGeom>
          <a:noFill/>
        </p:spPr>
        <p:txBody>
          <a:bodyPr wrap="square" rtlCol="0">
            <a:spAutoFit/>
          </a:bodyPr>
          <a:lstStyle/>
          <a:p>
            <a:pPr marL="342900" indent="-342900"/>
            <a:r>
              <a:rPr lang="en-US" sz="2400" dirty="0" smtClean="0">
                <a:solidFill>
                  <a:srgbClr val="C00000"/>
                </a:solidFill>
                <a:latin typeface="Times New Roman" pitchFamily="18" charset="0"/>
                <a:cs typeface="Times New Roman" pitchFamily="18" charset="0"/>
              </a:rPr>
              <a:t>3. </a:t>
            </a:r>
            <a:r>
              <a:rPr lang="en-US" sz="2400" dirty="0" err="1" smtClean="0">
                <a:solidFill>
                  <a:srgbClr val="C00000"/>
                </a:solidFill>
                <a:latin typeface="Times New Roman" pitchFamily="18" charset="0"/>
                <a:cs typeface="Times New Roman" pitchFamily="18" charset="0"/>
              </a:rPr>
              <a:t>Tìm</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câu</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thơ</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gợi</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tả</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đường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nét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màu</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sắc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quê</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hương</a:t>
            </a:r>
            <a:r>
              <a:rPr lang="en-US" sz="2400" dirty="0" smtClean="0">
                <a:solidFill>
                  <a:srgbClr val="C00000"/>
                </a:solidFill>
                <a:latin typeface="Times New Roman" pitchFamily="18" charset="0"/>
                <a:cs typeface="Times New Roman" pitchFamily="18" charset="0"/>
              </a:rPr>
              <a:t>? Qua </a:t>
            </a:r>
            <a:r>
              <a:rPr lang="en-US" sz="2400" dirty="0" err="1" smtClean="0">
                <a:solidFill>
                  <a:srgbClr val="C00000"/>
                </a:solidFill>
                <a:latin typeface="Times New Roman" pitchFamily="18" charset="0"/>
                <a:cs typeface="Times New Roman" pitchFamily="18" charset="0"/>
              </a:rPr>
              <a:t>những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câu</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thơ</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đó</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em</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hình</a:t>
            </a:r>
            <a:r>
              <a:rPr lang="en-US" sz="2400" dirty="0" smtClean="0">
                <a:solidFill>
                  <a:srgbClr val="C00000"/>
                </a:solidFill>
                <a:latin typeface="Times New Roman" pitchFamily="18" charset="0"/>
                <a:cs typeface="Times New Roman" pitchFamily="18" charset="0"/>
              </a:rPr>
              <a:t> dung </a:t>
            </a:r>
            <a:r>
              <a:rPr lang="en-US" sz="2400" dirty="0" err="1" smtClean="0">
                <a:solidFill>
                  <a:srgbClr val="C00000"/>
                </a:solidFill>
                <a:latin typeface="Times New Roman" pitchFamily="18" charset="0"/>
                <a:cs typeface="Times New Roman" pitchFamily="18" charset="0"/>
              </a:rPr>
              <a:t>được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cảnh</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tượng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quê</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hương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như</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thế</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nào</a:t>
            </a:r>
            <a:r>
              <a:rPr lang="en-US" sz="2400" dirty="0" smtClean="0">
                <a:solidFill>
                  <a:srgbClr val="C00000"/>
                </a:solidFill>
                <a:latin typeface="Times New Roman" pitchFamily="18" charset="0"/>
                <a:cs typeface="Times New Roman" pitchFamily="18" charset="0"/>
              </a:rPr>
              <a:t>?</a:t>
            </a:r>
          </a:p>
        </p:txBody>
      </p:sp>
      <p:sp>
        <p:nvSpPr>
          <p:cNvPr id="14" name="TextBox 13"/>
          <p:cNvSpPr txBox="1"/>
          <p:nvPr/>
        </p:nvSpPr>
        <p:spPr>
          <a:xfrm>
            <a:off x="1828800" y="3943350"/>
            <a:ext cx="6705600" cy="830997"/>
          </a:xfrm>
          <a:prstGeom prst="rect">
            <a:avLst/>
          </a:prstGeom>
          <a:noFill/>
        </p:spPr>
        <p:txBody>
          <a:bodyPr wrap="square" rtlCol="0">
            <a:spAutoFit/>
          </a:bodyPr>
          <a:lstStyle/>
          <a:p>
            <a:pPr marL="342900" indent="-342900" algn="ctr"/>
            <a:r>
              <a:rPr lang="en-US" sz="2400" i="1" dirty="0" err="1" smtClean="0">
                <a:latin typeface="Times New Roman" pitchFamily="18" charset="0"/>
                <a:cs typeface="Times New Roman" pitchFamily="18" charset="0"/>
              </a:rPr>
              <a:t>Vàng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cơn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nắng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trắng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cơn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mưa</a:t>
            </a:r>
            <a:endParaRPr lang="en-US" sz="2400" i="1" dirty="0" smtClean="0">
              <a:latin typeface="Times New Roman" pitchFamily="18" charset="0"/>
              <a:cs typeface="Times New Roman" pitchFamily="18" charset="0"/>
            </a:endParaRPr>
          </a:p>
          <a:p>
            <a:pPr marL="342900" indent="-342900" algn="ctr"/>
            <a:r>
              <a:rPr lang="en-US" sz="2400" i="1" dirty="0" smtClean="0">
                <a:latin typeface="Times New Roman" pitchFamily="18" charset="0"/>
                <a:cs typeface="Times New Roman" pitchFamily="18" charset="0"/>
              </a:rPr>
              <a:t>Con </a:t>
            </a:r>
            <a:r>
              <a:rPr lang="en-US" sz="2400" i="1" dirty="0" err="1" smtClean="0">
                <a:latin typeface="Times New Roman" pitchFamily="18" charset="0"/>
                <a:cs typeface="Times New Roman" pitchFamily="18" charset="0"/>
              </a:rPr>
              <a:t>sông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chảy</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có</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rặng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dừa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nghiêng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soi</a:t>
            </a:r>
            <a:endParaRPr lang="en-US" sz="2400" i="1" dirty="0" smtClean="0">
              <a:latin typeface="Times New Roman" pitchFamily="18" charset="0"/>
              <a:cs typeface="Times New Roman" pitchFamily="18" charset="0"/>
            </a:endParaRPr>
          </a:p>
        </p:txBody>
      </p:sp>
      <p:sp>
        <p:nvSpPr>
          <p:cNvPr id="15" name="TextBox 14"/>
          <p:cNvSpPr txBox="1"/>
          <p:nvPr/>
        </p:nvSpPr>
        <p:spPr>
          <a:xfrm>
            <a:off x="1600200" y="553916"/>
            <a:ext cx="52578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1. </a:t>
            </a:r>
            <a:r>
              <a:rPr lang="en-US" sz="2400" dirty="0" err="1" smtClean="0">
                <a:solidFill>
                  <a:srgbClr val="FF0000"/>
                </a:solidFill>
                <a:latin typeface="Times New Roman" pitchFamily="18" charset="0"/>
                <a:cs typeface="Times New Roman" pitchFamily="18" charset="0"/>
              </a:rPr>
              <a:t>Đọc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diễn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cảm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bài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thơ</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a:srcRect/>
          <a:stretch>
            <a:fillRect/>
          </a:stretch>
        </p:blipFill>
        <p:spPr bwMode="auto">
          <a:xfrm>
            <a:off x="0" y="-34826"/>
            <a:ext cx="9144000" cy="5143500"/>
          </a:xfrm>
          <a:prstGeom prst="rect">
            <a:avLst/>
          </a:prstGeom>
          <a:noFill/>
          <a:ln w="9525">
            <a:noFill/>
            <a:miter lim="800000"/>
            <a:headEnd/>
            <a:tailEnd/>
          </a:ln>
        </p:spPr>
      </p:pic>
      <p:pic>
        <p:nvPicPr>
          <p:cNvPr id="5" name="图片 66"/>
          <p:cNvPicPr>
            <a:picLocks noChangeAspect="1" noChangeArrowheads="1"/>
          </p:cNvPicPr>
          <p:nvPr/>
        </p:nvPicPr>
        <p:blipFill>
          <a:blip r:embed="rId3"/>
          <a:srcRect/>
          <a:stretch>
            <a:fillRect/>
          </a:stretch>
        </p:blipFill>
        <p:spPr bwMode="auto">
          <a:xfrm>
            <a:off x="2667001" y="2000250"/>
            <a:ext cx="3481387" cy="800100"/>
          </a:xfrm>
          <a:prstGeom prst="rect">
            <a:avLst/>
          </a:prstGeom>
          <a:noFill/>
          <a:ln w="9525">
            <a:noFill/>
            <a:miter lim="800000"/>
            <a:headEnd/>
            <a:tailEnd/>
          </a:ln>
        </p:spPr>
      </p:pic>
      <p:sp>
        <p:nvSpPr>
          <p:cNvPr id="6" name="TextBox 5"/>
          <p:cNvSpPr txBox="1"/>
          <p:nvPr/>
        </p:nvSpPr>
        <p:spPr>
          <a:xfrm>
            <a:off x="3505200" y="2277834"/>
            <a:ext cx="1905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VẬN DỤNG</a:t>
            </a:r>
            <a:endParaRPr lang="en-US" sz="2400" b="1" dirty="0">
              <a:solidFill>
                <a:srgbClr val="0000FF"/>
              </a:solidFill>
              <a:latin typeface="Times New Roman" pitchFamily="18" charset="0"/>
              <a:cs typeface="Times New Roman" pitchFamily="18" charset="0"/>
            </a:endParaRPr>
          </a:p>
        </p:txBody>
      </p:sp>
      <p:sp>
        <p:nvSpPr>
          <p:cNvPr id="7" name="TextBox 6"/>
          <p:cNvSpPr txBox="1"/>
          <p:nvPr/>
        </p:nvSpPr>
        <p:spPr>
          <a:xfrm>
            <a:off x="685800" y="2783537"/>
            <a:ext cx="8153400" cy="1938992"/>
          </a:xfrm>
          <a:prstGeom prst="rect">
            <a:avLst/>
          </a:prstGeom>
          <a:noFill/>
        </p:spPr>
        <p:txBody>
          <a:bodyPr wrap="square" rtlCol="0">
            <a:spAutoFit/>
          </a:bodyPr>
          <a:lstStyle/>
          <a:p>
            <a:r>
              <a:rPr lang="en-US" sz="2400" dirty="0" smtClean="0">
                <a:latin typeface="Times New Roman" pitchFamily="18" charset="0"/>
                <a:cs typeface="Times New Roman" pitchFamily="18" charset="0"/>
              </a:rPr>
              <a:t>Viết đoạn văn khoảng 5-7 câu nêu cảm nhận của em về đoạn thơ sau:                         </a:t>
            </a:r>
            <a:r>
              <a:rPr lang="en-US" sz="2400" i="1" dirty="0" smtClean="0">
                <a:solidFill>
                  <a:srgbClr val="CC0000"/>
                </a:solidFill>
                <a:latin typeface="Times New Roman" pitchFamily="18" charset="0"/>
                <a:cs typeface="Times New Roman" pitchFamily="18" charset="0"/>
              </a:rPr>
              <a:t>Đời cha ông với đời tôi</a:t>
            </a:r>
          </a:p>
          <a:p>
            <a:pPr algn="ctr"/>
            <a:r>
              <a:rPr lang="en-US" sz="2400" i="1" dirty="0" err="1" smtClean="0">
                <a:solidFill>
                  <a:srgbClr val="CC0000"/>
                </a:solidFill>
                <a:latin typeface="Times New Roman" pitchFamily="18" charset="0"/>
                <a:cs typeface="Times New Roman" pitchFamily="18" charset="0"/>
              </a:rPr>
              <a:t>Như</a:t>
            </a:r>
            <a:r>
              <a:rPr lang="en-US" sz="2400" i="1" dirty="0" smtClean="0">
                <a:solidFill>
                  <a:srgbClr val="CC0000"/>
                </a:solidFill>
                <a:latin typeface="Times New Roman" pitchFamily="18" charset="0"/>
                <a:cs typeface="Times New Roman" pitchFamily="18" charset="0"/>
              </a:rPr>
              <a:t> con </a:t>
            </a:r>
            <a:r>
              <a:rPr lang="en-US" sz="2400" i="1" dirty="0" err="1" smtClean="0">
                <a:solidFill>
                  <a:srgbClr val="CC0000"/>
                </a:solidFill>
                <a:latin typeface="Times New Roman" pitchFamily="18" charset="0"/>
                <a:cs typeface="Times New Roman" pitchFamily="18" charset="0"/>
              </a:rPr>
              <a:t>sông</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với</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chân</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trời</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đã</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xa</a:t>
            </a:r>
            <a:endParaRPr lang="en-US" sz="2400" i="1" dirty="0" smtClean="0">
              <a:solidFill>
                <a:srgbClr val="CC0000"/>
              </a:solidFill>
              <a:latin typeface="Times New Roman" pitchFamily="18" charset="0"/>
              <a:cs typeface="Times New Roman" pitchFamily="18" charset="0"/>
            </a:endParaRPr>
          </a:p>
          <a:p>
            <a:pPr algn="ctr"/>
            <a:r>
              <a:rPr lang="en-US" sz="2400" i="1" dirty="0" err="1" smtClean="0">
                <a:solidFill>
                  <a:srgbClr val="CC0000"/>
                </a:solidFill>
                <a:latin typeface="Times New Roman" pitchFamily="18" charset="0"/>
                <a:cs typeface="Times New Roman" pitchFamily="18" charset="0"/>
              </a:rPr>
              <a:t>Chỉ</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còn</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chuyện</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cổ</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thiết</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tha</a:t>
            </a:r>
            <a:endParaRPr lang="en-US" sz="2400" i="1" dirty="0" smtClean="0">
              <a:solidFill>
                <a:srgbClr val="CC0000"/>
              </a:solidFill>
              <a:latin typeface="Times New Roman" pitchFamily="18" charset="0"/>
              <a:cs typeface="Times New Roman" pitchFamily="18" charset="0"/>
            </a:endParaRPr>
          </a:p>
          <a:p>
            <a:pPr algn="ctr"/>
            <a:r>
              <a:rPr lang="en-US" sz="2400" i="1" dirty="0" smtClean="0">
                <a:solidFill>
                  <a:srgbClr val="CC0000"/>
                </a:solidFill>
                <a:latin typeface="Times New Roman" pitchFamily="18" charset="0"/>
                <a:cs typeface="Times New Roman" pitchFamily="18" charset="0"/>
              </a:rPr>
              <a:t>Cho </a:t>
            </a:r>
            <a:r>
              <a:rPr lang="en-US" sz="2400" i="1" dirty="0" err="1" smtClean="0">
                <a:solidFill>
                  <a:srgbClr val="CC0000"/>
                </a:solidFill>
                <a:latin typeface="Times New Roman" pitchFamily="18" charset="0"/>
                <a:cs typeface="Times New Roman" pitchFamily="18" charset="0"/>
              </a:rPr>
              <a:t>tôi</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nhận</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mặt</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ông</a:t>
            </a:r>
            <a:r>
              <a:rPr lang="en-US" sz="2400" i="1" dirty="0" smtClean="0">
                <a:solidFill>
                  <a:srgbClr val="CC0000"/>
                </a:solidFill>
                <a:latin typeface="Times New Roman" pitchFamily="18" charset="0"/>
                <a:cs typeface="Times New Roman" pitchFamily="18" charset="0"/>
              </a:rPr>
              <a:t> cha </a:t>
            </a:r>
            <a:r>
              <a:rPr lang="en-US" sz="2400" i="1" dirty="0" err="1" smtClean="0">
                <a:solidFill>
                  <a:srgbClr val="CC0000"/>
                </a:solidFill>
                <a:latin typeface="Times New Roman" pitchFamily="18" charset="0"/>
                <a:cs typeface="Times New Roman" pitchFamily="18" charset="0"/>
              </a:rPr>
              <a:t>của</a:t>
            </a:r>
            <a:r>
              <a:rPr lang="en-US" sz="2400" i="1" dirty="0" smtClean="0">
                <a:solidFill>
                  <a:srgbClr val="CC0000"/>
                </a:solidFill>
                <a:latin typeface="Times New Roman" pitchFamily="18" charset="0"/>
                <a:cs typeface="Times New Roman" pitchFamily="18" charset="0"/>
              </a:rPr>
              <a:t> </a:t>
            </a:r>
            <a:r>
              <a:rPr lang="en-US" sz="2400" i="1" dirty="0" err="1" smtClean="0">
                <a:solidFill>
                  <a:srgbClr val="CC0000"/>
                </a:solidFill>
                <a:latin typeface="Times New Roman" pitchFamily="18" charset="0"/>
                <a:cs typeface="Times New Roman" pitchFamily="18" charset="0"/>
              </a:rPr>
              <a:t>mình</a:t>
            </a:r>
            <a:endParaRPr lang="en-US" sz="2400" i="1" dirty="0">
              <a:solidFill>
                <a:srgbClr val="CC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5" name="TextBox 4"/>
          <p:cNvSpPr txBox="1"/>
          <p:nvPr/>
        </p:nvSpPr>
        <p:spPr>
          <a:xfrm>
            <a:off x="2267211" y="819150"/>
            <a:ext cx="5105400" cy="2862322"/>
          </a:xfrm>
          <a:prstGeom prst="rect">
            <a:avLst/>
          </a:prstGeom>
          <a:noFill/>
        </p:spPr>
        <p:txBody>
          <a:bodyPr wrap="square" rtlCol="0">
            <a:spAutoFit/>
          </a:bodyPr>
          <a:lstStyle/>
          <a:p>
            <a:pPr algn="ctr"/>
            <a:r>
              <a:rPr lang="en-US" sz="2800" dirty="0" smtClean="0">
                <a:solidFill>
                  <a:srgbClr val="C00000"/>
                </a:solidFill>
                <a:latin typeface="Times New Roman" panose="02020603050405020304" pitchFamily="18" charset="0"/>
                <a:cs typeface="Times New Roman" panose="02020603050405020304" pitchFamily="18" charset="0"/>
              </a:rPr>
              <a:t> </a:t>
            </a:r>
            <a:r>
              <a:rPr lang="en-US" sz="3600" dirty="0" smtClean="0">
                <a:solidFill>
                  <a:schemeClr val="accent2">
                    <a:lumMod val="75000"/>
                  </a:schemeClr>
                </a:solidFill>
                <a:latin typeface="Times New Roman" pitchFamily="18" charset="0"/>
                <a:cs typeface="Times New Roman" pitchFamily="18" charset="0"/>
              </a:rPr>
              <a:t>Em biết những câu chuyện dân gian nào? </a:t>
            </a:r>
            <a:r>
              <a:rPr lang="en-US" sz="3600" dirty="0" err="1" smtClean="0">
                <a:solidFill>
                  <a:schemeClr val="accent2">
                    <a:lumMod val="75000"/>
                  </a:schemeClr>
                </a:solidFill>
                <a:latin typeface="Times New Roman" pitchFamily="18" charset="0"/>
                <a:cs typeface="Times New Roman" pitchFamily="18" charset="0"/>
              </a:rPr>
              <a:t>Trong</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những</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câu</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chuyện</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đó</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em</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thích</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nhân</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vật</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nào</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nhất</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Vì</a:t>
            </a:r>
            <a:r>
              <a:rPr lang="en-US" sz="3600" dirty="0" smtClean="0">
                <a:solidFill>
                  <a:schemeClr val="accent2">
                    <a:lumMod val="75000"/>
                  </a:schemeClr>
                </a:solidFill>
                <a:latin typeface="Times New Roman" pitchFamily="18" charset="0"/>
                <a:cs typeface="Times New Roman" pitchFamily="18" charset="0"/>
              </a:rPr>
              <a:t> </a:t>
            </a:r>
            <a:r>
              <a:rPr lang="en-US" sz="3600" dirty="0" err="1" smtClean="0">
                <a:solidFill>
                  <a:schemeClr val="accent2">
                    <a:lumMod val="75000"/>
                  </a:schemeClr>
                </a:solidFill>
                <a:latin typeface="Times New Roman" pitchFamily="18" charset="0"/>
                <a:cs typeface="Times New Roman" pitchFamily="18" charset="0"/>
              </a:rPr>
              <a:t>sao</a:t>
            </a:r>
            <a:r>
              <a:rPr lang="en-US" sz="3600" dirty="0" smtClean="0">
                <a:solidFill>
                  <a:schemeClr val="accent2">
                    <a:lumMod val="75000"/>
                  </a:schemeClr>
                </a:solidFill>
                <a:latin typeface="Times New Roman" pitchFamily="18" charset="0"/>
                <a:cs typeface="Times New Roman" pitchFamily="18" charset="0"/>
              </a:rPr>
              <a:t>?</a:t>
            </a:r>
            <a:endParaRPr lang="en-US" sz="2800" dirty="0">
              <a:solidFill>
                <a:schemeClr val="accent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ải xuống.png"/>
          <p:cNvPicPr>
            <a:picLocks noGrp="1" noChangeAspect="1"/>
          </p:cNvPicPr>
          <p:nvPr>
            <p:ph idx="1"/>
          </p:nvPr>
        </p:nvPicPr>
        <p:blipFill>
          <a:blip r:embed="rId2"/>
          <a:stretch>
            <a:fillRect/>
          </a:stretch>
        </p:blipFill>
        <p:spPr>
          <a:xfrm>
            <a:off x="5286376" y="1543050"/>
            <a:ext cx="3857625" cy="3429000"/>
          </a:xfrm>
        </p:spPr>
      </p:pic>
      <p:sp>
        <p:nvSpPr>
          <p:cNvPr id="5" name="Cloud Callout 4"/>
          <p:cNvSpPr/>
          <p:nvPr/>
        </p:nvSpPr>
        <p:spPr>
          <a:xfrm>
            <a:off x="381000" y="400050"/>
            <a:ext cx="4572000" cy="2114550"/>
          </a:xfrm>
          <a:prstGeom prst="cloudCallout">
            <a:avLst>
              <a:gd name="adj1" fmla="val 81366"/>
              <a:gd name="adj2" fmla="val 3311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Times New Roman" pitchFamily="18" charset="0"/>
                <a:cs typeface="Times New Roman" pitchFamily="18" charset="0"/>
              </a:rPr>
              <a:t>Những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câu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chuyện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đó</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gợi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cho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em</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suy</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nghĩ</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gì</a:t>
            </a:r>
            <a:r>
              <a:rPr lang="en-US" sz="3200" dirty="0" smtClean="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9144001" cy="5143500"/>
          </a:xfrm>
          <a:prstGeom prst="rect">
            <a:avLst/>
          </a:prstGeom>
          <a:noFill/>
          <a:ln w="9525">
            <a:noFill/>
            <a:miter lim="800000"/>
            <a:headEnd/>
            <a:tailEnd/>
          </a:ln>
        </p:spPr>
      </p:pic>
      <p:sp>
        <p:nvSpPr>
          <p:cNvPr id="6" name="TextBox 5"/>
          <p:cNvSpPr txBox="1"/>
          <p:nvPr/>
        </p:nvSpPr>
        <p:spPr>
          <a:xfrm>
            <a:off x="1295400" y="302974"/>
            <a:ext cx="34290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Tác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giả</a:t>
            </a:r>
            <a:endParaRPr lang="en-US" sz="3200" b="1" dirty="0">
              <a:latin typeface="Times New Roman" pitchFamily="18" charset="0"/>
              <a:cs typeface="Times New Roman" pitchFamily="18" charset="0"/>
            </a:endParaRPr>
          </a:p>
        </p:txBody>
      </p:sp>
      <p:sp>
        <p:nvSpPr>
          <p:cNvPr id="7" name="TextBox 6"/>
          <p:cNvSpPr txBox="1"/>
          <p:nvPr/>
        </p:nvSpPr>
        <p:spPr>
          <a:xfrm>
            <a:off x="471814" y="734339"/>
            <a:ext cx="5029200" cy="3970318"/>
          </a:xfrm>
          <a:prstGeom prst="rect">
            <a:avLst/>
          </a:prstGeom>
          <a:noFill/>
        </p:spPr>
        <p:txBody>
          <a:bodyPr wrap="square" rtlCol="0">
            <a:spAutoFit/>
          </a:bodyPr>
          <a:lstStyle/>
          <a:p>
            <a:pPr marL="457200" indent="-457200">
              <a:buFontTx/>
              <a:buChar char="-"/>
            </a:pPr>
            <a:r>
              <a:rPr lang="nl-NL" sz="2800" dirty="0" smtClean="0">
                <a:latin typeface="Times New Roman" pitchFamily="18" charset="0"/>
                <a:cs typeface="Times New Roman" pitchFamily="18" charset="0"/>
              </a:rPr>
              <a:t>Lâm Thị Mỹ Dạ</a:t>
            </a:r>
          </a:p>
          <a:p>
            <a:pPr marL="457200" indent="-457200">
              <a:buFontTx/>
              <a:buChar char="-"/>
            </a:pPr>
            <a:r>
              <a:rPr lang="nl-NL" sz="2800" dirty="0" smtClean="0">
                <a:latin typeface="Times New Roman" pitchFamily="18" charset="0"/>
                <a:cs typeface="Times New Roman" pitchFamily="18" charset="0"/>
              </a:rPr>
              <a:t>Sinh : 1949;</a:t>
            </a:r>
            <a:endParaRPr lang="en-US" sz="2800" dirty="0" smtClean="0">
              <a:latin typeface="Times New Roman" pitchFamily="18" charset="0"/>
              <a:cs typeface="Times New Roman" pitchFamily="18" charset="0"/>
            </a:endParaRPr>
          </a:p>
          <a:p>
            <a:pPr>
              <a:buFontTx/>
              <a:buChar char="-"/>
            </a:pPr>
            <a:r>
              <a:rPr lang="nl-NL" sz="2800" dirty="0" smtClean="0">
                <a:latin typeface="Times New Roman" pitchFamily="18" charset="0"/>
                <a:cs typeface="Times New Roman" pitchFamily="18" charset="0"/>
              </a:rPr>
              <a:t> Quê quán: Quảng Bình;</a:t>
            </a:r>
          </a:p>
          <a:p>
            <a:pPr>
              <a:buFontTx/>
              <a:buChar char="-"/>
            </a:pPr>
            <a:r>
              <a:rPr lang="nl-NL" sz="2800" dirty="0" smtClean="0">
                <a:latin typeface="Times New Roman" pitchFamily="18" charset="0"/>
                <a:cs typeface="Times New Roman" pitchFamily="18" charset="0"/>
              </a:rPr>
              <a:t> Là nhà thơ nữ nổi tiếng, là hội viên HNV Việt Nam. Có nhiều tác phẩm đạt giải cao. </a:t>
            </a:r>
            <a:endParaRPr lang="en-US" sz="2800" dirty="0" smtClean="0">
              <a:latin typeface="Times New Roman" pitchFamily="18" charset="0"/>
              <a:cs typeface="Times New Roman" pitchFamily="18" charset="0"/>
            </a:endParaRPr>
          </a:p>
          <a:p>
            <a:r>
              <a:rPr lang="nl-NL" sz="2800" dirty="0" smtClean="0">
                <a:latin typeface="Times New Roman" pitchFamily="18" charset="0"/>
                <a:cs typeface="Times New Roman" pitchFamily="18" charset="0"/>
              </a:rPr>
              <a:t>-  Phong cách thơ nhẹ nhàng, đằm thắm, trong trẻo, thể hiện một tâm hồn tinh tế, giàu yêu thương.</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9" name="Picture 8" descr="tải xuống (1).jpg"/>
          <p:cNvPicPr>
            <a:picLocks noChangeAspect="1"/>
          </p:cNvPicPr>
          <p:nvPr/>
        </p:nvPicPr>
        <p:blipFill>
          <a:blip r:embed="rId3"/>
          <a:stretch>
            <a:fillRect/>
          </a:stretch>
        </p:blipFill>
        <p:spPr>
          <a:xfrm>
            <a:off x="5486400" y="800100"/>
            <a:ext cx="3104628" cy="3371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Grp="1" noChangeAspect="1" noChangeArrowheads="1"/>
          </p:cNvPicPr>
          <p:nvPr>
            <p:ph idx="1"/>
          </p:nvPr>
        </p:nvPicPr>
        <p:blipFill>
          <a:blip r:embed="rId2"/>
          <a:srcRect/>
          <a:stretch>
            <a:fillRect/>
          </a:stretch>
        </p:blipFill>
        <p:spPr bwMode="auto">
          <a:xfrm>
            <a:off x="0" y="3406378"/>
            <a:ext cx="3124200" cy="1737122"/>
          </a:xfrm>
          <a:prstGeom prst="rect">
            <a:avLst/>
          </a:prstGeom>
          <a:noFill/>
          <a:ln w="9525">
            <a:noFill/>
            <a:miter lim="800000"/>
            <a:headEnd/>
            <a:tailEnd/>
          </a:ln>
        </p:spPr>
      </p:pic>
      <p:pic>
        <p:nvPicPr>
          <p:cNvPr id="5" name="图片 24"/>
          <p:cNvPicPr>
            <a:picLocks noChangeAspect="1" noChangeArrowheads="1"/>
          </p:cNvPicPr>
          <p:nvPr/>
        </p:nvPicPr>
        <p:blipFill>
          <a:blip r:embed="rId3" cstate="print"/>
          <a:srcRect/>
          <a:stretch>
            <a:fillRect/>
          </a:stretch>
        </p:blipFill>
        <p:spPr bwMode="auto">
          <a:xfrm rot="1136574">
            <a:off x="6929769" y="213477"/>
            <a:ext cx="1923829" cy="765178"/>
          </a:xfrm>
          <a:prstGeom prst="rect">
            <a:avLst/>
          </a:prstGeom>
          <a:noFill/>
          <a:ln w="9525">
            <a:noFill/>
            <a:miter lim="800000"/>
            <a:headEnd/>
            <a:tailEnd/>
          </a:ln>
        </p:spPr>
      </p:pic>
      <p:sp>
        <p:nvSpPr>
          <p:cNvPr id="6" name="TextBox 5"/>
          <p:cNvSpPr txBox="1"/>
          <p:nvPr/>
        </p:nvSpPr>
        <p:spPr>
          <a:xfrm>
            <a:off x="3200400" y="2000250"/>
            <a:ext cx="4495800" cy="369332"/>
          </a:xfrm>
          <a:prstGeom prst="rect">
            <a:avLst/>
          </a:prstGeom>
          <a:noFill/>
        </p:spPr>
        <p:txBody>
          <a:bodyPr wrap="square" rtlCol="0">
            <a:spAutoFit/>
          </a:bodyPr>
          <a:lstStyle/>
          <a:p>
            <a:endParaRPr lang="en-US" dirty="0"/>
          </a:p>
        </p:txBody>
      </p:sp>
      <p:sp>
        <p:nvSpPr>
          <p:cNvPr id="7" name="Content Placeholder 1"/>
          <p:cNvSpPr txBox="1">
            <a:spLocks/>
          </p:cNvSpPr>
          <p:nvPr/>
        </p:nvSpPr>
        <p:spPr>
          <a:xfrm>
            <a:off x="1981200" y="895350"/>
            <a:ext cx="6781800" cy="3265569"/>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32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Thảo luận nhóm (2 em/nhóm). </a:t>
            </a:r>
            <a:r>
              <a:rPr kumimoji="0" lang="en-US" sz="32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Thời</a:t>
            </a:r>
            <a:r>
              <a:rPr kumimoji="0" lang="en-US" sz="32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gian</a:t>
            </a:r>
            <a:r>
              <a:rPr kumimoji="0" lang="en-US" sz="32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3 </a:t>
            </a:r>
            <a:r>
              <a:rPr kumimoji="0" lang="en-US" sz="32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phút</a:t>
            </a:r>
            <a:endParaRPr kumimoji="0" lang="en-US" sz="32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vi-V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Nêu xuất xứ của bài thơ? </a:t>
            </a: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vi-V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Bài thơ thuộc thể thơ nào? Em hãy chỉ ra đặc điểm của thể thơ này?</a:t>
            </a: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vi-V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Phương thức biểu đạt của văn bản là gì?</a:t>
            </a: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3200" b="0" i="0" u="none" strike="noStrike" kern="1200" cap="none" spc="0" normalizeH="0" baseline="0" noProof="0" dirty="0">
              <a:ln>
                <a:noFill/>
              </a:ln>
              <a:solidFill>
                <a:schemeClr val="tx1"/>
              </a:solidFill>
              <a:effectLst/>
              <a:uLnTx/>
              <a:uFillTx/>
              <a:ea typeface="+mn-ea"/>
            </a:endParaRPr>
          </a:p>
        </p:txBody>
      </p:sp>
      <p:sp>
        <p:nvSpPr>
          <p:cNvPr id="8" name="Title 2"/>
          <p:cNvSpPr>
            <a:spLocks noGrp="1"/>
          </p:cNvSpPr>
          <p:nvPr>
            <p:ph type="title"/>
          </p:nvPr>
        </p:nvSpPr>
        <p:spPr>
          <a:xfrm>
            <a:off x="304800" y="167441"/>
            <a:ext cx="3657600" cy="857250"/>
          </a:xfrm>
        </p:spPr>
        <p:txBody>
          <a:bodyPr>
            <a:normAutofit/>
          </a:bodyPr>
          <a:lstStyle/>
          <a:p>
            <a:r>
              <a:rPr lang="en-US" sz="3200" dirty="0" smtClean="0">
                <a:solidFill>
                  <a:schemeClr val="tx1"/>
                </a:solidFill>
                <a:effectLst/>
                <a:latin typeface="Times New Roman" pitchFamily="18" charset="0"/>
                <a:cs typeface="Times New Roman" pitchFamily="18" charset="0"/>
              </a:rPr>
              <a:t>2. </a:t>
            </a:r>
            <a:r>
              <a:rPr lang="en-US" sz="3200" dirty="0" err="1" smtClean="0">
                <a:solidFill>
                  <a:schemeClr val="tx1"/>
                </a:solidFill>
                <a:effectLst/>
                <a:latin typeface="Times New Roman" pitchFamily="18" charset="0"/>
                <a:cs typeface="Times New Roman" pitchFamily="18" charset="0"/>
              </a:rPr>
              <a:t>Tác</a:t>
            </a:r>
            <a:r>
              <a:rPr lang="en-US" sz="3200" dirty="0" smtClean="0">
                <a:solidFill>
                  <a:schemeClr val="tx1"/>
                </a:solidFill>
                <a:effectLst/>
                <a:latin typeface="Times New Roman" pitchFamily="18" charset="0"/>
                <a:cs typeface="Times New Roman" pitchFamily="18" charset="0"/>
              </a:rPr>
              <a:t> </a:t>
            </a:r>
            <a:r>
              <a:rPr lang="en-US" sz="3200" dirty="0" err="1" smtClean="0">
                <a:solidFill>
                  <a:schemeClr val="tx1"/>
                </a:solidFill>
                <a:effectLst/>
                <a:latin typeface="Times New Roman" pitchFamily="18" charset="0"/>
                <a:cs typeface="Times New Roman" pitchFamily="18" charset="0"/>
              </a:rPr>
              <a:t>phẩm</a:t>
            </a:r>
            <a:endParaRPr lang="en-US" sz="3200" dirty="0">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linds(horizontal)">
                                      <p:cBhvr>
                                        <p:cTn id="11" dur="500"/>
                                        <p:tgtEl>
                                          <p:spTgt spid="7">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blinds(horizontal)">
                                      <p:cBhvr>
                                        <p:cTn id="14" dur="500"/>
                                        <p:tgtEl>
                                          <p:spTgt spid="7">
                                            <p:txEl>
                                              <p:pRg st="2" end="2"/>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9144001" cy="5143500"/>
          </a:xfrm>
          <a:prstGeom prst="rect">
            <a:avLst/>
          </a:prstGeom>
          <a:noFill/>
          <a:ln w="9525">
            <a:noFill/>
            <a:miter lim="800000"/>
            <a:headEnd/>
            <a:tailEnd/>
          </a:ln>
        </p:spPr>
      </p:pic>
      <p:sp>
        <p:nvSpPr>
          <p:cNvPr id="6" name="TextBox 5"/>
          <p:cNvSpPr txBox="1"/>
          <p:nvPr/>
        </p:nvSpPr>
        <p:spPr>
          <a:xfrm>
            <a:off x="1181100" y="285750"/>
            <a:ext cx="34290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Tác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phẩm</a:t>
            </a:r>
            <a:endParaRPr lang="en-US" sz="2800" b="1" dirty="0">
              <a:latin typeface="Times New Roman" pitchFamily="18" charset="0"/>
              <a:cs typeface="Times New Roman" pitchFamily="18" charset="0"/>
            </a:endParaRPr>
          </a:p>
        </p:txBody>
      </p:sp>
      <p:sp>
        <p:nvSpPr>
          <p:cNvPr id="7" name="TextBox 6"/>
          <p:cNvSpPr txBox="1"/>
          <p:nvPr/>
        </p:nvSpPr>
        <p:spPr>
          <a:xfrm>
            <a:off x="685800" y="697724"/>
            <a:ext cx="8229600" cy="1169551"/>
          </a:xfrm>
          <a:prstGeom prst="rect">
            <a:avLst/>
          </a:prstGeom>
          <a:noFill/>
        </p:spPr>
        <p:txBody>
          <a:bodyPr wrap="square" rtlCol="0">
            <a:spAutoFit/>
          </a:bodyPr>
          <a:lstStyle/>
          <a:p>
            <a:r>
              <a:rPr lang="en-US" sz="2600" dirty="0" smtClean="0">
                <a:latin typeface="Times New Roman" pitchFamily="18" charset="0"/>
                <a:cs typeface="Times New Roman" pitchFamily="18" charset="0"/>
              </a:rPr>
              <a:t>- </a:t>
            </a:r>
            <a:r>
              <a:rPr lang="nl-NL" sz="2600" dirty="0" smtClean="0">
                <a:latin typeface="Times New Roman" pitchFamily="18" charset="0"/>
                <a:cs typeface="Times New Roman" pitchFamily="18" charset="0"/>
              </a:rPr>
              <a:t> Rút từ </a:t>
            </a:r>
            <a:r>
              <a:rPr lang="nl-NL" sz="2600" i="1" dirty="0" smtClean="0">
                <a:latin typeface="Times New Roman" pitchFamily="18" charset="0"/>
                <a:cs typeface="Times New Roman" pitchFamily="18" charset="0"/>
              </a:rPr>
              <a:t>Tuyển tập</a:t>
            </a:r>
            <a:r>
              <a:rPr lang="nl-NL" sz="2600" dirty="0" smtClean="0">
                <a:latin typeface="Times New Roman" pitchFamily="18" charset="0"/>
                <a:cs typeface="Times New Roman" pitchFamily="18" charset="0"/>
              </a:rPr>
              <a:t>, NXB Hội nhà văn, Hà Nội, 2011, tr.203</a:t>
            </a:r>
            <a:r>
              <a:rPr lang="nl-NL"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lnSpc>
                <a:spcPct val="150000"/>
              </a:lnSpc>
            </a:pPr>
            <a:endParaRPr lang="en-US" sz="2800" dirty="0">
              <a:latin typeface="Times New Roman" pitchFamily="18" charset="0"/>
              <a:cs typeface="Times New Roman" pitchFamily="18" charset="0"/>
            </a:endParaRPr>
          </a:p>
        </p:txBody>
      </p:sp>
      <p:pic>
        <p:nvPicPr>
          <p:cNvPr id="8" name="Picture 7" descr="images637927_IMG_8328.jpg"/>
          <p:cNvPicPr>
            <a:picLocks noChangeAspect="1"/>
          </p:cNvPicPr>
          <p:nvPr/>
        </p:nvPicPr>
        <p:blipFill>
          <a:blip r:embed="rId3"/>
          <a:stretch>
            <a:fillRect/>
          </a:stretch>
        </p:blipFill>
        <p:spPr>
          <a:xfrm>
            <a:off x="999995" y="2298162"/>
            <a:ext cx="3410081" cy="2480179"/>
          </a:xfrm>
          <a:prstGeom prst="rect">
            <a:avLst/>
          </a:prstGeom>
        </p:spPr>
      </p:pic>
      <p:sp>
        <p:nvSpPr>
          <p:cNvPr id="10" name="TextBox 9"/>
          <p:cNvSpPr txBox="1"/>
          <p:nvPr/>
        </p:nvSpPr>
        <p:spPr>
          <a:xfrm>
            <a:off x="667011" y="1200150"/>
            <a:ext cx="4029205"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bát</a:t>
            </a:r>
            <a:r>
              <a:rPr lang="en-US" sz="2800" dirty="0" smtClean="0">
                <a:latin typeface="Times New Roman" pitchFamily="18" charset="0"/>
                <a:cs typeface="Times New Roman" pitchFamily="18" charset="0"/>
              </a:rPr>
              <a:t>;</a:t>
            </a:r>
          </a:p>
        </p:txBody>
      </p:sp>
      <p:sp>
        <p:nvSpPr>
          <p:cNvPr id="11" name="TextBox 10"/>
          <p:cNvSpPr txBox="1"/>
          <p:nvPr/>
        </p:nvSpPr>
        <p:spPr>
          <a:xfrm>
            <a:off x="685801" y="1717859"/>
            <a:ext cx="72390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cảm</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pic>
        <p:nvPicPr>
          <p:cNvPr id="12" name="Picture 11" descr="images.jpg"/>
          <p:cNvPicPr>
            <a:picLocks noChangeAspect="1"/>
          </p:cNvPicPr>
          <p:nvPr/>
        </p:nvPicPr>
        <p:blipFill>
          <a:blip r:embed="rId4"/>
          <a:stretch>
            <a:fillRect/>
          </a:stretch>
        </p:blipFill>
        <p:spPr>
          <a:xfrm>
            <a:off x="4920961" y="2298163"/>
            <a:ext cx="3003840" cy="24801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4"/>
          <p:cNvPicPr>
            <a:picLocks noChangeAspect="1" noChangeArrowheads="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5" name="Content Placeholder 1"/>
          <p:cNvSpPr txBox="1">
            <a:spLocks/>
          </p:cNvSpPr>
          <p:nvPr/>
        </p:nvSpPr>
        <p:spPr>
          <a:xfrm>
            <a:off x="1219200" y="914401"/>
            <a:ext cx="6858000" cy="2994422"/>
          </a:xfrm>
          <a:prstGeom prst="rect">
            <a:avLst/>
          </a:prstGeom>
        </p:spPr>
        <p:txBody>
          <a:bodyPr vert="horz">
            <a:normAutofit fontScale="92500" lnSpcReduction="20000"/>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3600" b="0" i="0" u="sng" strike="noStrike" kern="1200" cap="none" spc="0" normalizeH="0" baseline="0" noProof="0" dirty="0" smtClean="0">
                <a:ln>
                  <a:noFill/>
                </a:ln>
                <a:solidFill>
                  <a:schemeClr val="accent2">
                    <a:lumMod val="75000"/>
                  </a:schemeClr>
                </a:solidFill>
                <a:effectLst/>
                <a:uLnTx/>
                <a:uFillTx/>
                <a:latin typeface="Times New Roman" panose="02020603050405020304" pitchFamily="18" charset="0"/>
                <a:cs typeface="Times New Roman" panose="02020603050405020304" pitchFamily="18" charset="0"/>
              </a:rPr>
              <a:t>Ai </a:t>
            </a:r>
            <a:r>
              <a:rPr kumimoji="0" lang="en-US" sz="3600" b="0" i="0" u="sng" strike="noStrike" kern="1200" cap="none" spc="0" normalizeH="0" baseline="0" noProof="0" dirty="0" err="1" smtClean="0">
                <a:ln>
                  <a:noFill/>
                </a:ln>
                <a:solidFill>
                  <a:schemeClr val="accent2">
                    <a:lumMod val="75000"/>
                  </a:schemeClr>
                </a:solidFill>
                <a:effectLst/>
                <a:uLnTx/>
                <a:uFillTx/>
                <a:latin typeface="Times New Roman" panose="02020603050405020304" pitchFamily="18" charset="0"/>
                <a:cs typeface="Times New Roman" panose="02020603050405020304" pitchFamily="18" charset="0"/>
              </a:rPr>
              <a:t>nhanh</a:t>
            </a:r>
            <a:r>
              <a:rPr kumimoji="0" lang="en-US" sz="3600" b="0" i="0" u="sng" strike="noStrike" kern="1200" cap="none" spc="0" normalizeH="0" baseline="0" noProof="0" dirty="0" smtClean="0">
                <a:ln>
                  <a:noFill/>
                </a:ln>
                <a:solidFill>
                  <a:schemeClr val="accent2">
                    <a:lumMod val="75000"/>
                  </a:schemeClr>
                </a:solidFill>
                <a:effectLst/>
                <a:uLnTx/>
                <a:uFillTx/>
                <a:latin typeface="Times New Roman" panose="02020603050405020304" pitchFamily="18" charset="0"/>
                <a:cs typeface="Times New Roman" panose="02020603050405020304" pitchFamily="18" charset="0"/>
              </a:rPr>
              <a:t> </a:t>
            </a:r>
            <a:r>
              <a:rPr kumimoji="0" lang="en-US" sz="3600" b="0" i="0" u="sng" strike="noStrike" kern="1200" cap="none" spc="0" normalizeH="0" baseline="0" noProof="0" dirty="0" err="1" smtClean="0">
                <a:ln>
                  <a:noFill/>
                </a:ln>
                <a:solidFill>
                  <a:schemeClr val="accent2">
                    <a:lumMod val="75000"/>
                  </a:schemeClr>
                </a:solidFill>
                <a:effectLst/>
                <a:uLnTx/>
                <a:uFillTx/>
                <a:latin typeface="Times New Roman" panose="02020603050405020304" pitchFamily="18" charset="0"/>
                <a:cs typeface="Times New Roman" panose="02020603050405020304" pitchFamily="18" charset="0"/>
              </a:rPr>
              <a:t>hơn</a:t>
            </a:r>
            <a:r>
              <a:rPr kumimoji="0" lang="en-US" sz="3600" b="0" i="0" u="sng" strike="noStrike" kern="1200" cap="none" spc="0" normalizeH="0" baseline="0" noProof="0" dirty="0" smtClean="0">
                <a:ln>
                  <a:noFill/>
                </a:ln>
                <a:solidFill>
                  <a:schemeClr val="accent2">
                    <a:lumMod val="75000"/>
                  </a:schemeClr>
                </a:solidFill>
                <a:effectLst/>
                <a:uLnTx/>
                <a:uFillTx/>
                <a:latin typeface="Times New Roman" panose="02020603050405020304" pitchFamily="18" charset="0"/>
                <a:cs typeface="Times New Roman" panose="02020603050405020304" pitchFamily="18" charset="0"/>
              </a:rPr>
              <a:t>?</a:t>
            </a:r>
          </a:p>
          <a:p>
            <a:pPr marL="365760" marR="0" lvl="0" indent="-256032" algn="l" defTabSz="914400" rtl="0" eaLnBrk="1" fontAlgn="auto" latinLnBrk="0" hangingPunct="1">
              <a:lnSpc>
                <a:spcPct val="100000"/>
              </a:lnSpc>
              <a:spcAft>
                <a:spcPts val="0"/>
              </a:spcAft>
              <a:buClr>
                <a:schemeClr val="accent1"/>
              </a:buClr>
              <a:buSzPct val="68000"/>
              <a:buFont typeface="Wingdings 3"/>
              <a:buNone/>
              <a:tabLst/>
              <a:defRPr/>
            </a:pPr>
            <a:r>
              <a:rPr kumimoji="0" lang="en-US" sz="32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Thể</a:t>
            </a:r>
            <a:r>
              <a:rPr kumimoji="0" lang="en-US" sz="32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lệ</a:t>
            </a:r>
            <a:r>
              <a:rPr kumimoji="0" lang="en-US" sz="32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p>
          <a:p>
            <a:pPr marL="365760" marR="0" lvl="0" indent="-256032" algn="l" defTabSz="914400" rtl="0" eaLnBrk="1" fontAlgn="auto" latinLnBrk="0" hangingPunct="1">
              <a:lnSpc>
                <a:spcPct val="100000"/>
              </a:lnSpc>
              <a:spcAft>
                <a:spcPts val="0"/>
              </a:spcAft>
              <a:buClr>
                <a:schemeClr val="accent1"/>
              </a:buClr>
              <a:buSzPct val="68000"/>
              <a:buFont typeface="Wingdings 3"/>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2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đội</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chơi</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mỗi</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đội</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3 HS. </a:t>
            </a:r>
          </a:p>
          <a:p>
            <a:pPr marL="109728" marR="0" lvl="0" algn="l" defTabSz="914400" rtl="0" eaLnBrk="1" fontAlgn="auto" latinLnBrk="0" hangingPunct="1">
              <a:lnSpc>
                <a:spcPct val="100000"/>
              </a:lnSpc>
              <a:spcAft>
                <a:spcPts val="0"/>
              </a:spcAft>
              <a:buClr>
                <a:schemeClr val="accent1"/>
              </a:buClr>
              <a:buSzPct val="68000"/>
              <a:tabLst/>
              <a:defRPr/>
            </a:pP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Thành</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viên</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các</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đội</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lần</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lượt</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tìm</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câu</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thơ</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trong</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bài</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smtClean="0">
                <a:ln>
                  <a:noFill/>
                </a:ln>
                <a:effectLst/>
                <a:uLnTx/>
                <a:uFillTx/>
                <a:latin typeface="Times New Roman" pitchFamily="18" charset="0"/>
                <a:ea typeface="+mn-ea"/>
                <a:cs typeface="Times New Roman" pitchFamily="18" charset="0"/>
              </a:rPr>
              <a:t>Chuyện</a:t>
            </a:r>
            <a:r>
              <a:rPr kumimoji="0" lang="en-US" sz="2800" b="1" i="1"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smtClean="0">
                <a:ln>
                  <a:noFill/>
                </a:ln>
                <a:effectLst/>
                <a:uLnTx/>
                <a:uFillTx/>
                <a:latin typeface="Times New Roman" pitchFamily="18" charset="0"/>
                <a:ea typeface="+mn-ea"/>
                <a:cs typeface="Times New Roman" pitchFamily="18" charset="0"/>
              </a:rPr>
              <a:t>cổ</a:t>
            </a:r>
            <a:r>
              <a:rPr kumimoji="0" lang="en-US" sz="2800" b="1" i="1"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smtClean="0">
                <a:ln>
                  <a:noFill/>
                </a:ln>
                <a:effectLst/>
                <a:uLnTx/>
                <a:uFillTx/>
                <a:latin typeface="Times New Roman" pitchFamily="18" charset="0"/>
                <a:ea typeface="+mn-ea"/>
                <a:cs typeface="Times New Roman" pitchFamily="18" charset="0"/>
              </a:rPr>
              <a:t>nước</a:t>
            </a:r>
            <a:r>
              <a:rPr kumimoji="0" lang="en-US" sz="2800" b="1" i="1"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smtClean="0">
                <a:ln>
                  <a:noFill/>
                </a:ln>
                <a:effectLst/>
                <a:uLnTx/>
                <a:uFillTx/>
                <a:latin typeface="Times New Roman" pitchFamily="18" charset="0"/>
                <a:ea typeface="+mn-ea"/>
                <a:cs typeface="Times New Roman" pitchFamily="18" charset="0"/>
              </a:rPr>
              <a:t>mình</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gợi</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nhớ</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ra</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câu</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chuyện</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cổ</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ghi</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lên</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bảng</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Đội</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nào</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hoàn</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thành</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trước</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đúng</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là</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thắng</a:t>
            </a:r>
            <a:r>
              <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ea typeface="+mn-ea"/>
                <a:cs typeface="Times New Roman" pitchFamily="18" charset="0"/>
              </a:rPr>
              <a:t>cuộc</a:t>
            </a:r>
            <a:endParaRPr kumimoji="0" lang="en-US" sz="2800" b="0"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65760" marR="0" lvl="0" indent="-256032" algn="l" defTabSz="914400" rtl="0" eaLnBrk="1" fontAlgn="auto" latinLnBrk="0" hangingPunct="1">
              <a:lnSpc>
                <a:spcPct val="100000"/>
              </a:lnSpc>
              <a:spcAft>
                <a:spcPts val="0"/>
              </a:spcAft>
              <a:buClr>
                <a:schemeClr val="accent1"/>
              </a:buClr>
              <a:buSzPct val="68000"/>
              <a:buFont typeface="Wingdings 3"/>
              <a:buNone/>
              <a:tabLst/>
              <a:defRPr/>
            </a:pPr>
            <a:r>
              <a:rPr kumimoji="0" lang="en-US" sz="28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  </a:t>
            </a:r>
            <a:r>
              <a:rPr kumimoji="0" lang="en-US" sz="28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Thời</a:t>
            </a:r>
            <a:r>
              <a:rPr kumimoji="0" lang="en-US" sz="28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gian</a:t>
            </a:r>
            <a:r>
              <a:rPr kumimoji="0" lang="en-US" sz="28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3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phút</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Title 2"/>
          <p:cNvSpPr txBox="1">
            <a:spLocks/>
          </p:cNvSpPr>
          <p:nvPr/>
        </p:nvSpPr>
        <p:spPr>
          <a:xfrm>
            <a:off x="1447800" y="285750"/>
            <a:ext cx="7543800" cy="85725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1. </a:t>
            </a:r>
            <a:r>
              <a:rPr kumimoji="0" lang="en-US" sz="2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Những</a:t>
            </a:r>
            <a:r>
              <a:rPr kumimoji="0" lang="en-U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câu</a:t>
            </a:r>
            <a:r>
              <a:rPr kumimoji="0" lang="en-U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chuyện</a:t>
            </a:r>
            <a:r>
              <a:rPr kumimoji="0" lang="en-U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được</a:t>
            </a:r>
            <a:r>
              <a:rPr kumimoji="0" lang="en-U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gợi</a:t>
            </a:r>
            <a:r>
              <a:rPr kumimoji="0" lang="en-U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ra</a:t>
            </a:r>
            <a:r>
              <a:rPr kumimoji="0" lang="en-U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trong</a:t>
            </a:r>
            <a:r>
              <a:rPr kumimoji="0" lang="en-U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bài</a:t>
            </a:r>
            <a:r>
              <a:rPr kumimoji="0" lang="en-US" sz="28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thơ</a:t>
            </a:r>
            <a:endParaRPr kumimoji="0" lang="en-US" sz="28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9144001" cy="5143500"/>
          </a:xfrm>
          <a:prstGeom prst="rect">
            <a:avLst/>
          </a:prstGeom>
          <a:noFill/>
          <a:ln w="9525">
            <a:noFill/>
            <a:miter lim="800000"/>
            <a:headEnd/>
            <a:tailEnd/>
          </a:ln>
        </p:spPr>
      </p:pic>
      <p:sp>
        <p:nvSpPr>
          <p:cNvPr id="6" name="TextBox 5"/>
          <p:cNvSpPr txBox="1"/>
          <p:nvPr/>
        </p:nvSpPr>
        <p:spPr>
          <a:xfrm>
            <a:off x="1219200" y="457200"/>
            <a:ext cx="74676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được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thơ</a:t>
            </a:r>
            <a:endParaRPr lang="en-US" sz="2400" b="1" dirty="0">
              <a:latin typeface="Times New Roman" pitchFamily="18" charset="0"/>
              <a:cs typeface="Times New Roman" pitchFamily="18" charset="0"/>
            </a:endParaRPr>
          </a:p>
        </p:txBody>
      </p:sp>
      <p:sp>
        <p:nvSpPr>
          <p:cNvPr id="7" name="TextBox 6"/>
          <p:cNvSpPr txBox="1"/>
          <p:nvPr/>
        </p:nvSpPr>
        <p:spPr>
          <a:xfrm>
            <a:off x="914400" y="800100"/>
            <a:ext cx="5410200" cy="830997"/>
          </a:xfrm>
          <a:prstGeom prst="rect">
            <a:avLst/>
          </a:prstGeom>
          <a:noFill/>
        </p:spPr>
        <p:txBody>
          <a:bodyPr wrap="square" rtlCol="0">
            <a:spAutoFit/>
          </a:bodyPr>
          <a:lstStyle/>
          <a:p>
            <a:pPr>
              <a:buFontTx/>
              <a:buChar char="-"/>
            </a:pP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Thị</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thơm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thì</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giấu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người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thơm</a:t>
            </a:r>
            <a:endParaRPr lang="en-US" sz="2400" i="1" dirty="0" smtClean="0">
              <a:latin typeface="Times New Roman" pitchFamily="18" charset="0"/>
              <a:cs typeface="Times New Roman" pitchFamily="18" charset="0"/>
            </a:endParaRPr>
          </a:p>
          <a:p>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Chăm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làm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thì</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được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áo</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cơm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cửa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nhà</a:t>
            </a:r>
            <a:endParaRPr lang="en-US" sz="2400" dirty="0">
              <a:latin typeface="Times New Roman" pitchFamily="18" charset="0"/>
              <a:cs typeface="Times New Roman" pitchFamily="18" charset="0"/>
            </a:endParaRPr>
          </a:p>
        </p:txBody>
      </p:sp>
      <p:grpSp>
        <p:nvGrpSpPr>
          <p:cNvPr id="20" name="Group 19"/>
          <p:cNvGrpSpPr/>
          <p:nvPr/>
        </p:nvGrpSpPr>
        <p:grpSpPr>
          <a:xfrm>
            <a:off x="5638800" y="943799"/>
            <a:ext cx="2133600" cy="575965"/>
            <a:chOff x="5562600" y="1066800"/>
            <a:chExt cx="2133600" cy="767953"/>
          </a:xfrm>
        </p:grpSpPr>
        <p:sp>
          <p:nvSpPr>
            <p:cNvPr id="8" name="Right Brace 7"/>
            <p:cNvSpPr/>
            <p:nvPr/>
          </p:nvSpPr>
          <p:spPr>
            <a:xfrm>
              <a:off x="5562600" y="1066800"/>
              <a:ext cx="381000" cy="685800"/>
            </a:xfrm>
            <a:prstGeom prst="rightBrace">
              <a:avLst>
                <a:gd name="adj1" fmla="val 2679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019800" y="1219200"/>
              <a:ext cx="1676400" cy="615553"/>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Tấm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Cám</a:t>
              </a:r>
              <a:r>
                <a:rPr lang="en-US" sz="2400" b="1" dirty="0" smtClean="0">
                  <a:latin typeface="Times New Roman" pitchFamily="18" charset="0"/>
                  <a:cs typeface="Times New Roman" pitchFamily="18" charset="0"/>
                </a:rPr>
                <a:t> </a:t>
              </a:r>
              <a:endParaRPr lang="en-US" sz="2400" dirty="0"/>
            </a:p>
          </p:txBody>
        </p:sp>
      </p:grpSp>
      <p:sp>
        <p:nvSpPr>
          <p:cNvPr id="11" name="TextBox 10"/>
          <p:cNvSpPr txBox="1"/>
          <p:nvPr/>
        </p:nvSpPr>
        <p:spPr>
          <a:xfrm>
            <a:off x="914400" y="1543050"/>
            <a:ext cx="5410200" cy="830997"/>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Đẽo</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cày</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theo</a:t>
            </a:r>
            <a:r>
              <a:rPr lang="en-US" sz="2400" i="1" dirty="0" smtClean="0">
                <a:latin typeface="Times New Roman" pitchFamily="18" charset="0"/>
                <a:cs typeface="Times New Roman" pitchFamily="18" charset="0"/>
              </a:rPr>
              <a:t> ý </a:t>
            </a:r>
            <a:r>
              <a:rPr lang="en-US" sz="2400" i="1" dirty="0" err="1" smtClean="0">
                <a:latin typeface="Times New Roman" pitchFamily="18" charset="0"/>
                <a:cs typeface="Times New Roman" pitchFamily="18" charset="0"/>
              </a:rPr>
              <a:t>người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ta</a:t>
            </a:r>
            <a:endParaRPr lang="en-US" sz="2400" i="1" dirty="0" smtClean="0">
              <a:latin typeface="Times New Roman" pitchFamily="18" charset="0"/>
              <a:cs typeface="Times New Roman" pitchFamily="18" charset="0"/>
            </a:endParaRPr>
          </a:p>
          <a:p>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Sẽ</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thành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khúc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gỗ</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chẳng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ra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việc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2" name="TextBox 11"/>
          <p:cNvSpPr txBox="1"/>
          <p:nvPr/>
        </p:nvSpPr>
        <p:spPr>
          <a:xfrm>
            <a:off x="914400" y="2343150"/>
            <a:ext cx="5410200" cy="830997"/>
          </a:xfrm>
          <a:prstGeom prst="rect">
            <a:avLst/>
          </a:prstGeom>
          <a:noFill/>
        </p:spPr>
        <p:txBody>
          <a:bodyPr wrap="square" rtlCol="0">
            <a:spAutoFit/>
          </a:bodyPr>
          <a:lstStyle/>
          <a:p>
            <a:pPr>
              <a:buFontTx/>
              <a:buChar char="-"/>
            </a:pP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Đậm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đà</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cái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tích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trầu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cau</a:t>
            </a:r>
            <a:endParaRPr lang="en-US" sz="2400" i="1" dirty="0" smtClean="0">
              <a:latin typeface="Times New Roman" pitchFamily="18" charset="0"/>
              <a:cs typeface="Times New Roman" pitchFamily="18" charset="0"/>
            </a:endParaRPr>
          </a:p>
          <a:p>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Miếng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trầu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đỏ</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thắm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nặng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sâu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tình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người</a:t>
            </a:r>
            <a:endParaRPr lang="en-US" sz="2400" dirty="0">
              <a:latin typeface="Times New Roman" pitchFamily="18" charset="0"/>
              <a:cs typeface="Times New Roman" pitchFamily="18" charset="0"/>
            </a:endParaRPr>
          </a:p>
        </p:txBody>
      </p:sp>
      <p:grpSp>
        <p:nvGrpSpPr>
          <p:cNvPr id="19" name="Group 18"/>
          <p:cNvGrpSpPr/>
          <p:nvPr/>
        </p:nvGrpSpPr>
        <p:grpSpPr>
          <a:xfrm>
            <a:off x="6147148" y="2587168"/>
            <a:ext cx="2667000" cy="457260"/>
            <a:chOff x="6019800" y="3276600"/>
            <a:chExt cx="2667000" cy="609680"/>
          </a:xfrm>
        </p:grpSpPr>
        <p:sp>
          <p:nvSpPr>
            <p:cNvPr id="14" name="Right Brace 13"/>
            <p:cNvSpPr/>
            <p:nvPr/>
          </p:nvSpPr>
          <p:spPr>
            <a:xfrm>
              <a:off x="6019800" y="3276600"/>
              <a:ext cx="304800" cy="533400"/>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324600" y="3352800"/>
              <a:ext cx="2362200" cy="533480"/>
            </a:xfrm>
            <a:prstGeom prst="rect">
              <a:avLst/>
            </a:prstGeom>
            <a:noFill/>
          </p:spPr>
          <p:txBody>
            <a:bodyPr wrap="square" rtlCol="0">
              <a:spAutoFit/>
            </a:bodyPr>
            <a:lstStyle/>
            <a:p>
              <a:r>
                <a:rPr lang="en-US" sz="2000" dirty="0" smtClean="0"/>
                <a:t> </a:t>
              </a:r>
              <a:r>
                <a:rPr lang="en-US" sz="2000" b="1" dirty="0" err="1" smtClean="0"/>
                <a:t>Sự</a:t>
              </a:r>
              <a:r>
                <a:rPr lang="en-US" sz="2000" b="1" dirty="0" smtClean="0"/>
                <a:t> </a:t>
              </a:r>
              <a:r>
                <a:rPr lang="en-US" sz="2000" b="1" dirty="0" err="1" smtClean="0"/>
                <a:t>tích</a:t>
              </a:r>
              <a:r>
                <a:rPr lang="en-US" sz="2000" b="1" dirty="0" smtClean="0"/>
                <a:t> </a:t>
              </a:r>
              <a:r>
                <a:rPr lang="en-US" sz="2000" b="1" dirty="0" err="1" smtClean="0"/>
                <a:t>trầu</a:t>
              </a:r>
              <a:r>
                <a:rPr lang="en-US" sz="2000" b="1" dirty="0" smtClean="0"/>
                <a:t> </a:t>
              </a:r>
              <a:r>
                <a:rPr lang="en-US" sz="2000" b="1" dirty="0" err="1" smtClean="0"/>
                <a:t>cau</a:t>
              </a:r>
              <a:endParaRPr lang="en-US" sz="2000" dirty="0"/>
            </a:p>
          </p:txBody>
        </p:sp>
      </p:grpSp>
      <p:grpSp>
        <p:nvGrpSpPr>
          <p:cNvPr id="18" name="Group 17"/>
          <p:cNvGrpSpPr/>
          <p:nvPr/>
        </p:nvGrpSpPr>
        <p:grpSpPr>
          <a:xfrm>
            <a:off x="5524500" y="1712934"/>
            <a:ext cx="3429000" cy="457260"/>
            <a:chOff x="5524500" y="2283912"/>
            <a:chExt cx="3429000" cy="609680"/>
          </a:xfrm>
        </p:grpSpPr>
        <p:sp>
          <p:nvSpPr>
            <p:cNvPr id="13" name="Right Brace 12"/>
            <p:cNvSpPr/>
            <p:nvPr/>
          </p:nvSpPr>
          <p:spPr>
            <a:xfrm>
              <a:off x="5524500" y="2283912"/>
              <a:ext cx="304800" cy="609600"/>
            </a:xfrm>
            <a:prstGeom prst="rightBrace">
              <a:avLst>
                <a:gd name="adj1" fmla="val 5500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5829300" y="2360112"/>
              <a:ext cx="3124200" cy="533480"/>
            </a:xfrm>
            <a:prstGeom prst="rect">
              <a:avLst/>
            </a:prstGeom>
            <a:noFill/>
          </p:spPr>
          <p:txBody>
            <a:bodyPr wrap="square" rtlCol="0">
              <a:spAutoFit/>
            </a:bodyPr>
            <a:lstStyle/>
            <a:p>
              <a:r>
                <a:rPr lang="en-US" sz="2000" b="1" dirty="0" err="1" smtClean="0"/>
                <a:t>Đẽo</a:t>
              </a:r>
              <a:r>
                <a:rPr lang="en-US" sz="2000" b="1" dirty="0" smtClean="0"/>
                <a:t> </a:t>
              </a:r>
              <a:r>
                <a:rPr lang="en-US" sz="2000" b="1" dirty="0" err="1" smtClean="0"/>
                <a:t>cày</a:t>
              </a:r>
              <a:r>
                <a:rPr lang="en-US" sz="2000" b="1" dirty="0" smtClean="0"/>
                <a:t> </a:t>
              </a:r>
              <a:r>
                <a:rPr lang="en-US" sz="2000" b="1" dirty="0" err="1" smtClean="0"/>
                <a:t>giữa</a:t>
              </a:r>
              <a:r>
                <a:rPr lang="en-US" sz="2000" b="1" dirty="0" smtClean="0"/>
                <a:t> </a:t>
              </a:r>
              <a:r>
                <a:rPr lang="en-US" sz="2000" b="1" dirty="0" err="1" smtClean="0"/>
                <a:t>đường</a:t>
              </a:r>
              <a:endParaRPr lang="en-US" sz="2000" dirty="0"/>
            </a:p>
          </p:txBody>
        </p:sp>
      </p:grpSp>
      <p:pic>
        <p:nvPicPr>
          <p:cNvPr id="17" name="Picture 16" descr="hqdefault.jpg"/>
          <p:cNvPicPr>
            <a:picLocks noChangeAspect="1"/>
          </p:cNvPicPr>
          <p:nvPr/>
        </p:nvPicPr>
        <p:blipFill>
          <a:blip r:embed="rId3"/>
          <a:stretch>
            <a:fillRect/>
          </a:stretch>
        </p:blipFill>
        <p:spPr>
          <a:xfrm>
            <a:off x="685800" y="3200400"/>
            <a:ext cx="2057400" cy="1714500"/>
          </a:xfrm>
          <a:prstGeom prst="rect">
            <a:avLst/>
          </a:prstGeom>
        </p:spPr>
      </p:pic>
      <p:pic>
        <p:nvPicPr>
          <p:cNvPr id="21" name="Picture 20" descr="deocaygiuaduongtrn.jpg"/>
          <p:cNvPicPr>
            <a:picLocks noChangeAspect="1"/>
          </p:cNvPicPr>
          <p:nvPr/>
        </p:nvPicPr>
        <p:blipFill>
          <a:blip r:embed="rId4"/>
          <a:stretch>
            <a:fillRect/>
          </a:stretch>
        </p:blipFill>
        <p:spPr>
          <a:xfrm>
            <a:off x="3429000" y="3257550"/>
            <a:ext cx="2133600" cy="1600200"/>
          </a:xfrm>
          <a:prstGeom prst="rect">
            <a:avLst/>
          </a:prstGeom>
        </p:spPr>
      </p:pic>
      <p:pic>
        <p:nvPicPr>
          <p:cNvPr id="22" name="Picture 21" descr="images (1).jpg"/>
          <p:cNvPicPr>
            <a:picLocks noChangeAspect="1"/>
          </p:cNvPicPr>
          <p:nvPr/>
        </p:nvPicPr>
        <p:blipFill>
          <a:blip r:embed="rId5"/>
          <a:stretch>
            <a:fillRect/>
          </a:stretch>
        </p:blipFill>
        <p:spPr>
          <a:xfrm>
            <a:off x="6248400" y="3207544"/>
            <a:ext cx="2133600" cy="16502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childTnLst>
                          </p:cTn>
                        </p:par>
                        <p:par>
                          <p:cTn id="27" fill="hold">
                            <p:stCondLst>
                              <p:cond delay="500"/>
                            </p:stCondLst>
                            <p:childTnLst>
                              <p:par>
                                <p:cTn id="28" presetID="3" presetClass="entr" presetSubtype="1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linds(horizontal)">
                                      <p:cBhvr>
                                        <p:cTn id="40" dur="500"/>
                                        <p:tgtEl>
                                          <p:spTgt spid="19"/>
                                        </p:tgtEl>
                                      </p:cBhvr>
                                    </p:animEffect>
                                  </p:childTnLst>
                                </p:cTn>
                              </p:par>
                            </p:childTnLst>
                          </p:cTn>
                        </p:par>
                        <p:par>
                          <p:cTn id="41" fill="hold">
                            <p:stCondLst>
                              <p:cond delay="500"/>
                            </p:stCondLst>
                            <p:childTnLst>
                              <p:par>
                                <p:cTn id="42" presetID="3" presetClass="entr" presetSubtype="1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linds(horizontal)">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9144001" cy="5143500"/>
          </a:xfrm>
          <a:prstGeom prst="rect">
            <a:avLst/>
          </a:prstGeom>
          <a:noFill/>
          <a:ln w="9525">
            <a:noFill/>
            <a:miter lim="800000"/>
            <a:headEnd/>
            <a:tailEnd/>
          </a:ln>
        </p:spPr>
      </p:pic>
      <p:sp>
        <p:nvSpPr>
          <p:cNvPr id="6" name="TextBox 5"/>
          <p:cNvSpPr txBox="1"/>
          <p:nvPr/>
        </p:nvSpPr>
        <p:spPr>
          <a:xfrm>
            <a:off x="1061059" y="457200"/>
            <a:ext cx="64770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2. Ý </a:t>
            </a:r>
            <a:r>
              <a:rPr lang="en-US" sz="2400" b="1" dirty="0" err="1" smtClean="0">
                <a:latin typeface="Times New Roman" pitchFamily="18" charset="0"/>
                <a:cs typeface="Times New Roman" pitchFamily="18" charset="0"/>
              </a:rPr>
              <a:t>nghĩa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được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từ</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cổ</a:t>
            </a:r>
            <a:endParaRPr lang="en-US" sz="2400" b="1" dirty="0">
              <a:latin typeface="Times New Roman" pitchFamily="18" charset="0"/>
              <a:cs typeface="Times New Roman" pitchFamily="18" charset="0"/>
            </a:endParaRPr>
          </a:p>
        </p:txBody>
      </p:sp>
      <p:sp>
        <p:nvSpPr>
          <p:cNvPr id="7" name="TextBox 6"/>
          <p:cNvSpPr txBox="1"/>
          <p:nvPr/>
        </p:nvSpPr>
        <p:spPr>
          <a:xfrm>
            <a:off x="1066800" y="724044"/>
            <a:ext cx="4343400" cy="646331"/>
          </a:xfrm>
          <a:prstGeom prst="rect">
            <a:avLst/>
          </a:prstGeom>
          <a:noFill/>
        </p:spPr>
        <p:txBody>
          <a:bodyPr wrap="square" rtlCol="0">
            <a:spAutoFit/>
          </a:bodyPr>
          <a:lstStyle/>
          <a:p>
            <a:pPr>
              <a:lnSpc>
                <a:spcPct val="150000"/>
              </a:lnSpc>
            </a:pPr>
            <a:r>
              <a:rPr lang="en-US" sz="2400" b="1" dirty="0" smtClean="0">
                <a:latin typeface="Times New Roman" pitchFamily="18" charset="0"/>
                <a:cs typeface="Times New Roman" pitchFamily="18" charset="0"/>
              </a:rPr>
              <a:t>a) </a:t>
            </a:r>
            <a:r>
              <a:rPr lang="en-US" sz="2400" b="1" dirty="0" err="1" smtClean="0">
                <a:latin typeface="Times New Roman" pitchFamily="18" charset="0"/>
                <a:cs typeface="Times New Roman" pitchFamily="18" charset="0"/>
              </a:rPr>
              <a:t>Vẻ</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đẹp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endParaRPr lang="en-US" sz="2400" b="1" dirty="0">
              <a:latin typeface="Times New Roman" pitchFamily="18" charset="0"/>
              <a:cs typeface="Times New Roman" pitchFamily="18" charset="0"/>
            </a:endParaRPr>
          </a:p>
        </p:txBody>
      </p:sp>
      <p:sp>
        <p:nvSpPr>
          <p:cNvPr id="8" name="TextBox 7"/>
          <p:cNvSpPr txBox="1"/>
          <p:nvPr/>
        </p:nvSpPr>
        <p:spPr>
          <a:xfrm>
            <a:off x="1371600" y="1485900"/>
            <a:ext cx="3657600" cy="369332"/>
          </a:xfrm>
          <a:prstGeom prst="rect">
            <a:avLst/>
          </a:prstGeom>
          <a:noFill/>
        </p:spPr>
        <p:txBody>
          <a:bodyPr wrap="square" rtlCol="0">
            <a:spAutoFit/>
          </a:bodyPr>
          <a:lstStyle/>
          <a:p>
            <a:endParaRPr lang="en-US" dirty="0"/>
          </a:p>
        </p:txBody>
      </p:sp>
      <p:sp>
        <p:nvSpPr>
          <p:cNvPr id="3073" name="Rectangle 1"/>
          <p:cNvSpPr>
            <a:spLocks noChangeArrowheads="1"/>
          </p:cNvSpPr>
          <p:nvPr/>
        </p:nvSpPr>
        <p:spPr bwMode="auto">
          <a:xfrm>
            <a:off x="1316799" y="1217652"/>
            <a:ext cx="4800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488" algn="l"/>
                <a:tab pos="180975" algn="l"/>
              </a:tabLst>
            </a:pPr>
            <a:r>
              <a:rPr kumimoji="0" lang="en-US"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vi-VN"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vừa </a:t>
            </a:r>
            <a:r>
              <a:rPr kumimoji="0" lang="vi-VN"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nhân hậu lại tuyệt vời sâu xa</a:t>
            </a:r>
            <a:r>
              <a:rPr kumimoji="0" lang="vi-V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90488" algn="l"/>
                <a:tab pos="180975" algn="l"/>
              </a:tabLst>
            </a:pP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vi-VN"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Thương người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90488" algn="l"/>
                <a:tab pos="180975" algn="l"/>
              </a:tabLst>
            </a:pP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vi-VN"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hiền</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ngay</a:t>
            </a:r>
            <a:r>
              <a:rPr kumimoji="0" lang="en-US" sz="2400"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vi-VN"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90488" algn="l"/>
                <a:tab pos="180975" algn="l"/>
              </a:tabLst>
            </a:pPr>
            <a:r>
              <a:rPr kumimoji="0" lang="en-US"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vi-VN"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rất</a:t>
            </a:r>
            <a:r>
              <a:rPr kumimoji="0" lang="vi-VN"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công bằng,</a:t>
            </a:r>
            <a:r>
              <a:rPr kumimoji="0" lang="vi-VN"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rất </a:t>
            </a:r>
            <a:r>
              <a:rPr kumimoji="0" lang="vi-VN"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thông minh</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90488" algn="l"/>
                <a:tab pos="180975" algn="l"/>
              </a:tabLst>
            </a:pPr>
            <a:r>
              <a:rPr kumimoji="0" lang="en-US"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vi-VN"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vừa</a:t>
            </a:r>
            <a:r>
              <a:rPr kumimoji="0" lang="vi-VN"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độ lượng lại </a:t>
            </a:r>
            <a:r>
              <a:rPr kumimoji="0" lang="vi-VN"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đa</a:t>
            </a:r>
            <a:r>
              <a:rPr kumimoji="0" lang="vi-VN"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tình, </a:t>
            </a:r>
            <a:r>
              <a:rPr kumimoji="0" lang="vi-VN"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đa</a:t>
            </a:r>
            <a:r>
              <a:rPr kumimoji="0" lang="vi-VN"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mang</a:t>
            </a:r>
            <a:r>
              <a:rPr kumimoji="0" lang="vi-V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13" name="Group 12"/>
          <p:cNvGrpSpPr/>
          <p:nvPr/>
        </p:nvGrpSpPr>
        <p:grpSpPr>
          <a:xfrm>
            <a:off x="6077211" y="1526648"/>
            <a:ext cx="2437356" cy="1081623"/>
            <a:chOff x="5867400" y="2057400"/>
            <a:chExt cx="2437356" cy="1442164"/>
          </a:xfrm>
        </p:grpSpPr>
        <p:sp>
          <p:nvSpPr>
            <p:cNvPr id="9" name="Right Brace 8"/>
            <p:cNvSpPr/>
            <p:nvPr/>
          </p:nvSpPr>
          <p:spPr>
            <a:xfrm>
              <a:off x="5867400" y="2057400"/>
              <a:ext cx="457200" cy="1371600"/>
            </a:xfrm>
            <a:prstGeom prst="rightBrace">
              <a:avLst>
                <a:gd name="adj1" fmla="val 8333"/>
                <a:gd name="adj2" fmla="val 5028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552156" y="2227421"/>
              <a:ext cx="1752600" cy="1272143"/>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Điệp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ngữ</a:t>
              </a:r>
              <a:r>
                <a:rPr lang="en-US" sz="2800" dirty="0" smtClean="0">
                  <a:solidFill>
                    <a:srgbClr val="FF0000"/>
                  </a:solidFill>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kê</a:t>
              </a:r>
              <a:endParaRPr lang="en-US" sz="2800" dirty="0">
                <a:latin typeface="Times New Roman" pitchFamily="18" charset="0"/>
                <a:cs typeface="Times New Roman" pitchFamily="18" charset="0"/>
              </a:endParaRPr>
            </a:p>
          </p:txBody>
        </p:sp>
      </p:grpSp>
      <p:sp>
        <p:nvSpPr>
          <p:cNvPr id="11" name="TextBox 10"/>
          <p:cNvSpPr txBox="1"/>
          <p:nvPr/>
        </p:nvSpPr>
        <p:spPr>
          <a:xfrm>
            <a:off x="1344460" y="3184743"/>
            <a:ext cx="7037540" cy="954107"/>
          </a:xfrm>
          <a:prstGeom prst="rect">
            <a:avLst/>
          </a:prstGeom>
          <a:solidFill>
            <a:srgbClr val="92D050"/>
          </a:solidFill>
        </p:spPr>
        <p:txBody>
          <a:bodyPr wrap="square" rtlCol="0">
            <a:spAutoFit/>
          </a:bodyPr>
          <a:lstStyle/>
          <a:p>
            <a:r>
              <a:rPr lang="en-US" sz="2400" dirty="0" smtClean="0">
                <a:latin typeface="Times New Roman" pitchFamily="18" charset="0"/>
                <a:cs typeface="Times New Roman" pitchFamily="18" charset="0"/>
                <a:sym typeface="Wingdings" panose="05000000000000000000" pitchFamily="2" charset="2"/>
              </a:rPr>
              <a:t></a:t>
            </a:r>
            <a:r>
              <a:rPr lang="en-US" sz="24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Những giá trị nhân văn tốt đẹp:   </a:t>
            </a:r>
            <a:r>
              <a:rPr lang="vi-VN" sz="2800" b="1" i="1" dirty="0" smtClean="0">
                <a:latin typeface="Times New Roman" pitchFamily="18" charset="0"/>
                <a:cs typeface="Times New Roman" pitchFamily="18" charset="0"/>
              </a:rPr>
              <a:t>Lòng nhân hậu, sự vị tha, độ lượng, bao dung,...</a:t>
            </a:r>
            <a:r>
              <a:rPr lang="vi-VN"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2" name="TextBox 11"/>
          <p:cNvSpPr txBox="1"/>
          <p:nvPr/>
        </p:nvSpPr>
        <p:spPr>
          <a:xfrm>
            <a:off x="1398740" y="4249223"/>
            <a:ext cx="5611660" cy="523220"/>
          </a:xfrm>
          <a:prstGeom prst="rect">
            <a:avLst/>
          </a:prstGeom>
          <a:solidFill>
            <a:schemeClr val="accent5">
              <a:lumMod val="60000"/>
              <a:lumOff val="40000"/>
            </a:schemeClr>
          </a:solidFill>
        </p:spPr>
        <p:txBody>
          <a:bodyPr wrap="square" rtlCol="0">
            <a:spAutoFit/>
          </a:bodyPr>
          <a:lstStyle/>
          <a:p>
            <a:r>
              <a:rPr lang="en-US" sz="2400" dirty="0" smtClean="0">
                <a:latin typeface="Times New Roman" pitchFamily="18" charset="0"/>
                <a:cs typeface="Times New Roman" pitchFamily="18" charset="0"/>
                <a:sym typeface="Wingdings" panose="05000000000000000000" pitchFamily="2" charset="2"/>
              </a:rPr>
              <a:t></a:t>
            </a:r>
            <a:r>
              <a:rPr lang="en-US" sz="24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Tình cảm yêu mến với chuyện cổ</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3"/>
                                        </p:tgtEl>
                                        <p:attrNameLst>
                                          <p:attrName>style.visibility</p:attrName>
                                        </p:attrNameLst>
                                      </p:cBhvr>
                                      <p:to>
                                        <p:strVal val="visible"/>
                                      </p:to>
                                    </p:set>
                                    <p:animEffect transition="in" filter="blinds(horizontal)">
                                      <p:cBhvr>
                                        <p:cTn id="17" dur="500"/>
                                        <p:tgtEl>
                                          <p:spTgt spid="30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073" grpId="0"/>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76&quot;/&gt;&lt;/object&gt;&lt;object type=&quot;3&quot; unique_id=&quot;10004&quot;&gt;&lt;property id=&quot;20148&quot; value=&quot;5&quot;/&gt;&lt;property id=&quot;20300&quot; value=&quot;Slide 2 - &amp;quot;  Bài 4 - Văn bản 2:     CHUYỆN CỔ NƯỚC MÌNH                                   - Lâm Thị Mỹ Dạ -&amp;quot;&quot;/&gt;&lt;property id=&quot;20307&quot; value=&quot;256&quot;/&gt;&lt;/object&gt;&lt;object type=&quot;3&quot; unique_id=&quot;10005&quot;&gt;&lt;property id=&quot;20148&quot; value=&quot;5&quot;/&gt;&lt;property id=&quot;20300&quot; value=&quot;Slide 3&quot;/&gt;&lt;property id=&quot;20307&quot; value=&quot;278&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5&quot;/&gt;&lt;property id=&quot;20307&quot; value=&quot;281&quot;/&gt;&lt;/object&gt;&lt;object type=&quot;3&quot; unique_id=&quot;10008&quot;&gt;&lt;property id=&quot;20148&quot; value=&quot;5&quot;/&gt;&lt;property id=&quot;20300&quot; value=&quot;Slide 6&quot;/&gt;&lt;property id=&quot;20307&quot; value=&quot;259&quot;/&gt;&lt;/object&gt;&lt;object type=&quot;3&quot; unique_id=&quot;10009&quot;&gt;&lt;property id=&quot;20148&quot; value=&quot;5&quot;/&gt;&lt;property id=&quot;20300&quot; value=&quot;Slide 7 - &amp;quot;2. Tác phẩm&amp;quot;&quot;/&gt;&lt;property id=&quot;20307&quot; value=&quot;264&quot;/&gt;&lt;/object&gt;&lt;object type=&quot;3&quot; unique_id=&quot;10010&quot;&gt;&lt;property id=&quot;20148&quot; value=&quot;5&quot;/&gt;&lt;property id=&quot;20300&quot; value=&quot;Slide 8 - &amp;quot;2. Tác phẩm&amp;quot;&quot;/&gt;&lt;property id=&quot;20307&quot; value=&quot;277&quot;/&gt;&lt;/object&gt;&lt;object type=&quot;3&quot; unique_id=&quot;10011&quot;&gt;&lt;property id=&quot;20148&quot; value=&quot;5&quot;/&gt;&lt;property id=&quot;20300&quot; value=&quot;Slide 9&quot;/&gt;&lt;property id=&quot;20307&quot; value=&quot;261&quot;/&gt;&lt;/object&gt;&lt;object type=&quot;3&quot; unique_id=&quot;10012&quot;&gt;&lt;property id=&quot;20148&quot; value=&quot;5&quot;/&gt;&lt;property id=&quot;20300&quot; value=&quot;Slide 10&quot;/&gt;&lt;property id=&quot;20307&quot; value=&quot;274&quot;/&gt;&lt;/object&gt;&lt;object type=&quot;3&quot; unique_id=&quot;10013&quot;&gt;&lt;property id=&quot;20148&quot; value=&quot;5&quot;/&gt;&lt;property id=&quot;20300&quot; value=&quot;Slide 11&quot;/&gt;&lt;property id=&quot;20307&quot; value=&quot;262&quot;/&gt;&lt;/object&gt;&lt;object type=&quot;3&quot; unique_id=&quot;10014&quot;&gt;&lt;property id=&quot;20148&quot; value=&quot;5&quot;/&gt;&lt;property id=&quot;20300&quot; value=&quot;Slide 12&quot;/&gt;&lt;property id=&quot;20307&quot; value=&quot;263&quot;/&gt;&lt;/object&gt;&lt;object type=&quot;3&quot; unique_id=&quot;10015&quot;&gt;&lt;property id=&quot;20148&quot; value=&quot;5&quot;/&gt;&lt;property id=&quot;20300&quot; value=&quot;Slide 13&quot;/&gt;&lt;property id=&quot;20307&quot; value=&quot;269&quot;/&gt;&lt;/object&gt;&lt;object type=&quot;3&quot; unique_id=&quot;10016&quot;&gt;&lt;property id=&quot;20148&quot; value=&quot;5&quot;/&gt;&lt;property id=&quot;20300&quot; value=&quot;Slide 14&quot;/&gt;&lt;property id=&quot;20307&quot; value=&quot;267&quot;/&gt;&lt;/object&gt;&lt;object type=&quot;3&quot; unique_id=&quot;10017&quot;&gt;&lt;property id=&quot;20148&quot; value=&quot;5&quot;/&gt;&lt;property id=&quot;20300&quot; value=&quot;Slide 15&quot;/&gt;&lt;property id=&quot;20307&quot; value=&quot;268&quot;/&gt;&lt;/object&gt;&lt;object type=&quot;3&quot; unique_id=&quot;10018&quot;&gt;&lt;property id=&quot;20148&quot; value=&quot;5&quot;/&gt;&lt;property id=&quot;20300&quot; value=&quot;Slide 16&quot;/&gt;&lt;property id=&quot;20307&quot; value=&quot;279&quot;/&gt;&lt;/object&gt;&lt;object type=&quot;3&quot; unique_id=&quot;10019&quot;&gt;&lt;property id=&quot;20148&quot; value=&quot;5&quot;/&gt;&lt;property id=&quot;20300&quot; value=&quot;Slide 17&quot;/&gt;&lt;property id=&quot;20307&quot; value=&quot;282&quot;/&gt;&lt;/object&gt;&lt;object type=&quot;3&quot; unique_id=&quot;10020&quot;&gt;&lt;property id=&quot;20148&quot; value=&quot;5&quot;/&gt;&lt;property id=&quot;20300&quot; value=&quot;Slide 18&quot;/&gt;&lt;property id=&quot;20307&quot; value=&quot;266&quot;/&gt;&lt;/object&gt;&lt;object type=&quot;3&quot; unique_id=&quot;10021&quot;&gt;&lt;property id=&quot;20148&quot; value=&quot;5&quot;/&gt;&lt;property id=&quot;20300&quot; value=&quot;Slide 19&quot;/&gt;&lt;property id=&quot;20307&quot; value=&quot;273&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0&quot;/&gt;&lt;/object&gt;&lt;/object&gt;&lt;object type=&quot;8&quot; unique_id=&quot;10046&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992</TotalTime>
  <Words>1187</Words>
  <Application>Microsoft Office PowerPoint</Application>
  <PresentationFormat>On-screen Show (16:9)</PresentationFormat>
  <Paragraphs>103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  Bài 4 - Văn bản 2:     CHUYỆN CỔ NƯỚC MÌNH                                   - Lâm Thị Mỹ Dạ -</vt:lpstr>
      <vt:lpstr>PowerPoint Presentation</vt:lpstr>
      <vt:lpstr>PowerPoint Presentation</vt:lpstr>
      <vt:lpstr>PowerPoint Presentation</vt:lpstr>
      <vt:lpstr>2. Tác phẩm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Văn bản 2:  CHUYỆN CỔ NƯỚC MÌNH                        - Lâm Thị Mỹ Dạ -</dc:title>
  <dc:creator>Thu Ngoc</dc:creator>
  <cp:lastModifiedBy>DELL</cp:lastModifiedBy>
  <cp:revision>79</cp:revision>
  <dcterms:created xsi:type="dcterms:W3CDTF">2006-08-16T00:00:00Z</dcterms:created>
  <dcterms:modified xsi:type="dcterms:W3CDTF">2022-10-04T08:27:45Z</dcterms:modified>
</cp:coreProperties>
</file>