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31"/>
  </p:notesMasterIdLst>
  <p:sldIdLst>
    <p:sldId id="300" r:id="rId2"/>
    <p:sldId id="401" r:id="rId3"/>
    <p:sldId id="353" r:id="rId4"/>
    <p:sldId id="333" r:id="rId5"/>
    <p:sldId id="378" r:id="rId6"/>
    <p:sldId id="402" r:id="rId7"/>
    <p:sldId id="376" r:id="rId8"/>
    <p:sldId id="269" r:id="rId9"/>
    <p:sldId id="386" r:id="rId10"/>
    <p:sldId id="382" r:id="rId11"/>
    <p:sldId id="393" r:id="rId12"/>
    <p:sldId id="371" r:id="rId13"/>
    <p:sldId id="366" r:id="rId14"/>
    <p:sldId id="319" r:id="rId15"/>
    <p:sldId id="352" r:id="rId16"/>
    <p:sldId id="404" r:id="rId17"/>
    <p:sldId id="405" r:id="rId18"/>
    <p:sldId id="407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400" r:id="rId27"/>
    <p:sldId id="381" r:id="rId28"/>
    <p:sldId id="367" r:id="rId29"/>
    <p:sldId id="326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248" autoAdjust="0"/>
    <p:restoredTop sz="97691" autoAdjust="0"/>
  </p:normalViewPr>
  <p:slideViewPr>
    <p:cSldViewPr>
      <p:cViewPr>
        <p:scale>
          <a:sx n="64" d="100"/>
          <a:sy n="64" d="100"/>
        </p:scale>
        <p:origin x="-1536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64B57-25C8-44F5-AEC2-9A49B7347586}" type="datetimeFigureOut">
              <a:rPr lang="en-US" smtClean="0"/>
              <a:pPr/>
              <a:t>17/8/2022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A8998-B679-44F5-AB1C-94B96AF1AB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074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7D12F82-C90F-4634-A629-C1A20D55E5E0}" type="slidenum">
              <a:rPr lang="en-US" altLang="vi-VN" sz="1200">
                <a:latin typeface="Arial Unicode MS" pitchFamily="34" charset="-128"/>
              </a:rPr>
              <a:pPr algn="r" eaLnBrk="1" hangingPunct="1"/>
              <a:t>13</a:t>
            </a:fld>
            <a:endParaRPr lang="en-US" altLang="vi-VN" sz="1200">
              <a:latin typeface="Arial Unicode MS" pitchFamily="3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pPr/>
              <a:t>17/8/2022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9048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pPr/>
              <a:t>17/8/2022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545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pPr/>
              <a:t>17/8/2022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2537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af-ZA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af-Z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F7D60C8-3184-4033-88A6-478284BFED62}" type="slidenum">
              <a:rPr lang="af-ZA"/>
              <a:pPr/>
              <a:t>‹#›</a:t>
            </a:fld>
            <a:endParaRPr lang="af-ZA"/>
          </a:p>
        </p:txBody>
      </p:sp>
    </p:spTree>
    <p:extLst>
      <p:ext uri="{BB962C8B-B14F-4D97-AF65-F5344CB8AC3E}">
        <p14:creationId xmlns:p14="http://schemas.microsoft.com/office/powerpoint/2010/main" xmlns="" val="1660935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7B9BE-0BFE-468E-A574-0AEF5F32A83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xmlns="" val="7120804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pPr/>
              <a:t>17/8/2022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465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pPr/>
              <a:t>17/8/2022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0007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pPr/>
              <a:t>17/8/2022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9222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pPr/>
              <a:t>17/8/2022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1018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pPr/>
              <a:t>17/8/2022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0108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pPr/>
              <a:t>17/8/2022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381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pPr/>
              <a:t>17/8/2022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5312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5CBCA-7171-4CDB-B6BD-FFFD120880C5}" type="datetimeFigureOut">
              <a:rPr lang="en-US" smtClean="0"/>
              <a:pPr/>
              <a:t>17/8/2022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4AAE4-92F9-4E12-91B8-7A1B6740EF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9426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5CBCA-7171-4CDB-B6BD-FFFD120880C5}" type="datetimeFigureOut">
              <a:rPr lang="en-US" smtClean="0"/>
              <a:pPr/>
              <a:t>17/8/2022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4AAE4-92F9-4E12-91B8-7A1B6740EF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822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wmf"/><Relationship Id="rId7" Type="http://schemas.microsoft.com/office/2007/relationships/media" Target="../media/media1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Nuoc%20Van%20Lang%20-%202011\Mai%20truong%20men%20yeu%20-%20Cat%20trang%20.mp3" TargetMode="Externa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043709" y="1347788"/>
            <a:ext cx="7127875" cy="5029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2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Nhiệt</a:t>
            </a:r>
            <a:r>
              <a:rPr lang="en-US" sz="32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liệt</a:t>
            </a:r>
            <a:r>
              <a:rPr lang="en-US" sz="32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en-US" sz="32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hào</a:t>
            </a:r>
            <a:r>
              <a:rPr lang="en-US" sz="32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quý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thầy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32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2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32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32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1524000" y="2438400"/>
            <a:ext cx="6121400" cy="2641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en-US" sz="36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VỀ</a:t>
            </a:r>
            <a:r>
              <a:rPr lang="en-US" sz="36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DỰ TIẾT HỌC HÔM NAY</a:t>
            </a:r>
          </a:p>
        </p:txBody>
      </p:sp>
      <p:pic>
        <p:nvPicPr>
          <p:cNvPr id="2053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50" y="5026025"/>
            <a:ext cx="200025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anhdong (72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00600"/>
            <a:ext cx="14478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anhdong (72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14300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10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11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510213"/>
            <a:ext cx="15240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oiTrongLen-TopCa_9bp8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63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0102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1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6667" mute="1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0" name="Picture 3" descr="h td_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788" y="685801"/>
            <a:ext cx="4198937" cy="5257799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98277" y="685800"/>
            <a:ext cx="4318104" cy="51815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rnd">
            <a:solidFill>
              <a:schemeClr val="tx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701799" y="6096000"/>
            <a:ext cx="6278563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vi-VN" sz="2400" b="1" dirty="0" err="1" smtClean="0">
                <a:solidFill>
                  <a:srgbClr val="800000"/>
                </a:solidFill>
              </a:rPr>
              <a:t>Lăng</a:t>
            </a:r>
            <a:r>
              <a:rPr lang="en-US" altLang="vi-VN" sz="2400" b="1" dirty="0" smtClean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800000"/>
                </a:solidFill>
              </a:rPr>
              <a:t>vua</a:t>
            </a:r>
            <a:r>
              <a:rPr lang="en-US" altLang="vi-VN" sz="2400" b="1" dirty="0" smtClean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Hùng</a:t>
            </a:r>
            <a:r>
              <a:rPr lang="en-US" altLang="vi-VN" sz="2400" b="1" dirty="0">
                <a:solidFill>
                  <a:srgbClr val="800000"/>
                </a:solidFill>
              </a:rPr>
              <a:t> ở </a:t>
            </a:r>
            <a:r>
              <a:rPr lang="en-US" altLang="vi-VN" sz="2400" b="1" dirty="0" err="1">
                <a:solidFill>
                  <a:srgbClr val="800000"/>
                </a:solidFill>
              </a:rPr>
              <a:t>Phú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Thọ</a:t>
            </a:r>
            <a:endParaRPr lang="en-US" altLang="vi-VN" sz="2400" b="1" dirty="0">
              <a:solidFill>
                <a:srgbClr val="80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767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291353" y="403602"/>
            <a:ext cx="77168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Bài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tập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: </a:t>
            </a:r>
            <a:r>
              <a:rPr lang="vi-VN" sz="2200" b="1" dirty="0" smtClean="0"/>
              <a:t>Khoanh </a:t>
            </a:r>
            <a:r>
              <a:rPr lang="vi-VN" sz="2200" b="1" dirty="0"/>
              <a:t>tròn vào chữ cái đầu câu ý em cho là đúng nhất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Quan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sát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sz="2200" b="1" dirty="0" err="1" smtClean="0">
                <a:solidFill>
                  <a:srgbClr val="FF0000"/>
                </a:solidFill>
                <a:cs typeface="Times New Roman" pitchFamily="18" charset="0"/>
              </a:rPr>
              <a:t>hình</a:t>
            </a:r>
            <a:r>
              <a:rPr lang="en-US" sz="2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cs typeface="Times New Roman" pitchFamily="18" charset="0"/>
              </a:rPr>
              <a:t>ảnh</a:t>
            </a:r>
            <a:r>
              <a:rPr lang="en-US" sz="2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cs typeface="Times New Roman" pitchFamily="18" charset="0"/>
              </a:rPr>
              <a:t>Lăng</a:t>
            </a:r>
            <a:r>
              <a:rPr lang="en-US" sz="22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Vua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Hùng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cs typeface="Times New Roman" pitchFamily="18" charset="0"/>
              </a:rPr>
              <a:t>cho</a:t>
            </a:r>
            <a:r>
              <a:rPr lang="en-US" sz="2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cs typeface="Times New Roman" pitchFamily="18" charset="0"/>
              </a:rPr>
              <a:t>biết</a:t>
            </a:r>
            <a:r>
              <a:rPr lang="en-US" sz="2200" b="1" dirty="0" smtClean="0">
                <a:solidFill>
                  <a:srgbClr val="FF0000"/>
                </a:solidFill>
                <a:cs typeface="Times New Roman" pitchFamily="18" charset="0"/>
              </a:rPr>
              <a:t>: 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91353" y="1144865"/>
            <a:ext cx="77168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1.Nhân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ta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xây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dựng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di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tích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để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tưởng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nhớ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ai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?</a:t>
            </a:r>
            <a:endParaRPr lang="en-US" sz="22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75792" y="1629260"/>
            <a:ext cx="687863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A.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Âu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cơ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			B.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Lạc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Long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Quân</a:t>
            </a:r>
            <a:endParaRPr lang="en-US" sz="2000" b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C.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Mị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Nương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			D.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Các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Vua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Hùng</a:t>
            </a:r>
            <a:endParaRPr lang="en-US" sz="20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86871" y="2491034"/>
            <a:ext cx="77168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2.Vì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sao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ta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lại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tưởng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nhớ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các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vật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?</a:t>
            </a:r>
            <a:endParaRPr lang="en-US" sz="22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75792" y="2934787"/>
            <a:ext cx="7716838" cy="195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dựng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nước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		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đúc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đồng</a:t>
            </a:r>
            <a:endParaRPr lang="en-US" sz="2200" b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trồng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lúa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nước</a:t>
            </a:r>
            <a:endParaRPr lang="en-US" sz="2200" b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công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sáng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lập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99"/>
                </a:solidFill>
                <a:cs typeface="Times New Roman" pitchFamily="18" charset="0"/>
              </a:rPr>
              <a:t>ra</a:t>
            </a:r>
            <a:r>
              <a:rPr lang="en-US" sz="2200" b="1" dirty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nghề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luyện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kim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98834" y="4822468"/>
            <a:ext cx="686581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3.Di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tích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này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gắn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lễ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nào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của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nhân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B0F0"/>
                </a:solidFill>
                <a:cs typeface="Times New Roman" pitchFamily="18" charset="0"/>
              </a:rPr>
              <a:t>dân</a:t>
            </a:r>
            <a:r>
              <a:rPr lang="en-US" sz="2200" b="1" dirty="0" smtClean="0">
                <a:solidFill>
                  <a:srgbClr val="00B0F0"/>
                </a:solidFill>
                <a:cs typeface="Times New Roman" pitchFamily="18" charset="0"/>
              </a:rPr>
              <a:t> ta?</a:t>
            </a:r>
            <a:endParaRPr lang="en-US" sz="2200" b="1" dirty="0">
              <a:solidFill>
                <a:srgbClr val="00B0F0"/>
              </a:solidFill>
              <a:cs typeface="Times New Roman" pitchFamily="18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67556" y="5327069"/>
            <a:ext cx="7181044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A.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chùa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Hương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		B.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đền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Hùng</a:t>
            </a:r>
            <a:endParaRPr lang="en-US" sz="2200" b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C.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Lễ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đền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Gióng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		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D.Lễ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hội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Thầy</a:t>
            </a:r>
            <a:r>
              <a:rPr lang="en-US" sz="22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0099"/>
                </a:solidFill>
                <a:cs typeface="Times New Roman" pitchFamily="18" charset="0"/>
              </a:rPr>
              <a:t>Thím</a:t>
            </a:r>
            <a:endParaRPr lang="en-US" sz="2200" b="1" dirty="0">
              <a:solidFill>
                <a:srgbClr val="000099"/>
              </a:solidFill>
              <a:cs typeface="Times New Roman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024263" y="2060147"/>
            <a:ext cx="323617" cy="43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94037" y="2968571"/>
            <a:ext cx="323617" cy="4646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362217" y="5289214"/>
            <a:ext cx="323618" cy="5199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64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3" grpId="0" animBg="1"/>
      <p:bldP spid="15" grpId="0" animBg="1"/>
      <p:bldP spid="16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090323163525-162-618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66688" y="684213"/>
            <a:ext cx="4451350" cy="4959350"/>
          </a:xfrm>
        </p:spPr>
      </p:pic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120650" y="63500"/>
            <a:ext cx="8888413" cy="528638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altLang="vi-VN" sz="28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6938" y="677863"/>
            <a:ext cx="4283075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8" name="Text Box 6"/>
          <p:cNvSpPr txBox="1">
            <a:spLocks noChangeArrowheads="1"/>
          </p:cNvSpPr>
          <p:nvPr/>
        </p:nvSpPr>
        <p:spPr bwMode="auto">
          <a:xfrm>
            <a:off x="1584325" y="5672138"/>
            <a:ext cx="6154738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00FF00"/>
            </a:solidFill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Dù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ai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đi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ngược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về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xuôi</a:t>
            </a:r>
            <a:r>
              <a:rPr lang="en-US" altLang="vi-VN" sz="2400" b="1" dirty="0">
                <a:solidFill>
                  <a:srgbClr val="800000"/>
                </a:solidFill>
              </a:rPr>
              <a:t>,</a:t>
            </a:r>
          </a:p>
          <a:p>
            <a:pPr algn="ctr" eaLnBrk="1" hangingPunct="1"/>
            <a:r>
              <a:rPr lang="en-US" altLang="vi-VN" sz="2400" b="1" dirty="0" err="1">
                <a:solidFill>
                  <a:srgbClr val="800000"/>
                </a:solidFill>
              </a:rPr>
              <a:t>Nhớ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ngày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Giỗ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tổ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mùng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mười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tháng</a:t>
            </a:r>
            <a:r>
              <a:rPr lang="en-US" altLang="vi-VN" sz="2400" b="1" dirty="0">
                <a:solidFill>
                  <a:srgbClr val="800000"/>
                </a:solidFill>
              </a:rPr>
              <a:t> </a:t>
            </a:r>
            <a:r>
              <a:rPr lang="en-US" altLang="vi-VN" sz="2400" b="1" dirty="0" err="1">
                <a:solidFill>
                  <a:srgbClr val="800000"/>
                </a:solidFill>
              </a:rPr>
              <a:t>ba</a:t>
            </a:r>
            <a:r>
              <a:rPr lang="en-US" altLang="vi-VN" sz="2400" b="1" dirty="0">
                <a:solidFill>
                  <a:srgbClr val="8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36896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6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4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8" grpId="0" animBg="1"/>
      <p:bldP spid="1413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9" name="Text Box 9"/>
          <p:cNvSpPr txBox="1">
            <a:spLocks noChangeArrowheads="1"/>
          </p:cNvSpPr>
          <p:nvPr/>
        </p:nvSpPr>
        <p:spPr bwMode="auto">
          <a:xfrm>
            <a:off x="1349375" y="679450"/>
            <a:ext cx="6445250" cy="406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660066"/>
                </a:solidFill>
              </a:rPr>
              <a:t>Bác Hồ đến thăm đền Hùng vào ngày 11/9/1954</a:t>
            </a:r>
          </a:p>
        </p:txBody>
      </p:sp>
      <p:pic>
        <p:nvPicPr>
          <p:cNvPr id="244740" name="Object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8" y="1077913"/>
            <a:ext cx="8713787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742" name="Text Box 4"/>
          <p:cNvSpPr txBox="1">
            <a:spLocks noChangeArrowheads="1"/>
          </p:cNvSpPr>
          <p:nvPr/>
        </p:nvSpPr>
        <p:spPr bwMode="auto">
          <a:xfrm>
            <a:off x="206375" y="5051425"/>
            <a:ext cx="8718550" cy="1562100"/>
          </a:xfrm>
          <a:prstGeom prst="rect">
            <a:avLst/>
          </a:prstGeom>
          <a:solidFill>
            <a:srgbClr val="FFFFCC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Các vua Hùng đã có công dựng nước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Bác cháu ta phải cùng nhau giữ lấy nước.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400" b="1" i="1">
                <a:solidFill>
                  <a:srgbClr val="990000"/>
                </a:solidFill>
              </a:rPr>
              <a:t>                                                                 (Hồ Chí Minh)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08429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9" grpId="0" animBg="1"/>
      <p:bldP spid="244742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7" name="Group 3"/>
          <p:cNvGrpSpPr>
            <a:grpSpLocks/>
          </p:cNvGrpSpPr>
          <p:nvPr/>
        </p:nvGrpSpPr>
        <p:grpSpPr bwMode="auto">
          <a:xfrm>
            <a:off x="1219200" y="3200400"/>
            <a:ext cx="5867400" cy="3505200"/>
            <a:chOff x="0" y="297"/>
            <a:chExt cx="2926" cy="3892"/>
          </a:xfrm>
        </p:grpSpPr>
        <p:pic>
          <p:nvPicPr>
            <p:cNvPr id="134148" name="Picture 4" descr="Hue 4"/>
            <p:cNvPicPr>
              <a:picLocks noChangeAspect="1" noChangeArrowheads="1"/>
            </p:cNvPicPr>
            <p:nvPr/>
          </p:nvPicPr>
          <p:blipFill>
            <a:blip r:embed="rId2">
              <a:lum contrast="3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"/>
              <a:ext cx="2926" cy="389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4149" name="Text Box 5"/>
            <p:cNvSpPr txBox="1">
              <a:spLocks noChangeArrowheads="1"/>
            </p:cNvSpPr>
            <p:nvPr/>
          </p:nvSpPr>
          <p:spPr bwMode="auto">
            <a:xfrm>
              <a:off x="912" y="3847"/>
              <a:ext cx="1216" cy="342"/>
            </a:xfrm>
            <a:prstGeom prst="rect">
              <a:avLst/>
            </a:prstGeom>
            <a:solidFill>
              <a:srgbClr val="00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dirty="0" err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H</a:t>
              </a:r>
              <a:r>
                <a:rPr lang="vi-VN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ù</a:t>
              </a:r>
              <a:r>
                <a:rPr lang="en-US" sz="2000" dirty="0" err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r>
                <a:rPr lang="en-US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dirty="0" err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Vư</a:t>
              </a:r>
              <a:r>
                <a:rPr lang="en-US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­</a:t>
              </a:r>
              <a:r>
                <a:rPr lang="vi-VN" sz="2000" dirty="0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ơ</a:t>
              </a:r>
              <a:r>
                <a:rPr lang="en-US" sz="2000" dirty="0" err="1" smtClean="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rPr>
                <a:t>ng</a:t>
              </a:r>
              <a:endParaRPr lang="en-US" sz="2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4150" name="irc_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"/>
            <a:ext cx="5791200" cy="304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713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hớ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Dòng Máu Lạc Hồng - Đan Trường _ Bài hát, lyrics.MP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90121.7792" end="199957.6832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619500" y="2971800"/>
            <a:ext cx="609600" cy="609600"/>
          </a:xfrm>
        </p:spPr>
      </p:pic>
      <p:sp>
        <p:nvSpPr>
          <p:cNvPr id="3" name="Curved Up Ribbon 2"/>
          <p:cNvSpPr/>
          <p:nvPr/>
        </p:nvSpPr>
        <p:spPr>
          <a:xfrm>
            <a:off x="304800" y="4419600"/>
            <a:ext cx="8534400" cy="1905000"/>
          </a:xfrm>
          <a:prstGeom prst="ellipseRibbon2">
            <a:avLst>
              <a:gd name="adj1" fmla="val 25000"/>
              <a:gd name="adj2" fmla="val 100000"/>
              <a:gd name="adj3" fmla="val 125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/>
              <a:t>Uống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nước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nhớ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nguồn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xmlns="" val="168283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6200" y="1295400"/>
            <a:ext cx="46863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- </a:t>
            </a:r>
            <a:r>
              <a:rPr lang="en-US" dirty="0" err="1" smtClean="0"/>
              <a:t>Thời</a:t>
            </a:r>
            <a:r>
              <a:rPr lang="en-US" dirty="0" smtClean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lập</a:t>
            </a:r>
            <a:r>
              <a:rPr lang="en-US" dirty="0"/>
              <a:t>: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208 TCN.</a:t>
            </a:r>
          </a:p>
          <a:p>
            <a:pPr lvl="0"/>
            <a:r>
              <a:rPr lang="en-US" dirty="0" smtClean="0"/>
              <a:t>- </a:t>
            </a:r>
            <a:r>
              <a:rPr lang="en-US" dirty="0" err="1" smtClean="0"/>
              <a:t>Phạm</a:t>
            </a:r>
            <a:r>
              <a:rPr lang="en-US" dirty="0" smtClean="0"/>
              <a:t> </a:t>
            </a:r>
            <a:r>
              <a:rPr lang="en-US" dirty="0"/>
              <a:t>vi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lãnh</a:t>
            </a:r>
            <a:r>
              <a:rPr lang="en-US" dirty="0"/>
              <a:t> </a:t>
            </a:r>
            <a:r>
              <a:rPr lang="en-US" dirty="0" err="1"/>
              <a:t>thổ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Âu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: </a:t>
            </a:r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so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Lang.</a:t>
            </a:r>
          </a:p>
          <a:p>
            <a:pPr lvl="0"/>
            <a:r>
              <a:rPr lang="en-US" dirty="0" smtClean="0"/>
              <a:t>- </a:t>
            </a:r>
            <a:r>
              <a:rPr lang="en-US" dirty="0" err="1" smtClean="0"/>
              <a:t>Tổ</a:t>
            </a:r>
            <a:r>
              <a:rPr lang="en-US" dirty="0" smtClean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: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so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Lang; </a:t>
            </a:r>
            <a:r>
              <a:rPr lang="en-US" dirty="0" err="1"/>
              <a:t>quyền</a:t>
            </a:r>
            <a:r>
              <a:rPr lang="en-US" dirty="0"/>
              <a:t> </a:t>
            </a:r>
            <a:r>
              <a:rPr lang="en-US" dirty="0" err="1"/>
              <a:t>lực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vua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.</a:t>
            </a:r>
          </a:p>
          <a:p>
            <a:pPr lvl="0"/>
            <a:r>
              <a:rPr lang="en-US" dirty="0" smtClean="0"/>
              <a:t>-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/>
              <a:t>quân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, </a:t>
            </a:r>
            <a:r>
              <a:rPr lang="en-US" dirty="0" err="1"/>
              <a:t>vũ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,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Loa.</a:t>
            </a:r>
          </a:p>
          <a:p>
            <a:r>
              <a:rPr lang="en-US" dirty="0" smtClean="0"/>
              <a:t>- </a:t>
            </a:r>
            <a:r>
              <a:rPr lang="en-US" dirty="0" err="1" smtClean="0"/>
              <a:t>Chuyển</a:t>
            </a:r>
            <a:r>
              <a:rPr lang="en-US" dirty="0" smtClean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đô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Cổ</a:t>
            </a:r>
            <a:r>
              <a:rPr lang="en-US" dirty="0"/>
              <a:t> </a:t>
            </a:r>
            <a:r>
              <a:rPr lang="en-US" dirty="0" smtClean="0"/>
              <a:t>Loa (</a:t>
            </a:r>
            <a:r>
              <a:rPr lang="en-US" dirty="0" err="1" smtClean="0"/>
              <a:t>Hà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) </a:t>
            </a:r>
            <a:endParaRPr lang="en-US" dirty="0"/>
          </a:p>
        </p:txBody>
      </p:sp>
      <p:pic>
        <p:nvPicPr>
          <p:cNvPr id="3074" name="Picture 2" descr="Description: Thành Cổ Loa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131" y="3880723"/>
            <a:ext cx="3123869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3871" y="6564868"/>
            <a:ext cx="2331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Sơ đồ Thành Cổ Loa</a:t>
            </a:r>
            <a:endParaRPr lang="en-US" dirty="0"/>
          </a:p>
        </p:txBody>
      </p:sp>
      <p:pic>
        <p:nvPicPr>
          <p:cNvPr id="3075" name="Picture 4" descr="Description: Những mũi tên đồng thành Cổ Loa - Diễn Đàn Sưu Tầ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47700"/>
            <a:ext cx="28956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28437" y="344066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Lẫy </a:t>
            </a:r>
            <a:r>
              <a:rPr lang="vi-VN" dirty="0" smtClean="0"/>
              <a:t>nỏ</a:t>
            </a:r>
            <a:endParaRPr lang="en-US" dirty="0"/>
          </a:p>
        </p:txBody>
      </p:sp>
      <p:pic>
        <p:nvPicPr>
          <p:cNvPr id="3076" name="Picture 5" descr="Description: Thành Cổ Loa - Báo ảnh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57650"/>
            <a:ext cx="30194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30236" y="6336268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Mũi tên đồng</a:t>
            </a:r>
            <a:endParaRPr lang="en-US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767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8600" y="12129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" y="17463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48813701"/>
              </p:ext>
            </p:extLst>
          </p:nvPr>
        </p:nvGraphicFramePr>
        <p:xfrm>
          <a:off x="242047" y="2209800"/>
          <a:ext cx="4520453" cy="198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453"/>
              </a:tblGrid>
              <a:tr h="1373832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vói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khẩn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thuỷ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vói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rèn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thạp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đóng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pic>
        <p:nvPicPr>
          <p:cNvPr id="4097" name="Picture 6" descr="Description: Lưỡi cày minh khí - Khai quật tại Đông Sơn và Thiệu Dương, Thanh Hóa | Hoa,  Quỷ,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31242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40548871"/>
              </p:ext>
            </p:extLst>
          </p:nvPr>
        </p:nvGraphicFramePr>
        <p:xfrm>
          <a:off x="5257800" y="2438400"/>
          <a:ext cx="3124200" cy="326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4200"/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Lưỡi cày đồng hình bướm</a:t>
                      </a:r>
                      <a:endParaRPr lang="en-US" sz="1800" i="1" dirty="0">
                        <a:effectLst/>
                        <a:latin typeface="+mj-lt"/>
                        <a:ea typeface="Arial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pic>
        <p:nvPicPr>
          <p:cNvPr id="4098" name="Picture 8" descr="Description: Ý nghĩa những hình vẽ trên bề mặt trống đồng Ngọc Lũ – VL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1625" y="2981325"/>
            <a:ext cx="3000375" cy="27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440482"/>
              </p:ext>
            </p:extLst>
          </p:nvPr>
        </p:nvGraphicFramePr>
        <p:xfrm>
          <a:off x="5334000" y="5739384"/>
          <a:ext cx="3352800" cy="326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52800"/>
              </a:tblGrid>
              <a:tr h="0">
                <a:tc>
                  <a:txBody>
                    <a:bodyPr/>
                    <a:lstStyle/>
                    <a:p>
                      <a:pPr indent="2794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1800" i="1" dirty="0">
                          <a:effectLst/>
                          <a:latin typeface="+mj-lt"/>
                        </a:rPr>
                        <a:t>Họa tiết trống đồng Ngọc Lũ</a:t>
                      </a:r>
                      <a:endParaRPr lang="en-US" sz="1800" i="1" dirty="0">
                        <a:effectLst/>
                        <a:latin typeface="+mj-lt"/>
                        <a:ea typeface="Arial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pic>
        <p:nvPicPr>
          <p:cNvPr id="4099" name="Picture 1" descr="Description: 091. Hình tượng nữ giới trên các di vật kiếm ngắn Đông Sơn – Lược Sử Tộc 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953000"/>
            <a:ext cx="2667000" cy="153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62000" y="6488668"/>
            <a:ext cx="3965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cổ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50529063"/>
              </p:ext>
            </p:extLst>
          </p:nvPr>
        </p:nvGraphicFramePr>
        <p:xfrm>
          <a:off x="228600" y="4191000"/>
          <a:ext cx="4533900" cy="682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900"/>
              </a:tblGrid>
              <a:tr h="452787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+ </a:t>
                      </a:r>
                      <a:r>
                        <a:rPr lang="en-US" sz="1800" dirty="0" err="1">
                          <a:effectLst/>
                        </a:rPr>
                        <a:t>Nguồn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thức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ăn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nhà</a:t>
                      </a:r>
                      <a:r>
                        <a:rPr lang="en-US" sz="1800" dirty="0">
                          <a:effectLst/>
                        </a:rPr>
                        <a:t> ở.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+ </a:t>
                      </a:r>
                      <a:r>
                        <a:rPr lang="en-US" sz="1800" dirty="0" err="1">
                          <a:effectLst/>
                        </a:rPr>
                        <a:t>Trang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phục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và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cách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làm</a:t>
                      </a:r>
                      <a:r>
                        <a:rPr lang="en-US" sz="1800" dirty="0">
                          <a:effectLst/>
                        </a:rPr>
                        <a:t> </a:t>
                      </a:r>
                      <a:r>
                        <a:rPr lang="en-US" sz="1800" dirty="0" err="1">
                          <a:effectLst/>
                        </a:rPr>
                        <a:t>đẹp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endParaRPr lang="en-US" sz="1800" dirty="0">
                        <a:effectLst/>
                        <a:latin typeface="Arial"/>
                        <a:ea typeface="Arial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0487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762500" y="461665"/>
            <a:ext cx="114300" cy="63963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28600" y="7557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8600" y="12129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Lang,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" y="1746305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92731707"/>
              </p:ext>
            </p:extLst>
          </p:nvPr>
        </p:nvGraphicFramePr>
        <p:xfrm>
          <a:off x="242047" y="2209800"/>
          <a:ext cx="4520453" cy="19416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0453"/>
              </a:tblGrid>
              <a:tr h="1373832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khai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khẩn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hoang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thuỷ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luyện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đúc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rèn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sắt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đạt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nhiều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tựu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rực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trống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thạp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lang="en-US" sz="20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3888225"/>
              </p:ext>
            </p:extLst>
          </p:nvPr>
        </p:nvGraphicFramePr>
        <p:xfrm>
          <a:off x="228600" y="4191000"/>
          <a:ext cx="4533900" cy="677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33900"/>
              </a:tblGrid>
              <a:tr h="452787">
                <a:tc>
                  <a:txBody>
                    <a:bodyPr/>
                    <a:lstStyle/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ở.</a:t>
                      </a:r>
                    </a:p>
                    <a:p>
                      <a:pPr indent="2794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phục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đẹp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itchFamily="18" charset="0"/>
                        <a:ea typeface="Arial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533400" y="48006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vi-VN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524887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nhuộm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,...;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trổng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95114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6" name="Text Box 4"/>
          <p:cNvSpPr txBox="1">
            <a:spLocks noChangeArrowheads="1"/>
          </p:cNvSpPr>
          <p:nvPr/>
        </p:nvSpPr>
        <p:spPr bwMode="auto">
          <a:xfrm>
            <a:off x="396876" y="8238"/>
            <a:ext cx="8351837" cy="113877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3200" b="1" u="sng" smtClean="0">
                <a:solidFill>
                  <a:srgbClr val="FF0000"/>
                </a:solidFill>
                <a:latin typeface="Times New Roman" pitchFamily="18" charset="0"/>
              </a:rPr>
              <a:t>Bài tập củng cố.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b="1" u="sng" smtClean="0">
                <a:solidFill>
                  <a:srgbClr val="FF0000"/>
                </a:solidFill>
                <a:latin typeface="Times New Roman" pitchFamily="18" charset="0"/>
              </a:rPr>
              <a:t>Bài tập</a:t>
            </a:r>
            <a:r>
              <a:rPr lang="en-US" sz="2400" b="1" u="sng">
                <a:solidFill>
                  <a:srgbClr val="FF0000"/>
                </a:solidFill>
                <a:latin typeface="Times New Roman" pitchFamily="18" charset="0"/>
              </a:rPr>
              <a:t>: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2666" name="Text Box 154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</a:rPr>
              <a:t> 1: </a:t>
            </a:r>
            <a:r>
              <a:rPr lang="en-US" sz="2400" dirty="0" err="1">
                <a:latin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đứng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</a:rPr>
              <a:t> Lang (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9 </a:t>
            </a:r>
            <a:r>
              <a:rPr lang="en-US" sz="2400" dirty="0" err="1">
                <a:latin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</a:rPr>
              <a:t>)?</a:t>
            </a:r>
          </a:p>
        </p:txBody>
      </p:sp>
      <p:grpSp>
        <p:nvGrpSpPr>
          <p:cNvPr id="192782" name="Group 270"/>
          <p:cNvGrpSpPr>
            <a:grpSpLocks/>
          </p:cNvGrpSpPr>
          <p:nvPr/>
        </p:nvGrpSpPr>
        <p:grpSpPr bwMode="auto">
          <a:xfrm>
            <a:off x="539750" y="1309688"/>
            <a:ext cx="8267700" cy="3895725"/>
            <a:chOff x="340" y="818"/>
            <a:chExt cx="5208" cy="2454"/>
          </a:xfrm>
        </p:grpSpPr>
        <p:sp>
          <p:nvSpPr>
            <p:cNvPr id="192657" name="Text Box 145"/>
            <p:cNvSpPr txBox="1">
              <a:spLocks noChangeArrowheads="1"/>
            </p:cNvSpPr>
            <p:nvPr/>
          </p:nvSpPr>
          <p:spPr bwMode="auto">
            <a:xfrm>
              <a:off x="340" y="87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latin typeface="Times New Roman" pitchFamily="18" charset="0"/>
                </a:rPr>
                <a:t>Câu 1</a:t>
              </a:r>
            </a:p>
          </p:txBody>
        </p:sp>
        <p:sp>
          <p:nvSpPr>
            <p:cNvPr id="192659" name="Text Box 147"/>
            <p:cNvSpPr txBox="1">
              <a:spLocks noChangeArrowheads="1"/>
            </p:cNvSpPr>
            <p:nvPr/>
          </p:nvSpPr>
          <p:spPr bwMode="auto">
            <a:xfrm>
              <a:off x="340" y="2984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7</a:t>
              </a:r>
            </a:p>
          </p:txBody>
        </p:sp>
        <p:sp>
          <p:nvSpPr>
            <p:cNvPr id="192660" name="Text Box 148"/>
            <p:cNvSpPr txBox="1">
              <a:spLocks noChangeArrowheads="1"/>
            </p:cNvSpPr>
            <p:nvPr/>
          </p:nvSpPr>
          <p:spPr bwMode="auto">
            <a:xfrm>
              <a:off x="340" y="263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6</a:t>
              </a:r>
            </a:p>
          </p:txBody>
        </p:sp>
        <p:sp>
          <p:nvSpPr>
            <p:cNvPr id="192661" name="Text Box 149"/>
            <p:cNvSpPr txBox="1">
              <a:spLocks noChangeArrowheads="1"/>
            </p:cNvSpPr>
            <p:nvPr/>
          </p:nvSpPr>
          <p:spPr bwMode="auto">
            <a:xfrm>
              <a:off x="340" y="228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5</a:t>
              </a:r>
            </a:p>
          </p:txBody>
        </p:sp>
        <p:sp>
          <p:nvSpPr>
            <p:cNvPr id="192662" name="Text Box 150"/>
            <p:cNvSpPr txBox="1">
              <a:spLocks noChangeArrowheads="1"/>
            </p:cNvSpPr>
            <p:nvPr/>
          </p:nvSpPr>
          <p:spPr bwMode="auto">
            <a:xfrm>
              <a:off x="340" y="193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4</a:t>
              </a:r>
            </a:p>
          </p:txBody>
        </p:sp>
        <p:sp>
          <p:nvSpPr>
            <p:cNvPr id="192663" name="Text Box 151"/>
            <p:cNvSpPr txBox="1">
              <a:spLocks noChangeArrowheads="1"/>
            </p:cNvSpPr>
            <p:nvPr/>
          </p:nvSpPr>
          <p:spPr bwMode="auto">
            <a:xfrm>
              <a:off x="340" y="1570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latin typeface="Times New Roman" pitchFamily="18" charset="0"/>
                </a:rPr>
                <a:t>Câu 3</a:t>
              </a:r>
            </a:p>
          </p:txBody>
        </p:sp>
        <p:sp>
          <p:nvSpPr>
            <p:cNvPr id="192664" name="Text Box 152"/>
            <p:cNvSpPr txBox="1">
              <a:spLocks noChangeArrowheads="1"/>
            </p:cNvSpPr>
            <p:nvPr/>
          </p:nvSpPr>
          <p:spPr bwMode="auto">
            <a:xfrm>
              <a:off x="340" y="1223"/>
              <a:ext cx="512" cy="288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b="1" dirty="0" err="1">
                  <a:latin typeface="Times New Roman" pitchFamily="18" charset="0"/>
                </a:rPr>
                <a:t>Câu</a:t>
              </a:r>
              <a:r>
                <a:rPr lang="en-US" b="1" dirty="0">
                  <a:latin typeface="Times New Roman" pitchFamily="18" charset="0"/>
                </a:rPr>
                <a:t> 2</a:t>
              </a:r>
            </a:p>
          </p:txBody>
        </p:sp>
        <p:sp>
          <p:nvSpPr>
            <p:cNvPr id="192681" name="Text Box 169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2" name="Text Box 170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3" name="Text Box 171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4" name="Text Box 172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5" name="Text Box 173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6" name="Text Box 174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87" name="Text Box 175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8" name="Text Box 176"/>
            <p:cNvSpPr txBox="1">
              <a:spLocks noChangeArrowheads="1"/>
            </p:cNvSpPr>
            <p:nvPr/>
          </p:nvSpPr>
          <p:spPr bwMode="auto">
            <a:xfrm>
              <a:off x="2749" y="1162"/>
              <a:ext cx="345" cy="3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89" name="Text Box 177"/>
            <p:cNvSpPr txBox="1">
              <a:spLocks noChangeArrowheads="1"/>
            </p:cNvSpPr>
            <p:nvPr/>
          </p:nvSpPr>
          <p:spPr bwMode="auto">
            <a:xfrm>
              <a:off x="2402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0" name="Text Box 178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1" name="Text Box 179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2" name="Text Box 180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3" name="Text Box 181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4" name="Text Box 182"/>
            <p:cNvSpPr txBox="1">
              <a:spLocks noChangeArrowheads="1"/>
            </p:cNvSpPr>
            <p:nvPr/>
          </p:nvSpPr>
          <p:spPr bwMode="auto">
            <a:xfrm>
              <a:off x="2403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5" name="Text Box 183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696" name="Text Box 184"/>
            <p:cNvSpPr txBox="1">
              <a:spLocks noChangeArrowheads="1"/>
            </p:cNvSpPr>
            <p:nvPr/>
          </p:nvSpPr>
          <p:spPr bwMode="auto">
            <a:xfrm>
              <a:off x="2059" y="15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7" name="Text Box 185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8" name="Text Box 186"/>
            <p:cNvSpPr txBox="1">
              <a:spLocks noChangeArrowheads="1"/>
            </p:cNvSpPr>
            <p:nvPr/>
          </p:nvSpPr>
          <p:spPr bwMode="auto">
            <a:xfrm>
              <a:off x="344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699" name="Text Box 187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0" name="Text Box 188"/>
            <p:cNvSpPr txBox="1">
              <a:spLocks noChangeArrowheads="1"/>
            </p:cNvSpPr>
            <p:nvPr/>
          </p:nvSpPr>
          <p:spPr bwMode="auto">
            <a:xfrm>
              <a:off x="4150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1" name="Text Box 189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2" name="Text Box 190"/>
            <p:cNvSpPr txBox="1">
              <a:spLocks noChangeArrowheads="1"/>
            </p:cNvSpPr>
            <p:nvPr/>
          </p:nvSpPr>
          <p:spPr bwMode="auto">
            <a:xfrm>
              <a:off x="2754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03" name="Text Box 191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4" name="Text Box 192"/>
            <p:cNvSpPr txBox="1">
              <a:spLocks noChangeArrowheads="1"/>
            </p:cNvSpPr>
            <p:nvPr/>
          </p:nvSpPr>
          <p:spPr bwMode="auto">
            <a:xfrm>
              <a:off x="379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5" name="Text Box 193"/>
            <p:cNvSpPr txBox="1">
              <a:spLocks noChangeArrowheads="1"/>
            </p:cNvSpPr>
            <p:nvPr/>
          </p:nvSpPr>
          <p:spPr bwMode="auto">
            <a:xfrm>
              <a:off x="4145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6" name="Text Box 194"/>
            <p:cNvSpPr txBox="1">
              <a:spLocks noChangeArrowheads="1"/>
            </p:cNvSpPr>
            <p:nvPr/>
          </p:nvSpPr>
          <p:spPr bwMode="auto">
            <a:xfrm>
              <a:off x="449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7" name="Text Box 195"/>
            <p:cNvSpPr txBox="1">
              <a:spLocks noChangeArrowheads="1"/>
            </p:cNvSpPr>
            <p:nvPr/>
          </p:nvSpPr>
          <p:spPr bwMode="auto">
            <a:xfrm>
              <a:off x="4849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8" name="Text Box 196"/>
            <p:cNvSpPr txBox="1">
              <a:spLocks noChangeArrowheads="1"/>
            </p:cNvSpPr>
            <p:nvPr/>
          </p:nvSpPr>
          <p:spPr bwMode="auto">
            <a:xfrm>
              <a:off x="52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09" name="Text Box 197"/>
            <p:cNvSpPr txBox="1">
              <a:spLocks noChangeArrowheads="1"/>
            </p:cNvSpPr>
            <p:nvPr/>
          </p:nvSpPr>
          <p:spPr bwMode="auto">
            <a:xfrm>
              <a:off x="2756" y="221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0" name="Text Box 198"/>
            <p:cNvSpPr txBox="1">
              <a:spLocks noChangeArrowheads="1"/>
            </p:cNvSpPr>
            <p:nvPr/>
          </p:nvSpPr>
          <p:spPr bwMode="auto">
            <a:xfrm>
              <a:off x="2754" y="256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1" name="Text Box 199"/>
            <p:cNvSpPr txBox="1">
              <a:spLocks noChangeArrowheads="1"/>
            </p:cNvSpPr>
            <p:nvPr/>
          </p:nvSpPr>
          <p:spPr bwMode="auto">
            <a:xfrm>
              <a:off x="2752" y="29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2712" name="Text Box 200"/>
            <p:cNvSpPr txBox="1">
              <a:spLocks noChangeArrowheads="1"/>
            </p:cNvSpPr>
            <p:nvPr/>
          </p:nvSpPr>
          <p:spPr bwMode="auto">
            <a:xfrm>
              <a:off x="240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3" name="Text Box 201"/>
            <p:cNvSpPr txBox="1">
              <a:spLocks noChangeArrowheads="1"/>
            </p:cNvSpPr>
            <p:nvPr/>
          </p:nvSpPr>
          <p:spPr bwMode="auto">
            <a:xfrm>
              <a:off x="2061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4" name="Text Box 202"/>
            <p:cNvSpPr txBox="1">
              <a:spLocks noChangeArrowheads="1"/>
            </p:cNvSpPr>
            <p:nvPr/>
          </p:nvSpPr>
          <p:spPr bwMode="auto">
            <a:xfrm>
              <a:off x="2408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5" name="Text Box 203"/>
            <p:cNvSpPr txBox="1">
              <a:spLocks noChangeArrowheads="1"/>
            </p:cNvSpPr>
            <p:nvPr/>
          </p:nvSpPr>
          <p:spPr bwMode="auto">
            <a:xfrm>
              <a:off x="2061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6" name="Text Box 204"/>
            <p:cNvSpPr txBox="1">
              <a:spLocks noChangeArrowheads="1"/>
            </p:cNvSpPr>
            <p:nvPr/>
          </p:nvSpPr>
          <p:spPr bwMode="auto">
            <a:xfrm>
              <a:off x="2408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7" name="Text Box 205"/>
            <p:cNvSpPr txBox="1">
              <a:spLocks noChangeArrowheads="1"/>
            </p:cNvSpPr>
            <p:nvPr/>
          </p:nvSpPr>
          <p:spPr bwMode="auto">
            <a:xfrm>
              <a:off x="2061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8" name="Text Box 206"/>
            <p:cNvSpPr txBox="1">
              <a:spLocks noChangeArrowheads="1"/>
            </p:cNvSpPr>
            <p:nvPr/>
          </p:nvSpPr>
          <p:spPr bwMode="auto">
            <a:xfrm>
              <a:off x="171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19" name="Text Box 207"/>
            <p:cNvSpPr txBox="1">
              <a:spLocks noChangeArrowheads="1"/>
            </p:cNvSpPr>
            <p:nvPr/>
          </p:nvSpPr>
          <p:spPr bwMode="auto">
            <a:xfrm>
              <a:off x="1364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0" name="Text Box 208"/>
            <p:cNvSpPr txBox="1">
              <a:spLocks noChangeArrowheads="1"/>
            </p:cNvSpPr>
            <p:nvPr/>
          </p:nvSpPr>
          <p:spPr bwMode="auto">
            <a:xfrm>
              <a:off x="1015" y="291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1" name="Text Box 209"/>
            <p:cNvSpPr txBox="1">
              <a:spLocks noChangeArrowheads="1"/>
            </p:cNvSpPr>
            <p:nvPr/>
          </p:nvSpPr>
          <p:spPr bwMode="auto">
            <a:xfrm>
              <a:off x="310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2" name="Text Box 210"/>
            <p:cNvSpPr txBox="1">
              <a:spLocks noChangeArrowheads="1"/>
            </p:cNvSpPr>
            <p:nvPr/>
          </p:nvSpPr>
          <p:spPr bwMode="auto">
            <a:xfrm>
              <a:off x="3448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3" name="Text Box 211"/>
            <p:cNvSpPr txBox="1">
              <a:spLocks noChangeArrowheads="1"/>
            </p:cNvSpPr>
            <p:nvPr/>
          </p:nvSpPr>
          <p:spPr bwMode="auto">
            <a:xfrm>
              <a:off x="3795" y="22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4" name="Text Box 212"/>
            <p:cNvSpPr txBox="1">
              <a:spLocks noChangeArrowheads="1"/>
            </p:cNvSpPr>
            <p:nvPr/>
          </p:nvSpPr>
          <p:spPr bwMode="auto">
            <a:xfrm>
              <a:off x="4145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5" name="Text Box 213"/>
            <p:cNvSpPr txBox="1">
              <a:spLocks noChangeArrowheads="1"/>
            </p:cNvSpPr>
            <p:nvPr/>
          </p:nvSpPr>
          <p:spPr bwMode="auto">
            <a:xfrm>
              <a:off x="4491" y="221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6" name="Text Box 214"/>
            <p:cNvSpPr txBox="1">
              <a:spLocks noChangeArrowheads="1"/>
            </p:cNvSpPr>
            <p:nvPr/>
          </p:nvSpPr>
          <p:spPr bwMode="auto">
            <a:xfrm>
              <a:off x="3101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7" name="Text Box 215"/>
            <p:cNvSpPr txBox="1">
              <a:spLocks noChangeArrowheads="1"/>
            </p:cNvSpPr>
            <p:nvPr/>
          </p:nvSpPr>
          <p:spPr bwMode="auto">
            <a:xfrm>
              <a:off x="3448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8" name="Text Box 216"/>
            <p:cNvSpPr txBox="1">
              <a:spLocks noChangeArrowheads="1"/>
            </p:cNvSpPr>
            <p:nvPr/>
          </p:nvSpPr>
          <p:spPr bwMode="auto">
            <a:xfrm>
              <a:off x="3790" y="256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29" name="Text Box 217"/>
            <p:cNvSpPr txBox="1">
              <a:spLocks noChangeArrowheads="1"/>
            </p:cNvSpPr>
            <p:nvPr/>
          </p:nvSpPr>
          <p:spPr bwMode="auto">
            <a:xfrm>
              <a:off x="4134" y="256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0" name="Text Box 218"/>
            <p:cNvSpPr txBox="1">
              <a:spLocks noChangeArrowheads="1"/>
            </p:cNvSpPr>
            <p:nvPr/>
          </p:nvSpPr>
          <p:spPr bwMode="auto">
            <a:xfrm>
              <a:off x="3101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1" name="Text Box 219"/>
            <p:cNvSpPr txBox="1">
              <a:spLocks noChangeArrowheads="1"/>
            </p:cNvSpPr>
            <p:nvPr/>
          </p:nvSpPr>
          <p:spPr bwMode="auto">
            <a:xfrm>
              <a:off x="3448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2" name="Text Box 220"/>
            <p:cNvSpPr txBox="1">
              <a:spLocks noChangeArrowheads="1"/>
            </p:cNvSpPr>
            <p:nvPr/>
          </p:nvSpPr>
          <p:spPr bwMode="auto">
            <a:xfrm>
              <a:off x="3790" y="29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2733" name="Text Box 221"/>
            <p:cNvSpPr txBox="1">
              <a:spLocks noChangeArrowheads="1"/>
            </p:cNvSpPr>
            <p:nvPr/>
          </p:nvSpPr>
          <p:spPr bwMode="auto">
            <a:xfrm>
              <a:off x="4134" y="29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</p:grpSp>
      <p:grpSp>
        <p:nvGrpSpPr>
          <p:cNvPr id="192781" name="Group 269"/>
          <p:cNvGrpSpPr>
            <a:grpSpLocks/>
          </p:cNvGrpSpPr>
          <p:nvPr/>
        </p:nvGrpSpPr>
        <p:grpSpPr bwMode="auto">
          <a:xfrm>
            <a:off x="2136775" y="1301750"/>
            <a:ext cx="5006975" cy="555625"/>
            <a:chOff x="1367" y="812"/>
            <a:chExt cx="3117" cy="350"/>
          </a:xfrm>
        </p:grpSpPr>
        <p:sp>
          <p:nvSpPr>
            <p:cNvPr id="192771" name="Text Box 259"/>
            <p:cNvSpPr txBox="1">
              <a:spLocks noChangeArrowheads="1"/>
            </p:cNvSpPr>
            <p:nvPr/>
          </p:nvSpPr>
          <p:spPr bwMode="auto">
            <a:xfrm>
              <a:off x="2056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2" name="Text Box 260"/>
            <p:cNvSpPr txBox="1">
              <a:spLocks noChangeArrowheads="1"/>
            </p:cNvSpPr>
            <p:nvPr/>
          </p:nvSpPr>
          <p:spPr bwMode="auto">
            <a:xfrm>
              <a:off x="3787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N</a:t>
              </a:r>
            </a:p>
          </p:txBody>
        </p:sp>
        <p:sp>
          <p:nvSpPr>
            <p:cNvPr id="192773" name="Text Box 261"/>
            <p:cNvSpPr txBox="1">
              <a:spLocks noChangeArrowheads="1"/>
            </p:cNvSpPr>
            <p:nvPr/>
          </p:nvSpPr>
          <p:spPr bwMode="auto">
            <a:xfrm>
              <a:off x="4139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4" name="Text Box 262"/>
            <p:cNvSpPr txBox="1">
              <a:spLocks noChangeArrowheads="1"/>
            </p:cNvSpPr>
            <p:nvPr/>
          </p:nvSpPr>
          <p:spPr bwMode="auto">
            <a:xfrm>
              <a:off x="3438" y="81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2775" name="Text Box 263"/>
            <p:cNvSpPr txBox="1">
              <a:spLocks noChangeArrowheads="1"/>
            </p:cNvSpPr>
            <p:nvPr/>
          </p:nvSpPr>
          <p:spPr bwMode="auto">
            <a:xfrm>
              <a:off x="3085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Ư</a:t>
              </a:r>
            </a:p>
          </p:txBody>
        </p:sp>
        <p:sp>
          <p:nvSpPr>
            <p:cNvPr id="192776" name="Text Box 264"/>
            <p:cNvSpPr txBox="1">
              <a:spLocks noChangeArrowheads="1"/>
            </p:cNvSpPr>
            <p:nvPr/>
          </p:nvSpPr>
          <p:spPr bwMode="auto">
            <a:xfrm>
              <a:off x="2394" y="81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2777" name="Text Box 265"/>
            <p:cNvSpPr txBox="1">
              <a:spLocks noChangeArrowheads="1"/>
            </p:cNvSpPr>
            <p:nvPr/>
          </p:nvSpPr>
          <p:spPr bwMode="auto">
            <a:xfrm>
              <a:off x="2743" y="81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V</a:t>
              </a:r>
            </a:p>
          </p:txBody>
        </p:sp>
        <p:sp>
          <p:nvSpPr>
            <p:cNvPr id="192778" name="Text Box 266"/>
            <p:cNvSpPr txBox="1">
              <a:spLocks noChangeArrowheads="1"/>
            </p:cNvSpPr>
            <p:nvPr/>
          </p:nvSpPr>
          <p:spPr bwMode="auto">
            <a:xfrm>
              <a:off x="1367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H</a:t>
              </a:r>
            </a:p>
          </p:txBody>
        </p:sp>
        <p:sp>
          <p:nvSpPr>
            <p:cNvPr id="192779" name="Text Box 267"/>
            <p:cNvSpPr txBox="1">
              <a:spLocks noChangeArrowheads="1"/>
            </p:cNvSpPr>
            <p:nvPr/>
          </p:nvSpPr>
          <p:spPr bwMode="auto">
            <a:xfrm>
              <a:off x="1706" y="81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/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878196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26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666" grpId="0"/>
      <p:bldP spid="19266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Description: Không tổ chức các hoạt động phần Hội tại Lễ hội Đền Hùng - Báo Nhân D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1" y="1143000"/>
            <a:ext cx="7467600" cy="510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63246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517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02" name="Text Box 106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09003" name="Text Box 107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2: Nơi yên nghỉ của Vua Hùng (có 4 chữ cái)?</a:t>
            </a:r>
          </a:p>
        </p:txBody>
      </p:sp>
      <p:grpSp>
        <p:nvGrpSpPr>
          <p:cNvPr id="209132" name="Group 236"/>
          <p:cNvGrpSpPr>
            <a:grpSpLocks/>
          </p:cNvGrpSpPr>
          <p:nvPr/>
        </p:nvGrpSpPr>
        <p:grpSpPr bwMode="auto">
          <a:xfrm>
            <a:off x="539750" y="1298575"/>
            <a:ext cx="8280400" cy="3905250"/>
            <a:chOff x="340" y="818"/>
            <a:chExt cx="5216" cy="2460"/>
          </a:xfrm>
        </p:grpSpPr>
        <p:sp>
          <p:nvSpPr>
            <p:cNvPr id="209047" name="Text Box 151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8" name="Text Box 152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1" name="Text Box 155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2" name="Text Box 156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032" name="Group 136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209033" name="Text Box 137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209034" name="Text Box 138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209035" name="Text Box 139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209036" name="Text Box 140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209037" name="Text Box 141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209038" name="Text Box 142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209039" name="Text Box 143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209040" name="Text Box 144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1" name="Text Box 145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2" name="Text Box 146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3" name="Text Box 147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4" name="Text Box 148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5" name="Text Box 149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46" name="Text Box 150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49" name="Text Box 153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0" name="Text Box 154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3" name="Text Box 157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4" name="Text Box 158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55" name="Text Box 159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6" name="Text Box 160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7" name="Text Box 161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8" name="Text Box 162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59" name="Text Box 163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0" name="Text Box 164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1" name="Text Box 165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2" name="Text Box 166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3" name="Text Box 167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4" name="Text Box 168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5" name="Text Box 169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6" name="Text Box 170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7" name="Text Box 171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68" name="Text Box 172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69" name="Text Box 173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0" name="Text Box 174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209071" name="Text Box 175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2" name="Text Box 176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3" name="Text Box 177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4" name="Text Box 178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5" name="Text Box 179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6" name="Text Box 180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7" name="Text Box 181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8" name="Text Box 182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79" name="Text Box 183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0" name="Text Box 184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1" name="Text Box 185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2" name="Text Box 186"/>
            <p:cNvSpPr txBox="1">
              <a:spLocks noChangeArrowheads="1"/>
            </p:cNvSpPr>
            <p:nvPr/>
          </p:nvSpPr>
          <p:spPr bwMode="auto">
            <a:xfrm>
              <a:off x="380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3" name="Text Box 187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4" name="Text Box 188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5" name="Text Box 189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6" name="Text Box 190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7" name="Text Box 191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8" name="Text Box 192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89" name="Text Box 193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0" name="Text Box 194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1" name="Text Box 195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9092" name="Text Box 196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209122" name="Group 226"/>
            <p:cNvGrpSpPr>
              <a:grpSpLocks/>
            </p:cNvGrpSpPr>
            <p:nvPr/>
          </p:nvGrpSpPr>
          <p:grpSpPr bwMode="auto">
            <a:xfrm>
              <a:off x="1338" y="823"/>
              <a:ext cx="3162" cy="350"/>
              <a:chOff x="1605" y="210"/>
              <a:chExt cx="3117" cy="350"/>
            </a:xfrm>
          </p:grpSpPr>
          <p:sp>
            <p:nvSpPr>
              <p:cNvPr id="209123" name="Text Box 227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4" name="Text Box 228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209125" name="Text Box 229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6" name="Text Box 230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209127" name="Text Box 231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209128" name="Text Box 232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209129" name="Text Box 233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209130" name="Text Box 234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209131" name="Text Box 235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</p:grpSp>
      <p:grpSp>
        <p:nvGrpSpPr>
          <p:cNvPr id="209134" name="Group 238"/>
          <p:cNvGrpSpPr>
            <a:grpSpLocks/>
          </p:cNvGrpSpPr>
          <p:nvPr/>
        </p:nvGrpSpPr>
        <p:grpSpPr bwMode="auto">
          <a:xfrm>
            <a:off x="3784600" y="1852613"/>
            <a:ext cx="2252663" cy="552450"/>
            <a:chOff x="3742" y="3761"/>
            <a:chExt cx="1372" cy="348"/>
          </a:xfrm>
        </p:grpSpPr>
        <p:sp>
          <p:nvSpPr>
            <p:cNvPr id="209135" name="Text Box 239"/>
            <p:cNvSpPr txBox="1">
              <a:spLocks noChangeArrowheads="1"/>
            </p:cNvSpPr>
            <p:nvPr/>
          </p:nvSpPr>
          <p:spPr bwMode="auto">
            <a:xfrm>
              <a:off x="4083" y="376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Ă</a:t>
              </a:r>
            </a:p>
          </p:txBody>
        </p:sp>
        <p:sp>
          <p:nvSpPr>
            <p:cNvPr id="209136" name="Text Box 240"/>
            <p:cNvSpPr txBox="1">
              <a:spLocks noChangeArrowheads="1"/>
            </p:cNvSpPr>
            <p:nvPr/>
          </p:nvSpPr>
          <p:spPr bwMode="auto">
            <a:xfrm>
              <a:off x="3742" y="376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209137" name="Text Box 241"/>
            <p:cNvSpPr txBox="1">
              <a:spLocks noChangeArrowheads="1"/>
            </p:cNvSpPr>
            <p:nvPr/>
          </p:nvSpPr>
          <p:spPr bwMode="auto">
            <a:xfrm>
              <a:off x="4430" y="376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209138" name="Text Box 242"/>
            <p:cNvSpPr txBox="1">
              <a:spLocks noChangeArrowheads="1"/>
            </p:cNvSpPr>
            <p:nvPr/>
          </p:nvSpPr>
          <p:spPr bwMode="auto">
            <a:xfrm>
              <a:off x="4769" y="376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849398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0900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9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9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9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00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01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1: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3602" name="Text Box 66"/>
          <p:cNvSpPr txBox="1">
            <a:spLocks noChangeArrowheads="1"/>
          </p:cNvSpPr>
          <p:nvPr/>
        </p:nvSpPr>
        <p:spPr bwMode="auto">
          <a:xfrm>
            <a:off x="611188" y="5589588"/>
            <a:ext cx="8137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3: Đây là  tên một  nhân vật trong truyền thuyết đã bốc từng quả đồi, dời từng dãy núi để ngăn dòng nước lũ (có 7 chữ cái)?</a:t>
            </a:r>
          </a:p>
        </p:txBody>
      </p:sp>
      <p:grpSp>
        <p:nvGrpSpPr>
          <p:cNvPr id="193714" name="Group 178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3637" name="Group 101"/>
            <p:cNvGrpSpPr>
              <a:grpSpLocks/>
            </p:cNvGrpSpPr>
            <p:nvPr/>
          </p:nvGrpSpPr>
          <p:grpSpPr bwMode="auto">
            <a:xfrm>
              <a:off x="340" y="812"/>
              <a:ext cx="5216" cy="2466"/>
              <a:chOff x="340" y="812"/>
              <a:chExt cx="5216" cy="2466"/>
            </a:xfrm>
          </p:grpSpPr>
          <p:grpSp>
            <p:nvGrpSpPr>
              <p:cNvPr id="193638" name="Group 102"/>
              <p:cNvGrpSpPr>
                <a:grpSpLocks/>
              </p:cNvGrpSpPr>
              <p:nvPr/>
            </p:nvGrpSpPr>
            <p:grpSpPr bwMode="auto">
              <a:xfrm>
                <a:off x="340" y="874"/>
                <a:ext cx="512" cy="2398"/>
                <a:chOff x="340" y="874"/>
                <a:chExt cx="512" cy="2398"/>
              </a:xfrm>
            </p:grpSpPr>
            <p:sp>
              <p:nvSpPr>
                <p:cNvPr id="193639" name="Text Box 103"/>
                <p:cNvSpPr txBox="1">
                  <a:spLocks noChangeArrowheads="1"/>
                </p:cNvSpPr>
                <p:nvPr/>
              </p:nvSpPr>
              <p:spPr bwMode="auto">
                <a:xfrm>
                  <a:off x="340" y="87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1</a:t>
                  </a:r>
                </a:p>
              </p:txBody>
            </p:sp>
            <p:sp>
              <p:nvSpPr>
                <p:cNvPr id="193640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340" y="2984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7</a:t>
                  </a:r>
                </a:p>
              </p:txBody>
            </p:sp>
            <p:sp>
              <p:nvSpPr>
                <p:cNvPr id="193641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340" y="263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6</a:t>
                  </a:r>
                </a:p>
              </p:txBody>
            </p:sp>
            <p:sp>
              <p:nvSpPr>
                <p:cNvPr id="193642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340" y="228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5</a:t>
                  </a:r>
                </a:p>
              </p:txBody>
            </p:sp>
            <p:sp>
              <p:nvSpPr>
                <p:cNvPr id="193643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340" y="193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4</a:t>
                  </a:r>
                </a:p>
              </p:txBody>
            </p:sp>
            <p:sp>
              <p:nvSpPr>
                <p:cNvPr id="193644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340" y="1570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3</a:t>
                  </a:r>
                </a:p>
              </p:txBody>
            </p:sp>
            <p:sp>
              <p:nvSpPr>
                <p:cNvPr id="193645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340" y="1223"/>
                  <a:ext cx="512" cy="288"/>
                </a:xfrm>
                <a:prstGeom prst="rect">
                  <a:avLst/>
                </a:prstGeom>
                <a:solidFill>
                  <a:srgbClr val="96969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b="1">
                      <a:latin typeface="Times New Roman" pitchFamily="18" charset="0"/>
                    </a:rPr>
                    <a:t>Câu 2</a:t>
                  </a:r>
                </a:p>
              </p:txBody>
            </p:sp>
          </p:grpSp>
          <p:sp>
            <p:nvSpPr>
              <p:cNvPr id="193646" name="Text Box 110"/>
              <p:cNvSpPr txBox="1">
                <a:spLocks noChangeArrowheads="1"/>
              </p:cNvSpPr>
              <p:nvPr/>
            </p:nvSpPr>
            <p:spPr bwMode="auto">
              <a:xfrm>
                <a:off x="2051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7" name="Text Box 111"/>
              <p:cNvSpPr txBox="1">
                <a:spLocks noChangeArrowheads="1"/>
              </p:cNvSpPr>
              <p:nvPr/>
            </p:nvSpPr>
            <p:spPr bwMode="auto">
              <a:xfrm>
                <a:off x="3806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8" name="Text Box 112"/>
              <p:cNvSpPr txBox="1">
                <a:spLocks noChangeArrowheads="1"/>
              </p:cNvSpPr>
              <p:nvPr/>
            </p:nvSpPr>
            <p:spPr bwMode="auto">
              <a:xfrm>
                <a:off x="4158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49" name="Text Box 113"/>
              <p:cNvSpPr txBox="1">
                <a:spLocks noChangeArrowheads="1"/>
              </p:cNvSpPr>
              <p:nvPr/>
            </p:nvSpPr>
            <p:spPr bwMode="auto">
              <a:xfrm>
                <a:off x="3457" y="82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0" name="Text Box 114"/>
              <p:cNvSpPr txBox="1">
                <a:spLocks noChangeArrowheads="1"/>
              </p:cNvSpPr>
              <p:nvPr/>
            </p:nvSpPr>
            <p:spPr bwMode="auto">
              <a:xfrm>
                <a:off x="310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1" name="Text Box 115"/>
              <p:cNvSpPr txBox="1">
                <a:spLocks noChangeArrowheads="1"/>
              </p:cNvSpPr>
              <p:nvPr/>
            </p:nvSpPr>
            <p:spPr bwMode="auto">
              <a:xfrm>
                <a:off x="2403" y="818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2" name="Text Box 116"/>
              <p:cNvSpPr txBox="1">
                <a:spLocks noChangeArrowheads="1"/>
              </p:cNvSpPr>
              <p:nvPr/>
            </p:nvSpPr>
            <p:spPr bwMode="auto">
              <a:xfrm>
                <a:off x="2752" y="82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3" name="Text Box 117"/>
              <p:cNvSpPr txBox="1">
                <a:spLocks noChangeArrowheads="1"/>
              </p:cNvSpPr>
              <p:nvPr/>
            </p:nvSpPr>
            <p:spPr bwMode="auto">
              <a:xfrm>
                <a:off x="2749" y="117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54" name="Text Box 118"/>
              <p:cNvSpPr txBox="1">
                <a:spLocks noChangeArrowheads="1"/>
              </p:cNvSpPr>
              <p:nvPr/>
            </p:nvSpPr>
            <p:spPr bwMode="auto">
              <a:xfrm>
                <a:off x="2405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5" name="Text Box 119"/>
              <p:cNvSpPr txBox="1">
                <a:spLocks noChangeArrowheads="1"/>
              </p:cNvSpPr>
              <p:nvPr/>
            </p:nvSpPr>
            <p:spPr bwMode="auto">
              <a:xfrm>
                <a:off x="1354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6" name="Text Box 120"/>
              <p:cNvSpPr txBox="1">
                <a:spLocks noChangeArrowheads="1"/>
              </p:cNvSpPr>
              <p:nvPr/>
            </p:nvSpPr>
            <p:spPr bwMode="auto">
              <a:xfrm>
                <a:off x="1701" y="82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7" name="Text Box 121"/>
              <p:cNvSpPr txBox="1">
                <a:spLocks noChangeArrowheads="1"/>
              </p:cNvSpPr>
              <p:nvPr/>
            </p:nvSpPr>
            <p:spPr bwMode="auto">
              <a:xfrm>
                <a:off x="3099" y="117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8" name="Text Box 122"/>
              <p:cNvSpPr txBox="1">
                <a:spLocks noChangeArrowheads="1"/>
              </p:cNvSpPr>
              <p:nvPr/>
            </p:nvSpPr>
            <p:spPr bwMode="auto">
              <a:xfrm>
                <a:off x="3454" y="116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59" name="Text Box 123"/>
              <p:cNvSpPr txBox="1">
                <a:spLocks noChangeArrowheads="1"/>
              </p:cNvSpPr>
              <p:nvPr/>
            </p:nvSpPr>
            <p:spPr bwMode="auto">
              <a:xfrm>
                <a:off x="24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0" name="Text Box 124"/>
              <p:cNvSpPr txBox="1">
                <a:spLocks noChangeArrowheads="1"/>
              </p:cNvSpPr>
              <p:nvPr/>
            </p:nvSpPr>
            <p:spPr bwMode="auto">
              <a:xfrm>
                <a:off x="2758" y="1525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1" name="Text Box 125"/>
              <p:cNvSpPr txBox="1">
                <a:spLocks noChangeArrowheads="1"/>
              </p:cNvSpPr>
              <p:nvPr/>
            </p:nvSpPr>
            <p:spPr bwMode="auto">
              <a:xfrm>
                <a:off x="2051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2" name="Text Box 126"/>
              <p:cNvSpPr txBox="1">
                <a:spLocks noChangeArrowheads="1"/>
              </p:cNvSpPr>
              <p:nvPr/>
            </p:nvSpPr>
            <p:spPr bwMode="auto">
              <a:xfrm>
                <a:off x="3099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3" name="Text Box 127"/>
              <p:cNvSpPr txBox="1">
                <a:spLocks noChangeArrowheads="1"/>
              </p:cNvSpPr>
              <p:nvPr/>
            </p:nvSpPr>
            <p:spPr bwMode="auto">
              <a:xfrm>
                <a:off x="3457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4" name="Text Box 128"/>
              <p:cNvSpPr txBox="1">
                <a:spLocks noChangeArrowheads="1"/>
              </p:cNvSpPr>
              <p:nvPr/>
            </p:nvSpPr>
            <p:spPr bwMode="auto">
              <a:xfrm>
                <a:off x="3803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5" name="Text Box 129"/>
              <p:cNvSpPr txBox="1">
                <a:spLocks noChangeArrowheads="1"/>
              </p:cNvSpPr>
              <p:nvPr/>
            </p:nvSpPr>
            <p:spPr bwMode="auto">
              <a:xfrm>
                <a:off x="4158" y="152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6" name="Text Box 130"/>
              <p:cNvSpPr txBox="1">
                <a:spLocks noChangeArrowheads="1"/>
              </p:cNvSpPr>
              <p:nvPr/>
            </p:nvSpPr>
            <p:spPr bwMode="auto">
              <a:xfrm>
                <a:off x="310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7" name="Text Box 131"/>
              <p:cNvSpPr txBox="1">
                <a:spLocks noChangeArrowheads="1"/>
              </p:cNvSpPr>
              <p:nvPr/>
            </p:nvSpPr>
            <p:spPr bwMode="auto">
              <a:xfrm>
                <a:off x="2746" y="1872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68" name="Text Box 132"/>
              <p:cNvSpPr txBox="1">
                <a:spLocks noChangeArrowheads="1"/>
              </p:cNvSpPr>
              <p:nvPr/>
            </p:nvSpPr>
            <p:spPr bwMode="auto">
              <a:xfrm>
                <a:off x="3448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69" name="Text Box 133"/>
              <p:cNvSpPr txBox="1">
                <a:spLocks noChangeArrowheads="1"/>
              </p:cNvSpPr>
              <p:nvPr/>
            </p:nvSpPr>
            <p:spPr bwMode="auto">
              <a:xfrm>
                <a:off x="380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0" name="Text Box 134"/>
              <p:cNvSpPr txBox="1">
                <a:spLocks noChangeArrowheads="1"/>
              </p:cNvSpPr>
              <p:nvPr/>
            </p:nvSpPr>
            <p:spPr bwMode="auto">
              <a:xfrm>
                <a:off x="4153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1" name="Text Box 135"/>
              <p:cNvSpPr txBox="1">
                <a:spLocks noChangeArrowheads="1"/>
              </p:cNvSpPr>
              <p:nvPr/>
            </p:nvSpPr>
            <p:spPr bwMode="auto">
              <a:xfrm>
                <a:off x="450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2" name="Text Box 136"/>
              <p:cNvSpPr txBox="1">
                <a:spLocks noChangeArrowheads="1"/>
              </p:cNvSpPr>
              <p:nvPr/>
            </p:nvSpPr>
            <p:spPr bwMode="auto">
              <a:xfrm>
                <a:off x="4857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3" name="Text Box 137"/>
              <p:cNvSpPr txBox="1">
                <a:spLocks noChangeArrowheads="1"/>
              </p:cNvSpPr>
              <p:nvPr/>
            </p:nvSpPr>
            <p:spPr bwMode="auto">
              <a:xfrm>
                <a:off x="5211" y="187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4" name="Text Box 138"/>
              <p:cNvSpPr txBox="1">
                <a:spLocks noChangeArrowheads="1"/>
              </p:cNvSpPr>
              <p:nvPr/>
            </p:nvSpPr>
            <p:spPr bwMode="auto">
              <a:xfrm>
                <a:off x="2748" y="223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5" name="Text Box 139"/>
              <p:cNvSpPr txBox="1">
                <a:spLocks noChangeArrowheads="1"/>
              </p:cNvSpPr>
              <p:nvPr/>
            </p:nvSpPr>
            <p:spPr bwMode="auto">
              <a:xfrm>
                <a:off x="2746" y="257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6" name="Text Box 140"/>
              <p:cNvSpPr txBox="1">
                <a:spLocks noChangeArrowheads="1"/>
              </p:cNvSpPr>
              <p:nvPr/>
            </p:nvSpPr>
            <p:spPr bwMode="auto">
              <a:xfrm>
                <a:off x="2744" y="2928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?</a:t>
                </a:r>
              </a:p>
            </p:txBody>
          </p:sp>
          <p:sp>
            <p:nvSpPr>
              <p:cNvPr id="193677" name="Text Box 141"/>
              <p:cNvSpPr txBox="1">
                <a:spLocks noChangeArrowheads="1"/>
              </p:cNvSpPr>
              <p:nvPr/>
            </p:nvSpPr>
            <p:spPr bwMode="auto">
              <a:xfrm>
                <a:off x="2392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8" name="Text Box 142"/>
              <p:cNvSpPr txBox="1">
                <a:spLocks noChangeArrowheads="1"/>
              </p:cNvSpPr>
              <p:nvPr/>
            </p:nvSpPr>
            <p:spPr bwMode="auto">
              <a:xfrm>
                <a:off x="2045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79" name="Text Box 143"/>
              <p:cNvSpPr txBox="1">
                <a:spLocks noChangeArrowheads="1"/>
              </p:cNvSpPr>
              <p:nvPr/>
            </p:nvSpPr>
            <p:spPr bwMode="auto">
              <a:xfrm>
                <a:off x="2392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0" name="Text Box 144"/>
              <p:cNvSpPr txBox="1">
                <a:spLocks noChangeArrowheads="1"/>
              </p:cNvSpPr>
              <p:nvPr/>
            </p:nvSpPr>
            <p:spPr bwMode="auto">
              <a:xfrm>
                <a:off x="2045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1" name="Text Box 145"/>
              <p:cNvSpPr txBox="1">
                <a:spLocks noChangeArrowheads="1"/>
              </p:cNvSpPr>
              <p:nvPr/>
            </p:nvSpPr>
            <p:spPr bwMode="auto">
              <a:xfrm>
                <a:off x="2392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2" name="Text Box 146"/>
              <p:cNvSpPr txBox="1">
                <a:spLocks noChangeArrowheads="1"/>
              </p:cNvSpPr>
              <p:nvPr/>
            </p:nvSpPr>
            <p:spPr bwMode="auto">
              <a:xfrm>
                <a:off x="2045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3" name="Text Box 147"/>
              <p:cNvSpPr txBox="1">
                <a:spLocks noChangeArrowheads="1"/>
              </p:cNvSpPr>
              <p:nvPr/>
            </p:nvSpPr>
            <p:spPr bwMode="auto">
              <a:xfrm>
                <a:off x="169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4" name="Text Box 148"/>
              <p:cNvSpPr txBox="1">
                <a:spLocks noChangeArrowheads="1"/>
              </p:cNvSpPr>
              <p:nvPr/>
            </p:nvSpPr>
            <p:spPr bwMode="auto">
              <a:xfrm>
                <a:off x="1340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5" name="Text Box 149"/>
              <p:cNvSpPr txBox="1">
                <a:spLocks noChangeArrowheads="1"/>
              </p:cNvSpPr>
              <p:nvPr/>
            </p:nvSpPr>
            <p:spPr bwMode="auto">
              <a:xfrm>
                <a:off x="983" y="293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6" name="Text Box 150"/>
              <p:cNvSpPr txBox="1">
                <a:spLocks noChangeArrowheads="1"/>
              </p:cNvSpPr>
              <p:nvPr/>
            </p:nvSpPr>
            <p:spPr bwMode="auto">
              <a:xfrm>
                <a:off x="3101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7" name="Text Box 151"/>
              <p:cNvSpPr txBox="1">
                <a:spLocks noChangeArrowheads="1"/>
              </p:cNvSpPr>
              <p:nvPr/>
            </p:nvSpPr>
            <p:spPr bwMode="auto">
              <a:xfrm>
                <a:off x="3448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8" name="Text Box 152"/>
              <p:cNvSpPr txBox="1">
                <a:spLocks noChangeArrowheads="1"/>
              </p:cNvSpPr>
              <p:nvPr/>
            </p:nvSpPr>
            <p:spPr bwMode="auto">
              <a:xfrm>
                <a:off x="3803" y="222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89" name="Text Box 153"/>
              <p:cNvSpPr txBox="1">
                <a:spLocks noChangeArrowheads="1"/>
              </p:cNvSpPr>
              <p:nvPr/>
            </p:nvSpPr>
            <p:spPr bwMode="auto">
              <a:xfrm>
                <a:off x="4153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0" name="Text Box 154"/>
              <p:cNvSpPr txBox="1">
                <a:spLocks noChangeArrowheads="1"/>
              </p:cNvSpPr>
              <p:nvPr/>
            </p:nvSpPr>
            <p:spPr bwMode="auto">
              <a:xfrm>
                <a:off x="4507" y="22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1" name="Text Box 155"/>
              <p:cNvSpPr txBox="1">
                <a:spLocks noChangeArrowheads="1"/>
              </p:cNvSpPr>
              <p:nvPr/>
            </p:nvSpPr>
            <p:spPr bwMode="auto">
              <a:xfrm>
                <a:off x="3101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2" name="Text Box 156"/>
              <p:cNvSpPr txBox="1">
                <a:spLocks noChangeArrowheads="1"/>
              </p:cNvSpPr>
              <p:nvPr/>
            </p:nvSpPr>
            <p:spPr bwMode="auto">
              <a:xfrm>
                <a:off x="344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3" name="Text Box 157"/>
              <p:cNvSpPr txBox="1">
                <a:spLocks noChangeArrowheads="1"/>
              </p:cNvSpPr>
              <p:nvPr/>
            </p:nvSpPr>
            <p:spPr bwMode="auto">
              <a:xfrm>
                <a:off x="3806" y="258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4" name="Text Box 158"/>
              <p:cNvSpPr txBox="1">
                <a:spLocks noChangeArrowheads="1"/>
              </p:cNvSpPr>
              <p:nvPr/>
            </p:nvSpPr>
            <p:spPr bwMode="auto">
              <a:xfrm>
                <a:off x="4158" y="257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5" name="Text Box 159"/>
              <p:cNvSpPr txBox="1">
                <a:spLocks noChangeArrowheads="1"/>
              </p:cNvSpPr>
              <p:nvPr/>
            </p:nvSpPr>
            <p:spPr bwMode="auto">
              <a:xfrm>
                <a:off x="3101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6" name="Text Box 160"/>
              <p:cNvSpPr txBox="1">
                <a:spLocks noChangeArrowheads="1"/>
              </p:cNvSpPr>
              <p:nvPr/>
            </p:nvSpPr>
            <p:spPr bwMode="auto">
              <a:xfrm>
                <a:off x="344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7" name="Text Box 161"/>
              <p:cNvSpPr txBox="1">
                <a:spLocks noChangeArrowheads="1"/>
              </p:cNvSpPr>
              <p:nvPr/>
            </p:nvSpPr>
            <p:spPr bwMode="auto">
              <a:xfrm>
                <a:off x="3806" y="293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193698" name="Text Box 162"/>
              <p:cNvSpPr txBox="1">
                <a:spLocks noChangeArrowheads="1"/>
              </p:cNvSpPr>
              <p:nvPr/>
            </p:nvSpPr>
            <p:spPr bwMode="auto">
              <a:xfrm>
                <a:off x="4158" y="292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grpSp>
            <p:nvGrpSpPr>
              <p:cNvPr id="193699" name="Group 163"/>
              <p:cNvGrpSpPr>
                <a:grpSpLocks/>
              </p:cNvGrpSpPr>
              <p:nvPr/>
            </p:nvGrpSpPr>
            <p:grpSpPr bwMode="auto">
              <a:xfrm>
                <a:off x="1367" y="812"/>
                <a:ext cx="3117" cy="350"/>
                <a:chOff x="1605" y="210"/>
                <a:chExt cx="3117" cy="350"/>
              </a:xfrm>
            </p:grpSpPr>
            <p:sp>
              <p:nvSpPr>
                <p:cNvPr id="193700" name="Text Box 164"/>
                <p:cNvSpPr txBox="1">
                  <a:spLocks noChangeArrowheads="1"/>
                </p:cNvSpPr>
                <p:nvPr/>
              </p:nvSpPr>
              <p:spPr bwMode="auto">
                <a:xfrm>
                  <a:off x="2294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1" name="Text Box 165"/>
                <p:cNvSpPr txBox="1">
                  <a:spLocks noChangeArrowheads="1"/>
                </p:cNvSpPr>
                <p:nvPr/>
              </p:nvSpPr>
              <p:spPr bwMode="auto">
                <a:xfrm>
                  <a:off x="4025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N</a:t>
                  </a:r>
                </a:p>
              </p:txBody>
            </p:sp>
            <p:sp>
              <p:nvSpPr>
                <p:cNvPr id="193702" name="Text Box 166"/>
                <p:cNvSpPr txBox="1">
                  <a:spLocks noChangeArrowheads="1"/>
                </p:cNvSpPr>
                <p:nvPr/>
              </p:nvSpPr>
              <p:spPr bwMode="auto">
                <a:xfrm>
                  <a:off x="4377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3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3676" y="212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Ơ</a:t>
                  </a:r>
                </a:p>
              </p:txBody>
            </p:sp>
            <p:sp>
              <p:nvSpPr>
                <p:cNvPr id="193704" name="Text Box 168"/>
                <p:cNvSpPr txBox="1">
                  <a:spLocks noChangeArrowheads="1"/>
                </p:cNvSpPr>
                <p:nvPr/>
              </p:nvSpPr>
              <p:spPr bwMode="auto">
                <a:xfrm>
                  <a:off x="3323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Ư</a:t>
                  </a:r>
                </a:p>
              </p:txBody>
            </p:sp>
            <p:sp>
              <p:nvSpPr>
                <p:cNvPr id="193705" name="Text Box 169"/>
                <p:cNvSpPr txBox="1">
                  <a:spLocks noChangeArrowheads="1"/>
                </p:cNvSpPr>
                <p:nvPr/>
              </p:nvSpPr>
              <p:spPr bwMode="auto">
                <a:xfrm>
                  <a:off x="2632" y="215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G</a:t>
                  </a:r>
                </a:p>
              </p:txBody>
            </p:sp>
            <p:sp>
              <p:nvSpPr>
                <p:cNvPr id="193706" name="Text Box 170"/>
                <p:cNvSpPr txBox="1">
                  <a:spLocks noChangeArrowheads="1"/>
                </p:cNvSpPr>
                <p:nvPr/>
              </p:nvSpPr>
              <p:spPr bwMode="auto">
                <a:xfrm>
                  <a:off x="2981" y="210"/>
                  <a:ext cx="345" cy="34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V</a:t>
                  </a:r>
                </a:p>
              </p:txBody>
            </p:sp>
            <p:sp>
              <p:nvSpPr>
                <p:cNvPr id="193707" name="Text Box 171"/>
                <p:cNvSpPr txBox="1">
                  <a:spLocks noChangeArrowheads="1"/>
                </p:cNvSpPr>
                <p:nvPr/>
              </p:nvSpPr>
              <p:spPr bwMode="auto">
                <a:xfrm>
                  <a:off x="1605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H</a:t>
                  </a:r>
                </a:p>
              </p:txBody>
            </p:sp>
            <p:sp>
              <p:nvSpPr>
                <p:cNvPr id="193708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1944" y="210"/>
                  <a:ext cx="345" cy="345"/>
                </a:xfrm>
                <a:prstGeom prst="rect">
                  <a:avLst/>
                </a:prstGeom>
                <a:solidFill>
                  <a:srgbClr val="FF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3600" b="1"/>
                    <a:t>Ù</a:t>
                  </a:r>
                </a:p>
              </p:txBody>
            </p:sp>
          </p:grpSp>
        </p:grpSp>
        <p:grpSp>
          <p:nvGrpSpPr>
            <p:cNvPr id="193709" name="Group 173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3710" name="Text Box 174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3711" name="Text Box 175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3712" name="Text Box 176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3713" name="Text Box 177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3716" name="Group 180"/>
          <p:cNvGrpSpPr>
            <a:grpSpLocks/>
          </p:cNvGrpSpPr>
          <p:nvPr/>
        </p:nvGrpSpPr>
        <p:grpSpPr bwMode="auto">
          <a:xfrm>
            <a:off x="3263900" y="2428875"/>
            <a:ext cx="3879850" cy="547688"/>
            <a:chOff x="1741" y="3856"/>
            <a:chExt cx="2444" cy="345"/>
          </a:xfrm>
        </p:grpSpPr>
        <p:sp>
          <p:nvSpPr>
            <p:cNvPr id="193717" name="Text Box 181"/>
            <p:cNvSpPr txBox="1">
              <a:spLocks noChangeArrowheads="1"/>
            </p:cNvSpPr>
            <p:nvPr/>
          </p:nvSpPr>
          <p:spPr bwMode="auto">
            <a:xfrm>
              <a:off x="2789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3718" name="Text Box 182"/>
            <p:cNvSpPr txBox="1">
              <a:spLocks noChangeArrowheads="1"/>
            </p:cNvSpPr>
            <p:nvPr/>
          </p:nvSpPr>
          <p:spPr bwMode="auto">
            <a:xfrm>
              <a:off x="2434" y="385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19" name="Text Box 183"/>
            <p:cNvSpPr txBox="1">
              <a:spLocks noChangeArrowheads="1"/>
            </p:cNvSpPr>
            <p:nvPr/>
          </p:nvSpPr>
          <p:spPr bwMode="auto">
            <a:xfrm>
              <a:off x="208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3720" name="Text Box 184"/>
            <p:cNvSpPr txBox="1">
              <a:spLocks noChangeArrowheads="1"/>
            </p:cNvSpPr>
            <p:nvPr/>
          </p:nvSpPr>
          <p:spPr bwMode="auto">
            <a:xfrm>
              <a:off x="3136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3721" name="Text Box 185"/>
            <p:cNvSpPr txBox="1">
              <a:spLocks noChangeArrowheads="1"/>
            </p:cNvSpPr>
            <p:nvPr/>
          </p:nvSpPr>
          <p:spPr bwMode="auto">
            <a:xfrm>
              <a:off x="3494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3722" name="Text Box 186"/>
            <p:cNvSpPr txBox="1">
              <a:spLocks noChangeArrowheads="1"/>
            </p:cNvSpPr>
            <p:nvPr/>
          </p:nvSpPr>
          <p:spPr bwMode="auto">
            <a:xfrm>
              <a:off x="3840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3723" name="Text Box 187"/>
            <p:cNvSpPr txBox="1">
              <a:spLocks noChangeArrowheads="1"/>
            </p:cNvSpPr>
            <p:nvPr/>
          </p:nvSpPr>
          <p:spPr bwMode="auto">
            <a:xfrm>
              <a:off x="1741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475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36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3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60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5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4714" name="Text Box 154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4: Đây là chức quan đứng đầu các bộ (có 8 chữ cái)?</a:t>
            </a:r>
          </a:p>
        </p:txBody>
      </p:sp>
      <p:grpSp>
        <p:nvGrpSpPr>
          <p:cNvPr id="194731" name="Group 17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4638" name="Group 78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4639" name="Text Box 79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4640" name="Text Box 80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4641" name="Text Box 81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4642" name="Text Box 82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4643" name="Text Box 83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4644" name="Text Box 84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4645" name="Text Box 85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4646" name="Text Box 86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7" name="Text Box 87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8" name="Text Box 88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49" name="Text Box 89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0" name="Text Box 90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1" name="Text Box 91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2" name="Text Box 92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3" name="Text Box 93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54" name="Text Box 94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5" name="Text Box 95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6" name="Text Box 96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7" name="Text Box 97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8" name="Text Box 98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59" name="Text Box 99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0" name="Text Box 100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1" name="Text Box 101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2" name="Text Box 102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3" name="Text Box 103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4" name="Text Box 104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5" name="Text Box 105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6" name="Text Box 106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7" name="Text Box 107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68" name="Text Box 108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69" name="Text Box 109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0" name="Text Box 110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1" name="Text Box 111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2" name="Text Box 112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3" name="Text Box 113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4" name="Text Box 114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5" name="Text Box 115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6" name="Text Box 116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4677" name="Text Box 117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8" name="Text Box 118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79" name="Text Box 119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0" name="Text Box 120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1" name="Text Box 121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2" name="Text Box 122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3" name="Text Box 123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4" name="Text Box 124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5" name="Text Box 125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6" name="Text Box 126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7" name="Text Box 127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8" name="Text Box 128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89" name="Text Box 129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0" name="Text Box 130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1" name="Text Box 131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2" name="Text Box 132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3" name="Text Box 133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4" name="Text Box 134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5" name="Text Box 135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6" name="Text Box 136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7" name="Text Box 137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4698" name="Text Box 138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4699" name="Group 139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4700" name="Text Box 140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1" name="Text Box 141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02" name="Text Box 142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3" name="Text Box 143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04" name="Text Box 144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4705" name="Text Box 145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4706" name="Text Box 146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4707" name="Text Box 147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08" name="Text Box 148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4709" name="Group 149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4710" name="Text Box 150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4711" name="Text Box 151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4712" name="Text Box 152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13" name="Text Box 153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4723" name="Group 16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4724" name="Text Box 16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4725" name="Text Box 16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6" name="Text Box 16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4727" name="Text Box 16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4728" name="Text Box 16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4729" name="Text Box 16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4730" name="Text Box 17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</p:grpSp>
      <p:grpSp>
        <p:nvGrpSpPr>
          <p:cNvPr id="194742" name="Group 182"/>
          <p:cNvGrpSpPr>
            <a:grpSpLocks/>
          </p:cNvGrpSpPr>
          <p:nvPr/>
        </p:nvGrpSpPr>
        <p:grpSpPr bwMode="auto">
          <a:xfrm>
            <a:off x="4359275" y="2984500"/>
            <a:ext cx="4460875" cy="547688"/>
            <a:chOff x="2882" y="3811"/>
            <a:chExt cx="2810" cy="345"/>
          </a:xfrm>
        </p:grpSpPr>
        <p:sp>
          <p:nvSpPr>
            <p:cNvPr id="194743" name="Text Box 183"/>
            <p:cNvSpPr txBox="1">
              <a:spLocks noChangeArrowheads="1"/>
            </p:cNvSpPr>
            <p:nvPr/>
          </p:nvSpPr>
          <p:spPr bwMode="auto">
            <a:xfrm>
              <a:off x="323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Ạ</a:t>
              </a:r>
            </a:p>
          </p:txBody>
        </p:sp>
        <p:sp>
          <p:nvSpPr>
            <p:cNvPr id="194744" name="Text Box 184"/>
            <p:cNvSpPr txBox="1">
              <a:spLocks noChangeArrowheads="1"/>
            </p:cNvSpPr>
            <p:nvPr/>
          </p:nvSpPr>
          <p:spPr bwMode="auto">
            <a:xfrm>
              <a:off x="2882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4745" name="Text Box 185"/>
            <p:cNvSpPr txBox="1">
              <a:spLocks noChangeArrowheads="1"/>
            </p:cNvSpPr>
            <p:nvPr/>
          </p:nvSpPr>
          <p:spPr bwMode="auto">
            <a:xfrm>
              <a:off x="3584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C</a:t>
              </a:r>
            </a:p>
          </p:txBody>
        </p:sp>
        <p:sp>
          <p:nvSpPr>
            <p:cNvPr id="194746" name="Text Box 186"/>
            <p:cNvSpPr txBox="1">
              <a:spLocks noChangeArrowheads="1"/>
            </p:cNvSpPr>
            <p:nvPr/>
          </p:nvSpPr>
          <p:spPr bwMode="auto">
            <a:xfrm>
              <a:off x="393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4747" name="Text Box 187"/>
            <p:cNvSpPr txBox="1">
              <a:spLocks noChangeArrowheads="1"/>
            </p:cNvSpPr>
            <p:nvPr/>
          </p:nvSpPr>
          <p:spPr bwMode="auto">
            <a:xfrm>
              <a:off x="4289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4748" name="Text Box 188"/>
            <p:cNvSpPr txBox="1">
              <a:spLocks noChangeArrowheads="1"/>
            </p:cNvSpPr>
            <p:nvPr/>
          </p:nvSpPr>
          <p:spPr bwMode="auto">
            <a:xfrm>
              <a:off x="464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Ớ</a:t>
              </a:r>
            </a:p>
          </p:txBody>
        </p:sp>
        <p:sp>
          <p:nvSpPr>
            <p:cNvPr id="194749" name="Text Box 189"/>
            <p:cNvSpPr txBox="1">
              <a:spLocks noChangeArrowheads="1"/>
            </p:cNvSpPr>
            <p:nvPr/>
          </p:nvSpPr>
          <p:spPr bwMode="auto">
            <a:xfrm>
              <a:off x="4993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4750" name="Text Box 190"/>
            <p:cNvSpPr txBox="1">
              <a:spLocks noChangeArrowheads="1"/>
            </p:cNvSpPr>
            <p:nvPr/>
          </p:nvSpPr>
          <p:spPr bwMode="auto">
            <a:xfrm>
              <a:off x="5347" y="381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16346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471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4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49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5755" name="Text Box 171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5: Tên đặt cho con trai vua (có 8 chữ cái)?</a:t>
            </a:r>
          </a:p>
        </p:txBody>
      </p:sp>
      <p:grpSp>
        <p:nvGrpSpPr>
          <p:cNvPr id="195765" name="Group 18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5661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5662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5663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5664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5665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5666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5667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5668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5669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0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1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2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3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4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5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6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77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8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79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0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1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2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3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84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5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6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7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8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89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0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1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2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3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4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5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6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697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8" name="Text Box 114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699" name="Text Box 115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5700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1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2" name="Text Box 118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3" name="Text Box 119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4" name="Text Box 120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5" name="Text Box 121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6" name="Text Box 122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7" name="Text Box 123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8" name="Text Box 124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09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0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1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2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3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4" name="Text Box 130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5" name="Text Box 131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6" name="Text Box 132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7" name="Text Box 133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8" name="Text Box 134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19" name="Text Box 135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0" name="Text Box 136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5721" name="Text Box 137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5722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5723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4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25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6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27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28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5729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5730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31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5732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5733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5734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35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36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5737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5738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39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0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5741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5742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43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5744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5745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5746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5747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5748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5749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5750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5751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5752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5753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5775" name="Group 191"/>
          <p:cNvGrpSpPr>
            <a:grpSpLocks/>
          </p:cNvGrpSpPr>
          <p:nvPr/>
        </p:nvGrpSpPr>
        <p:grpSpPr bwMode="auto">
          <a:xfrm>
            <a:off x="3238500" y="3538538"/>
            <a:ext cx="4456113" cy="554037"/>
            <a:chOff x="2181" y="3807"/>
            <a:chExt cx="2807" cy="349"/>
          </a:xfrm>
        </p:grpSpPr>
        <p:sp>
          <p:nvSpPr>
            <p:cNvPr id="195776" name="Text Box 192"/>
            <p:cNvSpPr txBox="1">
              <a:spLocks noChangeArrowheads="1"/>
            </p:cNvSpPr>
            <p:nvPr/>
          </p:nvSpPr>
          <p:spPr bwMode="auto">
            <a:xfrm>
              <a:off x="2884" y="381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77" name="Text Box 193"/>
            <p:cNvSpPr txBox="1">
              <a:spLocks noChangeArrowheads="1"/>
            </p:cNvSpPr>
            <p:nvPr/>
          </p:nvSpPr>
          <p:spPr bwMode="auto">
            <a:xfrm>
              <a:off x="2528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U</a:t>
              </a:r>
            </a:p>
          </p:txBody>
        </p:sp>
        <p:sp>
          <p:nvSpPr>
            <p:cNvPr id="195778" name="Text Box 194"/>
            <p:cNvSpPr txBox="1">
              <a:spLocks noChangeArrowheads="1"/>
            </p:cNvSpPr>
            <p:nvPr/>
          </p:nvSpPr>
          <p:spPr bwMode="auto">
            <a:xfrm>
              <a:off x="2181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Q</a:t>
              </a:r>
            </a:p>
          </p:txBody>
        </p:sp>
        <p:sp>
          <p:nvSpPr>
            <p:cNvPr id="195779" name="Text Box 195"/>
            <p:cNvSpPr txBox="1">
              <a:spLocks noChangeArrowheads="1"/>
            </p:cNvSpPr>
            <p:nvPr/>
          </p:nvSpPr>
          <p:spPr bwMode="auto">
            <a:xfrm>
              <a:off x="3237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0" name="Text Box 196"/>
            <p:cNvSpPr txBox="1">
              <a:spLocks noChangeArrowheads="1"/>
            </p:cNvSpPr>
            <p:nvPr/>
          </p:nvSpPr>
          <p:spPr bwMode="auto">
            <a:xfrm>
              <a:off x="3584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L</a:t>
              </a:r>
            </a:p>
          </p:txBody>
        </p:sp>
        <p:sp>
          <p:nvSpPr>
            <p:cNvPr id="195781" name="Text Box 197"/>
            <p:cNvSpPr txBox="1">
              <a:spLocks noChangeArrowheads="1"/>
            </p:cNvSpPr>
            <p:nvPr/>
          </p:nvSpPr>
          <p:spPr bwMode="auto">
            <a:xfrm>
              <a:off x="3939" y="380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A</a:t>
              </a:r>
            </a:p>
          </p:txBody>
        </p:sp>
        <p:sp>
          <p:nvSpPr>
            <p:cNvPr id="195782" name="Text Box 198"/>
            <p:cNvSpPr txBox="1">
              <a:spLocks noChangeArrowheads="1"/>
            </p:cNvSpPr>
            <p:nvPr/>
          </p:nvSpPr>
          <p:spPr bwMode="auto">
            <a:xfrm>
              <a:off x="4289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5783" name="Text Box 199"/>
            <p:cNvSpPr txBox="1">
              <a:spLocks noChangeArrowheads="1"/>
            </p:cNvSpPr>
            <p:nvPr/>
          </p:nvSpPr>
          <p:spPr bwMode="auto">
            <a:xfrm>
              <a:off x="4643" y="380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720444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57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5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5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75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65" name="Text Box 57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96789" name="Group 181"/>
          <p:cNvGrpSpPr>
            <a:grpSpLocks/>
          </p:cNvGrpSpPr>
          <p:nvPr/>
        </p:nvGrpSpPr>
        <p:grpSpPr bwMode="auto">
          <a:xfrm>
            <a:off x="539750" y="1289050"/>
            <a:ext cx="8280400" cy="3914775"/>
            <a:chOff x="340" y="812"/>
            <a:chExt cx="5216" cy="2466"/>
          </a:xfrm>
        </p:grpSpPr>
        <p:grpSp>
          <p:nvGrpSpPr>
            <p:cNvPr id="196677" name="Group 69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6678" name="Text Box 70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6679" name="Text Box 71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6680" name="Text Box 72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6681" name="Text Box 73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6682" name="Text Box 74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6683" name="Text Box 75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6684" name="Text Box 76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6685" name="Text Box 77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6" name="Text Box 78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7" name="Text Box 79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8" name="Text Box 80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89" name="Text Box 81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0" name="Text Box 82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1" name="Text Box 83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2" name="Text Box 84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693" name="Text Box 85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4" name="Text Box 86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5" name="Text Box 87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6" name="Text Box 88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7" name="Text Box 89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8" name="Text Box 90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699" name="Text Box 91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0" name="Text Box 92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1" name="Text Box 93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2" name="Text Box 94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3" name="Text Box 95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4" name="Text Box 96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5" name="Text Box 97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6" name="Text Box 98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07" name="Text Box 99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8" name="Text Box 100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09" name="Text Box 101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0" name="Text Box 102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1" name="Text Box 103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2" name="Text Box 104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3" name="Text Box 105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4" name="Text Box 106"/>
            <p:cNvSpPr txBox="1">
              <a:spLocks noChangeArrowheads="1"/>
            </p:cNvSpPr>
            <p:nvPr/>
          </p:nvSpPr>
          <p:spPr bwMode="auto">
            <a:xfrm>
              <a:off x="2746" y="257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5" name="Text Box 107"/>
            <p:cNvSpPr txBox="1">
              <a:spLocks noChangeArrowheads="1"/>
            </p:cNvSpPr>
            <p:nvPr/>
          </p:nvSpPr>
          <p:spPr bwMode="auto">
            <a:xfrm>
              <a:off x="2744" y="2928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6716" name="Text Box 108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7" name="Text Box 109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8" name="Text Box 110"/>
            <p:cNvSpPr txBox="1">
              <a:spLocks noChangeArrowheads="1"/>
            </p:cNvSpPr>
            <p:nvPr/>
          </p:nvSpPr>
          <p:spPr bwMode="auto">
            <a:xfrm>
              <a:off x="2392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19" name="Text Box 111"/>
            <p:cNvSpPr txBox="1">
              <a:spLocks noChangeArrowheads="1"/>
            </p:cNvSpPr>
            <p:nvPr/>
          </p:nvSpPr>
          <p:spPr bwMode="auto">
            <a:xfrm>
              <a:off x="2045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0" name="Text Box 112"/>
            <p:cNvSpPr txBox="1">
              <a:spLocks noChangeArrowheads="1"/>
            </p:cNvSpPr>
            <p:nvPr/>
          </p:nvSpPr>
          <p:spPr bwMode="auto">
            <a:xfrm>
              <a:off x="2392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1" name="Text Box 113"/>
            <p:cNvSpPr txBox="1">
              <a:spLocks noChangeArrowheads="1"/>
            </p:cNvSpPr>
            <p:nvPr/>
          </p:nvSpPr>
          <p:spPr bwMode="auto">
            <a:xfrm>
              <a:off x="2045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2" name="Text Box 114"/>
            <p:cNvSpPr txBox="1">
              <a:spLocks noChangeArrowheads="1"/>
            </p:cNvSpPr>
            <p:nvPr/>
          </p:nvSpPr>
          <p:spPr bwMode="auto">
            <a:xfrm>
              <a:off x="169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3" name="Text Box 115"/>
            <p:cNvSpPr txBox="1">
              <a:spLocks noChangeArrowheads="1"/>
            </p:cNvSpPr>
            <p:nvPr/>
          </p:nvSpPr>
          <p:spPr bwMode="auto">
            <a:xfrm>
              <a:off x="1340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4" name="Text Box 116"/>
            <p:cNvSpPr txBox="1">
              <a:spLocks noChangeArrowheads="1"/>
            </p:cNvSpPr>
            <p:nvPr/>
          </p:nvSpPr>
          <p:spPr bwMode="auto">
            <a:xfrm>
              <a:off x="983" y="293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5" name="Text Box 117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6" name="Text Box 118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7" name="Text Box 119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8" name="Text Box 120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29" name="Text Box 121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0" name="Text Box 122"/>
            <p:cNvSpPr txBox="1">
              <a:spLocks noChangeArrowheads="1"/>
            </p:cNvSpPr>
            <p:nvPr/>
          </p:nvSpPr>
          <p:spPr bwMode="auto">
            <a:xfrm>
              <a:off x="3101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1" name="Text Box 123"/>
            <p:cNvSpPr txBox="1">
              <a:spLocks noChangeArrowheads="1"/>
            </p:cNvSpPr>
            <p:nvPr/>
          </p:nvSpPr>
          <p:spPr bwMode="auto">
            <a:xfrm>
              <a:off x="344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2" name="Text Box 124"/>
            <p:cNvSpPr txBox="1">
              <a:spLocks noChangeArrowheads="1"/>
            </p:cNvSpPr>
            <p:nvPr/>
          </p:nvSpPr>
          <p:spPr bwMode="auto">
            <a:xfrm>
              <a:off x="3806" y="258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3" name="Text Box 125"/>
            <p:cNvSpPr txBox="1">
              <a:spLocks noChangeArrowheads="1"/>
            </p:cNvSpPr>
            <p:nvPr/>
          </p:nvSpPr>
          <p:spPr bwMode="auto">
            <a:xfrm>
              <a:off x="4158" y="257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4" name="Text Box 126"/>
            <p:cNvSpPr txBox="1">
              <a:spLocks noChangeArrowheads="1"/>
            </p:cNvSpPr>
            <p:nvPr/>
          </p:nvSpPr>
          <p:spPr bwMode="auto">
            <a:xfrm>
              <a:off x="3101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5" name="Text Box 127"/>
            <p:cNvSpPr txBox="1">
              <a:spLocks noChangeArrowheads="1"/>
            </p:cNvSpPr>
            <p:nvPr/>
          </p:nvSpPr>
          <p:spPr bwMode="auto">
            <a:xfrm>
              <a:off x="344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6" name="Text Box 128"/>
            <p:cNvSpPr txBox="1">
              <a:spLocks noChangeArrowheads="1"/>
            </p:cNvSpPr>
            <p:nvPr/>
          </p:nvSpPr>
          <p:spPr bwMode="auto">
            <a:xfrm>
              <a:off x="3806" y="293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6737" name="Text Box 129"/>
            <p:cNvSpPr txBox="1">
              <a:spLocks noChangeArrowheads="1"/>
            </p:cNvSpPr>
            <p:nvPr/>
          </p:nvSpPr>
          <p:spPr bwMode="auto">
            <a:xfrm>
              <a:off x="4158" y="29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6738" name="Group 130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6739" name="Text Box 131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0" name="Text Box 132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41" name="Text Box 133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2" name="Text Box 134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43" name="Text Box 135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44" name="Text Box 136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6745" name="Text Box 137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6746" name="Text Box 138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47" name="Text Box 139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6748" name="Group 140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6749" name="Text Box 141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6750" name="Text Box 142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51" name="Text Box 143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2" name="Text Box 144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53" name="Group 145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6754" name="Text Box 146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55" name="Text Box 147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6" name="Text Box 148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6757" name="Text Box 149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6758" name="Text Box 150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59" name="Text Box 151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6760" name="Text Box 152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6761" name="Group 153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6762" name="Text Box 154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6763" name="Text Box 155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64" name="Text Box 156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6765" name="Text Box 157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6766" name="Text Box 158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6767" name="Text Box 159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6768" name="Text Box 160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69" name="Text Box 161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6770" name="Group 162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6771" name="Text Box 163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2" name="Text Box 164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6773" name="Text Box 165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6774" name="Text Box 166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5" name="Text Box 167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6776" name="Text Box 168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6777" name="Text Box 169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6778" name="Text Box 170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6780" name="Text Box 172"/>
          <p:cNvSpPr txBox="1">
            <a:spLocks noChangeArrowheads="1"/>
          </p:cNvSpPr>
          <p:nvPr/>
        </p:nvSpPr>
        <p:spPr bwMode="auto">
          <a:xfrm>
            <a:off x="611188" y="5589588"/>
            <a:ext cx="813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Câu 6: Tên đặt cho con gái vua (có 7 chữ cái)?</a:t>
            </a:r>
          </a:p>
        </p:txBody>
      </p:sp>
      <p:grpSp>
        <p:nvGrpSpPr>
          <p:cNvPr id="196790" name="Group 182"/>
          <p:cNvGrpSpPr>
            <a:grpSpLocks/>
          </p:cNvGrpSpPr>
          <p:nvPr/>
        </p:nvGrpSpPr>
        <p:grpSpPr bwMode="auto">
          <a:xfrm>
            <a:off x="3241675" y="4076700"/>
            <a:ext cx="3902075" cy="557213"/>
            <a:chOff x="2181" y="3986"/>
            <a:chExt cx="2458" cy="351"/>
          </a:xfrm>
        </p:grpSpPr>
        <p:sp>
          <p:nvSpPr>
            <p:cNvPr id="196791" name="Text Box 183"/>
            <p:cNvSpPr txBox="1">
              <a:spLocks noChangeArrowheads="1"/>
            </p:cNvSpPr>
            <p:nvPr/>
          </p:nvSpPr>
          <p:spPr bwMode="auto">
            <a:xfrm>
              <a:off x="2882" y="3986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2" name="Text Box 184"/>
            <p:cNvSpPr txBox="1">
              <a:spLocks noChangeArrowheads="1"/>
            </p:cNvSpPr>
            <p:nvPr/>
          </p:nvSpPr>
          <p:spPr bwMode="auto">
            <a:xfrm>
              <a:off x="2528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Ị</a:t>
              </a:r>
            </a:p>
          </p:txBody>
        </p:sp>
        <p:sp>
          <p:nvSpPr>
            <p:cNvPr id="196793" name="Text Box 185"/>
            <p:cNvSpPr txBox="1">
              <a:spLocks noChangeArrowheads="1"/>
            </p:cNvSpPr>
            <p:nvPr/>
          </p:nvSpPr>
          <p:spPr bwMode="auto">
            <a:xfrm>
              <a:off x="2181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M</a:t>
              </a:r>
            </a:p>
          </p:txBody>
        </p:sp>
        <p:sp>
          <p:nvSpPr>
            <p:cNvPr id="196794" name="Text Box 186"/>
            <p:cNvSpPr txBox="1">
              <a:spLocks noChangeArrowheads="1"/>
            </p:cNvSpPr>
            <p:nvPr/>
          </p:nvSpPr>
          <p:spPr bwMode="auto">
            <a:xfrm>
              <a:off x="3237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Ư</a:t>
              </a:r>
            </a:p>
          </p:txBody>
        </p:sp>
        <p:sp>
          <p:nvSpPr>
            <p:cNvPr id="196795" name="Text Box 187"/>
            <p:cNvSpPr txBox="1">
              <a:spLocks noChangeArrowheads="1"/>
            </p:cNvSpPr>
            <p:nvPr/>
          </p:nvSpPr>
          <p:spPr bwMode="auto">
            <a:xfrm>
              <a:off x="358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Ơ</a:t>
              </a:r>
            </a:p>
          </p:txBody>
        </p:sp>
        <p:sp>
          <p:nvSpPr>
            <p:cNvPr id="196796" name="Text Box 188"/>
            <p:cNvSpPr txBox="1">
              <a:spLocks noChangeArrowheads="1"/>
            </p:cNvSpPr>
            <p:nvPr/>
          </p:nvSpPr>
          <p:spPr bwMode="auto">
            <a:xfrm>
              <a:off x="3942" y="399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6797" name="Text Box 189"/>
            <p:cNvSpPr txBox="1">
              <a:spLocks noChangeArrowheads="1"/>
            </p:cNvSpPr>
            <p:nvPr/>
          </p:nvSpPr>
          <p:spPr bwMode="auto">
            <a:xfrm>
              <a:off x="4294" y="398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6221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67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78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4359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4356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3797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3246438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379730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3246438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2682875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212725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1560513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4922838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5473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6042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6600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4922838" y="4656138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5473700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6042025" y="4656138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6600825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>
            <a:grpSpLocks/>
          </p:cNvGrpSpPr>
          <p:nvPr/>
        </p:nvGrpSpPr>
        <p:grpSpPr bwMode="auto">
          <a:xfrm>
            <a:off x="539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>
              <a:grpSpLocks/>
            </p:cNvGrpSpPr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sp>
        <p:nvSpPr>
          <p:cNvPr id="197819" name="Text Box 187"/>
          <p:cNvSpPr txBox="1">
            <a:spLocks noChangeArrowheads="1"/>
          </p:cNvSpPr>
          <p:nvPr/>
        </p:nvSpPr>
        <p:spPr bwMode="auto">
          <a:xfrm>
            <a:off x="611188" y="5589588"/>
            <a:ext cx="81375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</a:rPr>
              <a:t> 7: </a:t>
            </a:r>
            <a:r>
              <a:rPr lang="en-US" sz="2400" dirty="0" err="1">
                <a:latin typeface="Times New Roman" pitchFamily="18" charset="0"/>
              </a:rPr>
              <a:t>Đây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truyền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cuộc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chống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giặc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ngoại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xâm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nhân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</a:rPr>
              <a:t> ta (</a:t>
            </a:r>
            <a:r>
              <a:rPr lang="en-US" sz="2400" dirty="0" err="1">
                <a:latin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</a:rPr>
              <a:t> 10 </a:t>
            </a:r>
            <a:r>
              <a:rPr lang="en-US" sz="2400" dirty="0" err="1">
                <a:latin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</a:rPr>
              <a:t>)?</a:t>
            </a:r>
          </a:p>
        </p:txBody>
      </p:sp>
      <p:grpSp>
        <p:nvGrpSpPr>
          <p:cNvPr id="197830" name="Group 198"/>
          <p:cNvGrpSpPr>
            <a:grpSpLocks/>
          </p:cNvGrpSpPr>
          <p:nvPr/>
        </p:nvGrpSpPr>
        <p:grpSpPr bwMode="auto">
          <a:xfrm>
            <a:off x="1560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34363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978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97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8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97" name="Text Box 65"/>
          <p:cNvSpPr txBox="1">
            <a:spLocks noChangeArrowheads="1"/>
          </p:cNvSpPr>
          <p:nvPr/>
        </p:nvSpPr>
        <p:spPr bwMode="auto">
          <a:xfrm>
            <a:off x="468313" y="404813"/>
            <a:ext cx="8351837" cy="457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ô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ngang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chùm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chìa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khoá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</a:rPr>
              <a:t>dọc</a:t>
            </a:r>
            <a:endParaRPr lang="af-ZA" sz="2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97746" name="Text Box 114"/>
          <p:cNvSpPr txBox="1">
            <a:spLocks noChangeArrowheads="1"/>
          </p:cNvSpPr>
          <p:nvPr/>
        </p:nvSpPr>
        <p:spPr bwMode="auto">
          <a:xfrm>
            <a:off x="4359275" y="40894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47" name="Text Box 115"/>
          <p:cNvSpPr txBox="1">
            <a:spLocks noChangeArrowheads="1"/>
          </p:cNvSpPr>
          <p:nvPr/>
        </p:nvSpPr>
        <p:spPr bwMode="auto">
          <a:xfrm>
            <a:off x="4356100" y="4648200"/>
            <a:ext cx="547688" cy="54768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US" sz="3600" b="1"/>
              <a:t>?</a:t>
            </a:r>
          </a:p>
        </p:txBody>
      </p:sp>
      <p:sp>
        <p:nvSpPr>
          <p:cNvPr id="197750" name="Text Box 118"/>
          <p:cNvSpPr txBox="1">
            <a:spLocks noChangeArrowheads="1"/>
          </p:cNvSpPr>
          <p:nvPr/>
        </p:nvSpPr>
        <p:spPr bwMode="auto">
          <a:xfrm>
            <a:off x="3797300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1" name="Text Box 119"/>
          <p:cNvSpPr txBox="1">
            <a:spLocks noChangeArrowheads="1"/>
          </p:cNvSpPr>
          <p:nvPr/>
        </p:nvSpPr>
        <p:spPr bwMode="auto">
          <a:xfrm>
            <a:off x="3246438" y="4089400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2" name="Text Box 120"/>
          <p:cNvSpPr txBox="1">
            <a:spLocks noChangeArrowheads="1"/>
          </p:cNvSpPr>
          <p:nvPr/>
        </p:nvSpPr>
        <p:spPr bwMode="auto">
          <a:xfrm>
            <a:off x="379730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3" name="Text Box 121"/>
          <p:cNvSpPr txBox="1">
            <a:spLocks noChangeArrowheads="1"/>
          </p:cNvSpPr>
          <p:nvPr/>
        </p:nvSpPr>
        <p:spPr bwMode="auto">
          <a:xfrm>
            <a:off x="3246438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4" name="Text Box 122"/>
          <p:cNvSpPr txBox="1">
            <a:spLocks noChangeArrowheads="1"/>
          </p:cNvSpPr>
          <p:nvPr/>
        </p:nvSpPr>
        <p:spPr bwMode="auto">
          <a:xfrm>
            <a:off x="2682875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5" name="Text Box 123"/>
          <p:cNvSpPr txBox="1">
            <a:spLocks noChangeArrowheads="1"/>
          </p:cNvSpPr>
          <p:nvPr/>
        </p:nvSpPr>
        <p:spPr bwMode="auto">
          <a:xfrm>
            <a:off x="2127250" y="465296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56" name="Text Box 124"/>
          <p:cNvSpPr txBox="1">
            <a:spLocks noChangeArrowheads="1"/>
          </p:cNvSpPr>
          <p:nvPr/>
        </p:nvSpPr>
        <p:spPr bwMode="auto">
          <a:xfrm>
            <a:off x="1560513" y="4652963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2" name="Text Box 130"/>
          <p:cNvSpPr txBox="1">
            <a:spLocks noChangeArrowheads="1"/>
          </p:cNvSpPr>
          <p:nvPr/>
        </p:nvSpPr>
        <p:spPr bwMode="auto">
          <a:xfrm>
            <a:off x="4922838" y="4098925"/>
            <a:ext cx="547687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3" name="Text Box 131"/>
          <p:cNvSpPr txBox="1">
            <a:spLocks noChangeArrowheads="1"/>
          </p:cNvSpPr>
          <p:nvPr/>
        </p:nvSpPr>
        <p:spPr bwMode="auto">
          <a:xfrm>
            <a:off x="5473700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4" name="Text Box 132"/>
          <p:cNvSpPr txBox="1">
            <a:spLocks noChangeArrowheads="1"/>
          </p:cNvSpPr>
          <p:nvPr/>
        </p:nvSpPr>
        <p:spPr bwMode="auto">
          <a:xfrm>
            <a:off x="6042025" y="4098925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5" name="Text Box 133"/>
          <p:cNvSpPr txBox="1">
            <a:spLocks noChangeArrowheads="1"/>
          </p:cNvSpPr>
          <p:nvPr/>
        </p:nvSpPr>
        <p:spPr bwMode="auto">
          <a:xfrm>
            <a:off x="6600825" y="4089400"/>
            <a:ext cx="547688" cy="5476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6" name="Text Box 134"/>
          <p:cNvSpPr txBox="1">
            <a:spLocks noChangeArrowheads="1"/>
          </p:cNvSpPr>
          <p:nvPr/>
        </p:nvSpPr>
        <p:spPr bwMode="auto">
          <a:xfrm>
            <a:off x="4922838" y="4656138"/>
            <a:ext cx="547687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7" name="Text Box 135"/>
          <p:cNvSpPr txBox="1">
            <a:spLocks noChangeArrowheads="1"/>
          </p:cNvSpPr>
          <p:nvPr/>
        </p:nvSpPr>
        <p:spPr bwMode="auto">
          <a:xfrm>
            <a:off x="5473700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8" name="Text Box 136"/>
          <p:cNvSpPr txBox="1">
            <a:spLocks noChangeArrowheads="1"/>
          </p:cNvSpPr>
          <p:nvPr/>
        </p:nvSpPr>
        <p:spPr bwMode="auto">
          <a:xfrm>
            <a:off x="6042025" y="4656138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97769" name="Text Box 137"/>
          <p:cNvSpPr txBox="1">
            <a:spLocks noChangeArrowheads="1"/>
          </p:cNvSpPr>
          <p:nvPr/>
        </p:nvSpPr>
        <p:spPr bwMode="auto">
          <a:xfrm>
            <a:off x="6600825" y="4646613"/>
            <a:ext cx="547688" cy="54768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50000"/>
              </a:spcBef>
            </a:pPr>
            <a:endParaRPr lang="en-US"/>
          </a:p>
        </p:txBody>
      </p:sp>
      <p:grpSp>
        <p:nvGrpSpPr>
          <p:cNvPr id="197831" name="Group 199"/>
          <p:cNvGrpSpPr>
            <a:grpSpLocks/>
          </p:cNvGrpSpPr>
          <p:nvPr/>
        </p:nvGrpSpPr>
        <p:grpSpPr bwMode="auto">
          <a:xfrm>
            <a:off x="539750" y="1289050"/>
            <a:ext cx="8280400" cy="3905250"/>
            <a:chOff x="340" y="812"/>
            <a:chExt cx="5216" cy="2460"/>
          </a:xfrm>
        </p:grpSpPr>
        <p:grpSp>
          <p:nvGrpSpPr>
            <p:cNvPr id="197709" name="Group 77"/>
            <p:cNvGrpSpPr>
              <a:grpSpLocks/>
            </p:cNvGrpSpPr>
            <p:nvPr/>
          </p:nvGrpSpPr>
          <p:grpSpPr bwMode="auto">
            <a:xfrm>
              <a:off x="340" y="874"/>
              <a:ext cx="512" cy="2398"/>
              <a:chOff x="340" y="874"/>
              <a:chExt cx="512" cy="2398"/>
            </a:xfrm>
          </p:grpSpPr>
          <p:sp>
            <p:nvSpPr>
              <p:cNvPr id="197710" name="Text Box 78"/>
              <p:cNvSpPr txBox="1">
                <a:spLocks noChangeArrowheads="1"/>
              </p:cNvSpPr>
              <p:nvPr/>
            </p:nvSpPr>
            <p:spPr bwMode="auto">
              <a:xfrm>
                <a:off x="340" y="87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1</a:t>
                </a:r>
              </a:p>
            </p:txBody>
          </p:sp>
          <p:sp>
            <p:nvSpPr>
              <p:cNvPr id="197711" name="Text Box 79"/>
              <p:cNvSpPr txBox="1">
                <a:spLocks noChangeArrowheads="1"/>
              </p:cNvSpPr>
              <p:nvPr/>
            </p:nvSpPr>
            <p:spPr bwMode="auto">
              <a:xfrm>
                <a:off x="340" y="2984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7</a:t>
                </a:r>
              </a:p>
            </p:txBody>
          </p:sp>
          <p:sp>
            <p:nvSpPr>
              <p:cNvPr id="197712" name="Text Box 80"/>
              <p:cNvSpPr txBox="1">
                <a:spLocks noChangeArrowheads="1"/>
              </p:cNvSpPr>
              <p:nvPr/>
            </p:nvSpPr>
            <p:spPr bwMode="auto">
              <a:xfrm>
                <a:off x="340" y="263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6</a:t>
                </a:r>
              </a:p>
            </p:txBody>
          </p:sp>
          <p:sp>
            <p:nvSpPr>
              <p:cNvPr id="197713" name="Text Box 81"/>
              <p:cNvSpPr txBox="1">
                <a:spLocks noChangeArrowheads="1"/>
              </p:cNvSpPr>
              <p:nvPr/>
            </p:nvSpPr>
            <p:spPr bwMode="auto">
              <a:xfrm>
                <a:off x="340" y="228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5</a:t>
                </a:r>
              </a:p>
            </p:txBody>
          </p:sp>
          <p:sp>
            <p:nvSpPr>
              <p:cNvPr id="197714" name="Text Box 82"/>
              <p:cNvSpPr txBox="1">
                <a:spLocks noChangeArrowheads="1"/>
              </p:cNvSpPr>
              <p:nvPr/>
            </p:nvSpPr>
            <p:spPr bwMode="auto">
              <a:xfrm>
                <a:off x="340" y="193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4</a:t>
                </a:r>
              </a:p>
            </p:txBody>
          </p:sp>
          <p:sp>
            <p:nvSpPr>
              <p:cNvPr id="197715" name="Text Box 83"/>
              <p:cNvSpPr txBox="1">
                <a:spLocks noChangeArrowheads="1"/>
              </p:cNvSpPr>
              <p:nvPr/>
            </p:nvSpPr>
            <p:spPr bwMode="auto">
              <a:xfrm>
                <a:off x="340" y="1570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3</a:t>
                </a:r>
              </a:p>
            </p:txBody>
          </p:sp>
          <p:sp>
            <p:nvSpPr>
              <p:cNvPr id="197716" name="Text Box 84"/>
              <p:cNvSpPr txBox="1">
                <a:spLocks noChangeArrowheads="1"/>
              </p:cNvSpPr>
              <p:nvPr/>
            </p:nvSpPr>
            <p:spPr bwMode="auto">
              <a:xfrm>
                <a:off x="340" y="1223"/>
                <a:ext cx="512" cy="2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b="1">
                    <a:latin typeface="Times New Roman" pitchFamily="18" charset="0"/>
                  </a:rPr>
                  <a:t>Câu 2</a:t>
                </a:r>
              </a:p>
            </p:txBody>
          </p:sp>
        </p:grpSp>
        <p:sp>
          <p:nvSpPr>
            <p:cNvPr id="197717" name="Text Box 85"/>
            <p:cNvSpPr txBox="1">
              <a:spLocks noChangeArrowheads="1"/>
            </p:cNvSpPr>
            <p:nvPr/>
          </p:nvSpPr>
          <p:spPr bwMode="auto">
            <a:xfrm>
              <a:off x="2051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8" name="Text Box 86"/>
            <p:cNvSpPr txBox="1">
              <a:spLocks noChangeArrowheads="1"/>
            </p:cNvSpPr>
            <p:nvPr/>
          </p:nvSpPr>
          <p:spPr bwMode="auto">
            <a:xfrm>
              <a:off x="3806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19" name="Text Box 87"/>
            <p:cNvSpPr txBox="1">
              <a:spLocks noChangeArrowheads="1"/>
            </p:cNvSpPr>
            <p:nvPr/>
          </p:nvSpPr>
          <p:spPr bwMode="auto">
            <a:xfrm>
              <a:off x="4158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0" name="Text Box 88"/>
            <p:cNvSpPr txBox="1">
              <a:spLocks noChangeArrowheads="1"/>
            </p:cNvSpPr>
            <p:nvPr/>
          </p:nvSpPr>
          <p:spPr bwMode="auto">
            <a:xfrm>
              <a:off x="3457" y="823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1" name="Text Box 89"/>
            <p:cNvSpPr txBox="1">
              <a:spLocks noChangeArrowheads="1"/>
            </p:cNvSpPr>
            <p:nvPr/>
          </p:nvSpPr>
          <p:spPr bwMode="auto">
            <a:xfrm>
              <a:off x="310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2" name="Text Box 90"/>
            <p:cNvSpPr txBox="1">
              <a:spLocks noChangeArrowheads="1"/>
            </p:cNvSpPr>
            <p:nvPr/>
          </p:nvSpPr>
          <p:spPr bwMode="auto">
            <a:xfrm>
              <a:off x="2403" y="818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3" name="Text Box 91"/>
            <p:cNvSpPr txBox="1">
              <a:spLocks noChangeArrowheads="1"/>
            </p:cNvSpPr>
            <p:nvPr/>
          </p:nvSpPr>
          <p:spPr bwMode="auto">
            <a:xfrm>
              <a:off x="2752" y="82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4" name="Text Box 92"/>
            <p:cNvSpPr txBox="1">
              <a:spLocks noChangeArrowheads="1"/>
            </p:cNvSpPr>
            <p:nvPr/>
          </p:nvSpPr>
          <p:spPr bwMode="auto">
            <a:xfrm>
              <a:off x="2749" y="1170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25" name="Text Box 93"/>
            <p:cNvSpPr txBox="1">
              <a:spLocks noChangeArrowheads="1"/>
            </p:cNvSpPr>
            <p:nvPr/>
          </p:nvSpPr>
          <p:spPr bwMode="auto">
            <a:xfrm>
              <a:off x="2405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6" name="Text Box 94"/>
            <p:cNvSpPr txBox="1">
              <a:spLocks noChangeArrowheads="1"/>
            </p:cNvSpPr>
            <p:nvPr/>
          </p:nvSpPr>
          <p:spPr bwMode="auto">
            <a:xfrm>
              <a:off x="1354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7" name="Text Box 95"/>
            <p:cNvSpPr txBox="1">
              <a:spLocks noChangeArrowheads="1"/>
            </p:cNvSpPr>
            <p:nvPr/>
          </p:nvSpPr>
          <p:spPr bwMode="auto">
            <a:xfrm>
              <a:off x="1701" y="821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8" name="Text Box 96"/>
            <p:cNvSpPr txBox="1">
              <a:spLocks noChangeArrowheads="1"/>
            </p:cNvSpPr>
            <p:nvPr/>
          </p:nvSpPr>
          <p:spPr bwMode="auto">
            <a:xfrm>
              <a:off x="3099" y="117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29" name="Text Box 97"/>
            <p:cNvSpPr txBox="1">
              <a:spLocks noChangeArrowheads="1"/>
            </p:cNvSpPr>
            <p:nvPr/>
          </p:nvSpPr>
          <p:spPr bwMode="auto">
            <a:xfrm>
              <a:off x="3454" y="116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0" name="Text Box 98"/>
            <p:cNvSpPr txBox="1">
              <a:spLocks noChangeArrowheads="1"/>
            </p:cNvSpPr>
            <p:nvPr/>
          </p:nvSpPr>
          <p:spPr bwMode="auto">
            <a:xfrm>
              <a:off x="24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1" name="Text Box 99"/>
            <p:cNvSpPr txBox="1">
              <a:spLocks noChangeArrowheads="1"/>
            </p:cNvSpPr>
            <p:nvPr/>
          </p:nvSpPr>
          <p:spPr bwMode="auto">
            <a:xfrm>
              <a:off x="2758" y="1525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2" name="Text Box 100"/>
            <p:cNvSpPr txBox="1">
              <a:spLocks noChangeArrowheads="1"/>
            </p:cNvSpPr>
            <p:nvPr/>
          </p:nvSpPr>
          <p:spPr bwMode="auto">
            <a:xfrm>
              <a:off x="2051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3" name="Text Box 101"/>
            <p:cNvSpPr txBox="1">
              <a:spLocks noChangeArrowheads="1"/>
            </p:cNvSpPr>
            <p:nvPr/>
          </p:nvSpPr>
          <p:spPr bwMode="auto">
            <a:xfrm>
              <a:off x="3099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4" name="Text Box 102"/>
            <p:cNvSpPr txBox="1">
              <a:spLocks noChangeArrowheads="1"/>
            </p:cNvSpPr>
            <p:nvPr/>
          </p:nvSpPr>
          <p:spPr bwMode="auto">
            <a:xfrm>
              <a:off x="3457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5" name="Text Box 103"/>
            <p:cNvSpPr txBox="1">
              <a:spLocks noChangeArrowheads="1"/>
            </p:cNvSpPr>
            <p:nvPr/>
          </p:nvSpPr>
          <p:spPr bwMode="auto">
            <a:xfrm>
              <a:off x="3803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6" name="Text Box 104"/>
            <p:cNvSpPr txBox="1">
              <a:spLocks noChangeArrowheads="1"/>
            </p:cNvSpPr>
            <p:nvPr/>
          </p:nvSpPr>
          <p:spPr bwMode="auto">
            <a:xfrm>
              <a:off x="4158" y="1525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7" name="Text Box 105"/>
            <p:cNvSpPr txBox="1">
              <a:spLocks noChangeArrowheads="1"/>
            </p:cNvSpPr>
            <p:nvPr/>
          </p:nvSpPr>
          <p:spPr bwMode="auto">
            <a:xfrm>
              <a:off x="310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38" name="Text Box 106"/>
            <p:cNvSpPr txBox="1">
              <a:spLocks noChangeArrowheads="1"/>
            </p:cNvSpPr>
            <p:nvPr/>
          </p:nvSpPr>
          <p:spPr bwMode="auto">
            <a:xfrm>
              <a:off x="2746" y="1872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39" name="Text Box 107"/>
            <p:cNvSpPr txBox="1">
              <a:spLocks noChangeArrowheads="1"/>
            </p:cNvSpPr>
            <p:nvPr/>
          </p:nvSpPr>
          <p:spPr bwMode="auto">
            <a:xfrm>
              <a:off x="3448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0" name="Text Box 108"/>
            <p:cNvSpPr txBox="1">
              <a:spLocks noChangeArrowheads="1"/>
            </p:cNvSpPr>
            <p:nvPr/>
          </p:nvSpPr>
          <p:spPr bwMode="auto">
            <a:xfrm>
              <a:off x="380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1" name="Text Box 109"/>
            <p:cNvSpPr txBox="1">
              <a:spLocks noChangeArrowheads="1"/>
            </p:cNvSpPr>
            <p:nvPr/>
          </p:nvSpPr>
          <p:spPr bwMode="auto">
            <a:xfrm>
              <a:off x="4153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2" name="Text Box 110"/>
            <p:cNvSpPr txBox="1">
              <a:spLocks noChangeArrowheads="1"/>
            </p:cNvSpPr>
            <p:nvPr/>
          </p:nvSpPr>
          <p:spPr bwMode="auto">
            <a:xfrm>
              <a:off x="450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3" name="Text Box 111"/>
            <p:cNvSpPr txBox="1">
              <a:spLocks noChangeArrowheads="1"/>
            </p:cNvSpPr>
            <p:nvPr/>
          </p:nvSpPr>
          <p:spPr bwMode="auto">
            <a:xfrm>
              <a:off x="4857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4" name="Text Box 112"/>
            <p:cNvSpPr txBox="1">
              <a:spLocks noChangeArrowheads="1"/>
            </p:cNvSpPr>
            <p:nvPr/>
          </p:nvSpPr>
          <p:spPr bwMode="auto">
            <a:xfrm>
              <a:off x="5211" y="1872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5" name="Text Box 113"/>
            <p:cNvSpPr txBox="1">
              <a:spLocks noChangeArrowheads="1"/>
            </p:cNvSpPr>
            <p:nvPr/>
          </p:nvSpPr>
          <p:spPr bwMode="auto">
            <a:xfrm>
              <a:off x="2748" y="223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?</a:t>
              </a:r>
            </a:p>
          </p:txBody>
        </p:sp>
        <p:sp>
          <p:nvSpPr>
            <p:cNvPr id="197748" name="Text Box 116"/>
            <p:cNvSpPr txBox="1">
              <a:spLocks noChangeArrowheads="1"/>
            </p:cNvSpPr>
            <p:nvPr/>
          </p:nvSpPr>
          <p:spPr bwMode="auto">
            <a:xfrm>
              <a:off x="2392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49" name="Text Box 117"/>
            <p:cNvSpPr txBox="1">
              <a:spLocks noChangeArrowheads="1"/>
            </p:cNvSpPr>
            <p:nvPr/>
          </p:nvSpPr>
          <p:spPr bwMode="auto">
            <a:xfrm>
              <a:off x="2045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7" name="Text Box 125"/>
            <p:cNvSpPr txBox="1">
              <a:spLocks noChangeArrowheads="1"/>
            </p:cNvSpPr>
            <p:nvPr/>
          </p:nvSpPr>
          <p:spPr bwMode="auto">
            <a:xfrm>
              <a:off x="3101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8" name="Text Box 126"/>
            <p:cNvSpPr txBox="1">
              <a:spLocks noChangeArrowheads="1"/>
            </p:cNvSpPr>
            <p:nvPr/>
          </p:nvSpPr>
          <p:spPr bwMode="auto">
            <a:xfrm>
              <a:off x="3448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59" name="Text Box 127"/>
            <p:cNvSpPr txBox="1">
              <a:spLocks noChangeArrowheads="1"/>
            </p:cNvSpPr>
            <p:nvPr/>
          </p:nvSpPr>
          <p:spPr bwMode="auto">
            <a:xfrm>
              <a:off x="3803" y="2229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0" name="Text Box 128"/>
            <p:cNvSpPr txBox="1">
              <a:spLocks noChangeArrowheads="1"/>
            </p:cNvSpPr>
            <p:nvPr/>
          </p:nvSpPr>
          <p:spPr bwMode="auto">
            <a:xfrm>
              <a:off x="4153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7761" name="Text Box 129"/>
            <p:cNvSpPr txBox="1">
              <a:spLocks noChangeArrowheads="1"/>
            </p:cNvSpPr>
            <p:nvPr/>
          </p:nvSpPr>
          <p:spPr bwMode="auto">
            <a:xfrm>
              <a:off x="4507" y="2227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grpSp>
          <p:nvGrpSpPr>
            <p:cNvPr id="197770" name="Group 138"/>
            <p:cNvGrpSpPr>
              <a:grpSpLocks/>
            </p:cNvGrpSpPr>
            <p:nvPr/>
          </p:nvGrpSpPr>
          <p:grpSpPr bwMode="auto">
            <a:xfrm>
              <a:off x="1367" y="812"/>
              <a:ext cx="3117" cy="350"/>
              <a:chOff x="1605" y="210"/>
              <a:chExt cx="3117" cy="350"/>
            </a:xfrm>
          </p:grpSpPr>
          <p:sp>
            <p:nvSpPr>
              <p:cNvPr id="197771" name="Text Box 139"/>
              <p:cNvSpPr txBox="1">
                <a:spLocks noChangeArrowheads="1"/>
              </p:cNvSpPr>
              <p:nvPr/>
            </p:nvSpPr>
            <p:spPr bwMode="auto">
              <a:xfrm>
                <a:off x="2294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2" name="Text Box 140"/>
              <p:cNvSpPr txBox="1">
                <a:spLocks noChangeArrowheads="1"/>
              </p:cNvSpPr>
              <p:nvPr/>
            </p:nvSpPr>
            <p:spPr bwMode="auto">
              <a:xfrm>
                <a:off x="4025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73" name="Text Box 141"/>
              <p:cNvSpPr txBox="1">
                <a:spLocks noChangeArrowheads="1"/>
              </p:cNvSpPr>
              <p:nvPr/>
            </p:nvSpPr>
            <p:spPr bwMode="auto">
              <a:xfrm>
                <a:off x="4377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4" name="Text Box 142"/>
              <p:cNvSpPr txBox="1">
                <a:spLocks noChangeArrowheads="1"/>
              </p:cNvSpPr>
              <p:nvPr/>
            </p:nvSpPr>
            <p:spPr bwMode="auto">
              <a:xfrm>
                <a:off x="3676" y="21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75" name="Text Box 143"/>
              <p:cNvSpPr txBox="1">
                <a:spLocks noChangeArrowheads="1"/>
              </p:cNvSpPr>
              <p:nvPr/>
            </p:nvSpPr>
            <p:spPr bwMode="auto">
              <a:xfrm>
                <a:off x="3323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76" name="Text Box 144"/>
              <p:cNvSpPr txBox="1">
                <a:spLocks noChangeArrowheads="1"/>
              </p:cNvSpPr>
              <p:nvPr/>
            </p:nvSpPr>
            <p:spPr bwMode="auto">
              <a:xfrm>
                <a:off x="2632" y="215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  <p:sp>
            <p:nvSpPr>
              <p:cNvPr id="197777" name="Text Box 145"/>
              <p:cNvSpPr txBox="1">
                <a:spLocks noChangeArrowheads="1"/>
              </p:cNvSpPr>
              <p:nvPr/>
            </p:nvSpPr>
            <p:spPr bwMode="auto">
              <a:xfrm>
                <a:off x="2981" y="210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V</a:t>
                </a:r>
              </a:p>
            </p:txBody>
          </p:sp>
          <p:sp>
            <p:nvSpPr>
              <p:cNvPr id="197778" name="Text Box 146"/>
              <p:cNvSpPr txBox="1">
                <a:spLocks noChangeArrowheads="1"/>
              </p:cNvSpPr>
              <p:nvPr/>
            </p:nvSpPr>
            <p:spPr bwMode="auto">
              <a:xfrm>
                <a:off x="1605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79" name="Text Box 147"/>
              <p:cNvSpPr txBox="1">
                <a:spLocks noChangeArrowheads="1"/>
              </p:cNvSpPr>
              <p:nvPr/>
            </p:nvSpPr>
            <p:spPr bwMode="auto">
              <a:xfrm>
                <a:off x="1944" y="210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Ù</a:t>
                </a:r>
              </a:p>
            </p:txBody>
          </p:sp>
        </p:grpSp>
        <p:grpSp>
          <p:nvGrpSpPr>
            <p:cNvPr id="197780" name="Group 148"/>
            <p:cNvGrpSpPr>
              <a:grpSpLocks/>
            </p:cNvGrpSpPr>
            <p:nvPr/>
          </p:nvGrpSpPr>
          <p:grpSpPr bwMode="auto">
            <a:xfrm>
              <a:off x="2397" y="1174"/>
              <a:ext cx="1388" cy="351"/>
              <a:chOff x="2762" y="137"/>
              <a:chExt cx="1388" cy="351"/>
            </a:xfrm>
          </p:grpSpPr>
          <p:sp>
            <p:nvSpPr>
              <p:cNvPr id="197781" name="Text Box 149"/>
              <p:cNvSpPr txBox="1">
                <a:spLocks noChangeArrowheads="1"/>
              </p:cNvSpPr>
              <p:nvPr/>
            </p:nvSpPr>
            <p:spPr bwMode="auto">
              <a:xfrm>
                <a:off x="3103" y="143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Ă</a:t>
                </a:r>
              </a:p>
            </p:txBody>
          </p:sp>
          <p:sp>
            <p:nvSpPr>
              <p:cNvPr id="197782" name="Text Box 150"/>
              <p:cNvSpPr txBox="1">
                <a:spLocks noChangeArrowheads="1"/>
              </p:cNvSpPr>
              <p:nvPr/>
            </p:nvSpPr>
            <p:spPr bwMode="auto">
              <a:xfrm>
                <a:off x="2762" y="143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83" name="Text Box 151"/>
              <p:cNvSpPr txBox="1">
                <a:spLocks noChangeArrowheads="1"/>
              </p:cNvSpPr>
              <p:nvPr/>
            </p:nvSpPr>
            <p:spPr bwMode="auto">
              <a:xfrm>
                <a:off x="3450" y="13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4" name="Text Box 152"/>
              <p:cNvSpPr txBox="1">
                <a:spLocks noChangeArrowheads="1"/>
              </p:cNvSpPr>
              <p:nvPr/>
            </p:nvSpPr>
            <p:spPr bwMode="auto">
              <a:xfrm>
                <a:off x="3805" y="14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785" name="Group 153"/>
            <p:cNvGrpSpPr>
              <a:grpSpLocks/>
            </p:cNvGrpSpPr>
            <p:nvPr/>
          </p:nvGrpSpPr>
          <p:grpSpPr bwMode="auto">
            <a:xfrm>
              <a:off x="2056" y="1530"/>
              <a:ext cx="2444" cy="345"/>
              <a:chOff x="1741" y="3856"/>
              <a:chExt cx="2444" cy="345"/>
            </a:xfrm>
          </p:grpSpPr>
          <p:sp>
            <p:nvSpPr>
              <p:cNvPr id="197786" name="Text Box 154"/>
              <p:cNvSpPr txBox="1">
                <a:spLocks noChangeArrowheads="1"/>
              </p:cNvSpPr>
              <p:nvPr/>
            </p:nvSpPr>
            <p:spPr bwMode="auto">
              <a:xfrm>
                <a:off x="2789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87" name="Text Box 155"/>
              <p:cNvSpPr txBox="1">
                <a:spLocks noChangeArrowheads="1"/>
              </p:cNvSpPr>
              <p:nvPr/>
            </p:nvSpPr>
            <p:spPr bwMode="auto">
              <a:xfrm>
                <a:off x="2434" y="385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88" name="Text Box 156"/>
              <p:cNvSpPr txBox="1">
                <a:spLocks noChangeArrowheads="1"/>
              </p:cNvSpPr>
              <p:nvPr/>
            </p:nvSpPr>
            <p:spPr bwMode="auto">
              <a:xfrm>
                <a:off x="208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789" name="Text Box 157"/>
              <p:cNvSpPr txBox="1">
                <a:spLocks noChangeArrowheads="1"/>
              </p:cNvSpPr>
              <p:nvPr/>
            </p:nvSpPr>
            <p:spPr bwMode="auto">
              <a:xfrm>
                <a:off x="3136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I</a:t>
                </a:r>
              </a:p>
            </p:txBody>
          </p:sp>
          <p:sp>
            <p:nvSpPr>
              <p:cNvPr id="197790" name="Text Box 158"/>
              <p:cNvSpPr txBox="1">
                <a:spLocks noChangeArrowheads="1"/>
              </p:cNvSpPr>
              <p:nvPr/>
            </p:nvSpPr>
            <p:spPr bwMode="auto">
              <a:xfrm>
                <a:off x="3494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791" name="Text Box 159"/>
              <p:cNvSpPr txBox="1">
                <a:spLocks noChangeArrowheads="1"/>
              </p:cNvSpPr>
              <p:nvPr/>
            </p:nvSpPr>
            <p:spPr bwMode="auto">
              <a:xfrm>
                <a:off x="3840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H</a:t>
                </a:r>
              </a:p>
            </p:txBody>
          </p:sp>
          <p:sp>
            <p:nvSpPr>
              <p:cNvPr id="197792" name="Text Box 160"/>
              <p:cNvSpPr txBox="1">
                <a:spLocks noChangeArrowheads="1"/>
              </p:cNvSpPr>
              <p:nvPr/>
            </p:nvSpPr>
            <p:spPr bwMode="auto">
              <a:xfrm>
                <a:off x="1741" y="385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S</a:t>
                </a:r>
              </a:p>
            </p:txBody>
          </p:sp>
        </p:grpSp>
        <p:grpSp>
          <p:nvGrpSpPr>
            <p:cNvPr id="197793" name="Group 161"/>
            <p:cNvGrpSpPr>
              <a:grpSpLocks/>
            </p:cNvGrpSpPr>
            <p:nvPr/>
          </p:nvGrpSpPr>
          <p:grpSpPr bwMode="auto">
            <a:xfrm>
              <a:off x="2746" y="1880"/>
              <a:ext cx="2810" cy="345"/>
              <a:chOff x="2882" y="3811"/>
              <a:chExt cx="2810" cy="345"/>
            </a:xfrm>
          </p:grpSpPr>
          <p:sp>
            <p:nvSpPr>
              <p:cNvPr id="197794" name="Text Box 162"/>
              <p:cNvSpPr txBox="1">
                <a:spLocks noChangeArrowheads="1"/>
              </p:cNvSpPr>
              <p:nvPr/>
            </p:nvSpPr>
            <p:spPr bwMode="auto">
              <a:xfrm>
                <a:off x="323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Ạ</a:t>
                </a:r>
              </a:p>
            </p:txBody>
          </p:sp>
          <p:sp>
            <p:nvSpPr>
              <p:cNvPr id="197795" name="Text Box 163"/>
              <p:cNvSpPr txBox="1">
                <a:spLocks noChangeArrowheads="1"/>
              </p:cNvSpPr>
              <p:nvPr/>
            </p:nvSpPr>
            <p:spPr bwMode="auto">
              <a:xfrm>
                <a:off x="2882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796" name="Text Box 164"/>
              <p:cNvSpPr txBox="1">
                <a:spLocks noChangeArrowheads="1"/>
              </p:cNvSpPr>
              <p:nvPr/>
            </p:nvSpPr>
            <p:spPr bwMode="auto">
              <a:xfrm>
                <a:off x="3584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C</a:t>
                </a:r>
              </a:p>
            </p:txBody>
          </p:sp>
          <p:sp>
            <p:nvSpPr>
              <p:cNvPr id="197797" name="Text Box 165"/>
              <p:cNvSpPr txBox="1">
                <a:spLocks noChangeArrowheads="1"/>
              </p:cNvSpPr>
              <p:nvPr/>
            </p:nvSpPr>
            <p:spPr bwMode="auto">
              <a:xfrm>
                <a:off x="393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T</a:t>
                </a:r>
              </a:p>
            </p:txBody>
          </p:sp>
          <p:sp>
            <p:nvSpPr>
              <p:cNvPr id="197798" name="Text Box 166"/>
              <p:cNvSpPr txBox="1">
                <a:spLocks noChangeArrowheads="1"/>
              </p:cNvSpPr>
              <p:nvPr/>
            </p:nvSpPr>
            <p:spPr bwMode="auto">
              <a:xfrm>
                <a:off x="4289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799" name="Text Box 167"/>
              <p:cNvSpPr txBox="1">
                <a:spLocks noChangeArrowheads="1"/>
              </p:cNvSpPr>
              <p:nvPr/>
            </p:nvSpPr>
            <p:spPr bwMode="auto">
              <a:xfrm>
                <a:off x="464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Ớ</a:t>
                </a:r>
              </a:p>
            </p:txBody>
          </p:sp>
          <p:sp>
            <p:nvSpPr>
              <p:cNvPr id="197800" name="Text Box 168"/>
              <p:cNvSpPr txBox="1">
                <a:spLocks noChangeArrowheads="1"/>
              </p:cNvSpPr>
              <p:nvPr/>
            </p:nvSpPr>
            <p:spPr bwMode="auto">
              <a:xfrm>
                <a:off x="4993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1" name="Text Box 169"/>
              <p:cNvSpPr txBox="1">
                <a:spLocks noChangeArrowheads="1"/>
              </p:cNvSpPr>
              <p:nvPr/>
            </p:nvSpPr>
            <p:spPr bwMode="auto">
              <a:xfrm>
                <a:off x="5347" y="3811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02" name="Group 170"/>
            <p:cNvGrpSpPr>
              <a:grpSpLocks/>
            </p:cNvGrpSpPr>
            <p:nvPr/>
          </p:nvGrpSpPr>
          <p:grpSpPr bwMode="auto">
            <a:xfrm>
              <a:off x="2040" y="2229"/>
              <a:ext cx="2807" cy="349"/>
              <a:chOff x="2181" y="3807"/>
              <a:chExt cx="2807" cy="349"/>
            </a:xfrm>
          </p:grpSpPr>
          <p:sp>
            <p:nvSpPr>
              <p:cNvPr id="197803" name="Text Box 171"/>
              <p:cNvSpPr txBox="1">
                <a:spLocks noChangeArrowheads="1"/>
              </p:cNvSpPr>
              <p:nvPr/>
            </p:nvSpPr>
            <p:spPr bwMode="auto">
              <a:xfrm>
                <a:off x="2884" y="3811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4" name="Text Box 172"/>
              <p:cNvSpPr txBox="1">
                <a:spLocks noChangeArrowheads="1"/>
              </p:cNvSpPr>
              <p:nvPr/>
            </p:nvSpPr>
            <p:spPr bwMode="auto">
              <a:xfrm>
                <a:off x="2528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U</a:t>
                </a:r>
              </a:p>
            </p:txBody>
          </p:sp>
          <p:sp>
            <p:nvSpPr>
              <p:cNvPr id="197805" name="Text Box 173"/>
              <p:cNvSpPr txBox="1">
                <a:spLocks noChangeArrowheads="1"/>
              </p:cNvSpPr>
              <p:nvPr/>
            </p:nvSpPr>
            <p:spPr bwMode="auto">
              <a:xfrm>
                <a:off x="2181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Q</a:t>
                </a:r>
              </a:p>
            </p:txBody>
          </p:sp>
          <p:sp>
            <p:nvSpPr>
              <p:cNvPr id="197806" name="Text Box 174"/>
              <p:cNvSpPr txBox="1">
                <a:spLocks noChangeArrowheads="1"/>
              </p:cNvSpPr>
              <p:nvPr/>
            </p:nvSpPr>
            <p:spPr bwMode="auto">
              <a:xfrm>
                <a:off x="3237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07" name="Text Box 175"/>
              <p:cNvSpPr txBox="1">
                <a:spLocks noChangeArrowheads="1"/>
              </p:cNvSpPr>
              <p:nvPr/>
            </p:nvSpPr>
            <p:spPr bwMode="auto">
              <a:xfrm>
                <a:off x="3584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L</a:t>
                </a:r>
              </a:p>
            </p:txBody>
          </p:sp>
          <p:sp>
            <p:nvSpPr>
              <p:cNvPr id="197808" name="Text Box 176"/>
              <p:cNvSpPr txBox="1">
                <a:spLocks noChangeArrowheads="1"/>
              </p:cNvSpPr>
              <p:nvPr/>
            </p:nvSpPr>
            <p:spPr bwMode="auto">
              <a:xfrm>
                <a:off x="3939" y="3809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A</a:t>
                </a:r>
              </a:p>
            </p:txBody>
          </p:sp>
          <p:sp>
            <p:nvSpPr>
              <p:cNvPr id="197809" name="Text Box 177"/>
              <p:cNvSpPr txBox="1">
                <a:spLocks noChangeArrowheads="1"/>
              </p:cNvSpPr>
              <p:nvPr/>
            </p:nvSpPr>
            <p:spPr bwMode="auto">
              <a:xfrm>
                <a:off x="4289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0" name="Text Box 178"/>
              <p:cNvSpPr txBox="1">
                <a:spLocks noChangeArrowheads="1"/>
              </p:cNvSpPr>
              <p:nvPr/>
            </p:nvSpPr>
            <p:spPr bwMode="auto">
              <a:xfrm>
                <a:off x="4643" y="3807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  <p:grpSp>
          <p:nvGrpSpPr>
            <p:cNvPr id="197811" name="Group 179"/>
            <p:cNvGrpSpPr>
              <a:grpSpLocks/>
            </p:cNvGrpSpPr>
            <p:nvPr/>
          </p:nvGrpSpPr>
          <p:grpSpPr bwMode="auto">
            <a:xfrm>
              <a:off x="2042" y="2568"/>
              <a:ext cx="2458" cy="351"/>
              <a:chOff x="2181" y="3986"/>
              <a:chExt cx="2458" cy="351"/>
            </a:xfrm>
          </p:grpSpPr>
          <p:sp>
            <p:nvSpPr>
              <p:cNvPr id="197812" name="Text Box 180"/>
              <p:cNvSpPr txBox="1">
                <a:spLocks noChangeArrowheads="1"/>
              </p:cNvSpPr>
              <p:nvPr/>
            </p:nvSpPr>
            <p:spPr bwMode="auto">
              <a:xfrm>
                <a:off x="2882" y="3986"/>
                <a:ext cx="345" cy="3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3" name="Text Box 181"/>
              <p:cNvSpPr txBox="1">
                <a:spLocks noChangeArrowheads="1"/>
              </p:cNvSpPr>
              <p:nvPr/>
            </p:nvSpPr>
            <p:spPr bwMode="auto">
              <a:xfrm>
                <a:off x="2528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Ị</a:t>
                </a:r>
              </a:p>
            </p:txBody>
          </p:sp>
          <p:sp>
            <p:nvSpPr>
              <p:cNvPr id="197814" name="Text Box 182"/>
              <p:cNvSpPr txBox="1">
                <a:spLocks noChangeArrowheads="1"/>
              </p:cNvSpPr>
              <p:nvPr/>
            </p:nvSpPr>
            <p:spPr bwMode="auto">
              <a:xfrm>
                <a:off x="2181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M</a:t>
                </a:r>
              </a:p>
            </p:txBody>
          </p:sp>
          <p:sp>
            <p:nvSpPr>
              <p:cNvPr id="197815" name="Text Box 183"/>
              <p:cNvSpPr txBox="1">
                <a:spLocks noChangeArrowheads="1"/>
              </p:cNvSpPr>
              <p:nvPr/>
            </p:nvSpPr>
            <p:spPr bwMode="auto">
              <a:xfrm>
                <a:off x="3237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Ư</a:t>
                </a:r>
              </a:p>
            </p:txBody>
          </p:sp>
          <p:sp>
            <p:nvSpPr>
              <p:cNvPr id="197816" name="Text Box 184"/>
              <p:cNvSpPr txBox="1">
                <a:spLocks noChangeArrowheads="1"/>
              </p:cNvSpPr>
              <p:nvPr/>
            </p:nvSpPr>
            <p:spPr bwMode="auto">
              <a:xfrm>
                <a:off x="358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Ơ</a:t>
                </a:r>
              </a:p>
            </p:txBody>
          </p:sp>
          <p:sp>
            <p:nvSpPr>
              <p:cNvPr id="197817" name="Text Box 185"/>
              <p:cNvSpPr txBox="1">
                <a:spLocks noChangeArrowheads="1"/>
              </p:cNvSpPr>
              <p:nvPr/>
            </p:nvSpPr>
            <p:spPr bwMode="auto">
              <a:xfrm>
                <a:off x="3942" y="3992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N</a:t>
                </a:r>
              </a:p>
            </p:txBody>
          </p:sp>
          <p:sp>
            <p:nvSpPr>
              <p:cNvPr id="197818" name="Text Box 186"/>
              <p:cNvSpPr txBox="1">
                <a:spLocks noChangeArrowheads="1"/>
              </p:cNvSpPr>
              <p:nvPr/>
            </p:nvSpPr>
            <p:spPr bwMode="auto">
              <a:xfrm>
                <a:off x="4294" y="3986"/>
                <a:ext cx="345" cy="345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spcBef>
                    <a:spcPct val="50000"/>
                  </a:spcBef>
                </a:pPr>
                <a:r>
                  <a:rPr lang="en-US" sz="3600" b="1"/>
                  <a:t>G</a:t>
                </a:r>
              </a:p>
            </p:txBody>
          </p:sp>
        </p:grpSp>
      </p:grpSp>
      <p:grpSp>
        <p:nvGrpSpPr>
          <p:cNvPr id="197830" name="Group 198"/>
          <p:cNvGrpSpPr>
            <a:grpSpLocks/>
          </p:cNvGrpSpPr>
          <p:nvPr/>
        </p:nvGrpSpPr>
        <p:grpSpPr bwMode="auto">
          <a:xfrm>
            <a:off x="1560513" y="4646613"/>
            <a:ext cx="5588000" cy="557212"/>
            <a:chOff x="1119" y="3850"/>
            <a:chExt cx="3520" cy="351"/>
          </a:xfrm>
        </p:grpSpPr>
        <p:sp>
          <p:nvSpPr>
            <p:cNvPr id="197820" name="Text Box 188"/>
            <p:cNvSpPr txBox="1">
              <a:spLocks noChangeArrowheads="1"/>
            </p:cNvSpPr>
            <p:nvPr/>
          </p:nvSpPr>
          <p:spPr bwMode="auto">
            <a:xfrm>
              <a:off x="2880" y="3851"/>
              <a:ext cx="345" cy="34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  <p:sp>
          <p:nvSpPr>
            <p:cNvPr id="197821" name="Text Box 189"/>
            <p:cNvSpPr txBox="1">
              <a:spLocks noChangeArrowheads="1"/>
            </p:cNvSpPr>
            <p:nvPr/>
          </p:nvSpPr>
          <p:spPr bwMode="auto">
            <a:xfrm>
              <a:off x="2528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2" name="Text Box 190"/>
            <p:cNvSpPr txBox="1">
              <a:spLocks noChangeArrowheads="1"/>
            </p:cNvSpPr>
            <p:nvPr/>
          </p:nvSpPr>
          <p:spPr bwMode="auto">
            <a:xfrm>
              <a:off x="2181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3" name="Text Box 191"/>
            <p:cNvSpPr txBox="1">
              <a:spLocks noChangeArrowheads="1"/>
            </p:cNvSpPr>
            <p:nvPr/>
          </p:nvSpPr>
          <p:spPr bwMode="auto">
            <a:xfrm>
              <a:off x="182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Á</a:t>
              </a:r>
            </a:p>
          </p:txBody>
        </p:sp>
        <p:sp>
          <p:nvSpPr>
            <p:cNvPr id="197824" name="Text Box 192"/>
            <p:cNvSpPr txBox="1">
              <a:spLocks noChangeArrowheads="1"/>
            </p:cNvSpPr>
            <p:nvPr/>
          </p:nvSpPr>
          <p:spPr bwMode="auto">
            <a:xfrm>
              <a:off x="1476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H</a:t>
              </a:r>
            </a:p>
          </p:txBody>
        </p:sp>
        <p:sp>
          <p:nvSpPr>
            <p:cNvPr id="197825" name="Text Box 193"/>
            <p:cNvSpPr txBox="1">
              <a:spLocks noChangeArrowheads="1"/>
            </p:cNvSpPr>
            <p:nvPr/>
          </p:nvSpPr>
          <p:spPr bwMode="auto">
            <a:xfrm>
              <a:off x="1119" y="3854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T</a:t>
              </a:r>
            </a:p>
          </p:txBody>
        </p:sp>
        <p:sp>
          <p:nvSpPr>
            <p:cNvPr id="197826" name="Text Box 194"/>
            <p:cNvSpPr txBox="1">
              <a:spLocks noChangeArrowheads="1"/>
            </p:cNvSpPr>
            <p:nvPr/>
          </p:nvSpPr>
          <p:spPr bwMode="auto">
            <a:xfrm>
              <a:off x="3237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I</a:t>
              </a:r>
            </a:p>
          </p:txBody>
        </p:sp>
        <p:sp>
          <p:nvSpPr>
            <p:cNvPr id="197827" name="Text Box 195"/>
            <p:cNvSpPr txBox="1">
              <a:spLocks noChangeArrowheads="1"/>
            </p:cNvSpPr>
            <p:nvPr/>
          </p:nvSpPr>
          <p:spPr bwMode="auto">
            <a:xfrm>
              <a:off x="358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Ó</a:t>
              </a:r>
            </a:p>
          </p:txBody>
        </p:sp>
        <p:sp>
          <p:nvSpPr>
            <p:cNvPr id="197828" name="Text Box 196"/>
            <p:cNvSpPr txBox="1">
              <a:spLocks noChangeArrowheads="1"/>
            </p:cNvSpPr>
            <p:nvPr/>
          </p:nvSpPr>
          <p:spPr bwMode="auto">
            <a:xfrm>
              <a:off x="3942" y="3856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N</a:t>
              </a:r>
            </a:p>
          </p:txBody>
        </p:sp>
        <p:sp>
          <p:nvSpPr>
            <p:cNvPr id="197829" name="Text Box 197"/>
            <p:cNvSpPr txBox="1">
              <a:spLocks noChangeArrowheads="1"/>
            </p:cNvSpPr>
            <p:nvPr/>
          </p:nvSpPr>
          <p:spPr bwMode="auto">
            <a:xfrm>
              <a:off x="4294" y="3850"/>
              <a:ext cx="345" cy="345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spcBef>
                  <a:spcPct val="50000"/>
                </a:spcBef>
              </a:pPr>
              <a:r>
                <a:rPr lang="en-US" sz="3600" b="1"/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38045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7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ái quát nhà nước Văn Lang BB (1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8600"/>
            <a:ext cx="8458200" cy="6126163"/>
          </a:xfrm>
        </p:spPr>
      </p:pic>
    </p:spTree>
    <p:extLst>
      <p:ext uri="{BB962C8B-B14F-4D97-AF65-F5344CB8AC3E}">
        <p14:creationId xmlns:p14="http://schemas.microsoft.com/office/powerpoint/2010/main" xmlns="" val="293944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bor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88963"/>
            <a:ext cx="9144000" cy="7685088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50000">
                <a:schemeClr val="bg1"/>
              </a:gs>
              <a:gs pos="100000">
                <a:srgbClr val="CC990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508000" y="993775"/>
            <a:ext cx="811847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>
              <a:spcBef>
                <a:spcPct val="20000"/>
              </a:spcBef>
            </a:pPr>
            <a:r>
              <a:rPr lang="en-US" altLang="vi-VN" sz="3200" dirty="0" smtClean="0">
                <a:solidFill>
                  <a:srgbClr val="663300"/>
                </a:solidFill>
              </a:rPr>
              <a:t>-</a:t>
            </a:r>
            <a:r>
              <a:rPr lang="en-US" altLang="vi-VN" sz="2400" b="1" dirty="0" err="1">
                <a:solidFill>
                  <a:srgbClr val="663300"/>
                </a:solidFill>
              </a:rPr>
              <a:t>Học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bài</a:t>
            </a:r>
            <a:r>
              <a:rPr lang="en-US" altLang="vi-VN" sz="2400" b="1" dirty="0">
                <a:solidFill>
                  <a:srgbClr val="663300"/>
                </a:solidFill>
              </a:rPr>
              <a:t>. </a:t>
            </a:r>
            <a:endParaRPr lang="en-US" altLang="vi-VN" sz="2400" b="1" dirty="0" smtClean="0">
              <a:solidFill>
                <a:srgbClr val="663300"/>
              </a:solidFill>
            </a:endParaRPr>
          </a:p>
          <a:p>
            <a:pPr marL="609600" indent="-609600">
              <a:spcBef>
                <a:spcPct val="20000"/>
              </a:spcBef>
            </a:pPr>
            <a:r>
              <a:rPr lang="en-US" altLang="vi-VN" sz="2400" b="1" dirty="0" smtClean="0">
                <a:solidFill>
                  <a:srgbClr val="663300"/>
                </a:solidFill>
              </a:rPr>
              <a:t>- </a:t>
            </a:r>
            <a:r>
              <a:rPr lang="en-US" altLang="vi-VN" sz="2400" b="1" dirty="0" err="1" smtClean="0">
                <a:solidFill>
                  <a:srgbClr val="663300"/>
                </a:solidFill>
              </a:rPr>
              <a:t>Sưu</a:t>
            </a:r>
            <a:r>
              <a:rPr lang="en-US" altLang="vi-VN" sz="2400" b="1" dirty="0" smtClean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tầm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các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tư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liệu</a:t>
            </a:r>
            <a:r>
              <a:rPr lang="en-US" altLang="vi-VN" sz="2400" b="1" dirty="0">
                <a:solidFill>
                  <a:srgbClr val="663300"/>
                </a:solidFill>
              </a:rPr>
              <a:t>, </a:t>
            </a:r>
            <a:r>
              <a:rPr lang="en-US" altLang="vi-VN" sz="2400" b="1" dirty="0" err="1">
                <a:solidFill>
                  <a:srgbClr val="663300"/>
                </a:solidFill>
              </a:rPr>
              <a:t>hình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ảnh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về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nước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>
                <a:solidFill>
                  <a:srgbClr val="663300"/>
                </a:solidFill>
              </a:rPr>
              <a:t>Văn</a:t>
            </a:r>
            <a:r>
              <a:rPr lang="en-US" altLang="vi-VN" sz="2400" b="1" dirty="0">
                <a:solidFill>
                  <a:srgbClr val="663300"/>
                </a:solidFill>
              </a:rPr>
              <a:t> </a:t>
            </a:r>
            <a:r>
              <a:rPr lang="en-US" altLang="vi-VN" sz="2400" b="1" dirty="0" smtClean="0">
                <a:solidFill>
                  <a:srgbClr val="663300"/>
                </a:solidFill>
              </a:rPr>
              <a:t>Lang – </a:t>
            </a:r>
            <a:r>
              <a:rPr lang="en-US" altLang="vi-VN" sz="2400" b="1" dirty="0" err="1" smtClean="0">
                <a:solidFill>
                  <a:srgbClr val="663300"/>
                </a:solidFill>
              </a:rPr>
              <a:t>Âu</a:t>
            </a:r>
            <a:r>
              <a:rPr lang="en-US" altLang="vi-VN" sz="2400" b="1" dirty="0" smtClean="0">
                <a:solidFill>
                  <a:srgbClr val="663300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3300"/>
                </a:solidFill>
              </a:rPr>
              <a:t>Lạc</a:t>
            </a:r>
            <a:r>
              <a:rPr lang="en-US" altLang="vi-VN" sz="2400" b="1" dirty="0" smtClean="0">
                <a:solidFill>
                  <a:srgbClr val="663300"/>
                </a:solidFill>
              </a:rPr>
              <a:t>.</a:t>
            </a:r>
            <a:endParaRPr lang="en-US" altLang="vi-VN" sz="2400" b="1" dirty="0">
              <a:solidFill>
                <a:srgbClr val="663300"/>
              </a:solidFill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447925" y="434975"/>
            <a:ext cx="5114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200" b="1" u="sng">
                <a:solidFill>
                  <a:srgbClr val="003300"/>
                </a:solidFill>
              </a:rPr>
              <a:t>HƯỚNG DẪN VỀ NHÀ</a:t>
            </a:r>
          </a:p>
        </p:txBody>
      </p:sp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438150" y="1676400"/>
            <a:ext cx="82296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vi-VN" sz="2400" b="1" dirty="0">
                <a:solidFill>
                  <a:srgbClr val="660033"/>
                </a:solidFill>
              </a:rPr>
              <a:t>   </a:t>
            </a:r>
          </a:p>
          <a:p>
            <a:pPr eaLnBrk="1" hangingPunct="1"/>
            <a:r>
              <a:rPr lang="en-US" altLang="vi-VN" sz="2400" b="1" dirty="0" smtClean="0">
                <a:solidFill>
                  <a:srgbClr val="660033"/>
                </a:solidFill>
              </a:rPr>
              <a:t>- </a:t>
            </a:r>
            <a:r>
              <a:rPr lang="en-US" altLang="vi-VN" sz="2400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Chuẩn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bị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>
                <a:solidFill>
                  <a:srgbClr val="660033"/>
                </a:solidFill>
              </a:rPr>
              <a:t>bài</a:t>
            </a:r>
            <a:r>
              <a:rPr lang="en-US" altLang="vi-VN" sz="2400" b="1" dirty="0">
                <a:solidFill>
                  <a:srgbClr val="660033"/>
                </a:solidFill>
              </a:rPr>
              <a:t> 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15:</a:t>
            </a:r>
            <a:r>
              <a:rPr lang="en-US" altLang="vi-VN" sz="2400" dirty="0" smtClean="0">
                <a:solidFill>
                  <a:srgbClr val="660033"/>
                </a:solidFill>
              </a:rPr>
              <a:t> 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Chính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sách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cai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trị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của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các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triều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đại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phong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kiến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phương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Bắc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và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sự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chuyển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biến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của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xã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hội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Âu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660033"/>
                </a:solidFill>
              </a:rPr>
              <a:t>Lạc</a:t>
            </a:r>
            <a:r>
              <a:rPr lang="en-US" altLang="vi-VN" sz="2400" b="1" dirty="0" smtClean="0">
                <a:solidFill>
                  <a:srgbClr val="660033"/>
                </a:solidFill>
              </a:rPr>
              <a:t>:</a:t>
            </a:r>
            <a:endParaRPr lang="en-US" altLang="vi-VN" sz="2400" b="1" dirty="0">
              <a:solidFill>
                <a:srgbClr val="660033"/>
              </a:solidFill>
            </a:endParaRPr>
          </a:p>
          <a:p>
            <a:pPr eaLnBrk="1" hangingPunct="1"/>
            <a:r>
              <a:rPr lang="en-US" altLang="vi-VN" sz="2400" dirty="0">
                <a:solidFill>
                  <a:srgbClr val="0000FF"/>
                </a:solidFill>
              </a:rPr>
              <a:t>	</a:t>
            </a:r>
            <a:r>
              <a:rPr lang="en-US" altLang="vi-VN" sz="2400" b="1" dirty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Bộ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máy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cai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trị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? </a:t>
            </a:r>
            <a:endParaRPr lang="en-US" altLang="vi-VN" sz="2400" b="1" dirty="0">
              <a:solidFill>
                <a:srgbClr val="0000FF"/>
              </a:solidFill>
            </a:endParaRPr>
          </a:p>
          <a:p>
            <a:pPr eaLnBrk="1" hangingPunct="1"/>
            <a:r>
              <a:rPr lang="en-US" altLang="vi-VN" sz="2400" b="1" dirty="0">
                <a:solidFill>
                  <a:srgbClr val="0000FF"/>
                </a:solidFill>
              </a:rPr>
              <a:t>   	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Chính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sách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cai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trị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về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kinh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tế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.</a:t>
            </a:r>
            <a:endParaRPr lang="en-US" altLang="vi-VN" sz="2400" b="1" dirty="0">
              <a:solidFill>
                <a:srgbClr val="0000FF"/>
              </a:solidFill>
            </a:endParaRPr>
          </a:p>
          <a:p>
            <a:r>
              <a:rPr lang="en-US" altLang="vi-VN" sz="2400" b="1" dirty="0">
                <a:solidFill>
                  <a:srgbClr val="0000FF"/>
                </a:solidFill>
              </a:rPr>
              <a:t>	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>
                <a:solidFill>
                  <a:srgbClr val="0000FF"/>
                </a:solidFill>
              </a:rPr>
              <a:t>Chính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sách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trị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về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văn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hóa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–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xã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hội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US" altLang="vi-VN" sz="2400" b="1" dirty="0" smtClean="0">
                <a:solidFill>
                  <a:srgbClr val="0000FF"/>
                </a:solidFill>
              </a:rPr>
              <a:t>             +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Những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chuyển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biến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về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kinh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tế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-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xã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hội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trong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thời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kì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Bắc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 smtClean="0">
                <a:solidFill>
                  <a:srgbClr val="0000FF"/>
                </a:solidFill>
              </a:rPr>
              <a:t>thuộc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.</a:t>
            </a:r>
            <a:endParaRPr lang="en-US" altLang="vi-VN" sz="2400" b="1" dirty="0">
              <a:solidFill>
                <a:srgbClr val="0000FF"/>
              </a:solidFill>
            </a:endParaRPr>
          </a:p>
          <a:p>
            <a:r>
              <a:rPr lang="en-US" altLang="vi-VN" sz="2400" b="1" dirty="0" smtClean="0">
                <a:solidFill>
                  <a:srgbClr val="0000FF"/>
                </a:solidFill>
              </a:rPr>
              <a:t>            </a:t>
            </a:r>
            <a:r>
              <a:rPr lang="en-US" altLang="vi-VN" sz="2400" b="1" dirty="0">
                <a:solidFill>
                  <a:srgbClr val="0000FF"/>
                </a:solidFill>
              </a:rPr>
              <a:t>+ </a:t>
            </a:r>
            <a:r>
              <a:rPr lang="en-US" altLang="vi-VN" sz="2400" b="1" dirty="0" err="1">
                <a:solidFill>
                  <a:srgbClr val="0000FF"/>
                </a:solidFill>
              </a:rPr>
              <a:t>Quan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sát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hình</a:t>
            </a:r>
            <a:r>
              <a:rPr lang="en-US" altLang="vi-VN" sz="2400" b="1" dirty="0">
                <a:solidFill>
                  <a:srgbClr val="0000FF"/>
                </a:solidFill>
              </a:rPr>
              <a:t> 1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, 2, 3,4/ </a:t>
            </a:r>
            <a:r>
              <a:rPr lang="en-US" altLang="vi-VN" sz="2400" b="1" dirty="0" err="1">
                <a:solidFill>
                  <a:srgbClr val="0000FF"/>
                </a:solidFill>
              </a:rPr>
              <a:t>Sgk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và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nhận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xét</a:t>
            </a:r>
            <a:r>
              <a:rPr lang="en-US" altLang="vi-VN" sz="2400" b="1" dirty="0">
                <a:solidFill>
                  <a:srgbClr val="0000FF"/>
                </a:solidFill>
              </a:rPr>
              <a:t>. </a:t>
            </a:r>
          </a:p>
          <a:p>
            <a:pPr eaLnBrk="1" hangingPunct="1"/>
            <a:endParaRPr lang="en-US" altLang="vi-VN" sz="2400" b="1" dirty="0">
              <a:solidFill>
                <a:srgbClr val="0000FF"/>
              </a:solidFill>
            </a:endParaRPr>
          </a:p>
        </p:txBody>
      </p:sp>
      <p:sp>
        <p:nvSpPr>
          <p:cNvPr id="2970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431088" y="6034088"/>
            <a:ext cx="617537" cy="431800"/>
          </a:xfrm>
          <a:prstGeom prst="rightArrow">
            <a:avLst>
              <a:gd name="adj1" fmla="val 50000"/>
              <a:gd name="adj2" fmla="val 35754"/>
            </a:avLst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7443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/>
      <p:bldP spid="1075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30" name="Text Box 10"/>
          <p:cNvSpPr txBox="1">
            <a:spLocks noChangeArrowheads="1"/>
          </p:cNvSpPr>
          <p:nvPr/>
        </p:nvSpPr>
        <p:spPr bwMode="auto">
          <a:xfrm>
            <a:off x="434014" y="2286000"/>
            <a:ext cx="821731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Xin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ch©n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thµnh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c¶m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¬n </a:t>
            </a:r>
          </a:p>
          <a:p>
            <a:pPr algn="ctr" eaLnBrk="0" hangingPunct="0"/>
            <a:r>
              <a:rPr lang="vi-VN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QU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ý</a:t>
            </a:r>
            <a:r>
              <a:rPr lang="en-US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 </a:t>
            </a:r>
            <a:r>
              <a:rPr lang="en-US" sz="400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thÇy c« gi¸o vµ c¸c em!</a:t>
            </a:r>
          </a:p>
        </p:txBody>
      </p:sp>
      <p:pic>
        <p:nvPicPr>
          <p:cNvPr id="158731" name="Mai truong men yeu - Cat trang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47400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691" fill="hold"/>
                                        <p:tgtEl>
                                          <p:spTgt spid="1587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731"/>
                </p:tgtEl>
              </p:cMediaNode>
            </p:audio>
          </p:childTnLst>
        </p:cTn>
      </p:par>
    </p:tnLst>
    <p:bldLst>
      <p:bldP spid="1587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9"/>
          <p:cNvSpPr txBox="1">
            <a:spLocks noChangeArrowheads="1"/>
          </p:cNvSpPr>
          <p:nvPr/>
        </p:nvSpPr>
        <p:spPr bwMode="auto">
          <a:xfrm>
            <a:off x="3048000" y="609600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0" y="2038767"/>
            <a:ext cx="2286000" cy="314283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rgbClr val="8DC6F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NHÀ NƯỚC </a:t>
            </a:r>
            <a:r>
              <a:rPr lang="en-US" sz="2800" b="1" dirty="0">
                <a:solidFill>
                  <a:srgbClr val="8DC6F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VĂN </a:t>
            </a:r>
            <a:r>
              <a:rPr lang="en-US" sz="2800" b="1" dirty="0" smtClean="0">
                <a:solidFill>
                  <a:srgbClr val="8DC6FF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LANG  – ÂU LẠC</a:t>
            </a:r>
            <a:endParaRPr lang="en-US" sz="2800" b="1" dirty="0">
              <a:solidFill>
                <a:srgbClr val="8DC6FF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169444" y="1094044"/>
            <a:ext cx="2271712" cy="16365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Nhà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nước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đầu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tiên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người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Việt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cổ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>
            <a:stCxn id="20" idx="6"/>
            <a:endCxn id="22" idx="1"/>
          </p:cNvCxnSpPr>
          <p:nvPr/>
        </p:nvCxnSpPr>
        <p:spPr>
          <a:xfrm flipV="1">
            <a:off x="2286000" y="1912298"/>
            <a:ext cx="883444" cy="1697885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-1981200" y="2381250"/>
            <a:ext cx="396081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6" name="Text Box 11"/>
          <p:cNvSpPr txBox="1">
            <a:spLocks noChangeArrowheads="1"/>
          </p:cNvSpPr>
          <p:nvPr/>
        </p:nvSpPr>
        <p:spPr bwMode="auto">
          <a:xfrm>
            <a:off x="533400" y="3117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108722" y="2971800"/>
            <a:ext cx="2393156" cy="13704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đời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nước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Âu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Lạc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7" name="Straight Arrow Connector 26"/>
          <p:cNvCxnSpPr>
            <a:stCxn id="20" idx="6"/>
            <a:endCxn id="25" idx="1"/>
          </p:cNvCxnSpPr>
          <p:nvPr/>
        </p:nvCxnSpPr>
        <p:spPr>
          <a:xfrm>
            <a:off x="2286000" y="3610183"/>
            <a:ext cx="822722" cy="4685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2" idx="3"/>
            <a:endCxn id="34" idx="1"/>
          </p:cNvCxnSpPr>
          <p:nvPr/>
        </p:nvCxnSpPr>
        <p:spPr>
          <a:xfrm flipV="1">
            <a:off x="5441156" y="1094044"/>
            <a:ext cx="726562" cy="818254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6167718" y="675620"/>
            <a:ext cx="2500312" cy="8368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Lang.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221506" y="1676400"/>
            <a:ext cx="2477900" cy="97767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Straight Arrow Connector 46"/>
          <p:cNvCxnSpPr>
            <a:stCxn id="22" idx="3"/>
            <a:endCxn id="40" idx="1"/>
          </p:cNvCxnSpPr>
          <p:nvPr/>
        </p:nvCxnSpPr>
        <p:spPr>
          <a:xfrm>
            <a:off x="5441156" y="1912298"/>
            <a:ext cx="780350" cy="25293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5" idx="3"/>
            <a:endCxn id="54" idx="1"/>
          </p:cNvCxnSpPr>
          <p:nvPr/>
        </p:nvCxnSpPr>
        <p:spPr>
          <a:xfrm flipV="1">
            <a:off x="5501878" y="3276601"/>
            <a:ext cx="710243" cy="380439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5" idx="3"/>
            <a:endCxn id="55" idx="1"/>
          </p:cNvCxnSpPr>
          <p:nvPr/>
        </p:nvCxnSpPr>
        <p:spPr>
          <a:xfrm>
            <a:off x="5501878" y="3657040"/>
            <a:ext cx="696376" cy="57206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6212121" y="2819401"/>
            <a:ext cx="24384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198254" y="3886200"/>
            <a:ext cx="2438400" cy="6858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217024" y="5791200"/>
            <a:ext cx="2438400" cy="990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0" name="Straight Arrow Connector 69"/>
          <p:cNvCxnSpPr>
            <a:endCxn id="56" idx="1"/>
          </p:cNvCxnSpPr>
          <p:nvPr/>
        </p:nvCxnSpPr>
        <p:spPr>
          <a:xfrm>
            <a:off x="5501878" y="5791200"/>
            <a:ext cx="715146" cy="4953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0" idx="6"/>
          </p:cNvCxnSpPr>
          <p:nvPr/>
        </p:nvCxnSpPr>
        <p:spPr>
          <a:xfrm>
            <a:off x="2286000" y="3610183"/>
            <a:ext cx="762000" cy="1990517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3048000" y="4876800"/>
            <a:ext cx="2393156" cy="1752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000" b="1" dirty="0" err="1">
                <a:solidFill>
                  <a:srgbClr val="FF0000"/>
                </a:solidFill>
              </a:rPr>
              <a:t>Đời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sống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vật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chất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tinh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thần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của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cư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dần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r>
              <a:rPr lang="en-US" sz="2000" b="1" dirty="0">
                <a:solidFill>
                  <a:srgbClr val="FF0000"/>
                </a:solidFill>
              </a:rPr>
              <a:t> Lang, </a:t>
            </a:r>
            <a:r>
              <a:rPr lang="en-US" sz="2000" b="1" dirty="0" err="1">
                <a:solidFill>
                  <a:srgbClr val="FF0000"/>
                </a:solidFill>
              </a:rPr>
              <a:t>Âu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Lạc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221506" y="4724400"/>
            <a:ext cx="2477900" cy="914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Straight Arrow Connector 52"/>
          <p:cNvCxnSpPr>
            <a:endCxn id="52" idx="1"/>
          </p:cNvCxnSpPr>
          <p:nvPr/>
        </p:nvCxnSpPr>
        <p:spPr>
          <a:xfrm flipV="1">
            <a:off x="5501878" y="5181600"/>
            <a:ext cx="719628" cy="6096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65133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1981200"/>
            <a:ext cx="381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Vào khoảng thế kỉ  VIII-VII TCN trên vùng đất Bắc bộ và Bắc Trung bộ đã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những điểm gì mới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Truyền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nói lên hoạt động gì của nhân dân ta hồi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2047" y="4572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9745" y="990600"/>
            <a:ext cx="7328855" cy="11034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THẢO LUẬN 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vi-VN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vi-VN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2p</a:t>
            </a:r>
            <a:r>
              <a:rPr lang="vi-VN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Lang?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33400" y="31171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7200" y="1905000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Nhóm</a:t>
            </a:r>
            <a:r>
              <a:rPr lang="vi-VN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Gióng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Nhóm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4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nhận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xét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gì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tình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hình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xã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hội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vùng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bằng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khoảng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Times New Roman"/>
                <a:cs typeface="Times New Roman" pitchFamily="18" charset="0"/>
              </a:rPr>
              <a:t>kỉ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 VIII-VII TCN?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191000" y="1779494"/>
            <a:ext cx="0" cy="50785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047" y="4005312"/>
            <a:ext cx="3872753" cy="244731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2" descr="scan806'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599795"/>
            <a:ext cx="4457700" cy="2895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715000" y="5495395"/>
            <a:ext cx="26630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i="1" dirty="0" err="1" smtClean="0">
                <a:cs typeface="Times New Roman" pitchFamily="18" charset="0"/>
              </a:rPr>
              <a:t>Truyền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thuyết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Thánh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Gióng</a:t>
            </a:r>
            <a:r>
              <a:rPr lang="en-US" sz="1600" b="1" i="1" dirty="0" smtClean="0">
                <a:cs typeface="Times New Roman" pitchFamily="18" charset="0"/>
              </a:rPr>
              <a:t> </a:t>
            </a:r>
            <a:endParaRPr lang="en-US" sz="1600" b="1" i="1" dirty="0">
              <a:cs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57200" y="6443246"/>
            <a:ext cx="32385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600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Truyền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thuyết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Sơn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Tinh</a:t>
            </a:r>
            <a:r>
              <a:rPr lang="en-US" sz="1600" i="1" dirty="0" smtClean="0">
                <a:cs typeface="Times New Roman" pitchFamily="18" charset="0"/>
              </a:rPr>
              <a:t> - </a:t>
            </a:r>
            <a:r>
              <a:rPr lang="en-US" sz="1600" i="1" dirty="0" err="1" smtClean="0">
                <a:cs typeface="Times New Roman" pitchFamily="18" charset="0"/>
              </a:rPr>
              <a:t>Thủy</a:t>
            </a:r>
            <a:r>
              <a:rPr lang="en-US" sz="1600" i="1" dirty="0" smtClean="0">
                <a:cs typeface="Times New Roman" pitchFamily="18" charset="0"/>
              </a:rPr>
              <a:t> </a:t>
            </a:r>
            <a:r>
              <a:rPr lang="en-US" sz="1600" i="1" dirty="0" err="1" smtClean="0">
                <a:cs typeface="Times New Roman" pitchFamily="18" charset="0"/>
              </a:rPr>
              <a:t>Tinh</a:t>
            </a:r>
            <a:r>
              <a:rPr lang="en-US" sz="1600" b="1" i="1" dirty="0" smtClean="0">
                <a:cs typeface="Times New Roman" pitchFamily="18" charset="0"/>
              </a:rPr>
              <a:t> </a:t>
            </a:r>
            <a:endParaRPr lang="en-US" sz="1600" b="1" i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742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4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9067800" y="50673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000" y="990600"/>
            <a:ext cx="8686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: 1’</a:t>
            </a:r>
          </a:p>
          <a:p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  <a:endParaRPr lang="en-US" sz="2800" dirty="0">
              <a:solidFill>
                <a:srgbClr val="00B050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00484595"/>
              </p:ext>
            </p:extLst>
          </p:nvPr>
        </p:nvGraphicFramePr>
        <p:xfrm>
          <a:off x="1053353" y="2057400"/>
          <a:ext cx="60960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gian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đứng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đầu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……………………..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  <a:endParaRPr lang="en-US" sz="24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Đóng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đô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ở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………………………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>
          <a:xfrm>
            <a:off x="4101353" y="2057407"/>
            <a:ext cx="3048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kỷ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VII TCN</a:t>
            </a:r>
            <a:endParaRPr lang="en-US" sz="2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101353" y="2514606"/>
            <a:ext cx="3016624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101353" y="2998697"/>
            <a:ext cx="3048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Lang</a:t>
            </a:r>
            <a:endParaRPr lang="en-US" sz="2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114800" y="3455897"/>
            <a:ext cx="3048000" cy="430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Hạc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2400" b="1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b="1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32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762000"/>
            <a:ext cx="8601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VII TCN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399" y="1066800"/>
            <a:ext cx="8601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Lang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nay.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2400" y="1676400"/>
            <a:ext cx="860136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47675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-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Tổ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chức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Nhà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nước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Văn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Lang: Ở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Trung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ương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đầu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là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Hùng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Vương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giúp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việc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cho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Hùng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Vương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là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lạc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hầu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; Ở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địa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phương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lạc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tướng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đấu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các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bộ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(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có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15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bộ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);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bổ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chính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đứng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đầu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chiếng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chạ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20440" y="3133636"/>
            <a:ext cx="2161359" cy="10869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hầu</a:t>
            </a:r>
            <a:r>
              <a:rPr lang="vi-VN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37082" y="4572000"/>
            <a:ext cx="1996918" cy="685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60184" y="4572000"/>
            <a:ext cx="1945615" cy="6813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28047" y="5956015"/>
            <a:ext cx="1948953" cy="8257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14048" y="5982909"/>
            <a:ext cx="1830628" cy="79889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934200" y="6025930"/>
            <a:ext cx="1819561" cy="75587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>
            <a:stCxn id="8" idx="2"/>
          </p:cNvCxnSpPr>
          <p:nvPr/>
        </p:nvCxnSpPr>
        <p:spPr>
          <a:xfrm flipH="1">
            <a:off x="4300241" y="4220556"/>
            <a:ext cx="1400879" cy="3106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2"/>
            <a:endCxn id="10" idx="0"/>
          </p:cNvCxnSpPr>
          <p:nvPr/>
        </p:nvCxnSpPr>
        <p:spPr>
          <a:xfrm>
            <a:off x="5701120" y="4220556"/>
            <a:ext cx="1631872" cy="3514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2"/>
            <a:endCxn id="12" idx="0"/>
          </p:cNvCxnSpPr>
          <p:nvPr/>
        </p:nvCxnSpPr>
        <p:spPr>
          <a:xfrm>
            <a:off x="4335541" y="5257800"/>
            <a:ext cx="1393821" cy="7251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2"/>
            <a:endCxn id="11" idx="0"/>
          </p:cNvCxnSpPr>
          <p:nvPr/>
        </p:nvCxnSpPr>
        <p:spPr>
          <a:xfrm flipH="1">
            <a:off x="3502524" y="5257800"/>
            <a:ext cx="833017" cy="698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2" idx="0"/>
          </p:cNvCxnSpPr>
          <p:nvPr/>
        </p:nvCxnSpPr>
        <p:spPr>
          <a:xfrm flipH="1">
            <a:off x="5729362" y="5253318"/>
            <a:ext cx="1433439" cy="7295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3" idx="0"/>
          </p:cNvCxnSpPr>
          <p:nvPr/>
        </p:nvCxnSpPr>
        <p:spPr>
          <a:xfrm>
            <a:off x="7162801" y="5257800"/>
            <a:ext cx="681180" cy="7681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6" name="TextBox 2065"/>
          <p:cNvSpPr txBox="1"/>
          <p:nvPr/>
        </p:nvSpPr>
        <p:spPr>
          <a:xfrm>
            <a:off x="228600" y="2590800"/>
            <a:ext cx="3598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Lang: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73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0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4" descr="1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7200" y="1066800"/>
            <a:ext cx="8381999" cy="5257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1828800" y="6324600"/>
            <a:ext cx="5638801" cy="439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Lược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đồ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Trung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Việt</a:t>
            </a:r>
            <a:r>
              <a:rPr lang="en-US" sz="2000" b="1" dirty="0">
                <a:solidFill>
                  <a:srgbClr val="0033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Nam</a:t>
            </a:r>
          </a:p>
        </p:txBody>
      </p:sp>
      <p:sp>
        <p:nvSpPr>
          <p:cNvPr id="3" name="Oval 2"/>
          <p:cNvSpPr/>
          <p:nvPr/>
        </p:nvSpPr>
        <p:spPr>
          <a:xfrm>
            <a:off x="4126003" y="3568167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686294" y="3911974"/>
            <a:ext cx="165847" cy="1143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923616" y="3372279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Thọ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493995" y="3909733"/>
            <a:ext cx="1140758" cy="53969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33400" y="0"/>
            <a:ext cx="7543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vi-VN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BÀI </a:t>
            </a:r>
            <a:r>
              <a:rPr lang="en-US" sz="2400" b="1" u="sng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14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NHÀ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NƯỚC </a:t>
            </a:r>
            <a:r>
              <a:rPr lang="en-US" sz="2400" b="1" dirty="0">
                <a:ln w="11430"/>
                <a:solidFill>
                  <a:srgbClr val="FF0000"/>
                </a:solidFill>
                <a:cs typeface="Times New Roman" pitchFamily="18" charset="0"/>
              </a:rPr>
              <a:t>VĂN </a:t>
            </a:r>
            <a:r>
              <a:rPr lang="en-US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LANG</a:t>
            </a:r>
            <a:r>
              <a:rPr lang="vi-VN" sz="2400" b="1" dirty="0" smtClean="0">
                <a:ln w="11430"/>
                <a:solidFill>
                  <a:srgbClr val="FF0000"/>
                </a:solidFill>
                <a:cs typeface="Times New Roman" pitchFamily="18" charset="0"/>
              </a:rPr>
              <a:t> - ÂU LẠC </a:t>
            </a:r>
            <a:endParaRPr lang="en-US" sz="2400" b="1" dirty="0">
              <a:solidFill>
                <a:srgbClr val="000099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42047" y="381000"/>
            <a:ext cx="4572000" cy="539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vi-VN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330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  <p:bldP spid="15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"/>
            <a:ext cx="8534400" cy="4876800"/>
          </a:xfrm>
        </p:spPr>
      </p:pic>
      <p:sp>
        <p:nvSpPr>
          <p:cNvPr id="11" name="Rounded Rectangle 10"/>
          <p:cNvSpPr/>
          <p:nvPr/>
        </p:nvSpPr>
        <p:spPr>
          <a:xfrm>
            <a:off x="533400" y="5105400"/>
            <a:ext cx="8153400" cy="1371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non”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202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344704" y="461665"/>
            <a:ext cx="769619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cs typeface="Times New Roman" pitchFamily="18" charset="0"/>
              </a:rPr>
              <a:t>tập</a:t>
            </a:r>
            <a:r>
              <a:rPr lang="en-US" sz="2000" b="1" dirty="0" smtClean="0">
                <a:solidFill>
                  <a:srgbClr val="000099"/>
                </a:solidFill>
                <a:cs typeface="Times New Roman" pitchFamily="18" charset="0"/>
              </a:rPr>
              <a:t>:</a:t>
            </a:r>
            <a:r>
              <a:rPr lang="vi-VN" sz="2000" b="1" dirty="0">
                <a:solidFill>
                  <a:srgbClr val="FF0000"/>
                </a:solidFill>
              </a:rPr>
              <a:t>Hãy chọn đáp án đúng dưới đây để điền vào chỗ trống (…) theo vị trí đánh </a:t>
            </a:r>
            <a:r>
              <a:rPr lang="vi-VN" sz="2000" b="1" dirty="0" smtClean="0">
                <a:solidFill>
                  <a:srgbClr val="FF0000"/>
                </a:solidFill>
              </a:rPr>
              <a:t>số </a:t>
            </a:r>
            <a:r>
              <a:rPr lang="en-US" sz="2000" b="1" dirty="0" err="1" smtClean="0">
                <a:solidFill>
                  <a:srgbClr val="FF0000"/>
                </a:solidFill>
              </a:rPr>
              <a:t>để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sự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thành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lập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nước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Văn</a:t>
            </a:r>
            <a:r>
              <a:rPr lang="en-US" sz="2000" b="1" dirty="0" smtClean="0">
                <a:solidFill>
                  <a:srgbClr val="FF0000"/>
                </a:solidFill>
              </a:rPr>
              <a:t> Lang</a:t>
            </a:r>
            <a:r>
              <a:rPr lang="en-US" sz="20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endParaRPr lang="en-US" sz="2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990600" y="1357642"/>
            <a:ext cx="769619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	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khoảng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……(1)……, ở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vùng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Gia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Ninh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(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Phú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Thọ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),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vị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thủ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lĩnh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năng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khuất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phục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bộ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lạc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tự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xưng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…(2)……,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đóng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đô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ở …(3)….,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đặt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B050"/>
                </a:solidFill>
                <a:cs typeface="Times New Roman" pitchFamily="18" charset="0"/>
              </a:rPr>
              <a:t>……(4)…..</a:t>
            </a:r>
            <a:endParaRPr lang="en-US" sz="2400" b="1" dirty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69258" y="3355916"/>
            <a:ext cx="8610601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 smtClean="0">
                <a:cs typeface="Times New Roman" pitchFamily="18" charset="0"/>
              </a:rPr>
              <a:t>1.thế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</a:t>
            </a:r>
            <a:r>
              <a:rPr lang="en-US" sz="2000" b="1" dirty="0" smtClean="0">
                <a:cs typeface="Times New Roman" pitchFamily="18" charset="0"/>
              </a:rPr>
              <a:t>TCN; 2.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 smtClean="0">
                <a:cs typeface="Times New Roman" pitchFamily="18" charset="0"/>
              </a:rPr>
              <a:t>Vương</a:t>
            </a:r>
            <a:r>
              <a:rPr lang="en-US" sz="2000" b="1" dirty="0" smtClean="0">
                <a:cs typeface="Times New Roman" pitchFamily="18" charset="0"/>
              </a:rPr>
              <a:t>;  3.Bạch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 smtClean="0">
                <a:cs typeface="Times New Roman" pitchFamily="18" charset="0"/>
              </a:rPr>
              <a:t>Thọ</a:t>
            </a:r>
            <a:r>
              <a:rPr lang="en-US" sz="2000" b="1" dirty="0" smtClean="0">
                <a:cs typeface="Times New Roman" pitchFamily="18" charset="0"/>
              </a:rPr>
              <a:t>); 4.Văn </a:t>
            </a:r>
            <a:r>
              <a:rPr lang="en-US" sz="2000" b="1" dirty="0">
                <a:cs typeface="Times New Roman" pitchFamily="18" charset="0"/>
              </a:rPr>
              <a:t>Lang</a:t>
            </a:r>
            <a:r>
              <a:rPr lang="en-US" sz="2000" b="1" dirty="0" smtClean="0">
                <a:cs typeface="Times New Roman" pitchFamily="18" charset="0"/>
              </a:rPr>
              <a:t> 	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 smtClean="0">
                <a:cs typeface="Times New Roman" pitchFamily="18" charset="0"/>
              </a:rPr>
              <a:t>1.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 smtClean="0">
                <a:cs typeface="Times New Roman" pitchFamily="18" charset="0"/>
              </a:rPr>
              <a:t>Vương</a:t>
            </a:r>
            <a:r>
              <a:rPr lang="en-US" sz="2000" b="1" dirty="0" smtClean="0">
                <a:cs typeface="Times New Roman" pitchFamily="18" charset="0"/>
              </a:rPr>
              <a:t>; 2.thế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</a:t>
            </a:r>
            <a:r>
              <a:rPr lang="en-US" sz="2000" b="1" dirty="0" smtClean="0">
                <a:cs typeface="Times New Roman" pitchFamily="18" charset="0"/>
              </a:rPr>
              <a:t>TCN; </a:t>
            </a:r>
            <a:r>
              <a:rPr lang="en-US" sz="2000" b="1" dirty="0">
                <a:cs typeface="Times New Roman" pitchFamily="18" charset="0"/>
              </a:rPr>
              <a:t>3.Bạch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); 4.Văn Lang </a:t>
            </a:r>
            <a:endParaRPr lang="en-US" sz="2000" b="1" dirty="0" smtClean="0">
              <a:cs typeface="Times New Roman" pitchFamily="18" charset="0"/>
            </a:endParaRP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 smtClean="0">
                <a:cs typeface="Times New Roman" pitchFamily="18" charset="0"/>
              </a:rPr>
              <a:t>1.Bạch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>
                <a:cs typeface="Times New Roman" pitchFamily="18" charset="0"/>
              </a:rPr>
              <a:t>); </a:t>
            </a:r>
            <a:r>
              <a:rPr lang="en-US" sz="2000" b="1" dirty="0" smtClean="0">
                <a:cs typeface="Times New Roman" pitchFamily="18" charset="0"/>
              </a:rPr>
              <a:t>2.Văn Lang; 3.thế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</a:t>
            </a:r>
            <a:r>
              <a:rPr lang="en-US" sz="2000" b="1" dirty="0" smtClean="0">
                <a:cs typeface="Times New Roman" pitchFamily="18" charset="0"/>
              </a:rPr>
              <a:t>4.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Vương</a:t>
            </a:r>
            <a:r>
              <a:rPr lang="en-US" sz="2000" b="1" dirty="0" smtClean="0">
                <a:cs typeface="Times New Roman" pitchFamily="18" charset="0"/>
              </a:rPr>
              <a:t> </a:t>
            </a:r>
          </a:p>
          <a:p>
            <a:pPr marL="457200" indent="-457200">
              <a:spcBef>
                <a:spcPct val="50000"/>
              </a:spcBef>
              <a:buAutoNum type="alphaUcPeriod"/>
            </a:pPr>
            <a:r>
              <a:rPr lang="en-US" sz="2000" b="1" dirty="0" smtClean="0">
                <a:cs typeface="Times New Roman" pitchFamily="18" charset="0"/>
              </a:rPr>
              <a:t>1.Văn </a:t>
            </a:r>
            <a:r>
              <a:rPr lang="en-US" sz="2000" b="1" dirty="0">
                <a:cs typeface="Times New Roman" pitchFamily="18" charset="0"/>
              </a:rPr>
              <a:t>Lang; </a:t>
            </a:r>
            <a:r>
              <a:rPr lang="en-US" sz="2000" b="1" dirty="0" smtClean="0">
                <a:cs typeface="Times New Roman" pitchFamily="18" charset="0"/>
              </a:rPr>
              <a:t>2.thế </a:t>
            </a:r>
            <a:r>
              <a:rPr lang="en-US" sz="2000" b="1" dirty="0" err="1">
                <a:cs typeface="Times New Roman" pitchFamily="18" charset="0"/>
              </a:rPr>
              <a:t>kỉ</a:t>
            </a:r>
            <a:r>
              <a:rPr lang="en-US" sz="2000" b="1" dirty="0">
                <a:cs typeface="Times New Roman" pitchFamily="18" charset="0"/>
              </a:rPr>
              <a:t> VII TCN; </a:t>
            </a:r>
            <a:r>
              <a:rPr lang="en-US" sz="2000" b="1" dirty="0" smtClean="0">
                <a:cs typeface="Times New Roman" pitchFamily="18" charset="0"/>
              </a:rPr>
              <a:t>3. </a:t>
            </a:r>
            <a:r>
              <a:rPr lang="en-US" sz="2000" b="1" dirty="0" err="1">
                <a:cs typeface="Times New Roman" pitchFamily="18" charset="0"/>
              </a:rPr>
              <a:t>Hùng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 smtClean="0">
                <a:cs typeface="Times New Roman" pitchFamily="18" charset="0"/>
              </a:rPr>
              <a:t>Vương</a:t>
            </a:r>
            <a:r>
              <a:rPr lang="en-US" sz="2000" b="1" dirty="0" smtClean="0">
                <a:cs typeface="Times New Roman" pitchFamily="18" charset="0"/>
              </a:rPr>
              <a:t>; 4.Bạch </a:t>
            </a:r>
            <a:r>
              <a:rPr lang="en-US" sz="2000" b="1" dirty="0" err="1">
                <a:cs typeface="Times New Roman" pitchFamily="18" charset="0"/>
              </a:rPr>
              <a:t>Hạc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Phú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Thọ</a:t>
            </a:r>
            <a:r>
              <a:rPr lang="en-US" sz="2000" b="1" dirty="0" smtClean="0">
                <a:cs typeface="Times New Roman" pitchFamily="18" charset="0"/>
              </a:rPr>
              <a:t>) </a:t>
            </a:r>
            <a:endParaRPr lang="en-US" sz="2000" b="1" dirty="0"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00191" y="3386506"/>
            <a:ext cx="323617" cy="430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041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4395</TotalTime>
  <Words>1958</Words>
  <Application>Microsoft Office PowerPoint</Application>
  <PresentationFormat>On-screen Show (4:3)</PresentationFormat>
  <Paragraphs>539</Paragraphs>
  <Slides>29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“Dù ai đi ngược về xuôi Nhớ ngày giỗ tổ mùng mười tháng ba”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392</cp:revision>
  <dcterms:created xsi:type="dcterms:W3CDTF">2016-11-12T01:59:38Z</dcterms:created>
  <dcterms:modified xsi:type="dcterms:W3CDTF">2022-08-16T17:31:25Z</dcterms:modified>
</cp:coreProperties>
</file>