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479" r:id="rId3"/>
    <p:sldId id="258" r:id="rId4"/>
    <p:sldId id="522" r:id="rId5"/>
    <p:sldId id="523" r:id="rId6"/>
    <p:sldId id="524" r:id="rId7"/>
    <p:sldId id="525" r:id="rId8"/>
    <p:sldId id="455" r:id="rId9"/>
    <p:sldId id="527" r:id="rId10"/>
    <p:sldId id="528" r:id="rId11"/>
    <p:sldId id="529" r:id="rId12"/>
    <p:sldId id="530" r:id="rId13"/>
    <p:sldId id="531" r:id="rId14"/>
    <p:sldId id="532" r:id="rId15"/>
    <p:sldId id="533" r:id="rId16"/>
    <p:sldId id="534" r:id="rId17"/>
    <p:sldId id="535" r:id="rId18"/>
    <p:sldId id="536" r:id="rId19"/>
    <p:sldId id="537" r:id="rId20"/>
    <p:sldId id="538" r:id="rId21"/>
    <p:sldId id="539" r:id="rId22"/>
    <p:sldId id="494" r:id="rId23"/>
    <p:sldId id="520" r:id="rId24"/>
    <p:sldId id="521" r:id="rId25"/>
    <p:sldId id="540" r:id="rId26"/>
    <p:sldId id="541" r:id="rId27"/>
    <p:sldId id="542" r:id="rId28"/>
    <p:sldId id="3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9/12/2021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12</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13</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227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111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63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6605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x-none" smtClean="0"/>
              <a:t>9/12/2021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546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x-none" smtClean="0"/>
              <a:t>9/12/2021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55694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x-none" smtClean="0"/>
              <a:t>9/12/2021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2411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x-none" smtClean="0"/>
              <a:t>9/12/2021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7512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x-none" smtClean="0"/>
              <a:t>9/12/2021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9212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9/12/2021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448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9/12/2021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80826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x-none" smtClean="0"/>
              <a:t>9/12/2021</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x-none" smtClean="0"/>
              <a:t>‹#›</a:t>
            </a:fld>
            <a:endParaRPr lang="x-none"/>
          </a:p>
        </p:txBody>
      </p:sp>
    </p:spTree>
    <p:extLst>
      <p:ext uri="{BB962C8B-B14F-4D97-AF65-F5344CB8AC3E}">
        <p14:creationId xmlns:p14="http://schemas.microsoft.com/office/powerpoint/2010/main" val="1314877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xmlns=""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83443" y="85369"/>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xmlns="" id="{87C9579E-4A9F-E042-8628-EF0393B3FE7E}"/>
              </a:ext>
            </a:extLst>
          </p:cNvPr>
          <p:cNvSpPr/>
          <p:nvPr/>
        </p:nvSpPr>
        <p:spPr>
          <a:xfrm>
            <a:off x="-60767" y="1614488"/>
            <a:ext cx="920476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135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312FC9BA-8C8E-264E-995F-9A9B284D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0668" y="3719087"/>
            <a:ext cx="4381037" cy="7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xmlns="" id="{E6D023BD-1063-C64B-A2B8-C193C2D55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5025" y="1392238"/>
            <a:ext cx="7734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A7B412AA-4260-C944-A875-DCFB9B6A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70726" y="3800455"/>
            <a:ext cx="427339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xmlns="" id="{19555AA0-7E1B-F846-B4DA-D9E114BE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6">
            <a:extLst>
              <a:ext uri="{FF2B5EF4-FFF2-40B4-BE49-F238E27FC236}">
                <a16:creationId xmlns:a16="http://schemas.microsoft.com/office/drawing/2014/main" xmlns="" id="{A34EEF55-29CB-40A4-B306-34E06BA21A02}"/>
              </a:ext>
            </a:extLst>
          </p:cNvPr>
          <p:cNvSpPr/>
          <p:nvPr/>
        </p:nvSpPr>
        <p:spPr>
          <a:xfrm>
            <a:off x="1676401" y="191070"/>
            <a:ext cx="5846618" cy="93666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smtClean="0">
                <a:ln>
                  <a:solidFill>
                    <a:schemeClr val="tx1"/>
                  </a:solidFill>
                </a:ln>
                <a:solidFill>
                  <a:srgbClr val="FF0000"/>
                </a:solidFill>
                <a:latin typeface="Times New Roman" pitchFamily="18" charset="0"/>
                <a:cs typeface="Times New Roman" pitchFamily="18" charset="0"/>
              </a:rPr>
              <a:t>GÓC CHIA SẺ</a:t>
            </a:r>
            <a:endParaRPr lang="en-US" sz="4000" b="1" dirty="0">
              <a:ln>
                <a:solidFill>
                  <a:schemeClr val="tx1"/>
                </a:solidFill>
              </a:ln>
              <a:solidFill>
                <a:srgbClr val="FF0000"/>
              </a:solidFill>
              <a:latin typeface="Times New Roman" pitchFamily="18" charset="0"/>
              <a:cs typeface="Times New Roman" pitchFamily="18" charset="0"/>
            </a:endParaRPr>
          </a:p>
        </p:txBody>
      </p:sp>
      <p:sp>
        <p:nvSpPr>
          <p:cNvPr id="14" name="Rounded Rectangle 6">
            <a:extLst>
              <a:ext uri="{FF2B5EF4-FFF2-40B4-BE49-F238E27FC236}">
                <a16:creationId xmlns:a16="http://schemas.microsoft.com/office/drawing/2014/main" xmlns="" id="{B0DEA0DF-6C0C-4C96-B6CE-9EECFBA34801}"/>
              </a:ext>
            </a:extLst>
          </p:cNvPr>
          <p:cNvSpPr/>
          <p:nvPr/>
        </p:nvSpPr>
        <p:spPr>
          <a:xfrm>
            <a:off x="997527" y="2080316"/>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dirty="0">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dirty="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Đi</a:t>
            </a:r>
            <a:r>
              <a:rPr lang="en-US" sz="2400" b="1" dirty="0">
                <a:solidFill>
                  <a:srgbClr val="FF0000"/>
                </a:solidFill>
                <a:latin typeface="Times New Roman" panose="02020603050405020304" pitchFamily="18" charset="0"/>
                <a:cs typeface="Times New Roman" panose="02020603050405020304" pitchFamily="18" charset="0"/>
              </a:rPr>
              <a:t>ề</a:t>
            </a:r>
            <a:r>
              <a:rPr lang="ru-RU" sz="2400" b="1" dirty="0">
                <a:solidFill>
                  <a:srgbClr val="FF0000"/>
                </a:solidFill>
                <a:latin typeface="Times New Roman" panose="02020603050405020304" pitchFamily="18" charset="0"/>
                <a:cs typeface="Times New Roman" panose="02020603050405020304" pitchFamily="18" charset="0"/>
              </a:rPr>
              <a:t>u gì khi</a:t>
            </a:r>
            <a:r>
              <a:rPr lang="en-US" sz="2400" b="1" dirty="0">
                <a:solidFill>
                  <a:srgbClr val="FF0000"/>
                </a:solidFill>
                <a:latin typeface="Times New Roman" panose="02020603050405020304" pitchFamily="18" charset="0"/>
                <a:cs typeface="Times New Roman" panose="02020603050405020304" pitchFamily="18" charset="0"/>
              </a:rPr>
              <a:t>ế</a:t>
            </a:r>
            <a:r>
              <a:rPr lang="ru-RU" sz="2400" b="1" dirty="0">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xmlns="" id="{E9017C7E-38FE-486B-8A13-81A5E8524D96}"/>
              </a:ext>
            </a:extLst>
          </p:cNvPr>
          <p:cNvSpPr/>
          <p:nvPr/>
        </p:nvSpPr>
        <p:spPr>
          <a:xfrm>
            <a:off x="1009251"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43896" y="64749"/>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xmlns="" id="{DC434E22-B356-499F-8CA3-83BFEFE08710}"/>
              </a:ext>
            </a:extLst>
          </p:cNvPr>
          <p:cNvSpPr/>
          <p:nvPr/>
        </p:nvSpPr>
        <p:spPr>
          <a:xfrm>
            <a:off x="457208" y="228599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xmlns=""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997BFC36-16E2-48C2-B5AD-525B0FEC01BB}"/>
              </a:ext>
            </a:extLst>
          </p:cNvPr>
          <p:cNvSpPr/>
          <p:nvPr/>
        </p:nvSpPr>
        <p:spPr>
          <a:xfrm>
            <a:off x="484913" y="279860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p:txBody>
      </p:sp>
      <p:pic>
        <p:nvPicPr>
          <p:cNvPr id="26" name="图片 3">
            <a:extLst>
              <a:ext uri="{FF2B5EF4-FFF2-40B4-BE49-F238E27FC236}">
                <a16:creationId xmlns:a16="http://schemas.microsoft.com/office/drawing/2014/main" xmlns=""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 y="5285370"/>
            <a:ext cx="1695588" cy="1577078"/>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xmlns=""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xmlns="" id="{98DF5913-92D8-4D80-9888-3996BE28A8DB}"/>
              </a:ext>
            </a:extLst>
          </p:cNvPr>
          <p:cNvSpPr/>
          <p:nvPr/>
        </p:nvSpPr>
        <p:spPr>
          <a:xfrm>
            <a:off x="5204401" y="3851561"/>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a:solidFill>
                  <a:srgbClr val="FF0000"/>
                </a:solidFill>
                <a:latin typeface="Times New Roman" panose="02020603050405020304" pitchFamily="18" charset="0"/>
                <a:cs typeface="Times New Roman" panose="02020603050405020304" pitchFamily="18" charset="0"/>
              </a:rPr>
              <a:t>? Cả hai nhân vật có đều mang tâm trạng gì ?</a:t>
            </a:r>
            <a:endParaRPr lang="en-US" sz="2400" b="1" dirty="0">
              <a:solidFill>
                <a:srgbClr val="FF0000"/>
              </a:solidFill>
              <a:latin typeface="Times New Roman" pitchFamily="18" charset="0"/>
              <a:cs typeface="Times New Roman" pitchFamily="18" charset="0"/>
            </a:endParaRPr>
          </a:p>
        </p:txBody>
      </p:sp>
      <p:sp>
        <p:nvSpPr>
          <p:cNvPr id="18" name="Rounded Rectangle 4">
            <a:extLst>
              <a:ext uri="{FF2B5EF4-FFF2-40B4-BE49-F238E27FC236}">
                <a16:creationId xmlns:a16="http://schemas.microsoft.com/office/drawing/2014/main" xmlns="" id="{B26B26C4-B752-410F-8F4C-CC3692EC94EA}"/>
              </a:ext>
            </a:extLst>
          </p:cNvPr>
          <p:cNvSpPr/>
          <p:nvPr/>
        </p:nvSpPr>
        <p:spPr>
          <a:xfrm>
            <a:off x="454210" y="3255812"/>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a:latin typeface="Times New Roman" panose="02020603050405020304" pitchFamily="18" charset="0"/>
                <a:cs typeface="Times New Roman" panose="02020603050405020304" pitchFamily="18" charset="0"/>
              </a:rPr>
              <a:t>=&gt; Cả hai nhân vật đều đang cô đơn, buồn bã.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273310"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pic>
        <p:nvPicPr>
          <p:cNvPr id="19" name="Picture 3">
            <a:extLst>
              <a:ext uri="{FF2B5EF4-FFF2-40B4-BE49-F238E27FC236}">
                <a16:creationId xmlns:a16="http://schemas.microsoft.com/office/drawing/2014/main" xmlns=""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10F0F3E6-52AF-4F75-9BDA-E4B627A42D96}"/>
              </a:ext>
            </a:extLst>
          </p:cNvPr>
          <p:cNvSpPr/>
          <p:nvPr/>
        </p:nvSpPr>
        <p:spPr>
          <a:xfrm>
            <a:off x="2618515" y="2898062"/>
            <a:ext cx="3920836" cy="1938992"/>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 Từ cuộc gặp gỡ của cáo và hoàng tử bé, em có rút ra được kinh nghiệm gì khi mình gặp gỡ 1 người bạn mới?</a:t>
            </a:r>
          </a:p>
        </p:txBody>
      </p:sp>
    </p:spTree>
    <p:extLst>
      <p:ext uri="{BB962C8B-B14F-4D97-AF65-F5344CB8AC3E}">
        <p14:creationId xmlns:p14="http://schemas.microsoft.com/office/powerpoint/2010/main" val="1668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1" name="Rectangle 10">
            <a:extLst>
              <a:ext uri="{FF2B5EF4-FFF2-40B4-BE49-F238E27FC236}">
                <a16:creationId xmlns:a16="http://schemas.microsoft.com/office/drawing/2014/main" xmlns="" id="{D70FC712-7771-40A5-81B3-F0FADD2E9499}"/>
              </a:ext>
            </a:extLst>
          </p:cNvPr>
          <p:cNvSpPr/>
          <p:nvPr/>
        </p:nvSpPr>
        <p:spPr>
          <a:xfrm>
            <a:off x="327181" y="1236748"/>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ECBBAAE9-118C-4173-8208-9F4328B8C364}"/>
              </a:ext>
            </a:extLst>
          </p:cNvPr>
          <p:cNvSpPr/>
          <p:nvPr/>
        </p:nvSpPr>
        <p:spPr>
          <a:xfrm>
            <a:off x="332515" y="1745665"/>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xmlns="" id="{A143897A-A26F-4562-9986-FB23435770E6}"/>
              </a:ext>
            </a:extLst>
          </p:cNvPr>
          <p:cNvGraphicFramePr>
            <a:graphicFrameLocks noGrp="1"/>
          </p:cNvGraphicFramePr>
          <p:nvPr>
            <p:extLst>
              <p:ext uri="{D42A27DB-BD31-4B8C-83A1-F6EECF244321}">
                <p14:modId xmlns:p14="http://schemas.microsoft.com/office/powerpoint/2010/main" val="3026200166"/>
              </p:ext>
            </p:extLst>
          </p:nvPr>
        </p:nvGraphicFramePr>
        <p:xfrm>
          <a:off x="152400" y="3140461"/>
          <a:ext cx="8880765" cy="3243072"/>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xmlns="" val="3050164612"/>
                    </a:ext>
                  </a:extLst>
                </a:gridCol>
                <a:gridCol w="3093421">
                  <a:extLst>
                    <a:ext uri="{9D8B030D-6E8A-4147-A177-3AD203B41FA5}">
                      <a16:colId xmlns:a16="http://schemas.microsoft.com/office/drawing/2014/main" xmlns="" val="823929072"/>
                    </a:ext>
                  </a:extLst>
                </a:gridCol>
              </a:tblGrid>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885615238"/>
                  </a:ext>
                </a:extLst>
              </a:tr>
            </a:tbl>
          </a:graphicData>
        </a:graphic>
      </p:graphicFrame>
      <p:sp>
        <p:nvSpPr>
          <p:cNvPr id="16" name="Rectangle 15">
            <a:extLst>
              <a:ext uri="{FF2B5EF4-FFF2-40B4-BE49-F238E27FC236}">
                <a16:creationId xmlns:a16="http://schemas.microsoft.com/office/drawing/2014/main" xmlns="" id="{CA7ED2DC-CC9E-4B97-8E11-67363EB87E6A}"/>
              </a:ext>
            </a:extLst>
          </p:cNvPr>
          <p:cNvSpPr/>
          <p:nvPr/>
        </p:nvSpPr>
        <p:spPr>
          <a:xfrm>
            <a:off x="2299864" y="2535374"/>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ECBBAAE9-118C-4173-8208-9F4328B8C364}"/>
              </a:ext>
            </a:extLst>
          </p:cNvPr>
          <p:cNvSpPr/>
          <p:nvPr/>
        </p:nvSpPr>
        <p:spPr>
          <a:xfrm>
            <a:off x="332515" y="1191480"/>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xmlns="" id="{793BDCA2-51A4-4EC9-9C82-A9042FA1724E}"/>
              </a:ext>
            </a:extLst>
          </p:cNvPr>
          <p:cNvGraphicFramePr>
            <a:graphicFrameLocks noGrp="1"/>
          </p:cNvGraphicFramePr>
          <p:nvPr>
            <p:extLst>
              <p:ext uri="{D42A27DB-BD31-4B8C-83A1-F6EECF244321}">
                <p14:modId xmlns:p14="http://schemas.microsoft.com/office/powerpoint/2010/main" val="3709483396"/>
              </p:ext>
            </p:extLst>
          </p:nvPr>
        </p:nvGraphicFramePr>
        <p:xfrm>
          <a:off x="96097" y="2189278"/>
          <a:ext cx="8923214" cy="423976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xmlns="" val="999954573"/>
                    </a:ext>
                  </a:extLst>
                </a:gridCol>
                <a:gridCol w="5436542">
                  <a:extLst>
                    <a:ext uri="{9D8B030D-6E8A-4147-A177-3AD203B41FA5}">
                      <a16:colId xmlns:a16="http://schemas.microsoft.com/office/drawing/2014/main" xmlns="" val="2819196108"/>
                    </a:ext>
                  </a:extLst>
                </a:gridCol>
              </a:tblGrid>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Được hoàng tử cảm hóa.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kết bạn, là gắn kết tình cảm với nhau, làm cho gần gũi nhau hơn.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Cáo mong được kết bạn với hoàng tử bé, mong được quan tâm, gắn bó, được đón nhận, trân trọng, đánh thức những điều đẹp đẽ, xóa bỏ khoảng cách, định kiến, trở thành bạn bè, thâu hiểu, yêu thương.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Ấn tượng của cáo về hoàng tử bé:</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Hoàng tử khen: “Bạn dễ thương quá”</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Hoàng tử lịch sự, thân thiện, không bị giới hạn bởi định kiến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2164977479"/>
                  </a:ext>
                </a:extLst>
              </a:tr>
            </a:tbl>
          </a:graphicData>
        </a:graphic>
      </p:graphicFrame>
      <p:sp>
        <p:nvSpPr>
          <p:cNvPr id="18" name="Rectangle 17">
            <a:extLst>
              <a:ext uri="{FF2B5EF4-FFF2-40B4-BE49-F238E27FC236}">
                <a16:creationId xmlns:a16="http://schemas.microsoft.com/office/drawing/2014/main" xmlns="" id="{3E0951F6-0982-4268-A140-58B8AAC3F6E7}"/>
              </a:ext>
            </a:extLst>
          </p:cNvPr>
          <p:cNvSpPr/>
          <p:nvPr/>
        </p:nvSpPr>
        <p:spPr>
          <a:xfrm>
            <a:off x="2466122" y="1745667"/>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xmlns="" id="{737E9C51-B8E3-4715-8581-16C9B35283D3}"/>
              </a:ext>
            </a:extLst>
          </p:cNvPr>
          <p:cNvGraphicFramePr>
            <a:graphicFrameLocks noGrp="1"/>
          </p:cNvGraphicFramePr>
          <p:nvPr>
            <p:extLst>
              <p:ext uri="{D42A27DB-BD31-4B8C-83A1-F6EECF244321}">
                <p14:modId xmlns:p14="http://schemas.microsoft.com/office/powerpoint/2010/main" val="2294812892"/>
              </p:ext>
            </p:extLst>
          </p:nvPr>
        </p:nvGraphicFramePr>
        <p:xfrm>
          <a:off x="288634" y="2923426"/>
          <a:ext cx="8553473" cy="3677530"/>
        </p:xfrm>
        <a:graphic>
          <a:graphicData uri="http://schemas.openxmlformats.org/drawingml/2006/table">
            <a:tbl>
              <a:tblPr firstRow="1" firstCol="1" bandRow="1"/>
              <a:tblGrid>
                <a:gridCol w="1202491">
                  <a:extLst>
                    <a:ext uri="{9D8B030D-6E8A-4147-A177-3AD203B41FA5}">
                      <a16:colId xmlns:a16="http://schemas.microsoft.com/office/drawing/2014/main" xmlns="" val="523868070"/>
                    </a:ext>
                  </a:extLst>
                </a:gridCol>
                <a:gridCol w="2494676">
                  <a:extLst>
                    <a:ext uri="{9D8B030D-6E8A-4147-A177-3AD203B41FA5}">
                      <a16:colId xmlns:a16="http://schemas.microsoft.com/office/drawing/2014/main" xmlns="" val="3970590739"/>
                    </a:ext>
                  </a:extLst>
                </a:gridCol>
                <a:gridCol w="2463169">
                  <a:extLst>
                    <a:ext uri="{9D8B030D-6E8A-4147-A177-3AD203B41FA5}">
                      <a16:colId xmlns:a16="http://schemas.microsoft.com/office/drawing/2014/main" xmlns="" val="398842279"/>
                    </a:ext>
                  </a:extLst>
                </a:gridCol>
                <a:gridCol w="2393137">
                  <a:extLst>
                    <a:ext uri="{9D8B030D-6E8A-4147-A177-3AD203B41FA5}">
                      <a16:colId xmlns:a16="http://schemas.microsoft.com/office/drawing/2014/main" xmlns="" val="3446715277"/>
                    </a:ext>
                  </a:extLst>
                </a:gridCol>
              </a:tblGrid>
              <a:tr h="1088652">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3196966"/>
                  </a:ext>
                </a:extLst>
              </a:tr>
            </a:tbl>
          </a:graphicData>
        </a:graphic>
      </p:graphicFrame>
      <p:sp>
        <p:nvSpPr>
          <p:cNvPr id="16" name="Rectangle 43">
            <a:extLst>
              <a:ext uri="{FF2B5EF4-FFF2-40B4-BE49-F238E27FC236}">
                <a16:creationId xmlns:a16="http://schemas.microsoft.com/office/drawing/2014/main" xmlns="" id="{48D4A973-04C7-4FD6-82AB-93B2A3D2E4EA}"/>
              </a:ext>
            </a:extLst>
          </p:cNvPr>
          <p:cNvSpPr>
            <a:spLocks noChangeArrowheads="1"/>
          </p:cNvSpPr>
          <p:nvPr/>
        </p:nvSpPr>
        <p:spPr bwMode="auto">
          <a:xfrm>
            <a:off x="119785" y="664712"/>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Vòng </a:t>
            </a: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chuyên gia </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( 7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1,2</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bước chân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3,4</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đồng lúa mì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5,6</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nhận định của cáo về cuộc sống trước và sau khi được cảm hóa?</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xmlns="" id="{918F3C8A-4538-4C91-9CB2-21018B1932D0}"/>
              </a:ext>
            </a:extLst>
          </p:cNvPr>
          <p:cNvSpPr/>
          <p:nvPr/>
        </p:nvSpPr>
        <p:spPr bwMode="auto">
          <a:xfrm>
            <a:off x="2133600" y="4946073"/>
            <a:ext cx="762000" cy="61652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N1</a:t>
            </a:r>
          </a:p>
        </p:txBody>
      </p:sp>
      <p:sp>
        <p:nvSpPr>
          <p:cNvPr id="12" name="Oval 11">
            <a:extLst>
              <a:ext uri="{FF2B5EF4-FFF2-40B4-BE49-F238E27FC236}">
                <a16:creationId xmlns:a16="http://schemas.microsoft.com/office/drawing/2014/main" xmlns="" id="{C6A84CE1-0675-4811-8548-8DC86297B657}"/>
              </a:ext>
            </a:extLst>
          </p:cNvPr>
          <p:cNvSpPr/>
          <p:nvPr/>
        </p:nvSpPr>
        <p:spPr bwMode="auto">
          <a:xfrm>
            <a:off x="3276600" y="4946073"/>
            <a:ext cx="685800" cy="61652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N2</a:t>
            </a:r>
          </a:p>
        </p:txBody>
      </p:sp>
      <p:sp>
        <p:nvSpPr>
          <p:cNvPr id="14" name="Oval 13">
            <a:extLst>
              <a:ext uri="{FF2B5EF4-FFF2-40B4-BE49-F238E27FC236}">
                <a16:creationId xmlns:a16="http://schemas.microsoft.com/office/drawing/2014/main" xmlns="" id="{BBEB0EE1-3FF0-4BF9-8461-B05396651557}"/>
              </a:ext>
            </a:extLst>
          </p:cNvPr>
          <p:cNvSpPr/>
          <p:nvPr/>
        </p:nvSpPr>
        <p:spPr bwMode="auto">
          <a:xfrm>
            <a:off x="4343400" y="4946073"/>
            <a:ext cx="685800" cy="61652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N3</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6" name="Oval 15">
            <a:extLst>
              <a:ext uri="{FF2B5EF4-FFF2-40B4-BE49-F238E27FC236}">
                <a16:creationId xmlns:a16="http://schemas.microsoft.com/office/drawing/2014/main" xmlns="" id="{37127439-4F10-4A98-8CE7-6A051E46C297}"/>
              </a:ext>
            </a:extLst>
          </p:cNvPr>
          <p:cNvSpPr/>
          <p:nvPr/>
        </p:nvSpPr>
        <p:spPr bwMode="auto">
          <a:xfrm>
            <a:off x="5486400" y="4946073"/>
            <a:ext cx="685800" cy="616527"/>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N4</a:t>
            </a:r>
          </a:p>
        </p:txBody>
      </p:sp>
      <p:sp>
        <p:nvSpPr>
          <p:cNvPr id="17" name="Oval 16">
            <a:extLst>
              <a:ext uri="{FF2B5EF4-FFF2-40B4-BE49-F238E27FC236}">
                <a16:creationId xmlns:a16="http://schemas.microsoft.com/office/drawing/2014/main" xmlns="" id="{AB0E2B5A-C4C6-48B9-AE38-FDF29D47C71E}"/>
              </a:ext>
            </a:extLst>
          </p:cNvPr>
          <p:cNvSpPr/>
          <p:nvPr/>
        </p:nvSpPr>
        <p:spPr bwMode="auto">
          <a:xfrm>
            <a:off x="6667500" y="4946073"/>
            <a:ext cx="685800" cy="616527"/>
          </a:xfrm>
          <a:prstGeom prst="ellipse">
            <a:avLst/>
          </a:prstGeom>
          <a:solidFill>
            <a:srgbClr val="FA6F3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N5</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xmlns="" id="{A29AAEF4-D269-4F44-829B-F0D64FFEA476}"/>
              </a:ext>
            </a:extLst>
          </p:cNvPr>
          <p:cNvSpPr txBox="1"/>
          <p:nvPr/>
        </p:nvSpPr>
        <p:spPr>
          <a:xfrm>
            <a:off x="228600" y="1143000"/>
            <a:ext cx="8763000" cy="3354765"/>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SƠ ĐỒ DI CHUYỂN</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a:t>
            </a:r>
          </a:p>
        </p:txBody>
      </p:sp>
    </p:spTree>
    <p:extLst>
      <p:ext uri="{BB962C8B-B14F-4D97-AF65-F5344CB8AC3E}">
        <p14:creationId xmlns:p14="http://schemas.microsoft.com/office/powerpoint/2010/main" val="7877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1" name="TextBox 1">
            <a:extLst>
              <a:ext uri="{FF2B5EF4-FFF2-40B4-BE49-F238E27FC236}">
                <a16:creationId xmlns:a16="http://schemas.microsoft.com/office/drawing/2014/main" xmlns="" id="{AF101619-2FE1-4150-92C3-85CC4212DD5B}"/>
              </a:ext>
            </a:extLst>
          </p:cNvPr>
          <p:cNvSpPr txBox="1">
            <a:spLocks noChangeArrowheads="1"/>
          </p:cNvSpPr>
          <p:nvPr/>
        </p:nvSpPr>
        <p:spPr bwMode="auto">
          <a:xfrm>
            <a:off x="28865" y="735728"/>
            <a:ext cx="911017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itchFamily="18" charset="0"/>
                <a:cs typeface="Times New Roman" pitchFamily="18" charset="0"/>
              </a:defRPr>
            </a:lvl1pPr>
            <a:lvl2pPr marL="742950" indent="-285750" eaLnBrk="0" hangingPunct="0">
              <a:defRPr sz="2400" b="1">
                <a:solidFill>
                  <a:schemeClr val="accent2"/>
                </a:solidFill>
                <a:latin typeface="Times New Roman" pitchFamily="18" charset="0"/>
                <a:cs typeface="Times New Roman" pitchFamily="18" charset="0"/>
              </a:defRPr>
            </a:lvl2pPr>
            <a:lvl3pPr marL="1143000" indent="-228600" eaLnBrk="0" hangingPunct="0">
              <a:defRPr sz="2400" b="1">
                <a:solidFill>
                  <a:schemeClr val="accent2"/>
                </a:solidFill>
                <a:latin typeface="Times New Roman" pitchFamily="18" charset="0"/>
                <a:cs typeface="Times New Roman" pitchFamily="18" charset="0"/>
              </a:defRPr>
            </a:lvl3pPr>
            <a:lvl4pPr marL="1600200" indent="-228600" eaLnBrk="0" hangingPunct="0">
              <a:defRPr sz="2400" b="1">
                <a:solidFill>
                  <a:schemeClr val="accent2"/>
                </a:solidFill>
                <a:latin typeface="Times New Roman" pitchFamily="18" charset="0"/>
                <a:cs typeface="Times New Roman" pitchFamily="18" charset="0"/>
              </a:defRPr>
            </a:lvl4pPr>
            <a:lvl5pPr marL="2057400" indent="-228600" eaLnBrk="0" hangingPunct="0">
              <a:defRPr sz="2400" b="1">
                <a:solidFill>
                  <a:schemeClr val="accent2"/>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9pPr>
          </a:lstStyle>
          <a:p>
            <a:pPr algn="ctr" eaLnBrk="1" fontAlgn="base" hangingPunct="1">
              <a:lnSpc>
                <a:spcPct val="110000"/>
              </a:lnSpc>
              <a:spcBef>
                <a:spcPct val="20000"/>
              </a:spcBef>
              <a:spcAft>
                <a:spcPct val="0"/>
              </a:spcAft>
            </a:pPr>
            <a:r>
              <a:rPr lang="nl-NL">
                <a:solidFill>
                  <a:srgbClr val="FF0000"/>
                </a:solidFill>
              </a:rPr>
              <a:t>Vòng 2: vòng mảnh ghép (  8 phút)</a:t>
            </a:r>
            <a:endParaRPr lang="en-US">
              <a:solidFill>
                <a:srgbClr val="FF0000"/>
              </a:solidFill>
            </a:endParaRPr>
          </a:p>
          <a:p>
            <a:pPr algn="just" eaLnBrk="1" fontAlgn="base" hangingPunct="1">
              <a:lnSpc>
                <a:spcPct val="110000"/>
              </a:lnSpc>
              <a:spcBef>
                <a:spcPct val="20000"/>
              </a:spcBef>
              <a:spcAft>
                <a:spcPct val="0"/>
              </a:spcAft>
            </a:pPr>
            <a:r>
              <a:rPr lang="nl-NL" b="0">
                <a:solidFill>
                  <a:srgbClr val="000000"/>
                </a:solidFill>
              </a:rPr>
              <a:t>Các nhóm chuyên gia tạo thành nhóm mới (5 nhóm)</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1: </a:t>
            </a:r>
            <a:r>
              <a:rPr lang="nl-NL" b="0">
                <a:solidFill>
                  <a:srgbClr val="000000"/>
                </a:solidFill>
              </a:rPr>
              <a:t>Các thành viên trong nhóm </a:t>
            </a:r>
            <a:r>
              <a:rPr lang="en-US" b="0">
                <a:solidFill>
                  <a:schemeClr val="tx1"/>
                </a:solidFill>
              </a:rPr>
              <a:t>c</a:t>
            </a:r>
            <a:r>
              <a:rPr lang="vi-VN" b="0">
                <a:solidFill>
                  <a:schemeClr val="tx1"/>
                </a:solidFill>
              </a:rPr>
              <a:t>hia sẻ kết quả thảo luận ở vòng chuyên sâu</a:t>
            </a:r>
            <a:r>
              <a:rPr lang="en-US" b="0">
                <a:solidFill>
                  <a:schemeClr val="tx1"/>
                </a:solidFill>
              </a:rPr>
              <a:t>.</a:t>
            </a:r>
            <a:r>
              <a:rPr lang="vi-VN" b="0">
                <a:solidFill>
                  <a:schemeClr val="tx1"/>
                </a:solidFill>
              </a:rPr>
              <a:t> </a:t>
            </a:r>
            <a:r>
              <a:rPr lang="nl-NL" b="0">
                <a:solidFill>
                  <a:srgbClr val="000000"/>
                </a:solidFill>
              </a:rPr>
              <a:t> (3 phút)</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2: </a:t>
            </a:r>
            <a:r>
              <a:rPr lang="nl-NL" b="0">
                <a:solidFill>
                  <a:schemeClr val="tx1"/>
                </a:solidFill>
              </a:rPr>
              <a:t>( 5 phút)</a:t>
            </a:r>
          </a:p>
          <a:p>
            <a:r>
              <a:rPr lang="en-US" b="0">
                <a:solidFill>
                  <a:schemeClr val="tx1"/>
                </a:solidFill>
              </a:rPr>
              <a:t>? Nếu được cảm hóa cuộc sống của cáo sẽ thay đổi như thế nào? </a:t>
            </a:r>
          </a:p>
          <a:p>
            <a:r>
              <a:rPr lang="en-US" b="0">
                <a:solidFill>
                  <a:schemeClr val="tx1"/>
                </a:solidFill>
              </a:rPr>
              <a:t>? Qua đó em hiểu được ý nghĩa gì của tình bạn? </a:t>
            </a:r>
          </a:p>
        </p:txBody>
      </p:sp>
      <p:pic>
        <p:nvPicPr>
          <p:cNvPr id="22" name="图片 24">
            <a:extLst>
              <a:ext uri="{FF2B5EF4-FFF2-40B4-BE49-F238E27FC236}">
                <a16:creationId xmlns:a16="http://schemas.microsoft.com/office/drawing/2014/main" xmlns="" id="{59565988-A297-4EE8-B260-AE792038C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642" y="3680285"/>
            <a:ext cx="3520035" cy="2919249"/>
          </a:xfrm>
          <a:prstGeom prst="rect">
            <a:avLst/>
          </a:prstGeom>
          <a:noFill/>
          <a:ln w="9525">
            <a:noFill/>
          </a:ln>
        </p:spPr>
      </p:pic>
    </p:spTree>
    <p:extLst>
      <p:ext uri="{BB962C8B-B14F-4D97-AF65-F5344CB8AC3E}">
        <p14:creationId xmlns:p14="http://schemas.microsoft.com/office/powerpoint/2010/main" val="13131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xmlns="" id="{FAE8EAC1-91CA-4125-AE01-255A7F94762E}"/>
              </a:ext>
            </a:extLst>
          </p:cNvPr>
          <p:cNvGraphicFramePr>
            <a:graphicFrameLocks noGrp="1"/>
          </p:cNvGraphicFramePr>
          <p:nvPr>
            <p:extLst>
              <p:ext uri="{D42A27DB-BD31-4B8C-83A1-F6EECF244321}">
                <p14:modId xmlns:p14="http://schemas.microsoft.com/office/powerpoint/2010/main" val="4262699954"/>
              </p:ext>
            </p:extLst>
          </p:nvPr>
        </p:nvGraphicFramePr>
        <p:xfrm>
          <a:off x="69271" y="1909876"/>
          <a:ext cx="9013194" cy="4892040"/>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xmlns="" val="3615169160"/>
                    </a:ext>
                  </a:extLst>
                </a:gridCol>
                <a:gridCol w="2985256">
                  <a:extLst>
                    <a:ext uri="{9D8B030D-6E8A-4147-A177-3AD203B41FA5}">
                      <a16:colId xmlns:a16="http://schemas.microsoft.com/office/drawing/2014/main" xmlns="" val="3238161419"/>
                    </a:ext>
                  </a:extLst>
                </a:gridCol>
                <a:gridCol w="3555927">
                  <a:extLst>
                    <a:ext uri="{9D8B030D-6E8A-4147-A177-3AD203B41FA5}">
                      <a16:colId xmlns:a16="http://schemas.microsoft.com/office/drawing/2014/main" xmlns=""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074237212"/>
                  </a:ext>
                </a:extLst>
              </a:tr>
            </a:tbl>
          </a:graphicData>
        </a:graphic>
      </p:graphicFrame>
      <p:pic>
        <p:nvPicPr>
          <p:cNvPr id="15" name="图片 24">
            <a:extLst>
              <a:ext uri="{FF2B5EF4-FFF2-40B4-BE49-F238E27FC236}">
                <a16:creationId xmlns:a16="http://schemas.microsoft.com/office/drawing/2014/main" xmlns=""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Tree>
    <p:extLst>
      <p:ext uri="{BB962C8B-B14F-4D97-AF65-F5344CB8AC3E}">
        <p14:creationId xmlns:p14="http://schemas.microsoft.com/office/powerpoint/2010/main" val="577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xmlns=""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
        <p:nvSpPr>
          <p:cNvPr id="16" name="Rectangle 15">
            <a:extLst>
              <a:ext uri="{FF2B5EF4-FFF2-40B4-BE49-F238E27FC236}">
                <a16:creationId xmlns:a16="http://schemas.microsoft.com/office/drawing/2014/main" xmlns="" id="{BD8E3F9A-B664-4F6A-86DF-DA63985ED737}"/>
              </a:ext>
            </a:extLst>
          </p:cNvPr>
          <p:cNvSpPr/>
          <p:nvPr/>
        </p:nvSpPr>
        <p:spPr>
          <a:xfrm>
            <a:off x="263240" y="4540037"/>
            <a:ext cx="8853050" cy="2119106"/>
          </a:xfrm>
          <a:prstGeom prst="rect">
            <a:avLst/>
          </a:prstGeom>
        </p:spPr>
        <p:txBody>
          <a:bodyPr wrap="square">
            <a:spAutoFit/>
          </a:bodyPr>
          <a:lstStyle/>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Nếu được cảm hóa, cuộc sống của cáo sẽ thay đổi: từ buồn tẻ, quẩn quanh, sợ hãi trở nên tươi sáng, đẹp đẽ, tràn đầy hạnh phúc như được chiếu sáng. </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Con cáo sẽ rất vui thích khi được kết bạn với hoàng tử bé và nhận ra được giá trị của tình bạn.</a:t>
            </a:r>
            <a:endParaRPr lang="en-US" sz="2400"/>
          </a:p>
        </p:txBody>
      </p:sp>
      <p:graphicFrame>
        <p:nvGraphicFramePr>
          <p:cNvPr id="17" name="Table 16">
            <a:extLst>
              <a:ext uri="{FF2B5EF4-FFF2-40B4-BE49-F238E27FC236}">
                <a16:creationId xmlns:a16="http://schemas.microsoft.com/office/drawing/2014/main" xmlns="" id="{5110715F-D84F-47EF-92C5-49C13B396A15}"/>
              </a:ext>
            </a:extLst>
          </p:cNvPr>
          <p:cNvGraphicFramePr>
            <a:graphicFrameLocks noGrp="1"/>
          </p:cNvGraphicFramePr>
          <p:nvPr>
            <p:extLst>
              <p:ext uri="{D42A27DB-BD31-4B8C-83A1-F6EECF244321}">
                <p14:modId xmlns:p14="http://schemas.microsoft.com/office/powerpoint/2010/main" val="1527889815"/>
              </p:ext>
            </p:extLst>
          </p:nvPr>
        </p:nvGraphicFramePr>
        <p:xfrm>
          <a:off x="110834" y="1882167"/>
          <a:ext cx="8922325" cy="2739454"/>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xmlns="" val="3615169160"/>
                    </a:ext>
                  </a:extLst>
                </a:gridCol>
                <a:gridCol w="5263348">
                  <a:extLst>
                    <a:ext uri="{9D8B030D-6E8A-4147-A177-3AD203B41FA5}">
                      <a16:colId xmlns:a16="http://schemas.microsoft.com/office/drawing/2014/main" xmlns="" val="238306053"/>
                    </a:ext>
                  </a:extLst>
                </a:gridCol>
              </a:tblGrid>
              <a:tr h="0">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539972943"/>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Thân thương, ấm áp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074237212"/>
                  </a:ext>
                </a:extLst>
              </a:tr>
            </a:tbl>
          </a:graphicData>
        </a:graphic>
      </p:graphicFrame>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xmlns="" id="{4190077C-6CF0-47B8-A2C9-DADCFD9DD075}"/>
              </a:ext>
            </a:extLst>
          </p:cNvPr>
          <p:cNvSpPr/>
          <p:nvPr/>
        </p:nvSpPr>
        <p:spPr>
          <a:xfrm>
            <a:off x="3223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xmlns="" id="{6E07D80D-52C5-4D76-A0DF-28D9FE7259A6}"/>
              </a:ext>
            </a:extLst>
          </p:cNvPr>
          <p:cNvSpPr/>
          <p:nvPr/>
        </p:nvSpPr>
        <p:spPr>
          <a:xfrm>
            <a:off x="318662" y="2776657"/>
            <a:ext cx="8617520" cy="2349361"/>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Cáo</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Cảm xúc: “Mình sẽ khóc mất”.</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=&gt; Buồn nhưng không hối tiếc vì màu lúa mì làm cáo nhớ hoàng tử.</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Suy nghĩ: Cuộc sống không buồn tẻ, sợ hãi mà sẽ tốt đẹp hơn và hạnh phúc hơn.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xmlns=""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27" y="4950690"/>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xmlns="" id="{90851641-E289-2849-99FF-97CF4B48C398}"/>
              </a:ext>
            </a:extLst>
          </p:cNvPr>
          <p:cNvSpPr>
            <a:spLocks noGrp="1" noChangeArrowheads="1"/>
          </p:cNvSpPr>
          <p:nvPr>
            <p:ph type="title"/>
          </p:nvPr>
        </p:nvSpPr>
        <p:spPr/>
        <p:txBody>
          <a:bodyPr/>
          <a:lstStyle/>
          <a:p>
            <a:endParaRPr lang="x-none" altLang="x-none"/>
          </a:p>
        </p:txBody>
      </p:sp>
      <p:sp>
        <p:nvSpPr>
          <p:cNvPr id="52226" name="Content Placeholder 2">
            <a:extLst>
              <a:ext uri="{FF2B5EF4-FFF2-40B4-BE49-F238E27FC236}">
                <a16:creationId xmlns:a16="http://schemas.microsoft.com/office/drawing/2014/main" xmlns="" id="{C785A24D-E4D4-6941-8C69-47B5E645903F}"/>
              </a:ext>
            </a:extLst>
          </p:cNvPr>
          <p:cNvSpPr>
            <a:spLocks noGrp="1" noChangeArrowheads="1"/>
          </p:cNvSpPr>
          <p:nvPr>
            <p:ph idx="1"/>
          </p:nvPr>
        </p:nvSpPr>
        <p:spPr/>
        <p:txBody>
          <a:bodyPr/>
          <a:lstStyle/>
          <a:p>
            <a:endParaRPr lang="x-none" altLang="x-none"/>
          </a:p>
        </p:txBody>
      </p:sp>
      <p:pic>
        <p:nvPicPr>
          <p:cNvPr id="52227" name="Picture 3">
            <a:extLst>
              <a:ext uri="{FF2B5EF4-FFF2-40B4-BE49-F238E27FC236}">
                <a16:creationId xmlns:a16="http://schemas.microsoft.com/office/drawing/2014/main" xmlns=""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xmlns=""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C255E92-2751-924D-9E77-D00ED2B804F8}"/>
              </a:ext>
            </a:extLst>
          </p:cNvPr>
          <p:cNvSpPr txBox="1"/>
          <p:nvPr/>
        </p:nvSpPr>
        <p:spPr>
          <a:xfrm>
            <a:off x="1512276" y="398585"/>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xmlns=""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xmlns="" id="{23E3BC8D-94AF-49A1-BDB3-0A72D541239B}"/>
              </a:ext>
            </a:extLst>
          </p:cNvPr>
          <p:cNvSpPr/>
          <p:nvPr/>
        </p:nvSpPr>
        <p:spPr>
          <a:xfrm>
            <a:off x="3229175" y="694141"/>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xmlns=""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229" y="628067"/>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xmlns="" id="{765A521D-40EA-49F2-AFF1-FA5392D535EE}"/>
              </a:ext>
            </a:extLst>
          </p:cNvPr>
          <p:cNvSpPr/>
          <p:nvPr/>
        </p:nvSpPr>
        <p:spPr>
          <a:xfrm>
            <a:off x="3278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xmlns="" id="{DB55E645-9629-4964-930A-09B15572F0B3}"/>
              </a:ext>
            </a:extLst>
          </p:cNvPr>
          <p:cNvSpPr/>
          <p:nvPr/>
        </p:nvSpPr>
        <p:spPr>
          <a:xfrm>
            <a:off x="235525" y="2797655"/>
            <a:ext cx="8839199" cy="3242298"/>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Hoàng tử bé</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Nhắc lại lời nói của cáo để cho nhớ: </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Người ta chỉ thấy rõ với trái tim. Điều cốt lõi vô hình trong mắt trần.</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Chính thời gian mà bạn bỏ ra cho bông hoa hồng của bạn đã khiến nông hồng của bạn trở nên quan trọng đến thế</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Bạn có trách nhiệm mãi mãi với những gì bạn cảm hóa. Bạn có trách nhiệm với bông hồng của bạn.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6A9AD5CB-1791-4C4D-9F51-9AECC896519C}"/>
              </a:ext>
            </a:extLst>
          </p:cNvPr>
          <p:cNvSpPr/>
          <p:nvPr/>
        </p:nvSpPr>
        <p:spPr>
          <a:xfrm>
            <a:off x="290950"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E5EE161F-B94D-4048-9109-92F0EBCAFEC8}"/>
              </a:ext>
            </a:extLst>
          </p:cNvPr>
          <p:cNvSpPr txBox="1">
            <a:spLocks noChangeArrowheads="1"/>
          </p:cNvSpPr>
          <p:nvPr/>
        </p:nvSpPr>
        <p:spPr bwMode="auto">
          <a:xfrm>
            <a:off x="-54584"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D3944D11-ED12-438B-AD80-5D7EDAD6B3BE}"/>
              </a:ext>
            </a:extLst>
          </p:cNvPr>
          <p:cNvSpPr/>
          <p:nvPr/>
        </p:nvSpPr>
        <p:spPr>
          <a:xfrm>
            <a:off x="257906"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E850315A-0DB1-4C7E-85EE-3A6DC408EB9D}"/>
              </a:ext>
            </a:extLst>
          </p:cNvPr>
          <p:cNvSpPr/>
          <p:nvPr/>
        </p:nvSpPr>
        <p:spPr>
          <a:xfrm>
            <a:off x="304800"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xmlns="" id="{13188E63-8465-4E1F-B1BF-E546D09AC132}"/>
              </a:ext>
            </a:extLst>
          </p:cNvPr>
          <p:cNvSpPr/>
          <p:nvPr/>
        </p:nvSpPr>
        <p:spPr>
          <a:xfrm>
            <a:off x="4100945"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xmlns="" id="{EC62566E-E485-427C-BB7B-23FA30632F2E}"/>
              </a:ext>
            </a:extLst>
          </p:cNvPr>
          <p:cNvSpPr/>
          <p:nvPr/>
        </p:nvSpPr>
        <p:spPr>
          <a:xfrm>
            <a:off x="313326" y="2747754"/>
            <a:ext cx="8581294" cy="3146887"/>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Món quà Cáo dành tặng Hoàng tử:</a:t>
            </a:r>
            <a:endPar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kết bạn: cần thân thiện, kiên nhẫn, dành thời gian để cảm hóa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Ý nghĩa của tình bạn: mang đến niềm vui, hạnh phúc, khiến cuộc sống trở nên phong phú, tươi đẹp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nhìn nhận, đánh giá, trách nhiệm với bạn bè: biết thấy rõ trái tim, biết quan tấm, lắng nghe, thấu hiểu. sẻ chia, bảo vệ</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xmlns=""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xmlns=""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xmlns=""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xmlns=""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xmlns=""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xmlns=""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xmlns=""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xmlns="" id="{D6FB14EC-740D-F043-9BA3-8137C046C906}"/>
              </a:ext>
            </a:extLst>
          </p:cNvPr>
          <p:cNvSpPr txBox="1">
            <a:spLocks noChangeArrowheads="1"/>
          </p:cNvSpPr>
          <p:nvPr/>
        </p:nvSpPr>
        <p:spPr bwMode="auto">
          <a:xfrm>
            <a:off x="1482444" y="543777"/>
            <a:ext cx="2786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800" b="1">
                <a:solidFill>
                  <a:srgbClr val="FF0000"/>
                </a:solidFill>
                <a:latin typeface="Times New Roman" panose="02020603050405020304" pitchFamily="18" charset="0"/>
                <a:cs typeface="Times New Roman" panose="02020603050405020304" pitchFamily="18" charset="0"/>
              </a:rPr>
              <a:t>Làm việc cặp đôi</a:t>
            </a:r>
          </a:p>
        </p:txBody>
      </p:sp>
      <p:sp>
        <p:nvSpPr>
          <p:cNvPr id="17" name="Cloud 16">
            <a:extLst>
              <a:ext uri="{FF2B5EF4-FFF2-40B4-BE49-F238E27FC236}">
                <a16:creationId xmlns:a16="http://schemas.microsoft.com/office/drawing/2014/main" xmlns="" id="{8A0C7CE6-92C4-AF42-BC70-E74C7204B06C}"/>
              </a:ext>
            </a:extLst>
          </p:cNvPr>
          <p:cNvSpPr/>
          <p:nvPr/>
        </p:nvSpPr>
        <p:spPr>
          <a:xfrm>
            <a:off x="2682877" y="880192"/>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xmlns="" id="{1BFEDB4F-7B03-44D0-8059-2D27E9C43F47}"/>
              </a:ext>
            </a:extLst>
          </p:cNvPr>
          <p:cNvSpPr/>
          <p:nvPr/>
        </p:nvSpPr>
        <p:spPr>
          <a:xfrm>
            <a:off x="734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pic>
        <p:nvPicPr>
          <p:cNvPr id="19" name="图片 8" descr="6fc417983c9675ce1b60e983870aeb8a">
            <a:extLst>
              <a:ext uri="{FF2B5EF4-FFF2-40B4-BE49-F238E27FC236}">
                <a16:creationId xmlns:a16="http://schemas.microsoft.com/office/drawing/2014/main" xmlns="" id="{9EDB8F36-7E14-433C-80E8-8A2A221C7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 y="1089861"/>
            <a:ext cx="244657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xmlns=""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xmlns=""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xmlns=""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xmlns=""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xmlns=""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xmlns=""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xmlns=""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xmlns=""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xmlns=""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xmlns=""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6"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xmlns=""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xmlns=""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xmlns=""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xmlns=""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xmlns=""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xmlns=""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xmlns=""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4">
            <a:extLst>
              <a:ext uri="{FF2B5EF4-FFF2-40B4-BE49-F238E27FC236}">
                <a16:creationId xmlns:a16="http://schemas.microsoft.com/office/drawing/2014/main" xmlns="" id="{1BFEDB4F-7B03-44D0-8059-2D27E9C43F47}"/>
              </a:ext>
            </a:extLst>
          </p:cNvPr>
          <p:cNvSpPr/>
          <p:nvPr/>
        </p:nvSpPr>
        <p:spPr>
          <a:xfrm>
            <a:off x="651169" y="1012102"/>
            <a:ext cx="2189018"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9D0CB837-D0C0-4783-901B-2CF71A0A926D}"/>
              </a:ext>
            </a:extLst>
          </p:cNvPr>
          <p:cNvSpPr txBox="1">
            <a:spLocks noChangeArrowheads="1"/>
          </p:cNvSpPr>
          <p:nvPr/>
        </p:nvSpPr>
        <p:spPr bwMode="auto">
          <a:xfrm>
            <a:off x="1039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xmlns=""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001" y="172743"/>
            <a:ext cx="2404094" cy="2021030"/>
          </a:xfrm>
          <a:prstGeom prst="rect">
            <a:avLst/>
          </a:prstGeom>
          <a:noFill/>
          <a:ln w="9525">
            <a:noFill/>
          </a:ln>
        </p:spPr>
      </p:pic>
      <p:sp>
        <p:nvSpPr>
          <p:cNvPr id="21" name="Rounded Rectangle 4">
            <a:extLst>
              <a:ext uri="{FF2B5EF4-FFF2-40B4-BE49-F238E27FC236}">
                <a16:creationId xmlns:a16="http://schemas.microsoft.com/office/drawing/2014/main" xmlns="" id="{1363BF9D-4466-4B54-A8BE-DFD03535F722}"/>
              </a:ext>
            </a:extLst>
          </p:cNvPr>
          <p:cNvSpPr/>
          <p:nvPr/>
        </p:nvSpPr>
        <p:spPr>
          <a:xfrm>
            <a:off x="651167" y="1879167"/>
            <a:ext cx="2105893" cy="63227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p:txBody>
      </p:sp>
      <p:sp>
        <p:nvSpPr>
          <p:cNvPr id="15" name="Rounded Rectangle 4">
            <a:extLst>
              <a:ext uri="{FF2B5EF4-FFF2-40B4-BE49-F238E27FC236}">
                <a16:creationId xmlns:a16="http://schemas.microsoft.com/office/drawing/2014/main" xmlns="" id="{3C4E6090-97C2-44D3-A3D9-4DFA4EF9977D}"/>
              </a:ext>
            </a:extLst>
          </p:cNvPr>
          <p:cNvSpPr/>
          <p:nvPr/>
        </p:nvSpPr>
        <p:spPr>
          <a:xfrm>
            <a:off x="554182" y="2729340"/>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Ý nghĩa: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Bài h</a:t>
            </a:r>
            <a:r>
              <a:rPr lang="vi-VN" sz="2400">
                <a:latin typeface="Times New Roman" panose="02020603050405020304" pitchFamily="18" charset="0"/>
                <a:cs typeface="Times New Roman" panose="02020603050405020304" pitchFamily="18" charset="0"/>
              </a:rPr>
              <a:t>ọc về c</a:t>
            </a:r>
            <a:r>
              <a:rPr lang="en-US" sz="2400">
                <a:latin typeface="Times New Roman" panose="02020603050405020304" pitchFamily="18" charset="0"/>
                <a:cs typeface="Times New Roman" panose="02020603050405020304" pitchFamily="18" charset="0"/>
              </a:rPr>
              <a:t>ách k</a:t>
            </a:r>
            <a:r>
              <a:rPr lang="vi-VN" sz="2400">
                <a:latin typeface="Times New Roman" panose="02020603050405020304" pitchFamily="18" charset="0"/>
                <a:cs typeface="Times New Roman" panose="02020603050405020304" pitchFamily="18" charset="0"/>
              </a:rPr>
              <a:t>ết bạn cần ki</a:t>
            </a:r>
            <a:r>
              <a:rPr lang="en-US" sz="2400">
                <a:latin typeface="Times New Roman" panose="02020603050405020304" pitchFamily="18" charset="0"/>
                <a:cs typeface="Times New Roman" panose="02020603050405020304" pitchFamily="18" charset="0"/>
              </a:rPr>
              <a:t>ên nhân và dành th</a:t>
            </a:r>
            <a:r>
              <a:rPr lang="vi-VN" sz="2400">
                <a:latin typeface="Times New Roman" panose="02020603050405020304" pitchFamily="18" charset="0"/>
                <a:cs typeface="Times New Roman" panose="02020603050405020304" pitchFamily="18" charset="0"/>
              </a:rPr>
              <a:t>ời gian cho nhau; về c</a:t>
            </a:r>
            <a:r>
              <a:rPr lang="en-US" sz="2400">
                <a:latin typeface="Times New Roman" panose="02020603050405020304" pitchFamily="18" charset="0"/>
                <a:cs typeface="Times New Roman" panose="02020603050405020304" pitchFamily="18" charset="0"/>
              </a:rPr>
              <a:t>ách nhìn nh</a:t>
            </a:r>
            <a:r>
              <a:rPr lang="vi-VN" sz="2400">
                <a:latin typeface="Times New Roman" panose="02020603050405020304" pitchFamily="18" charset="0"/>
                <a:cs typeface="Times New Roman" panose="02020603050405020304" pitchFamily="18" charset="0"/>
              </a:rPr>
              <a:t>ận, đ</a:t>
            </a:r>
            <a:r>
              <a:rPr lang="en-US" sz="2400">
                <a:latin typeface="Times New Roman" panose="02020603050405020304" pitchFamily="18" charset="0"/>
                <a:cs typeface="Times New Roman" panose="02020603050405020304" pitchFamily="18" charset="0"/>
              </a:rPr>
              <a:t>ánh giá và trách nhi</a:t>
            </a:r>
            <a:r>
              <a:rPr lang="vi-VN" sz="2400">
                <a:latin typeface="Times New Roman" panose="02020603050405020304" pitchFamily="18" charset="0"/>
                <a:cs typeface="Times New Roman" panose="02020603050405020304" pitchFamily="18" charset="0"/>
              </a:rPr>
              <a:t>ệm với bạn b</a:t>
            </a:r>
            <a:r>
              <a:rPr lang="en-US" sz="240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xmlns=""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xmlns="" id="{ED7F5347-7DD5-4979-9131-2CD74447BA99}"/>
              </a:ext>
            </a:extLst>
          </p:cNvPr>
          <p:cNvSpPr/>
          <p:nvPr/>
        </p:nvSpPr>
        <p:spPr>
          <a:xfrm>
            <a:off x="2286000" y="3313699"/>
            <a:ext cx="4572000" cy="1200329"/>
          </a:xfrm>
          <a:prstGeom prst="rect">
            <a:avLst/>
          </a:prstGeom>
        </p:spPr>
        <p:txBody>
          <a:bodyPr>
            <a:spAutoFit/>
          </a:bodyPr>
          <a:lstStyle/>
          <a:p>
            <a:pPr algn="ctr"/>
            <a:r>
              <a:rPr lang="vi-VN" sz="2400">
                <a:latin typeface="Times New Roman" panose="02020603050405020304" pitchFamily="18" charset="0"/>
                <a:cs typeface="Times New Roman" panose="02020603050405020304" pitchFamily="18" charset="0"/>
              </a:rPr>
              <a:t>Nhập vai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ho</a:t>
            </a:r>
            <a:r>
              <a:rPr lang="en-US" sz="2400">
                <a:latin typeface="Times New Roman" panose="02020603050405020304" pitchFamily="18" charset="0"/>
                <a:cs typeface="Times New Roman" panose="02020603050405020304" pitchFamily="18" charset="0"/>
              </a:rPr>
              <a:t>àng t</a:t>
            </a:r>
            <a:r>
              <a:rPr lang="vi-VN" sz="2400">
                <a:latin typeface="Times New Roman" panose="02020603050405020304" pitchFamily="18" charset="0"/>
                <a:cs typeface="Times New Roman" panose="02020603050405020304" pitchFamily="18" charset="0"/>
              </a:rPr>
              <a:t>ử b</a:t>
            </a:r>
            <a:r>
              <a:rPr lang="en-US" sz="2400">
                <a:latin typeface="Times New Roman" panose="02020603050405020304" pitchFamily="18" charset="0"/>
                <a:cs typeface="Times New Roman" panose="02020603050405020304" pitchFamily="18" charset="0"/>
              </a:rPr>
              <a:t>é đ</a:t>
            </a:r>
            <a:r>
              <a:rPr lang="vi-VN" sz="2400">
                <a:latin typeface="Times New Roman" panose="02020603050405020304" pitchFamily="18" charset="0"/>
                <a:cs typeface="Times New Roman" panose="02020603050405020304" pitchFamily="18" charset="0"/>
              </a:rPr>
              <a:t>ể ghi lại “nhật k</a:t>
            </a:r>
            <a:r>
              <a:rPr lang="en-US" sz="2400">
                <a:latin typeface="Times New Roman" panose="02020603050405020304" pitchFamily="18" charset="0"/>
                <a:cs typeface="Times New Roman" panose="02020603050405020304" pitchFamily="18" charset="0"/>
              </a:rPr>
              <a:t>í” v</a:t>
            </a:r>
            <a:r>
              <a:rPr lang="vi-VN" sz="2400">
                <a:latin typeface="Times New Roman" panose="02020603050405020304" pitchFamily="18" charset="0"/>
                <a:cs typeface="Times New Roman" panose="02020603050405020304" pitchFamily="18" charset="0"/>
              </a:rPr>
              <a:t>ề cuộc gặp gỡ với </a:t>
            </a:r>
            <a:r>
              <a:rPr lang="en-US" sz="2400">
                <a:latin typeface="Times New Roman" panose="02020603050405020304" pitchFamily="18" charset="0"/>
                <a:cs typeface="Times New Roman" panose="02020603050405020304" pitchFamily="18" charset="0"/>
              </a:rPr>
              <a:t>cáo theo phi</a:t>
            </a:r>
            <a:r>
              <a:rPr lang="vi-VN" sz="2400">
                <a:latin typeface="Times New Roman" panose="02020603050405020304" pitchFamily="18" charset="0"/>
                <a:cs typeface="Times New Roman" panose="02020603050405020304" pitchFamily="18" charset="0"/>
              </a:rPr>
              <a:t>ếu học tập sau:</a:t>
            </a:r>
            <a:endParaRPr lang="en-US" sz="2400">
              <a:latin typeface="Times New Roman" panose="02020603050405020304" pitchFamily="18" charset="0"/>
              <a:cs typeface="Times New Roman" panose="02020603050405020304" pitchFamily="18" charset="0"/>
            </a:endParaRPr>
          </a:p>
        </p:txBody>
      </p:sp>
      <p:pic>
        <p:nvPicPr>
          <p:cNvPr id="12" name="图片 8">
            <a:extLst>
              <a:ext uri="{FF2B5EF4-FFF2-40B4-BE49-F238E27FC236}">
                <a16:creationId xmlns:a16="http://schemas.microsoft.com/office/drawing/2014/main" xmlns=""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4" name="Content Placeholder 3">
            <a:extLst>
              <a:ext uri="{FF2B5EF4-FFF2-40B4-BE49-F238E27FC236}">
                <a16:creationId xmlns:a16="http://schemas.microsoft.com/office/drawing/2014/main" xmlns="" id="{BC6FAB3B-E029-4C2B-BD6C-FD897ACBBC12}"/>
              </a:ext>
            </a:extLst>
          </p:cNvPr>
          <p:cNvPicPr>
            <a:picLocks/>
          </p:cNvPicPr>
          <p:nvPr/>
        </p:nvPicPr>
        <p:blipFill rotWithShape="1">
          <a:blip r:embed="rId4">
            <a:extLst>
              <a:ext uri="{28A0092B-C50C-407E-A947-70E740481C1C}">
                <a14:useLocalDpi xmlns:a14="http://schemas.microsoft.com/office/drawing/2010/main" val="0"/>
              </a:ext>
            </a:extLst>
          </a:blip>
          <a:srcRect t="21736" r="1" b="20150"/>
          <a:stretch/>
        </p:blipFill>
        <p:spPr bwMode="auto">
          <a:xfrm>
            <a:off x="471081" y="858982"/>
            <a:ext cx="8215719" cy="5777337"/>
          </a:xfrm>
          <a:prstGeom prst="rect">
            <a:avLst/>
          </a:prstGeom>
          <a:noFill/>
        </p:spPr>
      </p:pic>
    </p:spTree>
    <p:extLst>
      <p:ext uri="{BB962C8B-B14F-4D97-AF65-F5344CB8AC3E}">
        <p14:creationId xmlns:p14="http://schemas.microsoft.com/office/powerpoint/2010/main" val="4237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xmlns=""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
        <p:nvSpPr>
          <p:cNvPr id="7" name="Rectangle 6">
            <a:extLst>
              <a:ext uri="{FF2B5EF4-FFF2-40B4-BE49-F238E27FC236}">
                <a16:creationId xmlns:a16="http://schemas.microsoft.com/office/drawing/2014/main" xmlns="" id="{ED7F5347-7DD5-4979-9131-2CD74447BA99}"/>
              </a:ext>
            </a:extLst>
          </p:cNvPr>
          <p:cNvSpPr/>
          <p:nvPr/>
        </p:nvSpPr>
        <p:spPr>
          <a:xfrm>
            <a:off x="2258290" y="3396829"/>
            <a:ext cx="4835236" cy="1384995"/>
          </a:xfrm>
          <a:prstGeom prst="rect">
            <a:avLst/>
          </a:prstGeom>
        </p:spPr>
        <p:txBody>
          <a:bodyPr wrap="square">
            <a:spAutoFit/>
          </a:bodyPr>
          <a:lstStyle/>
          <a:p>
            <a:pPr algn="ctr"/>
            <a:r>
              <a:rPr lang="en-US" sz="2800">
                <a:latin typeface="Times New Roman" panose="02020603050405020304" pitchFamily="18" charset="0"/>
                <a:cs typeface="Times New Roman" panose="02020603050405020304" pitchFamily="18" charset="0"/>
              </a:rPr>
              <a:t>? V</a:t>
            </a:r>
            <a:r>
              <a:rPr lang="vi-VN" sz="2800">
                <a:latin typeface="Times New Roman" panose="02020603050405020304" pitchFamily="18" charset="0"/>
                <a:cs typeface="Times New Roman" panose="02020603050405020304" pitchFamily="18" charset="0"/>
              </a:rPr>
              <a:t>iết đoạn văn  (5-7 c</a:t>
            </a:r>
            <a:r>
              <a:rPr lang="en-US" sz="2800">
                <a:latin typeface="Times New Roman" panose="02020603050405020304" pitchFamily="18" charset="0"/>
                <a:cs typeface="Times New Roman" panose="02020603050405020304" pitchFamily="18" charset="0"/>
              </a:rPr>
              <a:t>âu) miêu t</a:t>
            </a:r>
            <a:r>
              <a:rPr lang="vi-VN" sz="2800">
                <a:latin typeface="Times New Roman" panose="02020603050405020304" pitchFamily="18" charset="0"/>
                <a:cs typeface="Times New Roman" panose="02020603050405020304" pitchFamily="18" charset="0"/>
              </a:rPr>
              <a:t>ả cảm x</a:t>
            </a:r>
            <a:r>
              <a:rPr lang="en-US" sz="2800">
                <a:latin typeface="Times New Roman" panose="02020603050405020304" pitchFamily="18" charset="0"/>
                <a:cs typeface="Times New Roman" panose="02020603050405020304" pitchFamily="18" charset="0"/>
              </a:rPr>
              <a:t>úc c</a:t>
            </a:r>
            <a:r>
              <a:rPr lang="vi-VN" sz="2800">
                <a:latin typeface="Times New Roman" panose="02020603050405020304" pitchFamily="18" charset="0"/>
                <a:cs typeface="Times New Roman" panose="02020603050405020304" pitchFamily="18" charset="0"/>
              </a:rPr>
              <a:t>ủa nh</a:t>
            </a:r>
            <a:r>
              <a:rPr lang="en-US" sz="2800">
                <a:latin typeface="Times New Roman" panose="02020603050405020304" pitchFamily="18" charset="0"/>
                <a:cs typeface="Times New Roman" panose="02020603050405020304" pitchFamily="18" charset="0"/>
              </a:rPr>
              <a:t>ân v</a:t>
            </a:r>
            <a:r>
              <a:rPr lang="vi-VN" sz="2800">
                <a:latin typeface="Times New Roman" panose="02020603050405020304" pitchFamily="18" charset="0"/>
                <a:cs typeface="Times New Roman" panose="02020603050405020304" pitchFamily="18" charset="0"/>
              </a:rPr>
              <a:t>ật c</a:t>
            </a:r>
            <a:r>
              <a:rPr lang="en-US" sz="2800">
                <a:latin typeface="Times New Roman" panose="02020603050405020304" pitchFamily="18" charset="0"/>
                <a:cs typeface="Times New Roman" panose="02020603050405020304" pitchFamily="18" charset="0"/>
              </a:rPr>
              <a:t>áo sau khi t</a:t>
            </a:r>
            <a:r>
              <a:rPr lang="vi-VN" sz="2800">
                <a:latin typeface="Times New Roman" panose="02020603050405020304" pitchFamily="18" charset="0"/>
                <a:cs typeface="Times New Roman" panose="02020603050405020304" pitchFamily="18" charset="0"/>
              </a:rPr>
              <a:t>ừ biệt ho</a:t>
            </a:r>
            <a:r>
              <a:rPr lang="en-US" sz="2800">
                <a:latin typeface="Times New Roman" panose="02020603050405020304" pitchFamily="18" charset="0"/>
                <a:cs typeface="Times New Roman" panose="02020603050405020304" pitchFamily="18" charset="0"/>
              </a:rPr>
              <a:t>àng t</a:t>
            </a:r>
            <a:r>
              <a:rPr lang="vi-VN" sz="2800">
                <a:latin typeface="Times New Roman" panose="02020603050405020304" pitchFamily="18" charset="0"/>
                <a:cs typeface="Times New Roman" panose="02020603050405020304" pitchFamily="18" charset="0"/>
              </a:rPr>
              <a:t>ử b</a:t>
            </a:r>
            <a:r>
              <a:rPr lang="en-US" sz="2800">
                <a:latin typeface="Times New Roman" panose="02020603050405020304" pitchFamily="18" charset="0"/>
                <a:cs typeface="Times New Roman" panose="02020603050405020304" pitchFamily="18" charset="0"/>
              </a:rPr>
              <a:t>é.</a:t>
            </a:r>
          </a:p>
        </p:txBody>
      </p:sp>
      <p:pic>
        <p:nvPicPr>
          <p:cNvPr id="12" name="图片 8">
            <a:extLst>
              <a:ext uri="{FF2B5EF4-FFF2-40B4-BE49-F238E27FC236}">
                <a16:creationId xmlns:a16="http://schemas.microsoft.com/office/drawing/2014/main" xmlns=""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lowers_fr0205-1">
            <a:extLst>
              <a:ext uri="{FF2B5EF4-FFF2-40B4-BE49-F238E27FC236}">
                <a16:creationId xmlns:a16="http://schemas.microsoft.com/office/drawing/2014/main" xmlns="" id="{D015F111-D8E2-489E-B74E-1160A0CD8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35" y="837009"/>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xmlns="" id="{9B87419C-56C7-4D5D-AF79-30E7C96DF880}"/>
              </a:ext>
            </a:extLst>
          </p:cNvPr>
          <p:cNvSpPr>
            <a:spLocks noChangeArrowheads="1"/>
          </p:cNvSpPr>
          <p:nvPr/>
        </p:nvSpPr>
        <p:spPr bwMode="auto">
          <a:xfrm>
            <a:off x="1315641" y="2053830"/>
            <a:ext cx="6743700" cy="27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vi-VN" sz="2100">
              <a:solidFill>
                <a:srgbClr val="0000FF"/>
              </a:solidFill>
              <a:latin typeface="Times New Roman" panose="02020603050405020304" pitchFamily="18" charset="0"/>
            </a:endParaRPr>
          </a:p>
        </p:txBody>
      </p:sp>
      <p:sp>
        <p:nvSpPr>
          <p:cNvPr id="6" name="WordArt 3">
            <a:extLst>
              <a:ext uri="{FF2B5EF4-FFF2-40B4-BE49-F238E27FC236}">
                <a16:creationId xmlns:a16="http://schemas.microsoft.com/office/drawing/2014/main" xmlns="" id="{4285B8CF-0008-4AED-9131-EF29D8494FF5}"/>
              </a:ext>
            </a:extLst>
          </p:cNvPr>
          <p:cNvSpPr>
            <a:spLocks noChangeArrowheads="1" noChangeShapeType="1" noTextEdit="1"/>
          </p:cNvSpPr>
          <p:nvPr/>
        </p:nvSpPr>
        <p:spPr bwMode="auto">
          <a:xfrm>
            <a:off x="1714500" y="2628900"/>
            <a:ext cx="5772150" cy="571500"/>
          </a:xfrm>
          <a:prstGeom prst="rect">
            <a:avLst/>
          </a:prstGeom>
        </p:spPr>
        <p:txBody>
          <a:bodyPr wrap="none" fromWordArt="1">
            <a:prstTxWarp prst="textPlain">
              <a:avLst>
                <a:gd name="adj" fmla="val 50000"/>
              </a:avLst>
            </a:prstTxWarp>
          </a:bodyPr>
          <a:lstStyle/>
          <a:p>
            <a:pPr algn="ctr"/>
            <a:r>
              <a:rPr lang="vi-VN"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rPr>
              <a:t>TRÂN TRỌNG CẢM ƠN!</a:t>
            </a:r>
            <a:endParaRPr lang="en-US"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nodePh="1">
                                  <p:stCondLst>
                                    <p:cond delay="30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3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0" name="Rounded Rectangle 4">
            <a:extLst>
              <a:ext uri="{FF2B5EF4-FFF2-40B4-BE49-F238E27FC236}">
                <a16:creationId xmlns:a16="http://schemas.microsoft.com/office/drawing/2014/main" xmlns="" id="{471F2F86-2D2A-476D-8A77-581C2D115828}"/>
              </a:ext>
            </a:extLst>
          </p:cNvPr>
          <p:cNvSpPr/>
          <p:nvPr/>
        </p:nvSpPr>
        <p:spPr>
          <a:xfrm>
            <a:off x="364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18F0A80F-2142-41B4-903F-B79DE1C379C5}"/>
              </a:ext>
            </a:extLst>
          </p:cNvPr>
          <p:cNvSpPr/>
          <p:nvPr/>
        </p:nvSpPr>
        <p:spPr>
          <a:xfrm>
            <a:off x="5723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59B16580-70C7-4670-BBB0-444BF08D65DC}"/>
              </a:ext>
            </a:extLst>
          </p:cNvPr>
          <p:cNvPicPr>
            <a:picLocks noChangeAspect="1"/>
          </p:cNvPicPr>
          <p:nvPr/>
        </p:nvPicPr>
        <p:blipFill>
          <a:blip r:embed="rId4"/>
          <a:stretch>
            <a:fillRect/>
          </a:stretch>
        </p:blipFill>
        <p:spPr>
          <a:xfrm>
            <a:off x="6179128" y="696734"/>
            <a:ext cx="2936717" cy="2948545"/>
          </a:xfrm>
          <a:prstGeom prst="rect">
            <a:avLst/>
          </a:prstGeom>
        </p:spPr>
      </p:pic>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832AC3CF-5F6C-480E-B2F9-4C7C56E01F31}"/>
              </a:ext>
            </a:extLst>
          </p:cNvPr>
          <p:cNvSpPr txBox="1">
            <a:spLocks noChangeArrowheads="1"/>
          </p:cNvSpPr>
          <p:nvPr/>
        </p:nvSpPr>
        <p:spPr bwMode="auto">
          <a:xfrm>
            <a:off x="79344" y="797758"/>
            <a:ext cx="460539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a:t>
            </a:r>
            <a:r>
              <a:rPr lang="en-US" altLang="x-none" sz="2400" b="1" dirty="0" smtClean="0">
                <a:solidFill>
                  <a:srgbClr val="4118A8"/>
                </a:solidFill>
                <a:latin typeface="Times New Roman" panose="02020603050405020304" pitchFamily="18" charset="0"/>
                <a:cs typeface="Times New Roman" panose="02020603050405020304" pitchFamily="18" charset="0"/>
              </a:rPr>
              <a:t>ĐỌC- </a:t>
            </a:r>
            <a:r>
              <a:rPr lang="en-US" altLang="x-none" sz="2400" b="1" dirty="0" smtClean="0">
                <a:solidFill>
                  <a:srgbClr val="4118A8"/>
                </a:solidFill>
                <a:latin typeface="Times New Roman" panose="02020603050405020304" pitchFamily="18" charset="0"/>
                <a:cs typeface="Times New Roman" panose="02020603050405020304" pitchFamily="18" charset="0"/>
              </a:rPr>
              <a:t>TÌM </a:t>
            </a:r>
            <a:r>
              <a:rPr lang="en-US" altLang="x-none" sz="2400" b="1" dirty="0">
                <a:solidFill>
                  <a:srgbClr val="4118A8"/>
                </a:solidFill>
                <a:latin typeface="Times New Roman" panose="02020603050405020304" pitchFamily="18" charset="0"/>
                <a:cs typeface="Times New Roman" panose="02020603050405020304" pitchFamily="18" charset="0"/>
              </a:rPr>
              <a:t>HIỂU CHUNG</a:t>
            </a:r>
          </a:p>
        </p:txBody>
      </p:sp>
      <p:sp>
        <p:nvSpPr>
          <p:cNvPr id="15" name="TextBox 14">
            <a:extLst>
              <a:ext uri="{FF2B5EF4-FFF2-40B4-BE49-F238E27FC236}">
                <a16:creationId xmlns:a16="http://schemas.microsoft.com/office/drawing/2014/main" xmlns="" id="{54FAC76D-4E10-4F51-88C9-20032168978E}"/>
              </a:ext>
            </a:extLst>
          </p:cNvPr>
          <p:cNvSpPr txBox="1">
            <a:spLocks noChangeArrowheads="1"/>
          </p:cNvSpPr>
          <p:nvPr/>
        </p:nvSpPr>
        <p:spPr bwMode="auto">
          <a:xfrm>
            <a:off x="201826" y="3550691"/>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x-none" altLang="x-none" sz="2400" b="1">
                <a:latin typeface="Times New Roman" panose="02020603050405020304" pitchFamily="18" charset="0"/>
                <a:cs typeface="Times New Roman" panose="02020603050405020304" pitchFamily="18" charset="0"/>
              </a:rPr>
              <a:t>- </a:t>
            </a:r>
            <a:r>
              <a:rPr lang="en-US" altLang="x-none" sz="2400" b="1">
                <a:latin typeface="Times New Roman" panose="02020603050405020304" pitchFamily="18" charset="0"/>
                <a:cs typeface="Times New Roman" panose="02020603050405020304" pitchFamily="18" charset="0"/>
              </a:rPr>
              <a:t>Đề tài sáng tác: </a:t>
            </a:r>
            <a:r>
              <a:rPr lang="en-US" altLang="x-none" sz="2400">
                <a:latin typeface="Times New Roman" panose="02020603050405020304" pitchFamily="18" charset="0"/>
                <a:cs typeface="Times New Roman" panose="02020603050405020304" pitchFamily="18" charset="0"/>
              </a:rPr>
              <a:t>Hầu hết các tác phẩm của ông lấy cảm hứng từ những chuyến bay và cuộc sống của người phi công.</a:t>
            </a:r>
            <a:endParaRPr lang="x-none" altLang="x-none"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1B8EDA3F-C5CD-41B4-A52B-B21E6DFB6304}"/>
              </a:ext>
            </a:extLst>
          </p:cNvPr>
          <p:cNvSpPr/>
          <p:nvPr/>
        </p:nvSpPr>
        <p:spPr>
          <a:xfrm>
            <a:off x="188635" y="1885277"/>
            <a:ext cx="5884985" cy="1689501"/>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Tên tuổi: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ru-RU" sz="240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a:latin typeface="Times New Roman" panose="02020603050405020304" pitchFamily="18" charset="0"/>
                <a:ea typeface="Calibri" panose="020F0502020204030204" pitchFamily="34" charset="0"/>
                <a:cs typeface="Times New Roman" panose="02020603050405020304" pitchFamily="18" charset="0"/>
              </a:rPr>
              <a:t>- Quê hương:</a:t>
            </a:r>
            <a:r>
              <a:rPr lang="en-US" sz="2400">
                <a:latin typeface="Times New Roman" panose="02020603050405020304" pitchFamily="18" charset="0"/>
                <a:ea typeface="Calibri" panose="020F0502020204030204" pitchFamily="34" charset="0"/>
                <a:cs typeface="Times New Roman" panose="02020603050405020304" pitchFamily="18" charset="0"/>
              </a:rPr>
              <a:t> Lyons, nước Pháp.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Vị trí:</a:t>
            </a:r>
            <a:r>
              <a:rPr lang="en-US" sz="2400">
                <a:latin typeface="Times New Roman" panose="02020603050405020304" pitchFamily="18" charset="0"/>
                <a:ea typeface="Calibri" panose="020F0502020204030204" pitchFamily="34" charset="0"/>
                <a:cs typeface="Times New Roman" panose="02020603050405020304" pitchFamily="18" charset="0"/>
              </a:rPr>
              <a:t> Là nhà văn </a:t>
            </a:r>
            <a:r>
              <a:rPr lang="ru-RU" sz="240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xmlns="" id="{296FF8EB-6E39-4B4A-8B07-7530C4499EE1}"/>
              </a:ext>
            </a:extLst>
          </p:cNvPr>
          <p:cNvSpPr/>
          <p:nvPr/>
        </p:nvSpPr>
        <p:spPr>
          <a:xfrm>
            <a:off x="322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xmlns="" id="{6B82984C-C411-4F68-8EF6-0F8A94A7B984}"/>
              </a:ext>
            </a:extLst>
          </p:cNvPr>
          <p:cNvSpPr/>
          <p:nvPr/>
        </p:nvSpPr>
        <p:spPr>
          <a:xfrm>
            <a:off x="5691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xmlns=""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6236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xmlns="" id="{7B2E1CC3-C485-4999-BD47-904DB61A716B}"/>
              </a:ext>
            </a:extLst>
          </p:cNvPr>
          <p:cNvSpPr/>
          <p:nvPr/>
        </p:nvSpPr>
        <p:spPr>
          <a:xfrm>
            <a:off x="143162" y="2972693"/>
            <a:ext cx="5522916" cy="2210862"/>
          </a:xfrm>
          <a:prstGeom prst="rect">
            <a:avLst/>
          </a:prstGeom>
        </p:spPr>
        <p:txBody>
          <a:bodyPr wrap="square">
            <a:spAutoFit/>
          </a:bodyPr>
          <a:lstStyle/>
          <a:p>
            <a:pPr>
              <a:lnSpc>
                <a:spcPts val="2000"/>
              </a:lnSpc>
              <a:spcAft>
                <a:spcPts val="1000"/>
              </a:spcAft>
              <a:tabLst>
                <a:tab pos="2085975"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400">
                <a:latin typeface="Times New Roman" panose="02020603050405020304" pitchFamily="18" charset="0"/>
                <a:ea typeface="Calibri" panose="020F0502020204030204" pitchFamily="34" charset="0"/>
                <a:cs typeface="Times New Roman" panose="02020603050405020304" pitchFamily="18" charset="0"/>
              </a:rPr>
              <a:t>Hoàng tử bé, </a:t>
            </a:r>
            <a:r>
              <a:rPr lang="ru-RU" sz="240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a:latin typeface="Times New Roman" panose="02020603050405020304" pitchFamily="18" charset="0"/>
                <a:ea typeface="Calibri" panose="020F0502020204030204" pitchFamily="34" charset="0"/>
                <a:cs typeface="Times New Roman" panose="02020603050405020304" pitchFamily="18" charset="0"/>
              </a:rPr>
              <a:t>ế</a:t>
            </a:r>
            <a:r>
              <a:rPr lang="ru-RU" sz="2400">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Giải thưởng:</a:t>
            </a:r>
            <a:r>
              <a:rPr lang="en-US" sz="2400">
                <a:latin typeface="Times New Roman" panose="02020603050405020304" pitchFamily="18" charset="0"/>
                <a:ea typeface="Calibri" panose="020F0502020204030204" pitchFamily="34" charset="0"/>
              </a:rPr>
              <a:t> Huân chương Croix de Guerre (huân chương được nhà nước Pháp trao tặng cho các cá nhân hoặc đơn vị có thành tích trong Chiến tranh TG lần II)</a:t>
            </a:r>
            <a:endParaRPr lang="en-US" sz="2400"/>
          </a:p>
        </p:txBody>
      </p:sp>
      <p:sp>
        <p:nvSpPr>
          <p:cNvPr id="22" name="TextBox 21">
            <a:extLst>
              <a:ext uri="{FF2B5EF4-FFF2-40B4-BE49-F238E27FC236}">
                <a16:creationId xmlns:a16="http://schemas.microsoft.com/office/drawing/2014/main" xmlns="" id="{D5D30C5B-1D99-423D-AE6D-5D508A509717}"/>
              </a:ext>
            </a:extLst>
          </p:cNvPr>
          <p:cNvSpPr txBox="1">
            <a:spLocks noChangeArrowheads="1"/>
          </p:cNvSpPr>
          <p:nvPr/>
        </p:nvSpPr>
        <p:spPr bwMode="auto">
          <a:xfrm>
            <a:off x="82897" y="1667419"/>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a:latin typeface="Times New Roman" panose="02020603050405020304" pitchFamily="18" charset="0"/>
                <a:cs typeface="Times New Roman" panose="02020603050405020304" pitchFamily="18" charset="0"/>
              </a:rPr>
              <a:t>- </a:t>
            </a:r>
            <a:r>
              <a:rPr lang="en-US" altLang="x-none" sz="2400" b="1">
                <a:latin typeface="Times New Roman" panose="02020603050405020304" pitchFamily="18" charset="0"/>
                <a:cs typeface="Times New Roman" panose="02020603050405020304" pitchFamily="18" charset="0"/>
              </a:rPr>
              <a:t>Phong cách sáng tác: </a:t>
            </a:r>
            <a:r>
              <a:rPr lang="en-US" altLang="x-none" sz="2400">
                <a:latin typeface="Times New Roman" panose="02020603050405020304" pitchFamily="18" charset="0"/>
                <a:cs typeface="Times New Roman" panose="02020603050405020304" pitchFamily="18" charset="0"/>
              </a:rPr>
              <a:t>Ngòi bút của Xanh-tơ E- xu-pe-ri đậm chất trữ tình, trong treo, giàu cảm hứng lãng mạn.</a:t>
            </a:r>
            <a:endParaRPr lang="x-none" altLang="x-none"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anim calcmode="lin" valueType="num">
                                      <p:cBhvr>
                                        <p:cTn id="2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9" name="Picture 6" descr="Hoàng Tử Bé (Tái Bản 2019) | Nhà sách Fahasa | Tiki">
            <a:extLst>
              <a:ext uri="{FF2B5EF4-FFF2-40B4-BE49-F238E27FC236}">
                <a16:creationId xmlns:a16="http://schemas.microsoft.com/office/drawing/2014/main" xmlns=""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8003" y="2841627"/>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962" y="1568542"/>
            <a:ext cx="2282142" cy="3134088"/>
          </a:xfrm>
          <a:prstGeom prst="rect">
            <a:avLst/>
          </a:prstGeom>
          <a:noFill/>
        </p:spPr>
      </p:pic>
      <p:pic>
        <p:nvPicPr>
          <p:cNvPr id="11" name="Picture 10">
            <a:extLst>
              <a:ext uri="{FF2B5EF4-FFF2-40B4-BE49-F238E27FC236}">
                <a16:creationId xmlns:a16="http://schemas.microsoft.com/office/drawing/2014/main" xmlns=""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4534" y="2670627"/>
            <a:ext cx="2017487" cy="3025775"/>
          </a:xfrm>
          <a:prstGeom prst="rect">
            <a:avLst/>
          </a:prstGeom>
          <a:noFill/>
        </p:spPr>
      </p:pic>
      <p:pic>
        <p:nvPicPr>
          <p:cNvPr id="12" name="Picture 11">
            <a:extLst>
              <a:ext uri="{FF2B5EF4-FFF2-40B4-BE49-F238E27FC236}">
                <a16:creationId xmlns:a16="http://schemas.microsoft.com/office/drawing/2014/main" xmlns=""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3862" y="1727200"/>
            <a:ext cx="2017487" cy="2902538"/>
          </a:xfrm>
          <a:prstGeom prst="rect">
            <a:avLst/>
          </a:prstGeom>
          <a:noFill/>
        </p:spPr>
      </p:pic>
      <p:sp>
        <p:nvSpPr>
          <p:cNvPr id="13" name="Rounded Rectangle 4">
            <a:extLst>
              <a:ext uri="{FF2B5EF4-FFF2-40B4-BE49-F238E27FC236}">
                <a16:creationId xmlns:a16="http://schemas.microsoft.com/office/drawing/2014/main" xmlns="" id="{613A2719-B8A9-494D-9352-20C1B22DE241}"/>
              </a:ext>
            </a:extLst>
          </p:cNvPr>
          <p:cNvSpPr/>
          <p:nvPr/>
        </p:nvSpPr>
        <p:spPr>
          <a:xfrm>
            <a:off x="1945574" y="609602"/>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MỘT SỐ TÁC PHẨM CHÍNH</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3785" y="839322"/>
            <a:ext cx="413538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a:t>
            </a:r>
            <a:r>
              <a:rPr lang="en-US" altLang="x-none" sz="2400" b="1" dirty="0" smtClean="0">
                <a:solidFill>
                  <a:srgbClr val="4118A8"/>
                </a:solidFill>
                <a:latin typeface="Times New Roman" panose="02020603050405020304" pitchFamily="18" charset="0"/>
                <a:cs typeface="Times New Roman" panose="02020603050405020304" pitchFamily="18" charset="0"/>
              </a:rPr>
              <a:t>ĐỌC- </a:t>
            </a:r>
            <a:r>
              <a:rPr lang="en-US" altLang="x-none" sz="2400" b="1" dirty="0" smtClean="0">
                <a:solidFill>
                  <a:srgbClr val="4118A8"/>
                </a:solidFill>
                <a:latin typeface="Times New Roman" panose="02020603050405020304" pitchFamily="18" charset="0"/>
                <a:cs typeface="Times New Roman" panose="02020603050405020304" pitchFamily="18" charset="0"/>
              </a:rPr>
              <a:t>TÌM </a:t>
            </a:r>
            <a:r>
              <a:rPr lang="en-US" altLang="x-none" sz="2400" b="1" dirty="0">
                <a:solidFill>
                  <a:srgbClr val="4118A8"/>
                </a:solidFill>
                <a:latin typeface="Times New Roman" panose="02020603050405020304" pitchFamily="18" charset="0"/>
                <a:cs typeface="Times New Roman" panose="02020603050405020304" pitchFamily="18" charset="0"/>
              </a:rPr>
              <a:t>HIỂU CHUNG</a:t>
            </a:r>
          </a:p>
        </p:txBody>
      </p:sp>
      <p:sp>
        <p:nvSpPr>
          <p:cNvPr id="23" name="Rounded Rectangle 4">
            <a:extLst>
              <a:ext uri="{FF2B5EF4-FFF2-40B4-BE49-F238E27FC236}">
                <a16:creationId xmlns:a16="http://schemas.microsoft.com/office/drawing/2014/main" xmlns="" id="{AF66CEBF-C21D-4249-9E79-C914B9C4E766}"/>
              </a:ext>
            </a:extLst>
          </p:cNvPr>
          <p:cNvSpPr/>
          <p:nvPr/>
        </p:nvSpPr>
        <p:spPr>
          <a:xfrm>
            <a:off x="274105"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pic>
        <p:nvPicPr>
          <p:cNvPr id="1026" name="Picture 2">
            <a:extLst>
              <a:ext uri="{FF2B5EF4-FFF2-40B4-BE49-F238E27FC236}">
                <a16:creationId xmlns:a16="http://schemas.microsoft.com/office/drawing/2014/main" xmlns=""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97" y="758852"/>
            <a:ext cx="4929275" cy="271863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10">
            <a:extLst>
              <a:ext uri="{FF2B5EF4-FFF2-40B4-BE49-F238E27FC236}">
                <a16:creationId xmlns:a16="http://schemas.microsoft.com/office/drawing/2014/main" xmlns="" id="{0D1958A4-A41E-48F4-83AD-B7FF077C8F52}"/>
              </a:ext>
            </a:extLst>
          </p:cNvPr>
          <p:cNvSpPr/>
          <p:nvPr/>
        </p:nvSpPr>
        <p:spPr>
          <a:xfrm>
            <a:off x="-60767" y="3429000"/>
            <a:ext cx="9204767" cy="3160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1350"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ADCA5E7A-DA5A-4897-822C-23C145277093}"/>
              </a:ext>
            </a:extLst>
          </p:cNvPr>
          <p:cNvSpPr/>
          <p:nvPr/>
        </p:nvSpPr>
        <p:spPr>
          <a:xfrm>
            <a:off x="75390" y="3715801"/>
            <a:ext cx="8985482" cy="2308324"/>
          </a:xfrm>
          <a:prstGeom prst="rect">
            <a:avLst/>
          </a:prstGeom>
          <a:solidFill>
            <a:schemeClr val="accent2">
              <a:lumMod val="20000"/>
              <a:lumOff val="80000"/>
            </a:schemeClr>
          </a:solidFill>
        </p:spPr>
        <p:txBody>
          <a:bodyPr wrap="square">
            <a:spAutoFit/>
          </a:bodyPr>
          <a:lstStyle/>
          <a:p>
            <a:r>
              <a:rPr lang="vi-VN" sz="2400" dirty="0">
                <a:solidFill>
                  <a:srgbClr val="050505"/>
                </a:solidFill>
                <a:latin typeface="+mj-lt"/>
              </a:rPr>
              <a:t>"Nếu cậu muốn có một người bạn thì hãy thuần hoá tớ!</a:t>
            </a:r>
            <a:r>
              <a:rPr lang="vi-VN" sz="2400" dirty="0">
                <a:latin typeface="+mj-lt"/>
              </a:rPr>
              <a:t/>
            </a:r>
            <a:br>
              <a:rPr lang="vi-VN" sz="2400" dirty="0">
                <a:latin typeface="+mj-lt"/>
              </a:rPr>
            </a:br>
            <a:r>
              <a:rPr lang="vi-VN" sz="2400" dirty="0">
                <a:solidFill>
                  <a:srgbClr val="050505"/>
                </a:solidFill>
                <a:latin typeface="+mj-lt"/>
              </a:rPr>
              <a:t>-Thế phải làm gì mới được? </a:t>
            </a:r>
            <a:r>
              <a:rPr lang="en-US" sz="2400" dirty="0">
                <a:solidFill>
                  <a:srgbClr val="050505"/>
                </a:solidFill>
                <a:latin typeface="Times New Roman" pitchFamily="18" charset="0"/>
                <a:cs typeface="Times New Roman" pitchFamily="18" charset="0"/>
              </a:rPr>
              <a:t>H</a:t>
            </a:r>
            <a:r>
              <a:rPr lang="vi-VN" sz="2400" dirty="0" smtClean="0">
                <a:solidFill>
                  <a:srgbClr val="050505"/>
                </a:solidFill>
                <a:latin typeface="+mj-lt"/>
              </a:rPr>
              <a:t>oàng </a:t>
            </a:r>
            <a:r>
              <a:rPr lang="vi-VN" sz="2400" dirty="0">
                <a:solidFill>
                  <a:srgbClr val="050505"/>
                </a:solidFill>
                <a:latin typeface="+mj-lt"/>
              </a:rPr>
              <a:t>tử bé nói.</a:t>
            </a:r>
            <a:r>
              <a:rPr lang="vi-VN" sz="2400" dirty="0">
                <a:latin typeface="+mj-lt"/>
              </a:rPr>
              <a:t/>
            </a:r>
            <a:br>
              <a:rPr lang="vi-VN" sz="2400" dirty="0">
                <a:latin typeface="+mj-lt"/>
              </a:rPr>
            </a:br>
            <a:r>
              <a:rPr lang="vi-VN" sz="2400" dirty="0">
                <a:solidFill>
                  <a:srgbClr val="050505"/>
                </a:solidFill>
                <a:latin typeface="+mj-lt"/>
              </a:rPr>
              <a:t>-Phải hết sức nhẫn nại, con cáo đáp. Đầu tiên cậu phải ngồi cách xa tớ một chút, như thế, trên bãi cỏ ấy. Tớ sẽ liếc nhìn cậu và không nói gì hết. Ngôn ngữ là nguồn gốc gây ra mọi hiểu lầm. Nhưng mỗi ngày cậu có thể ngồi xích lại một chút..."</a:t>
            </a:r>
            <a:endParaRPr lang="en-US" sz="2400" dirty="0">
              <a:latin typeface="+mj-lt"/>
            </a:endParaRPr>
          </a:p>
        </p:txBody>
      </p:sp>
    </p:spTree>
    <p:extLst>
      <p:ext uri="{BB962C8B-B14F-4D97-AF65-F5344CB8AC3E}">
        <p14:creationId xmlns:p14="http://schemas.microsoft.com/office/powerpoint/2010/main" val="583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3785" y="839322"/>
            <a:ext cx="492214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a:t>
            </a:r>
            <a:r>
              <a:rPr lang="en-US" altLang="x-none" sz="2400" b="1" dirty="0" smtClean="0">
                <a:solidFill>
                  <a:srgbClr val="4118A8"/>
                </a:solidFill>
                <a:latin typeface="Times New Roman" panose="02020603050405020304" pitchFamily="18" charset="0"/>
                <a:cs typeface="Times New Roman" panose="02020603050405020304" pitchFamily="18" charset="0"/>
              </a:rPr>
              <a:t>ĐỌC- </a:t>
            </a:r>
            <a:r>
              <a:rPr lang="en-US" altLang="x-none" sz="2400" b="1" dirty="0" smtClean="0">
                <a:solidFill>
                  <a:srgbClr val="4118A8"/>
                </a:solidFill>
                <a:latin typeface="Times New Roman" panose="02020603050405020304" pitchFamily="18" charset="0"/>
                <a:cs typeface="Times New Roman" panose="02020603050405020304" pitchFamily="18" charset="0"/>
              </a:rPr>
              <a:t>TÌM </a:t>
            </a:r>
            <a:r>
              <a:rPr lang="en-US" altLang="x-none" sz="2400" b="1" dirty="0">
                <a:solidFill>
                  <a:srgbClr val="4118A8"/>
                </a:solidFill>
                <a:latin typeface="Times New Roman" panose="02020603050405020304" pitchFamily="18" charset="0"/>
                <a:cs typeface="Times New Roman" panose="02020603050405020304" pitchFamily="18" charset="0"/>
              </a:rPr>
              <a:t>HIỂU CHUNG</a:t>
            </a:r>
          </a:p>
        </p:txBody>
      </p:sp>
      <p:sp>
        <p:nvSpPr>
          <p:cNvPr id="23" name="Rounded Rectangle 4">
            <a:extLst>
              <a:ext uri="{FF2B5EF4-FFF2-40B4-BE49-F238E27FC236}">
                <a16:creationId xmlns:a16="http://schemas.microsoft.com/office/drawing/2014/main" xmlns=""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pic>
        <p:nvPicPr>
          <p:cNvPr id="14" name="Picture 2">
            <a:extLst>
              <a:ext uri="{FF2B5EF4-FFF2-40B4-BE49-F238E27FC236}">
                <a16:creationId xmlns:a16="http://schemas.microsoft.com/office/drawing/2014/main" xmlns=""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524193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4DD163C4-DB67-406B-AEA8-0EAC3B58A481}"/>
              </a:ext>
            </a:extLst>
          </p:cNvPr>
          <p:cNvSpPr/>
          <p:nvPr/>
        </p:nvSpPr>
        <p:spPr>
          <a:xfrm>
            <a:off x="360399" y="4117239"/>
            <a:ext cx="4200804" cy="348813"/>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3490707E-FC42-4976-A266-F05D91DDC62E}"/>
              </a:ext>
            </a:extLst>
          </p:cNvPr>
          <p:cNvSpPr txBox="1">
            <a:spLocks noChangeArrowheads="1"/>
          </p:cNvSpPr>
          <p:nvPr/>
        </p:nvSpPr>
        <p:spPr bwMode="auto">
          <a:xfrm>
            <a:off x="360398" y="2032953"/>
            <a:ext cx="45579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smtClean="0">
                <a:latin typeface="Times New Roman" panose="02020603050405020304" pitchFamily="18" charset="0"/>
                <a:cs typeface="Times New Roman" panose="02020603050405020304" pitchFamily="18" charset="0"/>
              </a:rPr>
              <a:t>Xuất</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xứ</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Đoạn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trích</a:t>
            </a:r>
            <a:r>
              <a:rPr lang="en-US" altLang="x-none" sz="2400" dirty="0">
                <a:latin typeface="Times New Roman" panose="02020603050405020304" pitchFamily="18" charset="0"/>
                <a:cs typeface="Times New Roman" panose="02020603050405020304" pitchFamily="18" charset="0"/>
              </a:rPr>
              <a:t> “ </a:t>
            </a:r>
            <a:r>
              <a:rPr lang="en-US" altLang="x-none" sz="2400" dirty="0" err="1">
                <a:latin typeface="Times New Roman" panose="02020603050405020304" pitchFamily="18" charset="0"/>
                <a:cs typeface="Times New Roman" panose="02020603050405020304" pitchFamily="18" charset="0"/>
              </a:rPr>
              <a:t>Nếu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cậu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muốn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có</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một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người</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bạn</a:t>
            </a:r>
            <a:r>
              <a:rPr lang="en-US" altLang="x-none" sz="2400" dirty="0">
                <a:latin typeface="Times New Roman" panose="02020603050405020304" pitchFamily="18" charset="0"/>
                <a:cs typeface="Times New Roman" panose="02020603050405020304" pitchFamily="18" charset="0"/>
              </a:rPr>
              <a:t> ( </a:t>
            </a:r>
            <a:r>
              <a:rPr lang="en-US" altLang="x-none" sz="2400" dirty="0" err="1">
                <a:latin typeface="Times New Roman" panose="02020603050405020304" pitchFamily="18" charset="0"/>
                <a:cs typeface="Times New Roman" panose="02020603050405020304" pitchFamily="18" charset="0"/>
              </a:rPr>
              <a:t>chương</a:t>
            </a:r>
            <a:r>
              <a:rPr lang="en-US" altLang="x-none" sz="2400" dirty="0">
                <a:latin typeface="Times New Roman" panose="02020603050405020304" pitchFamily="18" charset="0"/>
                <a:cs typeface="Times New Roman" panose="02020603050405020304" pitchFamily="18" charset="0"/>
              </a:rPr>
              <a:t> XXI)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tác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phẩm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Hoàng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tử</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bé</a:t>
            </a:r>
            <a:r>
              <a:rPr lang="en-US" altLang="x-none" sz="2400" dirty="0">
                <a:latin typeface="Times New Roman" panose="02020603050405020304" pitchFamily="18" charset="0"/>
                <a:cs typeface="Times New Roman" panose="02020603050405020304" pitchFamily="18" charset="0"/>
              </a:rPr>
              <a:t> </a:t>
            </a:r>
            <a:endParaRPr lang="en-US" altLang="x-none" sz="2400" dirty="0" smtClean="0">
              <a:latin typeface="Times New Roman" panose="02020603050405020304" pitchFamily="18" charset="0"/>
              <a:cs typeface="Times New Roman" panose="02020603050405020304" pitchFamily="18" charset="0"/>
            </a:endParaRPr>
          </a:p>
          <a:p>
            <a:pPr>
              <a:spcBef>
                <a:spcPct val="0"/>
              </a:spcBef>
              <a:buFontTx/>
              <a:buNone/>
            </a:pPr>
            <a:r>
              <a:rPr lang="en-US" altLang="x-none" sz="2400" dirty="0" smtClean="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tên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tiếng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Pháp</a:t>
            </a:r>
            <a:r>
              <a:rPr lang="en-US" altLang="x-none"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Le Petit Prince).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1943</a:t>
            </a:r>
            <a:endParaRPr lang="x-none" altLang="x-none" sz="24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C17B0C46-DAF8-4794-AC4A-8F705FA4454A}"/>
              </a:ext>
            </a:extLst>
          </p:cNvPr>
          <p:cNvSpPr txBox="1">
            <a:spLocks noChangeArrowheads="1"/>
          </p:cNvSpPr>
          <p:nvPr/>
        </p:nvSpPr>
        <p:spPr bwMode="auto">
          <a:xfrm>
            <a:off x="360398" y="4466052"/>
            <a:ext cx="6300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x-none"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Truyện đồng thoại.</a:t>
            </a:r>
            <a:endParaRPr lang="en-US" sz="24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C1226BEE-1BFB-4D1E-8458-1199B532872C}"/>
              </a:ext>
            </a:extLst>
          </p:cNvPr>
          <p:cNvSpPr/>
          <p:nvPr/>
        </p:nvSpPr>
        <p:spPr>
          <a:xfrm>
            <a:off x="360399" y="5063323"/>
            <a:ext cx="4412017" cy="605294"/>
          </a:xfrm>
          <a:prstGeom prst="rect">
            <a:avLst/>
          </a:prstGeom>
        </p:spPr>
        <p:txBody>
          <a:bodyPr wrap="square">
            <a:spAutoFit/>
          </a:bodyPr>
          <a:lstStyle/>
          <a:p>
            <a:pPr algn="just">
              <a:lnSpc>
                <a:spcPts val="2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Nhân vật chính:</a:t>
            </a:r>
            <a:r>
              <a:rPr lang="vi-VN" sz="2400" dirty="0">
                <a:latin typeface="Times New Roman" panose="02020603050405020304" pitchFamily="18" charset="0"/>
                <a:cs typeface="Times New Roman" panose="02020603050405020304" pitchFamily="18" charset="0"/>
              </a:rPr>
              <a:t> Hoàng tử bé và Cáo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xmlns=""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xmlns=""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xmlns=""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xmlns=""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xmlns=""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xmlns=""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xmlns=""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xmlns=""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xmlns=""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xmlns=""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xmlns=""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xmlns=""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xmlns=""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xmlns=""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xmlns=""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xmlns=""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xmlns=""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xmlns=""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xmlns=""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xmlns=""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xmlns=""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xmlns=""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xmlns=""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564003" y="4520258"/>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xmlns=""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1186613"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xmlns=""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3999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2D084EA-E300-44F5-9030-06591CB5B800}"/>
              </a:ext>
            </a:extLst>
          </p:cNvPr>
          <p:cNvSpPr txBox="1">
            <a:spLocks noChangeArrowheads="1"/>
          </p:cNvSpPr>
          <p:nvPr/>
        </p:nvSpPr>
        <p:spPr bwMode="auto">
          <a:xfrm>
            <a:off x="37776" y="742341"/>
            <a:ext cx="524820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a:t>
            </a:r>
            <a:r>
              <a:rPr lang="en-US" altLang="x-none" sz="2400" b="1" dirty="0" smtClean="0">
                <a:solidFill>
                  <a:srgbClr val="4118A8"/>
                </a:solidFill>
                <a:latin typeface="Times New Roman" panose="02020603050405020304" pitchFamily="18" charset="0"/>
                <a:cs typeface="Times New Roman" panose="02020603050405020304" pitchFamily="18" charset="0"/>
              </a:rPr>
              <a:t>ĐỌC- </a:t>
            </a:r>
            <a:r>
              <a:rPr lang="en-US" altLang="x-none" sz="2400" b="1" dirty="0" smtClean="0">
                <a:solidFill>
                  <a:srgbClr val="4118A8"/>
                </a:solidFill>
                <a:latin typeface="Times New Roman" panose="02020603050405020304" pitchFamily="18" charset="0"/>
                <a:cs typeface="Times New Roman" panose="02020603050405020304" pitchFamily="18" charset="0"/>
              </a:rPr>
              <a:t>TÌM </a:t>
            </a:r>
            <a:r>
              <a:rPr lang="en-US" altLang="x-none" sz="2400" b="1" dirty="0">
                <a:solidFill>
                  <a:srgbClr val="4118A8"/>
                </a:solidFill>
                <a:latin typeface="Times New Roman" panose="02020603050405020304" pitchFamily="18" charset="0"/>
                <a:cs typeface="Times New Roman" panose="02020603050405020304" pitchFamily="18" charset="0"/>
              </a:rPr>
              <a:t>HIỂU CHUNG</a:t>
            </a:r>
          </a:p>
        </p:txBody>
      </p:sp>
      <p:sp>
        <p:nvSpPr>
          <p:cNvPr id="14" name="Rectangle 13">
            <a:extLst>
              <a:ext uri="{FF2B5EF4-FFF2-40B4-BE49-F238E27FC236}">
                <a16:creationId xmlns:a16="http://schemas.microsoft.com/office/drawing/2014/main" xmlns="" id="{DC434E22-B356-499F-8CA3-83BFEFE08710}"/>
              </a:ext>
            </a:extLst>
          </p:cNvPr>
          <p:cNvSpPr/>
          <p:nvPr/>
        </p:nvSpPr>
        <p:spPr>
          <a:xfrm>
            <a:off x="457208" y="2285998"/>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Đến từ một hành tinh nhỏ bé và kì lạ</a:t>
            </a:r>
          </a:p>
          <a:p>
            <a:r>
              <a:rPr lang="en-US" sz="2400">
                <a:latin typeface="Times New Roman" panose="02020603050405020304" pitchFamily="18" charset="0"/>
                <a:cs typeface="Times New Roman" panose="02020603050405020304" pitchFamily="18" charset="0"/>
              </a:rPr>
              <a:t>+ Tâm trạng: Buồn bã và chán nản</a:t>
            </a:r>
          </a:p>
        </p:txBody>
      </p:sp>
      <p:sp>
        <p:nvSpPr>
          <p:cNvPr id="15" name="TextBox 14">
            <a:extLst>
              <a:ext uri="{FF2B5EF4-FFF2-40B4-BE49-F238E27FC236}">
                <a16:creationId xmlns:a16="http://schemas.microsoft.com/office/drawing/2014/main" xmlns=""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xmlns=""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xmlns="" id="{BF5A50F7-B3DE-47A1-BFA0-42DD9F4837AD}"/>
              </a:ext>
            </a:extLst>
          </p:cNvPr>
          <p:cNvSpPr/>
          <p:nvPr/>
        </p:nvSpPr>
        <p:spPr>
          <a:xfrm>
            <a:off x="4580945" y="2294511"/>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a:solidFill>
                  <a:srgbClr val="FF0000"/>
                </a:solidFill>
                <a:latin typeface="Times New Roman" pitchFamily="18" charset="0"/>
                <a:cs typeface="Times New Roman" pitchFamily="18" charset="0"/>
              </a:rPr>
              <a:t>Hoàng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bé</a:t>
            </a:r>
            <a:r>
              <a:rPr lang="en-US" sz="2800" b="1">
                <a:solidFill>
                  <a:srgbClr val="FF0000"/>
                </a:solidFill>
                <a:latin typeface="Times New Roman" pitchFamily="18" charset="0"/>
                <a:cs typeface="Times New Roman" pitchFamily="18" charset="0"/>
              </a:rPr>
              <a:t> đến từ đâu và gặp gỡ với </a:t>
            </a:r>
            <a:r>
              <a:rPr lang="en-US" sz="2800" b="1" err="1">
                <a:solidFill>
                  <a:srgbClr val="FF0000"/>
                </a:solidFill>
                <a:latin typeface="Times New Roman" pitchFamily="18" charset="0"/>
                <a:cs typeface="Times New Roman" pitchFamily="18" charset="0"/>
              </a:rPr>
              <a:t>Cáo</a:t>
            </a:r>
            <a:r>
              <a:rPr lang="en-US" sz="2800" b="1">
                <a:solidFill>
                  <a:srgbClr val="FF0000"/>
                </a:solidFill>
                <a:latin typeface="Times New Roman" pitchFamily="18" charset="0"/>
                <a:cs typeface="Times New Roman" pitchFamily="18" charset="0"/>
              </a:rPr>
              <a:t> trong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xmlns="" id="{A6B9C72B-3349-4F50-BEB1-A0276E46F70F}"/>
              </a:ext>
            </a:extLst>
          </p:cNvPr>
          <p:cNvSpPr/>
          <p:nvPr/>
        </p:nvSpPr>
        <p:spPr>
          <a:xfrm>
            <a:off x="4650215" y="3574463"/>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xmlns="" id="{997BFC36-16E2-48C2-B5AD-525B0FEC01BB}"/>
              </a:ext>
            </a:extLst>
          </p:cNvPr>
          <p:cNvSpPr/>
          <p:nvPr/>
        </p:nvSpPr>
        <p:spPr>
          <a:xfrm>
            <a:off x="484913" y="3532903"/>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Bị coi là tinh ranh và gian xảo</a:t>
            </a:r>
          </a:p>
          <a:p>
            <a:r>
              <a:rPr lang="en-US" sz="2400">
                <a:latin typeface="Times New Roman" panose="02020603050405020304" pitchFamily="18" charset="0"/>
                <a:cs typeface="Times New Roman" panose="02020603050405020304" pitchFamily="18" charset="0"/>
              </a:rPr>
              <a:t>+ Tâm trạng: Cô đơn và buồn chán.</a:t>
            </a:r>
          </a:p>
        </p:txBody>
      </p:sp>
      <p:pic>
        <p:nvPicPr>
          <p:cNvPr id="26" name="图片 3">
            <a:extLst>
              <a:ext uri="{FF2B5EF4-FFF2-40B4-BE49-F238E27FC236}">
                <a16:creationId xmlns:a16="http://schemas.microsoft.com/office/drawing/2014/main" xmlns=""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8"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xmlns=""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2429</Words>
  <Application>Microsoft Office PowerPoint</Application>
  <PresentationFormat>On-screen Show (4:3)</PresentationFormat>
  <Paragraphs>248</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TN</cp:lastModifiedBy>
  <cp:revision>85</cp:revision>
  <dcterms:created xsi:type="dcterms:W3CDTF">2021-06-07T09:05:04Z</dcterms:created>
  <dcterms:modified xsi:type="dcterms:W3CDTF">2021-09-12T12:32:27Z</dcterms:modified>
</cp:coreProperties>
</file>