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3.wav" ContentType="audio/wav"/>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84" r:id="rId5"/>
    <p:sldId id="283" r:id="rId6"/>
    <p:sldId id="285" r:id="rId7"/>
    <p:sldId id="286" r:id="rId8"/>
    <p:sldId id="287" r:id="rId9"/>
    <p:sldId id="265" r:id="rId10"/>
    <p:sldId id="264" r:id="rId11"/>
    <p:sldId id="288" r:id="rId12"/>
    <p:sldId id="289" r:id="rId13"/>
    <p:sldId id="266" r:id="rId14"/>
    <p:sldId id="290" r:id="rId15"/>
    <p:sldId id="296" r:id="rId16"/>
    <p:sldId id="268" r:id="rId17"/>
    <p:sldId id="269" r:id="rId18"/>
    <p:sldId id="270" r:id="rId19"/>
    <p:sldId id="258" r:id="rId20"/>
    <p:sldId id="292" r:id="rId21"/>
    <p:sldId id="260" r:id="rId22"/>
    <p:sldId id="261" r:id="rId23"/>
    <p:sldId id="262" r:id="rId24"/>
    <p:sldId id="293" r:id="rId25"/>
    <p:sldId id="294" r:id="rId26"/>
    <p:sldId id="295" r:id="rId27"/>
    <p:sldId id="279" r:id="rId28"/>
    <p:sldId id="2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D7D31"/>
    <a:srgbClr val="FFD347"/>
    <a:srgbClr val="1B1B90"/>
    <a:srgbClr val="000000"/>
    <a:srgbClr val="15142A"/>
    <a:srgbClr val="FAED3B"/>
    <a:srgbClr val="70AD47"/>
    <a:srgbClr val="A7FDFF"/>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56" autoAdjust="0"/>
    <p:restoredTop sz="94250" autoAdjust="0"/>
  </p:normalViewPr>
  <p:slideViewPr>
    <p:cSldViewPr snapToGrid="0">
      <p:cViewPr varScale="1">
        <p:scale>
          <a:sx n="87" d="100"/>
          <a:sy n="87" d="100"/>
        </p:scale>
        <p:origin x="749"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115682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350131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9/29/2024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9/29/2024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9/29/2024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9/29/2024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9/29/2024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9/29/2024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9/29/2024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9/29/2024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9/29/2024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9/29/2024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2.bin"/><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3.bin"/><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emf"/><Relationship Id="rId11" Type="http://schemas.openxmlformats.org/officeDocument/2006/relationships/image" Target="../media/image23.png"/><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emf"/><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5.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7.wmf"/><Relationship Id="rId5" Type="http://schemas.openxmlformats.org/officeDocument/2006/relationships/oleObject" Target="../embeddings/oleObject4.bin"/><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30.w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slide" Target="slide17.xml"/><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1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22.xml"/><Relationship Id="rId3" Type="http://schemas.openxmlformats.org/officeDocument/2006/relationships/image" Target="../media/image33.png"/><Relationship Id="rId7" Type="http://schemas.openxmlformats.org/officeDocument/2006/relationships/image" Target="../media/image44.png"/><Relationship Id="rId12" Type="http://schemas.openxmlformats.org/officeDocument/2006/relationships/slide" Target="slide21.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slide" Target="slide20.xml"/><Relationship Id="rId5" Type="http://schemas.openxmlformats.org/officeDocument/2006/relationships/image" Target="../media/image42.png"/><Relationship Id="rId15" Type="http://schemas.openxmlformats.org/officeDocument/2006/relationships/image" Target="../media/image36.pn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emf"/><Relationship Id="rId3" Type="http://schemas.openxmlformats.org/officeDocument/2006/relationships/audio" Target="../media/audio4.wav"/><Relationship Id="rId7" Type="http://schemas.openxmlformats.org/officeDocument/2006/relationships/image" Target="../media/image49.png"/><Relationship Id="rId12" Type="http://schemas.openxmlformats.org/officeDocument/2006/relationships/image" Target="../media/image52.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8.emf"/><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54.emf"/></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audio" Target="../media/audio5.wav"/><Relationship Id="rId9"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emf"/><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audio" Target="../media/audio5.wav"/><Relationship Id="rId9"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audio" Target="../media/audio5.wav"/><Relationship Id="rId9" Type="http://schemas.openxmlformats.org/officeDocument/2006/relationships/slide" Target="slide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sv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1" name="Picture 20" descr="A group of stuffed animals&#10;&#10;Description automatically generated with low confidence">
            <a:extLst>
              <a:ext uri="{FF2B5EF4-FFF2-40B4-BE49-F238E27FC236}">
                <a16:creationId xmlns:a16="http://schemas.microsoft.com/office/drawing/2014/main" id="{78CE847C-1585-48E6-81E8-F40D1E211C8F}"/>
              </a:ext>
            </a:extLst>
          </p:cNvPr>
          <p:cNvPicPr>
            <a:picLocks noChangeAspect="1"/>
          </p:cNvPicPr>
          <p:nvPr/>
        </p:nvPicPr>
        <p:blipFill>
          <a:blip r:embed="rId3"/>
          <a:stretch>
            <a:fillRect/>
          </a:stretch>
        </p:blipFill>
        <p:spPr>
          <a:xfrm>
            <a:off x="83518" y="2594774"/>
            <a:ext cx="2302330" cy="2254365"/>
          </a:xfrm>
          <a:prstGeom prst="rect">
            <a:avLst/>
          </a:prstGeom>
        </p:spPr>
      </p:pic>
      <p:sp>
        <p:nvSpPr>
          <p:cNvPr id="8" name="Rectangle 7">
            <a:extLst>
              <a:ext uri="{FF2B5EF4-FFF2-40B4-BE49-F238E27FC236}">
                <a16:creationId xmlns:a16="http://schemas.microsoft.com/office/drawing/2014/main" id="{90195C57-B12B-4628-841A-2211AD22D965}"/>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
        <p:nvSpPr>
          <p:cNvPr id="11" name="TextBox 10">
            <a:extLst>
              <a:ext uri="{FF2B5EF4-FFF2-40B4-BE49-F238E27FC236}">
                <a16:creationId xmlns:a16="http://schemas.microsoft.com/office/drawing/2014/main" id="{0E9C2BDC-4AFB-410A-9336-F66AFC263140}"/>
              </a:ext>
            </a:extLst>
          </p:cNvPr>
          <p:cNvSpPr txBox="1"/>
          <p:nvPr/>
        </p:nvSpPr>
        <p:spPr>
          <a:xfrm>
            <a:off x="2530396" y="1804432"/>
            <a:ext cx="7906376" cy="4832092"/>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Quan sát và cho biết các cặp cạnh đối AB và CD; AD và BC của hình chữ nhật ABCD có song song với nhau không?</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Dùng thước đo độ dài đường chéo AC và BD</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Nêu đặc điểm các góc của hình chữ nhật ABCD</a:t>
            </a:r>
          </a:p>
          <a:p>
            <a:r>
              <a:rPr lang="en-US" sz="2800" b="1">
                <a:solidFill>
                  <a:srgbClr val="1F4E79"/>
                </a:solidFill>
                <a:latin typeface="Arial" panose="020B0604020202020204" pitchFamily="34" charset="0"/>
                <a:cs typeface="Arial" panose="020B0604020202020204" pitchFamily="34" charset="0"/>
              </a:rPr>
              <a:t>Thời gian: </a:t>
            </a:r>
            <a:r>
              <a:rPr lang="en-US" sz="2800">
                <a:solidFill>
                  <a:srgbClr val="1F4E79"/>
                </a:solidFill>
                <a:latin typeface="Arial" panose="020B0604020202020204" pitchFamily="34" charset="0"/>
                <a:cs typeface="Arial" panose="020B0604020202020204" pitchFamily="34" charset="0"/>
              </a:rPr>
              <a:t>3 phút</a:t>
            </a:r>
          </a:p>
          <a:p>
            <a:r>
              <a:rPr lang="en-US" sz="2800" b="1">
                <a:solidFill>
                  <a:srgbClr val="1F4E79"/>
                </a:solidFill>
                <a:latin typeface="Arial" panose="020B0604020202020204" pitchFamily="34" charset="0"/>
                <a:cs typeface="Arial" panose="020B0604020202020204" pitchFamily="34" charset="0"/>
              </a:rPr>
              <a:t>Hình thức:</a:t>
            </a:r>
            <a:r>
              <a:rPr lang="en-US" sz="2800">
                <a:solidFill>
                  <a:srgbClr val="1F4E79"/>
                </a:solidFill>
                <a:latin typeface="Arial" panose="020B0604020202020204" pitchFamily="34" charset="0"/>
                <a:cs typeface="Arial" panose="020B0604020202020204" pitchFamily="34" charset="0"/>
              </a:rPr>
              <a:t> Hoạt động nhóm đôi</a:t>
            </a:r>
            <a:endParaRPr lang="en-US" sz="2800" b="1">
              <a:solidFill>
                <a:srgbClr val="1F4E7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2B21E9A-4736-47F4-845C-EA07C445FADF}"/>
              </a:ext>
            </a:extLst>
          </p:cNvPr>
          <p:cNvSpPr/>
          <p:nvPr/>
        </p:nvSpPr>
        <p:spPr>
          <a:xfrm>
            <a:off x="2412499" y="2594774"/>
            <a:ext cx="8142169" cy="2416239"/>
          </a:xfrm>
          <a:prstGeom prst="rect">
            <a:avLst/>
          </a:prstGeom>
          <a:noFill/>
        </p:spPr>
        <p:txBody>
          <a:bodyPr wrap="square" lIns="91440" tIns="45720" rIns="91440" bIns="45720">
            <a:spAutoFit/>
          </a:bodyPr>
          <a:lstStyle/>
          <a:p>
            <a:pPr algn="ctr">
              <a:lnSpc>
                <a:spcPct val="150000"/>
              </a:lnSpc>
            </a:pPr>
            <a:r>
              <a:rPr lang="en-US" sz="3500" b="1" cap="none" spc="0">
                <a:ln w="22225">
                  <a:solidFill>
                    <a:schemeClr val="accent1">
                      <a:lumMod val="50000"/>
                    </a:schemeClr>
                  </a:solidFill>
                  <a:prstDash val="solid"/>
                </a:ln>
                <a:solidFill>
                  <a:schemeClr val="accent1">
                    <a:lumMod val="75000"/>
                  </a:schemeClr>
                </a:solidFill>
                <a:effectLst/>
                <a:latin typeface="Arial" panose="020B0604020202020204" pitchFamily="34" charset="0"/>
                <a:cs typeface="Arial" panose="020B0604020202020204" pitchFamily="34" charset="0"/>
              </a:rPr>
              <a:t>Thực hiện nhiệm vụ sau đó kiểm tra kết quả của mình với bạn cùng bàn xem có hiểu ý nhau không nhé!</a:t>
            </a:r>
          </a:p>
        </p:txBody>
      </p:sp>
    </p:spTree>
    <p:extLst>
      <p:ext uri="{BB962C8B-B14F-4D97-AF65-F5344CB8AC3E}">
        <p14:creationId xmlns:p14="http://schemas.microsoft.com/office/powerpoint/2010/main" val="496391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a:solidFill>
                  <a:srgbClr val="7030A0"/>
                </a:solidFill>
                <a:latin typeface="Arial" panose="020B0604020202020204" pitchFamily="34" charset="0"/>
              </a:rPr>
              <a:t>Hoạt động nhóm</a:t>
            </a:r>
          </a:p>
        </p:txBody>
      </p:sp>
      <p:pic>
        <p:nvPicPr>
          <p:cNvPr id="14" name="Picture 13" descr="A picture containing toy, doll&#10;&#10;Description automatically generated">
            <a:extLst>
              <a:ext uri="{FF2B5EF4-FFF2-40B4-BE49-F238E27FC236}">
                <a16:creationId xmlns:a16="http://schemas.microsoft.com/office/drawing/2014/main" id="{8B445420-D319-406D-9788-84D327DAB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3" y="1522297"/>
            <a:ext cx="1942211" cy="1942211"/>
          </a:xfrm>
          <a:prstGeom prst="rect">
            <a:avLst/>
          </a:prstGeom>
        </p:spPr>
      </p:pic>
      <p:pic>
        <p:nvPicPr>
          <p:cNvPr id="15" name="Picture 14" descr="A group of children looking at a computer&#10;&#10;Description automatically generated with low confidence">
            <a:extLst>
              <a:ext uri="{FF2B5EF4-FFF2-40B4-BE49-F238E27FC236}">
                <a16:creationId xmlns:a16="http://schemas.microsoft.com/office/drawing/2014/main" id="{DE42CD80-835F-4126-B69F-DC3F02945AC3}"/>
              </a:ext>
            </a:extLst>
          </p:cNvPr>
          <p:cNvPicPr>
            <a:picLocks noChangeAspect="1"/>
          </p:cNvPicPr>
          <p:nvPr/>
        </p:nvPicPr>
        <p:blipFill>
          <a:blip r:embed="rId4"/>
          <a:stretch>
            <a:fillRect/>
          </a:stretch>
        </p:blipFill>
        <p:spPr>
          <a:xfrm>
            <a:off x="1988679" y="4356311"/>
            <a:ext cx="4841507" cy="2473975"/>
          </a:xfrm>
          <a:prstGeom prst="rect">
            <a:avLst/>
          </a:prstGeom>
        </p:spPr>
      </p:pic>
      <p:sp>
        <p:nvSpPr>
          <p:cNvPr id="16" name="Rectangle 15">
            <a:extLst>
              <a:ext uri="{FF2B5EF4-FFF2-40B4-BE49-F238E27FC236}">
                <a16:creationId xmlns:a16="http://schemas.microsoft.com/office/drawing/2014/main" id="{D9A1ED60-F79B-4CDB-8069-FD5A54EB4AC2}"/>
              </a:ext>
            </a:extLst>
          </p:cNvPr>
          <p:cNvSpPr/>
          <p:nvPr/>
        </p:nvSpPr>
        <p:spPr>
          <a:xfrm>
            <a:off x="2475742" y="1142613"/>
            <a:ext cx="7426840" cy="2585323"/>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Hãy tìm và viết các vật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có dạng là hình chữ nhật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 lớp học</a:t>
            </a:r>
          </a:p>
        </p:txBody>
      </p:sp>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4213228"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9" name="TextBox 8">
            <a:extLst>
              <a:ext uri="{FF2B5EF4-FFF2-40B4-BE49-F238E27FC236}">
                <a16:creationId xmlns:a16="http://schemas.microsoft.com/office/drawing/2014/main" id="{0C1636CB-F873-424E-BF5E-90D1E8E98847}"/>
              </a:ext>
            </a:extLst>
          </p:cNvPr>
          <p:cNvSpPr txBox="1"/>
          <p:nvPr/>
        </p:nvSpPr>
        <p:spPr>
          <a:xfrm>
            <a:off x="495509" y="1263288"/>
            <a:ext cx="10458040" cy="1261884"/>
          </a:xfrm>
          <a:prstGeom prst="rect">
            <a:avLst/>
          </a:prstGeom>
          <a:noFill/>
          <a:ln>
            <a:noFill/>
          </a:ln>
        </p:spPr>
        <p:txBody>
          <a:bodyPr wrap="square" rtlCol="0">
            <a:spAutoFit/>
          </a:bodyPr>
          <a:lstStyle/>
          <a:p>
            <a:r>
              <a:rPr lang="en-US" sz="3800">
                <a:solidFill>
                  <a:srgbClr val="1B1B90"/>
                </a:solidFill>
                <a:latin typeface="Arial" panose="020B0604020202020204" pitchFamily="34" charset="0"/>
                <a:cs typeface="Arial" panose="020B0604020202020204" pitchFamily="34" charset="0"/>
              </a:rPr>
              <a:t>Ví dụ 1: Dùng ê ke vẽ hình chữ nhật ABCD, biết:                   và</a:t>
            </a:r>
          </a:p>
        </p:txBody>
      </p:sp>
      <p:graphicFrame>
        <p:nvGraphicFramePr>
          <p:cNvPr id="11" name="Object 10">
            <a:extLst>
              <a:ext uri="{FF2B5EF4-FFF2-40B4-BE49-F238E27FC236}">
                <a16:creationId xmlns:a16="http://schemas.microsoft.com/office/drawing/2014/main" id="{58461908-5C52-43C3-9E5A-84E459DABE61}"/>
              </a:ext>
            </a:extLst>
          </p:cNvPr>
          <p:cNvGraphicFramePr>
            <a:graphicFrameLocks noChangeAspect="1"/>
          </p:cNvGraphicFramePr>
          <p:nvPr>
            <p:extLst>
              <p:ext uri="{D42A27DB-BD31-4B8C-83A1-F6EECF244321}">
                <p14:modId xmlns:p14="http://schemas.microsoft.com/office/powerpoint/2010/main" val="2657900801"/>
              </p:ext>
            </p:extLst>
          </p:nvPr>
        </p:nvGraphicFramePr>
        <p:xfrm>
          <a:off x="1771552" y="1938338"/>
          <a:ext cx="2049462" cy="530225"/>
        </p:xfrm>
        <a:graphic>
          <a:graphicData uri="http://schemas.openxmlformats.org/presentationml/2006/ole">
            <mc:AlternateContent xmlns:mc="http://schemas.openxmlformats.org/markup-compatibility/2006">
              <mc:Choice xmlns:v="urn:schemas-microsoft-com:vml" Requires="v">
                <p:oleObj spid="_x0000_s2062" name="Equation" r:id="rId3" imgW="685800" imgH="177480" progId="Equation.DSMT4">
                  <p:embed/>
                </p:oleObj>
              </mc:Choice>
              <mc:Fallback>
                <p:oleObj name="Equation" r:id="rId3" imgW="685800" imgH="177480" progId="Equation.DSMT4">
                  <p:embed/>
                  <p:pic>
                    <p:nvPicPr>
                      <p:cNvPr id="0" name=""/>
                      <p:cNvPicPr/>
                      <p:nvPr/>
                    </p:nvPicPr>
                    <p:blipFill>
                      <a:blip r:embed="rId4"/>
                      <a:stretch>
                        <a:fillRect/>
                      </a:stretch>
                    </p:blipFill>
                    <p:spPr>
                      <a:xfrm>
                        <a:off x="1771552" y="1938338"/>
                        <a:ext cx="2049462" cy="5302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2441D2B-132D-4E4F-9961-0C3E894640B4}"/>
              </a:ext>
            </a:extLst>
          </p:cNvPr>
          <p:cNvGraphicFramePr>
            <a:graphicFrameLocks noChangeAspect="1"/>
          </p:cNvGraphicFramePr>
          <p:nvPr>
            <p:extLst>
              <p:ext uri="{D42A27DB-BD31-4B8C-83A1-F6EECF244321}">
                <p14:modId xmlns:p14="http://schemas.microsoft.com/office/powerpoint/2010/main" val="1931513503"/>
              </p:ext>
            </p:extLst>
          </p:nvPr>
        </p:nvGraphicFramePr>
        <p:xfrm>
          <a:off x="4805363" y="1936750"/>
          <a:ext cx="2089150" cy="531813"/>
        </p:xfrm>
        <a:graphic>
          <a:graphicData uri="http://schemas.openxmlformats.org/presentationml/2006/ole">
            <mc:AlternateContent xmlns:mc="http://schemas.openxmlformats.org/markup-compatibility/2006">
              <mc:Choice xmlns:v="urn:schemas-microsoft-com:vml" Requires="v">
                <p:oleObj spid="_x0000_s2063" name="Equation" r:id="rId5" imgW="698400" imgH="177480" progId="Equation.DSMT4">
                  <p:embed/>
                </p:oleObj>
              </mc:Choice>
              <mc:Fallback>
                <p:oleObj name="Equation" r:id="rId5" imgW="698400" imgH="177480" progId="Equation.DSMT4">
                  <p:embed/>
                  <p:pic>
                    <p:nvPicPr>
                      <p:cNvPr id="11" name="Object 10">
                        <a:extLst>
                          <a:ext uri="{FF2B5EF4-FFF2-40B4-BE49-F238E27FC236}">
                            <a16:creationId xmlns:a16="http://schemas.microsoft.com/office/drawing/2014/main" id="{58461908-5C52-43C3-9E5A-84E459DABE61}"/>
                          </a:ext>
                        </a:extLst>
                      </p:cNvPr>
                      <p:cNvPicPr/>
                      <p:nvPr/>
                    </p:nvPicPr>
                    <p:blipFill>
                      <a:blip r:embed="rId6"/>
                      <a:stretch>
                        <a:fillRect/>
                      </a:stretch>
                    </p:blipFill>
                    <p:spPr>
                      <a:xfrm>
                        <a:off x="4805363" y="1936750"/>
                        <a:ext cx="2089150" cy="531813"/>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id="{41D5FE03-B69D-4B0C-B2EA-4F829FC2FCC3}"/>
              </a:ext>
            </a:extLst>
          </p:cNvPr>
          <p:cNvSpPr/>
          <p:nvPr/>
        </p:nvSpPr>
        <p:spPr>
          <a:xfrm>
            <a:off x="629588" y="3059781"/>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F4E79"/>
                </a:solidFill>
                <a:latin typeface="Arial" panose="020B0604020202020204" pitchFamily="34" charset="0"/>
                <a:cs typeface="Arial" panose="020B0604020202020204" pitchFamily="34" charset="0"/>
              </a:rPr>
              <a:t>DỤNG CỤ</a:t>
            </a:r>
          </a:p>
        </p:txBody>
      </p:sp>
      <p:pic>
        <p:nvPicPr>
          <p:cNvPr id="1026" name="Picture 2" descr="Pencil Vector Resource [Free] | Pencil, Pencil png, Picture icon">
            <a:extLst>
              <a:ext uri="{FF2B5EF4-FFF2-40B4-BE49-F238E27FC236}">
                <a16:creationId xmlns:a16="http://schemas.microsoft.com/office/drawing/2014/main" id="{5CDCBFA0-4BA2-4358-9559-7D55E6816C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026" y="3069260"/>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device, measuring stick&#10;&#10;Description automatically generated">
            <a:extLst>
              <a:ext uri="{FF2B5EF4-FFF2-40B4-BE49-F238E27FC236}">
                <a16:creationId xmlns:a16="http://schemas.microsoft.com/office/drawing/2014/main" id="{DD0C1C44-2959-4203-B9F6-D9A727E09365}"/>
              </a:ext>
            </a:extLst>
          </p:cNvPr>
          <p:cNvPicPr>
            <a:picLocks noChangeAspect="1"/>
          </p:cNvPicPr>
          <p:nvPr/>
        </p:nvPicPr>
        <p:blipFill rotWithShape="1">
          <a:blip r:embed="rId8"/>
          <a:srcRect t="17562" b="19327"/>
          <a:stretch/>
        </p:blipFill>
        <p:spPr>
          <a:xfrm>
            <a:off x="3773326" y="4592223"/>
            <a:ext cx="2709680" cy="1710101"/>
          </a:xfrm>
          <a:prstGeom prst="rect">
            <a:avLst/>
          </a:prstGeom>
        </p:spPr>
      </p:pic>
      <p:sp>
        <p:nvSpPr>
          <p:cNvPr id="18" name="TextBox 17">
            <a:extLst>
              <a:ext uri="{FF2B5EF4-FFF2-40B4-BE49-F238E27FC236}">
                <a16:creationId xmlns:a16="http://schemas.microsoft.com/office/drawing/2014/main" id="{D346E419-FDCE-476F-9BE5-AE6ABA9B0327}"/>
              </a:ext>
            </a:extLst>
          </p:cNvPr>
          <p:cNvSpPr txBox="1"/>
          <p:nvPr/>
        </p:nvSpPr>
        <p:spPr>
          <a:xfrm>
            <a:off x="6490021" y="3435548"/>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Bút chì</a:t>
            </a:r>
          </a:p>
        </p:txBody>
      </p:sp>
      <p:sp>
        <p:nvSpPr>
          <p:cNvPr id="23" name="TextBox 22">
            <a:extLst>
              <a:ext uri="{FF2B5EF4-FFF2-40B4-BE49-F238E27FC236}">
                <a16:creationId xmlns:a16="http://schemas.microsoft.com/office/drawing/2014/main" id="{756322AC-7845-4CE3-AE08-075A69130642}"/>
              </a:ext>
            </a:extLst>
          </p:cNvPr>
          <p:cNvSpPr txBox="1"/>
          <p:nvPr/>
        </p:nvSpPr>
        <p:spPr>
          <a:xfrm>
            <a:off x="6488713" y="5154885"/>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Ê ke</a:t>
            </a:r>
          </a:p>
        </p:txBody>
      </p:sp>
    </p:spTree>
    <p:extLst>
      <p:ext uri="{BB962C8B-B14F-4D97-AF65-F5344CB8AC3E}">
        <p14:creationId xmlns:p14="http://schemas.microsoft.com/office/powerpoint/2010/main" val="188265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3015659-9859-4FFA-97E0-E32674AFE21B}"/>
              </a:ext>
            </a:extLst>
          </p:cNvPr>
          <p:cNvPicPr>
            <a:picLocks noChangeAspect="1"/>
          </p:cNvPicPr>
          <p:nvPr/>
        </p:nvPicPr>
        <p:blipFill rotWithShape="1">
          <a:blip r:embed="rId4"/>
          <a:srcRect b="5330"/>
          <a:stretch/>
        </p:blipFill>
        <p:spPr>
          <a:xfrm>
            <a:off x="2962274" y="1584998"/>
            <a:ext cx="7726689" cy="4895793"/>
          </a:xfrm>
          <a:prstGeom prst="rect">
            <a:avLst/>
          </a:prstGeom>
        </p:spPr>
      </p:pic>
      <p:pic>
        <p:nvPicPr>
          <p:cNvPr id="23" name="Picture 22">
            <a:extLst>
              <a:ext uri="{FF2B5EF4-FFF2-40B4-BE49-F238E27FC236}">
                <a16:creationId xmlns:a16="http://schemas.microsoft.com/office/drawing/2014/main" id="{BEF2DDFC-84B0-43A3-9B30-7661E22A0D2C}"/>
              </a:ext>
            </a:extLst>
          </p:cNvPr>
          <p:cNvPicPr>
            <a:picLocks noChangeAspect="1"/>
          </p:cNvPicPr>
          <p:nvPr/>
        </p:nvPicPr>
        <p:blipFill>
          <a:blip r:embed="rId5"/>
          <a:stretch>
            <a:fillRect/>
          </a:stretch>
        </p:blipFill>
        <p:spPr>
          <a:xfrm>
            <a:off x="5200011" y="1702255"/>
            <a:ext cx="533980" cy="4136601"/>
          </a:xfrm>
          <a:prstGeom prst="rect">
            <a:avLst/>
          </a:prstGeom>
        </p:spPr>
      </p:pic>
      <p:pic>
        <p:nvPicPr>
          <p:cNvPr id="22" name="Picture 21">
            <a:extLst>
              <a:ext uri="{FF2B5EF4-FFF2-40B4-BE49-F238E27FC236}">
                <a16:creationId xmlns:a16="http://schemas.microsoft.com/office/drawing/2014/main" id="{1D1DEDE1-7459-4D49-9E14-D37257D60590}"/>
              </a:ext>
            </a:extLst>
          </p:cNvPr>
          <p:cNvPicPr>
            <a:picLocks noChangeAspect="1"/>
          </p:cNvPicPr>
          <p:nvPr/>
        </p:nvPicPr>
        <p:blipFill>
          <a:blip r:embed="rId6"/>
          <a:stretch>
            <a:fillRect/>
          </a:stretch>
        </p:blipFill>
        <p:spPr>
          <a:xfrm>
            <a:off x="7905778" y="1641972"/>
            <a:ext cx="533981" cy="4136601"/>
          </a:xfrm>
          <a:prstGeom prst="rect">
            <a:avLst/>
          </a:prstGeom>
        </p:spPr>
      </p:pic>
      <p:pic>
        <p:nvPicPr>
          <p:cNvPr id="5" name="Picture 4">
            <a:extLst>
              <a:ext uri="{FF2B5EF4-FFF2-40B4-BE49-F238E27FC236}">
                <a16:creationId xmlns:a16="http://schemas.microsoft.com/office/drawing/2014/main" id="{9BEC4FD5-DC72-49AF-BDE6-CF1834C868EE}"/>
              </a:ext>
            </a:extLst>
          </p:cNvPr>
          <p:cNvPicPr>
            <a:picLocks noChangeAspect="1"/>
          </p:cNvPicPr>
          <p:nvPr/>
        </p:nvPicPr>
        <p:blipFill rotWithShape="1">
          <a:blip r:embed="rId7"/>
          <a:srcRect t="-1" b="1547"/>
          <a:stretch/>
        </p:blipFill>
        <p:spPr>
          <a:xfrm>
            <a:off x="191871" y="185639"/>
            <a:ext cx="6337301" cy="1161043"/>
          </a:xfrm>
          <a:prstGeom prst="rect">
            <a:avLst/>
          </a:prstGeom>
        </p:spPr>
      </p:pic>
      <p:pic>
        <p:nvPicPr>
          <p:cNvPr id="1026" name="Picture 2">
            <a:extLst>
              <a:ext uri="{FF2B5EF4-FFF2-40B4-BE49-F238E27FC236}">
                <a16:creationId xmlns:a16="http://schemas.microsoft.com/office/drawing/2014/main" id="{F7236178-DC77-4431-B9CC-883540B2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170"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B1E79D8-61F2-4142-952F-1B6A3DFDCA97}"/>
              </a:ext>
            </a:extLst>
          </p:cNvPr>
          <p:cNvPicPr>
            <a:picLocks noChangeAspect="1"/>
          </p:cNvPicPr>
          <p:nvPr/>
        </p:nvPicPr>
        <p:blipFill>
          <a:blip r:embed="rId9"/>
          <a:stretch>
            <a:fillRect/>
          </a:stretch>
        </p:blipFill>
        <p:spPr>
          <a:xfrm>
            <a:off x="5557828" y="2001099"/>
            <a:ext cx="2614940" cy="215067"/>
          </a:xfrm>
          <a:prstGeom prst="rect">
            <a:avLst/>
          </a:prstGeom>
        </p:spPr>
      </p:pic>
      <p:sp>
        <p:nvSpPr>
          <p:cNvPr id="12" name="TextBox 11">
            <a:extLst>
              <a:ext uri="{FF2B5EF4-FFF2-40B4-BE49-F238E27FC236}">
                <a16:creationId xmlns:a16="http://schemas.microsoft.com/office/drawing/2014/main" id="{1AA4A5A8-7C27-4883-A18C-BF154792F16D}"/>
              </a:ext>
            </a:extLst>
          </p:cNvPr>
          <p:cNvSpPr txBox="1"/>
          <p:nvPr/>
        </p:nvSpPr>
        <p:spPr>
          <a:xfrm>
            <a:off x="629990" y="246054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1</a:t>
            </a:r>
          </a:p>
        </p:txBody>
      </p:sp>
      <p:pic>
        <p:nvPicPr>
          <p:cNvPr id="14" name="Picture 2">
            <a:extLst>
              <a:ext uri="{FF2B5EF4-FFF2-40B4-BE49-F238E27FC236}">
                <a16:creationId xmlns:a16="http://schemas.microsoft.com/office/drawing/2014/main" id="{C922E583-4499-499A-ABF2-D14D67318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702254"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7BA195-F4A7-44B1-8E45-0E79ED848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4487"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94B842C-CC14-4A42-8BFC-23616AE88DE4}"/>
              </a:ext>
            </a:extLst>
          </p:cNvPr>
          <p:cNvSpPr txBox="1"/>
          <p:nvPr/>
        </p:nvSpPr>
        <p:spPr>
          <a:xfrm>
            <a:off x="629990" y="298376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2</a:t>
            </a:r>
          </a:p>
        </p:txBody>
      </p:sp>
      <p:sp>
        <p:nvSpPr>
          <p:cNvPr id="20" name="TextBox 19">
            <a:extLst>
              <a:ext uri="{FF2B5EF4-FFF2-40B4-BE49-F238E27FC236}">
                <a16:creationId xmlns:a16="http://schemas.microsoft.com/office/drawing/2014/main" id="{8E1A55EA-000A-4F5F-AC5C-0D74A1A1F3ED}"/>
              </a:ext>
            </a:extLst>
          </p:cNvPr>
          <p:cNvSpPr txBox="1"/>
          <p:nvPr/>
        </p:nvSpPr>
        <p:spPr>
          <a:xfrm>
            <a:off x="608064" y="350698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3</a:t>
            </a:r>
          </a:p>
        </p:txBody>
      </p:sp>
      <p:sp>
        <p:nvSpPr>
          <p:cNvPr id="21" name="TextBox 20">
            <a:extLst>
              <a:ext uri="{FF2B5EF4-FFF2-40B4-BE49-F238E27FC236}">
                <a16:creationId xmlns:a16="http://schemas.microsoft.com/office/drawing/2014/main" id="{8A6CAA18-91F4-4245-8580-219707CB5388}"/>
              </a:ext>
            </a:extLst>
          </p:cNvPr>
          <p:cNvSpPr txBox="1"/>
          <p:nvPr/>
        </p:nvSpPr>
        <p:spPr>
          <a:xfrm>
            <a:off x="629991" y="403020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4</a:t>
            </a:r>
          </a:p>
        </p:txBody>
      </p:sp>
      <p:pic>
        <p:nvPicPr>
          <p:cNvPr id="1030" name="Picture 6">
            <a:extLst>
              <a:ext uri="{FF2B5EF4-FFF2-40B4-BE49-F238E27FC236}">
                <a16:creationId xmlns:a16="http://schemas.microsoft.com/office/drawing/2014/main" id="{C81F6A46-48B7-4A96-83D0-5D26EF17E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147"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090E4C1-2EB8-4A8B-9B5B-8195ABF48360}"/>
              </a:ext>
            </a:extLst>
          </p:cNvPr>
          <p:cNvPicPr>
            <a:picLocks noChangeAspect="1"/>
          </p:cNvPicPr>
          <p:nvPr/>
        </p:nvPicPr>
        <p:blipFill>
          <a:blip r:embed="rId12"/>
          <a:stretch>
            <a:fillRect/>
          </a:stretch>
        </p:blipFill>
        <p:spPr>
          <a:xfrm>
            <a:off x="5276877" y="5554982"/>
            <a:ext cx="3059403" cy="565861"/>
          </a:xfrm>
          <a:prstGeom prst="rect">
            <a:avLst/>
          </a:prstGeom>
        </p:spPr>
      </p:pic>
      <p:pic>
        <p:nvPicPr>
          <p:cNvPr id="1032" name="Picture 8">
            <a:extLst>
              <a:ext uri="{FF2B5EF4-FFF2-40B4-BE49-F238E27FC236}">
                <a16:creationId xmlns:a16="http://schemas.microsoft.com/office/drawing/2014/main" id="{A4BC4A01-035E-4310-8A2F-56D0C02A5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853"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4E138F1-B02A-4156-8CA5-0A9AC7D8AE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8713"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9E0917A-82DF-42A3-8587-5F6FD66E17EA}"/>
              </a:ext>
            </a:extLst>
          </p:cNvPr>
          <p:cNvSpPr txBox="1"/>
          <p:nvPr/>
        </p:nvSpPr>
        <p:spPr>
          <a:xfrm>
            <a:off x="20597" y="6496576"/>
            <a:ext cx="5256280" cy="523220"/>
          </a:xfrm>
          <a:prstGeom prst="rect">
            <a:avLst/>
          </a:prstGeom>
          <a:noFill/>
        </p:spPr>
        <p:txBody>
          <a:bodyPr wrap="square">
            <a:spAutoFit/>
          </a:bodyPr>
          <a:lstStyle/>
          <a:p>
            <a:r>
              <a:rPr lang="en-US" sz="1400" b="1" i="1">
                <a:solidFill>
                  <a:schemeClr val="bg1"/>
                </a:solidFill>
                <a:latin typeface="Arial" panose="020B0604020202020204" pitchFamily="34" charset="0"/>
                <a:cs typeface="Arial" panose="020B0604020202020204" pitchFamily="34" charset="0"/>
              </a:rPr>
              <a:t>Hình ảnh thước Eke bản quyền của thầy Nguyễn Gia Huy.</a:t>
            </a:r>
          </a:p>
          <a:p>
            <a:endParaRPr lang="en-US" sz="1400" i="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9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12"/>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900" decel="100000" fill="hold"/>
                                        <p:tgtEl>
                                          <p:spTgt spid="102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900" decel="100000" fill="hold"/>
                                        <p:tgtEl>
                                          <p:spTgt spid="103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1030"/>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19"/>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anim calcmode="lin" valueType="num">
                                      <p:cBhvr>
                                        <p:cTn id="37" dur="1000" fill="hold"/>
                                        <p:tgtEl>
                                          <p:spTgt spid="1032"/>
                                        </p:tgtEl>
                                        <p:attrNameLst>
                                          <p:attrName>ppt_x</p:attrName>
                                        </p:attrNameLst>
                                      </p:cBhvr>
                                      <p:tavLst>
                                        <p:tav tm="0">
                                          <p:val>
                                            <p:strVal val="#ppt_x"/>
                                          </p:val>
                                        </p:tav>
                                        <p:tav tm="100000">
                                          <p:val>
                                            <p:strVal val="#ppt_x"/>
                                          </p:val>
                                        </p:tav>
                                      </p:tavLst>
                                    </p:anim>
                                    <p:anim calcmode="lin" valueType="num">
                                      <p:cBhvr>
                                        <p:cTn id="38" dur="1000" fill="hold"/>
                                        <p:tgtEl>
                                          <p:spTgt spid="103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5 0.02083 L 0.02369 -0.49815 " pathEditMode="relative" rAng="0" ptsTypes="AA">
                                      <p:cBhvr>
                                        <p:cTn id="41" dur="2000" fill="hold"/>
                                        <p:tgtEl>
                                          <p:spTgt spid="1032"/>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2000"/>
                                        <p:tgtEl>
                                          <p:spTgt spid="23"/>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026"/>
                                        </p:tgtEl>
                                      </p:cBhvr>
                                    </p:animEffect>
                                    <p:anim calcmode="lin" valueType="num">
                                      <p:cBhvr>
                                        <p:cTn id="51" dur="1000"/>
                                        <p:tgtEl>
                                          <p:spTgt spid="1026"/>
                                        </p:tgtEl>
                                        <p:attrNameLst>
                                          <p:attrName>ppt_x</p:attrName>
                                        </p:attrNameLst>
                                      </p:cBhvr>
                                      <p:tavLst>
                                        <p:tav tm="0">
                                          <p:val>
                                            <p:strVal val="ppt_x"/>
                                          </p:val>
                                        </p:tav>
                                        <p:tav tm="100000">
                                          <p:val>
                                            <p:strVal val="ppt_x"/>
                                          </p:val>
                                        </p:tav>
                                      </p:tavLst>
                                    </p:anim>
                                    <p:anim calcmode="lin" valueType="num">
                                      <p:cBhvr>
                                        <p:cTn id="52" dur="100" decel="100000"/>
                                        <p:tgtEl>
                                          <p:spTgt spid="102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026"/>
                                        </p:tgtEl>
                                        <p:attrNameLst>
                                          <p:attrName>ppt_y</p:attrName>
                                        </p:attrNameLst>
                                      </p:cBhvr>
                                      <p:tavLst>
                                        <p:tav tm="0">
                                          <p:val>
                                            <p:strVal val="ppt_y"/>
                                          </p:val>
                                        </p:tav>
                                        <p:tav tm="100000">
                                          <p:val>
                                            <p:strVal val="ppt_y+1"/>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20"/>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2000"/>
                                        <p:tgtEl>
                                          <p:spTgt spid="1028"/>
                                        </p:tgtEl>
                                      </p:cBhvr>
                                    </p:animEffect>
                                    <p:anim calcmode="lin" valueType="num">
                                      <p:cBhvr>
                                        <p:cTn id="63" dur="2000" fill="hold"/>
                                        <p:tgtEl>
                                          <p:spTgt spid="1028"/>
                                        </p:tgtEl>
                                        <p:attrNameLst>
                                          <p:attrName>ppt_w</p:attrName>
                                        </p:attrNameLst>
                                      </p:cBhvr>
                                      <p:tavLst>
                                        <p:tav tm="0" fmla="#ppt_w*sin(2.5*pi*$)">
                                          <p:val>
                                            <p:fltVal val="0"/>
                                          </p:val>
                                        </p:tav>
                                        <p:tav tm="100000">
                                          <p:val>
                                            <p:fltVal val="1"/>
                                          </p:val>
                                        </p:tav>
                                      </p:tavLst>
                                    </p:anim>
                                    <p:anim calcmode="lin" valueType="num">
                                      <p:cBhvr>
                                        <p:cTn id="64" dur="2000" fill="hold"/>
                                        <p:tgtEl>
                                          <p:spTgt spid="1028"/>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1000"/>
                                        <p:tgtEl>
                                          <p:spTgt spid="1034"/>
                                        </p:tgtEl>
                                      </p:cBhvr>
                                    </p:animEffect>
                                    <p:anim calcmode="lin" valueType="num">
                                      <p:cBhvr>
                                        <p:cTn id="68" dur="1000" fill="hold"/>
                                        <p:tgtEl>
                                          <p:spTgt spid="1034"/>
                                        </p:tgtEl>
                                        <p:attrNameLst>
                                          <p:attrName>ppt_x</p:attrName>
                                        </p:attrNameLst>
                                      </p:cBhvr>
                                      <p:tavLst>
                                        <p:tav tm="0">
                                          <p:val>
                                            <p:strVal val="#ppt_x"/>
                                          </p:val>
                                        </p:tav>
                                        <p:tav tm="100000">
                                          <p:val>
                                            <p:strVal val="#ppt_x"/>
                                          </p:val>
                                        </p:tav>
                                      </p:tavLst>
                                    </p:anim>
                                    <p:anim calcmode="lin" valueType="num">
                                      <p:cBhvr>
                                        <p:cTn id="69" dur="1000" fill="hold"/>
                                        <p:tgtEl>
                                          <p:spTgt spid="103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2000"/>
                                        <p:tgtEl>
                                          <p:spTgt spid="22"/>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1034"/>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3"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1028"/>
                                        </p:tgtEl>
                                      </p:cBhvr>
                                    </p:animEffect>
                                    <p:set>
                                      <p:cBhvr>
                                        <p:cTn id="7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21"/>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strips(downRight)">
                                      <p:cBhvr>
                                        <p:cTn id="93" dur="2000"/>
                                        <p:tgtEl>
                                          <p:spTgt spid="11"/>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1034"/>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3"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1034"/>
                                        </p:tgtEl>
                                        <p:attrNameLst>
                                          <p:attrName>ppt_w</p:attrName>
                                        </p:attrNameLst>
                                      </p:cBhvr>
                                      <p:tavLst>
                                        <p:tav tm="0">
                                          <p:val>
                                            <p:strVal val="ppt_w"/>
                                          </p:val>
                                        </p:tav>
                                        <p:tav tm="100000">
                                          <p:val>
                                            <p:fltVal val="0"/>
                                          </p:val>
                                        </p:tav>
                                      </p:tavLst>
                                    </p:anim>
                                    <p:anim calcmode="lin" valueType="num">
                                      <p:cBhvr>
                                        <p:cTn id="103" dur="500"/>
                                        <p:tgtEl>
                                          <p:spTgt spid="1034"/>
                                        </p:tgtEl>
                                        <p:attrNameLst>
                                          <p:attrName>ppt_h</p:attrName>
                                        </p:attrNameLst>
                                      </p:cBhvr>
                                      <p:tavLst>
                                        <p:tav tm="0">
                                          <p:val>
                                            <p:strVal val="ppt_h"/>
                                          </p:val>
                                        </p:tav>
                                        <p:tav tm="100000">
                                          <p:val>
                                            <p:fltVal val="0"/>
                                          </p:val>
                                        </p:tav>
                                      </p:tavLst>
                                    </p:anim>
                                    <p:set>
                                      <p:cBhvr>
                                        <p:cTn id="104"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E278ABA-7F65-4A34-9F1F-59252434AA20}"/>
              </a:ext>
            </a:extLst>
          </p:cNvPr>
          <p:cNvSpPr txBox="1"/>
          <p:nvPr/>
        </p:nvSpPr>
        <p:spPr>
          <a:xfrm>
            <a:off x="1932266" y="844879"/>
            <a:ext cx="9155742" cy="4016484"/>
          </a:xfrm>
          <a:prstGeom prst="rect">
            <a:avLst/>
          </a:prstGeom>
          <a:noFill/>
        </p:spPr>
        <p:txBody>
          <a:bodyPr wrap="square">
            <a:spAutoFit/>
          </a:bodyPr>
          <a:lstStyle/>
          <a:p>
            <a:pPr algn="just">
              <a:spcAft>
                <a:spcPts val="600"/>
              </a:spcAft>
            </a:pPr>
            <a:r>
              <a:rPr lang="en-US" sz="3000" b="1" i="1">
                <a:solidFill>
                  <a:srgbClr val="1F4E79"/>
                </a:solidFill>
                <a:latin typeface="Arial" panose="020B0604020202020204" pitchFamily="34" charset="0"/>
              </a:rPr>
              <a:t>Bước 1:</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theo một cạnh góc vuông của ê ke đoạn thẳng AB = 6</a:t>
            </a:r>
            <a:r>
              <a:rPr lang="en-US" sz="3000" i="1">
                <a:solidFill>
                  <a:srgbClr val="1F4E79"/>
                </a:solidFill>
                <a:latin typeface="Arial" panose="020B0604020202020204" pitchFamily="34" charset="0"/>
              </a:rPr>
              <a:t>cm</a:t>
            </a:r>
          </a:p>
          <a:p>
            <a:pPr algn="just">
              <a:spcAft>
                <a:spcPts val="600"/>
              </a:spcAft>
            </a:pPr>
            <a:r>
              <a:rPr lang="en-US" sz="3000" b="1" i="1">
                <a:solidFill>
                  <a:srgbClr val="1F4E79"/>
                </a:solidFill>
                <a:latin typeface="Arial" panose="020B0604020202020204" pitchFamily="34" charset="0"/>
              </a:rPr>
              <a:t>Bước 2: </a:t>
            </a:r>
            <a:r>
              <a:rPr lang="en-US" sz="3000">
                <a:solidFill>
                  <a:srgbClr val="1F4E79"/>
                </a:solidFill>
                <a:latin typeface="Arial" panose="020B0604020202020204" pitchFamily="34" charset="0"/>
              </a:rPr>
              <a:t>Đặt đỉnh góc vuông của ê ke trùng với điểm A và một cạnh ê ke nằm trên AB, vẽ theo cạnh kia của ê ke đoạn thẳng AD có độ dài bằng 9 cm</a:t>
            </a:r>
          </a:p>
          <a:p>
            <a:pPr algn="just">
              <a:spcAft>
                <a:spcPts val="600"/>
              </a:spcAft>
            </a:pPr>
            <a:r>
              <a:rPr lang="en-US" sz="3000" b="1" i="1">
                <a:solidFill>
                  <a:srgbClr val="1F4E79"/>
                </a:solidFill>
                <a:latin typeface="Arial" panose="020B0604020202020204" pitchFamily="34" charset="0"/>
              </a:rPr>
              <a:t>Bước 3:</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Xoay ê ke rồi thực hiện tương tự như ở Bước 2 để được cạnh BC có độ dài bằng 9cm</a:t>
            </a:r>
          </a:p>
          <a:p>
            <a:pPr algn="just"/>
            <a:r>
              <a:rPr lang="en-US" sz="3000" b="1" i="1">
                <a:solidFill>
                  <a:srgbClr val="1F4E79"/>
                </a:solidFill>
                <a:latin typeface="Arial" panose="020B0604020202020204" pitchFamily="34" charset="0"/>
              </a:rPr>
              <a:t>Bước 4:</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đoạn thẳng CD</a:t>
            </a:r>
          </a:p>
        </p:txBody>
      </p:sp>
      <p:sp>
        <p:nvSpPr>
          <p:cNvPr id="10" name="Rectangle: Rounded Corners 9">
            <a:extLst>
              <a:ext uri="{FF2B5EF4-FFF2-40B4-BE49-F238E27FC236}">
                <a16:creationId xmlns:a16="http://schemas.microsoft.com/office/drawing/2014/main" id="{36EC774B-B213-413C-9153-172CBD71AF9E}"/>
              </a:ext>
            </a:extLst>
          </p:cNvPr>
          <p:cNvSpPr/>
          <p:nvPr/>
        </p:nvSpPr>
        <p:spPr>
          <a:xfrm>
            <a:off x="166671" y="99749"/>
            <a:ext cx="4165486"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3" name="Rectangle: Rounded Corners 2">
            <a:extLst>
              <a:ext uri="{FF2B5EF4-FFF2-40B4-BE49-F238E27FC236}">
                <a16:creationId xmlns:a16="http://schemas.microsoft.com/office/drawing/2014/main" id="{3BF21867-93DB-4AFD-9005-D96205438DAC}"/>
              </a:ext>
            </a:extLst>
          </p:cNvPr>
          <p:cNvSpPr/>
          <p:nvPr/>
        </p:nvSpPr>
        <p:spPr>
          <a:xfrm>
            <a:off x="1993842" y="5188318"/>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 panose="020B0604020202020204" pitchFamily="34" charset="0"/>
                <a:cs typeface="Arial" panose="020B0604020202020204" pitchFamily="34" charset="0"/>
              </a:rPr>
              <a:t>Sử dụng ê ke để vẽ hình chữ nhật </a:t>
            </a:r>
            <a:r>
              <a:rPr lang="en-US" sz="3500" i="1">
                <a:latin typeface="Arial" panose="020B0604020202020204" pitchFamily="34" charset="0"/>
                <a:cs typeface="Arial" panose="020B0604020202020204" pitchFamily="34" charset="0"/>
              </a:rPr>
              <a:t>EGHI</a:t>
            </a:r>
            <a:r>
              <a:rPr lang="en-US" sz="3500">
                <a:latin typeface="Arial" panose="020B0604020202020204" pitchFamily="34" charset="0"/>
                <a:cs typeface="Arial" panose="020B0604020202020204" pitchFamily="34" charset="0"/>
              </a:rPr>
              <a:t> biết </a:t>
            </a:r>
            <a:r>
              <a:rPr lang="en-US" sz="3500" i="1">
                <a:latin typeface="Arial" panose="020B0604020202020204" pitchFamily="34" charset="0"/>
                <a:cs typeface="Arial" panose="020B0604020202020204" pitchFamily="34" charset="0"/>
              </a:rPr>
              <a:t>EG</a:t>
            </a:r>
            <a:r>
              <a:rPr lang="en-US" sz="3500">
                <a:latin typeface="Arial" panose="020B0604020202020204" pitchFamily="34" charset="0"/>
                <a:cs typeface="Arial" panose="020B0604020202020204" pitchFamily="34" charset="0"/>
              </a:rPr>
              <a:t> = 4 cm và </a:t>
            </a:r>
            <a:r>
              <a:rPr lang="en-US" sz="3500" i="1">
                <a:latin typeface="Arial" panose="020B0604020202020204" pitchFamily="34" charset="0"/>
                <a:cs typeface="Arial" panose="020B0604020202020204" pitchFamily="34" charset="0"/>
              </a:rPr>
              <a:t>EI</a:t>
            </a:r>
            <a:r>
              <a:rPr lang="en-US" sz="3500">
                <a:latin typeface="Arial" panose="020B0604020202020204" pitchFamily="34" charset="0"/>
                <a:cs typeface="Arial" panose="020B0604020202020204" pitchFamily="34" charset="0"/>
              </a:rPr>
              <a:t> = 3 cm</a:t>
            </a:r>
          </a:p>
        </p:txBody>
      </p:sp>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Rounded Corners 15">
            <a:extLst>
              <a:ext uri="{FF2B5EF4-FFF2-40B4-BE49-F238E27FC236}">
                <a16:creationId xmlns:a16="http://schemas.microsoft.com/office/drawing/2014/main" id="{3724AB56-CB4B-4F22-828D-D5011714B9FA}"/>
              </a:ext>
            </a:extLst>
          </p:cNvPr>
          <p:cNvSpPr/>
          <p:nvPr/>
        </p:nvSpPr>
        <p:spPr>
          <a:xfrm>
            <a:off x="166669" y="99749"/>
            <a:ext cx="7463575"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Chu vi và diện tích hình chữ nhật</a:t>
            </a:r>
          </a:p>
        </p:txBody>
      </p:sp>
      <p:pic>
        <p:nvPicPr>
          <p:cNvPr id="3" name="Picture 2" descr="A person in a costume&#10;&#10;Description automatically generated with low confidence">
            <a:extLst>
              <a:ext uri="{FF2B5EF4-FFF2-40B4-BE49-F238E27FC236}">
                <a16:creationId xmlns:a16="http://schemas.microsoft.com/office/drawing/2014/main" id="{AFDE52D2-05AB-41D3-88AD-DD4041E19CFA}"/>
              </a:ext>
            </a:extLst>
          </p:cNvPr>
          <p:cNvPicPr>
            <a:picLocks noChangeAspect="1"/>
          </p:cNvPicPr>
          <p:nvPr/>
        </p:nvPicPr>
        <p:blipFill>
          <a:blip r:embed="rId4"/>
          <a:stretch>
            <a:fillRect/>
          </a:stretch>
        </p:blipFill>
        <p:spPr>
          <a:xfrm>
            <a:off x="8888870" y="2544274"/>
            <a:ext cx="3266989" cy="3266989"/>
          </a:xfrm>
          <a:prstGeom prst="rect">
            <a:avLst/>
          </a:prstGeom>
        </p:spPr>
      </p:pic>
      <p:grpSp>
        <p:nvGrpSpPr>
          <p:cNvPr id="9" name="Group 8">
            <a:extLst>
              <a:ext uri="{FF2B5EF4-FFF2-40B4-BE49-F238E27FC236}">
                <a16:creationId xmlns:a16="http://schemas.microsoft.com/office/drawing/2014/main" id="{A883303D-39A7-4789-A16D-20BA5E04F89F}"/>
              </a:ext>
            </a:extLst>
          </p:cNvPr>
          <p:cNvGrpSpPr/>
          <p:nvPr/>
        </p:nvGrpSpPr>
        <p:grpSpPr>
          <a:xfrm>
            <a:off x="347473" y="1446594"/>
            <a:ext cx="8991736" cy="4457056"/>
            <a:chOff x="347473" y="1446594"/>
            <a:chExt cx="7633552" cy="4457056"/>
          </a:xfrm>
        </p:grpSpPr>
        <p:sp>
          <p:nvSpPr>
            <p:cNvPr id="4" name="Rectangle: Rounded Corners 3">
              <a:extLst>
                <a:ext uri="{FF2B5EF4-FFF2-40B4-BE49-F238E27FC236}">
                  <a16:creationId xmlns:a16="http://schemas.microsoft.com/office/drawing/2014/main" id="{B5CB5742-365A-4651-9E16-D7503FEEB348}"/>
                </a:ext>
              </a:extLst>
            </p:cNvPr>
            <p:cNvSpPr/>
            <p:nvPr/>
          </p:nvSpPr>
          <p:spPr>
            <a:xfrm>
              <a:off x="347473" y="1446594"/>
              <a:ext cx="7633552"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thức tính chu vi và diện tích của hình chữ nhật có độ dài hai cạnh là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Chu vi của hình chữ nhật là:</a:t>
              </a:r>
            </a:p>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Diện tích của hình chữ nhật là</a:t>
              </a:r>
            </a:p>
            <a:p>
              <a:endPar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979F6960-4983-4293-85C1-F4A60F700198}"/>
                </a:ext>
              </a:extLst>
            </p:cNvPr>
            <p:cNvGraphicFramePr>
              <a:graphicFrameLocks noChangeAspect="1"/>
            </p:cNvGraphicFramePr>
            <p:nvPr>
              <p:extLst>
                <p:ext uri="{D42A27DB-BD31-4B8C-83A1-F6EECF244321}">
                  <p14:modId xmlns:p14="http://schemas.microsoft.com/office/powerpoint/2010/main" val="2453608632"/>
                </p:ext>
              </p:extLst>
            </p:nvPr>
          </p:nvGraphicFramePr>
          <p:xfrm>
            <a:off x="2419066" y="3636963"/>
            <a:ext cx="2464964" cy="736600"/>
          </p:xfrm>
          <a:graphic>
            <a:graphicData uri="http://schemas.openxmlformats.org/presentationml/2006/ole">
              <mc:AlternateContent xmlns:mc="http://schemas.openxmlformats.org/markup-compatibility/2006">
                <mc:Choice xmlns:v="urn:schemas-microsoft-com:vml" Requires="v">
                  <p:oleObj spid="_x0000_s3086" name="Equation" r:id="rId5" imgW="850680" imgH="253800" progId="Equation.DSMT4">
                    <p:embed/>
                  </p:oleObj>
                </mc:Choice>
                <mc:Fallback>
                  <p:oleObj name="Equation" r:id="rId5" imgW="850680" imgH="253800" progId="Equation.DSMT4">
                    <p:embed/>
                    <p:pic>
                      <p:nvPicPr>
                        <p:cNvPr id="0" name=""/>
                        <p:cNvPicPr/>
                        <p:nvPr/>
                      </p:nvPicPr>
                      <p:blipFill>
                        <a:blip r:embed="rId6"/>
                        <a:stretch>
                          <a:fillRect/>
                        </a:stretch>
                      </p:blipFill>
                      <p:spPr>
                        <a:xfrm>
                          <a:off x="2419066" y="3636963"/>
                          <a:ext cx="2464964" cy="7366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0B58C27-19A1-45D8-9E01-A7C5E403C820}"/>
                </a:ext>
              </a:extLst>
            </p:cNvPr>
            <p:cNvGraphicFramePr>
              <a:graphicFrameLocks noChangeAspect="1"/>
            </p:cNvGraphicFramePr>
            <p:nvPr>
              <p:extLst>
                <p:ext uri="{D42A27DB-BD31-4B8C-83A1-F6EECF244321}">
                  <p14:modId xmlns:p14="http://schemas.microsoft.com/office/powerpoint/2010/main" val="3808110204"/>
                </p:ext>
              </p:extLst>
            </p:nvPr>
          </p:nvGraphicFramePr>
          <p:xfrm>
            <a:off x="2745904" y="4795949"/>
            <a:ext cx="1560552" cy="546100"/>
          </p:xfrm>
          <a:graphic>
            <a:graphicData uri="http://schemas.openxmlformats.org/presentationml/2006/ole">
              <mc:AlternateContent xmlns:mc="http://schemas.openxmlformats.org/markup-compatibility/2006">
                <mc:Choice xmlns:v="urn:schemas-microsoft-com:vml" Requires="v">
                  <p:oleObj spid="_x0000_s3087" name="Equation" r:id="rId7" imgW="507960" imgH="177480" progId="Equation.DSMT4">
                    <p:embed/>
                  </p:oleObj>
                </mc:Choice>
                <mc:Fallback>
                  <p:oleObj name="Equation" r:id="rId7" imgW="507960" imgH="177480" progId="Equation.DSMT4">
                    <p:embed/>
                    <p:pic>
                      <p:nvPicPr>
                        <p:cNvPr id="0" name=""/>
                        <p:cNvPicPr/>
                        <p:nvPr/>
                      </p:nvPicPr>
                      <p:blipFill>
                        <a:blip r:embed="rId8"/>
                        <a:stretch>
                          <a:fillRect/>
                        </a:stretch>
                      </p:blipFill>
                      <p:spPr>
                        <a:xfrm>
                          <a:off x="2745904" y="4795949"/>
                          <a:ext cx="1560552" cy="546100"/>
                        </a:xfrm>
                        <a:prstGeom prst="rect">
                          <a:avLst/>
                        </a:prstGeom>
                      </p:spPr>
                    </p:pic>
                  </p:oleObj>
                </mc:Fallback>
              </mc:AlternateContent>
            </a:graphicData>
          </a:graphic>
        </p:graphicFrame>
      </p:grpSp>
    </p:spTree>
    <p:extLst>
      <p:ext uri="{BB962C8B-B14F-4D97-AF65-F5344CB8AC3E}">
        <p14:creationId xmlns:p14="http://schemas.microsoft.com/office/powerpoint/2010/main" val="5348635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
        <p:nvSpPr>
          <p:cNvPr id="8" name="Rectangle 7">
            <a:extLst>
              <a:ext uri="{FF2B5EF4-FFF2-40B4-BE49-F238E27FC236}">
                <a16:creationId xmlns:a16="http://schemas.microsoft.com/office/drawing/2014/main" id="{1DB5F50E-3741-4CED-A6BB-85D4C21DE094}"/>
              </a:ext>
            </a:extLst>
          </p:cNvPr>
          <p:cNvSpPr/>
          <p:nvPr/>
        </p:nvSpPr>
        <p:spPr>
          <a:xfrm>
            <a:off x="1019908" y="989283"/>
            <a:ext cx="9482375"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a:t>
            </a:r>
            <a:r>
              <a:rPr lang="en-US" sz="3200" dirty="0">
                <a:latin typeface="Arial" panose="020B0604020202020204" pitchFamily="34" charset="0"/>
                <a:cs typeface="Arial" panose="020B0604020202020204" pitchFamily="34" charset="0"/>
              </a:rPr>
              <a:t> vi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biết chiều dài bằng 6 cm và chiều rộng bằng 5 cm.</a:t>
            </a:r>
            <a:endParaRPr lang="en-US" sz="3200" dirty="0">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2AF3745D-0EB0-4DAC-8FB6-616304267E8B}"/>
              </a:ext>
            </a:extLst>
          </p:cNvPr>
          <p:cNvGraphicFramePr>
            <a:graphicFrameLocks noChangeAspect="1"/>
          </p:cNvGraphicFramePr>
          <p:nvPr>
            <p:extLst>
              <p:ext uri="{D42A27DB-BD31-4B8C-83A1-F6EECF244321}">
                <p14:modId xmlns:p14="http://schemas.microsoft.com/office/powerpoint/2010/main" val="280917778"/>
              </p:ext>
            </p:extLst>
          </p:nvPr>
        </p:nvGraphicFramePr>
        <p:xfrm>
          <a:off x="4360863" y="3419475"/>
          <a:ext cx="3973512" cy="735013"/>
        </p:xfrm>
        <a:graphic>
          <a:graphicData uri="http://schemas.openxmlformats.org/presentationml/2006/ole">
            <mc:AlternateContent xmlns:mc="http://schemas.openxmlformats.org/markup-compatibility/2006">
              <mc:Choice xmlns:v="urn:schemas-microsoft-com:vml" Requires="v">
                <p:oleObj spid="_x0000_s4118" name="Equation" r:id="rId4" imgW="1371600" imgH="253800" progId="Equation.DSMT4">
                  <p:embed/>
                </p:oleObj>
              </mc:Choice>
              <mc:Fallback>
                <p:oleObj name="Equation" r:id="rId4" imgW="1371600" imgH="253800" progId="Equation.DSMT4">
                  <p:embed/>
                  <p:pic>
                    <p:nvPicPr>
                      <p:cNvPr id="18" name="Object 17">
                        <a:extLst>
                          <a:ext uri="{FF2B5EF4-FFF2-40B4-BE49-F238E27FC236}">
                            <a16:creationId xmlns:a16="http://schemas.microsoft.com/office/drawing/2014/main" id="{2413C8AF-6E12-4937-BAB0-067EE094862E}"/>
                          </a:ext>
                        </a:extLst>
                      </p:cNvPr>
                      <p:cNvPicPr/>
                      <p:nvPr/>
                    </p:nvPicPr>
                    <p:blipFill>
                      <a:blip r:embed="rId5"/>
                      <a:stretch>
                        <a:fillRect/>
                      </a:stretch>
                    </p:blipFill>
                    <p:spPr>
                      <a:xfrm>
                        <a:off x="4360863" y="3419475"/>
                        <a:ext cx="3973512" cy="735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565EBF5-950F-497C-A1C5-47ED2674539B}"/>
              </a:ext>
            </a:extLst>
          </p:cNvPr>
          <p:cNvGraphicFramePr>
            <a:graphicFrameLocks noChangeAspect="1"/>
          </p:cNvGraphicFramePr>
          <p:nvPr>
            <p:extLst>
              <p:ext uri="{D42A27DB-BD31-4B8C-83A1-F6EECF244321}">
                <p14:modId xmlns:p14="http://schemas.microsoft.com/office/powerpoint/2010/main" val="3451225598"/>
              </p:ext>
            </p:extLst>
          </p:nvPr>
        </p:nvGraphicFramePr>
        <p:xfrm>
          <a:off x="4418338" y="4792956"/>
          <a:ext cx="3355324" cy="630165"/>
        </p:xfrm>
        <a:graphic>
          <a:graphicData uri="http://schemas.openxmlformats.org/presentationml/2006/ole">
            <mc:AlternateContent xmlns:mc="http://schemas.openxmlformats.org/markup-compatibility/2006">
              <mc:Choice xmlns:v="urn:schemas-microsoft-com:vml" Requires="v">
                <p:oleObj spid="_x0000_s4119" name="Equation" r:id="rId6" imgW="1079280" imgH="203040" progId="Equation.DSMT4">
                  <p:embed/>
                </p:oleObj>
              </mc:Choice>
              <mc:Fallback>
                <p:oleObj name="Equation" r:id="rId6" imgW="1079280" imgH="203040" progId="Equation.DSMT4">
                  <p:embed/>
                  <p:pic>
                    <p:nvPicPr>
                      <p:cNvPr id="19" name="Object 18">
                        <a:extLst>
                          <a:ext uri="{FF2B5EF4-FFF2-40B4-BE49-F238E27FC236}">
                            <a16:creationId xmlns:a16="http://schemas.microsoft.com/office/drawing/2014/main" id="{F2511F08-F243-439A-9C61-D76003FE8948}"/>
                          </a:ext>
                        </a:extLst>
                      </p:cNvPr>
                      <p:cNvPicPr/>
                      <p:nvPr/>
                    </p:nvPicPr>
                    <p:blipFill>
                      <a:blip r:embed="rId7"/>
                      <a:stretch>
                        <a:fillRect/>
                      </a:stretch>
                    </p:blipFill>
                    <p:spPr>
                      <a:xfrm>
                        <a:off x="4418338" y="4792956"/>
                        <a:ext cx="3355324" cy="63016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DCF76EA-2550-4A10-A898-489D870D3E69}"/>
              </a:ext>
            </a:extLst>
          </p:cNvPr>
          <p:cNvSpPr txBox="1"/>
          <p:nvPr/>
        </p:nvSpPr>
        <p:spPr>
          <a:xfrm>
            <a:off x="3305331" y="2750695"/>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Chu vi hình chữ nhật là:</a:t>
            </a:r>
          </a:p>
        </p:txBody>
      </p:sp>
      <p:sp>
        <p:nvSpPr>
          <p:cNvPr id="13" name="TextBox 12">
            <a:extLst>
              <a:ext uri="{FF2B5EF4-FFF2-40B4-BE49-F238E27FC236}">
                <a16:creationId xmlns:a16="http://schemas.microsoft.com/office/drawing/2014/main" id="{E30AAD3A-6E9C-40A7-BA1F-2BFD4DA29658}"/>
              </a:ext>
            </a:extLst>
          </p:cNvPr>
          <p:cNvSpPr txBox="1"/>
          <p:nvPr/>
        </p:nvSpPr>
        <p:spPr>
          <a:xfrm>
            <a:off x="3305331" y="4188452"/>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Diện tích hình chữ nhật là:</a:t>
            </a: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 name="Đồng hồ đếm ngược 3 phút có âm thanh">
            <a:hlinkClick r:id="" action="ppaction://media"/>
            <a:extLst>
              <a:ext uri="{FF2B5EF4-FFF2-40B4-BE49-F238E27FC236}">
                <a16:creationId xmlns:a16="http://schemas.microsoft.com/office/drawing/2014/main" id="{6709C7C1-D49D-404D-BABB-AF9D0DE486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9260" y="184194"/>
            <a:ext cx="1653042" cy="929836"/>
          </a:xfrm>
          <a:prstGeom prst="rect">
            <a:avLst/>
          </a:prstGeom>
        </p:spPr>
      </p:pic>
      <p:pic>
        <p:nvPicPr>
          <p:cNvPr id="4" name="Picture 3">
            <a:extLst>
              <a:ext uri="{FF2B5EF4-FFF2-40B4-BE49-F238E27FC236}">
                <a16:creationId xmlns:a16="http://schemas.microsoft.com/office/drawing/2014/main" id="{949EB044-71C9-4523-9102-934D5D66DC72}"/>
              </a:ext>
            </a:extLst>
          </p:cNvPr>
          <p:cNvPicPr>
            <a:picLocks noChangeAspect="1"/>
          </p:cNvPicPr>
          <p:nvPr/>
        </p:nvPicPr>
        <p:blipFill>
          <a:blip r:embed="rId6"/>
          <a:stretch>
            <a:fillRect/>
          </a:stretch>
        </p:blipFill>
        <p:spPr>
          <a:xfrm>
            <a:off x="451139" y="2266267"/>
            <a:ext cx="4714078" cy="3021222"/>
          </a:xfrm>
          <a:prstGeom prst="rect">
            <a:avLst/>
          </a:prstGeom>
        </p:spPr>
      </p:pic>
      <p:sp>
        <p:nvSpPr>
          <p:cNvPr id="17" name="TextBox 16">
            <a:extLst>
              <a:ext uri="{FF2B5EF4-FFF2-40B4-BE49-F238E27FC236}">
                <a16:creationId xmlns:a16="http://schemas.microsoft.com/office/drawing/2014/main" id="{47054445-BB36-4F5E-B2CE-61A4CD354219}"/>
              </a:ext>
            </a:extLst>
          </p:cNvPr>
          <p:cNvSpPr txBox="1"/>
          <p:nvPr/>
        </p:nvSpPr>
        <p:spPr>
          <a:xfrm>
            <a:off x="5738379" y="1360832"/>
            <a:ext cx="5866759" cy="4832092"/>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r>
              <a:rPr lang="en-US" sz="2800">
                <a:solidFill>
                  <a:srgbClr val="1F4E79"/>
                </a:solidFill>
                <a:latin typeface="Arial" panose="020B0604020202020204" pitchFamily="34" charset="0"/>
                <a:cs typeface="Arial" panose="020B0604020202020204" pitchFamily="34" charset="0"/>
              </a:rPr>
              <a:t>b) Quan sát và cho biết các cặp cạnh đối AB và CD; AD và BC của hình chữ nhật ABCD có song song với nhau không?</a:t>
            </a:r>
          </a:p>
          <a:p>
            <a:r>
              <a:rPr lang="en-US" sz="2800">
                <a:solidFill>
                  <a:srgbClr val="1F4E79"/>
                </a:solidFill>
                <a:latin typeface="Arial" panose="020B0604020202020204" pitchFamily="34" charset="0"/>
                <a:cs typeface="Arial" panose="020B0604020202020204" pitchFamily="34" charset="0"/>
              </a:rPr>
              <a:t>c) Dùng thước đo độ dài đường chéo AC và BD</a:t>
            </a:r>
          </a:p>
          <a:p>
            <a:r>
              <a:rPr lang="en-US" sz="2800">
                <a:solidFill>
                  <a:srgbClr val="1F4E79"/>
                </a:solidFill>
                <a:latin typeface="Arial" panose="020B0604020202020204" pitchFamily="34" charset="0"/>
                <a:cs typeface="Arial" panose="020B0604020202020204" pitchFamily="34" charset="0"/>
              </a:rPr>
              <a:t>d) Nêu đặc điểm các góc của hình chữ nhật ABCD</a:t>
            </a:r>
          </a:p>
        </p:txBody>
      </p:sp>
      <p:sp>
        <p:nvSpPr>
          <p:cNvPr id="14" name="TextBox 13">
            <a:extLst>
              <a:ext uri="{FF2B5EF4-FFF2-40B4-BE49-F238E27FC236}">
                <a16:creationId xmlns:a16="http://schemas.microsoft.com/office/drawing/2014/main" id="{DDBCAD3F-5E0B-424D-83BA-B90B02BD235E}"/>
              </a:ext>
            </a:extLst>
          </p:cNvPr>
          <p:cNvSpPr txBox="1"/>
          <p:nvPr/>
        </p:nvSpPr>
        <p:spPr>
          <a:xfrm>
            <a:off x="5762787" y="1679126"/>
            <a:ext cx="5866760" cy="440120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Độ dài của cặp cạnh đối AB và CD </a:t>
            </a:r>
            <a:r>
              <a:rPr lang="en-US" sz="2800" b="1">
                <a:solidFill>
                  <a:srgbClr val="FF0000"/>
                </a:solidFill>
                <a:latin typeface="Arial" panose="020B0604020202020204" pitchFamily="34" charset="0"/>
                <a:cs typeface="Arial" panose="020B0604020202020204" pitchFamily="34" charset="0"/>
              </a:rPr>
              <a:t>bằng nhau</a:t>
            </a:r>
          </a:p>
          <a:p>
            <a:r>
              <a:rPr lang="en-US" sz="2800">
                <a:solidFill>
                  <a:srgbClr val="1F4E79"/>
                </a:solidFill>
                <a:latin typeface="Arial" panose="020B0604020202020204" pitchFamily="34" charset="0"/>
                <a:cs typeface="Arial" panose="020B0604020202020204" pitchFamily="34" charset="0"/>
              </a:rPr>
              <a:t>    Độ dài của cặp cạnh đối AD và BC </a:t>
            </a:r>
            <a:r>
              <a:rPr lang="en-US" sz="2800" b="1">
                <a:solidFill>
                  <a:srgbClr val="FF0000"/>
                </a:solidFill>
                <a:latin typeface="Arial" panose="020B0604020202020204" pitchFamily="34" charset="0"/>
                <a:cs typeface="Arial" panose="020B0604020202020204" pitchFamily="34" charset="0"/>
              </a:rPr>
              <a:t>bằng nhau</a:t>
            </a:r>
            <a:r>
              <a:rPr lang="en-US" sz="2800">
                <a:solidFill>
                  <a:srgbClr val="1F4E79"/>
                </a:solidFill>
                <a:latin typeface="Arial" panose="020B0604020202020204" pitchFamily="34" charset="0"/>
                <a:cs typeface="Arial" panose="020B0604020202020204" pitchFamily="34" charset="0"/>
              </a:rPr>
              <a:t> </a:t>
            </a:r>
          </a:p>
          <a:p>
            <a:r>
              <a:rPr lang="en-US" sz="2800">
                <a:solidFill>
                  <a:srgbClr val="1F4E79"/>
                </a:solidFill>
                <a:latin typeface="Arial" panose="020B0604020202020204" pitchFamily="34" charset="0"/>
                <a:cs typeface="Arial" panose="020B0604020202020204" pitchFamily="34" charset="0"/>
              </a:rPr>
              <a:t>b) AB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CD</a:t>
            </a:r>
          </a:p>
          <a:p>
            <a:r>
              <a:rPr lang="en-US" sz="2800">
                <a:solidFill>
                  <a:srgbClr val="1F4E79"/>
                </a:solidFill>
                <a:latin typeface="Arial" panose="020B0604020202020204" pitchFamily="34" charset="0"/>
                <a:cs typeface="Arial" panose="020B0604020202020204" pitchFamily="34" charset="0"/>
              </a:rPr>
              <a:t>    AD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BC</a:t>
            </a:r>
          </a:p>
          <a:p>
            <a:r>
              <a:rPr lang="en-US" sz="2800">
                <a:solidFill>
                  <a:srgbClr val="1F4E79"/>
                </a:solidFill>
                <a:latin typeface="Arial" panose="020B0604020202020204" pitchFamily="34" charset="0"/>
                <a:cs typeface="Arial" panose="020B0604020202020204" pitchFamily="34" charset="0"/>
              </a:rPr>
              <a:t>c) AC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    BD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d) Các góc của hcn ABCD đều là </a:t>
            </a:r>
            <a:r>
              <a:rPr lang="en-US" sz="2800" b="1">
                <a:solidFill>
                  <a:srgbClr val="FF0000"/>
                </a:solidFill>
                <a:latin typeface="Arial" panose="020B0604020202020204" pitchFamily="34" charset="0"/>
                <a:cs typeface="Arial" panose="020B0604020202020204" pitchFamily="34" charset="0"/>
              </a:rPr>
              <a:t>góc vuông</a:t>
            </a:r>
          </a:p>
        </p:txBody>
      </p:sp>
      <p:sp>
        <p:nvSpPr>
          <p:cNvPr id="16" name="Rectangle 15">
            <a:extLst>
              <a:ext uri="{FF2B5EF4-FFF2-40B4-BE49-F238E27FC236}">
                <a16:creationId xmlns:a16="http://schemas.microsoft.com/office/drawing/2014/main" id="{C7C2E1AB-48B7-405A-82D0-885A512B4A12}"/>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3686912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7"/>
                                        </p:tgtEl>
                                      </p:cBhvr>
                                    </p:animEffect>
                                    <p:anim calcmode="lin" valueType="num">
                                      <p:cBhvr>
                                        <p:cTn id="11" dur="1000"/>
                                        <p:tgtEl>
                                          <p:spTgt spid="17"/>
                                        </p:tgtEl>
                                        <p:attrNameLst>
                                          <p:attrName>ppt_x</p:attrName>
                                        </p:attrNameLst>
                                      </p:cBhvr>
                                      <p:tavLst>
                                        <p:tav tm="0">
                                          <p:val>
                                            <p:strVal val="ppt_x"/>
                                          </p:val>
                                        </p:tav>
                                        <p:tav tm="100000">
                                          <p:val>
                                            <p:strVal val="ppt_x"/>
                                          </p:val>
                                        </p:tav>
                                      </p:tavLst>
                                    </p:anim>
                                    <p:anim calcmode="lin" valueType="num">
                                      <p:cBhvr>
                                        <p:cTn id="12" dur="1000"/>
                                        <p:tgtEl>
                                          <p:spTgt spid="17"/>
                                        </p:tgtEl>
                                        <p:attrNameLst>
                                          <p:attrName>ppt_y</p:attrName>
                                        </p:attrNameLst>
                                      </p:cBhvr>
                                      <p:tavLst>
                                        <p:tav tm="0">
                                          <p:val>
                                            <p:strVal val="ppt_y"/>
                                          </p:val>
                                        </p:tav>
                                        <p:tav tm="100000">
                                          <p:val>
                                            <p:strVal val="ppt_y+.1"/>
                                          </p:val>
                                        </p:tav>
                                      </p:tavLst>
                                    </p:anim>
                                    <p:set>
                                      <p:cBhvr>
                                        <p:cTn id="13" dur="1" fill="hold">
                                          <p:stCondLst>
                                            <p:cond delay="999"/>
                                          </p:stCondLst>
                                        </p:cTn>
                                        <p:tgtEl>
                                          <p:spTgt spid="17"/>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21" presetClass="emph" presetSubtype="0" repeatCount="indefinite" fill="hold" nodeType="withEffect">
                                  <p:stCondLst>
                                    <p:cond delay="0"/>
                                  </p:stCondLst>
                                  <p:childTnLst>
                                    <p:animClr clrSpc="hsl" dir="cw">
                                      <p:cBhvr override="childStyle">
                                        <p:cTn id="20" dur="500" fill="hold"/>
                                        <p:tgtEl>
                                          <p:spTgt spid="16">
                                            <p:txEl>
                                              <p:pRg st="0" end="0"/>
                                            </p:txEl>
                                          </p:spTgt>
                                        </p:tgtEl>
                                        <p:attrNameLst>
                                          <p:attrName>style.color</p:attrName>
                                        </p:attrNameLst>
                                      </p:cBhvr>
                                      <p:by>
                                        <p:hsl h="7200000" s="0" l="0"/>
                                      </p:by>
                                    </p:animClr>
                                    <p:animClr clrSpc="hsl" dir="cw">
                                      <p:cBhvr>
                                        <p:cTn id="21" dur="500" fill="hold"/>
                                        <p:tgtEl>
                                          <p:spTgt spid="16">
                                            <p:txEl>
                                              <p:pRg st="0" end="0"/>
                                            </p:txEl>
                                          </p:spTgt>
                                        </p:tgtEl>
                                        <p:attrNameLst>
                                          <p:attrName>fillcolor</p:attrName>
                                        </p:attrNameLst>
                                      </p:cBhvr>
                                      <p:by>
                                        <p:hsl h="7200000" s="0" l="0"/>
                                      </p:by>
                                    </p:animClr>
                                    <p:animClr clrSpc="hsl" dir="cw">
                                      <p:cBhvr>
                                        <p:cTn id="22" dur="500" fill="hold"/>
                                        <p:tgtEl>
                                          <p:spTgt spid="16">
                                            <p:txEl>
                                              <p:pRg st="0" end="0"/>
                                            </p:txEl>
                                          </p:spTgt>
                                        </p:tgtEl>
                                        <p:attrNameLst>
                                          <p:attrName>stroke.color</p:attrName>
                                        </p:attrNameLst>
                                      </p:cBhvr>
                                      <p:by>
                                        <p:hsl h="7200000" s="0" l="0"/>
                                      </p:by>
                                    </p:animClr>
                                    <p:set>
                                      <p:cBhvr>
                                        <p:cTn id="23" dur="5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1. Hình chữ nhật</a:t>
            </a:r>
          </a:p>
        </p:txBody>
      </p:sp>
      <p:pic>
        <p:nvPicPr>
          <p:cNvPr id="15" name="Picture 2" descr="Thinking Hyuke GIF - Thinking Hyuke Question - Discover &amp;amp; Share GIFs">
            <a:extLst>
              <a:ext uri="{FF2B5EF4-FFF2-40B4-BE49-F238E27FC236}">
                <a16:creationId xmlns:a16="http://schemas.microsoft.com/office/drawing/2014/main" id="{6CA60DD6-5876-4952-86C3-1A14061DEB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3343" y="22964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E0BE6F-D9F3-486E-968E-A17FD1C570E4}"/>
              </a:ext>
            </a:extLst>
          </p:cNvPr>
          <p:cNvSpPr txBox="1"/>
          <p:nvPr/>
        </p:nvSpPr>
        <p:spPr>
          <a:xfrm>
            <a:off x="5518146" y="1693076"/>
            <a:ext cx="5709599" cy="3244158"/>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Quan sát hình 14 – SGK trang 98, nêu các đặc điểm về:</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Hai cạnh đối</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Đường chéo</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Góc của hình chữ nhật MNPQ</a:t>
            </a:r>
          </a:p>
        </p:txBody>
      </p:sp>
    </p:spTree>
    <p:extLst>
      <p:ext uri="{BB962C8B-B14F-4D97-AF65-F5344CB8AC3E}">
        <p14:creationId xmlns:p14="http://schemas.microsoft.com/office/powerpoint/2010/main" val="111718502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9" name="TextBox 8">
            <a:extLst>
              <a:ext uri="{FF2B5EF4-FFF2-40B4-BE49-F238E27FC236}">
                <a16:creationId xmlns:a16="http://schemas.microsoft.com/office/drawing/2014/main" id="{1EE0BE6F-D9F3-486E-968E-A17FD1C570E4}"/>
              </a:ext>
            </a:extLst>
          </p:cNvPr>
          <p:cNvSpPr txBox="1"/>
          <p:nvPr/>
        </p:nvSpPr>
        <p:spPr>
          <a:xfrm>
            <a:off x="5614615" y="1514401"/>
            <a:ext cx="5579069" cy="4708981"/>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r>
              <a:rPr lang="en-US" sz="3000">
                <a:latin typeface="Arial" panose="020B0604020202020204" pitchFamily="34" charset="0"/>
                <a:cs typeface="Arial" panose="020B0604020202020204" pitchFamily="34" charset="0"/>
              </a:rPr>
              <a:t>Hình chữ nhật MNPQ có:</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bằng nhau:</a:t>
            </a:r>
          </a:p>
          <a:p>
            <a:pPr algn="ctr"/>
            <a:r>
              <a:rPr lang="en-US" sz="3000">
                <a:latin typeface="Arial" panose="020B0604020202020204" pitchFamily="34" charset="0"/>
                <a:cs typeface="Arial" panose="020B0604020202020204" pitchFamily="34" charset="0"/>
              </a:rPr>
              <a:t>MN = PQ ; MQ = NP</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MN và PQ song song với nhau; MN và NP song song với nhau</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đường chéo bằng nhau:</a:t>
            </a:r>
          </a:p>
          <a:p>
            <a:pPr algn="ctr"/>
            <a:r>
              <a:rPr lang="en-US" sz="3000">
                <a:latin typeface="Arial" panose="020B0604020202020204" pitchFamily="34" charset="0"/>
                <a:cs typeface="Arial" panose="020B0604020202020204" pitchFamily="34" charset="0"/>
              </a:rPr>
              <a:t>MP = NQ</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Bốn góc ở các đỉnh M,  N, P, Q đều là góc vuông</a:t>
            </a:r>
          </a:p>
        </p:txBody>
      </p:sp>
    </p:spTree>
    <p:extLst>
      <p:ext uri="{BB962C8B-B14F-4D97-AF65-F5344CB8AC3E}">
        <p14:creationId xmlns:p14="http://schemas.microsoft.com/office/powerpoint/2010/main" val="171720148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2" name="Rectangle: Rounded Corners 1">
            <a:extLst>
              <a:ext uri="{FF2B5EF4-FFF2-40B4-BE49-F238E27FC236}">
                <a16:creationId xmlns:a16="http://schemas.microsoft.com/office/drawing/2014/main" id="{ADE895C4-D0D8-47DD-9BDF-9D03526A34B7}"/>
              </a:ext>
            </a:extLst>
          </p:cNvPr>
          <p:cNvSpPr/>
          <p:nvPr/>
        </p:nvSpPr>
        <p:spPr>
          <a:xfrm>
            <a:off x="953754" y="1995873"/>
            <a:ext cx="9579630" cy="3549249"/>
          </a:xfrm>
          <a:prstGeom prst="roundRect">
            <a:avLst/>
          </a:prstGeom>
          <a:solidFill>
            <a:srgbClr val="FFD347"/>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800"/>
              </a:spcAft>
            </a:pPr>
            <a:r>
              <a:rPr lang="en-US" sz="3500">
                <a:solidFill>
                  <a:srgbClr val="1F4E79"/>
                </a:solidFill>
                <a:latin typeface="Arial" panose="020B0604020202020204" pitchFamily="34" charset="0"/>
                <a:cs typeface="Arial" panose="020B0604020202020204" pitchFamily="34" charset="0"/>
              </a:rPr>
              <a:t>Hình chữ nhật có:</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cạnh đối bằng nhau và song song với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đường chéo bằng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Bốn góc ở các đỉnh là góc vuông</a:t>
            </a:r>
          </a:p>
        </p:txBody>
      </p:sp>
      <p:sp>
        <p:nvSpPr>
          <p:cNvPr id="15" name="Rectangle: Rounded Corners 14">
            <a:extLst>
              <a:ext uri="{FF2B5EF4-FFF2-40B4-BE49-F238E27FC236}">
                <a16:creationId xmlns:a16="http://schemas.microsoft.com/office/drawing/2014/main" id="{C1EC67D9-2D82-4949-85F9-4C0A322D823C}"/>
              </a:ext>
            </a:extLst>
          </p:cNvPr>
          <p:cNvSpPr/>
          <p:nvPr/>
        </p:nvSpPr>
        <p:spPr>
          <a:xfrm>
            <a:off x="953754" y="1047811"/>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Arial" panose="020B0604020202020204" pitchFamily="34" charset="0"/>
                <a:cs typeface="Arial" panose="020B0604020202020204" pitchFamily="34" charset="0"/>
              </a:rPr>
              <a:t>Nhận xét</a:t>
            </a:r>
          </a:p>
        </p:txBody>
      </p:sp>
    </p:spTree>
    <p:extLst>
      <p:ext uri="{BB962C8B-B14F-4D97-AF65-F5344CB8AC3E}">
        <p14:creationId xmlns:p14="http://schemas.microsoft.com/office/powerpoint/2010/main" val="95731073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193F5B-CD53-4226-90E4-35B3A03258B0}"/>
              </a:ext>
            </a:extLst>
          </p:cNvPr>
          <p:cNvSpPr/>
          <p:nvPr/>
        </p:nvSpPr>
        <p:spPr>
          <a:xfrm>
            <a:off x="2480478" y="1674427"/>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37F795F4-37E6-4844-AB2C-B75238108538}"/>
              </a:ext>
            </a:extLst>
          </p:cNvPr>
          <p:cNvSpPr txBox="1"/>
          <p:nvPr/>
        </p:nvSpPr>
        <p:spPr>
          <a:xfrm>
            <a:off x="1866786" y="5411956"/>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22" name="TextBox 21">
            <a:extLst>
              <a:ext uri="{FF2B5EF4-FFF2-40B4-BE49-F238E27FC236}">
                <a16:creationId xmlns:a16="http://schemas.microsoft.com/office/drawing/2014/main" id="{739381B0-E3E9-4EB1-9754-B76E8DFC4F52}"/>
              </a:ext>
            </a:extLst>
          </p:cNvPr>
          <p:cNvSpPr txBox="1"/>
          <p:nvPr/>
        </p:nvSpPr>
        <p:spPr>
          <a:xfrm>
            <a:off x="1866786" y="5491600"/>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9" name="TextBox 8">
            <a:extLst>
              <a:ext uri="{FF2B5EF4-FFF2-40B4-BE49-F238E27FC236}">
                <a16:creationId xmlns:a16="http://schemas.microsoft.com/office/drawing/2014/main" id="{73B0B64F-44D4-408D-84F1-9E9B802548A0}"/>
              </a:ext>
            </a:extLst>
          </p:cNvPr>
          <p:cNvSpPr txBox="1"/>
          <p:nvPr/>
        </p:nvSpPr>
        <p:spPr>
          <a:xfrm>
            <a:off x="2641658" y="1839750"/>
            <a:ext cx="8521242" cy="2776722"/>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Hình chữ nhật có:</a:t>
            </a:r>
          </a:p>
          <a:p>
            <a:pPr>
              <a:lnSpc>
                <a:spcPct val="150000"/>
              </a:lnSpc>
            </a:pPr>
            <a:r>
              <a:rPr lang="en-US" sz="3000">
                <a:latin typeface="Arial" panose="020B0604020202020204" pitchFamily="34" charset="0"/>
                <a:cs typeface="Arial" panose="020B0604020202020204" pitchFamily="34" charset="0"/>
              </a:rPr>
              <a:t>Hai cạnh ………………. và ……………. với nhau</a:t>
            </a:r>
          </a:p>
          <a:p>
            <a:pPr>
              <a:lnSpc>
                <a:spcPct val="150000"/>
              </a:lnSpc>
            </a:pPr>
            <a:r>
              <a:rPr lang="en-US" sz="3000">
                <a:latin typeface="Arial" panose="020B0604020202020204" pitchFamily="34" charset="0"/>
                <a:cs typeface="Arial" panose="020B0604020202020204" pitchFamily="34" charset="0"/>
              </a:rPr>
              <a:t>Hai đường chéo …………</a:t>
            </a:r>
          </a:p>
          <a:p>
            <a:pPr>
              <a:lnSpc>
                <a:spcPct val="150000"/>
              </a:lnSpc>
            </a:pPr>
            <a:r>
              <a:rPr lang="en-US" sz="3000">
                <a:latin typeface="Arial" panose="020B0604020202020204" pitchFamily="34" charset="0"/>
                <a:cs typeface="Arial" panose="020B0604020202020204" pitchFamily="34" charset="0"/>
              </a:rPr>
              <a:t>Bốn góc ở các đỉnh là ……………</a:t>
            </a:r>
          </a:p>
        </p:txBody>
      </p:sp>
      <p:sp>
        <p:nvSpPr>
          <p:cNvPr id="23" name="TextBox 22">
            <a:extLst>
              <a:ext uri="{FF2B5EF4-FFF2-40B4-BE49-F238E27FC236}">
                <a16:creationId xmlns:a16="http://schemas.microsoft.com/office/drawing/2014/main" id="{2E14CA02-0433-4A4D-AEBE-E91698661707}"/>
              </a:ext>
            </a:extLst>
          </p:cNvPr>
          <p:cNvSpPr txBox="1"/>
          <p:nvPr/>
        </p:nvSpPr>
        <p:spPr>
          <a:xfrm>
            <a:off x="3693929" y="5460153"/>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5" name="TextBox 24">
            <a:extLst>
              <a:ext uri="{FF2B5EF4-FFF2-40B4-BE49-F238E27FC236}">
                <a16:creationId xmlns:a16="http://schemas.microsoft.com/office/drawing/2014/main" id="{AF7F00B0-1362-41C2-AC89-CA864C167050}"/>
              </a:ext>
            </a:extLst>
          </p:cNvPr>
          <p:cNvSpPr txBox="1"/>
          <p:nvPr/>
        </p:nvSpPr>
        <p:spPr>
          <a:xfrm>
            <a:off x="7482494" y="5469570"/>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12" name="Rectangle: Rounded Corners 11">
            <a:extLst>
              <a:ext uri="{FF2B5EF4-FFF2-40B4-BE49-F238E27FC236}">
                <a16:creationId xmlns:a16="http://schemas.microsoft.com/office/drawing/2014/main" id="{79323B28-1CA8-4217-8E88-C069D609B7E0}"/>
              </a:ext>
            </a:extLst>
          </p:cNvPr>
          <p:cNvSpPr/>
          <p:nvPr/>
        </p:nvSpPr>
        <p:spPr>
          <a:xfrm>
            <a:off x="1602825" y="5271361"/>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51D88A90-2890-4A21-8BA4-E798F71DA03B}"/>
              </a:ext>
            </a:extLst>
          </p:cNvPr>
          <p:cNvSpPr txBox="1"/>
          <p:nvPr/>
        </p:nvSpPr>
        <p:spPr>
          <a:xfrm>
            <a:off x="1771940" y="5434991"/>
            <a:ext cx="7913567" cy="553998"/>
          </a:xfrm>
          <a:prstGeom prst="rect">
            <a:avLst/>
          </a:prstGeom>
          <a:noFill/>
        </p:spPr>
        <p:txBody>
          <a:bodyPr wrap="square" rtlCol="0">
            <a:spAutoFit/>
          </a:bodyPr>
          <a:lstStyle/>
          <a:p>
            <a:r>
              <a:rPr lang="en-US" sz="3000">
                <a:solidFill>
                  <a:srgbClr val="FF0000"/>
                </a:solidFill>
                <a:latin typeface="Arial" panose="020B0604020202020204" pitchFamily="34" charset="0"/>
                <a:cs typeface="Arial" panose="020B0604020202020204" pitchFamily="34" charset="0"/>
              </a:rPr>
              <a:t>bằng nhau, song song, vuông góc, góc vuông</a:t>
            </a:r>
          </a:p>
        </p:txBody>
      </p:sp>
      <p:sp>
        <p:nvSpPr>
          <p:cNvPr id="24" name="TextBox 23">
            <a:extLst>
              <a:ext uri="{FF2B5EF4-FFF2-40B4-BE49-F238E27FC236}">
                <a16:creationId xmlns:a16="http://schemas.microsoft.com/office/drawing/2014/main" id="{1E9E8991-9284-4AE1-9EE0-7B2BCC62C697}"/>
              </a:ext>
            </a:extLst>
          </p:cNvPr>
          <p:cNvSpPr txBox="1"/>
          <p:nvPr/>
        </p:nvSpPr>
        <p:spPr>
          <a:xfrm>
            <a:off x="2272683" y="815071"/>
            <a:ext cx="8708994"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1. Hãy điền vào dấu (…) nội dung thích hợp</a:t>
            </a:r>
          </a:p>
        </p:txBody>
      </p:sp>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556E-17 2.96296E-6 L 0.20977 -0.41574 " pathEditMode="relative" rAng="0" ptsTypes="AA">
                                      <p:cBhvr>
                                        <p:cTn id="6" dur="2000" fill="hold"/>
                                        <p:tgtEl>
                                          <p:spTgt spid="22"/>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54167E-6 2.59259E-6 L 0.29232 -0.41297 " pathEditMode="relative" rAng="0" ptsTypes="AA">
                                      <p:cBhvr>
                                        <p:cTn id="10" dur="2000" fill="hold"/>
                                        <p:tgtEl>
                                          <p:spTgt spid="23"/>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70833E-6 -2.96296E-6 L 0.29974 -0.30555 " pathEditMode="relative" rAng="0" ptsTypes="AA">
                                      <p:cBhvr>
                                        <p:cTn id="14" dur="2000" fill="hold"/>
                                        <p:tgtEl>
                                          <p:spTgt spid="15"/>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5E-6 3.7037E-6 L -0.0806 -0.21528 " pathEditMode="relative" rAng="0" ptsTypes="AA">
                                      <p:cBhvr>
                                        <p:cTn id="18" dur="2000" fill="hold"/>
                                        <p:tgtEl>
                                          <p:spTgt spid="25"/>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2392881" y="527172"/>
            <a:ext cx="7979448" cy="1077218"/>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2. Cho hình vẽ, hãy điền nội dung thích hợp vào chỗ trống</a:t>
            </a:r>
            <a:endParaRPr lang="en-US" sz="3200" b="1">
              <a:solidFill>
                <a:srgbClr val="0070C0"/>
              </a:solidFill>
            </a:endParaRPr>
          </a:p>
        </p:txBody>
      </p:sp>
      <p:pic>
        <p:nvPicPr>
          <p:cNvPr id="3" name="Picture 2">
            <a:extLst>
              <a:ext uri="{FF2B5EF4-FFF2-40B4-BE49-F238E27FC236}">
                <a16:creationId xmlns:a16="http://schemas.microsoft.com/office/drawing/2014/main" id="{AA0860C0-0BAB-4247-A230-926488414111}"/>
              </a:ext>
            </a:extLst>
          </p:cNvPr>
          <p:cNvPicPr>
            <a:picLocks noChangeAspect="1"/>
          </p:cNvPicPr>
          <p:nvPr/>
        </p:nvPicPr>
        <p:blipFill>
          <a:blip r:embed="rId3"/>
          <a:stretch>
            <a:fillRect/>
          </a:stretch>
        </p:blipFill>
        <p:spPr>
          <a:xfrm>
            <a:off x="1175032" y="2449860"/>
            <a:ext cx="4843394" cy="3265632"/>
          </a:xfrm>
          <a:prstGeom prst="rect">
            <a:avLst/>
          </a:prstGeom>
        </p:spPr>
      </p:pic>
      <p:sp>
        <p:nvSpPr>
          <p:cNvPr id="9" name="TextBox 8">
            <a:extLst>
              <a:ext uri="{FF2B5EF4-FFF2-40B4-BE49-F238E27FC236}">
                <a16:creationId xmlns:a16="http://schemas.microsoft.com/office/drawing/2014/main" id="{0C17696C-5BA6-4ED7-83FF-5A3F11F17B98}"/>
              </a:ext>
            </a:extLst>
          </p:cNvPr>
          <p:cNvSpPr txBox="1"/>
          <p:nvPr/>
        </p:nvSpPr>
        <p:spPr>
          <a:xfrm>
            <a:off x="6162971" y="2259130"/>
            <a:ext cx="5280186" cy="3224152"/>
          </a:xfrm>
          <a:prstGeom prst="rect">
            <a:avLst/>
          </a:prstGeom>
          <a:noFill/>
        </p:spPr>
        <p:txBody>
          <a:bodyPr wrap="square" rtlCol="0">
            <a:spAutoFit/>
          </a:bodyPr>
          <a:lstStyle/>
          <a:p>
            <a:pPr>
              <a:lnSpc>
                <a:spcPct val="150000"/>
              </a:lnSpc>
            </a:pPr>
            <a:r>
              <a:rPr lang="en-US" sz="3500" dirty="0">
                <a:solidFill>
                  <a:srgbClr val="1F4E79"/>
                </a:solidFill>
                <a:latin typeface="Arial" panose="020B0604020202020204" pitchFamily="34" charset="0"/>
                <a:cs typeface="Arial" panose="020B0604020202020204" pitchFamily="34" charset="0"/>
              </a:rPr>
              <a:t>DE = ………</a:t>
            </a:r>
          </a:p>
          <a:p>
            <a:pPr>
              <a:lnSpc>
                <a:spcPct val="150000"/>
              </a:lnSpc>
            </a:pPr>
            <a:r>
              <a:rPr lang="en-US" sz="3500" dirty="0">
                <a:solidFill>
                  <a:srgbClr val="1F4E79"/>
                </a:solidFill>
                <a:latin typeface="Arial" panose="020B0604020202020204" pitchFamily="34" charset="0"/>
                <a:cs typeface="Arial" panose="020B0604020202020204" pitchFamily="34" charset="0"/>
              </a:rPr>
              <a:t>DF ……. </a:t>
            </a:r>
            <a:r>
              <a:rPr lang="vi-VN" sz="3500" dirty="0">
                <a:solidFill>
                  <a:srgbClr val="1F4E79"/>
                </a:solidFill>
                <a:latin typeface="Arial" panose="020B0604020202020204" pitchFamily="34" charset="0"/>
                <a:cs typeface="Arial" panose="020B0604020202020204" pitchFamily="34" charset="0"/>
              </a:rPr>
              <a:t>G</a:t>
            </a:r>
            <a:r>
              <a:rPr lang="en-US" sz="3500" dirty="0" smtClean="0">
                <a:solidFill>
                  <a:srgbClr val="1F4E79"/>
                </a:solidFill>
                <a:latin typeface="Arial" panose="020B0604020202020204" pitchFamily="34" charset="0"/>
                <a:cs typeface="Arial" panose="020B0604020202020204" pitchFamily="34" charset="0"/>
              </a:rPr>
              <a:t>E</a:t>
            </a:r>
            <a:endParaRPr lang="en-US" sz="3500" dirty="0">
              <a:solidFill>
                <a:srgbClr val="1F4E79"/>
              </a:solidFill>
              <a:latin typeface="Arial" panose="020B0604020202020204" pitchFamily="34" charset="0"/>
              <a:cs typeface="Arial" panose="020B0604020202020204" pitchFamily="34" charset="0"/>
            </a:endParaRPr>
          </a:p>
          <a:p>
            <a:pPr>
              <a:lnSpc>
                <a:spcPct val="150000"/>
              </a:lnSpc>
            </a:pPr>
            <a:r>
              <a:rPr lang="en-US" sz="3500" dirty="0">
                <a:solidFill>
                  <a:srgbClr val="1F4E79"/>
                </a:solidFill>
                <a:latin typeface="Arial" panose="020B0604020202020204" pitchFamily="34" charset="0"/>
                <a:cs typeface="Arial" panose="020B0604020202020204" pitchFamily="34" charset="0"/>
              </a:rPr>
              <a:t>DG song </a:t>
            </a:r>
            <a:r>
              <a:rPr lang="en-US" sz="3500" dirty="0" err="1">
                <a:solidFill>
                  <a:srgbClr val="1F4E79"/>
                </a:solidFill>
                <a:latin typeface="Arial" panose="020B0604020202020204" pitchFamily="34" charset="0"/>
                <a:cs typeface="Arial" panose="020B0604020202020204" pitchFamily="34" charset="0"/>
              </a:rPr>
              <a:t>song</a:t>
            </a:r>
            <a:r>
              <a:rPr lang="en-US" sz="3500" dirty="0">
                <a:solidFill>
                  <a:srgbClr val="1F4E79"/>
                </a:solidFill>
                <a:latin typeface="Arial" panose="020B0604020202020204" pitchFamily="34" charset="0"/>
                <a:cs typeface="Arial" panose="020B0604020202020204" pitchFamily="34" charset="0"/>
              </a:rPr>
              <a:t> </a:t>
            </a:r>
            <a:r>
              <a:rPr lang="en-US" sz="3500" dirty="0" err="1">
                <a:solidFill>
                  <a:srgbClr val="1F4E79"/>
                </a:solidFill>
                <a:latin typeface="Arial" panose="020B0604020202020204" pitchFamily="34" charset="0"/>
                <a:cs typeface="Arial" panose="020B0604020202020204" pitchFamily="34" charset="0"/>
              </a:rPr>
              <a:t>với</a:t>
            </a:r>
            <a:r>
              <a:rPr lang="en-US" sz="3500" dirty="0">
                <a:solidFill>
                  <a:srgbClr val="1F4E79"/>
                </a:solidFill>
                <a:latin typeface="Arial" panose="020B0604020202020204" pitchFamily="34" charset="0"/>
                <a:cs typeface="Arial" panose="020B0604020202020204" pitchFamily="34" charset="0"/>
              </a:rPr>
              <a:t> ……..</a:t>
            </a:r>
          </a:p>
          <a:p>
            <a:pPr>
              <a:lnSpc>
                <a:spcPct val="150000"/>
              </a:lnSpc>
            </a:pPr>
            <a:r>
              <a:rPr lang="en-US" sz="3500" dirty="0" err="1">
                <a:solidFill>
                  <a:srgbClr val="1F4E79"/>
                </a:solidFill>
                <a:latin typeface="Arial" panose="020B0604020202020204" pitchFamily="34" charset="0"/>
                <a:cs typeface="Arial" panose="020B0604020202020204" pitchFamily="34" charset="0"/>
              </a:rPr>
              <a:t>Góc</a:t>
            </a:r>
            <a:r>
              <a:rPr lang="en-US" sz="3500" dirty="0">
                <a:solidFill>
                  <a:srgbClr val="1F4E79"/>
                </a:solidFill>
                <a:latin typeface="Arial" panose="020B0604020202020204" pitchFamily="34" charset="0"/>
                <a:cs typeface="Arial" panose="020B0604020202020204" pitchFamily="34" charset="0"/>
              </a:rPr>
              <a:t> D </a:t>
            </a:r>
            <a:r>
              <a:rPr lang="en-US" sz="3500" dirty="0" err="1">
                <a:solidFill>
                  <a:srgbClr val="1F4E79"/>
                </a:solidFill>
                <a:latin typeface="Arial" panose="020B0604020202020204" pitchFamily="34" charset="0"/>
                <a:cs typeface="Arial" panose="020B0604020202020204" pitchFamily="34" charset="0"/>
              </a:rPr>
              <a:t>có</a:t>
            </a:r>
            <a:r>
              <a:rPr lang="en-US" sz="3500" dirty="0">
                <a:solidFill>
                  <a:srgbClr val="1F4E79"/>
                </a:solidFill>
                <a:latin typeface="Arial" panose="020B0604020202020204" pitchFamily="34" charset="0"/>
                <a:cs typeface="Arial" panose="020B0604020202020204" pitchFamily="34" charset="0"/>
              </a:rPr>
              <a:t> </a:t>
            </a:r>
            <a:r>
              <a:rPr lang="en-US" sz="3500" dirty="0" err="1">
                <a:solidFill>
                  <a:srgbClr val="1F4E79"/>
                </a:solidFill>
                <a:latin typeface="Arial" panose="020B0604020202020204" pitchFamily="34" charset="0"/>
                <a:cs typeface="Arial" panose="020B0604020202020204" pitchFamily="34" charset="0"/>
              </a:rPr>
              <a:t>số</a:t>
            </a:r>
            <a:r>
              <a:rPr lang="en-US" sz="3500" dirty="0">
                <a:solidFill>
                  <a:srgbClr val="1F4E79"/>
                </a:solidFill>
                <a:latin typeface="Arial" panose="020B0604020202020204" pitchFamily="34" charset="0"/>
                <a:cs typeface="Arial" panose="020B0604020202020204" pitchFamily="34" charset="0"/>
              </a:rPr>
              <a:t> </a:t>
            </a:r>
            <a:r>
              <a:rPr lang="en-US" sz="3500" dirty="0" err="1">
                <a:solidFill>
                  <a:srgbClr val="1F4E79"/>
                </a:solidFill>
                <a:latin typeface="Arial" panose="020B0604020202020204" pitchFamily="34" charset="0"/>
                <a:cs typeface="Arial" panose="020B0604020202020204" pitchFamily="34" charset="0"/>
              </a:rPr>
              <a:t>đo</a:t>
            </a:r>
            <a:r>
              <a:rPr lang="en-US" sz="3500" dirty="0">
                <a:solidFill>
                  <a:srgbClr val="1F4E79"/>
                </a:solidFill>
                <a:latin typeface="Arial" panose="020B0604020202020204" pitchFamily="34" charset="0"/>
                <a:cs typeface="Arial" panose="020B0604020202020204" pitchFamily="34" charset="0"/>
              </a:rPr>
              <a:t> </a:t>
            </a:r>
            <a:r>
              <a:rPr lang="en-US" sz="3500" dirty="0" err="1">
                <a:solidFill>
                  <a:srgbClr val="1F4E79"/>
                </a:solidFill>
                <a:latin typeface="Arial" panose="020B0604020202020204" pitchFamily="34" charset="0"/>
                <a:cs typeface="Arial" panose="020B0604020202020204" pitchFamily="34" charset="0"/>
              </a:rPr>
              <a:t>là</a:t>
            </a:r>
            <a:r>
              <a:rPr lang="en-US" sz="3500" dirty="0">
                <a:solidFill>
                  <a:srgbClr val="1F4E79"/>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991C1F59-F7B5-40BA-9376-4813F81A6A52}"/>
              </a:ext>
            </a:extLst>
          </p:cNvPr>
          <p:cNvSpPr txBox="1"/>
          <p:nvPr/>
        </p:nvSpPr>
        <p:spPr>
          <a:xfrm>
            <a:off x="7623291" y="2377955"/>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GF</a:t>
            </a:r>
          </a:p>
        </p:txBody>
      </p:sp>
      <p:sp>
        <p:nvSpPr>
          <p:cNvPr id="17" name="TextBox 16">
            <a:extLst>
              <a:ext uri="{FF2B5EF4-FFF2-40B4-BE49-F238E27FC236}">
                <a16:creationId xmlns:a16="http://schemas.microsoft.com/office/drawing/2014/main" id="{75EF8BF3-06A5-4500-A84E-C05FD2BCE57D}"/>
              </a:ext>
            </a:extLst>
          </p:cNvPr>
          <p:cNvSpPr txBox="1"/>
          <p:nvPr/>
        </p:nvSpPr>
        <p:spPr>
          <a:xfrm>
            <a:off x="7207960" y="321816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BC8967FE-E3C1-4934-A9D9-FD4D52E82B7A}"/>
              </a:ext>
            </a:extLst>
          </p:cNvPr>
          <p:cNvSpPr txBox="1"/>
          <p:nvPr/>
        </p:nvSpPr>
        <p:spPr>
          <a:xfrm>
            <a:off x="10181769" y="396347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EF</a:t>
            </a:r>
          </a:p>
        </p:txBody>
      </p:sp>
      <p:graphicFrame>
        <p:nvGraphicFramePr>
          <p:cNvPr id="12" name="Object 11">
            <a:extLst>
              <a:ext uri="{FF2B5EF4-FFF2-40B4-BE49-F238E27FC236}">
                <a16:creationId xmlns:a16="http://schemas.microsoft.com/office/drawing/2014/main" id="{B4734911-66A7-451E-A83A-4731C098C62A}"/>
              </a:ext>
            </a:extLst>
          </p:cNvPr>
          <p:cNvGraphicFramePr>
            <a:graphicFrameLocks noChangeAspect="1"/>
          </p:cNvGraphicFramePr>
          <p:nvPr>
            <p:extLst>
              <p:ext uri="{D42A27DB-BD31-4B8C-83A1-F6EECF244321}">
                <p14:modId xmlns:p14="http://schemas.microsoft.com/office/powerpoint/2010/main" val="1832906906"/>
              </p:ext>
            </p:extLst>
          </p:nvPr>
        </p:nvGraphicFramePr>
        <p:xfrm>
          <a:off x="10030788" y="4716929"/>
          <a:ext cx="906463" cy="668337"/>
        </p:xfrm>
        <a:graphic>
          <a:graphicData uri="http://schemas.openxmlformats.org/presentationml/2006/ole">
            <mc:AlternateContent xmlns:mc="http://schemas.openxmlformats.org/markup-compatibility/2006">
              <mc:Choice xmlns:v="urn:schemas-microsoft-com:vml" Requires="v">
                <p:oleObj spid="_x0000_s1032" name="Equation" r:id="rId4" imgW="291960" imgH="215640" progId="Equation.DSMT4">
                  <p:embed/>
                </p:oleObj>
              </mc:Choice>
              <mc:Fallback>
                <p:oleObj name="Equation" r:id="rId4" imgW="291960" imgH="215640" progId="Equation.DSMT4">
                  <p:embed/>
                  <p:pic>
                    <p:nvPicPr>
                      <p:cNvPr id="0" name=""/>
                      <p:cNvPicPr/>
                      <p:nvPr/>
                    </p:nvPicPr>
                    <p:blipFill>
                      <a:blip r:embed="rId5"/>
                      <a:stretch>
                        <a:fillRect/>
                      </a:stretch>
                    </p:blipFill>
                    <p:spPr>
                      <a:xfrm>
                        <a:off x="10030788" y="4716929"/>
                        <a:ext cx="906463" cy="66833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1558843" y="615972"/>
            <a:ext cx="9750312" cy="553998"/>
          </a:xfrm>
          <a:prstGeom prst="rect">
            <a:avLst/>
          </a:prstGeom>
          <a:noFill/>
        </p:spPr>
        <p:txBody>
          <a:bodyPr wrap="square">
            <a:spAutoFit/>
          </a:bodyPr>
          <a:lstStyle/>
          <a:p>
            <a:r>
              <a:rPr lang="en-US" sz="3000" b="1">
                <a:solidFill>
                  <a:srgbClr val="0070C0"/>
                </a:solidFill>
                <a:effectLst/>
                <a:latin typeface="Arial" panose="020B0604020202020204" pitchFamily="34" charset="0"/>
                <a:ea typeface="Times New Roman" panose="02020603050405020304" pitchFamily="18" charset="0"/>
              </a:rPr>
              <a:t>3. Trong các hình vẽ sau, hình nào là hình chữ nhật?</a:t>
            </a:r>
            <a:endParaRPr lang="en-US" sz="3000" b="1">
              <a:solidFill>
                <a:srgbClr val="0070C0"/>
              </a:solidFill>
            </a:endParaRPr>
          </a:p>
        </p:txBody>
      </p:sp>
      <p:pic>
        <p:nvPicPr>
          <p:cNvPr id="19" name="Picture 18">
            <a:extLst>
              <a:ext uri="{FF2B5EF4-FFF2-40B4-BE49-F238E27FC236}">
                <a16:creationId xmlns:a16="http://schemas.microsoft.com/office/drawing/2014/main"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693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2074524" y="584349"/>
            <a:ext cx="8859044" cy="584775"/>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Vì sao hình 4 không phải hình chữ nhật?</a:t>
            </a:r>
          </a:p>
        </p:txBody>
      </p:sp>
      <p:pic>
        <p:nvPicPr>
          <p:cNvPr id="19" name="Picture 18">
            <a:extLst>
              <a:ext uri="{FF2B5EF4-FFF2-40B4-BE49-F238E27FC236}">
                <a16:creationId xmlns:a16="http://schemas.microsoft.com/office/drawing/2014/main"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4">
            <a:extLst>
              <a:ext uri="{FF2B5EF4-FFF2-40B4-BE49-F238E27FC236}">
                <a16:creationId xmlns:a16="http://schemas.microsoft.com/office/drawing/2014/main" id="{50407576-3196-4652-8D0A-D1850DA5D210}"/>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395883931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1512</TotalTime>
  <Words>1198</Words>
  <Application>Microsoft Office PowerPoint</Application>
  <PresentationFormat>Widescreen</PresentationFormat>
  <Paragraphs>234</Paragraphs>
  <Slides>25</Slides>
  <Notes>7</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5" baseType="lpstr">
      <vt:lpstr>Arial</vt:lpstr>
      <vt:lpstr>Calibri</vt:lpstr>
      <vt:lpstr>Calibri Light</vt:lpstr>
      <vt:lpstr>Rockwell</vt:lpstr>
      <vt:lpstr>Tahoma</vt:lpstr>
      <vt:lpstr>Times New Roman</vt:lpstr>
      <vt:lpstr>Wingdings</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33</cp:revision>
  <dcterms:created xsi:type="dcterms:W3CDTF">2021-06-07T13:44:30Z</dcterms:created>
  <dcterms:modified xsi:type="dcterms:W3CDTF">2024-09-29T08:58:55Z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