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</p:sldMasterIdLst>
  <p:notesMasterIdLst>
    <p:notesMasterId r:id="rId48"/>
  </p:notesMasterIdLst>
  <p:sldIdLst>
    <p:sldId id="384" r:id="rId3"/>
    <p:sldId id="415" r:id="rId4"/>
    <p:sldId id="424" r:id="rId5"/>
    <p:sldId id="466" r:id="rId6"/>
    <p:sldId id="464" r:id="rId7"/>
    <p:sldId id="494" r:id="rId8"/>
    <p:sldId id="432" r:id="rId9"/>
    <p:sldId id="433" r:id="rId10"/>
    <p:sldId id="467" r:id="rId11"/>
    <p:sldId id="469" r:id="rId12"/>
    <p:sldId id="437" r:id="rId13"/>
    <p:sldId id="438" r:id="rId14"/>
    <p:sldId id="439" r:id="rId15"/>
    <p:sldId id="440" r:id="rId16"/>
    <p:sldId id="495" r:id="rId17"/>
    <p:sldId id="468" r:id="rId18"/>
    <p:sldId id="472" r:id="rId19"/>
    <p:sldId id="496" r:id="rId20"/>
    <p:sldId id="473" r:id="rId21"/>
    <p:sldId id="477" r:id="rId22"/>
    <p:sldId id="478" r:id="rId23"/>
    <p:sldId id="448" r:id="rId24"/>
    <p:sldId id="449" r:id="rId25"/>
    <p:sldId id="450" r:id="rId26"/>
    <p:sldId id="479" r:id="rId27"/>
    <p:sldId id="455" r:id="rId28"/>
    <p:sldId id="498" r:id="rId29"/>
    <p:sldId id="499" r:id="rId30"/>
    <p:sldId id="500" r:id="rId31"/>
    <p:sldId id="501" r:id="rId32"/>
    <p:sldId id="502" r:id="rId33"/>
    <p:sldId id="497" r:id="rId34"/>
    <p:sldId id="483" r:id="rId35"/>
    <p:sldId id="484" r:id="rId36"/>
    <p:sldId id="485" r:id="rId37"/>
    <p:sldId id="486" r:id="rId38"/>
    <p:sldId id="487" r:id="rId39"/>
    <p:sldId id="488" r:id="rId40"/>
    <p:sldId id="460" r:id="rId41"/>
    <p:sldId id="492" r:id="rId42"/>
    <p:sldId id="491" r:id="rId43"/>
    <p:sldId id="490" r:id="rId44"/>
    <p:sldId id="461" r:id="rId45"/>
    <p:sldId id="462" r:id="rId46"/>
    <p:sldId id="49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FF"/>
    <a:srgbClr val="FFFFFF"/>
    <a:srgbClr val="FF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1a88c31efb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11a88c31efb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1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Google Shape;3625;g12080571995_7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6" name="Google Shape;3626;g12080571995_7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8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959499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706099" y="2110296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959499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706099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7889301" y="3220453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8635901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7889301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35901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4424400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5171000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4424400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5171000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46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959499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959499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4424400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7889301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4424400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7889301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457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0"/>
          <p:cNvSpPr txBox="1">
            <a:spLocks noGrp="1"/>
          </p:cNvSpPr>
          <p:nvPr>
            <p:ph type="title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Fredoka One"/>
              <a:buNone/>
              <a:defRPr sz="4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99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568" r:id="rId12"/>
    <p:sldLayoutId id="2147488573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17" Type="http://schemas.openxmlformats.org/officeDocument/2006/relationships/slide" Target="slide2.xml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4.wdp"/><Relationship Id="rId19" Type="http://schemas.openxmlformats.org/officeDocument/2006/relationships/image" Target="../media/image46.png"/><Relationship Id="rId4" Type="http://schemas.openxmlformats.org/officeDocument/2006/relationships/image" Target="../media/image38.jpg"/><Relationship Id="rId9" Type="http://schemas.openxmlformats.org/officeDocument/2006/relationships/image" Target="../media/image41.png"/><Relationship Id="rId1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26" Type="http://schemas.microsoft.com/office/2007/relationships/hdphoto" Target="../media/hdphoto14.wdp"/><Relationship Id="rId3" Type="http://schemas.openxmlformats.org/officeDocument/2006/relationships/image" Target="../media/image48.png"/><Relationship Id="rId21" Type="http://schemas.openxmlformats.org/officeDocument/2006/relationships/image" Target="../media/image57.png"/><Relationship Id="rId7" Type="http://schemas.openxmlformats.org/officeDocument/2006/relationships/image" Target="../media/image50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60.png"/><Relationship Id="rId2" Type="http://schemas.openxmlformats.org/officeDocument/2006/relationships/image" Target="../media/image47.jpg"/><Relationship Id="rId16" Type="http://schemas.openxmlformats.org/officeDocument/2006/relationships/slide" Target="slide7.xml"/><Relationship Id="rId20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24" Type="http://schemas.openxmlformats.org/officeDocument/2006/relationships/image" Target="../media/image59.png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microsoft.com/office/2007/relationships/hdphoto" Target="../media/hdphoto15.wdp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openxmlformats.org/officeDocument/2006/relationships/slide" Target="slide5.xml"/><Relationship Id="rId22" Type="http://schemas.microsoft.com/office/2007/relationships/hdphoto" Target="../media/hdphoto13.wdp"/><Relationship Id="rId27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17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1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17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8.wdp"/><Relationship Id="rId3" Type="http://schemas.openxmlformats.org/officeDocument/2006/relationships/slide" Target="slide2.xml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microsoft.com/office/2007/relationships/hdphoto" Target="../media/hdphoto17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0.wdp"/><Relationship Id="rId5" Type="http://schemas.openxmlformats.org/officeDocument/2006/relationships/image" Target="../media/image68.png"/><Relationship Id="rId4" Type="http://schemas.microsoft.com/office/2007/relationships/hdphoto" Target="../media/hdphoto19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7"/>
          <p:cNvGrpSpPr>
            <a:grpSpLocks/>
          </p:cNvGrpSpPr>
          <p:nvPr/>
        </p:nvGrpSpPr>
        <p:grpSpPr bwMode="auto">
          <a:xfrm rot="-637170">
            <a:off x="8447408" y="4476058"/>
            <a:ext cx="2425043" cy="994442"/>
            <a:chOff x="336" y="2040"/>
            <a:chExt cx="1200" cy="2016"/>
          </a:xfrm>
        </p:grpSpPr>
        <p:pic>
          <p:nvPicPr>
            <p:cNvPr id="26" name="Picture 28" descr="p3012_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 descr="p3012_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0" descr="p3012_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6809253" y="3693303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896742" y="774045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6819725" y="95582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7666120" y="1523903"/>
            <a:ext cx="296388" cy="320985"/>
          </a:xfrm>
          <a:prstGeom prst="star5">
            <a:avLst/>
          </a:prstGeom>
          <a:gradFill rotWithShape="1">
            <a:gsLst>
              <a:gs pos="0">
                <a:srgbClr val="5B9BD5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7048707" y="4364203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21"/>
          <p:cNvSpPr>
            <a:spLocks noChangeArrowheads="1"/>
          </p:cNvSpPr>
          <p:nvPr/>
        </p:nvSpPr>
        <p:spPr bwMode="auto">
          <a:xfrm>
            <a:off x="6445868" y="4483906"/>
            <a:ext cx="367794" cy="40303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7574523" y="3921524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1328517" y="2686041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450569" y="119130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2259761" y="932409"/>
            <a:ext cx="390305" cy="29433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0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934270" y="4680985"/>
            <a:ext cx="2270255" cy="22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4107" y="58269"/>
            <a:ext cx="2352340" cy="234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98942" y="4535146"/>
            <a:ext cx="2269324" cy="225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39604" y="1840436"/>
            <a:ext cx="113680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1</a:t>
            </a:r>
            <a:r>
              <a:rPr lang="vi-VN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.</a:t>
            </a:r>
            <a:r>
              <a:rPr lang="en-US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VỊ TRÍ ĐỊA LÍ, ĐẶC ĐIỂM TỰ NHIÊN CHÂU ÂU</a:t>
            </a:r>
            <a:endParaRPr lang="en-SG" altLang="en-US" sz="4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6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 animBg="1"/>
      <p:bldP spid="36" grpId="0" animBg="1"/>
      <p:bldP spid="37" grpId="0" animBg="1"/>
      <p:bldP spid="38" grpId="0" animBg="1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17" y="111043"/>
            <a:ext cx="6537552" cy="6292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383" y="649930"/>
            <a:ext cx="3709851" cy="2456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i="1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402169" y="40336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358552" y="3892567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907181">
            <a:off x="7560229" y="1934134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151697">
            <a:off x="8565909" y="3828797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3719654" cy="3112197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509440" y="4392600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8" y="285205"/>
            <a:ext cx="4346197" cy="5964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251928" y="6249351"/>
            <a:ext cx="4786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Đông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111" b="1171"/>
          <a:stretch/>
        </p:blipFill>
        <p:spPr>
          <a:xfrm>
            <a:off x="4707802" y="193765"/>
            <a:ext cx="7244712" cy="4219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02" y="4504508"/>
            <a:ext cx="7336152" cy="2209800"/>
          </a:xfrm>
          <a:prstGeom prst="rect">
            <a:avLst/>
          </a:prstGeom>
        </p:spPr>
      </p:pic>
      <p:pic>
        <p:nvPicPr>
          <p:cNvPr id="3074" name="Picture 2" descr="Cách sửa lỗi không bật được GPS trên Windows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81" y="1227910"/>
            <a:ext cx="850265" cy="85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óc nhà Châu Âu – Anpơ có gì lôi cuốn? | Tạp chí Kinh tế và Dự b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194" y="91441"/>
            <a:ext cx="5337761" cy="32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ắc thu rực rỡ trên vùng núi Alps - VnExpress Du lị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b="15015"/>
          <a:stretch/>
        </p:blipFill>
        <p:spPr bwMode="auto">
          <a:xfrm>
            <a:off x="248194" y="3448594"/>
            <a:ext cx="5337761" cy="33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ám phá dãy núi Alps dãy núi cao nhất của Châu 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5" y="91441"/>
            <a:ext cx="5644335" cy="3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08828" y="3354617"/>
            <a:ext cx="62116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p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dãy núi cao nhất tại châu Âu, phía tây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từ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Nice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qua biển Bắc Italy, chạy qua miền nam của Thuỵ Sĩ, Liechtenstein, miền nam của nước Đức và dừng lại ở thung lũng Wien của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Tổng chiều dài của dãy núi là 1.200 km. Thế núi vô cùng hùng vĩ, chiều ngang rộng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120-200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km, có nơi lên đến 300 km. Độ cao so với mặt nước biển vào khoảng 3.000 m.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6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4.44444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mage result for Phân hóa môi trường núi An pơ">
            <a:extLst>
              <a:ext uri="{FF2B5EF4-FFF2-40B4-BE49-F238E27FC236}">
                <a16:creationId xmlns:a16="http://schemas.microsoft.com/office/drawing/2014/main" id="{D79EAB9F-8437-49C8-960C-F55641B864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9" y="126824"/>
            <a:ext cx="6150239" cy="648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888537" y="680809"/>
            <a:ext cx="4345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An-</a:t>
            </a:r>
            <a:r>
              <a:rPr lang="en-US" sz="32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pơ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và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sườn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nhiều (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4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27" y="117565"/>
            <a:ext cx="3165295" cy="3241317"/>
          </a:xfrm>
          <a:prstGeom prst="rect">
            <a:avLst/>
          </a:prstGeom>
        </p:spPr>
      </p:pic>
      <p:pic>
        <p:nvPicPr>
          <p:cNvPr id="9220" name="Picture 4" descr="Sulitelma | dãy núi, Scandinav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49" y="115956"/>
            <a:ext cx="8294739" cy="314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hong cách Scandinavian – Bí quyết lung linh tổ ấ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8" y="3396429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5944" y="3321559"/>
            <a:ext cx="5874354" cy="3477875"/>
          </a:xfrm>
          <a:prstGeom prst="rect">
            <a:avLst/>
          </a:prstGeom>
          <a:solidFill>
            <a:srgbClr val="9CB1CE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latin typeface="+mj-lt"/>
              </a:rPr>
              <a:t>Dãy núi </a:t>
            </a:r>
            <a:r>
              <a:rPr lang="vi-VN" sz="2000" b="1" dirty="0">
                <a:latin typeface="+mj-lt"/>
              </a:rPr>
              <a:t>X</a:t>
            </a:r>
            <a:r>
              <a:rPr lang="vi-VN" sz="2000" b="1" dirty="0" smtClean="0">
                <a:latin typeface="+mj-lt"/>
              </a:rPr>
              <a:t>candinavi</a:t>
            </a:r>
            <a:r>
              <a:rPr lang="en-US" sz="2000" b="1" dirty="0" smtClean="0">
                <a:latin typeface="+mj-lt"/>
              </a:rPr>
              <a:t> </a:t>
            </a:r>
            <a:r>
              <a:rPr lang="vi-VN" sz="2000" b="1" dirty="0" smtClean="0">
                <a:latin typeface="+mj-lt"/>
              </a:rPr>
              <a:t>kéo </a:t>
            </a:r>
            <a:r>
              <a:rPr lang="vi-VN" sz="2000" b="1" dirty="0">
                <a:latin typeface="+mj-lt"/>
              </a:rPr>
              <a:t>dài suốt bán đảo </a:t>
            </a:r>
            <a:r>
              <a:rPr lang="vi-VN" sz="2000" b="1" dirty="0">
                <a:latin typeface="+mj-lt"/>
              </a:rPr>
              <a:t>X</a:t>
            </a:r>
            <a:r>
              <a:rPr lang="vi-VN" sz="2000" b="1" dirty="0" smtClean="0">
                <a:latin typeface="+mj-lt"/>
              </a:rPr>
              <a:t>candinavi</a:t>
            </a:r>
            <a:r>
              <a:rPr lang="en-US" sz="2000" b="1" dirty="0" smtClean="0">
                <a:latin typeface="+mj-lt"/>
              </a:rPr>
              <a:t>. </a:t>
            </a:r>
            <a:r>
              <a:rPr lang="vi-VN" sz="2000" b="1" dirty="0" smtClean="0">
                <a:latin typeface="+mj-lt"/>
              </a:rPr>
              <a:t>Các </a:t>
            </a:r>
            <a:r>
              <a:rPr lang="vi-VN" sz="2000" b="1" dirty="0">
                <a:latin typeface="+mj-lt"/>
              </a:rPr>
              <a:t>sườn phía tây trở nên dốc đứng quay ra biển Bắc và biển Na Uy, tạo thành các vịnh hẹp khoét sân vào đất </a:t>
            </a:r>
            <a:r>
              <a:rPr lang="vi-VN" sz="2000" b="1" dirty="0" smtClean="0">
                <a:latin typeface="+mj-lt"/>
              </a:rPr>
              <a:t>liền</a:t>
            </a:r>
            <a:r>
              <a:rPr lang="en-US" sz="2000" b="1" dirty="0" smtClean="0">
                <a:latin typeface="+mj-lt"/>
              </a:rPr>
              <a:t>, </a:t>
            </a:r>
            <a:r>
              <a:rPr lang="vi-VN" sz="2000" b="1" dirty="0" smtClean="0">
                <a:latin typeface="+mj-lt"/>
              </a:rPr>
              <a:t>trong </a:t>
            </a:r>
            <a:r>
              <a:rPr lang="vi-VN" sz="2000" b="1" dirty="0">
                <a:latin typeface="+mj-lt"/>
              </a:rPr>
              <a:t>khi ở phía đông bắc, dãy núi dần dần uốn vào Phần </a:t>
            </a:r>
            <a:r>
              <a:rPr lang="vi-VN" sz="2000" b="1" dirty="0" smtClean="0">
                <a:latin typeface="+mj-lt"/>
              </a:rPr>
              <a:t>Lan</a:t>
            </a:r>
            <a:r>
              <a:rPr lang="en-US" sz="2000" b="1" dirty="0" smtClean="0">
                <a:latin typeface="+mj-lt"/>
              </a:rPr>
              <a:t>.</a:t>
            </a:r>
            <a:r>
              <a:rPr lang="vi-VN" sz="2000" b="1" dirty="0" smtClean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Ở phía bắc, dãy núi này tạo thành biên giới thiên nhiên giữa Na Uy và Thụy Điển, có chỗ cao tới 2.000 m (6.600 ft) ở Vòng Bắc </a:t>
            </a:r>
            <a:r>
              <a:rPr lang="vi-VN" sz="2000" b="1" dirty="0" smtClean="0">
                <a:latin typeface="+mj-lt"/>
              </a:rPr>
              <a:t>Cực</a:t>
            </a:r>
            <a:r>
              <a:rPr lang="en-US" sz="2000" b="1" dirty="0" smtClean="0">
                <a:latin typeface="+mj-lt"/>
              </a:rPr>
              <a:t>. </a:t>
            </a:r>
            <a:r>
              <a:rPr lang="vi-VN" sz="2000" b="1" dirty="0" smtClean="0">
                <a:latin typeface="+mj-lt"/>
              </a:rPr>
              <a:t>Dãy </a:t>
            </a:r>
            <a:r>
              <a:rPr lang="vi-VN" sz="2000" b="1" dirty="0">
                <a:latin typeface="+mj-lt"/>
              </a:rPr>
              <a:t>núi này chỉ vừa chạm vào vùng cực tây bắc của Phần Lan, nhưng ở phần mở rộng phía cực bắc ở Mũi đất Bắc Na Uy, nó không cao hơn các đồi bao nhiêu.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508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0"/>
            <a:ext cx="11638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657" y="115892"/>
            <a:ext cx="51380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algn="just"/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400" b="1" i="1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1:</a:t>
            </a:r>
            <a:r>
              <a:rPr lang="it-IT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 cực và cận cực.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2:</a:t>
            </a:r>
            <a:r>
              <a:rPr lang="it-IT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Kiểu khí hậu ôn đới hải dương.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3:</a:t>
            </a:r>
            <a:r>
              <a:rPr lang="it-IT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Kiểu khí hậu ôn đới lục địa.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4:</a:t>
            </a:r>
            <a:r>
              <a:rPr lang="it-IT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Đới khí hậu cận nhiệt địa trung hải.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i="1" dirty="0">
              <a:solidFill>
                <a:srgbClr val="0000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55811"/>
              </p:ext>
            </p:extLst>
          </p:nvPr>
        </p:nvGraphicFramePr>
        <p:xfrm>
          <a:off x="5512526" y="979714"/>
          <a:ext cx="6322423" cy="4859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5936">
                  <a:extLst>
                    <a:ext uri="{9D8B030D-6E8A-4147-A177-3AD203B41FA5}">
                      <a16:colId xmlns:a16="http://schemas.microsoft.com/office/drawing/2014/main" val="3747668824"/>
                    </a:ext>
                  </a:extLst>
                </a:gridCol>
                <a:gridCol w="919061">
                  <a:extLst>
                    <a:ext uri="{9D8B030D-6E8A-4147-A177-3AD203B41FA5}">
                      <a16:colId xmlns:a16="http://schemas.microsoft.com/office/drawing/2014/main" val="4069286031"/>
                    </a:ext>
                  </a:extLst>
                </a:gridCol>
                <a:gridCol w="1385683">
                  <a:extLst>
                    <a:ext uri="{9D8B030D-6E8A-4147-A177-3AD203B41FA5}">
                      <a16:colId xmlns:a16="http://schemas.microsoft.com/office/drawing/2014/main" val="2597604714"/>
                    </a:ext>
                  </a:extLst>
                </a:gridCol>
                <a:gridCol w="1187358">
                  <a:extLst>
                    <a:ext uri="{9D8B030D-6E8A-4147-A177-3AD203B41FA5}">
                      <a16:colId xmlns:a16="http://schemas.microsoft.com/office/drawing/2014/main" val="2919424023"/>
                    </a:ext>
                  </a:extLst>
                </a:gridCol>
                <a:gridCol w="1454385">
                  <a:extLst>
                    <a:ext uri="{9D8B030D-6E8A-4147-A177-3AD203B41FA5}">
                      <a16:colId xmlns:a16="http://schemas.microsoft.com/office/drawing/2014/main" val="161240138"/>
                    </a:ext>
                  </a:extLst>
                </a:gridCol>
              </a:tblGrid>
              <a:tr h="618466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pt-BR" sz="24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 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cận cực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 nhiệt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trung hải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559353"/>
                  </a:ext>
                </a:extLst>
              </a:tr>
              <a:tr h="1590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hải dương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lục địa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284077"/>
                  </a:ext>
                </a:extLst>
              </a:tr>
              <a:tr h="5301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230"/>
                  </a:ext>
                </a:extLst>
              </a:tr>
              <a:tr h="106022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390941"/>
                  </a:ext>
                </a:extLst>
              </a:tr>
              <a:tr h="106022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16106"/>
                  </a:ext>
                </a:extLst>
              </a:tr>
            </a:tbl>
          </a:graphicData>
        </a:graphic>
      </p:graphicFrame>
      <p:pic>
        <p:nvPicPr>
          <p:cNvPr id="6" name="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66" y="5248071"/>
            <a:ext cx="2509520" cy="13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372" y="213479"/>
            <a:ext cx="833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 TIN PHẢN HỒI PHIẾU HỌC TẬP SỐ 2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863610"/>
              </p:ext>
            </p:extLst>
          </p:nvPr>
        </p:nvGraphicFramePr>
        <p:xfrm>
          <a:off x="244594" y="974340"/>
          <a:ext cx="11671636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0551">
                  <a:extLst>
                    <a:ext uri="{9D8B030D-6E8A-4147-A177-3AD203B41FA5}">
                      <a16:colId xmlns:a16="http://schemas.microsoft.com/office/drawing/2014/main" val="4127824391"/>
                    </a:ext>
                  </a:extLst>
                </a:gridCol>
                <a:gridCol w="2098671">
                  <a:extLst>
                    <a:ext uri="{9D8B030D-6E8A-4147-A177-3AD203B41FA5}">
                      <a16:colId xmlns:a16="http://schemas.microsoft.com/office/drawing/2014/main" val="2398104341"/>
                    </a:ext>
                  </a:extLst>
                </a:gridCol>
                <a:gridCol w="2450551">
                  <a:extLst>
                    <a:ext uri="{9D8B030D-6E8A-4147-A177-3AD203B41FA5}">
                      <a16:colId xmlns:a16="http://schemas.microsoft.com/office/drawing/2014/main" val="2464367326"/>
                    </a:ext>
                  </a:extLst>
                </a:gridCol>
                <a:gridCol w="2099816">
                  <a:extLst>
                    <a:ext uri="{9D8B030D-6E8A-4147-A177-3AD203B41FA5}">
                      <a16:colId xmlns:a16="http://schemas.microsoft.com/office/drawing/2014/main" val="248544862"/>
                    </a:ext>
                  </a:extLst>
                </a:gridCol>
                <a:gridCol w="2572047">
                  <a:extLst>
                    <a:ext uri="{9D8B030D-6E8A-4147-A177-3AD203B41FA5}">
                      <a16:colId xmlns:a16="http://schemas.microsoft.com/office/drawing/2014/main" val="1268142550"/>
                    </a:ext>
                  </a:extLst>
                </a:gridCol>
              </a:tblGrid>
              <a:tr h="293490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Đới/kiểu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 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cận cực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</a:t>
                      </a:r>
                      <a:endParaRPr lang="en-US" sz="280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 nhiên </a:t>
                      </a:r>
                      <a:endParaRPr lang="en-US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trung hải</a:t>
                      </a:r>
                      <a:endParaRPr lang="en-US" sz="28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238986"/>
                  </a:ext>
                </a:extLst>
              </a:tr>
              <a:tr h="586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hải dương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lục địa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852210"/>
                  </a:ext>
                </a:extLst>
              </a:tr>
              <a:tr h="58698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vĩ độ cao.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 Đại Tây Dương.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lớn nội địa.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 Địa Trung Hải.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142525"/>
                  </a:ext>
                </a:extLst>
              </a:tr>
              <a:tr h="88047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thấp, dưới 500mm.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800 - 1000mm.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Thấp, khoảng 500mm.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500 - 700mm.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6536"/>
                  </a:ext>
                </a:extLst>
              </a:tr>
              <a:tr h="14674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 năm lạnh giá.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Ôn hòa.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đông ấm, mùa hạ mát.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đông lạnh và khô.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hạ nóng ẩm, mưa nhiều.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hạ nóng, khô, thời tiết ổn định.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đông ấm, mưa nhiều.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038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25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97250"/>
              </p:ext>
            </p:extLst>
          </p:nvPr>
        </p:nvGraphicFramePr>
        <p:xfrm>
          <a:off x="117986" y="3239000"/>
          <a:ext cx="12074015" cy="3171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9168">
                  <a:extLst>
                    <a:ext uri="{9D8B030D-6E8A-4147-A177-3AD203B41FA5}">
                      <a16:colId xmlns:a16="http://schemas.microsoft.com/office/drawing/2014/main" val="4127824391"/>
                    </a:ext>
                  </a:extLst>
                </a:gridCol>
                <a:gridCol w="2345279">
                  <a:extLst>
                    <a:ext uri="{9D8B030D-6E8A-4147-A177-3AD203B41FA5}">
                      <a16:colId xmlns:a16="http://schemas.microsoft.com/office/drawing/2014/main" val="2398104341"/>
                    </a:ext>
                  </a:extLst>
                </a:gridCol>
                <a:gridCol w="2526967">
                  <a:extLst>
                    <a:ext uri="{9D8B030D-6E8A-4147-A177-3AD203B41FA5}">
                      <a16:colId xmlns:a16="http://schemas.microsoft.com/office/drawing/2014/main" val="2464367326"/>
                    </a:ext>
                  </a:extLst>
                </a:gridCol>
                <a:gridCol w="2735000">
                  <a:extLst>
                    <a:ext uri="{9D8B030D-6E8A-4147-A177-3AD203B41FA5}">
                      <a16:colId xmlns:a16="http://schemas.microsoft.com/office/drawing/2014/main" val="248544862"/>
                    </a:ext>
                  </a:extLst>
                </a:gridCol>
                <a:gridCol w="2997601">
                  <a:extLst>
                    <a:ext uri="{9D8B030D-6E8A-4147-A177-3AD203B41FA5}">
                      <a16:colId xmlns:a16="http://schemas.microsoft.com/office/drawing/2014/main" val="1268142550"/>
                    </a:ext>
                  </a:extLst>
                </a:gridCol>
              </a:tblGrid>
              <a:tr h="24467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Đới/kiểu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 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cận cực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</a:t>
                      </a:r>
                      <a:endParaRPr lang="en-US" sz="22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 nhiên </a:t>
                      </a:r>
                      <a:endParaRPr lang="en-US" sz="2200" b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trung hải</a:t>
                      </a:r>
                      <a:endParaRPr lang="en-US" sz="2200" b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238986"/>
                  </a:ext>
                </a:extLst>
              </a:tr>
              <a:tr h="3240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hải dương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lục địa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852210"/>
                  </a:ext>
                </a:extLst>
              </a:tr>
              <a:tr h="489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vĩ độ cao.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 Đại Tây Dương.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lớn nội địa.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 Địa Trung Hải.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142525"/>
                  </a:ext>
                </a:extLst>
              </a:tr>
              <a:tr h="489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thấp, dưới 500mm.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800 - 1000mm.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Thấp, khoảng 500mm.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500 - 700mm.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6536"/>
                  </a:ext>
                </a:extLst>
              </a:tr>
              <a:tr h="9786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2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 năm lạnh giá.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Ôn hòa. 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đông ấm, mùa hạ mát.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đông lạnh và khô.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hạ nóng ẩm, mưa nhiều.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hạ nóng, khô, thời tiết ổn định.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đông ấm, mưa nhiều.</a:t>
                      </a:r>
                      <a:endParaRPr lang="en-US" sz="2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038740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9604" y="76946"/>
            <a:ext cx="113680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1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.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VỊ TRÍ ĐỊA LÍ, ĐẶC ĐIỂM TỰ NHIÊN CHÂU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ÂU</a:t>
            </a:r>
            <a:endParaRPr lang="vi-V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Khí hậu</a:t>
            </a:r>
            <a:endParaRPr lang="en-SG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226" y="1309232"/>
            <a:ext cx="1158646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Kiểu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hậu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826" y="0"/>
            <a:ext cx="591809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318" y="938810"/>
            <a:ext cx="59657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bớt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359B9-FE05-4CFD-B1CF-4DEE48D3D884}"/>
              </a:ext>
            </a:extLst>
          </p:cNvPr>
          <p:cNvSpPr txBox="1"/>
          <p:nvPr/>
        </p:nvSpPr>
        <p:spPr>
          <a:xfrm>
            <a:off x="195433" y="0"/>
            <a:ext cx="5784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áp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nhiều hơn 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vì: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359B9-FE05-4CFD-B1CF-4DEE48D3D884}"/>
              </a:ext>
            </a:extLst>
          </p:cNvPr>
          <p:cNvSpPr txBox="1"/>
          <p:nvPr/>
        </p:nvSpPr>
        <p:spPr>
          <a:xfrm>
            <a:off x="516201" y="383431"/>
            <a:ext cx="1142401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có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áp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nhiều hơn ở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4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2136710" y="55094"/>
            <a:ext cx="7380514" cy="6403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FCC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Du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tranh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89775" y="6332427"/>
            <a:ext cx="518122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Bang Nga)</a:t>
            </a:r>
          </a:p>
        </p:txBody>
      </p:sp>
      <p:pic>
        <p:nvPicPr>
          <p:cNvPr id="30" name="Picture 29" descr="C:\Users\PTS\Desktop\Ảnh\26.6.Thap_Eiffel_chao_do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339" y="723481"/>
            <a:ext cx="5088835" cy="304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2602660" y="695008"/>
            <a:ext cx="306045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Tháp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Ép-phen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háp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3" name="Picture 32" descr="C:\Users\PTS\Desktop\Ảnh\891d-fc06-42c6-99b2-0211f7c6ab7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338" y="3842939"/>
            <a:ext cx="5088835" cy="238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48574" y="6272591"/>
            <a:ext cx="4078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Big-Ben (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400" b="1" dirty="0"/>
          </a:p>
        </p:txBody>
      </p:sp>
      <p:pic>
        <p:nvPicPr>
          <p:cNvPr id="34" name="Picture 33" descr="C:\Users\PTS\Desktop\Ảnh\ly-do-khien-thap-nghieng-pisa-khong-do-suot-800-nam-bat-chap-ca-dong-da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513" y="760000"/>
            <a:ext cx="5539409" cy="296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7858012" y="671971"/>
            <a:ext cx="4413498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Tháp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nghiêng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Pisa (I-ta-li-a)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C:\Users\PTS\Desktop\Ảnh\tat-tan-tat-ve-dien-kremlin-noi-ngu-tri-cua-tong-thong-nga-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5513" y="3842939"/>
            <a:ext cx="5539409" cy="254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Oval 36"/>
          <p:cNvSpPr/>
          <p:nvPr/>
        </p:nvSpPr>
        <p:spPr>
          <a:xfrm>
            <a:off x="593629" y="766876"/>
            <a:ext cx="678579" cy="500596"/>
          </a:xfrm>
          <a:prstGeom prst="ellipse">
            <a:avLst/>
          </a:prstGeom>
          <a:solidFill>
            <a:srgbClr val="FFCE5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Israquella" pitchFamily="2" charset="0"/>
                <a:ea typeface="#9Slide03 Roboto Medium" panose="02000000000000000000" pitchFamily="2" charset="0"/>
                <a:cs typeface="+mn-cs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43338" y="3868346"/>
            <a:ext cx="678579" cy="500596"/>
          </a:xfrm>
          <a:prstGeom prst="ellipse">
            <a:avLst/>
          </a:prstGeom>
          <a:solidFill>
            <a:srgbClr val="FFCE5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C00000"/>
                </a:solidFill>
                <a:latin typeface="#9Slide05 Israquella" pitchFamily="2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206452" y="745178"/>
            <a:ext cx="678579" cy="500596"/>
          </a:xfrm>
          <a:prstGeom prst="ellipse">
            <a:avLst/>
          </a:prstGeom>
          <a:solidFill>
            <a:srgbClr val="FFCE5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rgbClr val="C00000"/>
                </a:solidFill>
                <a:latin typeface="#9Slide05 Israquella" pitchFamily="2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206452" y="3868346"/>
            <a:ext cx="678579" cy="500596"/>
          </a:xfrm>
          <a:prstGeom prst="ellipse">
            <a:avLst/>
          </a:prstGeom>
          <a:solidFill>
            <a:srgbClr val="FFCE5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C00000"/>
                </a:solidFill>
                <a:latin typeface="#9Slide05 Israquella" pitchFamily="2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2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2" y="0"/>
            <a:ext cx="11838038" cy="6624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3421627" y="6453051"/>
            <a:ext cx="538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1. Bản </a:t>
            </a: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423" y="231409"/>
            <a:ext cx="57116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(3 phút) </a:t>
            </a:r>
            <a:endParaRPr lang="nl-NL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 cứu nội dung kênh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mục 2c/SGK,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</a:t>
            </a:r>
            <a:r>
              <a:rPr lang="nl-NL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 và bản đồ tự nhiên châu Âu:</a:t>
            </a:r>
          </a:p>
          <a:p>
            <a:pPr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Vôn-ga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Rai-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3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84" y="5208104"/>
            <a:ext cx="3803374" cy="14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5772" y="1593804"/>
            <a:ext cx="11217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nước dồi dào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Chế độ nước </a:t>
            </a:r>
            <a:r>
              <a:rPr lang="vi-VN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rất phức tạp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Hệ thống kênh đào rất phát triển.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Một số sông lớn: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Vôn-ga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Đa-nuýp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Rai-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...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9604" y="106442"/>
            <a:ext cx="113680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1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.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VỊ TRÍ ĐỊA LÍ, ĐẶC ĐIỂM TỰ NHIÊN CHÂU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ÂU</a:t>
            </a:r>
            <a:endParaRPr lang="vi-V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Sông ngòi</a:t>
            </a:r>
            <a:endParaRPr lang="en-SG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M: 131 điều có thể bạn chưa biết">
            <a:extLst>
              <a:ext uri="{FF2B5EF4-FFF2-40B4-BE49-F238E27FC236}">
                <a16:creationId xmlns:a16="http://schemas.microsoft.com/office/drawing/2014/main" id="{724BBC3E-E930-418F-960C-BF7613FD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3" l="10000" r="90000">
                        <a14:foregroundMark x1="54200" y1="33671" x2="54200" y2="33671"/>
                        <a14:foregroundMark x1="51600" y1="30886" x2="55200" y2="45063"/>
                        <a14:foregroundMark x1="46000" y1="29620" x2="53400" y2="49114"/>
                        <a14:foregroundMark x1="62600" y1="8354" x2="62600" y2="8354"/>
                        <a14:foregroundMark x1="60400" y1="16203" x2="60400" y2="1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094" y="66646"/>
            <a:ext cx="5068826" cy="40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22;p46">
            <a:extLst>
              <a:ext uri="{FF2B5EF4-FFF2-40B4-BE49-F238E27FC236}">
                <a16:creationId xmlns:a16="http://schemas.microsoft.com/office/drawing/2014/main" id="{1BE80E4B-6AF3-49A1-A06D-9879E8CAD481}"/>
              </a:ext>
            </a:extLst>
          </p:cNvPr>
          <p:cNvSpPr txBox="1"/>
          <p:nvPr/>
        </p:nvSpPr>
        <p:spPr>
          <a:xfrm>
            <a:off x="1051771" y="2816801"/>
            <a:ext cx="2107095" cy="5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Em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có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biết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?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#9Slide05 Braxton Regular" panose="03060000000000000000" pitchFamily="66" charset="-93"/>
              <a:ea typeface="#9Slide03 Roboto Medium" panose="02000000000000000000" pitchFamily="2" charset="0"/>
              <a:cs typeface="Darker Grotesque Medium"/>
              <a:sym typeface="Darker Grotesque Medium"/>
            </a:endParaRPr>
          </a:p>
        </p:txBody>
      </p:sp>
      <p:pic>
        <p:nvPicPr>
          <p:cNvPr id="4" name="Picture 2" descr="Sông Volga - dòng chảy tâm hồn Nga - du lịch ng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7918"/>
          <a:stretch/>
        </p:blipFill>
        <p:spPr bwMode="auto">
          <a:xfrm>
            <a:off x="4639731" y="269843"/>
            <a:ext cx="6493726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upload.wikimedia.org/wikipedia/commons/thumb/8/8e/VolgaDelta_AMO_2005jun11.jpg/800px-VolgaDelta_AMO_2005jun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1" y="3911598"/>
            <a:ext cx="2904674" cy="27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Nước Nga và sông Vol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Nước Nga và sông Volg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187" r="10187"/>
          <a:stretch/>
        </p:blipFill>
        <p:spPr>
          <a:xfrm>
            <a:off x="7679617" y="3911598"/>
            <a:ext cx="3453840" cy="2763072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428A9058-FF91-4CFB-AE53-B9726E989DA5}"/>
              </a:ext>
            </a:extLst>
          </p:cNvPr>
          <p:cNvSpPr/>
          <p:nvPr/>
        </p:nvSpPr>
        <p:spPr>
          <a:xfrm>
            <a:off x="155574" y="4003283"/>
            <a:ext cx="4348944" cy="2573869"/>
          </a:xfrm>
          <a:custGeom>
            <a:avLst/>
            <a:gdLst>
              <a:gd name="connsiteX0" fmla="*/ 0 w 2910116"/>
              <a:gd name="connsiteY0" fmla="*/ 485029 h 3182940"/>
              <a:gd name="connsiteX1" fmla="*/ 485029 w 2910116"/>
              <a:gd name="connsiteY1" fmla="*/ 0 h 3182940"/>
              <a:gd name="connsiteX2" fmla="*/ 1170516 w 2910116"/>
              <a:gd name="connsiteY2" fmla="*/ 0 h 3182940"/>
              <a:gd name="connsiteX3" fmla="*/ 1797802 w 2910116"/>
              <a:gd name="connsiteY3" fmla="*/ 0 h 3182940"/>
              <a:gd name="connsiteX4" fmla="*/ 2425087 w 2910116"/>
              <a:gd name="connsiteY4" fmla="*/ 0 h 3182940"/>
              <a:gd name="connsiteX5" fmla="*/ 2910116 w 2910116"/>
              <a:gd name="connsiteY5" fmla="*/ 485029 h 3182940"/>
              <a:gd name="connsiteX6" fmla="*/ 2910116 w 2910116"/>
              <a:gd name="connsiteY6" fmla="*/ 1038250 h 3182940"/>
              <a:gd name="connsiteX7" fmla="*/ 2910116 w 2910116"/>
              <a:gd name="connsiteY7" fmla="*/ 1569341 h 3182940"/>
              <a:gd name="connsiteX8" fmla="*/ 2910116 w 2910116"/>
              <a:gd name="connsiteY8" fmla="*/ 2078304 h 3182940"/>
              <a:gd name="connsiteX9" fmla="*/ 2910116 w 2910116"/>
              <a:gd name="connsiteY9" fmla="*/ 2697911 h 3182940"/>
              <a:gd name="connsiteX10" fmla="*/ 2425087 w 2910116"/>
              <a:gd name="connsiteY10" fmla="*/ 3182940 h 3182940"/>
              <a:gd name="connsiteX11" fmla="*/ 1759000 w 2910116"/>
              <a:gd name="connsiteY11" fmla="*/ 3182940 h 3182940"/>
              <a:gd name="connsiteX12" fmla="*/ 1151116 w 2910116"/>
              <a:gd name="connsiteY12" fmla="*/ 3182940 h 3182940"/>
              <a:gd name="connsiteX13" fmla="*/ 485029 w 2910116"/>
              <a:gd name="connsiteY13" fmla="*/ 3182940 h 3182940"/>
              <a:gd name="connsiteX14" fmla="*/ 0 w 2910116"/>
              <a:gd name="connsiteY14" fmla="*/ 2697911 h 3182940"/>
              <a:gd name="connsiteX15" fmla="*/ 0 w 2910116"/>
              <a:gd name="connsiteY15" fmla="*/ 2166819 h 3182940"/>
              <a:gd name="connsiteX16" fmla="*/ 0 w 2910116"/>
              <a:gd name="connsiteY16" fmla="*/ 1591470 h 3182940"/>
              <a:gd name="connsiteX17" fmla="*/ 0 w 2910116"/>
              <a:gd name="connsiteY17" fmla="*/ 1104636 h 3182940"/>
              <a:gd name="connsiteX18" fmla="*/ 0 w 2910116"/>
              <a:gd name="connsiteY18" fmla="*/ 485029 h 31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10116" h="3182940" extrusionOk="0">
                <a:moveTo>
                  <a:pt x="0" y="485029"/>
                </a:moveTo>
                <a:cubicBezTo>
                  <a:pt x="7209" y="269800"/>
                  <a:pt x="227233" y="32069"/>
                  <a:pt x="485029" y="0"/>
                </a:cubicBezTo>
                <a:cubicBezTo>
                  <a:pt x="669354" y="-4384"/>
                  <a:pt x="840169" y="-28361"/>
                  <a:pt x="1170516" y="0"/>
                </a:cubicBezTo>
                <a:cubicBezTo>
                  <a:pt x="1500863" y="28361"/>
                  <a:pt x="1485539" y="-8751"/>
                  <a:pt x="1797802" y="0"/>
                </a:cubicBezTo>
                <a:cubicBezTo>
                  <a:pt x="2110065" y="8751"/>
                  <a:pt x="2266905" y="-116"/>
                  <a:pt x="2425087" y="0"/>
                </a:cubicBezTo>
                <a:cubicBezTo>
                  <a:pt x="2708644" y="2011"/>
                  <a:pt x="2875832" y="181219"/>
                  <a:pt x="2910116" y="485029"/>
                </a:cubicBezTo>
                <a:cubicBezTo>
                  <a:pt x="2897014" y="646836"/>
                  <a:pt x="2901029" y="831497"/>
                  <a:pt x="2910116" y="1038250"/>
                </a:cubicBezTo>
                <a:cubicBezTo>
                  <a:pt x="2919203" y="1245003"/>
                  <a:pt x="2901178" y="1384175"/>
                  <a:pt x="2910116" y="1569341"/>
                </a:cubicBezTo>
                <a:cubicBezTo>
                  <a:pt x="2919054" y="1754507"/>
                  <a:pt x="2890173" y="1940036"/>
                  <a:pt x="2910116" y="2078304"/>
                </a:cubicBezTo>
                <a:cubicBezTo>
                  <a:pt x="2930059" y="2216572"/>
                  <a:pt x="2901588" y="2509580"/>
                  <a:pt x="2910116" y="2697911"/>
                </a:cubicBezTo>
                <a:cubicBezTo>
                  <a:pt x="2885621" y="2984746"/>
                  <a:pt x="2684409" y="3202895"/>
                  <a:pt x="2425087" y="3182940"/>
                </a:cubicBezTo>
                <a:cubicBezTo>
                  <a:pt x="2233833" y="3182415"/>
                  <a:pt x="1908740" y="3210823"/>
                  <a:pt x="1759000" y="3182940"/>
                </a:cubicBezTo>
                <a:cubicBezTo>
                  <a:pt x="1609260" y="3155057"/>
                  <a:pt x="1409159" y="3208349"/>
                  <a:pt x="1151116" y="3182940"/>
                </a:cubicBezTo>
                <a:cubicBezTo>
                  <a:pt x="893073" y="3157531"/>
                  <a:pt x="693449" y="3204721"/>
                  <a:pt x="485029" y="3182940"/>
                </a:cubicBezTo>
                <a:cubicBezTo>
                  <a:pt x="204378" y="3197348"/>
                  <a:pt x="-17148" y="2952374"/>
                  <a:pt x="0" y="2697911"/>
                </a:cubicBezTo>
                <a:cubicBezTo>
                  <a:pt x="2382" y="2444683"/>
                  <a:pt x="-3811" y="2365689"/>
                  <a:pt x="0" y="2166819"/>
                </a:cubicBezTo>
                <a:cubicBezTo>
                  <a:pt x="3811" y="1967949"/>
                  <a:pt x="13784" y="1772459"/>
                  <a:pt x="0" y="1591470"/>
                </a:cubicBezTo>
                <a:cubicBezTo>
                  <a:pt x="-13784" y="1410481"/>
                  <a:pt x="-10521" y="1230057"/>
                  <a:pt x="0" y="1104636"/>
                </a:cubicBezTo>
                <a:cubicBezTo>
                  <a:pt x="10521" y="979215"/>
                  <a:pt x="29773" y="678909"/>
                  <a:pt x="0" y="48502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6854"/>
            </a:solidFill>
            <a:extLst>
              <a:ext uri="{C807C97D-BFC1-408E-A445-0C87EB9F89A2}">
                <ask:lineSketchStyleProps xmlns="" xmlns:ask="http://schemas.microsoft.com/office/drawing/2018/sketchyshapes" sd="414784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SFU DIN Mittelschrift" panose="00000400000000000000" pitchFamily="2" charset="0"/>
              <a:ea typeface="#9Slide03 Roboto Medium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E0870-B7FE-49BA-8690-DE9FB85988ED}"/>
              </a:ext>
            </a:extLst>
          </p:cNvPr>
          <p:cNvSpPr txBox="1"/>
          <p:nvPr/>
        </p:nvSpPr>
        <p:spPr>
          <a:xfrm>
            <a:off x="460375" y="4282127"/>
            <a:ext cx="36959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Vôn-ga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(3690 km) là 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dài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Van-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Ca-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xpi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4.44444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M: 131 điều có thể bạn chưa biết">
            <a:extLst>
              <a:ext uri="{FF2B5EF4-FFF2-40B4-BE49-F238E27FC236}">
                <a16:creationId xmlns:a16="http://schemas.microsoft.com/office/drawing/2014/main" id="{724BBC3E-E930-418F-960C-BF7613FD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3" l="10000" r="90000">
                        <a14:foregroundMark x1="54200" y1="33671" x2="54200" y2="33671"/>
                        <a14:foregroundMark x1="51600" y1="30886" x2="55200" y2="45063"/>
                        <a14:foregroundMark x1="46000" y1="29620" x2="53400" y2="49114"/>
                        <a14:foregroundMark x1="62600" y1="8354" x2="62600" y2="8354"/>
                        <a14:foregroundMark x1="60400" y1="16203" x2="60400" y2="1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1" y="304801"/>
            <a:ext cx="3127827" cy="208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22;p46">
            <a:extLst>
              <a:ext uri="{FF2B5EF4-FFF2-40B4-BE49-F238E27FC236}">
                <a16:creationId xmlns:a16="http://schemas.microsoft.com/office/drawing/2014/main" id="{1BE80E4B-6AF3-49A1-A06D-9879E8CAD481}"/>
              </a:ext>
            </a:extLst>
          </p:cNvPr>
          <p:cNvSpPr txBox="1"/>
          <p:nvPr/>
        </p:nvSpPr>
        <p:spPr>
          <a:xfrm>
            <a:off x="860266" y="1931486"/>
            <a:ext cx="2107095" cy="5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Em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có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biết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?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#9Slide05 Braxton Regular" panose="03060000000000000000" pitchFamily="66" charset="-93"/>
              <a:ea typeface="#9Slide03 Roboto Medium" panose="02000000000000000000" pitchFamily="2" charset="0"/>
              <a:cs typeface="Darker Grotesque Medium"/>
              <a:sym typeface="Darker Grotesque Medium"/>
            </a:endParaRPr>
          </a:p>
        </p:txBody>
      </p:sp>
      <p:sp>
        <p:nvSpPr>
          <p:cNvPr id="5" name="AutoShape 4" descr="Nước Nga và sông Volga"/>
          <p:cNvSpPr>
            <a:spLocks noChangeAspect="1" noChangeArrowheads="1"/>
          </p:cNvSpPr>
          <p:nvPr/>
        </p:nvSpPr>
        <p:spPr bwMode="auto">
          <a:xfrm>
            <a:off x="782108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428A9058-FF91-4CFB-AE53-B9726E989DA5}"/>
              </a:ext>
            </a:extLst>
          </p:cNvPr>
          <p:cNvSpPr/>
          <p:nvPr/>
        </p:nvSpPr>
        <p:spPr>
          <a:xfrm>
            <a:off x="0" y="2853078"/>
            <a:ext cx="4043992" cy="3563738"/>
          </a:xfrm>
          <a:custGeom>
            <a:avLst/>
            <a:gdLst>
              <a:gd name="connsiteX0" fmla="*/ 0 w 2910116"/>
              <a:gd name="connsiteY0" fmla="*/ 485029 h 3182940"/>
              <a:gd name="connsiteX1" fmla="*/ 485029 w 2910116"/>
              <a:gd name="connsiteY1" fmla="*/ 0 h 3182940"/>
              <a:gd name="connsiteX2" fmla="*/ 1170516 w 2910116"/>
              <a:gd name="connsiteY2" fmla="*/ 0 h 3182940"/>
              <a:gd name="connsiteX3" fmla="*/ 1797802 w 2910116"/>
              <a:gd name="connsiteY3" fmla="*/ 0 h 3182940"/>
              <a:gd name="connsiteX4" fmla="*/ 2425087 w 2910116"/>
              <a:gd name="connsiteY4" fmla="*/ 0 h 3182940"/>
              <a:gd name="connsiteX5" fmla="*/ 2910116 w 2910116"/>
              <a:gd name="connsiteY5" fmla="*/ 485029 h 3182940"/>
              <a:gd name="connsiteX6" fmla="*/ 2910116 w 2910116"/>
              <a:gd name="connsiteY6" fmla="*/ 1038250 h 3182940"/>
              <a:gd name="connsiteX7" fmla="*/ 2910116 w 2910116"/>
              <a:gd name="connsiteY7" fmla="*/ 1569341 h 3182940"/>
              <a:gd name="connsiteX8" fmla="*/ 2910116 w 2910116"/>
              <a:gd name="connsiteY8" fmla="*/ 2078304 h 3182940"/>
              <a:gd name="connsiteX9" fmla="*/ 2910116 w 2910116"/>
              <a:gd name="connsiteY9" fmla="*/ 2697911 h 3182940"/>
              <a:gd name="connsiteX10" fmla="*/ 2425087 w 2910116"/>
              <a:gd name="connsiteY10" fmla="*/ 3182940 h 3182940"/>
              <a:gd name="connsiteX11" fmla="*/ 1759000 w 2910116"/>
              <a:gd name="connsiteY11" fmla="*/ 3182940 h 3182940"/>
              <a:gd name="connsiteX12" fmla="*/ 1151116 w 2910116"/>
              <a:gd name="connsiteY12" fmla="*/ 3182940 h 3182940"/>
              <a:gd name="connsiteX13" fmla="*/ 485029 w 2910116"/>
              <a:gd name="connsiteY13" fmla="*/ 3182940 h 3182940"/>
              <a:gd name="connsiteX14" fmla="*/ 0 w 2910116"/>
              <a:gd name="connsiteY14" fmla="*/ 2697911 h 3182940"/>
              <a:gd name="connsiteX15" fmla="*/ 0 w 2910116"/>
              <a:gd name="connsiteY15" fmla="*/ 2166819 h 3182940"/>
              <a:gd name="connsiteX16" fmla="*/ 0 w 2910116"/>
              <a:gd name="connsiteY16" fmla="*/ 1591470 h 3182940"/>
              <a:gd name="connsiteX17" fmla="*/ 0 w 2910116"/>
              <a:gd name="connsiteY17" fmla="*/ 1104636 h 3182940"/>
              <a:gd name="connsiteX18" fmla="*/ 0 w 2910116"/>
              <a:gd name="connsiteY18" fmla="*/ 485029 h 31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10116" h="3182940" extrusionOk="0">
                <a:moveTo>
                  <a:pt x="0" y="485029"/>
                </a:moveTo>
                <a:cubicBezTo>
                  <a:pt x="7209" y="269800"/>
                  <a:pt x="227233" y="32069"/>
                  <a:pt x="485029" y="0"/>
                </a:cubicBezTo>
                <a:cubicBezTo>
                  <a:pt x="669354" y="-4384"/>
                  <a:pt x="840169" y="-28361"/>
                  <a:pt x="1170516" y="0"/>
                </a:cubicBezTo>
                <a:cubicBezTo>
                  <a:pt x="1500863" y="28361"/>
                  <a:pt x="1485539" y="-8751"/>
                  <a:pt x="1797802" y="0"/>
                </a:cubicBezTo>
                <a:cubicBezTo>
                  <a:pt x="2110065" y="8751"/>
                  <a:pt x="2266905" y="-116"/>
                  <a:pt x="2425087" y="0"/>
                </a:cubicBezTo>
                <a:cubicBezTo>
                  <a:pt x="2708644" y="2011"/>
                  <a:pt x="2875832" y="181219"/>
                  <a:pt x="2910116" y="485029"/>
                </a:cubicBezTo>
                <a:cubicBezTo>
                  <a:pt x="2897014" y="646836"/>
                  <a:pt x="2901029" y="831497"/>
                  <a:pt x="2910116" y="1038250"/>
                </a:cubicBezTo>
                <a:cubicBezTo>
                  <a:pt x="2919203" y="1245003"/>
                  <a:pt x="2901178" y="1384175"/>
                  <a:pt x="2910116" y="1569341"/>
                </a:cubicBezTo>
                <a:cubicBezTo>
                  <a:pt x="2919054" y="1754507"/>
                  <a:pt x="2890173" y="1940036"/>
                  <a:pt x="2910116" y="2078304"/>
                </a:cubicBezTo>
                <a:cubicBezTo>
                  <a:pt x="2930059" y="2216572"/>
                  <a:pt x="2901588" y="2509580"/>
                  <a:pt x="2910116" y="2697911"/>
                </a:cubicBezTo>
                <a:cubicBezTo>
                  <a:pt x="2885621" y="2984746"/>
                  <a:pt x="2684409" y="3202895"/>
                  <a:pt x="2425087" y="3182940"/>
                </a:cubicBezTo>
                <a:cubicBezTo>
                  <a:pt x="2233833" y="3182415"/>
                  <a:pt x="1908740" y="3210823"/>
                  <a:pt x="1759000" y="3182940"/>
                </a:cubicBezTo>
                <a:cubicBezTo>
                  <a:pt x="1609260" y="3155057"/>
                  <a:pt x="1409159" y="3208349"/>
                  <a:pt x="1151116" y="3182940"/>
                </a:cubicBezTo>
                <a:cubicBezTo>
                  <a:pt x="893073" y="3157531"/>
                  <a:pt x="693449" y="3204721"/>
                  <a:pt x="485029" y="3182940"/>
                </a:cubicBezTo>
                <a:cubicBezTo>
                  <a:pt x="204378" y="3197348"/>
                  <a:pt x="-17148" y="2952374"/>
                  <a:pt x="0" y="2697911"/>
                </a:cubicBezTo>
                <a:cubicBezTo>
                  <a:pt x="2382" y="2444683"/>
                  <a:pt x="-3811" y="2365689"/>
                  <a:pt x="0" y="2166819"/>
                </a:cubicBezTo>
                <a:cubicBezTo>
                  <a:pt x="3811" y="1967949"/>
                  <a:pt x="13784" y="1772459"/>
                  <a:pt x="0" y="1591470"/>
                </a:cubicBezTo>
                <a:cubicBezTo>
                  <a:pt x="-13784" y="1410481"/>
                  <a:pt x="-10521" y="1230057"/>
                  <a:pt x="0" y="1104636"/>
                </a:cubicBezTo>
                <a:cubicBezTo>
                  <a:pt x="10521" y="979215"/>
                  <a:pt x="29773" y="678909"/>
                  <a:pt x="0" y="48502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6854"/>
            </a:solidFill>
            <a:extLst>
              <a:ext uri="{C807C97D-BFC1-408E-A445-0C87EB9F89A2}">
                <ask:lineSketchStyleProps xmlns="" xmlns:ask="http://schemas.microsoft.com/office/drawing/2018/sketchyshapes" sd="414784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SFU DIN Mittelschrift" panose="00000400000000000000" pitchFamily="2" charset="0"/>
              <a:ea typeface="#9Slide03 Roboto Medium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E0870-B7FE-49BA-8690-DE9FB85988ED}"/>
              </a:ext>
            </a:extLst>
          </p:cNvPr>
          <p:cNvSpPr txBox="1"/>
          <p:nvPr/>
        </p:nvSpPr>
        <p:spPr>
          <a:xfrm>
            <a:off x="162233" y="3123566"/>
            <a:ext cx="38817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(2850 km) là 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dài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núi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Đức và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Đến Budapest để ngắm sông Danube - Nhịp sống kinh tế Việt Nam &amp; Thế giớ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25" y="117987"/>
            <a:ext cx="7857956" cy="54716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043993" y="5723347"/>
            <a:ext cx="8020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4.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Đoạn sông Đa-nuyp chảy qua </a:t>
            </a:r>
            <a:r>
              <a:rPr 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thủ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đô </a:t>
            </a:r>
            <a:r>
              <a:rPr 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Bu-đa-pet,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Hung- ga-ri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71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4.44444E-6 L 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M: 131 điều có thể bạn chưa biết">
            <a:extLst>
              <a:ext uri="{FF2B5EF4-FFF2-40B4-BE49-F238E27FC236}">
                <a16:creationId xmlns:a16="http://schemas.microsoft.com/office/drawing/2014/main" id="{724BBC3E-E930-418F-960C-BF7613FD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3" l="10000" r="90000">
                        <a14:foregroundMark x1="54200" y1="33671" x2="54200" y2="33671"/>
                        <a14:foregroundMark x1="51600" y1="30886" x2="55200" y2="45063"/>
                        <a14:foregroundMark x1="46000" y1="29620" x2="53400" y2="49114"/>
                        <a14:foregroundMark x1="62600" y1="8354" x2="62600" y2="8354"/>
                        <a14:foregroundMark x1="60400" y1="16203" x2="60400" y2="1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2" y="304801"/>
            <a:ext cx="5068826" cy="40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22;p46">
            <a:extLst>
              <a:ext uri="{FF2B5EF4-FFF2-40B4-BE49-F238E27FC236}">
                <a16:creationId xmlns:a16="http://schemas.microsoft.com/office/drawing/2014/main" id="{1BE80E4B-6AF3-49A1-A06D-9879E8CAD481}"/>
              </a:ext>
            </a:extLst>
          </p:cNvPr>
          <p:cNvSpPr txBox="1"/>
          <p:nvPr/>
        </p:nvSpPr>
        <p:spPr>
          <a:xfrm>
            <a:off x="1936897" y="3199844"/>
            <a:ext cx="2107095" cy="5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Em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có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biết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#9Slide05 Braxton Regular" panose="03060000000000000000" pitchFamily="66" charset="-93"/>
                <a:ea typeface="#9Slide03 Roboto Medium" panose="02000000000000000000" pitchFamily="2" charset="0"/>
                <a:cs typeface="Darker Grotesque Medium"/>
                <a:sym typeface="Darker Grotesque Medium"/>
              </a:rPr>
              <a:t>?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#9Slide05 Braxton Regular" panose="03060000000000000000" pitchFamily="66" charset="-93"/>
              <a:ea typeface="#9Slide03 Roboto Medium" panose="02000000000000000000" pitchFamily="2" charset="0"/>
              <a:cs typeface="Darker Grotesque Medium"/>
              <a:sym typeface="Darker Grotesque Medium"/>
            </a:endParaRPr>
          </a:p>
        </p:txBody>
      </p:sp>
      <p:sp>
        <p:nvSpPr>
          <p:cNvPr id="5" name="AutoShape 4" descr="Nước Nga và sông Volga"/>
          <p:cNvSpPr>
            <a:spLocks noChangeAspect="1" noChangeArrowheads="1"/>
          </p:cNvSpPr>
          <p:nvPr/>
        </p:nvSpPr>
        <p:spPr bwMode="auto">
          <a:xfrm>
            <a:off x="782108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428A9058-FF91-4CFB-AE53-B9726E989DA5}"/>
              </a:ext>
            </a:extLst>
          </p:cNvPr>
          <p:cNvSpPr/>
          <p:nvPr/>
        </p:nvSpPr>
        <p:spPr>
          <a:xfrm>
            <a:off x="221226" y="3842946"/>
            <a:ext cx="4100051" cy="2573869"/>
          </a:xfrm>
          <a:custGeom>
            <a:avLst/>
            <a:gdLst>
              <a:gd name="connsiteX0" fmla="*/ 0 w 2910116"/>
              <a:gd name="connsiteY0" fmla="*/ 485029 h 3182940"/>
              <a:gd name="connsiteX1" fmla="*/ 485029 w 2910116"/>
              <a:gd name="connsiteY1" fmla="*/ 0 h 3182940"/>
              <a:gd name="connsiteX2" fmla="*/ 1170516 w 2910116"/>
              <a:gd name="connsiteY2" fmla="*/ 0 h 3182940"/>
              <a:gd name="connsiteX3" fmla="*/ 1797802 w 2910116"/>
              <a:gd name="connsiteY3" fmla="*/ 0 h 3182940"/>
              <a:gd name="connsiteX4" fmla="*/ 2425087 w 2910116"/>
              <a:gd name="connsiteY4" fmla="*/ 0 h 3182940"/>
              <a:gd name="connsiteX5" fmla="*/ 2910116 w 2910116"/>
              <a:gd name="connsiteY5" fmla="*/ 485029 h 3182940"/>
              <a:gd name="connsiteX6" fmla="*/ 2910116 w 2910116"/>
              <a:gd name="connsiteY6" fmla="*/ 1038250 h 3182940"/>
              <a:gd name="connsiteX7" fmla="*/ 2910116 w 2910116"/>
              <a:gd name="connsiteY7" fmla="*/ 1569341 h 3182940"/>
              <a:gd name="connsiteX8" fmla="*/ 2910116 w 2910116"/>
              <a:gd name="connsiteY8" fmla="*/ 2078304 h 3182940"/>
              <a:gd name="connsiteX9" fmla="*/ 2910116 w 2910116"/>
              <a:gd name="connsiteY9" fmla="*/ 2697911 h 3182940"/>
              <a:gd name="connsiteX10" fmla="*/ 2425087 w 2910116"/>
              <a:gd name="connsiteY10" fmla="*/ 3182940 h 3182940"/>
              <a:gd name="connsiteX11" fmla="*/ 1759000 w 2910116"/>
              <a:gd name="connsiteY11" fmla="*/ 3182940 h 3182940"/>
              <a:gd name="connsiteX12" fmla="*/ 1151116 w 2910116"/>
              <a:gd name="connsiteY12" fmla="*/ 3182940 h 3182940"/>
              <a:gd name="connsiteX13" fmla="*/ 485029 w 2910116"/>
              <a:gd name="connsiteY13" fmla="*/ 3182940 h 3182940"/>
              <a:gd name="connsiteX14" fmla="*/ 0 w 2910116"/>
              <a:gd name="connsiteY14" fmla="*/ 2697911 h 3182940"/>
              <a:gd name="connsiteX15" fmla="*/ 0 w 2910116"/>
              <a:gd name="connsiteY15" fmla="*/ 2166819 h 3182940"/>
              <a:gd name="connsiteX16" fmla="*/ 0 w 2910116"/>
              <a:gd name="connsiteY16" fmla="*/ 1591470 h 3182940"/>
              <a:gd name="connsiteX17" fmla="*/ 0 w 2910116"/>
              <a:gd name="connsiteY17" fmla="*/ 1104636 h 3182940"/>
              <a:gd name="connsiteX18" fmla="*/ 0 w 2910116"/>
              <a:gd name="connsiteY18" fmla="*/ 485029 h 31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10116" h="3182940" extrusionOk="0">
                <a:moveTo>
                  <a:pt x="0" y="485029"/>
                </a:moveTo>
                <a:cubicBezTo>
                  <a:pt x="7209" y="269800"/>
                  <a:pt x="227233" y="32069"/>
                  <a:pt x="485029" y="0"/>
                </a:cubicBezTo>
                <a:cubicBezTo>
                  <a:pt x="669354" y="-4384"/>
                  <a:pt x="840169" y="-28361"/>
                  <a:pt x="1170516" y="0"/>
                </a:cubicBezTo>
                <a:cubicBezTo>
                  <a:pt x="1500863" y="28361"/>
                  <a:pt x="1485539" y="-8751"/>
                  <a:pt x="1797802" y="0"/>
                </a:cubicBezTo>
                <a:cubicBezTo>
                  <a:pt x="2110065" y="8751"/>
                  <a:pt x="2266905" y="-116"/>
                  <a:pt x="2425087" y="0"/>
                </a:cubicBezTo>
                <a:cubicBezTo>
                  <a:pt x="2708644" y="2011"/>
                  <a:pt x="2875832" y="181219"/>
                  <a:pt x="2910116" y="485029"/>
                </a:cubicBezTo>
                <a:cubicBezTo>
                  <a:pt x="2897014" y="646836"/>
                  <a:pt x="2901029" y="831497"/>
                  <a:pt x="2910116" y="1038250"/>
                </a:cubicBezTo>
                <a:cubicBezTo>
                  <a:pt x="2919203" y="1245003"/>
                  <a:pt x="2901178" y="1384175"/>
                  <a:pt x="2910116" y="1569341"/>
                </a:cubicBezTo>
                <a:cubicBezTo>
                  <a:pt x="2919054" y="1754507"/>
                  <a:pt x="2890173" y="1940036"/>
                  <a:pt x="2910116" y="2078304"/>
                </a:cubicBezTo>
                <a:cubicBezTo>
                  <a:pt x="2930059" y="2216572"/>
                  <a:pt x="2901588" y="2509580"/>
                  <a:pt x="2910116" y="2697911"/>
                </a:cubicBezTo>
                <a:cubicBezTo>
                  <a:pt x="2885621" y="2984746"/>
                  <a:pt x="2684409" y="3202895"/>
                  <a:pt x="2425087" y="3182940"/>
                </a:cubicBezTo>
                <a:cubicBezTo>
                  <a:pt x="2233833" y="3182415"/>
                  <a:pt x="1908740" y="3210823"/>
                  <a:pt x="1759000" y="3182940"/>
                </a:cubicBezTo>
                <a:cubicBezTo>
                  <a:pt x="1609260" y="3155057"/>
                  <a:pt x="1409159" y="3208349"/>
                  <a:pt x="1151116" y="3182940"/>
                </a:cubicBezTo>
                <a:cubicBezTo>
                  <a:pt x="893073" y="3157531"/>
                  <a:pt x="693449" y="3204721"/>
                  <a:pt x="485029" y="3182940"/>
                </a:cubicBezTo>
                <a:cubicBezTo>
                  <a:pt x="204378" y="3197348"/>
                  <a:pt x="-17148" y="2952374"/>
                  <a:pt x="0" y="2697911"/>
                </a:cubicBezTo>
                <a:cubicBezTo>
                  <a:pt x="2382" y="2444683"/>
                  <a:pt x="-3811" y="2365689"/>
                  <a:pt x="0" y="2166819"/>
                </a:cubicBezTo>
                <a:cubicBezTo>
                  <a:pt x="3811" y="1967949"/>
                  <a:pt x="13784" y="1772459"/>
                  <a:pt x="0" y="1591470"/>
                </a:cubicBezTo>
                <a:cubicBezTo>
                  <a:pt x="-13784" y="1410481"/>
                  <a:pt x="-10521" y="1230057"/>
                  <a:pt x="0" y="1104636"/>
                </a:cubicBezTo>
                <a:cubicBezTo>
                  <a:pt x="10521" y="979215"/>
                  <a:pt x="29773" y="678909"/>
                  <a:pt x="0" y="48502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6854"/>
            </a:solidFill>
            <a:extLst>
              <a:ext uri="{C807C97D-BFC1-408E-A445-0C87EB9F89A2}">
                <ask:lineSketchStyleProps xmlns="" xmlns:ask="http://schemas.microsoft.com/office/drawing/2018/sketchyshapes" sd="414784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SFU DIN Mittelschrift" panose="00000400000000000000" pitchFamily="2" charset="0"/>
              <a:ea typeface="#9Slide03 Roboto Medium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E0870-B7FE-49BA-8690-DE9FB85988ED}"/>
              </a:ext>
            </a:extLst>
          </p:cNvPr>
          <p:cNvSpPr txBox="1"/>
          <p:nvPr/>
        </p:nvSpPr>
        <p:spPr>
          <a:xfrm>
            <a:off x="221227" y="3985316"/>
            <a:ext cx="41000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Rai-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dài 1230 km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từ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Sông Danube : điều thú vị có thể bạn chưa biết về Sông Dan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297"/>
          <a:stretch/>
        </p:blipFill>
        <p:spPr bwMode="auto">
          <a:xfrm>
            <a:off x="5397910" y="366083"/>
            <a:ext cx="6167550" cy="306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ông Đa-nuyp xanh (The Blue Danube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3894"/>
          <a:stretch/>
        </p:blipFill>
        <p:spPr bwMode="auto">
          <a:xfrm>
            <a:off x="5397910" y="3593448"/>
            <a:ext cx="6167550" cy="306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5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1.11111E-6 L 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416949"/>
              </p:ext>
            </p:extLst>
          </p:nvPr>
        </p:nvGraphicFramePr>
        <p:xfrm>
          <a:off x="176982" y="1394762"/>
          <a:ext cx="11415250" cy="4483622"/>
        </p:xfrm>
        <a:graphic>
          <a:graphicData uri="http://schemas.openxmlformats.org/drawingml/2006/table">
            <a:tbl>
              <a:tblPr/>
              <a:tblGrid>
                <a:gridCol w="3008961">
                  <a:extLst>
                    <a:ext uri="{9D8B030D-6E8A-4147-A177-3AD203B41FA5}">
                      <a16:colId xmlns:a16="http://schemas.microsoft.com/office/drawing/2014/main" val="1671419053"/>
                    </a:ext>
                  </a:extLst>
                </a:gridCol>
                <a:gridCol w="3008961">
                  <a:extLst>
                    <a:ext uri="{9D8B030D-6E8A-4147-A177-3AD203B41FA5}">
                      <a16:colId xmlns:a16="http://schemas.microsoft.com/office/drawing/2014/main" val="3497001045"/>
                    </a:ext>
                  </a:extLst>
                </a:gridCol>
                <a:gridCol w="1834486">
                  <a:extLst>
                    <a:ext uri="{9D8B030D-6E8A-4147-A177-3AD203B41FA5}">
                      <a16:colId xmlns:a16="http://schemas.microsoft.com/office/drawing/2014/main" val="1113177595"/>
                    </a:ext>
                  </a:extLst>
                </a:gridCol>
                <a:gridCol w="1815280">
                  <a:extLst>
                    <a:ext uri="{9D8B030D-6E8A-4147-A177-3AD203B41FA5}">
                      <a16:colId xmlns:a16="http://schemas.microsoft.com/office/drawing/2014/main" val="2596210934"/>
                    </a:ext>
                  </a:extLst>
                </a:gridCol>
                <a:gridCol w="1747562">
                  <a:extLst>
                    <a:ext uri="{9D8B030D-6E8A-4147-A177-3AD203B41FA5}">
                      <a16:colId xmlns:a16="http://schemas.microsoft.com/office/drawing/2014/main" val="1337206943"/>
                    </a:ext>
                  </a:extLst>
                </a:gridCol>
              </a:tblGrid>
              <a:tr h="89830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vật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 đất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729204"/>
                  </a:ext>
                </a:extLst>
              </a:tr>
              <a:tr h="152460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Gồm các đảo và quẩn đảo ở BBD và một dải hẹp ở Bắc Âu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168862"/>
                  </a:ext>
                </a:extLst>
              </a:tr>
              <a:tr h="515177"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Đới ôn hoà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 bắc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487156"/>
                  </a:ext>
                </a:extLst>
              </a:tr>
              <a:tr h="515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198749"/>
                  </a:ext>
                </a:extLst>
              </a:tr>
              <a:tr h="515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 đông nam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607013"/>
                  </a:ext>
                </a:extLst>
              </a:tr>
              <a:tr h="515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 nam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4B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97695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4430" y="102099"/>
            <a:ext cx="119802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(5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algn="just"/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2d; H.5,6,7/ SGK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26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r>
              <a:rPr lang="en-US" sz="2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6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endParaRPr lang="en-US" sz="2600" i="1" dirty="0">
              <a:solidFill>
                <a:srgbClr val="0000FF"/>
              </a:solidFill>
            </a:endParaRPr>
          </a:p>
        </p:txBody>
      </p:sp>
      <p:pic>
        <p:nvPicPr>
          <p:cNvPr id="5" name="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0" y="5942929"/>
            <a:ext cx="2675851" cy="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42520"/>
              </p:ext>
            </p:extLst>
          </p:nvPr>
        </p:nvGraphicFramePr>
        <p:xfrm>
          <a:off x="163315" y="798945"/>
          <a:ext cx="11887200" cy="34137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19795">
                  <a:extLst>
                    <a:ext uri="{9D8B030D-6E8A-4147-A177-3AD203B41FA5}">
                      <a16:colId xmlns:a16="http://schemas.microsoft.com/office/drawing/2014/main" val="1162778958"/>
                    </a:ext>
                  </a:extLst>
                </a:gridCol>
                <a:gridCol w="2403987">
                  <a:extLst>
                    <a:ext uri="{9D8B030D-6E8A-4147-A177-3AD203B41FA5}">
                      <a16:colId xmlns:a16="http://schemas.microsoft.com/office/drawing/2014/main" val="3248357411"/>
                    </a:ext>
                  </a:extLst>
                </a:gridCol>
                <a:gridCol w="2566219">
                  <a:extLst>
                    <a:ext uri="{9D8B030D-6E8A-4147-A177-3AD203B41FA5}">
                      <a16:colId xmlns:a16="http://schemas.microsoft.com/office/drawing/2014/main" val="2185921035"/>
                    </a:ext>
                  </a:extLst>
                </a:gridCol>
                <a:gridCol w="3244645">
                  <a:extLst>
                    <a:ext uri="{9D8B030D-6E8A-4147-A177-3AD203B41FA5}">
                      <a16:colId xmlns:a16="http://schemas.microsoft.com/office/drawing/2014/main" val="1732330529"/>
                    </a:ext>
                  </a:extLst>
                </a:gridCol>
                <a:gridCol w="2552554">
                  <a:extLst>
                    <a:ext uri="{9D8B030D-6E8A-4147-A177-3AD203B41FA5}">
                      <a16:colId xmlns:a16="http://schemas.microsoft.com/office/drawing/2014/main" val="3941296497"/>
                    </a:ext>
                  </a:extLst>
                </a:gridCol>
              </a:tblGrid>
              <a:tr h="124965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</a:t>
                      </a:r>
                      <a:endParaRPr lang="en-US" sz="28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2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2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56802"/>
                  </a:ext>
                </a:extLst>
              </a:tr>
              <a:tr h="1874475">
                <a:tc>
                  <a:txBody>
                    <a:bodyPr/>
                    <a:lstStyle/>
                    <a:p>
                      <a:pPr marL="635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một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y, cây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8765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1373" y="213479"/>
            <a:ext cx="84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 TIN PHẢN HỒI PHIẾU HỌC TẬP SỐ 3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6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281405"/>
              </p:ext>
            </p:extLst>
          </p:nvPr>
        </p:nvGraphicFramePr>
        <p:xfrm>
          <a:off x="163315" y="798945"/>
          <a:ext cx="11887200" cy="666079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19795">
                  <a:extLst>
                    <a:ext uri="{9D8B030D-6E8A-4147-A177-3AD203B41FA5}">
                      <a16:colId xmlns:a16="http://schemas.microsoft.com/office/drawing/2014/main" val="1162778958"/>
                    </a:ext>
                  </a:extLst>
                </a:gridCol>
                <a:gridCol w="2094271">
                  <a:extLst>
                    <a:ext uri="{9D8B030D-6E8A-4147-A177-3AD203B41FA5}">
                      <a16:colId xmlns:a16="http://schemas.microsoft.com/office/drawing/2014/main" val="3248357411"/>
                    </a:ext>
                  </a:extLst>
                </a:gridCol>
                <a:gridCol w="2905432">
                  <a:extLst>
                    <a:ext uri="{9D8B030D-6E8A-4147-A177-3AD203B41FA5}">
                      <a16:colId xmlns:a16="http://schemas.microsoft.com/office/drawing/2014/main" val="2185921035"/>
                    </a:ext>
                  </a:extLst>
                </a:gridCol>
                <a:gridCol w="3491060">
                  <a:extLst>
                    <a:ext uri="{9D8B030D-6E8A-4147-A177-3AD203B41FA5}">
                      <a16:colId xmlns:a16="http://schemas.microsoft.com/office/drawing/2014/main" val="1732330529"/>
                    </a:ext>
                  </a:extLst>
                </a:gridCol>
                <a:gridCol w="2276642">
                  <a:extLst>
                    <a:ext uri="{9D8B030D-6E8A-4147-A177-3AD203B41FA5}">
                      <a16:colId xmlns:a16="http://schemas.microsoft.com/office/drawing/2014/main" val="3941296497"/>
                    </a:ext>
                  </a:extLst>
                </a:gridCol>
              </a:tblGrid>
              <a:tr h="6160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</a:t>
                      </a:r>
                      <a:endParaRPr lang="en-US" sz="18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56802"/>
                  </a:ext>
                </a:extLst>
              </a:tr>
              <a:tr h="924091">
                <a:tc>
                  <a:txBody>
                    <a:bodyPr/>
                    <a:lstStyle/>
                    <a:p>
                      <a:pPr marL="635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một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y, cây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87657"/>
                  </a:ext>
                </a:extLst>
              </a:tr>
              <a:tr h="924091">
                <a:tc rowSpan="4"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Nhóm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pốt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dôn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số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số lượng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thể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các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các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24556"/>
                  </a:ext>
                </a:extLst>
              </a:tr>
              <a:tr h="1540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33985" algn="l"/>
                        </a:tabLst>
                      </a:pPr>
                      <a:endParaRPr lang="en-US" sz="1800" b="0" u="none" strike="noStrik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55575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488714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3503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1373" y="213479"/>
            <a:ext cx="84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 TIN PHẢN HỒI PHIẾU HỌC TẬP SỐ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3315" y="798945"/>
          <a:ext cx="11887200" cy="585257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19795">
                  <a:extLst>
                    <a:ext uri="{9D8B030D-6E8A-4147-A177-3AD203B41FA5}">
                      <a16:colId xmlns:a16="http://schemas.microsoft.com/office/drawing/2014/main" val="1162778958"/>
                    </a:ext>
                  </a:extLst>
                </a:gridCol>
                <a:gridCol w="2094271">
                  <a:extLst>
                    <a:ext uri="{9D8B030D-6E8A-4147-A177-3AD203B41FA5}">
                      <a16:colId xmlns:a16="http://schemas.microsoft.com/office/drawing/2014/main" val="3248357411"/>
                    </a:ext>
                  </a:extLst>
                </a:gridCol>
                <a:gridCol w="2875935">
                  <a:extLst>
                    <a:ext uri="{9D8B030D-6E8A-4147-A177-3AD203B41FA5}">
                      <a16:colId xmlns:a16="http://schemas.microsoft.com/office/drawing/2014/main" val="2185921035"/>
                    </a:ext>
                  </a:extLst>
                </a:gridCol>
                <a:gridCol w="3520557">
                  <a:extLst>
                    <a:ext uri="{9D8B030D-6E8A-4147-A177-3AD203B41FA5}">
                      <a16:colId xmlns:a16="http://schemas.microsoft.com/office/drawing/2014/main" val="1732330529"/>
                    </a:ext>
                  </a:extLst>
                </a:gridCol>
                <a:gridCol w="2276642">
                  <a:extLst>
                    <a:ext uri="{9D8B030D-6E8A-4147-A177-3AD203B41FA5}">
                      <a16:colId xmlns:a16="http://schemas.microsoft.com/office/drawing/2014/main" val="3941296497"/>
                    </a:ext>
                  </a:extLst>
                </a:gridCol>
              </a:tblGrid>
              <a:tr h="6160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</a:t>
                      </a:r>
                      <a:endParaRPr lang="en-US" sz="18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56802"/>
                  </a:ext>
                </a:extLst>
              </a:tr>
              <a:tr h="924091">
                <a:tc>
                  <a:txBody>
                    <a:bodyPr/>
                    <a:lstStyle/>
                    <a:p>
                      <a:pPr marL="635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một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y, cây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87657"/>
                  </a:ext>
                </a:extLst>
              </a:tr>
              <a:tr h="924091">
                <a:tc rowSpan="4"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pốt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dôn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số lượng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thể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24556"/>
                  </a:ext>
                </a:extLst>
              </a:tr>
              <a:tr h="1540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Trung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33985" algn="l"/>
                        </a:tabLst>
                      </a:pP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nhiều.</a:t>
                      </a: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61290" algn="l"/>
                        </a:tabLst>
                      </a:pP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Trung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lượng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Sầu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hợp.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55575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488714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3503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1373" y="213479"/>
            <a:ext cx="84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 TIN PHẢN HỒI PHIẾU HỌC TẬP SỐ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232562"/>
              </p:ext>
            </p:extLst>
          </p:nvPr>
        </p:nvGraphicFramePr>
        <p:xfrm>
          <a:off x="163315" y="798945"/>
          <a:ext cx="11887200" cy="663536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19795">
                  <a:extLst>
                    <a:ext uri="{9D8B030D-6E8A-4147-A177-3AD203B41FA5}">
                      <a16:colId xmlns:a16="http://schemas.microsoft.com/office/drawing/2014/main" val="1162778958"/>
                    </a:ext>
                  </a:extLst>
                </a:gridCol>
                <a:gridCol w="2094271">
                  <a:extLst>
                    <a:ext uri="{9D8B030D-6E8A-4147-A177-3AD203B41FA5}">
                      <a16:colId xmlns:a16="http://schemas.microsoft.com/office/drawing/2014/main" val="3248357411"/>
                    </a:ext>
                  </a:extLst>
                </a:gridCol>
                <a:gridCol w="2875935">
                  <a:extLst>
                    <a:ext uri="{9D8B030D-6E8A-4147-A177-3AD203B41FA5}">
                      <a16:colId xmlns:a16="http://schemas.microsoft.com/office/drawing/2014/main" val="2185921035"/>
                    </a:ext>
                  </a:extLst>
                </a:gridCol>
                <a:gridCol w="3520557">
                  <a:extLst>
                    <a:ext uri="{9D8B030D-6E8A-4147-A177-3AD203B41FA5}">
                      <a16:colId xmlns:a16="http://schemas.microsoft.com/office/drawing/2014/main" val="1732330529"/>
                    </a:ext>
                  </a:extLst>
                </a:gridCol>
                <a:gridCol w="2276642">
                  <a:extLst>
                    <a:ext uri="{9D8B030D-6E8A-4147-A177-3AD203B41FA5}">
                      <a16:colId xmlns:a16="http://schemas.microsoft.com/office/drawing/2014/main" val="3941296497"/>
                    </a:ext>
                  </a:extLst>
                </a:gridCol>
              </a:tblGrid>
              <a:tr h="6160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</a:t>
                      </a:r>
                      <a:endParaRPr lang="en-US" sz="18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56802"/>
                  </a:ext>
                </a:extLst>
              </a:tr>
              <a:tr h="924091">
                <a:tc>
                  <a:txBody>
                    <a:bodyPr/>
                    <a:lstStyle/>
                    <a:p>
                      <a:pPr marL="635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một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y, cây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87657"/>
                  </a:ext>
                </a:extLst>
              </a:tr>
              <a:tr h="924091">
                <a:tc rowSpan="4"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pốt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dôn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số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số lượng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thể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các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các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24556"/>
                  </a:ext>
                </a:extLst>
              </a:tr>
              <a:tr h="1540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Trung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33985" algn="l"/>
                        </a:tabLst>
                      </a:pP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nhiều.</a:t>
                      </a: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61290" algn="l"/>
                        </a:tabLst>
                      </a:pP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Trung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lượng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Sầu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hợp.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55575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ôn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ôn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488714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3503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1373" y="213479"/>
            <a:ext cx="84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 TIN PHẢN HỒI PHIẾU HỌC TẬP SỐ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920" y="0"/>
            <a:ext cx="6140080" cy="662444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6718471" y="6453051"/>
            <a:ext cx="477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1. Bản </a:t>
            </a: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422" y="231409"/>
            <a:ext cx="61116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(3 phút) </a:t>
            </a:r>
            <a:endParaRPr lang="nl-NL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 cứu nội dung kênh </a:t>
            </a:r>
            <a:r>
              <a:rPr lang="nl-NL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 mục 1/SGK, </a:t>
            </a:r>
            <a:r>
              <a:rPr lang="nl-NL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</a:t>
            </a:r>
            <a:r>
              <a:rPr lang="nl-NL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 và bản đồ tự nhiên châu Âu:</a:t>
            </a:r>
          </a:p>
          <a:p>
            <a:pPr algn="just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Trình bày đặc điểm vị trí địa lí, hình dạng và kích thước châu Âu.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Kể tên các biển và đại dương bao quanh châu Âu? Xác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3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84" y="5208104"/>
            <a:ext cx="3803374" cy="14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67049"/>
              </p:ext>
            </p:extLst>
          </p:nvPr>
        </p:nvGraphicFramePr>
        <p:xfrm>
          <a:off x="163315" y="798945"/>
          <a:ext cx="11887200" cy="706208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19795">
                  <a:extLst>
                    <a:ext uri="{9D8B030D-6E8A-4147-A177-3AD203B41FA5}">
                      <a16:colId xmlns:a16="http://schemas.microsoft.com/office/drawing/2014/main" val="1162778958"/>
                    </a:ext>
                  </a:extLst>
                </a:gridCol>
                <a:gridCol w="2094271">
                  <a:extLst>
                    <a:ext uri="{9D8B030D-6E8A-4147-A177-3AD203B41FA5}">
                      <a16:colId xmlns:a16="http://schemas.microsoft.com/office/drawing/2014/main" val="3248357411"/>
                    </a:ext>
                  </a:extLst>
                </a:gridCol>
                <a:gridCol w="2875935">
                  <a:extLst>
                    <a:ext uri="{9D8B030D-6E8A-4147-A177-3AD203B41FA5}">
                      <a16:colId xmlns:a16="http://schemas.microsoft.com/office/drawing/2014/main" val="2185921035"/>
                    </a:ext>
                  </a:extLst>
                </a:gridCol>
                <a:gridCol w="3520557">
                  <a:extLst>
                    <a:ext uri="{9D8B030D-6E8A-4147-A177-3AD203B41FA5}">
                      <a16:colId xmlns:a16="http://schemas.microsoft.com/office/drawing/2014/main" val="1732330529"/>
                    </a:ext>
                  </a:extLst>
                </a:gridCol>
                <a:gridCol w="2276642">
                  <a:extLst>
                    <a:ext uri="{9D8B030D-6E8A-4147-A177-3AD203B41FA5}">
                      <a16:colId xmlns:a16="http://schemas.microsoft.com/office/drawing/2014/main" val="3941296497"/>
                    </a:ext>
                  </a:extLst>
                </a:gridCol>
              </a:tblGrid>
              <a:tr h="6160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</a:t>
                      </a:r>
                      <a:endParaRPr lang="en-US" sz="18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56802"/>
                  </a:ext>
                </a:extLst>
              </a:tr>
              <a:tr h="924091">
                <a:tc>
                  <a:txBody>
                    <a:bodyPr/>
                    <a:lstStyle/>
                    <a:p>
                      <a:pPr marL="635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một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y, cây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87657"/>
                  </a:ext>
                </a:extLst>
              </a:tr>
              <a:tr h="924091">
                <a:tc rowSpan="4"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pốt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dôn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số lượng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thể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24556"/>
                  </a:ext>
                </a:extLst>
              </a:tr>
              <a:tr h="15401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Trung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33985" algn="l"/>
                        </a:tabLst>
                      </a:pP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nhiều.</a:t>
                      </a: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61290" algn="l"/>
                        </a:tabLst>
                      </a:pP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Trung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lượng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Sầu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hợp.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55575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488714"/>
                  </a:ext>
                </a:extLst>
              </a:tr>
              <a:tr h="92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 Âu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nhiệt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m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 và có mưa.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câv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3503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51373" y="213479"/>
            <a:ext cx="84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 TIN PHẢN HỒI PHIẾU HỌC TẬP SỐ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434808"/>
              </p:ext>
            </p:extLst>
          </p:nvPr>
        </p:nvGraphicFramePr>
        <p:xfrm>
          <a:off x="132734" y="1253609"/>
          <a:ext cx="11917781" cy="605382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22676">
                  <a:extLst>
                    <a:ext uri="{9D8B030D-6E8A-4147-A177-3AD203B41FA5}">
                      <a16:colId xmlns:a16="http://schemas.microsoft.com/office/drawing/2014/main" val="1162778958"/>
                    </a:ext>
                  </a:extLst>
                </a:gridCol>
                <a:gridCol w="1473042">
                  <a:extLst>
                    <a:ext uri="{9D8B030D-6E8A-4147-A177-3AD203B41FA5}">
                      <a16:colId xmlns:a16="http://schemas.microsoft.com/office/drawing/2014/main" val="3248357411"/>
                    </a:ext>
                  </a:extLst>
                </a:gridCol>
                <a:gridCol w="3156154">
                  <a:extLst>
                    <a:ext uri="{9D8B030D-6E8A-4147-A177-3AD203B41FA5}">
                      <a16:colId xmlns:a16="http://schemas.microsoft.com/office/drawing/2014/main" val="2185921035"/>
                    </a:ext>
                  </a:extLst>
                </a:gridCol>
                <a:gridCol w="3318388">
                  <a:extLst>
                    <a:ext uri="{9D8B030D-6E8A-4147-A177-3AD203B41FA5}">
                      <a16:colId xmlns:a16="http://schemas.microsoft.com/office/drawing/2014/main" val="1732330529"/>
                    </a:ext>
                  </a:extLst>
                </a:gridCol>
                <a:gridCol w="2847521">
                  <a:extLst>
                    <a:ext uri="{9D8B030D-6E8A-4147-A177-3AD203B41FA5}">
                      <a16:colId xmlns:a16="http://schemas.microsoft.com/office/drawing/2014/main" val="3941296497"/>
                    </a:ext>
                  </a:extLst>
                </a:gridCol>
              </a:tblGrid>
              <a:tr h="58527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nhiên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</a:t>
                      </a:r>
                      <a:endParaRPr lang="en-US" sz="1800" b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56802"/>
                  </a:ext>
                </a:extLst>
              </a:tr>
              <a:tr h="877917">
                <a:tc>
                  <a:txBody>
                    <a:bodyPr/>
                    <a:lstStyle/>
                    <a:p>
                      <a:pPr marL="635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một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y, cây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18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87657"/>
                  </a:ext>
                </a:extLst>
              </a:tr>
              <a:tr h="877917">
                <a:tc rowSpan="4"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Nhóm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pốt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dôn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về số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số lượng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thể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810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các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24556"/>
                  </a:ext>
                </a:extLst>
              </a:tr>
              <a:tr h="1463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Trung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33985" algn="l"/>
                        </a:tabLst>
                      </a:pPr>
                      <a:r>
                        <a:rPr lang="vi-VN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nhiều.</a:t>
                      </a:r>
                    </a:p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None/>
                        <a:tabLst>
                          <a:tab pos="161290" algn="l"/>
                        </a:tabLst>
                      </a:pPr>
                      <a:r>
                        <a:rPr lang="vi-VN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0" u="none" strike="noStrike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lượng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spc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b="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có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Sầu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hợp. </a:t>
                      </a: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-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055575"/>
                  </a:ext>
                </a:extLst>
              </a:tr>
              <a:tr h="877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7175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nguyên ôn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488714"/>
                  </a:ext>
                </a:extLst>
              </a:tr>
              <a:tr h="8779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 Âu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nhiệt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trung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m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ù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ấm và có mưa.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câv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835035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734" y="-11556"/>
            <a:ext cx="116749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1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.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VỊ TRÍ ĐỊA LÍ, ĐẶC ĐIỂM TỰ NHIÊN CHÂU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ÂU</a:t>
            </a:r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Đới thiên nhiên</a:t>
            </a:r>
            <a:endParaRPr lang="en-SG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5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471947"/>
            <a:ext cx="3930444" cy="6961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-471948"/>
            <a:ext cx="4038600" cy="7064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354" y="-471948"/>
            <a:ext cx="4006645" cy="69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97595" y="4442836"/>
            <a:ext cx="1929707" cy="25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41280" y="3794796"/>
            <a:ext cx="2585320" cy="25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869" y="6351445"/>
            <a:ext cx="1064849" cy="10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35" y="5285231"/>
            <a:ext cx="1948901" cy="23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42" y="-213969"/>
            <a:ext cx="10290629" cy="33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37" y="2459736"/>
            <a:ext cx="848613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1" y="686560"/>
            <a:ext cx="7445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253" y="3158680"/>
            <a:ext cx="457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63°B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17°B.</a:t>
            </a: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36°B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71°N.</a:t>
            </a: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63°Đ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17°T.</a:t>
            </a: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36°B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71°B.</a:t>
            </a: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96018" y="5221224"/>
            <a:ext cx="635739" cy="487185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61" y="-185804"/>
            <a:ext cx="6694424" cy="35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6" y="2752506"/>
            <a:ext cx="8081264" cy="42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8568" y="795900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1523" y="3986692"/>
            <a:ext cx="681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U-ran.		B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Himalaya.	D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28199" y="4133088"/>
            <a:ext cx="635739" cy="493738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35" y="-210337"/>
            <a:ext cx="7160768" cy="293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86" y="2338132"/>
            <a:ext cx="8526560" cy="45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5694" y="628779"/>
            <a:ext cx="507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6416" y="3248019"/>
            <a:ext cx="6550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64191" y="3877056"/>
            <a:ext cx="635739" cy="493738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0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96" y="-297586"/>
            <a:ext cx="7188200" cy="28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73" y="2044427"/>
            <a:ext cx="8649046" cy="497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1296" y="455061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1792" y="2808433"/>
            <a:ext cx="6091432" cy="357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AutoNum type="alphaUcPeriod"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47071" y="4873752"/>
            <a:ext cx="635739" cy="493738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4AEC38-5313-4E56-B06F-401304C7DC1A}"/>
              </a:ext>
            </a:extLst>
          </p:cNvPr>
          <p:cNvSpPr/>
          <p:nvPr/>
        </p:nvSpPr>
        <p:spPr>
          <a:xfrm>
            <a:off x="1787236" y="6226399"/>
            <a:ext cx="7578436" cy="64039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– f; 2 – e; 3 – d; 4 – c; 5 – b; 6 - 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315864"/>
              </p:ext>
            </p:extLst>
          </p:nvPr>
        </p:nvGraphicFramePr>
        <p:xfrm>
          <a:off x="136234" y="774148"/>
          <a:ext cx="11919529" cy="53509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409060">
                  <a:extLst>
                    <a:ext uri="{9D8B030D-6E8A-4147-A177-3AD203B41FA5}">
                      <a16:colId xmlns:a16="http://schemas.microsoft.com/office/drawing/2014/main" val="3825203427"/>
                    </a:ext>
                  </a:extLst>
                </a:gridCol>
                <a:gridCol w="6510469">
                  <a:extLst>
                    <a:ext uri="{9D8B030D-6E8A-4147-A177-3AD203B41FA5}">
                      <a16:colId xmlns:a16="http://schemas.microsoft.com/office/drawing/2014/main" val="2520335646"/>
                    </a:ext>
                  </a:extLst>
                </a:gridCol>
              </a:tblGrid>
              <a:tr h="212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72117"/>
                  </a:ext>
                </a:extLst>
              </a:tr>
              <a:tr h="319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ôn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vùng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Trung Hải từ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Đào Nha sang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65969"/>
                  </a:ext>
                </a:extLst>
              </a:tr>
              <a:tr h="596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nhiệt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Giáp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Trung Hải và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47138"/>
                  </a:ext>
                </a:extLst>
              </a:tr>
              <a:tr h="596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cực và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cực ở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giữa vùng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ở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Ban-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tich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982645"/>
                  </a:ext>
                </a:extLst>
              </a:tr>
              <a:tr h="596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quần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Dương và vùng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453025"/>
                  </a:ext>
                </a:extLst>
              </a:tr>
              <a:tr h="596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nhiệt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trên 0</a:t>
                      </a:r>
                      <a:r>
                        <a:rPr lang="en-US" sz="23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c,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vào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615605"/>
                  </a:ext>
                </a:extLst>
              </a:tr>
              <a:tr h="596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nhiệt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nhiệt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&gt; 0</a:t>
                      </a:r>
                      <a:r>
                        <a:rPr lang="en-US" sz="2300" b="1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c,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 và tưởng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4238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04AEC38-5313-4E56-B06F-401304C7DC1A}"/>
              </a:ext>
            </a:extLst>
          </p:cNvPr>
          <p:cNvSpPr/>
          <p:nvPr/>
        </p:nvSpPr>
        <p:spPr>
          <a:xfrm>
            <a:off x="-1" y="133755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nội dung ở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cột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A và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cột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B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phù hợp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19" y="515304"/>
            <a:ext cx="6537552" cy="6292834"/>
          </a:xfrm>
          <a:prstGeom prst="rect">
            <a:avLst/>
          </a:prstGeom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026" y="129504"/>
            <a:ext cx="599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235500" y="2577232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329537" y="2289157"/>
            <a:ext cx="21359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Bđ</a:t>
            </a:r>
            <a:r>
              <a:rPr lang="en-US" alt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557971" y="4718376"/>
            <a:ext cx="1602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Bđ.I</a:t>
            </a:r>
            <a:r>
              <a:rPr lang="en-US" alt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08085" y="5143887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Bđ</a:t>
            </a:r>
            <a:r>
              <a:rPr lang="en-US" alt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I-ta-li-a</a:t>
            </a:r>
            <a:endParaRPr lang="en-US" alt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795020" y="5018783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Bđ</a:t>
            </a:r>
            <a:r>
              <a:rPr lang="en-US" alt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Ban-</a:t>
            </a:r>
            <a:r>
              <a:rPr lang="en-US" alt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114557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026" y="689209"/>
            <a:ext cx="52707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Vị trí : + Nằm ở phía tây lục địa Á - Âu, ngăn cách với châu Á bởi dãy núi U-ran. </a:t>
            </a:r>
            <a:endParaRPr lang="en-US" sz="2800" b="1" dirty="0" smtClean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algn="just"/>
            <a:r>
              <a:rPr lang="en-US" sz="2800" b="1" dirty="0" smtClean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              + </a:t>
            </a:r>
            <a:r>
              <a:rPr lang="vi-VN" sz="2800" b="1" dirty="0" smtClean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Nằm giữa các vĩ tuyến 36°B và 71°B, chủ yếu thuộc đới ôn hoà của bán 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b="1" dirty="0" smtClean="0">
                <a:solidFill>
                  <a:srgbClr val="0000FF"/>
                </a:solidFill>
                <a:latin typeface="+mj-lt"/>
                <a:ea typeface="Times New Roman" panose="02020603050405020304" pitchFamily="18" charset="0"/>
              </a:rPr>
              <a:t>u Bắc. </a:t>
            </a:r>
            <a:endParaRPr lang="en-US" sz="2800" b="1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822" y="3403350"/>
            <a:ext cx="5306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Hình dạng: đường bờ biển bị cắt xẻ mạnh, tạo thành nhiều bán đảo, biển, vũng vịnh ăn sâu vào đất liền.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488" y="5358037"/>
            <a:ext cx="6365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Kích thước: diện tích trên 10 triệu km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0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/>
      <p:bldP spid="44" grpId="0"/>
      <p:bldP spid="2" grpId="0" animBg="1"/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886" y="0"/>
            <a:ext cx="61030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359B9-FE05-4CFD-B1CF-4DEE48D3D884}"/>
              </a:ext>
            </a:extLst>
          </p:cNvPr>
          <p:cNvSpPr txBox="1"/>
          <p:nvPr/>
        </p:nvSpPr>
        <p:spPr>
          <a:xfrm>
            <a:off x="160264" y="167052"/>
            <a:ext cx="637242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 algn="just">
              <a:lnSpc>
                <a:spcPct val="120000"/>
              </a:lnSpc>
            </a:pP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Tại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sao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ở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châu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Âu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càng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sâu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trong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nội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địa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lượng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mưa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càng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giảm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nhiệt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càng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tăng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3592" y="1155557"/>
            <a:ext cx="5348655" cy="552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Ở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châu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tăng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 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do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hưởng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dòng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ôn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051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lục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địa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hưởng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mùa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tăng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dần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TS\Desktop\Ảnh\z3462974490427_a5fe7a61fca7386f35d48489d132ea6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412" y="-1"/>
            <a:ext cx="12045587" cy="407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6412" y="3931375"/>
            <a:ext cx="51321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/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Hoạt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nhóm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cặp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 (5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phút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)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indent="270510" algn="just">
              <a:lnSpc>
                <a:spcPct val="120000"/>
              </a:lnSpc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Xác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lượng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mưa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hậu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vì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724959"/>
              </p:ext>
            </p:extLst>
          </p:nvPr>
        </p:nvGraphicFramePr>
        <p:xfrm>
          <a:off x="5488041" y="4078514"/>
          <a:ext cx="6703958" cy="2592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302">
                  <a:extLst>
                    <a:ext uri="{9D8B030D-6E8A-4147-A177-3AD203B41FA5}">
                      <a16:colId xmlns:a16="http://schemas.microsoft.com/office/drawing/2014/main" val="1640540443"/>
                    </a:ext>
                  </a:extLst>
                </a:gridCol>
                <a:gridCol w="1369124">
                  <a:extLst>
                    <a:ext uri="{9D8B030D-6E8A-4147-A177-3AD203B41FA5}">
                      <a16:colId xmlns:a16="http://schemas.microsoft.com/office/drawing/2014/main" val="2468138976"/>
                    </a:ext>
                  </a:extLst>
                </a:gridCol>
                <a:gridCol w="1722845">
                  <a:extLst>
                    <a:ext uri="{9D8B030D-6E8A-4147-A177-3AD203B41FA5}">
                      <a16:colId xmlns:a16="http://schemas.microsoft.com/office/drawing/2014/main" val="1000295310"/>
                    </a:ext>
                  </a:extLst>
                </a:gridCol>
                <a:gridCol w="1585687">
                  <a:extLst>
                    <a:ext uri="{9D8B030D-6E8A-4147-A177-3AD203B41FA5}">
                      <a16:colId xmlns:a16="http://schemas.microsoft.com/office/drawing/2014/main" val="211568797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Gla-xgâu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(I-ta-li-a)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Ô-đét-xa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(U-crai-na)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76816"/>
                  </a:ext>
                </a:extLst>
              </a:tr>
              <a:tr h="4366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39330"/>
                  </a:ext>
                </a:extLst>
              </a:tr>
              <a:tr h="6588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 (mm)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14710"/>
                  </a:ext>
                </a:extLst>
              </a:tr>
              <a:tr h="6588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 kiểu khí hậu</a:t>
                      </a:r>
                      <a:endParaRPr lang="en-US" sz="20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34950"/>
                  </a:ext>
                </a:extLst>
              </a:tr>
            </a:tbl>
          </a:graphicData>
        </a:graphic>
      </p:graphicFrame>
      <p:pic>
        <p:nvPicPr>
          <p:cNvPr id="7" name="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30" y="5722635"/>
            <a:ext cx="2675851" cy="11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1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TS\Desktop\Ảnh\z3462974490427_a5fe7a61fca7386f35d48489d132ea6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12" y="-1"/>
            <a:ext cx="12045587" cy="407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92146"/>
              </p:ext>
            </p:extLst>
          </p:nvPr>
        </p:nvGraphicFramePr>
        <p:xfrm>
          <a:off x="146412" y="4153694"/>
          <a:ext cx="11621915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7724">
                  <a:extLst>
                    <a:ext uri="{9D8B030D-6E8A-4147-A177-3AD203B41FA5}">
                      <a16:colId xmlns:a16="http://schemas.microsoft.com/office/drawing/2014/main" val="1640540443"/>
                    </a:ext>
                  </a:extLst>
                </a:gridCol>
                <a:gridCol w="2748932">
                  <a:extLst>
                    <a:ext uri="{9D8B030D-6E8A-4147-A177-3AD203B41FA5}">
                      <a16:colId xmlns:a16="http://schemas.microsoft.com/office/drawing/2014/main" val="2468138976"/>
                    </a:ext>
                  </a:extLst>
                </a:gridCol>
                <a:gridCol w="3376327">
                  <a:extLst>
                    <a:ext uri="{9D8B030D-6E8A-4147-A177-3AD203B41FA5}">
                      <a16:colId xmlns:a16="http://schemas.microsoft.com/office/drawing/2014/main" val="1000295310"/>
                    </a:ext>
                  </a:extLst>
                </a:gridCol>
                <a:gridCol w="2748932">
                  <a:extLst>
                    <a:ext uri="{9D8B030D-6E8A-4147-A177-3AD203B41FA5}">
                      <a16:colId xmlns:a16="http://schemas.microsoft.com/office/drawing/2014/main" val="211568797"/>
                    </a:ext>
                  </a:extLst>
                </a:gridCol>
              </a:tblGrid>
              <a:tr h="7111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Gla-xgâu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(I-ta-li-a)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Ô-đét-xa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(U-crai-na)</a:t>
                      </a:r>
                      <a:endParaRPr lang="en-US" sz="24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76816"/>
                  </a:ext>
                </a:extLst>
              </a:tr>
              <a:tr h="533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(</a:t>
                      </a:r>
                      <a:r>
                        <a:rPr lang="en-US" sz="2400" b="1" baseline="300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24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39330"/>
                  </a:ext>
                </a:extLst>
              </a:tr>
              <a:tr h="533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mưa (mm)</a:t>
                      </a:r>
                      <a:endParaRPr lang="en-US" sz="24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1228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14710"/>
                  </a:ext>
                </a:extLst>
              </a:tr>
              <a:tr h="533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 kiểu khí hậu</a:t>
                      </a:r>
                      <a:endParaRPr lang="en-US" sz="24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 hải dương.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 nhiệt địa trung hải.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3495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3238" y="3148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hỏi 2:</a:t>
            </a: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sát các biểu đồ ta thấy: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1" name="Google Shape;3631;p80"/>
          <p:cNvSpPr/>
          <p:nvPr/>
        </p:nvSpPr>
        <p:spPr>
          <a:xfrm rot="10800000" flipH="1">
            <a:off x="-86616" y="5050623"/>
            <a:ext cx="12852432" cy="7238952"/>
          </a:xfrm>
          <a:prstGeom prst="flowChartDocumen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32" name="Google Shape;3632;p80"/>
          <p:cNvSpPr/>
          <p:nvPr/>
        </p:nvSpPr>
        <p:spPr>
          <a:xfrm rot="10800000">
            <a:off x="-79032" y="5357275"/>
            <a:ext cx="12852432" cy="5467392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2848;p77"/>
          <p:cNvSpPr txBox="1">
            <a:spLocks/>
          </p:cNvSpPr>
          <p:nvPr/>
        </p:nvSpPr>
        <p:spPr>
          <a:xfrm>
            <a:off x="2813059" y="1664703"/>
            <a:ext cx="6621886" cy="1921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4667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854"/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Fredoka One"/>
                <a:sym typeface="Fredoka One"/>
              </a:rPr>
              <a:t>VẬN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6854"/>
                </a:solidFill>
                <a:effectLst/>
                <a:uLnTx/>
                <a:uFillTx/>
                <a:latin typeface="#9Slide03 SFU DIN Mittelschrift" panose="00000400000000000000" pitchFamily="2" charset="0"/>
                <a:ea typeface="#9Slide03 Roboto Medium" panose="02000000000000000000" pitchFamily="2" charset="0"/>
                <a:cs typeface="Fredoka One"/>
                <a:sym typeface="Fredoka One"/>
              </a:rPr>
              <a:t> DỤNG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6854"/>
              </a:solidFill>
              <a:effectLst/>
              <a:uLnTx/>
              <a:uFillTx/>
              <a:latin typeface="#9Slide03 SFU DIN Mittelschrift" panose="00000400000000000000" pitchFamily="2" charset="0"/>
              <a:ea typeface="#9Slide03 Roboto Medium" panose="02000000000000000000" pitchFamily="2" charset="0"/>
              <a:cs typeface="Fredoka One"/>
              <a:sym typeface="Fredoka One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86CD09-EBFC-4880-BDC8-8FE5D2FF3103}"/>
              </a:ext>
            </a:extLst>
          </p:cNvPr>
          <p:cNvCxnSpPr>
            <a:cxnSpLocks/>
          </p:cNvCxnSpPr>
          <p:nvPr/>
        </p:nvCxnSpPr>
        <p:spPr>
          <a:xfrm>
            <a:off x="0" y="4235614"/>
            <a:ext cx="12192000" cy="0"/>
          </a:xfrm>
          <a:prstGeom prst="line">
            <a:avLst/>
          </a:prstGeom>
          <a:noFill/>
          <a:ln w="28575" cap="flat" cmpd="sng" algn="ctr">
            <a:solidFill>
              <a:srgbClr val="42240C"/>
            </a:solidFill>
            <a:prstDash val="solid"/>
            <a:miter lim="800000"/>
          </a:ln>
          <a:effectLst/>
        </p:spPr>
      </p:cxnSp>
      <p:sp>
        <p:nvSpPr>
          <p:cNvPr id="29" name="Teardrop 28">
            <a:extLst>
              <a:ext uri="{FF2B5EF4-FFF2-40B4-BE49-F238E27FC236}">
                <a16:creationId xmlns:a16="http://schemas.microsoft.com/office/drawing/2014/main" id="{684A181B-DAEE-40A8-806C-C7D8E4135E00}"/>
              </a:ext>
            </a:extLst>
          </p:cNvPr>
          <p:cNvSpPr/>
          <p:nvPr/>
        </p:nvSpPr>
        <p:spPr>
          <a:xfrm rot="10629018">
            <a:off x="1304384" y="1069719"/>
            <a:ext cx="2807910" cy="2807910"/>
          </a:xfrm>
          <a:prstGeom prst="teardrop">
            <a:avLst/>
          </a:prstGeom>
          <a:solidFill>
            <a:srgbClr val="67C78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64FAAFAD-AE88-4C19-A167-54B62D1A7216}"/>
              </a:ext>
            </a:extLst>
          </p:cNvPr>
          <p:cNvSpPr/>
          <p:nvPr/>
        </p:nvSpPr>
        <p:spPr>
          <a:xfrm rot="10629018">
            <a:off x="4933309" y="1069718"/>
            <a:ext cx="2807910" cy="2807910"/>
          </a:xfrm>
          <a:prstGeom prst="teardrop">
            <a:avLst/>
          </a:prstGeom>
          <a:solidFill>
            <a:srgbClr val="B2C65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3A6DCA5F-56A3-44D6-940E-2BB4F6278030}"/>
              </a:ext>
            </a:extLst>
          </p:cNvPr>
          <p:cNvSpPr/>
          <p:nvPr/>
        </p:nvSpPr>
        <p:spPr>
          <a:xfrm rot="10629018">
            <a:off x="8562233" y="1069718"/>
            <a:ext cx="2807910" cy="2807910"/>
          </a:xfrm>
          <a:prstGeom prst="teardrop">
            <a:avLst/>
          </a:prstGeom>
          <a:solidFill>
            <a:srgbClr val="00685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147FCC-11A7-4B94-9DA9-A2C4E6E334D3}"/>
              </a:ext>
            </a:extLst>
          </p:cNvPr>
          <p:cNvSpPr txBox="1"/>
          <p:nvPr/>
        </p:nvSpPr>
        <p:spPr>
          <a:xfrm>
            <a:off x="1393092" y="1321014"/>
            <a:ext cx="259505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ưu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tầm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thông tin về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khí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hậu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châu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Âu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hiện nay và viết một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đoạn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văn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ngắn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thể hiện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tóm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tắt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thông tin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em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sưu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tầm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được.</a:t>
            </a:r>
            <a:endParaRPr lang="en-US" sz="2100" b="1" dirty="0">
              <a:ln>
                <a:noFill/>
                <a:prstDash val="dashDot"/>
              </a:ln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2BA7A3-241F-4BA9-A237-1DC10ABCBDA1}"/>
              </a:ext>
            </a:extLst>
          </p:cNvPr>
          <p:cNvSpPr txBox="1"/>
          <p:nvPr/>
        </p:nvSpPr>
        <p:spPr>
          <a:xfrm>
            <a:off x="4998252" y="1519267"/>
            <a:ext cx="25303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ưu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tầm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ảnh về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sông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ngòi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hoặc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đới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thiên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nhiên của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châu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Âu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. Chia </a:t>
            </a:r>
            <a:r>
              <a:rPr lang="en-US" sz="2100" b="1" dirty="0" err="1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sẻ</a:t>
            </a:r>
            <a:r>
              <a:rPr lang="en-US" sz="21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với các bạn.</a:t>
            </a:r>
            <a:endParaRPr lang="en-US" sz="2100" b="1" dirty="0">
              <a:ln>
                <a:noFill/>
                <a:prstDash val="dashDot"/>
              </a:ln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7A1BA9-53DC-41D0-BDC9-99FF781614A3}"/>
              </a:ext>
            </a:extLst>
          </p:cNvPr>
          <p:cNvSpPr txBox="1"/>
          <p:nvPr/>
        </p:nvSpPr>
        <p:spPr>
          <a:xfrm>
            <a:off x="8693145" y="1680282"/>
            <a:ext cx="25234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Vẽ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về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thiên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nhiên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châu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Âu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theo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trí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tường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tượng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của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em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và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giới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thiệu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tranh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đó</a:t>
            </a:r>
            <a:r>
              <a:rPr lang="en-US" sz="2100" b="1" dirty="0" smtClean="0">
                <a:ln>
                  <a:noFill/>
                  <a:prstDash val="dashDot"/>
                </a:ln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.</a:t>
            </a:r>
            <a:endParaRPr lang="en-US" sz="2100" b="1" dirty="0">
              <a:ln>
                <a:noFill/>
                <a:prstDash val="dashDot"/>
              </a:ln>
              <a:solidFill>
                <a:srgbClr val="FFFF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77F7DA6-1124-4D33-8CD0-8FAFB64E000D}"/>
              </a:ext>
            </a:extLst>
          </p:cNvPr>
          <p:cNvSpPr/>
          <p:nvPr/>
        </p:nvSpPr>
        <p:spPr>
          <a:xfrm>
            <a:off x="1250388" y="4165313"/>
            <a:ext cx="142704" cy="142704"/>
          </a:xfrm>
          <a:prstGeom prst="ellipse">
            <a:avLst/>
          </a:prstGeom>
          <a:solidFill>
            <a:srgbClr val="67C7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2644A4D-4A12-4830-B2C7-90713A6FA36B}"/>
              </a:ext>
            </a:extLst>
          </p:cNvPr>
          <p:cNvSpPr/>
          <p:nvPr/>
        </p:nvSpPr>
        <p:spPr>
          <a:xfrm>
            <a:off x="4825977" y="4171446"/>
            <a:ext cx="142704" cy="142704"/>
          </a:xfrm>
          <a:prstGeom prst="ellipse">
            <a:avLst/>
          </a:prstGeom>
          <a:solidFill>
            <a:srgbClr val="B2C6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5A497E-6328-403C-AC58-8F9CCB4F8D7E}"/>
              </a:ext>
            </a:extLst>
          </p:cNvPr>
          <p:cNvSpPr/>
          <p:nvPr/>
        </p:nvSpPr>
        <p:spPr>
          <a:xfrm>
            <a:off x="8550441" y="4164300"/>
            <a:ext cx="142704" cy="142704"/>
          </a:xfrm>
          <a:prstGeom prst="ellipse">
            <a:avLst/>
          </a:prstGeom>
          <a:solidFill>
            <a:srgbClr val="0068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4AEC38-5313-4E56-B06F-401304C7DC1A}"/>
              </a:ext>
            </a:extLst>
          </p:cNvPr>
          <p:cNvSpPr/>
          <p:nvPr/>
        </p:nvSpPr>
        <p:spPr>
          <a:xfrm>
            <a:off x="0" y="99649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VẬN DỤNG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147FCC-11A7-4B94-9DA9-A2C4E6E334D3}"/>
              </a:ext>
            </a:extLst>
          </p:cNvPr>
          <p:cNvSpPr txBox="1"/>
          <p:nvPr/>
        </p:nvSpPr>
        <p:spPr>
          <a:xfrm>
            <a:off x="2212708" y="4510515"/>
            <a:ext cx="771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lựa</a:t>
            </a:r>
            <a:r>
              <a:rPr lang="en-US" sz="2400" b="1" dirty="0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thực hiện 1 </a:t>
            </a:r>
            <a:r>
              <a:rPr lang="en-US" sz="2400" b="1" dirty="0" err="1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ln>
                  <a:noFill/>
                  <a:prstDash val="dashDot"/>
                </a:ln>
                <a:solidFill>
                  <a:srgbClr val="C0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vụ trên</a:t>
            </a:r>
            <a:endParaRPr lang="en-US" sz="2400" b="1" dirty="0">
              <a:ln>
                <a:noFill/>
                <a:prstDash val="dashDot"/>
              </a:ln>
              <a:solidFill>
                <a:srgbClr val="C000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 animBg="1"/>
      <p:bldP spid="36" grpId="0" animBg="1"/>
      <p:bldP spid="37" grpId="0" animBg="1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 NGẪM SAU BÀI 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0C8B44-3E79-411E-9732-53E474FB0F3C}"/>
              </a:ext>
            </a:extLst>
          </p:cNvPr>
          <p:cNvGrpSpPr/>
          <p:nvPr/>
        </p:nvGrpSpPr>
        <p:grpSpPr>
          <a:xfrm>
            <a:off x="861610" y="1962686"/>
            <a:ext cx="4159749" cy="4159749"/>
            <a:chOff x="1171808" y="2023387"/>
            <a:chExt cx="2801037" cy="280103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E153341-962C-411C-86BD-A02480848BF8}"/>
                </a:ext>
              </a:extLst>
            </p:cNvPr>
            <p:cNvSpPr/>
            <p:nvPr/>
          </p:nvSpPr>
          <p:spPr>
            <a:xfrm>
              <a:off x="1268061" y="2119640"/>
              <a:ext cx="2633811" cy="2633811"/>
            </a:xfrm>
            <a:prstGeom prst="ellipse">
              <a:avLst/>
            </a:prstGeom>
            <a:solidFill>
              <a:srgbClr val="FFC93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EFF141B-7199-422A-9625-E6A6E06B4AE5}"/>
                </a:ext>
              </a:extLst>
            </p:cNvPr>
            <p:cNvSpPr/>
            <p:nvPr/>
          </p:nvSpPr>
          <p:spPr>
            <a:xfrm>
              <a:off x="1171808" y="2023387"/>
              <a:ext cx="2801037" cy="2801037"/>
            </a:xfrm>
            <a:prstGeom prst="ellipse">
              <a:avLst/>
            </a:prstGeom>
            <a:noFill/>
            <a:ln w="12700" cap="flat" cmpd="sng" algn="ctr">
              <a:solidFill>
                <a:srgbClr val="FFC9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59" name="Picture 5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0CE4E98-B7EC-44EC-A9E0-7A1B0EA28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52" y="2571923"/>
            <a:ext cx="3110961" cy="311096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6997462" y="3663370"/>
            <a:ext cx="5055993" cy="52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điều </a:t>
            </a:r>
            <a:r>
              <a:rPr lang="en-US" sz="2400" b="1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thắc</a:t>
            </a: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mắc</a:t>
            </a: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.</a:t>
            </a:r>
          </a:p>
        </p:txBody>
      </p:sp>
      <p:sp>
        <p:nvSpPr>
          <p:cNvPr id="2" name="AutoShape 2" descr="Biểu Tượng Thương Chữ - Số 1 PNG png tải về - Miễn phí trong suốt Khu Vực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iểu Tượng Thương Chữ - Số 1 PNG png tải về - Miễn phí trong suốt Khu Vực  png Tải về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96491" l="9459" r="89865">
                        <a14:foregroundMark x1="45608" y1="29825" x2="57432" y2="83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8140" y="4803808"/>
            <a:ext cx="2282536" cy="1318627"/>
          </a:xfrm>
          <a:prstGeom prst="rect">
            <a:avLst/>
          </a:prstGeom>
        </p:spPr>
      </p:pic>
      <p:pic>
        <p:nvPicPr>
          <p:cNvPr id="1030" name="Picture 6" descr="Số 2 PNG png tải về - Miễn phí trong suốt Khu Vự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100000" l="10000" r="90000">
                        <a14:foregroundMark x1="48333" y1="22333" x2="48333" y2="22333"/>
                        <a14:foregroundMark x1="49556" y1="15833" x2="55889" y2="72000"/>
                        <a14:foregroundMark x1="44444" y1="77333" x2="58111" y2="22500"/>
                        <a14:foregroundMark x1="39667" y1="26000" x2="48556" y2="22000"/>
                        <a14:foregroundMark x1="42667" y1="46500" x2="47000" y2="83167"/>
                        <a14:foregroundMark x1="44444" y1="71333" x2="63778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13" y="3432042"/>
            <a:ext cx="1519990" cy="10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iều khoản khác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37" r="93966">
                        <a14:foregroundMark x1="61207" y1="30667" x2="61207" y2="30667"/>
                        <a14:foregroundMark x1="60057" y1="46667" x2="60057" y2="46667"/>
                        <a14:foregroundMark x1="39655" y1="26333" x2="58046" y2="71667"/>
                        <a14:foregroundMark x1="48276" y1="79000" x2="58333" y2="29667"/>
                        <a14:foregroundMark x1="36782" y1="71667" x2="62644" y2="66333"/>
                        <a14:foregroundMark x1="42241" y1="22667" x2="68391" y2="63667"/>
                        <a14:foregroundMark x1="50862" y1="41333" x2="68966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55" y="1933929"/>
            <a:ext cx="1216107" cy="10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997462" y="2161087"/>
            <a:ext cx="5507250" cy="52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điều </a:t>
            </a:r>
            <a:r>
              <a:rPr lang="en-US" sz="2400" b="1" dirty="0" err="1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được.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97462" y="5186948"/>
            <a:ext cx="4365298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400" b="1" kern="0" dirty="0" smtClean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đề </a:t>
            </a:r>
            <a:r>
              <a:rPr lang="en-US" sz="2400" b="1" kern="0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xuất để giờ học </a:t>
            </a:r>
            <a:r>
              <a:rPr lang="en-US" sz="2400" b="1" kern="0" dirty="0" err="1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hiệu</a:t>
            </a:r>
            <a:r>
              <a:rPr lang="en-US" sz="2400" b="1" kern="0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quả hơn</a:t>
            </a:r>
            <a:endParaRPr lang="vi-VN" sz="2400" b="1" kern="0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3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28405" y="2225041"/>
            <a:ext cx="5562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XIN CHÂN THÀNH CẢM ƠN THẦY CÔ VÀ CÁC EM!</a:t>
            </a:r>
          </a:p>
        </p:txBody>
      </p:sp>
    </p:spTree>
    <p:extLst>
      <p:ext uri="{BB962C8B-B14F-4D97-AF65-F5344CB8AC3E}">
        <p14:creationId xmlns:p14="http://schemas.microsoft.com/office/powerpoint/2010/main" val="8494380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122" y="298780"/>
            <a:ext cx="11703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HĐ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(5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  <a:r>
              <a:rPr lang="nl-NL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Nghiên </a:t>
            </a:r>
            <a:r>
              <a:rPr lang="nl-NL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cứu nội dung kênh </a:t>
            </a:r>
            <a:r>
              <a:rPr lang="nl-NL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 mục 2b/SGK, </a:t>
            </a:r>
            <a:r>
              <a:rPr lang="nl-NL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1 và bản đồ tự nhiên châu </a:t>
            </a:r>
            <a:r>
              <a:rPr lang="nl-NL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lang="nl-NL" sz="2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0468" y="5505644"/>
            <a:ext cx="1911531" cy="13523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22" y="1247345"/>
            <a:ext cx="11527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624147"/>
              </p:ext>
            </p:extLst>
          </p:nvPr>
        </p:nvGraphicFramePr>
        <p:xfrm>
          <a:off x="222071" y="2325188"/>
          <a:ext cx="9888581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687">
                  <a:extLst>
                    <a:ext uri="{9D8B030D-6E8A-4147-A177-3AD203B41FA5}">
                      <a16:colId xmlns:a16="http://schemas.microsoft.com/office/drawing/2014/main" val="3664864427"/>
                    </a:ext>
                  </a:extLst>
                </a:gridCol>
                <a:gridCol w="2237672">
                  <a:extLst>
                    <a:ext uri="{9D8B030D-6E8A-4147-A177-3AD203B41FA5}">
                      <a16:colId xmlns:a16="http://schemas.microsoft.com/office/drawing/2014/main" val="2612438710"/>
                    </a:ext>
                  </a:extLst>
                </a:gridCol>
                <a:gridCol w="2667687">
                  <a:extLst>
                    <a:ext uri="{9D8B030D-6E8A-4147-A177-3AD203B41FA5}">
                      <a16:colId xmlns:a16="http://schemas.microsoft.com/office/drawing/2014/main" val="1236784676"/>
                    </a:ext>
                  </a:extLst>
                </a:gridCol>
                <a:gridCol w="2315535">
                  <a:extLst>
                    <a:ext uri="{9D8B030D-6E8A-4147-A177-3AD203B41FA5}">
                      <a16:colId xmlns:a16="http://schemas.microsoft.com/office/drawing/2014/main" val="162772928"/>
                    </a:ext>
                  </a:extLst>
                </a:gridCol>
              </a:tblGrid>
              <a:tr h="10972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 núi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618905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già</a:t>
                      </a:r>
                      <a:endParaRPr lang="en-US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trẻ</a:t>
                      </a:r>
                      <a:endParaRPr lang="en-US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1346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7780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677147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06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795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TS\Desktop\Ảnh\z3462835426430_9d6f6ebe55bb24117eb8ac4f112dfde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6389" y="0"/>
            <a:ext cx="12579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524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" y="313508"/>
            <a:ext cx="5696727" cy="5964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96716" y="6277654"/>
            <a:ext cx="399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Đông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444" y="313508"/>
            <a:ext cx="5701871" cy="5961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5793445" y="6288709"/>
            <a:ext cx="518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Trung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-1"/>
            <a:ext cx="6087291" cy="63669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627018" y="6366919"/>
            <a:ext cx="3905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5" y="-1"/>
            <a:ext cx="6008915" cy="6414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6387737" y="6414815"/>
            <a:ext cx="5499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Nam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28385"/>
              </p:ext>
            </p:extLst>
          </p:nvPr>
        </p:nvGraphicFramePr>
        <p:xfrm>
          <a:off x="241022" y="1592573"/>
          <a:ext cx="11855183" cy="5225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7123">
                  <a:extLst>
                    <a:ext uri="{9D8B030D-6E8A-4147-A177-3AD203B41FA5}">
                      <a16:colId xmlns:a16="http://schemas.microsoft.com/office/drawing/2014/main" val="1830791346"/>
                    </a:ext>
                  </a:extLst>
                </a:gridCol>
                <a:gridCol w="3606159">
                  <a:extLst>
                    <a:ext uri="{9D8B030D-6E8A-4147-A177-3AD203B41FA5}">
                      <a16:colId xmlns:a16="http://schemas.microsoft.com/office/drawing/2014/main" val="1700384355"/>
                    </a:ext>
                  </a:extLst>
                </a:gridCol>
                <a:gridCol w="3559852">
                  <a:extLst>
                    <a:ext uri="{9D8B030D-6E8A-4147-A177-3AD203B41FA5}">
                      <a16:colId xmlns:a16="http://schemas.microsoft.com/office/drawing/2014/main" val="1078478247"/>
                    </a:ext>
                  </a:extLst>
                </a:gridCol>
                <a:gridCol w="3142049">
                  <a:extLst>
                    <a:ext uri="{9D8B030D-6E8A-4147-A177-3AD203B41FA5}">
                      <a16:colId xmlns:a16="http://schemas.microsoft.com/office/drawing/2014/main" val="1233001190"/>
                    </a:ext>
                  </a:extLst>
                </a:gridCol>
              </a:tblGrid>
              <a:tr h="46201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 núi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78422"/>
                  </a:ext>
                </a:extLst>
              </a:tr>
              <a:tr h="462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già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trẻ</a:t>
                      </a: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340924"/>
                  </a:ext>
                </a:extLst>
              </a:tr>
              <a:tr h="1477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</a:t>
                      </a:r>
                      <a:endParaRPr lang="en-US" sz="3200" b="1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b="1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đồng bằng Bắc Âu, Đông Âu...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bắc và trung tâm: Xcan-đi-na-vi, U-ran...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7780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nam: An-pơ, Các-pat, Ban-căng...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299682"/>
                  </a:ext>
                </a:extLst>
              </a:tr>
              <a:tr h="27721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200" b="1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Chiếm 2/3 diện tích châu Âu.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nguồn gốc hình thành khác nhau.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Phần lớn có độ cao trung bình hoặc thấp.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2065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Phần lớn có độ cao dưới 2000m.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206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9657078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9604" y="76946"/>
            <a:ext cx="113680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1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.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VỊ TRÍ ĐỊA LÍ, ĐẶC ĐIỂM TỰ NHIÊN CHÂU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ÂU</a:t>
            </a:r>
            <a:endParaRPr lang="vi-V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tự nhiên.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Địa hình</a:t>
            </a:r>
            <a:endParaRPr lang="en-SG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8277</TotalTime>
  <Words>3551</Words>
  <Application>Microsoft Office PowerPoint</Application>
  <PresentationFormat>Widescreen</PresentationFormat>
  <Paragraphs>451</Paragraphs>
  <Slides>45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7" baseType="lpstr">
      <vt:lpstr>Microsoft YaHei</vt:lpstr>
      <vt:lpstr>SimSun</vt:lpstr>
      <vt:lpstr>#9Slide02 Noi dung dai</vt:lpstr>
      <vt:lpstr>#9Slide03 Arima Madurai</vt:lpstr>
      <vt:lpstr>#9Slide03 Roboto Medium</vt:lpstr>
      <vt:lpstr>#9Slide03 SFU DIN Mittelschrift</vt:lpstr>
      <vt:lpstr>#9Slide05 Braxton Regular</vt:lpstr>
      <vt:lpstr>#9Slide05 Israquella</vt:lpstr>
      <vt:lpstr>Arial</vt:lpstr>
      <vt:lpstr>Calibri</vt:lpstr>
      <vt:lpstr>Calibri Light</vt:lpstr>
      <vt:lpstr>Cambria</vt:lpstr>
      <vt:lpstr>Comic Sans MS</vt:lpstr>
      <vt:lpstr>Darker Grotesque Medium</vt:lpstr>
      <vt:lpstr>Fredoka One</vt:lpstr>
      <vt:lpstr>Helvetica Neue</vt:lpstr>
      <vt:lpstr>Roboto</vt:lpstr>
      <vt:lpstr>Symbol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302</cp:revision>
  <dcterms:created xsi:type="dcterms:W3CDTF">2021-06-28T15:32:15Z</dcterms:created>
  <dcterms:modified xsi:type="dcterms:W3CDTF">2022-09-07T14:40:13Z</dcterms:modified>
</cp:coreProperties>
</file>