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7" r:id="rId2"/>
  </p:sldMasterIdLst>
  <p:notesMasterIdLst>
    <p:notesMasterId r:id="rId27"/>
  </p:notesMasterIdLst>
  <p:sldIdLst>
    <p:sldId id="311" r:id="rId3"/>
    <p:sldId id="312" r:id="rId4"/>
    <p:sldId id="315" r:id="rId5"/>
    <p:sldId id="256" r:id="rId6"/>
    <p:sldId id="258" r:id="rId7"/>
    <p:sldId id="298" r:id="rId8"/>
    <p:sldId id="299" r:id="rId9"/>
    <p:sldId id="300" r:id="rId10"/>
    <p:sldId id="301" r:id="rId11"/>
    <p:sldId id="302" r:id="rId12"/>
    <p:sldId id="261" r:id="rId13"/>
    <p:sldId id="264" r:id="rId14"/>
    <p:sldId id="265" r:id="rId15"/>
    <p:sldId id="260" r:id="rId16"/>
    <p:sldId id="303" r:id="rId17"/>
    <p:sldId id="304" r:id="rId18"/>
    <p:sldId id="316" r:id="rId19"/>
    <p:sldId id="305" r:id="rId20"/>
    <p:sldId id="306" r:id="rId21"/>
    <p:sldId id="307" r:id="rId22"/>
    <p:sldId id="310" r:id="rId23"/>
    <p:sldId id="309" r:id="rId24"/>
    <p:sldId id="308" r:id="rId25"/>
    <p:sldId id="271" r:id="rId26"/>
  </p:sldIdLst>
  <p:sldSz cx="12192000" cy="6858000"/>
  <p:notesSz cx="6858000" cy="9144000"/>
  <p:embeddedFontLst>
    <p:embeddedFont>
      <p:font typeface="Barlow Condensed" panose="00000506000000000000" pitchFamily="2"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Homemade Apple" panose="020B0604020202020204" charset="0"/>
      <p:regular r:id="rId38"/>
    </p:embeddedFont>
    <p:embeddedFont>
      <p:font typeface="Kristi" panose="020B0604020202020204" charset="0"/>
      <p:regular r:id="rId39"/>
    </p:embeddedFont>
    <p:embeddedFont>
      <p:font typeface="Quicksand Medium" panose="020B0604020202020204" charset="0"/>
      <p:regular r:id="rId40"/>
      <p:bold r:id="rId41"/>
    </p:embeddedFont>
    <p:embeddedFont>
      <p:font typeface="Ubuntu" panose="020B0504030602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779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8747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05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3088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8801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81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78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2200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4029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3770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8430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940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366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141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64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142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489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092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621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4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1534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673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41787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p:cSld name="Header">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27" name="Google Shape;127;p5"/>
          <p:cNvGrpSpPr/>
          <p:nvPr/>
        </p:nvGrpSpPr>
        <p:grpSpPr>
          <a:xfrm rot="-1545250" flipH="1">
            <a:off x="241930" y="2094991"/>
            <a:ext cx="2782442"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7"/>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19188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ody">
  <p:cSld name="Title &amp; body">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15845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246832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72473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315" name="Google Shape;315;p9"/>
          <p:cNvSpPr txBox="1">
            <a:spLocks noGrp="1"/>
          </p:cNvSpPr>
          <p:nvPr>
            <p:ph type="body" idx="1"/>
          </p:nvPr>
        </p:nvSpPr>
        <p:spPr>
          <a:xfrm>
            <a:off x="5873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0"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05861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76039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meline or Process">
  <p:cSld name="Timeline or Process">
    <p:spTree>
      <p:nvGrpSpPr>
        <p:cNvPr id="1" name="Shape 365"/>
        <p:cNvGrpSpPr/>
        <p:nvPr/>
      </p:nvGrpSpPr>
      <p:grpSpPr>
        <a:xfrm>
          <a:off x="0" y="0"/>
          <a:ext cx="0" cy="0"/>
          <a:chOff x="0" y="0"/>
          <a:chExt cx="0" cy="0"/>
        </a:xfrm>
      </p:grpSpPr>
      <p:sp>
        <p:nvSpPr>
          <p:cNvPr id="366" name="Google Shape;366;p12"/>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434343"/>
                </a:solidFill>
              </a:rPr>
              <a:pPr/>
              <a:t>‹#›</a:t>
            </a:fld>
            <a:endParaRPr>
              <a:solidFill>
                <a:srgbClr val="434343"/>
              </a:solidFill>
            </a:endParaRPr>
          </a:p>
        </p:txBody>
      </p:sp>
      <p:sp>
        <p:nvSpPr>
          <p:cNvPr id="367" name="Google Shape;367;p12"/>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68" name="Google Shape;368;p12"/>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69" name="Google Shape;369;p12"/>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0" name="Google Shape;370;p12"/>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1" name="Google Shape;371;p12"/>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2" name="Google Shape;372;p12"/>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3" name="Google Shape;373;p12"/>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4" name="Google Shape;374;p12"/>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5" name="Google Shape;375;p12"/>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6" name="Google Shape;376;p12"/>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7" name="Google Shape;377;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extLst>
      <p:ext uri="{BB962C8B-B14F-4D97-AF65-F5344CB8AC3E}">
        <p14:creationId xmlns:p14="http://schemas.microsoft.com/office/powerpoint/2010/main" val="368485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01010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extLst>
      <p:ext uri="{BB962C8B-B14F-4D97-AF65-F5344CB8AC3E}">
        <p14:creationId xmlns:p14="http://schemas.microsoft.com/office/powerpoint/2010/main" val="202041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98028995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gabshka?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unsplash.com/s/photos/woman-flowers?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660"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711" b="89941" l="9961" r="100000">
                        <a14:foregroundMark x1="62109" y1="25195" x2="77930" y2="36328"/>
                        <a14:foregroundMark x1="77441" y1="34766" x2="74121" y2="39551"/>
                        <a14:foregroundMark x1="62109" y1="24805" x2="59180" y2="29590"/>
                        <a14:foregroundMark x1="28125" y1="29785" x2="33691" y2="38770"/>
                        <a14:foregroundMark x1="38477" y1="36719" x2="32910" y2="41309"/>
                        <a14:foregroundMark x1="32910" y1="41309" x2="32910" y2="41309"/>
                        <a14:foregroundMark x1="32422" y1="54492" x2="30664" y2="60254"/>
                        <a14:foregroundMark x1="30664" y1="60254" x2="30664" y2="60254"/>
                        <a14:foregroundMark x1="19922" y1="67188" x2="32910" y2="77734"/>
                        <a14:foregroundMark x1="33301" y1="77539" x2="33887" y2="76172"/>
                        <a14:foregroundMark x1="33887" y1="76172" x2="33887" y2="76172"/>
                        <a14:foregroundMark x1="64551" y1="68652" x2="71484" y2="71582"/>
                        <a14:foregroundMark x1="81250" y1="70410" x2="77051" y2="72949"/>
                        <a14:foregroundMark x1="76074" y1="58691" x2="73340" y2="63477"/>
                        <a14:foregroundMark x1="73340" y1="63477" x2="73340" y2="63477"/>
                        <a14:foregroundMark x1="31055" y1="28125" x2="33691" y2="32910"/>
                        <a14:foregroundMark x1="33691" y1="32910" x2="33691" y2="32910"/>
                        <a14:foregroundMark x1="65137" y1="27734" x2="60547" y2="31934"/>
                        <a14:foregroundMark x1="59570" y1="22168" x2="56543" y2="27734"/>
                        <a14:foregroundMark x1="78516" y1="36133" x2="73145" y2="40723"/>
                      </a14:backgroundRemoval>
                    </a14:imgEffect>
                  </a14:imgLayer>
                </a14:imgProps>
              </a:ext>
            </a:extLst>
          </a:blip>
          <a:stretch>
            <a:fillRect/>
          </a:stretch>
        </p:blipFill>
        <p:spPr>
          <a:xfrm>
            <a:off x="2811439" y="174009"/>
            <a:ext cx="7710985" cy="7710985"/>
          </a:xfrm>
          <a:prstGeom prst="rect">
            <a:avLst/>
          </a:prstGeom>
        </p:spPr>
      </p:pic>
      <p:sp>
        <p:nvSpPr>
          <p:cNvPr id="6" name="Rectangle 5"/>
          <p:cNvSpPr/>
          <p:nvPr/>
        </p:nvSpPr>
        <p:spPr>
          <a:xfrm>
            <a:off x="478233" y="1463470"/>
            <a:ext cx="3206663" cy="4708981"/>
          </a:xfrm>
          <a:prstGeom prst="rect">
            <a:avLst/>
          </a:prstGeom>
        </p:spPr>
        <p:txBody>
          <a:bodyPr wrap="square">
            <a:spAutoFit/>
          </a:bodyPr>
          <a:lstStyle/>
          <a:p>
            <a:pPr algn="ctr">
              <a:lnSpc>
                <a:spcPct val="150000"/>
              </a:lnSpc>
            </a:pPr>
            <a:r>
              <a:rPr lang="en-US" sz="4000" b="1" i="1" dirty="0" err="1">
                <a:latin typeface="Times New Roman" panose="02020603050405020304" pitchFamily="18" charset="0"/>
                <a:cs typeface="Times New Roman" panose="02020603050405020304" pitchFamily="18" charset="0"/>
              </a:rPr>
              <a:t>Những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biểu</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tượng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trên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gợi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cho</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em</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suy</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nghĩ</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đến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điều</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gì</a:t>
            </a:r>
            <a:r>
              <a:rPr lang="en-US" sz="4000" b="1" i="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8" name="Straight Connector 74"/>
          <p:cNvCxnSpPr/>
          <p:nvPr/>
        </p:nvCxnSpPr>
        <p:spPr>
          <a:xfrm flipH="1">
            <a:off x="723331" y="1699840"/>
            <a:ext cx="7306" cy="382750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10" name="TextBox 9"/>
          <p:cNvSpPr txBox="1"/>
          <p:nvPr/>
        </p:nvSpPr>
        <p:spPr>
          <a:xfrm>
            <a:off x="1114812" y="1944125"/>
            <a:ext cx="1764409" cy="954107"/>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KẾT THÚC</a:t>
            </a:r>
          </a:p>
        </p:txBody>
      </p:sp>
      <p:sp>
        <p:nvSpPr>
          <p:cNvPr id="11" name="TextBox 10"/>
          <p:cNvSpPr txBox="1"/>
          <p:nvPr/>
        </p:nvSpPr>
        <p:spPr>
          <a:xfrm>
            <a:off x="3515453" y="2033488"/>
            <a:ext cx="7348165" cy="584775"/>
          </a:xfrm>
          <a:prstGeom prst="rect">
            <a:avLst/>
          </a:prstGeom>
          <a:noFill/>
          <a:ln w="28575">
            <a:solidFill>
              <a:srgbClr val="C00000"/>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10" idx="3"/>
          </p:cNvCxnSpPr>
          <p:nvPr/>
        </p:nvCxnSpPr>
        <p:spPr>
          <a:xfrm>
            <a:off x="2879221" y="2421179"/>
            <a:ext cx="636232" cy="187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69829" y="3073193"/>
            <a:ext cx="9088821"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Hãy 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a:p>
            <a:pPr algn="just"/>
            <a:endParaRPr lang="vi-VN" sz="2800" dirty="0">
              <a:latin typeface="Times New Roman" panose="02020603050405020304" pitchFamily="18" charset="0"/>
              <a:cs typeface="Times New Roman" panose="02020603050405020304" pitchFamily="18" charset="0"/>
            </a:endParaRPr>
          </a:p>
          <a:p>
            <a:pPr algn="just"/>
            <a:br>
              <a:rPr lang="vi-VN" sz="28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8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TextBox 3"/>
          <p:cNvSpPr txBox="1"/>
          <p:nvPr/>
        </p:nvSpPr>
        <p:spPr>
          <a:xfrm>
            <a:off x="5331932" y="1924779"/>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08036" y="2993407"/>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08036" y="4062034"/>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408035" y="5130660"/>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liệt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kê</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hành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cụ</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56" name="Oval 75"/>
          <p:cNvSpPr/>
          <p:nvPr/>
        </p:nvSpPr>
        <p:spPr>
          <a:xfrm>
            <a:off x="4714766" y="21005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7" name="Oval 75"/>
          <p:cNvSpPr/>
          <p:nvPr/>
        </p:nvSpPr>
        <p:spPr>
          <a:xfrm>
            <a:off x="4714765" y="308628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8" name="Oval 75"/>
          <p:cNvSpPr/>
          <p:nvPr/>
        </p:nvSpPr>
        <p:spPr>
          <a:xfrm>
            <a:off x="4714766" y="414493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9" name="Oval 75"/>
          <p:cNvSpPr/>
          <p:nvPr/>
        </p:nvSpPr>
        <p:spPr>
          <a:xfrm>
            <a:off x="4714765" y="51306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pic>
        <p:nvPicPr>
          <p:cNvPr id="3" name="Picture 2"/>
          <p:cNvPicPr>
            <a:picLocks noChangeAspect="1"/>
          </p:cNvPicPr>
          <p:nvPr/>
        </p:nvPicPr>
        <p:blipFill>
          <a:blip r:embed="rId3"/>
          <a:stretch>
            <a:fillRect/>
          </a:stretch>
        </p:blipFill>
        <p:spPr>
          <a:xfrm>
            <a:off x="1618269" y="976310"/>
            <a:ext cx="10591406" cy="10097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barn(inVertical)">
                                      <p:cBhvr>
                                        <p:cTn id="19" dur="500"/>
                                        <p:tgtEl>
                                          <p:spTgt spid="1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barn(inVertical)">
                                      <p:cBhvr>
                                        <p:cTn id="22" dur="500"/>
                                        <p:tgtEl>
                                          <p:spTgt spid="15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barn(inVertical)">
                                      <p:cBhvr>
                                        <p:cTn id="25" dur="500"/>
                                        <p:tgtEl>
                                          <p:spTgt spid="15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barn(inVertical)">
                                      <p:cBhvr>
                                        <p:cTn id="28" dur="500"/>
                                        <p:tgtEl>
                                          <p:spTgt spid="159"/>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56" grpId="0" animBg="1"/>
      <p:bldP spid="157" grpId="0" animBg="1"/>
      <p:bldP spid="158" grpId="0" animBg="1"/>
      <p:bldP spid="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6" name="Rectangle 5"/>
          <p:cNvSpPr/>
          <p:nvPr/>
        </p:nvSpPr>
        <p:spPr>
          <a:xfrm>
            <a:off x="300251"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5222" y="996288"/>
            <a:ext cx="8120870" cy="127937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58216648"/>
              </p:ext>
            </p:extLst>
          </p:nvPr>
        </p:nvGraphicFramePr>
        <p:xfrm>
          <a:off x="614149" y="1936576"/>
          <a:ext cx="9512490" cy="4653098"/>
        </p:xfrm>
        <a:graphic>
          <a:graphicData uri="http://schemas.openxmlformats.org/drawingml/2006/table">
            <a:tbl>
              <a:tblPr/>
              <a:tblGrid>
                <a:gridCol w="5568287">
                  <a:extLst>
                    <a:ext uri="{9D8B030D-6E8A-4147-A177-3AD203B41FA5}">
                      <a16:colId xmlns:a16="http://schemas.microsoft.com/office/drawing/2014/main" val="20000"/>
                    </a:ext>
                  </a:extLst>
                </a:gridCol>
                <a:gridCol w="3944203">
                  <a:extLst>
                    <a:ext uri="{9D8B030D-6E8A-4147-A177-3AD203B41FA5}">
                      <a16:colId xmlns:a16="http://schemas.microsoft.com/office/drawing/2014/main" val="20001"/>
                    </a:ext>
                  </a:extLst>
                </a:gridCol>
              </a:tblGrid>
              <a:tr h="524963">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nghe</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nói</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93600">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Nhận xét về bài trình bày của bạn với thái độ chân thành.</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Có thể trao đổi về một số nội dung như:</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Những điều khiến em xúc động hoặc có ấn</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tượng sâu sắc trong bài trình bày của bạn.</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Sự phù hợp của việc sử dụng các yếu tố</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phi ngôn ngữ (cử chỉ, điệu bộ, nét mặt,...) với</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nội dung bài trình bày.</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Một vài điểm có thể bổ sung để phần</a:t>
                      </a:r>
                      <a:r>
                        <a:rPr lang="en-US" sz="2400" baseline="0">
                          <a:solidFill>
                            <a:schemeClr val="tx2">
                              <a:lumMod val="50000"/>
                            </a:schemeClr>
                          </a:solidFill>
                          <a:effectLst/>
                          <a:latin typeface="Times New Roman" panose="02020603050405020304" pitchFamily="18" charset="0"/>
                          <a:cs typeface="Times New Roman" panose="02020603050405020304" pitchFamily="18" charset="0"/>
                        </a:rPr>
                        <a:t> </a:t>
                      </a:r>
                      <a:r>
                        <a:rPr lang="vi-VN" sz="2400">
                          <a:solidFill>
                            <a:schemeClr val="tx2">
                              <a:lumMod val="50000"/>
                            </a:schemeClr>
                          </a:solidFill>
                          <a:effectLst/>
                          <a:latin typeface="Times New Roman" panose="02020603050405020304" pitchFamily="18" charset="0"/>
                          <a:cs typeface="Times New Roman" panose="02020603050405020304" pitchFamily="18" charset="0"/>
                        </a:rPr>
                        <a:t>trình</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bày trở nên hoàn thiện hơn.</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Tiếp thu những ý kiến góp ý mà em cho là xác đáng.</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Giải thích những chỗ người nghe còn thắc mắc.</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Bảo vệ ý kiến của mình nếu nhận thấy ý kiến đó đ</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3" name="Google Shape;483;p23"/>
          <p:cNvGrpSpPr/>
          <p:nvPr/>
        </p:nvGrpSpPr>
        <p:grpSpPr>
          <a:xfrm>
            <a:off x="875031" y="586285"/>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pic>
        <p:nvPicPr>
          <p:cNvPr id="19" name="Picture 18"/>
          <p:cNvPicPr>
            <a:picLocks noChangeAspect="1"/>
          </p:cNvPicPr>
          <p:nvPr/>
        </p:nvPicPr>
        <p:blipFill>
          <a:blip r:embed="rId3"/>
          <a:stretch>
            <a:fillRect/>
          </a:stretch>
        </p:blipFill>
        <p:spPr>
          <a:xfrm>
            <a:off x="1114715" y="2880818"/>
            <a:ext cx="5593983" cy="2539375"/>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7442" b="94535" l="1279" r="99302"/>
                    </a14:imgEffect>
                  </a14:imgLayer>
                </a14:imgProps>
              </a:ext>
            </a:extLst>
          </a:blip>
          <a:stretch>
            <a:fillRect/>
          </a:stretch>
        </p:blipFill>
        <p:spPr>
          <a:xfrm>
            <a:off x="6437503" y="1506532"/>
            <a:ext cx="5354281" cy="5354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330061"/>
            <a:ext cx="11313995" cy="6124754"/>
          </a:xfrm>
          <a:prstGeom prst="rect">
            <a:avLst/>
          </a:prstGeom>
          <a:solidFill>
            <a:srgbClr val="FFFFFF"/>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Kính chào thầy cô và các </a:t>
            </a:r>
            <a:r>
              <a:rPr lang="vi-VN" sz="2800">
                <a:latin typeface="Times New Roman" panose="02020603050405020304" pitchFamily="18" charset="0"/>
                <a:cs typeface="Times New Roman" panose="02020603050405020304" pitchFamily="18" charset="0"/>
              </a:rPr>
              <a:t>bạn.</a:t>
            </a:r>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Tôi tên là............học sinh.........trường.........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may </a:t>
            </a:r>
            <a:r>
              <a:rPr lang="en-US" sz="2800" dirty="0" err="1">
                <a:latin typeface="Times New Roman" panose="02020603050405020304" pitchFamily="18" charset="0"/>
                <a:cs typeface="Times New Roman" panose="02020603050405020304" pitchFamily="18" charset="0"/>
              </a:rPr>
              <a:t>mắn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"Sống 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Bởi vậy họ cần lắm sự yêu thương, chia sẻ  chung tay giúp của cộng đồng.</a:t>
            </a:r>
          </a:p>
          <a:p>
            <a:pPr algn="just"/>
            <a:r>
              <a:rPr lang="en-US" sz="2800">
                <a:latin typeface="Times New Roman" panose="02020603050405020304" pitchFamily="18" charset="0"/>
                <a:cs typeface="Times New Roman" panose="02020603050405020304" pitchFamily="18" charset="0"/>
              </a:rPr>
              <a:t>	Trong những ngày vừa qua, các tỉnh phía Bắc  nước ta đã phải hứng chịu hậu quả nặng nề của cơn bão số 3. Cuộc sống của người dân trở nên khó khăn đau thương và mất mát. Đúng lúc này, truyền thống tương thân tương ái của dân tộc ta lại được phát huy mạnh mẽ. Lớp học của em cũng đóng góp một phần vào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196039"/>
            <a:ext cx="11313995" cy="7355860"/>
          </a:xfrm>
          <a:prstGeom prst="rect">
            <a:avLst/>
          </a:prstGeom>
          <a:solidFill>
            <a:srgbClr val="FFFFFF"/>
          </a:solidFill>
        </p:spPr>
        <p:txBody>
          <a:bodyPr wrap="square">
            <a:spAutoFit/>
          </a:bodyPr>
          <a:lstStyle/>
          <a:p>
            <a:pPr algn="just"/>
            <a:r>
              <a:rPr lang="en-US" sz="2800">
                <a:latin typeface="Times New Roman" panose="02020603050405020304" pitchFamily="18" charset="0"/>
                <a:cs typeface="Times New Roman" panose="02020603050405020304" pitchFamily="18" charset="0"/>
              </a:rPr>
              <a:t>	Khi cơn lũ qua đi, nhiều tài sản của người dân bị hủy hoại. Đặc biệt là những bạn học sinh không còn có sách vở, áo quần sạch sẽ để đến trường. Trước tình hình đó, người người nhà nhà chung tay góp sức ủng hộ đồng bào miền Bắc. Người có sức góp sức, người có của góp của. Riêng trường em cũng đã phát động phong trào ủng hộ các bạn học sinh ở miền Bắc bị ảnh hưởng bởi cơn bão cố 3. Mỗi học sinh có thể ủng hộ sách vở, quần áo hoặc đồ dùng học tập. Sau đó, các lớp sẽ thống kê và sắp xếp để nộp lại cho nhà trường.</a:t>
            </a:r>
          </a:p>
          <a:p>
            <a:pPr algn="just"/>
            <a:r>
              <a:rPr lang="en-US" sz="2800">
                <a:latin typeface="Times New Roman" panose="02020603050405020304" pitchFamily="18" charset="0"/>
                <a:cs typeface="Times New Roman" panose="02020603050405020304" pitchFamily="18" charset="0"/>
              </a:rPr>
              <a:t>	Sau khi nghe cô giáo phổ biến, các thành viên trong lớp của em đều hưởng ứng rất nhiệt tình. Bản thân em cũng vậy. Tối hôm đó, em trở về nhà xin phép mẹ lấy những bộ trang phục không mặc nữa nhưng còn mới để tặng các bạn. Được mẹ đồng ý, em vui lắm, vội lấy áo quần ra gấp gọn gàng để chuẩn bị gửi vào miền Trung. Xong xuôi, em vào tủ sách, lấy ra những cuốn sách của các năm học trước đóng vào hộp để gửi cùng. Suốt tối hôm đó, em mong sao cho ngày mai đến thật nhanh để được đem quà đến cho các bạn ở ở các tỉnh miền Bắc</a:t>
            </a:r>
            <a:r>
              <a:rPr lang="en-US" sz="2800"/>
              <a:t>.</a:t>
            </a:r>
          </a:p>
          <a:p>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9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423080" y="875971"/>
            <a:ext cx="11313995" cy="4401205"/>
          </a:xfrm>
          <a:prstGeom prst="rect">
            <a:avLst/>
          </a:prstGeom>
          <a:solidFill>
            <a:srgbClr val="FFFFFF"/>
          </a:solidFill>
        </p:spPr>
        <p:txBody>
          <a:bodyPr wrap="square">
            <a:spAutoFit/>
          </a:bodyPr>
          <a:lstStyle/>
          <a:p>
            <a:pPr algn="just"/>
            <a:r>
              <a:rPr lang="en-US" sz="2800">
                <a:latin typeface="Times New Roman" panose="02020603050405020304" pitchFamily="18" charset="0"/>
                <a:cs typeface="Times New Roman" panose="02020603050405020304" pitchFamily="18" charset="0"/>
              </a:rPr>
              <a:t>	Sáng hôm sau, em mang những món đồ mà mình đã chuẩn bị đến nộp. Tất cả các thành viên khác trong lớp cũng đều đóng góp. Cô giáo đã giao cho bạn lớp trưởng và lớp phó kiểm tra lại, thống kê các món đồ thu được. Lớp em đã đóng góp được mười bộ sách giáo khoa, hai mươi bộ quần áo vẫn còn rất mới và hơn một triệu đồng tiền mặt. Chúng em đều cảm thấy rất hạnh phúc.</a:t>
            </a:r>
          </a:p>
          <a:p>
            <a:pPr algn="just"/>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Em biết, hành động của mình không quá lớn lao. Nhưng em vẫn vô cùng hạnh phúc và vui sướng khi góp chút sức mình giúp đỡ đồng bào trong khó khăn. Em sẽ cố gắng học tập hơn nữa, để tương lai, có thể giúp đỡ nhiều người hơn bằng chính sức của mình</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9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423080" y="1551476"/>
            <a:ext cx="11313995" cy="3539430"/>
          </a:xfrm>
          <a:prstGeom prst="rect">
            <a:avLst/>
          </a:prstGeom>
          <a:solidFill>
            <a:srgbClr val="FFFFFF"/>
          </a:solidFill>
        </p:spPr>
        <p:txBody>
          <a:bodyPr wrap="square">
            <a:spAutoFit/>
          </a:bodyPr>
          <a:lstStyle/>
          <a:p>
            <a:pPr algn="just"/>
            <a:r>
              <a:rPr lang="en-US" sz="2800">
                <a:latin typeface="Times New Roman" panose="02020603050405020304" pitchFamily="18" charset="0"/>
                <a:cs typeface="Times New Roman" panose="02020603050405020304" pitchFamily="18" charset="0"/>
              </a:rPr>
              <a:t>	Cuối buổi chiều, các bạn nam phụ trách mang những món quà của lớp đem nộp cho cô tổng phụ trách. Sau khi hoạt động từ thiện kết thúc, lớp em đã được tuyên dương trước toàn trường. Em cảm thấy đây là một hoạt động rất ý nghĩa, và vui vẻ khi làm được một việc tốt.</a:t>
            </a:r>
          </a:p>
          <a:p>
            <a:pPr algn="just"/>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Hãy </a:t>
            </a:r>
            <a:r>
              <a:rPr lang="vi-VN" sz="2800" dirty="0">
                <a:latin typeface="Times New Roman" panose="02020603050405020304" pitchFamily="18" charset="0"/>
                <a:cs typeface="Times New Roman" panose="02020603050405020304" pitchFamily="18" charset="0"/>
              </a:rPr>
              <a:t>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 ….Cảm ơn thầy cô và các bạn đã </a:t>
            </a:r>
            <a:r>
              <a:rPr lang="vi-VN" sz="2800">
                <a:latin typeface="Times New Roman" panose="02020603050405020304" pitchFamily="18" charset="0"/>
                <a:cs typeface="Times New Roman" panose="02020603050405020304" pitchFamily="18" charset="0"/>
              </a:rPr>
              <a:t>lắng nghe.</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4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7461065"/>
              </p:ext>
            </p:extLst>
          </p:nvPr>
        </p:nvGraphicFramePr>
        <p:xfrm>
          <a:off x="204715" y="40944"/>
          <a:ext cx="11737077" cy="6739414"/>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3">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đạt</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extLst>
                  <a:ext uri="{0D108BD9-81ED-4DB2-BD59-A6C34878D82A}">
                    <a16:rowId xmlns:a16="http://schemas.microsoft.com/office/drawing/2014/main" val="10003"/>
                  </a:ext>
                </a:extLst>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rgbClr val="FFFFFF"/>
                    </a:solidFill>
                  </a:tcPr>
                </a:tc>
                <a:tc>
                  <a:txBody>
                    <a:bodyPr/>
                    <a:lstStyle/>
                    <a:p>
                      <a:pPr algn="l"/>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một cách rõ ràng, ấn tượng</a:t>
                      </a:r>
                    </a:p>
                  </a:txBody>
                  <a:tcPr marL="54392" marR="54392" marT="27196" marB="27196" anchor="ctr">
                    <a:solidFill>
                      <a:srgbClr val="FFFFFF"/>
                    </a:solidFill>
                  </a:tcPr>
                </a:tc>
                <a:extLst>
                  <a:ext uri="{0D108BD9-81ED-4DB2-BD59-A6C34878D82A}">
                    <a16:rowId xmlns:a16="http://schemas.microsoft.com/office/drawing/2014/main" val="10004"/>
                  </a:ext>
                </a:extLst>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rgbClr val="FFFFFF"/>
                    </a:solidFill>
                  </a:tcPr>
                </a:tc>
                <a:extLst>
                  <a:ext uri="{0D108BD9-81ED-4DB2-BD59-A6C34878D82A}">
                    <a16:rowId xmlns:a16="http://schemas.microsoft.com/office/drawing/2014/main" val="10005"/>
                  </a:ext>
                </a:extLst>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rgbClr val="FFFFFF"/>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rgbClr val="FFFFFF"/>
                    </a:solidFill>
                  </a:tcPr>
                </a:tc>
                <a:extLst>
                  <a:ext uri="{0D108BD9-81ED-4DB2-BD59-A6C34878D82A}">
                    <a16:rowId xmlns:a16="http://schemas.microsoft.com/office/drawing/2014/main" val="10006"/>
                  </a:ext>
                </a:extLst>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rgbClr val="FFFFFF"/>
                    </a:solidFill>
                  </a:tcPr>
                </a:tc>
                <a:extLst>
                  <a:ext uri="{0D108BD9-81ED-4DB2-BD59-A6C34878D82A}">
                    <a16:rowId xmlns:a16="http://schemas.microsoft.com/office/drawing/2014/main" val="10007"/>
                  </a:ext>
                </a:extLst>
              </a:tr>
              <a:tr h="495679">
                <a:tc gridSpan="4">
                  <a:txBody>
                    <a:bodyPr/>
                    <a:lstStyle/>
                    <a:p>
                      <a:pPr algn="r"/>
                      <a:r>
                        <a:rPr lang="en-US" sz="2400" b="1" i="1" dirty="0" err="1">
                          <a:solidFill>
                            <a:srgbClr val="FF0000"/>
                          </a:solidFill>
                          <a:effectLst/>
                          <a:latin typeface="Times New Roman" panose="02020603050405020304" pitchFamily="18" charset="0"/>
                          <a:cs typeface="Times New Roman" panose="02020603050405020304" pitchFamily="18" charset="0"/>
                        </a:rPr>
                        <a:t>Tổng</a:t>
                      </a:r>
                      <a:r>
                        <a:rPr lang="en-US" sz="2400" b="1" i="1" dirty="0">
                          <a:solidFill>
                            <a:srgbClr val="FF0000"/>
                          </a:solidFill>
                          <a:effectLst/>
                          <a:latin typeface="Times New Roman" panose="02020603050405020304" pitchFamily="18" charset="0"/>
                          <a:cs typeface="Times New Roman" panose="02020603050405020304" pitchFamily="18" charset="0"/>
                        </a:rPr>
                        <a:t>: ……/10 </a:t>
                      </a:r>
                      <a:r>
                        <a:rPr lang="en-US" sz="2400" b="1" i="1" dirty="0" err="1">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15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11" name="Rectangle 10"/>
          <p:cNvSpPr/>
          <p:nvPr/>
        </p:nvSpPr>
        <p:spPr>
          <a:xfrm>
            <a:off x="4395139" y="1778169"/>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video.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3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rao giải thưởng Tình nguyện quốc gia 2020 cho 20 tập thể, cá nhân">
            <a:extLst>
              <a:ext uri="{FF2B5EF4-FFF2-40B4-BE49-F238E27FC236}">
                <a16:creationId xmlns:a16="http://schemas.microsoft.com/office/drawing/2014/main" id="{C26E2A6B-4A87-441A-A78B-26317D80A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1" y="1"/>
            <a:ext cx="5733603" cy="322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hát động phong trào “Tết trồng cây đời đời nhớ ơn Bác Hồ” - Tin tức">
            <a:extLst>
              <a:ext uri="{FF2B5EF4-FFF2-40B4-BE49-F238E27FC236}">
                <a16:creationId xmlns:a16="http://schemas.microsoft.com/office/drawing/2014/main" id="{9ABF8556-E5F5-4A2A-82D5-5E6F75474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641" y="3428999"/>
            <a:ext cx="5733600" cy="3315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ần kiên quyết xử lý nạn đổ rác ở sân bay cũ Phú Quốc | WIKI PHU QUOC -  Trang tin tức Thành phố Phú Quốc">
            <a:extLst>
              <a:ext uri="{FF2B5EF4-FFF2-40B4-BE49-F238E27FC236}">
                <a16:creationId xmlns:a16="http://schemas.microsoft.com/office/drawing/2014/main" id="{8408D4ED-2733-4DC8-A1F7-1D32D7D81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1" y="3428999"/>
            <a:ext cx="5733601" cy="3229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à Nội hưởng ứng Chương trình “Sóng và máy tính cho em” và Công bố kho học  liệu điện tử giáo dục">
            <a:extLst>
              <a:ext uri="{FF2B5EF4-FFF2-40B4-BE49-F238E27FC236}">
                <a16:creationId xmlns:a16="http://schemas.microsoft.com/office/drawing/2014/main" id="{1891F1CB-470A-4D42-B989-DBD40E114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641" y="-1"/>
            <a:ext cx="5733603" cy="33153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6"/>
          <a:stretch>
            <a:fillRect/>
          </a:stretch>
        </p:blipFill>
        <p:spPr>
          <a:xfrm>
            <a:off x="3775757" y="1940357"/>
            <a:ext cx="4811602" cy="3202370"/>
          </a:xfrm>
          <a:prstGeom prst="rect">
            <a:avLst/>
          </a:prstGeom>
        </p:spPr>
      </p:pic>
    </p:spTree>
    <p:extLst>
      <p:ext uri="{BB962C8B-B14F-4D97-AF65-F5344CB8AC3E}">
        <p14:creationId xmlns:p14="http://schemas.microsoft.com/office/powerpoint/2010/main" val="19339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419367" y="1092535"/>
            <a:ext cx="7424383" cy="4922690"/>
          </a:xfrm>
          <a:prstGeom prst="rect">
            <a:avLst/>
          </a:prstGeom>
        </p:spPr>
      </p:pic>
    </p:spTree>
    <p:extLst>
      <p:ext uri="{BB962C8B-B14F-4D97-AF65-F5344CB8AC3E}">
        <p14:creationId xmlns:p14="http://schemas.microsoft.com/office/powerpoint/2010/main" val="231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3899" y="1842448"/>
            <a:ext cx="7777029" cy="1634220"/>
          </a:xfrm>
          <a:prstGeom prst="rect">
            <a:avLst/>
          </a:prstGeom>
        </p:spPr>
      </p:pic>
      <p:sp>
        <p:nvSpPr>
          <p:cNvPr id="5" name="Rectangle 4"/>
          <p:cNvSpPr/>
          <p:nvPr/>
        </p:nvSpPr>
        <p:spPr>
          <a:xfrm>
            <a:off x="450376" y="2979172"/>
            <a:ext cx="5944526" cy="1569660"/>
          </a:xfrm>
          <a:prstGeom prst="rect">
            <a:avLst/>
          </a:prstGeom>
        </p:spPr>
        <p:txBody>
          <a:bodyPr wrap="square">
            <a:spAutoFit/>
          </a:bodyPr>
          <a:lstStyle/>
          <a:p>
            <a:pPr algn="ctr">
              <a:lnSpc>
                <a:spcPct val="150000"/>
              </a:lnSpc>
            </a:pP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7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53772953"/>
              </p:ext>
            </p:extLst>
          </p:nvPr>
        </p:nvGraphicFramePr>
        <p:xfrm>
          <a:off x="313233" y="484495"/>
          <a:ext cx="11642205" cy="6035040"/>
        </p:xfrm>
        <a:graphic>
          <a:graphicData uri="http://schemas.openxmlformats.org/drawingml/2006/table">
            <a:tbl>
              <a:tblPr>
                <a:tableStyleId>{5940675A-B579-460E-94D1-54222C63F5DA}</a:tableStyleId>
              </a:tblPr>
              <a:tblGrid>
                <a:gridCol w="2028740">
                  <a:extLst>
                    <a:ext uri="{9D8B030D-6E8A-4147-A177-3AD203B41FA5}">
                      <a16:colId xmlns:a16="http://schemas.microsoft.com/office/drawing/2014/main" val="20000"/>
                    </a:ext>
                  </a:extLst>
                </a:gridCol>
                <a:gridCol w="5150647">
                  <a:extLst>
                    <a:ext uri="{9D8B030D-6E8A-4147-A177-3AD203B41FA5}">
                      <a16:colId xmlns:a16="http://schemas.microsoft.com/office/drawing/2014/main" val="20001"/>
                    </a:ext>
                  </a:extLst>
                </a:gridCol>
                <a:gridCol w="4462818">
                  <a:extLst>
                    <a:ext uri="{9D8B030D-6E8A-4147-A177-3AD203B41FA5}">
                      <a16:colId xmlns:a16="http://schemas.microsoft.com/office/drawing/2014/main" val="20002"/>
                    </a:ext>
                  </a:extLst>
                </a:gridCol>
              </a:tblGrid>
              <a:tr h="202619">
                <a:tc>
                  <a:txBody>
                    <a:bodyPr/>
                    <a:lstStyle/>
                    <a:p>
                      <a:pPr algn="ctr" fontAlgn="t"/>
                      <a:r>
                        <a:rPr lang="en-US" sz="3200" b="1" dirty="0">
                          <a:solidFill>
                            <a:srgbClr val="FFFFFF"/>
                          </a:solidFill>
                          <a:effectLst/>
                          <a:latin typeface="Times New Roman" panose="02020603050405020304" pitchFamily="18" charset="0"/>
                          <a:cs typeface="Times New Roman" panose="02020603050405020304" pitchFamily="18" charset="0"/>
                        </a:rPr>
                        <a:t> </a:t>
                      </a:r>
                    </a:p>
                  </a:txBody>
                  <a:tcPr marL="0" marR="0" marT="0" marB="0">
                    <a:solidFill>
                      <a:schemeClr val="tx1">
                        <a:lumMod val="60000"/>
                        <a:lumOff val="40000"/>
                      </a:schemeClr>
                    </a:solidFill>
                  </a:tcPr>
                </a:tc>
                <a:tc>
                  <a:txBody>
                    <a:bodyPr/>
                    <a:lstStyle/>
                    <a:p>
                      <a:pPr algn="ctr" fontAlgn="t" latinLnBrk="0"/>
                      <a:r>
                        <a:rPr lang="en-US" sz="3200" b="1">
                          <a:solidFill>
                            <a:srgbClr val="FFFFFF"/>
                          </a:solidFill>
                          <a:effectLst/>
                          <a:latin typeface="Times New Roman" panose="02020603050405020304" pitchFamily="18" charset="0"/>
                          <a:cs typeface="Times New Roman" panose="02020603050405020304" pitchFamily="18" charset="0"/>
                        </a:rPr>
                        <a:t>Mùa xuân nho nhỏ</a:t>
                      </a:r>
                    </a:p>
                  </a:txBody>
                  <a:tcPr marL="0" marR="0" marT="0" marB="0">
                    <a:solidFill>
                      <a:schemeClr val="tx1">
                        <a:lumMod val="60000"/>
                        <a:lumOff val="40000"/>
                      </a:schemeClr>
                    </a:solidFill>
                  </a:tcPr>
                </a:tc>
                <a:tc>
                  <a:txBody>
                    <a:bodyPr/>
                    <a:lstStyle/>
                    <a:p>
                      <a:pPr algn="ctr" fontAlgn="t" latinLnBrk="0"/>
                      <a:r>
                        <a:rPr lang="en-US" sz="3200" b="1" dirty="0" err="1">
                          <a:solidFill>
                            <a:srgbClr val="FFFFFF"/>
                          </a:solidFill>
                          <a:effectLst/>
                          <a:latin typeface="Times New Roman" panose="02020603050405020304" pitchFamily="18" charset="0"/>
                          <a:cs typeface="Times New Roman" panose="02020603050405020304" pitchFamily="18" charset="0"/>
                        </a:rPr>
                        <a:t>Gò</a:t>
                      </a:r>
                      <a:r>
                        <a:rPr lang="en-US" sz="3200" b="1" dirty="0">
                          <a:solidFill>
                            <a:srgbClr val="FFFFFF"/>
                          </a:solidFill>
                          <a:effectLst/>
                          <a:latin typeface="Times New Roman" panose="02020603050405020304" pitchFamily="18" charset="0"/>
                          <a:cs typeface="Times New Roman" panose="02020603050405020304" pitchFamily="18" charset="0"/>
                        </a:rPr>
                        <a:t> Me</a:t>
                      </a:r>
                    </a:p>
                  </a:txBody>
                  <a:tcPr marL="0" marR="0" marT="0" marB="0">
                    <a:solidFill>
                      <a:schemeClr val="tx1">
                        <a:lumMod val="60000"/>
                        <a:lumOff val="40000"/>
                      </a:schemeClr>
                    </a:solidFill>
                  </a:tcPr>
                </a:tc>
                <a:extLst>
                  <a:ext uri="{0D108BD9-81ED-4DB2-BD59-A6C34878D82A}">
                    <a16:rowId xmlns:a16="http://schemas.microsoft.com/office/drawing/2014/main" val="10000"/>
                  </a:ext>
                </a:extLst>
              </a:tr>
              <a:tr h="607857">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Tình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xúc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tác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giả</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Cảm xúc tự hào, yêu mến, trân trọng và khao khát cống hiến của tác giả dành cho quê hương, đất nước.</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Tình cảm gắn bó, yêu quý, tự hào của tác giả dành cho miền quê và những con người lao động nơi quê hương xứ sở.</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1"/>
                  </a:ext>
                </a:extLst>
              </a:tr>
              <a:tr h="202619">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nổi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bật</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2"/>
                  </a:ext>
                </a:extLst>
              </a:tr>
              <a:tr h="1013096">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Hình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ảnh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đặc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sắc</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thiên nhiên gần gũi, bình dị (dòng sông, bông hoa, con chim, nốt trầm,…)</a:t>
                      </a:r>
                    </a:p>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con người (người lao động, người cầm súng làm việc hăng say, con người khao khát được cống hiến)</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thiên nhiên đặc sắc, có hồn, tươi đẹp (con đê cát đỏ, vườn mía lao xao, ao làng trong vắt,…)</a:t>
                      </a:r>
                    </a:p>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con người khéo léo, cần cù, hăng say lao động (cô gái Gò Me)</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855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37" name="Rectangle 36"/>
          <p:cNvSpPr/>
          <p:nvPr/>
        </p:nvSpPr>
        <p:spPr>
          <a:xfrm>
            <a:off x="2254275" y="2371917"/>
            <a:ext cx="9072453" cy="3892861"/>
          </a:xfrm>
          <a:prstGeom prst="rect">
            <a:avLst/>
          </a:prstGeom>
        </p:spPr>
        <p:txBody>
          <a:bodyPr wrap="square">
            <a:spAutoFit/>
          </a:bodyPr>
          <a:lstStyle/>
          <a:p>
            <a:pPr algn="just">
              <a:lnSpc>
                <a:spcPct val="150000"/>
              </a:lnSpc>
            </a:pP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1254799" y="449405"/>
            <a:ext cx="10607959" cy="2395936"/>
          </a:xfrm>
          <a:prstGeom prst="rect">
            <a:avLst/>
          </a:prstGeom>
        </p:spPr>
      </p:pic>
    </p:spTree>
    <p:extLst>
      <p:ext uri="{BB962C8B-B14F-4D97-AF65-F5344CB8AC3E}">
        <p14:creationId xmlns:p14="http://schemas.microsoft.com/office/powerpoint/2010/main" val="2604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9"/>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a:t>Thank you!</a:t>
            </a:r>
            <a:endParaRPr sz="18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KSND thành phố Hải Phòng: Chương trình Hiến máu tình nguyện “Giọt máu cho  đi, cuộc đời ở lại”">
            <a:extLst>
              <a:ext uri="{FF2B5EF4-FFF2-40B4-BE49-F238E27FC236}">
                <a16:creationId xmlns:a16="http://schemas.microsoft.com/office/drawing/2014/main" id="{EDA29498-9FAA-4010-A7B3-870DEA95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6041"/>
            <a:ext cx="5860716" cy="3365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Nối dài những hoạt động thiện nguyện trong phòng, chống dịch covid-19 |  VOV.VN">
            <a:extLst>
              <a:ext uri="{FF2B5EF4-FFF2-40B4-BE49-F238E27FC236}">
                <a16:creationId xmlns:a16="http://schemas.microsoft.com/office/drawing/2014/main" id="{5EDFEBD3-D21C-4BC5-8317-31BA78355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8" y="0"/>
            <a:ext cx="5775157" cy="326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FC25F4F-B849-45F7-8B3E-4996A44A0653}"/>
              </a:ext>
            </a:extLst>
          </p:cNvPr>
          <p:cNvPicPr>
            <a:picLocks noChangeAspect="1"/>
          </p:cNvPicPr>
          <p:nvPr/>
        </p:nvPicPr>
        <p:blipFill>
          <a:blip r:embed="rId4"/>
          <a:stretch>
            <a:fillRect/>
          </a:stretch>
        </p:blipFill>
        <p:spPr>
          <a:xfrm>
            <a:off x="85557" y="3593765"/>
            <a:ext cx="5700295" cy="3129551"/>
          </a:xfrm>
          <a:prstGeom prst="rect">
            <a:avLst/>
          </a:prstGeom>
        </p:spPr>
      </p:pic>
      <p:pic>
        <p:nvPicPr>
          <p:cNvPr id="7" name="Picture 10" descr="Tặng quà Tết cho nạn nhân chất độc da cam/ Dioxin. - Báo Tây Ninh Online">
            <a:extLst>
              <a:ext uri="{FF2B5EF4-FFF2-40B4-BE49-F238E27FC236}">
                <a16:creationId xmlns:a16="http://schemas.microsoft.com/office/drawing/2014/main" id="{E2C78939-CF18-4A78-A672-372290CA6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558" y="3563349"/>
            <a:ext cx="5700293" cy="3129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6"/>
          <a:stretch>
            <a:fillRect/>
          </a:stretch>
        </p:blipFill>
        <p:spPr>
          <a:xfrm>
            <a:off x="3775757" y="1940357"/>
            <a:ext cx="4811602" cy="3202370"/>
          </a:xfrm>
          <a:prstGeom prst="rect">
            <a:avLst/>
          </a:prstGeom>
        </p:spPr>
      </p:pic>
    </p:spTree>
    <p:extLst>
      <p:ext uri="{BB962C8B-B14F-4D97-AF65-F5344CB8AC3E}">
        <p14:creationId xmlns:p14="http://schemas.microsoft.com/office/powerpoint/2010/main" val="47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0309" y="999628"/>
            <a:ext cx="5440274" cy="2845681"/>
          </a:xfrm>
          <a:prstGeom prst="rect">
            <a:avLst/>
          </a:prstGeom>
        </p:spPr>
      </p:pic>
      <p:pic>
        <p:nvPicPr>
          <p:cNvPr id="4" name="Picture 3"/>
          <p:cNvPicPr>
            <a:picLocks noChangeAspect="1"/>
          </p:cNvPicPr>
          <p:nvPr/>
        </p:nvPicPr>
        <p:blipFill>
          <a:blip r:embed="rId4"/>
          <a:stretch>
            <a:fillRect/>
          </a:stretch>
        </p:blipFill>
        <p:spPr>
          <a:xfrm>
            <a:off x="240936" y="3002506"/>
            <a:ext cx="6859647" cy="2635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6" name="Google Shape;596;p22"/>
          <p:cNvSpPr/>
          <p:nvPr/>
        </p:nvSpPr>
        <p:spPr>
          <a:xfrm>
            <a:off x="877541" y="1382350"/>
            <a:ext cx="1871370" cy="1893114"/>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7" name="Google Shape;597;p22"/>
          <p:cNvSpPr/>
          <p:nvPr/>
        </p:nvSpPr>
        <p:spPr>
          <a:xfrm>
            <a:off x="4283696" y="1946204"/>
            <a:ext cx="1871370" cy="1893114"/>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 name="Google Shape;598;p22"/>
          <p:cNvSpPr/>
          <p:nvPr/>
        </p:nvSpPr>
        <p:spPr>
          <a:xfrm>
            <a:off x="7328848" y="808895"/>
            <a:ext cx="1871370" cy="1893114"/>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Google Shape;599;p22"/>
          <p:cNvSpPr txBox="1"/>
          <p:nvPr/>
        </p:nvSpPr>
        <p:spPr>
          <a:xfrm>
            <a:off x="1394726" y="1592618"/>
            <a:ext cx="837000"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a:t>
            </a:r>
            <a:endParaRPr sz="1100" dirty="0"/>
          </a:p>
        </p:txBody>
      </p:sp>
      <p:sp>
        <p:nvSpPr>
          <p:cNvPr id="10" name="Google Shape;600;p22"/>
          <p:cNvSpPr txBox="1"/>
          <p:nvPr/>
        </p:nvSpPr>
        <p:spPr>
          <a:xfrm>
            <a:off x="4588296" y="2279471"/>
            <a:ext cx="1919437"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sym typeface="Homemade Apple"/>
              </a:rPr>
              <a:t>11</a:t>
            </a:r>
            <a:endParaRPr sz="1100" dirty="0"/>
          </a:p>
        </p:txBody>
      </p:sp>
      <p:sp>
        <p:nvSpPr>
          <p:cNvPr id="11" name="Google Shape;601;p22"/>
          <p:cNvSpPr txBox="1"/>
          <p:nvPr/>
        </p:nvSpPr>
        <p:spPr>
          <a:xfrm>
            <a:off x="7328798" y="1072880"/>
            <a:ext cx="2256495"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111</a:t>
            </a:r>
            <a:endParaRPr sz="1100" dirty="0"/>
          </a:p>
        </p:txBody>
      </p:sp>
      <p:pic>
        <p:nvPicPr>
          <p:cNvPr id="12" name="Picture 11"/>
          <p:cNvPicPr>
            <a:picLocks noChangeAspect="1"/>
          </p:cNvPicPr>
          <p:nvPr/>
        </p:nvPicPr>
        <p:blipFill>
          <a:blip r:embed="rId3"/>
          <a:stretch>
            <a:fillRect/>
          </a:stretch>
        </p:blipFill>
        <p:spPr>
          <a:xfrm>
            <a:off x="-380962" y="3629049"/>
            <a:ext cx="3824655" cy="1082743"/>
          </a:xfrm>
          <a:prstGeom prst="rect">
            <a:avLst/>
          </a:prstGeom>
        </p:spPr>
      </p:pic>
      <p:pic>
        <p:nvPicPr>
          <p:cNvPr id="13" name="Picture 12"/>
          <p:cNvPicPr>
            <a:picLocks noChangeAspect="1"/>
          </p:cNvPicPr>
          <p:nvPr/>
        </p:nvPicPr>
        <p:blipFill>
          <a:blip r:embed="rId4"/>
          <a:stretch>
            <a:fillRect/>
          </a:stretch>
        </p:blipFill>
        <p:spPr>
          <a:xfrm>
            <a:off x="3106641" y="4567322"/>
            <a:ext cx="4549753" cy="1057551"/>
          </a:xfrm>
          <a:prstGeom prst="rect">
            <a:avLst/>
          </a:prstGeom>
        </p:spPr>
      </p:pic>
      <p:pic>
        <p:nvPicPr>
          <p:cNvPr id="14" name="Picture 13"/>
          <p:cNvPicPr>
            <a:picLocks noChangeAspect="1"/>
          </p:cNvPicPr>
          <p:nvPr/>
        </p:nvPicPr>
        <p:blipFill>
          <a:blip r:embed="rId5"/>
          <a:stretch>
            <a:fillRect/>
          </a:stretch>
        </p:blipFill>
        <p:spPr>
          <a:xfrm>
            <a:off x="6314070" y="3225170"/>
            <a:ext cx="4704834" cy="109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down)">
                                      <p:cBhvr>
                                        <p:cTn id="103" dur="580">
                                          <p:stCondLst>
                                            <p:cond delay="0"/>
                                          </p:stCondLst>
                                        </p:cTn>
                                        <p:tgtEl>
                                          <p:spTgt spid="12"/>
                                        </p:tgtEl>
                                      </p:cBhvr>
                                    </p:animEffect>
                                    <p:anim calcmode="lin" valueType="num">
                                      <p:cBhvr>
                                        <p:cTn id="10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9" dur="26">
                                          <p:stCondLst>
                                            <p:cond delay="650"/>
                                          </p:stCondLst>
                                        </p:cTn>
                                        <p:tgtEl>
                                          <p:spTgt spid="12"/>
                                        </p:tgtEl>
                                      </p:cBhvr>
                                      <p:to x="100000" y="60000"/>
                                    </p:animScale>
                                    <p:animScale>
                                      <p:cBhvr>
                                        <p:cTn id="110" dur="166" decel="50000">
                                          <p:stCondLst>
                                            <p:cond delay="676"/>
                                          </p:stCondLst>
                                        </p:cTn>
                                        <p:tgtEl>
                                          <p:spTgt spid="12"/>
                                        </p:tgtEl>
                                      </p:cBhvr>
                                      <p:to x="100000" y="100000"/>
                                    </p:animScale>
                                    <p:animScale>
                                      <p:cBhvr>
                                        <p:cTn id="111" dur="26">
                                          <p:stCondLst>
                                            <p:cond delay="1312"/>
                                          </p:stCondLst>
                                        </p:cTn>
                                        <p:tgtEl>
                                          <p:spTgt spid="12"/>
                                        </p:tgtEl>
                                      </p:cBhvr>
                                      <p:to x="100000" y="80000"/>
                                    </p:animScale>
                                    <p:animScale>
                                      <p:cBhvr>
                                        <p:cTn id="112" dur="166" decel="50000">
                                          <p:stCondLst>
                                            <p:cond delay="1338"/>
                                          </p:stCondLst>
                                        </p:cTn>
                                        <p:tgtEl>
                                          <p:spTgt spid="12"/>
                                        </p:tgtEl>
                                      </p:cBhvr>
                                      <p:to x="100000" y="100000"/>
                                    </p:animScale>
                                    <p:animScale>
                                      <p:cBhvr>
                                        <p:cTn id="113" dur="26">
                                          <p:stCondLst>
                                            <p:cond delay="1642"/>
                                          </p:stCondLst>
                                        </p:cTn>
                                        <p:tgtEl>
                                          <p:spTgt spid="12"/>
                                        </p:tgtEl>
                                      </p:cBhvr>
                                      <p:to x="100000" y="90000"/>
                                    </p:animScale>
                                    <p:animScale>
                                      <p:cBhvr>
                                        <p:cTn id="114" dur="166" decel="50000">
                                          <p:stCondLst>
                                            <p:cond delay="1668"/>
                                          </p:stCondLst>
                                        </p:cTn>
                                        <p:tgtEl>
                                          <p:spTgt spid="12"/>
                                        </p:tgtEl>
                                      </p:cBhvr>
                                      <p:to x="100000" y="100000"/>
                                    </p:animScale>
                                    <p:animScale>
                                      <p:cBhvr>
                                        <p:cTn id="115" dur="26">
                                          <p:stCondLst>
                                            <p:cond delay="1808"/>
                                          </p:stCondLst>
                                        </p:cTn>
                                        <p:tgtEl>
                                          <p:spTgt spid="12"/>
                                        </p:tgtEl>
                                      </p:cBhvr>
                                      <p:to x="100000" y="95000"/>
                                    </p:animScale>
                                    <p:animScale>
                                      <p:cBhvr>
                                        <p:cTn id="116" dur="166" decel="50000">
                                          <p:stCondLst>
                                            <p:cond delay="1834"/>
                                          </p:stCondLst>
                                        </p:cTn>
                                        <p:tgtEl>
                                          <p:spTgt spid="1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0" name="Google Shape;400;p15"/>
          <p:cNvSpPr txBox="1"/>
          <p:nvPr/>
        </p:nvSpPr>
        <p:spPr>
          <a:xfrm>
            <a:off x="-47825" y="6574200"/>
            <a:ext cx="3000000" cy="283800"/>
          </a:xfrm>
          <a:prstGeom prst="rect">
            <a:avLst/>
          </a:prstGeom>
          <a:noFill/>
          <a:ln>
            <a:noFill/>
          </a:ln>
        </p:spPr>
        <p:txBody>
          <a:bodyPr spcFirstLastPara="1" wrap="square" lIns="91425" tIns="91425" rIns="91425" bIns="91425" anchor="t" anchorCtr="0">
            <a:noAutofit/>
          </a:bodyPr>
          <a:lstStyle/>
          <a:p>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ahyp="http://schemas.microsoft.com/office/drawing/2018/hyperlinkcolor" val="tx"/>
                    </a:ext>
                  </a:extLst>
                </a:hlinkClick>
              </a:rPr>
              <a:t>Gaby Baldiskaite</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ahyp="http://schemas.microsoft.com/office/drawing/2018/hyperlinkcolor" val="tx"/>
                    </a:ext>
                  </a:extLst>
                </a:hlinkClick>
              </a:rPr>
              <a:t>Unsplash</a:t>
            </a:r>
            <a:endParaRPr/>
          </a:p>
        </p:txBody>
      </p:sp>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pic>
        <p:nvPicPr>
          <p:cNvPr id="5" name="Picture 4"/>
          <p:cNvPicPr>
            <a:picLocks noChangeAspect="1"/>
          </p:cNvPicPr>
          <p:nvPr/>
        </p:nvPicPr>
        <p:blipFill>
          <a:blip r:embed="rId5"/>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44" name="TextBox 43"/>
          <p:cNvSpPr txBox="1"/>
          <p:nvPr/>
        </p:nvSpPr>
        <p:spPr>
          <a:xfrm>
            <a:off x="2366657" y="2566803"/>
            <a:ext cx="9137102" cy="3323987"/>
          </a:xfrm>
          <a:prstGeom prst="rect">
            <a:avLst/>
          </a:prstGeom>
          <a:noFill/>
        </p:spPr>
        <p:txBody>
          <a:bodyPr wrap="square" rtlCol="0">
            <a:spAutoFit/>
          </a:bodyPr>
          <a:lstStyle/>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Viết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dạng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a:t>
            </a: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dấu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then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chốt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bỏ</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qua.</a:t>
            </a: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đoạn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phim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2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barn(inVertical)">
                                      <p:cBhvr>
                                        <p:cTn id="14" dur="500"/>
                                        <p:tgtEl>
                                          <p:spTgt spid="4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Effect transition="in" filter="wipe(down)">
                                      <p:cBhvr>
                                        <p:cTn id="19" dur="500"/>
                                        <p:tgtEl>
                                          <p:spTgt spid="4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xEl>
                                              <p:pRg st="2" end="2"/>
                                            </p:txEl>
                                          </p:spTgt>
                                        </p:tgtEl>
                                        <p:attrNameLst>
                                          <p:attrName>style.visibility</p:attrName>
                                        </p:attrNameLst>
                                      </p:cBhvr>
                                      <p:to>
                                        <p:strVal val="visible"/>
                                      </p:to>
                                    </p:set>
                                    <p:animEffect transition="in" filter="barn(inVertical)">
                                      <p:cBhvr>
                                        <p:cTn id="24"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578" name="Google Shape;578;p26"/>
          <p:cNvGrpSpPr/>
          <p:nvPr/>
        </p:nvGrpSpPr>
        <p:grpSpPr>
          <a:xfrm>
            <a:off x="9444374" y="2781960"/>
            <a:ext cx="3005569" cy="4190284"/>
            <a:chOff x="7864580" y="177905"/>
            <a:chExt cx="4941744" cy="6889649"/>
          </a:xfrm>
        </p:grpSpPr>
        <p:sp>
          <p:nvSpPr>
            <p:cNvPr id="579" name="Google Shape;579;p2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0" name="Google Shape;580;p2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1" name="Google Shape;581;p2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582" name="Google Shape;582;p26"/>
            <p:cNvGrpSpPr/>
            <p:nvPr/>
          </p:nvGrpSpPr>
          <p:grpSpPr>
            <a:xfrm rot="834297">
              <a:off x="8537534" y="734267"/>
              <a:ext cx="2935744" cy="5958665"/>
              <a:chOff x="5368897" y="1487338"/>
              <a:chExt cx="2009955" cy="4079596"/>
            </a:xfrm>
          </p:grpSpPr>
          <p:sp>
            <p:nvSpPr>
              <p:cNvPr id="583" name="Google Shape;583;p2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4" name="Google Shape;584;p2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5" name="Google Shape;585;p2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86" name="Google Shape;586;p26"/>
            <p:cNvGrpSpPr/>
            <p:nvPr/>
          </p:nvGrpSpPr>
          <p:grpSpPr>
            <a:xfrm rot="-834363" flipH="1">
              <a:off x="10007823" y="1779855"/>
              <a:ext cx="2189869" cy="5071126"/>
              <a:chOff x="5307255" y="1547438"/>
              <a:chExt cx="1784043" cy="4131344"/>
            </a:xfrm>
          </p:grpSpPr>
          <p:sp>
            <p:nvSpPr>
              <p:cNvPr id="587" name="Google Shape;587;p2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8" name="Google Shape;58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9" name="Google Shape;58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0" name="Google Shape;590;p26"/>
            <p:cNvGrpSpPr/>
            <p:nvPr/>
          </p:nvGrpSpPr>
          <p:grpSpPr>
            <a:xfrm rot="440309">
              <a:off x="9237033" y="2293084"/>
              <a:ext cx="1956333" cy="4542963"/>
              <a:chOff x="5307255" y="1547438"/>
              <a:chExt cx="1786162" cy="4147796"/>
            </a:xfrm>
          </p:grpSpPr>
          <p:sp>
            <p:nvSpPr>
              <p:cNvPr id="591" name="Google Shape;591;p2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2" name="Google Shape;592;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3" name="Google Shape;593;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4" name="Google Shape;594;p26"/>
            <p:cNvGrpSpPr/>
            <p:nvPr/>
          </p:nvGrpSpPr>
          <p:grpSpPr>
            <a:xfrm rot="952222" flipH="1">
              <a:off x="10387675" y="4620686"/>
              <a:ext cx="972982" cy="980094"/>
              <a:chOff x="5307255" y="1547438"/>
              <a:chExt cx="1117486" cy="1125654"/>
            </a:xfrm>
          </p:grpSpPr>
          <p:sp>
            <p:nvSpPr>
              <p:cNvPr id="595" name="Google Shape;595;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6" name="Google Shape;596;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7" name="Google Shape;597;p26"/>
            <p:cNvGrpSpPr/>
            <p:nvPr/>
          </p:nvGrpSpPr>
          <p:grpSpPr>
            <a:xfrm rot="952222" flipH="1">
              <a:off x="10406852" y="3368180"/>
              <a:ext cx="972982" cy="980094"/>
              <a:chOff x="5307255" y="1547438"/>
              <a:chExt cx="1117486" cy="1125654"/>
            </a:xfrm>
          </p:grpSpPr>
          <p:sp>
            <p:nvSpPr>
              <p:cNvPr id="598" name="Google Shape;59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0" name="Google Shape;600;p26"/>
            <p:cNvGrpSpPr/>
            <p:nvPr/>
          </p:nvGrpSpPr>
          <p:grpSpPr>
            <a:xfrm rot="952222" flipH="1">
              <a:off x="11485763" y="3114853"/>
              <a:ext cx="972982" cy="980094"/>
              <a:chOff x="5307255" y="1547438"/>
              <a:chExt cx="1117486" cy="1125654"/>
            </a:xfrm>
          </p:grpSpPr>
          <p:sp>
            <p:nvSpPr>
              <p:cNvPr id="601" name="Google Shape;601;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2" name="Google Shape;602;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3" name="Google Shape;603;p26"/>
            <p:cNvGrpSpPr/>
            <p:nvPr/>
          </p:nvGrpSpPr>
          <p:grpSpPr>
            <a:xfrm rot="952222" flipH="1">
              <a:off x="11371716" y="4308822"/>
              <a:ext cx="972982" cy="980094"/>
              <a:chOff x="5307255" y="1547438"/>
              <a:chExt cx="1117486" cy="1125654"/>
            </a:xfrm>
          </p:grpSpPr>
          <p:sp>
            <p:nvSpPr>
              <p:cNvPr id="604" name="Google Shape;604;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5" name="Google Shape;605;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606" name="Google Shape;606;p2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pic>
        <p:nvPicPr>
          <p:cNvPr id="42" name="Picture 41"/>
          <p:cNvPicPr>
            <a:picLocks noChangeAspect="1"/>
          </p:cNvPicPr>
          <p:nvPr/>
        </p:nvPicPr>
        <p:blipFill>
          <a:blip r:embed="rId3"/>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2. TẬP LUYỆN</a:t>
            </a:r>
          </a:p>
        </p:txBody>
      </p:sp>
      <p:sp>
        <p:nvSpPr>
          <p:cNvPr id="44" name="TextBox 43"/>
          <p:cNvSpPr txBox="1"/>
          <p:nvPr/>
        </p:nvSpPr>
        <p:spPr>
          <a:xfrm>
            <a:off x="1342946" y="2476702"/>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1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8" name="Straight Connector 74"/>
          <p:cNvCxnSpPr/>
          <p:nvPr/>
        </p:nvCxnSpPr>
        <p:spPr>
          <a:xfrm>
            <a:off x="730637" y="1699840"/>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1</a:t>
            </a:r>
          </a:p>
        </p:txBody>
      </p:sp>
      <p:sp>
        <p:nvSpPr>
          <p:cNvPr id="10" name="TextBox 9"/>
          <p:cNvSpPr txBox="1"/>
          <p:nvPr/>
        </p:nvSpPr>
        <p:spPr>
          <a:xfrm>
            <a:off x="1114812" y="2084766"/>
            <a:ext cx="1761235" cy="523220"/>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MỞ ĐẦU</a:t>
            </a:r>
          </a:p>
        </p:txBody>
      </p:sp>
      <p:sp>
        <p:nvSpPr>
          <p:cNvPr id="11" name="TextBox 10"/>
          <p:cNvSpPr txBox="1"/>
          <p:nvPr/>
        </p:nvSpPr>
        <p:spPr>
          <a:xfrm>
            <a:off x="3515453" y="1869322"/>
            <a:ext cx="7942262" cy="954107"/>
          </a:xfrm>
          <a:prstGeom prst="rect">
            <a:avLst/>
          </a:prstGeom>
          <a:noFill/>
          <a:ln w="28575">
            <a:solidFill>
              <a:srgbClr val="C00000"/>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endCxn id="11" idx="1"/>
          </p:cNvCxnSpPr>
          <p:nvPr/>
        </p:nvCxnSpPr>
        <p:spPr>
          <a:xfrm flipV="1">
            <a:off x="2879221" y="2346376"/>
            <a:ext cx="636232" cy="21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56182" y="2923068"/>
            <a:ext cx="9088821" cy="1785104"/>
          </a:xfrm>
          <a:prstGeom prst="rect">
            <a:avLst/>
          </a:prstGeom>
        </p:spPr>
        <p:txBody>
          <a:bodyPr wrap="square">
            <a:spAutoFit/>
          </a:bodyPr>
          <a:lstStyle/>
          <a:p>
            <a:pPr algn="just">
              <a:buClrTx/>
              <a:buFontTx/>
              <a:buNone/>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Kính chào thầy cô và các bạn. Tôi tên là............học sinh.........trường.........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sẻ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đươc</a:t>
            </a:r>
            <a:r>
              <a:rPr lang="en-US" sz="2200" dirty="0">
                <a:latin typeface="Times New Roman" panose="02020603050405020304" pitchFamily="18" charset="0"/>
                <a:cs typeface="Times New Roman" panose="02020603050405020304" pitchFamily="18" charset="0"/>
              </a:rPr>
              <a:t> may </a:t>
            </a:r>
            <a:r>
              <a:rPr lang="en-US" sz="2200" dirty="0" err="1">
                <a:latin typeface="Times New Roman" panose="02020603050405020304" pitchFamily="18" charset="0"/>
                <a:cs typeface="Times New Roman" panose="02020603050405020304" pitchFamily="18" charset="0"/>
              </a:rPr>
              <a:t>mắn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"Sống trong đời sống cần có một tấm lòng. Để làm gì? Em biết không?. Để gió cuốn đi, để gió cuốn đi</a:t>
            </a:r>
            <a:r>
              <a:rPr lang="vi-VN" sz="220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14" name="Straight Connector 74"/>
          <p:cNvCxnSpPr/>
          <p:nvPr/>
        </p:nvCxnSpPr>
        <p:spPr>
          <a:xfrm flipH="1">
            <a:off x="764276" y="2634018"/>
            <a:ext cx="13646" cy="307074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77"/>
          <p:cNvSpPr/>
          <p:nvPr/>
        </p:nvSpPr>
        <p:spPr>
          <a:xfrm>
            <a:off x="573406" y="396484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6" name="TextBox 15"/>
          <p:cNvSpPr txBox="1"/>
          <p:nvPr/>
        </p:nvSpPr>
        <p:spPr>
          <a:xfrm>
            <a:off x="1144405" y="3722894"/>
            <a:ext cx="1761235" cy="1384995"/>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NỘI DUNG CHÍNH</a:t>
            </a:r>
          </a:p>
        </p:txBody>
      </p:sp>
      <p:sp>
        <p:nvSpPr>
          <p:cNvPr id="17" name="TextBox 16"/>
          <p:cNvSpPr txBox="1"/>
          <p:nvPr/>
        </p:nvSpPr>
        <p:spPr>
          <a:xfrm>
            <a:off x="3558743" y="1823030"/>
            <a:ext cx="7954755" cy="2092881"/>
          </a:xfrm>
          <a:prstGeom prst="rect">
            <a:avLst/>
          </a:prstGeom>
          <a:noFill/>
          <a:ln w="28575">
            <a:solidFill>
              <a:srgbClr val="C00000"/>
            </a:solidFill>
          </a:ln>
        </p:spPr>
        <p:txBody>
          <a:bodyPr wrap="square" rtlCol="0">
            <a:spAutoFit/>
          </a:bodyPr>
          <a:lstStyle/>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khái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hđ</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endParaRPr lang="vi-VN"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50308" y="4089705"/>
            <a:ext cx="7963190" cy="954107"/>
          </a:xfrm>
          <a:prstGeom prst="rect">
            <a:avLst/>
          </a:prstGeom>
          <a:noFill/>
          <a:ln w="28575">
            <a:solidFill>
              <a:srgbClr val="C00000"/>
            </a:solidFill>
          </a:ln>
        </p:spPr>
        <p:txBody>
          <a:bodyPr wrap="square" rtlCol="0">
            <a:spAutoFit/>
          </a:bodyPr>
          <a:lstStyle/>
          <a:p>
            <a:pPr algn="just">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a:p>
            <a:pPr algn="just">
              <a:buClrTx/>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3550308" y="5204069"/>
            <a:ext cx="7963190" cy="954107"/>
          </a:xfrm>
          <a:prstGeom prst="rect">
            <a:avLst/>
          </a:prstGeom>
          <a:noFill/>
          <a:ln w="28575">
            <a:solidFill>
              <a:srgbClr val="C00000"/>
            </a:solidFill>
          </a:ln>
        </p:spPr>
        <p:txBody>
          <a:bodyPr wrap="square" rtlCol="0">
            <a:spAutoFit/>
          </a:bodyPr>
          <a:lstStyle/>
          <a:p>
            <a:pPr algn="just">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a:p>
            <a:pPr algn="just">
              <a:buClrTx/>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0" name="Straight Arrow Connector 19"/>
          <p:cNvCxnSpPr/>
          <p:nvPr/>
        </p:nvCxnSpPr>
        <p:spPr>
          <a:xfrm flipV="1">
            <a:off x="2905641" y="3419085"/>
            <a:ext cx="644667" cy="11157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2914076" y="4534805"/>
            <a:ext cx="636232" cy="319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05641" y="4525420"/>
            <a:ext cx="644667" cy="9171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2222</Words>
  <Application>Microsoft Office PowerPoint</Application>
  <PresentationFormat>Widescreen</PresentationFormat>
  <Paragraphs>123</Paragraphs>
  <Slides>24</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Calibri Light</vt:lpstr>
      <vt:lpstr>Homemade Apple</vt:lpstr>
      <vt:lpstr>Kristi</vt:lpstr>
      <vt:lpstr>Arial</vt:lpstr>
      <vt:lpstr>Barlow Condensed</vt:lpstr>
      <vt:lpstr>Calibri</vt:lpstr>
      <vt:lpstr>Quicksand Medium</vt:lpstr>
      <vt:lpstr>Ubuntu</vt:lpstr>
      <vt:lpstr>Times New Roman</vt:lpstr>
      <vt:lpstr>0179 Vivian · SlidesMania</vt:lpstr>
      <vt:lpstr>1_0179 Vivian · 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Huong</cp:lastModifiedBy>
  <cp:revision>27</cp:revision>
  <dcterms:modified xsi:type="dcterms:W3CDTF">2024-11-03T10:22:54Z</dcterms:modified>
</cp:coreProperties>
</file>