
<file path=[Content_Types].xml><?xml version="1.0" encoding="utf-8"?>
<Types xmlns="http://schemas.openxmlformats.org/package/2006/content-types">
  <Default Extension="png" ContentType="image/png"/>
  <Default Extension="bin" ContentType="application/vnd.openxmlformats-officedocument.oleObject"/>
  <Default Extension="svg" ContentType="image/svg+xml"/>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61" r:id="rId5"/>
    <p:sldId id="262" r:id="rId6"/>
    <p:sldId id="263" r:id="rId7"/>
    <p:sldId id="264" r:id="rId8"/>
    <p:sldId id="265" r:id="rId9"/>
    <p:sldId id="266" r:id="rId10"/>
    <p:sldId id="267" r:id="rId11"/>
    <p:sldId id="268" r:id="rId12"/>
    <p:sldId id="269" r:id="rId13"/>
    <p:sldId id="270" r:id="rId14"/>
    <p:sldId id="271" r:id="rId15"/>
    <p:sldId id="275" r:id="rId16"/>
    <p:sldId id="274" r:id="rId17"/>
    <p:sldId id="273" r:id="rId18"/>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CA8ABDCB-84A8-44CA-8017-B286A198B2F9}" type="datetimeFigureOut">
              <a:rPr lang="vi-VN" smtClean="0"/>
              <a:t>15/12/2024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412CBAA-1191-4539-9050-7A13E3A56E51}" type="slidenum">
              <a:rPr lang="vi-VN" smtClean="0"/>
              <a:t>‹#›</a:t>
            </a:fld>
            <a:endParaRPr lang="vi-VN"/>
          </a:p>
        </p:txBody>
      </p:sp>
    </p:spTree>
    <p:extLst>
      <p:ext uri="{BB962C8B-B14F-4D97-AF65-F5344CB8AC3E}">
        <p14:creationId xmlns:p14="http://schemas.microsoft.com/office/powerpoint/2010/main" val="870761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CA8ABDCB-84A8-44CA-8017-B286A198B2F9}" type="datetimeFigureOut">
              <a:rPr lang="vi-VN" smtClean="0"/>
              <a:t>15/12/2024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412CBAA-1191-4539-9050-7A13E3A56E51}" type="slidenum">
              <a:rPr lang="vi-VN" smtClean="0"/>
              <a:t>‹#›</a:t>
            </a:fld>
            <a:endParaRPr lang="vi-VN"/>
          </a:p>
        </p:txBody>
      </p:sp>
    </p:spTree>
    <p:extLst>
      <p:ext uri="{BB962C8B-B14F-4D97-AF65-F5344CB8AC3E}">
        <p14:creationId xmlns:p14="http://schemas.microsoft.com/office/powerpoint/2010/main" val="2506191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CA8ABDCB-84A8-44CA-8017-B286A198B2F9}" type="datetimeFigureOut">
              <a:rPr lang="vi-VN" smtClean="0"/>
              <a:t>15/12/2024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412CBAA-1191-4539-9050-7A13E3A56E51}" type="slidenum">
              <a:rPr lang="vi-VN" smtClean="0"/>
              <a:t>‹#›</a:t>
            </a:fld>
            <a:endParaRPr lang="vi-VN"/>
          </a:p>
        </p:txBody>
      </p:sp>
    </p:spTree>
    <p:extLst>
      <p:ext uri="{BB962C8B-B14F-4D97-AF65-F5344CB8AC3E}">
        <p14:creationId xmlns:p14="http://schemas.microsoft.com/office/powerpoint/2010/main" val="3277872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CA8ABDCB-84A8-44CA-8017-B286A198B2F9}" type="datetimeFigureOut">
              <a:rPr lang="vi-VN" smtClean="0"/>
              <a:t>15/12/2024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412CBAA-1191-4539-9050-7A13E3A56E51}" type="slidenum">
              <a:rPr lang="vi-VN" smtClean="0"/>
              <a:t>‹#›</a:t>
            </a:fld>
            <a:endParaRPr lang="vi-VN"/>
          </a:p>
        </p:txBody>
      </p:sp>
    </p:spTree>
    <p:extLst>
      <p:ext uri="{BB962C8B-B14F-4D97-AF65-F5344CB8AC3E}">
        <p14:creationId xmlns:p14="http://schemas.microsoft.com/office/powerpoint/2010/main" val="3075125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A8ABDCB-84A8-44CA-8017-B286A198B2F9}" type="datetimeFigureOut">
              <a:rPr lang="vi-VN" smtClean="0"/>
              <a:t>15/12/2024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412CBAA-1191-4539-9050-7A13E3A56E51}" type="slidenum">
              <a:rPr lang="vi-VN" smtClean="0"/>
              <a:t>‹#›</a:t>
            </a:fld>
            <a:endParaRPr lang="vi-VN"/>
          </a:p>
        </p:txBody>
      </p:sp>
    </p:spTree>
    <p:extLst>
      <p:ext uri="{BB962C8B-B14F-4D97-AF65-F5344CB8AC3E}">
        <p14:creationId xmlns:p14="http://schemas.microsoft.com/office/powerpoint/2010/main" val="3992605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CA8ABDCB-84A8-44CA-8017-B286A198B2F9}" type="datetimeFigureOut">
              <a:rPr lang="vi-VN" smtClean="0"/>
              <a:t>15/12/2024</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F412CBAA-1191-4539-9050-7A13E3A56E51}" type="slidenum">
              <a:rPr lang="vi-VN" smtClean="0"/>
              <a:t>‹#›</a:t>
            </a:fld>
            <a:endParaRPr lang="vi-VN"/>
          </a:p>
        </p:txBody>
      </p:sp>
    </p:spTree>
    <p:extLst>
      <p:ext uri="{BB962C8B-B14F-4D97-AF65-F5344CB8AC3E}">
        <p14:creationId xmlns:p14="http://schemas.microsoft.com/office/powerpoint/2010/main" val="3678932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CA8ABDCB-84A8-44CA-8017-B286A198B2F9}" type="datetimeFigureOut">
              <a:rPr lang="vi-VN" smtClean="0"/>
              <a:t>15/12/2024</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F412CBAA-1191-4539-9050-7A13E3A56E51}" type="slidenum">
              <a:rPr lang="vi-VN" smtClean="0"/>
              <a:t>‹#›</a:t>
            </a:fld>
            <a:endParaRPr lang="vi-VN"/>
          </a:p>
        </p:txBody>
      </p:sp>
    </p:spTree>
    <p:extLst>
      <p:ext uri="{BB962C8B-B14F-4D97-AF65-F5344CB8AC3E}">
        <p14:creationId xmlns:p14="http://schemas.microsoft.com/office/powerpoint/2010/main" val="2168511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CA8ABDCB-84A8-44CA-8017-B286A198B2F9}" type="datetimeFigureOut">
              <a:rPr lang="vi-VN" smtClean="0"/>
              <a:t>15/12/2024</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F412CBAA-1191-4539-9050-7A13E3A56E51}" type="slidenum">
              <a:rPr lang="vi-VN" smtClean="0"/>
              <a:t>‹#›</a:t>
            </a:fld>
            <a:endParaRPr lang="vi-VN"/>
          </a:p>
        </p:txBody>
      </p:sp>
    </p:spTree>
    <p:extLst>
      <p:ext uri="{BB962C8B-B14F-4D97-AF65-F5344CB8AC3E}">
        <p14:creationId xmlns:p14="http://schemas.microsoft.com/office/powerpoint/2010/main" val="3163980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8ABDCB-84A8-44CA-8017-B286A198B2F9}" type="datetimeFigureOut">
              <a:rPr lang="vi-VN" smtClean="0"/>
              <a:t>15/12/2024</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F412CBAA-1191-4539-9050-7A13E3A56E51}" type="slidenum">
              <a:rPr lang="vi-VN" smtClean="0"/>
              <a:t>‹#›</a:t>
            </a:fld>
            <a:endParaRPr lang="vi-VN"/>
          </a:p>
        </p:txBody>
      </p:sp>
    </p:spTree>
    <p:extLst>
      <p:ext uri="{BB962C8B-B14F-4D97-AF65-F5344CB8AC3E}">
        <p14:creationId xmlns:p14="http://schemas.microsoft.com/office/powerpoint/2010/main" val="4182136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A8ABDCB-84A8-44CA-8017-B286A198B2F9}" type="datetimeFigureOut">
              <a:rPr lang="vi-VN" smtClean="0"/>
              <a:t>15/12/2024</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F412CBAA-1191-4539-9050-7A13E3A56E51}" type="slidenum">
              <a:rPr lang="vi-VN" smtClean="0"/>
              <a:t>‹#›</a:t>
            </a:fld>
            <a:endParaRPr lang="vi-VN"/>
          </a:p>
        </p:txBody>
      </p:sp>
    </p:spTree>
    <p:extLst>
      <p:ext uri="{BB962C8B-B14F-4D97-AF65-F5344CB8AC3E}">
        <p14:creationId xmlns:p14="http://schemas.microsoft.com/office/powerpoint/2010/main" val="1176412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A8ABDCB-84A8-44CA-8017-B286A198B2F9}" type="datetimeFigureOut">
              <a:rPr lang="vi-VN" smtClean="0"/>
              <a:t>15/12/2024</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F412CBAA-1191-4539-9050-7A13E3A56E51}" type="slidenum">
              <a:rPr lang="vi-VN" smtClean="0"/>
              <a:t>‹#›</a:t>
            </a:fld>
            <a:endParaRPr lang="vi-VN"/>
          </a:p>
        </p:txBody>
      </p:sp>
    </p:spTree>
    <p:extLst>
      <p:ext uri="{BB962C8B-B14F-4D97-AF65-F5344CB8AC3E}">
        <p14:creationId xmlns:p14="http://schemas.microsoft.com/office/powerpoint/2010/main" val="4084555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8ABDCB-84A8-44CA-8017-B286A198B2F9}" type="datetimeFigureOut">
              <a:rPr lang="vi-VN" smtClean="0"/>
              <a:t>15/12/2024</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12CBAA-1191-4539-9050-7A13E3A56E51}" type="slidenum">
              <a:rPr lang="vi-VN" smtClean="0"/>
              <a:t>‹#›</a:t>
            </a:fld>
            <a:endParaRPr lang="vi-VN"/>
          </a:p>
        </p:txBody>
      </p:sp>
    </p:spTree>
    <p:extLst>
      <p:ext uri="{BB962C8B-B14F-4D97-AF65-F5344CB8AC3E}">
        <p14:creationId xmlns:p14="http://schemas.microsoft.com/office/powerpoint/2010/main" val="352654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13" Type="http://schemas.openxmlformats.org/officeDocument/2006/relationships/image" Target="../media/image12.svg"/><Relationship Id="rId7" Type="http://schemas.openxmlformats.org/officeDocument/2006/relationships/image" Target="../media/image6.svg"/><Relationship Id="rId12"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11" Type="http://schemas.openxmlformats.org/officeDocument/2006/relationships/image" Target="../media/image10.svg"/></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6.emf"/></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7.e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8.e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9.e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image" Target="../media/image10.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7" Type="http://schemas.openxmlformats.org/officeDocument/2006/relationships/image" Target="../media/image37.sv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3.pn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11" Type="http://schemas.openxmlformats.org/officeDocument/2006/relationships/image" Target="../media/image6.png"/><Relationship Id="rId10" Type="http://schemas.openxmlformats.org/officeDocument/2006/relationships/image" Target="../media/image5.png"/><Relationship Id="rId9" Type="http://schemas.openxmlformats.org/officeDocument/2006/relationships/image" Target="../media/image12.svg"/></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5"/>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7"/>
              </a:ext>
            </a:extLst>
          </a:blip>
          <a:srcRect/>
          <a:stretch>
            <a:fillRect/>
          </a:stretch>
        </p:blipFill>
        <p:spPr>
          <a:xfrm>
            <a:off x="1140778" y="588291"/>
            <a:ext cx="9933485" cy="5681419"/>
          </a:xfrm>
          <a:prstGeom prst="rect">
            <a:avLst/>
          </a:prstGeom>
        </p:spPr>
      </p:pic>
      <p:pic>
        <p:nvPicPr>
          <p:cNvPr id="7" name="Picture 7"/>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 xmlns:asvg="http://schemas.microsoft.com/office/drawing/2016/SVG/main" r:embed="rId11"/>
              </a:ext>
            </a:extLst>
          </a:blip>
          <a:srcRect/>
          <a:stretch>
            <a:fillRect/>
          </a:stretch>
        </p:blipFill>
        <p:spPr>
          <a:xfrm rot="734474">
            <a:off x="11534265" y="414362"/>
            <a:ext cx="684640" cy="689655"/>
          </a:xfrm>
          <a:prstGeom prst="rect">
            <a:avLst/>
          </a:prstGeom>
        </p:spPr>
      </p:pic>
      <p:pic>
        <p:nvPicPr>
          <p:cNvPr id="8" name="Picture 8"/>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 xmlns:asvg="http://schemas.microsoft.com/office/drawing/2016/SVG/main" r:embed="rId13"/>
              </a:ext>
            </a:extLst>
          </a:blip>
          <a:srcRect/>
          <a:stretch>
            <a:fillRect/>
          </a:stretch>
        </p:blipFill>
        <p:spPr>
          <a:xfrm rot="1434936">
            <a:off x="361517" y="5103401"/>
            <a:ext cx="1433697" cy="1399810"/>
          </a:xfrm>
          <a:prstGeom prst="rect">
            <a:avLst/>
          </a:prstGeom>
        </p:spPr>
      </p:pic>
      <p:sp>
        <p:nvSpPr>
          <p:cNvPr id="13" name="Hộp Văn bản 12">
            <a:extLst>
              <a:ext uri="{FF2B5EF4-FFF2-40B4-BE49-F238E27FC236}">
                <a16:creationId xmlns:a16="http://schemas.microsoft.com/office/drawing/2014/main" id="{2EF1308C-0512-829F-155D-6D7798780ADC}"/>
              </a:ext>
            </a:extLst>
          </p:cNvPr>
          <p:cNvSpPr txBox="1"/>
          <p:nvPr/>
        </p:nvSpPr>
        <p:spPr>
          <a:xfrm>
            <a:off x="2082800" y="2177707"/>
            <a:ext cx="8026400" cy="2554930"/>
          </a:xfrm>
          <a:prstGeom prst="rect">
            <a:avLst/>
          </a:prstGeom>
          <a:noFill/>
        </p:spPr>
        <p:txBody>
          <a:bodyPr wrap="square" rtlCol="0">
            <a:spAutoFit/>
          </a:bodyPr>
          <a:lstStyle/>
          <a:p>
            <a:pPr algn="ctr">
              <a:lnSpc>
                <a:spcPct val="150000"/>
              </a:lnSpc>
            </a:pPr>
            <a:r>
              <a:rPr lang="en-US" sz="5334" b="1" dirty="0">
                <a:latin typeface="Arial" panose="020B0604020202020204" pitchFamily="34" charset="0"/>
                <a:cs typeface="Arial" panose="020B0604020202020204" pitchFamily="34" charset="0"/>
              </a:rPr>
              <a:t>CHÀO MỪNG CÁC EM ĐẾN VỚI LỚP HỌC</a:t>
            </a:r>
          </a:p>
        </p:txBody>
      </p:sp>
    </p:spTree>
    <p:extLst>
      <p:ext uri="{BB962C8B-B14F-4D97-AF65-F5344CB8AC3E}">
        <p14:creationId xmlns:p14="http://schemas.microsoft.com/office/powerpoint/2010/main" val="1897934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barn(inVertical)">
                                      <p:cBhvr>
                                        <p:cTn id="7" dur="5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ộp Văn bản 42">
            <a:extLst>
              <a:ext uri="{FF2B5EF4-FFF2-40B4-BE49-F238E27FC236}">
                <a16:creationId xmlns:a16="http://schemas.microsoft.com/office/drawing/2014/main" id="{B42AE800-CFD3-D588-EFEA-04B920F73CF6}"/>
              </a:ext>
            </a:extLst>
          </p:cNvPr>
          <p:cNvSpPr txBox="1"/>
          <p:nvPr/>
        </p:nvSpPr>
        <p:spPr>
          <a:xfrm>
            <a:off x="2287183" y="191807"/>
            <a:ext cx="6365329" cy="830997"/>
          </a:xfrm>
          <a:prstGeom prst="rect">
            <a:avLst/>
          </a:prstGeom>
          <a:noFill/>
        </p:spPr>
        <p:txBody>
          <a:bodyPr wrap="square" rtlCol="0">
            <a:spAutoFit/>
          </a:bodyPr>
          <a:lstStyle/>
          <a:p>
            <a:pPr algn="ctr"/>
            <a:r>
              <a:rPr lang="en-US" sz="4800" b="1" dirty="0" smtClean="0">
                <a:solidFill>
                  <a:srgbClr val="FF0000"/>
                </a:solidFill>
                <a:latin typeface="Times New Roman" panose="02020603050405020304" pitchFamily="18" charset="0"/>
                <a:cs typeface="Times New Roman" panose="02020603050405020304" pitchFamily="18" charset="0"/>
              </a:rPr>
              <a:t>BÀI 5: TỈ LỆ THỨC</a:t>
            </a:r>
            <a:endParaRPr lang="en-US" sz="4800" b="1" dirty="0">
              <a:solidFill>
                <a:srgbClr val="FF0000"/>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 name="Hộp Văn bản 19">
                <a:extLst>
                  <a:ext uri="{FF2B5EF4-FFF2-40B4-BE49-F238E27FC236}">
                    <a16:creationId xmlns:a16="http://schemas.microsoft.com/office/drawing/2014/main" id="{B03A3046-6B0E-ADB1-DB55-09E6A038962C}"/>
                  </a:ext>
                </a:extLst>
              </p:cNvPr>
              <p:cNvSpPr txBox="1"/>
              <p:nvPr/>
            </p:nvSpPr>
            <p:spPr>
              <a:xfrm>
                <a:off x="973963" y="3092863"/>
                <a:ext cx="7345701" cy="1621278"/>
              </a:xfrm>
              <a:prstGeom prst="rect">
                <a:avLst/>
              </a:prstGeom>
              <a:noFill/>
            </p:spPr>
            <p:txBody>
              <a:bodyPr wrap="square">
                <a:spAutoFit/>
              </a:bodyPr>
              <a:lstStyle/>
              <a:p>
                <a:pPr marL="0" marR="0" algn="just">
                  <a:lnSpc>
                    <a:spcPct val="150000"/>
                  </a:lnSpc>
                  <a:spcBef>
                    <a:spcPts val="0"/>
                  </a:spcBef>
                  <a:spcAft>
                    <a:spcPts val="600"/>
                  </a:spcAft>
                </a:pPr>
                <a:r>
                  <a:rPr lang="nl-NL" sz="5400" dirty="0">
                    <a:effectLst/>
                    <a:latin typeface="Arial" panose="020B0604020202020204" pitchFamily="34" charset="0"/>
                    <a:ea typeface="Calibri" panose="020F0502020204030204" pitchFamily="34" charset="0"/>
                    <a:cs typeface="Arial" panose="020B0604020202020204" pitchFamily="34" charset="0"/>
                  </a:rPr>
                  <a:t>Nếu </a:t>
                </a:r>
                <a14:m>
                  <m:oMath xmlns:m="http://schemas.openxmlformats.org/officeDocument/2006/math">
                    <m:f>
                      <m:fPr>
                        <m:ctrlPr>
                          <a:rPr lang="en-US" sz="54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5400" i="1">
                            <a:effectLst/>
                            <a:latin typeface="Cambria Math" panose="02040503050406030204" pitchFamily="18" charset="0"/>
                            <a:ea typeface="Calibri" panose="020F0502020204030204" pitchFamily="34" charset="0"/>
                            <a:cs typeface="Times New Roman" panose="02020603050405020304" pitchFamily="18" charset="0"/>
                          </a:rPr>
                          <m:t>𝑎</m:t>
                        </m:r>
                      </m:num>
                      <m:den>
                        <m:r>
                          <a:rPr lang="en-US" sz="5400" i="1">
                            <a:effectLst/>
                            <a:latin typeface="Cambria Math" panose="02040503050406030204" pitchFamily="18" charset="0"/>
                            <a:ea typeface="Calibri" panose="020F0502020204030204" pitchFamily="34" charset="0"/>
                            <a:cs typeface="Times New Roman" panose="02020603050405020304" pitchFamily="18" charset="0"/>
                          </a:rPr>
                          <m:t>𝑏</m:t>
                        </m:r>
                      </m:den>
                    </m:f>
                    <m:r>
                      <a:rPr lang="nl-NL" sz="54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sz="54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5400" i="1">
                            <a:effectLst/>
                            <a:latin typeface="Cambria Math" panose="02040503050406030204" pitchFamily="18" charset="0"/>
                            <a:ea typeface="Calibri" panose="020F0502020204030204" pitchFamily="34" charset="0"/>
                            <a:cs typeface="Times New Roman" panose="02020603050405020304" pitchFamily="18" charset="0"/>
                          </a:rPr>
                          <m:t>𝑐</m:t>
                        </m:r>
                      </m:num>
                      <m:den>
                        <m:r>
                          <a:rPr lang="en-US" sz="5400" i="1">
                            <a:effectLst/>
                            <a:latin typeface="Cambria Math" panose="02040503050406030204" pitchFamily="18" charset="0"/>
                            <a:ea typeface="Calibri" panose="020F0502020204030204" pitchFamily="34" charset="0"/>
                            <a:cs typeface="Times New Roman" panose="02020603050405020304" pitchFamily="18" charset="0"/>
                          </a:rPr>
                          <m:t>𝑑</m:t>
                        </m:r>
                      </m:den>
                    </m:f>
                  </m:oMath>
                </a14:m>
                <a:r>
                  <a:rPr lang="nl-NL" sz="5400" i="1" dirty="0">
                    <a:effectLst/>
                    <a:latin typeface="Arial" panose="020B0604020202020204" pitchFamily="34" charset="0"/>
                    <a:ea typeface="Calibri" panose="020F0502020204030204" pitchFamily="34" charset="0"/>
                    <a:cs typeface="Arial" panose="020B0604020202020204" pitchFamily="34" charset="0"/>
                  </a:rPr>
                  <a:t> </a:t>
                </a:r>
                <a:r>
                  <a:rPr lang="nl-NL" sz="5400" dirty="0">
                    <a:effectLst/>
                    <a:latin typeface="Arial" panose="020B0604020202020204" pitchFamily="34" charset="0"/>
                    <a:ea typeface="Calibri" panose="020F0502020204030204" pitchFamily="34" charset="0"/>
                    <a:cs typeface="Arial" panose="020B0604020202020204" pitchFamily="34" charset="0"/>
                  </a:rPr>
                  <a:t>thì </a:t>
                </a:r>
                <a14:m>
                  <m:oMath xmlns:m="http://schemas.openxmlformats.org/officeDocument/2006/math">
                    <m:r>
                      <a:rPr lang="en-US" sz="5400" i="1">
                        <a:effectLst/>
                        <a:latin typeface="Cambria Math" panose="02040503050406030204" pitchFamily="18" charset="0"/>
                        <a:ea typeface="Calibri" panose="020F0502020204030204" pitchFamily="34" charset="0"/>
                        <a:cs typeface="Times New Roman" panose="02020603050405020304" pitchFamily="18" charset="0"/>
                      </a:rPr>
                      <m:t>𝑎𝑑</m:t>
                    </m:r>
                    <m:r>
                      <a:rPr lang="nl-NL" sz="5400" i="1">
                        <a:effectLst/>
                        <a:latin typeface="Cambria Math" panose="02040503050406030204" pitchFamily="18" charset="0"/>
                        <a:ea typeface="Calibri" panose="020F0502020204030204" pitchFamily="34" charset="0"/>
                        <a:cs typeface="Times New Roman" panose="02020603050405020304" pitchFamily="18" charset="0"/>
                      </a:rPr>
                      <m:t>=</m:t>
                    </m:r>
                    <m:r>
                      <a:rPr lang="en-US" sz="5400" i="1">
                        <a:effectLst/>
                        <a:latin typeface="Cambria Math" panose="02040503050406030204" pitchFamily="18" charset="0"/>
                        <a:ea typeface="Calibri" panose="020F0502020204030204" pitchFamily="34" charset="0"/>
                        <a:cs typeface="Times New Roman" panose="02020603050405020304" pitchFamily="18" charset="0"/>
                      </a:rPr>
                      <m:t>𝑏𝑐</m:t>
                    </m:r>
                  </m:oMath>
                </a14:m>
                <a:r>
                  <a:rPr lang="nl-NL" sz="5400" dirty="0">
                    <a:effectLst/>
                    <a:latin typeface="Arial" panose="020B0604020202020204" pitchFamily="34" charset="0"/>
                    <a:ea typeface="Calibri" panose="020F0502020204030204" pitchFamily="34" charset="0"/>
                    <a:cs typeface="Arial" panose="020B0604020202020204" pitchFamily="34" charset="0"/>
                  </a:rPr>
                  <a:t>.</a:t>
                </a:r>
                <a:endParaRPr lang="en-US" sz="5400" dirty="0">
                  <a:effectLst/>
                  <a:latin typeface="Arial" panose="020B0604020202020204" pitchFamily="34" charset="0"/>
                  <a:ea typeface="Calibri" panose="020F0502020204030204" pitchFamily="34" charset="0"/>
                  <a:cs typeface="Arial" panose="020B0604020202020204" pitchFamily="34" charset="0"/>
                </a:endParaRPr>
              </a:p>
            </p:txBody>
          </p:sp>
        </mc:Choice>
        <mc:Fallback xmlns="">
          <p:sp>
            <p:nvSpPr>
              <p:cNvPr id="4" name="Hộp Văn bản 19">
                <a:extLst>
                  <a:ext uri="{FF2B5EF4-FFF2-40B4-BE49-F238E27FC236}">
                    <a16:creationId xmlns:a16="http://schemas.microsoft.com/office/drawing/2014/main" id="{B03A3046-6B0E-ADB1-DB55-09E6A038962C}"/>
                  </a:ext>
                </a:extLst>
              </p:cNvPr>
              <p:cNvSpPr txBox="1">
                <a:spLocks noRot="1" noChangeAspect="1" noMove="1" noResize="1" noEditPoints="1" noAdjustHandles="1" noChangeArrowheads="1" noChangeShapeType="1" noTextEdit="1"/>
              </p:cNvSpPr>
              <p:nvPr/>
            </p:nvSpPr>
            <p:spPr>
              <a:xfrm>
                <a:off x="973963" y="3092863"/>
                <a:ext cx="7345701" cy="1621278"/>
              </a:xfrm>
              <a:prstGeom prst="rect">
                <a:avLst/>
              </a:prstGeom>
              <a:blipFill>
                <a:blip r:embed="rId2"/>
                <a:stretch>
                  <a:fillRect l="-4481" b="-10150"/>
                </a:stretch>
              </a:blipFill>
            </p:spPr>
            <p:txBody>
              <a:bodyPr/>
              <a:lstStyle/>
              <a:p>
                <a:r>
                  <a:rPr lang="vi-VN">
                    <a:noFill/>
                  </a:rPr>
                  <a:t> </a:t>
                </a:r>
              </a:p>
            </p:txBody>
          </p:sp>
        </mc:Fallback>
      </mc:AlternateContent>
      <p:sp>
        <p:nvSpPr>
          <p:cNvPr id="5" name="Hộp Văn bản 19">
            <a:extLst>
              <a:ext uri="{FF2B5EF4-FFF2-40B4-BE49-F238E27FC236}">
                <a16:creationId xmlns:a16="http://schemas.microsoft.com/office/drawing/2014/main" id="{B03A3046-6B0E-ADB1-DB55-09E6A038962C}"/>
              </a:ext>
            </a:extLst>
          </p:cNvPr>
          <p:cNvSpPr txBox="1"/>
          <p:nvPr/>
        </p:nvSpPr>
        <p:spPr>
          <a:xfrm>
            <a:off x="1156842" y="1796078"/>
            <a:ext cx="7345701" cy="1184876"/>
          </a:xfrm>
          <a:prstGeom prst="rect">
            <a:avLst/>
          </a:prstGeom>
          <a:noFill/>
        </p:spPr>
        <p:txBody>
          <a:bodyPr wrap="square">
            <a:spAutoFit/>
          </a:bodyPr>
          <a:lstStyle/>
          <a:p>
            <a:pPr marL="0" marR="0" algn="just">
              <a:lnSpc>
                <a:spcPct val="150000"/>
              </a:lnSpc>
              <a:spcBef>
                <a:spcPts val="0"/>
              </a:spcBef>
              <a:spcAft>
                <a:spcPts val="600"/>
              </a:spcAft>
            </a:pPr>
            <a:r>
              <a:rPr lang="en-US" sz="5400" dirty="0" smtClean="0">
                <a:solidFill>
                  <a:srgbClr val="FF0000"/>
                </a:solidFill>
                <a:effectLst/>
                <a:latin typeface="Arial" panose="020B0604020202020204" pitchFamily="34" charset="0"/>
                <a:ea typeface="Calibri" panose="020F0502020204030204" pitchFamily="34" charset="0"/>
                <a:cs typeface="Arial" panose="020B0604020202020204" pitchFamily="34" charset="0"/>
              </a:rPr>
              <a:t>Kết luận:</a:t>
            </a:r>
            <a:endParaRPr lang="en-US" sz="54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55420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6" presetClass="entr" presetSubtype="21" fill="hold" nodeType="withEffect">
                                  <p:stCondLst>
                                    <p:cond delay="0"/>
                                  </p:stCondLst>
                                  <p:childTnLst>
                                    <p:set>
                                      <p:cBhvr>
                                        <p:cTn id="8" dur="1" fill="hold">
                                          <p:stCondLst>
                                            <p:cond delay="0"/>
                                          </p:stCondLst>
                                        </p:cTn>
                                        <p:tgtEl>
                                          <p:spTgt spid="4">
                                            <p:txEl>
                                              <p:pRg st="0" end="0"/>
                                            </p:txEl>
                                          </p:spTgt>
                                        </p:tgtEl>
                                        <p:attrNameLst>
                                          <p:attrName>style.visibility</p:attrName>
                                        </p:attrNameLst>
                                      </p:cBhvr>
                                      <p:to>
                                        <p:strVal val="visible"/>
                                      </p:to>
                                    </p:set>
                                    <p:animEffect transition="in" filter="barn(inVertical)">
                                      <p:cBhvr>
                                        <p:cTn id="9" dur="500"/>
                                        <p:tgtEl>
                                          <p:spTgt spid="4">
                                            <p:txEl>
                                              <p:pRg st="0" end="0"/>
                                            </p:txEl>
                                          </p:spTgt>
                                        </p:tgtEl>
                                      </p:cBhvr>
                                    </p:animEffect>
                                  </p:childTnLst>
                                </p:cTn>
                              </p:par>
                              <p:par>
                                <p:cTn id="10" presetID="16" presetClass="entr" presetSubtype="21" fill="hold" nodeType="with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arn(inVertical)">
                                      <p:cBhvr>
                                        <p:cTn id="1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ộp Văn bản 42">
            <a:extLst>
              <a:ext uri="{FF2B5EF4-FFF2-40B4-BE49-F238E27FC236}">
                <a16:creationId xmlns:a16="http://schemas.microsoft.com/office/drawing/2014/main" id="{B42AE800-CFD3-D588-EFEA-04B920F73CF6}"/>
              </a:ext>
            </a:extLst>
          </p:cNvPr>
          <p:cNvSpPr txBox="1"/>
          <p:nvPr/>
        </p:nvSpPr>
        <p:spPr>
          <a:xfrm>
            <a:off x="2287183" y="191807"/>
            <a:ext cx="6365329" cy="830997"/>
          </a:xfrm>
          <a:prstGeom prst="rect">
            <a:avLst/>
          </a:prstGeom>
          <a:noFill/>
        </p:spPr>
        <p:txBody>
          <a:bodyPr wrap="square" rtlCol="0">
            <a:spAutoFit/>
          </a:bodyPr>
          <a:lstStyle/>
          <a:p>
            <a:pPr algn="ctr"/>
            <a:r>
              <a:rPr lang="en-US" sz="4800" b="1" dirty="0" smtClean="0">
                <a:solidFill>
                  <a:srgbClr val="FF0000"/>
                </a:solidFill>
                <a:latin typeface="Times New Roman" panose="02020603050405020304" pitchFamily="18" charset="0"/>
                <a:cs typeface="Times New Roman" panose="02020603050405020304" pitchFamily="18" charset="0"/>
              </a:rPr>
              <a:t>BÀI 5: TỈ LỆ THỨC</a:t>
            </a:r>
            <a:endParaRPr lang="en-US" sz="48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4078403110"/>
              </p:ext>
            </p:extLst>
          </p:nvPr>
        </p:nvGraphicFramePr>
        <p:xfrm>
          <a:off x="647700" y="1511300"/>
          <a:ext cx="10574338" cy="4799013"/>
        </p:xfrm>
        <a:graphic>
          <a:graphicData uri="http://schemas.openxmlformats.org/presentationml/2006/ole">
            <mc:AlternateContent xmlns:mc="http://schemas.openxmlformats.org/markup-compatibility/2006">
              <mc:Choice xmlns:v="urn:schemas-microsoft-com:vml" Requires="v">
                <p:oleObj spid="_x0000_s2054" name="Document" r:id="rId3" imgW="10573913" imgH="4798439" progId="Word.Document.12">
                  <p:embed/>
                </p:oleObj>
              </mc:Choice>
              <mc:Fallback>
                <p:oleObj name="Document" r:id="rId3" imgW="10573913" imgH="4798439" progId="Word.Document.12">
                  <p:embed/>
                  <p:pic>
                    <p:nvPicPr>
                      <p:cNvPr id="0" name=""/>
                      <p:cNvPicPr/>
                      <p:nvPr/>
                    </p:nvPicPr>
                    <p:blipFill>
                      <a:blip r:embed="rId4"/>
                      <a:stretch>
                        <a:fillRect/>
                      </a:stretch>
                    </p:blipFill>
                    <p:spPr>
                      <a:xfrm>
                        <a:off x="647700" y="1511300"/>
                        <a:ext cx="10574338" cy="4799013"/>
                      </a:xfrm>
                      <a:prstGeom prst="rect">
                        <a:avLst/>
                      </a:prstGeom>
                    </p:spPr>
                  </p:pic>
                </p:oleObj>
              </mc:Fallback>
            </mc:AlternateContent>
          </a:graphicData>
        </a:graphic>
      </p:graphicFrame>
    </p:spTree>
    <p:extLst>
      <p:ext uri="{BB962C8B-B14F-4D97-AF65-F5344CB8AC3E}">
        <p14:creationId xmlns:p14="http://schemas.microsoft.com/office/powerpoint/2010/main" val="3274403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ộp Văn bản 42">
            <a:extLst>
              <a:ext uri="{FF2B5EF4-FFF2-40B4-BE49-F238E27FC236}">
                <a16:creationId xmlns:a16="http://schemas.microsoft.com/office/drawing/2014/main" id="{B42AE800-CFD3-D588-EFEA-04B920F73CF6}"/>
              </a:ext>
            </a:extLst>
          </p:cNvPr>
          <p:cNvSpPr txBox="1"/>
          <p:nvPr/>
        </p:nvSpPr>
        <p:spPr>
          <a:xfrm>
            <a:off x="2287183" y="191807"/>
            <a:ext cx="6365329" cy="830997"/>
          </a:xfrm>
          <a:prstGeom prst="rect">
            <a:avLst/>
          </a:prstGeom>
          <a:noFill/>
        </p:spPr>
        <p:txBody>
          <a:bodyPr wrap="square" rtlCol="0">
            <a:spAutoFit/>
          </a:bodyPr>
          <a:lstStyle/>
          <a:p>
            <a:pPr algn="ctr"/>
            <a:r>
              <a:rPr lang="en-US" sz="4800" b="1" dirty="0" smtClean="0">
                <a:solidFill>
                  <a:srgbClr val="FF0000"/>
                </a:solidFill>
                <a:latin typeface="Times New Roman" panose="02020603050405020304" pitchFamily="18" charset="0"/>
                <a:cs typeface="Times New Roman" panose="02020603050405020304" pitchFamily="18" charset="0"/>
              </a:rPr>
              <a:t>BÀI 5: TỈ LỆ THỨC</a:t>
            </a:r>
            <a:endParaRPr lang="en-US" sz="4800" b="1" dirty="0">
              <a:solidFill>
                <a:srgbClr val="FF0000"/>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Hộp Văn bản 10">
                <a:extLst>
                  <a:ext uri="{FF2B5EF4-FFF2-40B4-BE49-F238E27FC236}">
                    <a16:creationId xmlns:a16="http://schemas.microsoft.com/office/drawing/2014/main" id="{6ECAFF47-638E-126C-05A9-568760C7C12F}"/>
                  </a:ext>
                </a:extLst>
              </p:cNvPr>
              <p:cNvSpPr txBox="1"/>
              <p:nvPr/>
            </p:nvSpPr>
            <p:spPr>
              <a:xfrm>
                <a:off x="529232" y="1372428"/>
                <a:ext cx="11322109" cy="4059573"/>
              </a:xfrm>
              <a:prstGeom prst="rect">
                <a:avLst/>
              </a:prstGeom>
              <a:noFill/>
            </p:spPr>
            <p:txBody>
              <a:bodyPr wrap="square" rtlCol="0">
                <a:spAutoFit/>
              </a:bodyPr>
              <a:lstStyle/>
              <a:p>
                <a:pPr algn="just"/>
                <a:r>
                  <a:rPr lang="en-US" sz="4000" b="1" u="sng" dirty="0" smtClean="0">
                    <a:solidFill>
                      <a:srgbClr val="FF0000"/>
                    </a:solidFill>
                    <a:latin typeface="Times New Roman" panose="02020603050405020304" pitchFamily="18" charset="0"/>
                    <a:cs typeface="Times New Roman" panose="02020603050405020304" pitchFamily="18" charset="0"/>
                  </a:rPr>
                  <a:t>HĐ 3:</a:t>
                </a:r>
              </a:p>
              <a:p>
                <a:pPr algn="just"/>
                <a:r>
                  <a:rPr lang="en-US" sz="4000" dirty="0" smtClean="0">
                    <a:latin typeface="Times New Roman" panose="02020603050405020304" pitchFamily="18" charset="0"/>
                    <a:cs typeface="Times New Roman" panose="02020603050405020304" pitchFamily="18" charset="0"/>
                  </a:rPr>
                  <a:t>Ta </a:t>
                </a:r>
                <a:r>
                  <a:rPr lang="en-US" sz="4000" dirty="0">
                    <a:latin typeface="Times New Roman" panose="02020603050405020304" pitchFamily="18" charset="0"/>
                    <a:cs typeface="Times New Roman" panose="02020603050405020304" pitchFamily="18" charset="0"/>
                  </a:rPr>
                  <a:t>có đẳng thức </a:t>
                </a:r>
                <a14:m>
                  <m:oMath xmlns:m="http://schemas.openxmlformats.org/officeDocument/2006/math">
                    <m:r>
                      <a:rPr lang="en-US" sz="4000" i="1" dirty="0" smtClean="0">
                        <a:latin typeface="Cambria Math" panose="02040503050406030204" pitchFamily="18" charset="0"/>
                        <a:cs typeface="Arial" panose="020B0604020202020204" pitchFamily="34" charset="0"/>
                      </a:rPr>
                      <m:t>4.9=3.12</m:t>
                    </m:r>
                  </m:oMath>
                </a14:m>
                <a:endParaRPr lang="en-US" sz="4000" dirty="0">
                  <a:latin typeface="Times New Roman" panose="02020603050405020304" pitchFamily="18" charset="0"/>
                  <a:cs typeface="Times New Roman" panose="02020603050405020304" pitchFamily="18" charset="0"/>
                </a:endParaRPr>
              </a:p>
              <a:p>
                <a:pPr algn="just"/>
                <a:r>
                  <a:rPr lang="en-US" sz="4000" dirty="0">
                    <a:latin typeface="Times New Roman" panose="02020603050405020304" pitchFamily="18" charset="0"/>
                    <a:cs typeface="Times New Roman" panose="02020603050405020304" pitchFamily="18" charset="0"/>
                  </a:rPr>
                  <a:t>a) </a:t>
                </a:r>
                <a:r>
                  <a:rPr lang="en-US" sz="4000" dirty="0" err="1">
                    <a:latin typeface="Times New Roman" panose="02020603050405020304" pitchFamily="18" charset="0"/>
                    <a:cs typeface="Times New Roman" panose="02020603050405020304" pitchFamily="18" charset="0"/>
                  </a:rPr>
                  <a:t>Viết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kết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quả</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dưới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dạng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tỉ</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lệ</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thức</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khi</a:t>
                </a:r>
                <a:r>
                  <a:rPr lang="en-US" sz="4000" dirty="0">
                    <a:latin typeface="Times New Roman" panose="02020603050405020304" pitchFamily="18" charset="0"/>
                    <a:cs typeface="Times New Roman" panose="02020603050405020304" pitchFamily="18" charset="0"/>
                  </a:rPr>
                  <a:t> chia </a:t>
                </a:r>
                <a:r>
                  <a:rPr lang="en-US" sz="4000" dirty="0" err="1">
                    <a:latin typeface="Times New Roman" panose="02020603050405020304" pitchFamily="18" charset="0"/>
                    <a:cs typeface="Times New Roman" panose="02020603050405020304" pitchFamily="18" charset="0"/>
                  </a:rPr>
                  <a:t>hai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vế</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của</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đẳng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thức</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trên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cho</a:t>
                </a:r>
                <a:r>
                  <a:rPr lang="en-US" sz="4000" dirty="0">
                    <a:latin typeface="Times New Roman" panose="02020603050405020304" pitchFamily="18" charset="0"/>
                    <a:cs typeface="Times New Roman" panose="02020603050405020304" pitchFamily="18" charset="0"/>
                  </a:rPr>
                  <a:t> </a:t>
                </a:r>
                <a14:m>
                  <m:oMath xmlns:m="http://schemas.openxmlformats.org/officeDocument/2006/math">
                    <m:r>
                      <a:rPr lang="en-US" sz="4000" i="1" dirty="0" smtClean="0">
                        <a:latin typeface="Cambria Math" panose="02040503050406030204" pitchFamily="18" charset="0"/>
                        <a:cs typeface="Arial" panose="020B0604020202020204" pitchFamily="34" charset="0"/>
                      </a:rPr>
                      <m:t>9.3</m:t>
                    </m:r>
                  </m:oMath>
                </a14:m>
                <a:r>
                  <a:rPr lang="en-US" sz="4000" dirty="0">
                    <a:latin typeface="Times New Roman" panose="02020603050405020304" pitchFamily="18" charset="0"/>
                    <a:cs typeface="Times New Roman" panose="02020603050405020304" pitchFamily="18" charset="0"/>
                  </a:rPr>
                  <a:t>.</a:t>
                </a:r>
              </a:p>
              <a:p>
                <a:pPr algn="just"/>
                <a:r>
                  <a:rPr lang="en-US" sz="4000" dirty="0">
                    <a:latin typeface="Times New Roman" panose="02020603050405020304" pitchFamily="18" charset="0"/>
                    <a:cs typeface="Times New Roman" panose="02020603050405020304" pitchFamily="18" charset="0"/>
                  </a:rPr>
                  <a:t>b) </a:t>
                </a:r>
                <a:r>
                  <a:rPr lang="en-US" sz="4000" dirty="0" err="1">
                    <a:latin typeface="Times New Roman" panose="02020603050405020304" pitchFamily="18" charset="0"/>
                    <a:cs typeface="Times New Roman" panose="02020603050405020304" pitchFamily="18" charset="0"/>
                  </a:rPr>
                  <a:t>Tìm</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số</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thích</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hợp</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cho</a:t>
                </a:r>
                <a:r>
                  <a:rPr lang="en-US" sz="4000" dirty="0">
                    <a:latin typeface="Times New Roman" panose="02020603050405020304" pitchFamily="18" charset="0"/>
                    <a:cs typeface="Times New Roman" panose="02020603050405020304" pitchFamily="18" charset="0"/>
                  </a:rPr>
                  <a:t> </a:t>
                </a:r>
              </a:p>
              <a:p>
                <a:pPr algn="just"/>
                <a14:m>
                  <m:oMath xmlns:m="http://schemas.openxmlformats.org/officeDocument/2006/math">
                    <m:f>
                      <m:fPr>
                        <m:ctrlPr>
                          <a:rPr lang="en-US" sz="4000" i="1" smtClean="0">
                            <a:latin typeface="Cambria Math" panose="02040503050406030204" pitchFamily="18" charset="0"/>
                          </a:rPr>
                        </m:ctrlPr>
                      </m:fPr>
                      <m:num>
                        <m:r>
                          <a:rPr lang="en-US" sz="4000" b="0" i="1" smtClean="0">
                            <a:latin typeface="Cambria Math" panose="02040503050406030204" pitchFamily="18" charset="0"/>
                          </a:rPr>
                          <m:t>4</m:t>
                        </m:r>
                      </m:num>
                      <m:den>
                        <m:r>
                          <a:rPr lang="en-US" sz="4000" b="0" i="1" smtClean="0">
                            <a:latin typeface="Cambria Math" panose="02040503050406030204" pitchFamily="18" charset="0"/>
                          </a:rPr>
                          <m:t>3</m:t>
                        </m:r>
                      </m:den>
                    </m:f>
                    <m:r>
                      <a:rPr lang="en-US" sz="4000" b="0" i="1" smtClean="0">
                        <a:latin typeface="Cambria Math" panose="02040503050406030204" pitchFamily="18" charset="0"/>
                      </a:rPr>
                      <m:t>=</m:t>
                    </m:r>
                    <m:f>
                      <m:fPr>
                        <m:ctrlPr>
                          <a:rPr lang="en-US" sz="4000" b="0" i="1" smtClean="0">
                            <a:latin typeface="Cambria Math" panose="02040503050406030204" pitchFamily="18" charset="0"/>
                          </a:rPr>
                        </m:ctrlPr>
                      </m:fPr>
                      <m:num>
                        <m:r>
                          <a:rPr lang="en-US" sz="4000" b="0" i="1" smtClean="0">
                            <a:latin typeface="Cambria Math" panose="02040503050406030204" pitchFamily="18" charset="0"/>
                          </a:rPr>
                          <m:t>?</m:t>
                        </m:r>
                      </m:num>
                      <m:den>
                        <m:r>
                          <a:rPr lang="en-US" sz="4000" b="0" i="1" smtClean="0">
                            <a:latin typeface="Cambria Math" panose="02040503050406030204" pitchFamily="18" charset="0"/>
                          </a:rPr>
                          <m:t>9</m:t>
                        </m:r>
                      </m:den>
                    </m:f>
                  </m:oMath>
                </a14:m>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	</a:t>
                </a:r>
                <a14:m>
                  <m:oMath xmlns:m="http://schemas.openxmlformats.org/officeDocument/2006/math">
                    <m:f>
                      <m:fPr>
                        <m:ctrlPr>
                          <a:rPr lang="en-US" sz="4000" i="1" smtClean="0">
                            <a:latin typeface="Cambria Math" panose="02040503050406030204" pitchFamily="18" charset="0"/>
                          </a:rPr>
                        </m:ctrlPr>
                      </m:fPr>
                      <m:num>
                        <m:r>
                          <a:rPr lang="en-US" sz="4000" b="0" i="1" smtClean="0">
                            <a:latin typeface="Cambria Math" panose="02040503050406030204" pitchFamily="18" charset="0"/>
                          </a:rPr>
                          <m:t>4</m:t>
                        </m:r>
                      </m:num>
                      <m:den>
                        <m:r>
                          <a:rPr lang="en-US" sz="4000" b="0" i="1" smtClean="0">
                            <a:latin typeface="Cambria Math" panose="02040503050406030204" pitchFamily="18" charset="0"/>
                          </a:rPr>
                          <m:t>12</m:t>
                        </m:r>
                      </m:den>
                    </m:f>
                    <m:r>
                      <a:rPr lang="en-US" sz="4000" b="0" i="1" smtClean="0">
                        <a:latin typeface="Cambria Math" panose="02040503050406030204" pitchFamily="18" charset="0"/>
                      </a:rPr>
                      <m:t>=</m:t>
                    </m:r>
                    <m:f>
                      <m:fPr>
                        <m:ctrlPr>
                          <a:rPr lang="en-US" sz="4000" b="0" i="1" smtClean="0">
                            <a:latin typeface="Cambria Math" panose="02040503050406030204" pitchFamily="18" charset="0"/>
                          </a:rPr>
                        </m:ctrlPr>
                      </m:fPr>
                      <m:num>
                        <m:r>
                          <a:rPr lang="en-US" sz="4000" b="0" i="1" smtClean="0">
                            <a:latin typeface="Cambria Math" panose="02040503050406030204" pitchFamily="18" charset="0"/>
                          </a:rPr>
                          <m:t>3</m:t>
                        </m:r>
                      </m:num>
                      <m:den>
                        <m:r>
                          <a:rPr lang="en-US" sz="4000" b="0" i="1" smtClean="0">
                            <a:latin typeface="Cambria Math" panose="02040503050406030204" pitchFamily="18" charset="0"/>
                          </a:rPr>
                          <m:t>?</m:t>
                        </m:r>
                      </m:den>
                    </m:f>
                  </m:oMath>
                </a14:m>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a:t>
                </a:r>
                <a14:m>
                  <m:oMath xmlns:m="http://schemas.openxmlformats.org/officeDocument/2006/math">
                    <m:f>
                      <m:fPr>
                        <m:ctrlPr>
                          <a:rPr lang="en-US" sz="4000" i="1" smtClean="0">
                            <a:latin typeface="Cambria Math" panose="02040503050406030204" pitchFamily="18" charset="0"/>
                          </a:rPr>
                        </m:ctrlPr>
                      </m:fPr>
                      <m:num>
                        <m:r>
                          <a:rPr lang="en-US" sz="4000" b="0" i="1" smtClean="0">
                            <a:latin typeface="Cambria Math" panose="02040503050406030204" pitchFamily="18" charset="0"/>
                          </a:rPr>
                          <m:t>?</m:t>
                        </m:r>
                      </m:num>
                      <m:den>
                        <m:r>
                          <a:rPr lang="en-US" sz="4000" b="0" i="1" smtClean="0">
                            <a:latin typeface="Cambria Math" panose="02040503050406030204" pitchFamily="18" charset="0"/>
                          </a:rPr>
                          <m:t>3</m:t>
                        </m:r>
                      </m:den>
                    </m:f>
                    <m:r>
                      <a:rPr lang="en-US" sz="4000" b="0" i="1" smtClean="0">
                        <a:latin typeface="Cambria Math" panose="02040503050406030204" pitchFamily="18" charset="0"/>
                      </a:rPr>
                      <m:t>=</m:t>
                    </m:r>
                    <m:f>
                      <m:fPr>
                        <m:ctrlPr>
                          <a:rPr lang="en-US" sz="4000" b="0" i="1" smtClean="0">
                            <a:latin typeface="Cambria Math" panose="02040503050406030204" pitchFamily="18" charset="0"/>
                          </a:rPr>
                        </m:ctrlPr>
                      </m:fPr>
                      <m:num>
                        <m:r>
                          <a:rPr lang="en-US" sz="4000" b="0" i="1" smtClean="0">
                            <a:latin typeface="Cambria Math" panose="02040503050406030204" pitchFamily="18" charset="0"/>
                          </a:rPr>
                          <m:t>12</m:t>
                        </m:r>
                      </m:num>
                      <m:den>
                        <m:r>
                          <a:rPr lang="en-US" sz="4000" b="0" i="1" smtClean="0">
                            <a:latin typeface="Cambria Math" panose="02040503050406030204" pitchFamily="18" charset="0"/>
                          </a:rPr>
                          <m:t>4</m:t>
                        </m:r>
                      </m:den>
                    </m:f>
                  </m:oMath>
                </a14:m>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a:t>
                </a:r>
                <a14:m>
                  <m:oMath xmlns:m="http://schemas.openxmlformats.org/officeDocument/2006/math">
                    <m:f>
                      <m:fPr>
                        <m:ctrlPr>
                          <a:rPr lang="en-US" sz="4000" i="1" smtClean="0">
                            <a:latin typeface="Cambria Math" panose="02040503050406030204" pitchFamily="18" charset="0"/>
                          </a:rPr>
                        </m:ctrlPr>
                      </m:fPr>
                      <m:num>
                        <m:r>
                          <a:rPr lang="en-US" sz="4000" b="0" i="1" smtClean="0">
                            <a:latin typeface="Cambria Math" panose="02040503050406030204" pitchFamily="18" charset="0"/>
                          </a:rPr>
                          <m:t>9</m:t>
                        </m:r>
                      </m:num>
                      <m:den>
                        <m:r>
                          <a:rPr lang="en-US" sz="4000" b="0" i="1" smtClean="0">
                            <a:latin typeface="Cambria Math" panose="02040503050406030204" pitchFamily="18" charset="0"/>
                          </a:rPr>
                          <m:t>?</m:t>
                        </m:r>
                      </m:den>
                    </m:f>
                    <m:r>
                      <a:rPr lang="en-US" sz="4000" b="0" i="1" smtClean="0">
                        <a:latin typeface="Cambria Math" panose="02040503050406030204" pitchFamily="18" charset="0"/>
                      </a:rPr>
                      <m:t>=</m:t>
                    </m:r>
                    <m:f>
                      <m:fPr>
                        <m:ctrlPr>
                          <a:rPr lang="en-US" sz="4000" b="0" i="1" smtClean="0">
                            <a:latin typeface="Cambria Math" panose="02040503050406030204" pitchFamily="18" charset="0"/>
                          </a:rPr>
                        </m:ctrlPr>
                      </m:fPr>
                      <m:num>
                        <m:r>
                          <a:rPr lang="en-US" sz="4000" b="0" i="1" smtClean="0">
                            <a:latin typeface="Cambria Math" panose="02040503050406030204" pitchFamily="18" charset="0"/>
                          </a:rPr>
                          <m:t>3</m:t>
                        </m:r>
                      </m:num>
                      <m:den>
                        <m:r>
                          <a:rPr lang="en-US" sz="4000" b="0" i="1" smtClean="0">
                            <a:latin typeface="Cambria Math" panose="02040503050406030204" pitchFamily="18" charset="0"/>
                          </a:rPr>
                          <m:t>4</m:t>
                        </m:r>
                      </m:den>
                    </m:f>
                  </m:oMath>
                </a14:m>
                <a:r>
                  <a:rPr lang="en-US" sz="4000" dirty="0">
                    <a:latin typeface="Times New Roman" panose="02020603050405020304" pitchFamily="18" charset="0"/>
                    <a:cs typeface="Times New Roman" panose="02020603050405020304" pitchFamily="18" charset="0"/>
                  </a:rPr>
                  <a:t>.</a:t>
                </a:r>
              </a:p>
            </p:txBody>
          </p:sp>
        </mc:Choice>
        <mc:Fallback xmlns="">
          <p:sp>
            <p:nvSpPr>
              <p:cNvPr id="3" name="Hộp Văn bản 10">
                <a:extLst>
                  <a:ext uri="{FF2B5EF4-FFF2-40B4-BE49-F238E27FC236}">
                    <a16:creationId xmlns:a16="http://schemas.microsoft.com/office/drawing/2014/main" id="{6ECAFF47-638E-126C-05A9-568760C7C12F}"/>
                  </a:ext>
                </a:extLst>
              </p:cNvPr>
              <p:cNvSpPr txBox="1">
                <a:spLocks noRot="1" noChangeAspect="1" noMove="1" noResize="1" noEditPoints="1" noAdjustHandles="1" noChangeArrowheads="1" noChangeShapeType="1" noTextEdit="1"/>
              </p:cNvSpPr>
              <p:nvPr/>
            </p:nvSpPr>
            <p:spPr>
              <a:xfrm>
                <a:off x="529232" y="1372428"/>
                <a:ext cx="11322109" cy="4059573"/>
              </a:xfrm>
              <a:prstGeom prst="rect">
                <a:avLst/>
              </a:prstGeom>
              <a:blipFill>
                <a:blip r:embed="rId2"/>
                <a:stretch>
                  <a:fillRect l="-1939" t="-2703" r="-1885" b="-2102"/>
                </a:stretch>
              </a:blipFill>
            </p:spPr>
            <p:txBody>
              <a:bodyPr/>
              <a:lstStyle/>
              <a:p>
                <a:r>
                  <a:rPr lang="vi-VN">
                    <a:noFill/>
                  </a:rPr>
                  <a:t> </a:t>
                </a:r>
              </a:p>
            </p:txBody>
          </p:sp>
        </mc:Fallback>
      </mc:AlternateContent>
    </p:spTree>
    <p:extLst>
      <p:ext uri="{BB962C8B-B14F-4D97-AF65-F5344CB8AC3E}">
        <p14:creationId xmlns:p14="http://schemas.microsoft.com/office/powerpoint/2010/main" val="142445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4" presetClass="entr" presetSubtype="1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animEffect transition="in" filter="randombar(horizontal)">
                                      <p:cBhvr>
                                        <p:cTn id="9" dur="500"/>
                                        <p:tgtEl>
                                          <p:spTgt spid="3">
                                            <p:txEl>
                                              <p:pRg st="1" end="1"/>
                                            </p:txEl>
                                          </p:spTgt>
                                        </p:tgtEl>
                                      </p:cBhvr>
                                    </p:animEffect>
                                  </p:childTnLst>
                                </p:cTn>
                              </p:par>
                              <p:par>
                                <p:cTn id="10" presetID="14" presetClass="entr" presetSubtype="10" fill="hold"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5" dur="500"/>
                                        <p:tgtEl>
                                          <p:spTgt spid="3">
                                            <p:txEl>
                                              <p:pRg st="2" end="2"/>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8" dur="500"/>
                                        <p:tgtEl>
                                          <p:spTgt spid="3">
                                            <p:txEl>
                                              <p:pRg st="3" end="3"/>
                                            </p:txEl>
                                          </p:spTgt>
                                        </p:tgtEl>
                                      </p:cBhvr>
                                    </p:animEffect>
                                  </p:childTnLst>
                                </p:cTn>
                              </p:par>
                              <p:par>
                                <p:cTn id="19" presetID="14" presetClass="entr" presetSubtype="1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ộp Văn bản 42">
            <a:extLst>
              <a:ext uri="{FF2B5EF4-FFF2-40B4-BE49-F238E27FC236}">
                <a16:creationId xmlns:a16="http://schemas.microsoft.com/office/drawing/2014/main" id="{B42AE800-CFD3-D588-EFEA-04B920F73CF6}"/>
              </a:ext>
            </a:extLst>
          </p:cNvPr>
          <p:cNvSpPr txBox="1"/>
          <p:nvPr/>
        </p:nvSpPr>
        <p:spPr>
          <a:xfrm>
            <a:off x="2287183" y="191807"/>
            <a:ext cx="6365329" cy="830997"/>
          </a:xfrm>
          <a:prstGeom prst="rect">
            <a:avLst/>
          </a:prstGeom>
          <a:noFill/>
        </p:spPr>
        <p:txBody>
          <a:bodyPr wrap="square" rtlCol="0">
            <a:spAutoFit/>
          </a:bodyPr>
          <a:lstStyle/>
          <a:p>
            <a:pPr algn="ctr"/>
            <a:r>
              <a:rPr lang="en-US" sz="4800" b="1" dirty="0" smtClean="0">
                <a:solidFill>
                  <a:srgbClr val="FF0000"/>
                </a:solidFill>
                <a:latin typeface="Times New Roman" panose="02020603050405020304" pitchFamily="18" charset="0"/>
                <a:cs typeface="Times New Roman" panose="02020603050405020304" pitchFamily="18" charset="0"/>
              </a:rPr>
              <a:t>BÀI 5: TỈ LỆ THỨC</a:t>
            </a:r>
            <a:endParaRPr lang="en-US" sz="4800" b="1" dirty="0">
              <a:solidFill>
                <a:srgbClr val="FF0000"/>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Hộp Văn bản 23">
                <a:extLst>
                  <a:ext uri="{FF2B5EF4-FFF2-40B4-BE49-F238E27FC236}">
                    <a16:creationId xmlns:a16="http://schemas.microsoft.com/office/drawing/2014/main" id="{20C9B190-2491-9526-0019-C58CC12D7291}"/>
                  </a:ext>
                </a:extLst>
              </p:cNvPr>
              <p:cNvSpPr txBox="1"/>
              <p:nvPr/>
            </p:nvSpPr>
            <p:spPr>
              <a:xfrm>
                <a:off x="372361" y="1022804"/>
                <a:ext cx="11018680" cy="3846374"/>
              </a:xfrm>
              <a:prstGeom prst="rect">
                <a:avLst/>
              </a:prstGeom>
              <a:noFill/>
            </p:spPr>
            <p:txBody>
              <a:bodyPr wrap="square">
                <a:spAutoFit/>
              </a:bodyPr>
              <a:lstStyle/>
              <a:p>
                <a:pPr marL="0" marR="0" algn="just">
                  <a:lnSpc>
                    <a:spcPct val="150000"/>
                  </a:lnSpc>
                  <a:spcBef>
                    <a:spcPts val="0"/>
                  </a:spcBef>
                  <a:spcAft>
                    <a:spcPts val="600"/>
                  </a:spcAft>
                </a:pPr>
                <a:r>
                  <a:rPr lang="nl-NL" sz="4000" b="1" u="sng" dirty="0" smtClean="0">
                    <a:solidFill>
                      <a:srgbClr val="FF0000"/>
                    </a:solidFill>
                    <a:effectLst/>
                    <a:latin typeface="Arial" panose="020B0604020202020204" pitchFamily="34" charset="0"/>
                    <a:ea typeface="Calibri" panose="020F0502020204030204" pitchFamily="34" charset="0"/>
                    <a:cs typeface="Arial" panose="020B0604020202020204" pitchFamily="34" charset="0"/>
                  </a:rPr>
                  <a:t>Kết </a:t>
                </a:r>
                <a:r>
                  <a:rPr lang="nl-NL" sz="4000" b="1" u="sng" dirty="0">
                    <a:solidFill>
                      <a:srgbClr val="FF0000"/>
                    </a:solidFill>
                    <a:effectLst/>
                    <a:latin typeface="Arial" panose="020B0604020202020204" pitchFamily="34" charset="0"/>
                    <a:ea typeface="Calibri" panose="020F0502020204030204" pitchFamily="34" charset="0"/>
                    <a:cs typeface="Arial" panose="020B0604020202020204" pitchFamily="34" charset="0"/>
                  </a:rPr>
                  <a:t>luận:</a:t>
                </a:r>
                <a:r>
                  <a:rPr lang="nl-NL" sz="400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r>
                  <a:rPr lang="nl-NL" sz="4000" dirty="0">
                    <a:effectLst/>
                    <a:latin typeface="Arial" panose="020B0604020202020204" pitchFamily="34" charset="0"/>
                    <a:ea typeface="Calibri" panose="020F0502020204030204" pitchFamily="34" charset="0"/>
                    <a:cs typeface="Arial" panose="020B0604020202020204" pitchFamily="34" charset="0"/>
                  </a:rPr>
                  <a:t>Nếu </a:t>
                </a:r>
                <a14:m>
                  <m:oMath xmlns:m="http://schemas.openxmlformats.org/officeDocument/2006/math">
                    <m:r>
                      <a:rPr lang="nl-NL" sz="4000" i="1">
                        <a:effectLst/>
                        <a:latin typeface="Cambria Math" panose="02040503050406030204" pitchFamily="18" charset="0"/>
                        <a:ea typeface="Calibri" panose="020F0502020204030204" pitchFamily="34" charset="0"/>
                        <a:cs typeface="Times New Roman" panose="02020603050405020304" pitchFamily="18" charset="0"/>
                      </a:rPr>
                      <m:t>𝑎𝑑</m:t>
                    </m:r>
                    <m:r>
                      <a:rPr lang="nl-NL" sz="4000" i="1">
                        <a:effectLst/>
                        <a:latin typeface="Cambria Math" panose="02040503050406030204" pitchFamily="18" charset="0"/>
                        <a:ea typeface="Calibri" panose="020F0502020204030204" pitchFamily="34" charset="0"/>
                        <a:cs typeface="Times New Roman" panose="02020603050405020304" pitchFamily="18" charset="0"/>
                      </a:rPr>
                      <m:t>=</m:t>
                    </m:r>
                    <m:r>
                      <a:rPr lang="nl-NL" sz="4000" i="1">
                        <a:effectLst/>
                        <a:latin typeface="Cambria Math" panose="02040503050406030204" pitchFamily="18" charset="0"/>
                        <a:ea typeface="Calibri" panose="020F0502020204030204" pitchFamily="34" charset="0"/>
                        <a:cs typeface="Times New Roman" panose="02020603050405020304" pitchFamily="18" charset="0"/>
                      </a:rPr>
                      <m:t>𝑏𝑐</m:t>
                    </m:r>
                  </m:oMath>
                </a14:m>
                <a:r>
                  <a:rPr lang="nl-NL" sz="4000" i="1" dirty="0">
                    <a:effectLst/>
                    <a:latin typeface="Arial" panose="020B0604020202020204" pitchFamily="34" charset="0"/>
                    <a:ea typeface="Yu Mincho" panose="02020400000000000000" pitchFamily="18" charset="-128"/>
                    <a:cs typeface="Arial" panose="020B0604020202020204" pitchFamily="34" charset="0"/>
                  </a:rPr>
                  <a:t> </a:t>
                </a:r>
                <a:r>
                  <a:rPr lang="nl-NL" sz="4000" dirty="0">
                    <a:effectLst/>
                    <a:latin typeface="Arial" panose="020B0604020202020204" pitchFamily="34" charset="0"/>
                    <a:ea typeface="Yu Mincho" panose="02020400000000000000" pitchFamily="18" charset="-128"/>
                    <a:cs typeface="Arial" panose="020B0604020202020204" pitchFamily="34" charset="0"/>
                  </a:rPr>
                  <a:t>và </a:t>
                </a:r>
                <a14:m>
                  <m:oMath xmlns:m="http://schemas.openxmlformats.org/officeDocument/2006/math">
                    <m:r>
                      <a:rPr lang="nl-NL" sz="4000" i="1" dirty="0" smtClean="0">
                        <a:effectLst/>
                        <a:latin typeface="Cambria Math" panose="02040503050406030204" pitchFamily="18" charset="0"/>
                        <a:ea typeface="Yu Mincho" panose="02020400000000000000" pitchFamily="18" charset="-128"/>
                        <a:cs typeface="Arial" panose="020B0604020202020204" pitchFamily="34" charset="0"/>
                      </a:rPr>
                      <m:t>𝑎</m:t>
                    </m:r>
                    <m:r>
                      <a:rPr lang="nl-NL" sz="4000" i="1" dirty="0" smtClean="0">
                        <a:effectLst/>
                        <a:latin typeface="Cambria Math" panose="02040503050406030204" pitchFamily="18" charset="0"/>
                        <a:ea typeface="Yu Mincho" panose="02020400000000000000" pitchFamily="18" charset="-128"/>
                        <a:cs typeface="Arial" panose="020B0604020202020204" pitchFamily="34" charset="0"/>
                      </a:rPr>
                      <m:t>, </m:t>
                    </m:r>
                    <m:r>
                      <a:rPr lang="nl-NL" sz="4000" i="1" dirty="0" smtClean="0">
                        <a:effectLst/>
                        <a:latin typeface="Cambria Math" panose="02040503050406030204" pitchFamily="18" charset="0"/>
                        <a:ea typeface="Yu Mincho" panose="02020400000000000000" pitchFamily="18" charset="-128"/>
                        <a:cs typeface="Arial" panose="020B0604020202020204" pitchFamily="34" charset="0"/>
                      </a:rPr>
                      <m:t>𝑏</m:t>
                    </m:r>
                    <m:r>
                      <a:rPr lang="nl-NL" sz="4000" i="1" dirty="0" smtClean="0">
                        <a:effectLst/>
                        <a:latin typeface="Cambria Math" panose="02040503050406030204" pitchFamily="18" charset="0"/>
                        <a:ea typeface="Yu Mincho" panose="02020400000000000000" pitchFamily="18" charset="-128"/>
                        <a:cs typeface="Arial" panose="020B0604020202020204" pitchFamily="34" charset="0"/>
                      </a:rPr>
                      <m:t>, </m:t>
                    </m:r>
                    <m:r>
                      <a:rPr lang="nl-NL" sz="4000" i="1" dirty="0" smtClean="0">
                        <a:effectLst/>
                        <a:latin typeface="Cambria Math" panose="02040503050406030204" pitchFamily="18" charset="0"/>
                        <a:ea typeface="Yu Mincho" panose="02020400000000000000" pitchFamily="18" charset="-128"/>
                        <a:cs typeface="Arial" panose="020B0604020202020204" pitchFamily="34" charset="0"/>
                      </a:rPr>
                      <m:t>𝑐</m:t>
                    </m:r>
                    <m:r>
                      <a:rPr lang="nl-NL" sz="4000" i="1" dirty="0" smtClean="0">
                        <a:effectLst/>
                        <a:latin typeface="Cambria Math" panose="02040503050406030204" pitchFamily="18" charset="0"/>
                        <a:ea typeface="Yu Mincho" panose="02020400000000000000" pitchFamily="18" charset="-128"/>
                        <a:cs typeface="Arial" panose="020B0604020202020204" pitchFamily="34" charset="0"/>
                      </a:rPr>
                      <m:t>, </m:t>
                    </m:r>
                    <m:r>
                      <a:rPr lang="nl-NL" sz="4000" i="1" dirty="0" smtClean="0">
                        <a:effectLst/>
                        <a:latin typeface="Cambria Math" panose="02040503050406030204" pitchFamily="18" charset="0"/>
                        <a:ea typeface="Yu Mincho" panose="02020400000000000000" pitchFamily="18" charset="-128"/>
                        <a:cs typeface="Arial" panose="020B0604020202020204" pitchFamily="34" charset="0"/>
                      </a:rPr>
                      <m:t>𝑑</m:t>
                    </m:r>
                    <m:r>
                      <a:rPr lang="nl-NL" sz="4000" i="1" dirty="0" smtClean="0">
                        <a:effectLst/>
                        <a:latin typeface="Cambria Math" panose="02040503050406030204" pitchFamily="18" charset="0"/>
                        <a:ea typeface="Yu Mincho" panose="02020400000000000000" pitchFamily="18" charset="-128"/>
                        <a:cs typeface="Arial" panose="020B0604020202020204" pitchFamily="34" charset="0"/>
                      </a:rPr>
                      <m:t> </m:t>
                    </m:r>
                  </m:oMath>
                </a14:m>
                <a:r>
                  <a:rPr lang="nl-NL" sz="4000" dirty="0">
                    <a:effectLst/>
                    <a:latin typeface="Arial" panose="020B0604020202020204" pitchFamily="34" charset="0"/>
                    <a:ea typeface="Yu Mincho" panose="02020400000000000000" pitchFamily="18" charset="-128"/>
                    <a:cs typeface="Arial" panose="020B0604020202020204" pitchFamily="34" charset="0"/>
                  </a:rPr>
                  <a:t>đều khác </a:t>
                </a:r>
                <a14:m>
                  <m:oMath xmlns:m="http://schemas.openxmlformats.org/officeDocument/2006/math">
                    <m:r>
                      <a:rPr lang="nl-NL" sz="4000" i="1" dirty="0" smtClean="0">
                        <a:effectLst/>
                        <a:latin typeface="Cambria Math" panose="02040503050406030204" pitchFamily="18" charset="0"/>
                        <a:ea typeface="Yu Mincho" panose="02020400000000000000" pitchFamily="18" charset="-128"/>
                        <a:cs typeface="Arial" panose="020B0604020202020204" pitchFamily="34" charset="0"/>
                      </a:rPr>
                      <m:t>0</m:t>
                    </m:r>
                  </m:oMath>
                </a14:m>
                <a:r>
                  <a:rPr lang="nl-NL" sz="4000" dirty="0">
                    <a:effectLst/>
                    <a:latin typeface="Arial" panose="020B0604020202020204" pitchFamily="34" charset="0"/>
                    <a:ea typeface="Yu Mincho" panose="02020400000000000000" pitchFamily="18" charset="-128"/>
                    <a:cs typeface="Arial" panose="020B0604020202020204" pitchFamily="34" charset="0"/>
                  </a:rPr>
                  <a:t> thì ta có các tỉ lệ thức: </a:t>
                </a:r>
                <a:endParaRPr lang="en-US" sz="40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50000"/>
                  </a:lnSpc>
                  <a:spcBef>
                    <a:spcPts val="0"/>
                  </a:spcBef>
                  <a:spcAft>
                    <a:spcPts val="600"/>
                  </a:spcAft>
                </a:pPr>
                <a14:m>
                  <m:oMathPara xmlns:m="http://schemas.openxmlformats.org/officeDocument/2006/math">
                    <m:oMathParaPr>
                      <m:jc m:val="centerGroup"/>
                    </m:oMathParaPr>
                    <m:oMath xmlns:m="http://schemas.openxmlformats.org/officeDocument/2006/math">
                      <m:f>
                        <m:fPr>
                          <m:ctrlPr>
                            <a:rPr lang="en-US" sz="4000" i="1">
                              <a:effectLst/>
                              <a:latin typeface="Cambria Math" panose="02040503050406030204" pitchFamily="18" charset="0"/>
                              <a:ea typeface="Calibri" panose="020F0502020204030204" pitchFamily="34" charset="0"/>
                              <a:cs typeface="Times New Roman" panose="02020603050405020304" pitchFamily="18" charset="0"/>
                            </a:rPr>
                          </m:ctrlPr>
                        </m:fPr>
                        <m:num>
                          <m:r>
                            <a:rPr lang="nl-NL" sz="4000" i="1">
                              <a:effectLst/>
                              <a:latin typeface="Cambria Math" panose="02040503050406030204" pitchFamily="18" charset="0"/>
                              <a:ea typeface="Calibri" panose="020F0502020204030204" pitchFamily="34" charset="0"/>
                              <a:cs typeface="Times New Roman" panose="02020603050405020304" pitchFamily="18" charset="0"/>
                            </a:rPr>
                            <m:t>𝑎</m:t>
                          </m:r>
                        </m:num>
                        <m:den>
                          <m:r>
                            <a:rPr lang="nl-NL" sz="4000" i="1">
                              <a:effectLst/>
                              <a:latin typeface="Cambria Math" panose="02040503050406030204" pitchFamily="18" charset="0"/>
                              <a:ea typeface="Calibri" panose="020F0502020204030204" pitchFamily="34" charset="0"/>
                              <a:cs typeface="Times New Roman" panose="02020603050405020304" pitchFamily="18" charset="0"/>
                            </a:rPr>
                            <m:t>𝑏</m:t>
                          </m:r>
                        </m:den>
                      </m:f>
                      <m:r>
                        <a:rPr lang="nl-NL" sz="40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sz="4000" i="1">
                              <a:effectLst/>
                              <a:latin typeface="Cambria Math" panose="02040503050406030204" pitchFamily="18" charset="0"/>
                              <a:ea typeface="Calibri" panose="020F0502020204030204" pitchFamily="34" charset="0"/>
                              <a:cs typeface="Times New Roman" panose="02020603050405020304" pitchFamily="18" charset="0"/>
                            </a:rPr>
                          </m:ctrlPr>
                        </m:fPr>
                        <m:num>
                          <m:r>
                            <a:rPr lang="nl-NL" sz="4000" i="1">
                              <a:effectLst/>
                              <a:latin typeface="Cambria Math" panose="02040503050406030204" pitchFamily="18" charset="0"/>
                              <a:ea typeface="Calibri" panose="020F0502020204030204" pitchFamily="34" charset="0"/>
                              <a:cs typeface="Times New Roman" panose="02020603050405020304" pitchFamily="18" charset="0"/>
                            </a:rPr>
                            <m:t>𝑐</m:t>
                          </m:r>
                        </m:num>
                        <m:den>
                          <m:r>
                            <a:rPr lang="nl-NL" sz="4000" i="1">
                              <a:effectLst/>
                              <a:latin typeface="Cambria Math" panose="02040503050406030204" pitchFamily="18" charset="0"/>
                              <a:ea typeface="Calibri" panose="020F0502020204030204" pitchFamily="34" charset="0"/>
                              <a:cs typeface="Times New Roman" panose="02020603050405020304" pitchFamily="18" charset="0"/>
                            </a:rPr>
                            <m:t>𝑑</m:t>
                          </m:r>
                        </m:den>
                      </m:f>
                      <m:r>
                        <a:rPr lang="nl-NL" sz="4000" i="1">
                          <a:effectLst/>
                          <a:latin typeface="Cambria Math" panose="02040503050406030204" pitchFamily="18" charset="0"/>
                          <a:ea typeface="Calibri" panose="020F0502020204030204" pitchFamily="34" charset="0"/>
                          <a:cs typeface="Times New Roman" panose="02020603050405020304" pitchFamily="18" charset="0"/>
                        </a:rPr>
                        <m:t>;   </m:t>
                      </m:r>
                      <m:f>
                        <m:fPr>
                          <m:ctrlPr>
                            <a:rPr lang="en-US" sz="4000" i="1">
                              <a:effectLst/>
                              <a:latin typeface="Cambria Math" panose="02040503050406030204" pitchFamily="18" charset="0"/>
                              <a:ea typeface="Calibri" panose="020F0502020204030204" pitchFamily="34" charset="0"/>
                              <a:cs typeface="Times New Roman" panose="02020603050405020304" pitchFamily="18" charset="0"/>
                            </a:rPr>
                          </m:ctrlPr>
                        </m:fPr>
                        <m:num>
                          <m:r>
                            <a:rPr lang="nl-NL" sz="4000" i="1">
                              <a:effectLst/>
                              <a:latin typeface="Cambria Math" panose="02040503050406030204" pitchFamily="18" charset="0"/>
                              <a:ea typeface="Calibri" panose="020F0502020204030204" pitchFamily="34" charset="0"/>
                              <a:cs typeface="Times New Roman" panose="02020603050405020304" pitchFamily="18" charset="0"/>
                            </a:rPr>
                            <m:t>𝑎</m:t>
                          </m:r>
                        </m:num>
                        <m:den>
                          <m:r>
                            <a:rPr lang="nl-NL" sz="4000" i="1">
                              <a:effectLst/>
                              <a:latin typeface="Cambria Math" panose="02040503050406030204" pitchFamily="18" charset="0"/>
                              <a:ea typeface="Calibri" panose="020F0502020204030204" pitchFamily="34" charset="0"/>
                              <a:cs typeface="Times New Roman" panose="02020603050405020304" pitchFamily="18" charset="0"/>
                            </a:rPr>
                            <m:t>𝑐</m:t>
                          </m:r>
                        </m:den>
                      </m:f>
                      <m:r>
                        <a:rPr lang="nl-NL" sz="40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sz="4000" i="1">
                              <a:effectLst/>
                              <a:latin typeface="Cambria Math" panose="02040503050406030204" pitchFamily="18" charset="0"/>
                              <a:ea typeface="Calibri" panose="020F0502020204030204" pitchFamily="34" charset="0"/>
                              <a:cs typeface="Times New Roman" panose="02020603050405020304" pitchFamily="18" charset="0"/>
                            </a:rPr>
                          </m:ctrlPr>
                        </m:fPr>
                        <m:num>
                          <m:r>
                            <a:rPr lang="nl-NL" sz="4000" i="1">
                              <a:effectLst/>
                              <a:latin typeface="Cambria Math" panose="02040503050406030204" pitchFamily="18" charset="0"/>
                              <a:ea typeface="Calibri" panose="020F0502020204030204" pitchFamily="34" charset="0"/>
                              <a:cs typeface="Times New Roman" panose="02020603050405020304" pitchFamily="18" charset="0"/>
                            </a:rPr>
                            <m:t>𝑏</m:t>
                          </m:r>
                        </m:num>
                        <m:den>
                          <m:r>
                            <a:rPr lang="nl-NL" sz="4000" i="1">
                              <a:effectLst/>
                              <a:latin typeface="Cambria Math" panose="02040503050406030204" pitchFamily="18" charset="0"/>
                              <a:ea typeface="Calibri" panose="020F0502020204030204" pitchFamily="34" charset="0"/>
                              <a:cs typeface="Times New Roman" panose="02020603050405020304" pitchFamily="18" charset="0"/>
                            </a:rPr>
                            <m:t>𝑑</m:t>
                          </m:r>
                        </m:den>
                      </m:f>
                      <m:r>
                        <a:rPr lang="nl-NL" sz="4000" i="1">
                          <a:effectLst/>
                          <a:latin typeface="Cambria Math" panose="02040503050406030204" pitchFamily="18" charset="0"/>
                          <a:ea typeface="Calibri" panose="020F0502020204030204" pitchFamily="34" charset="0"/>
                          <a:cs typeface="Times New Roman" panose="02020603050405020304" pitchFamily="18" charset="0"/>
                        </a:rPr>
                        <m:t>;  </m:t>
                      </m:r>
                      <m:f>
                        <m:fPr>
                          <m:ctrlPr>
                            <a:rPr lang="en-US" sz="4000" i="1">
                              <a:effectLst/>
                              <a:latin typeface="Cambria Math" panose="02040503050406030204" pitchFamily="18" charset="0"/>
                              <a:ea typeface="Calibri" panose="020F0502020204030204" pitchFamily="34" charset="0"/>
                              <a:cs typeface="Times New Roman" panose="02020603050405020304" pitchFamily="18" charset="0"/>
                            </a:rPr>
                          </m:ctrlPr>
                        </m:fPr>
                        <m:num>
                          <m:r>
                            <a:rPr lang="nl-NL" sz="4000" i="1">
                              <a:effectLst/>
                              <a:latin typeface="Cambria Math" panose="02040503050406030204" pitchFamily="18" charset="0"/>
                              <a:ea typeface="Calibri" panose="020F0502020204030204" pitchFamily="34" charset="0"/>
                              <a:cs typeface="Times New Roman" panose="02020603050405020304" pitchFamily="18" charset="0"/>
                            </a:rPr>
                            <m:t>𝑑</m:t>
                          </m:r>
                        </m:num>
                        <m:den>
                          <m:r>
                            <a:rPr lang="nl-NL" sz="4000" i="1">
                              <a:effectLst/>
                              <a:latin typeface="Cambria Math" panose="02040503050406030204" pitchFamily="18" charset="0"/>
                              <a:ea typeface="Calibri" panose="020F0502020204030204" pitchFamily="34" charset="0"/>
                              <a:cs typeface="Times New Roman" panose="02020603050405020304" pitchFamily="18" charset="0"/>
                            </a:rPr>
                            <m:t>𝑏</m:t>
                          </m:r>
                        </m:den>
                      </m:f>
                      <m:r>
                        <a:rPr lang="nl-NL" sz="40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sz="4000" i="1">
                              <a:effectLst/>
                              <a:latin typeface="Cambria Math" panose="02040503050406030204" pitchFamily="18" charset="0"/>
                              <a:ea typeface="Calibri" panose="020F0502020204030204" pitchFamily="34" charset="0"/>
                              <a:cs typeface="Times New Roman" panose="02020603050405020304" pitchFamily="18" charset="0"/>
                            </a:rPr>
                          </m:ctrlPr>
                        </m:fPr>
                        <m:num>
                          <m:r>
                            <a:rPr lang="nl-NL" sz="4000" i="1">
                              <a:effectLst/>
                              <a:latin typeface="Cambria Math" panose="02040503050406030204" pitchFamily="18" charset="0"/>
                              <a:ea typeface="Calibri" panose="020F0502020204030204" pitchFamily="34" charset="0"/>
                              <a:cs typeface="Times New Roman" panose="02020603050405020304" pitchFamily="18" charset="0"/>
                            </a:rPr>
                            <m:t>𝑐</m:t>
                          </m:r>
                        </m:num>
                        <m:den>
                          <m:r>
                            <a:rPr lang="nl-NL" sz="4000" i="1">
                              <a:effectLst/>
                              <a:latin typeface="Cambria Math" panose="02040503050406030204" pitchFamily="18" charset="0"/>
                              <a:ea typeface="Calibri" panose="020F0502020204030204" pitchFamily="34" charset="0"/>
                              <a:cs typeface="Times New Roman" panose="02020603050405020304" pitchFamily="18" charset="0"/>
                            </a:rPr>
                            <m:t>𝑎</m:t>
                          </m:r>
                        </m:den>
                      </m:f>
                      <m:r>
                        <a:rPr lang="nl-NL" sz="4000" i="1">
                          <a:effectLst/>
                          <a:latin typeface="Cambria Math" panose="02040503050406030204" pitchFamily="18" charset="0"/>
                          <a:ea typeface="Calibri" panose="020F0502020204030204" pitchFamily="34" charset="0"/>
                          <a:cs typeface="Times New Roman" panose="02020603050405020304" pitchFamily="18" charset="0"/>
                        </a:rPr>
                        <m:t>;  </m:t>
                      </m:r>
                      <m:f>
                        <m:fPr>
                          <m:ctrlPr>
                            <a:rPr lang="en-US" sz="4000" i="1">
                              <a:effectLst/>
                              <a:latin typeface="Cambria Math" panose="02040503050406030204" pitchFamily="18" charset="0"/>
                              <a:ea typeface="Calibri" panose="020F0502020204030204" pitchFamily="34" charset="0"/>
                              <a:cs typeface="Times New Roman" panose="02020603050405020304" pitchFamily="18" charset="0"/>
                            </a:rPr>
                          </m:ctrlPr>
                        </m:fPr>
                        <m:num>
                          <m:r>
                            <a:rPr lang="nl-NL" sz="4000" i="1">
                              <a:effectLst/>
                              <a:latin typeface="Cambria Math" panose="02040503050406030204" pitchFamily="18" charset="0"/>
                              <a:ea typeface="Calibri" panose="020F0502020204030204" pitchFamily="34" charset="0"/>
                              <a:cs typeface="Times New Roman" panose="02020603050405020304" pitchFamily="18" charset="0"/>
                            </a:rPr>
                            <m:t>𝑑</m:t>
                          </m:r>
                        </m:num>
                        <m:den>
                          <m:r>
                            <a:rPr lang="nl-NL" sz="4000" i="1">
                              <a:effectLst/>
                              <a:latin typeface="Cambria Math" panose="02040503050406030204" pitchFamily="18" charset="0"/>
                              <a:ea typeface="Calibri" panose="020F0502020204030204" pitchFamily="34" charset="0"/>
                              <a:cs typeface="Times New Roman" panose="02020603050405020304" pitchFamily="18" charset="0"/>
                            </a:rPr>
                            <m:t>𝑐</m:t>
                          </m:r>
                        </m:den>
                      </m:f>
                      <m:r>
                        <a:rPr lang="nl-NL" sz="40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sz="4000" i="1">
                              <a:effectLst/>
                              <a:latin typeface="Cambria Math" panose="02040503050406030204" pitchFamily="18" charset="0"/>
                              <a:ea typeface="Calibri" panose="020F0502020204030204" pitchFamily="34" charset="0"/>
                              <a:cs typeface="Times New Roman" panose="02020603050405020304" pitchFamily="18" charset="0"/>
                            </a:rPr>
                          </m:ctrlPr>
                        </m:fPr>
                        <m:num>
                          <m:r>
                            <a:rPr lang="nl-NL" sz="4000" i="1">
                              <a:effectLst/>
                              <a:latin typeface="Cambria Math" panose="02040503050406030204" pitchFamily="18" charset="0"/>
                              <a:ea typeface="Calibri" panose="020F0502020204030204" pitchFamily="34" charset="0"/>
                              <a:cs typeface="Times New Roman" panose="02020603050405020304" pitchFamily="18" charset="0"/>
                            </a:rPr>
                            <m:t>𝑏</m:t>
                          </m:r>
                        </m:num>
                        <m:den>
                          <m:r>
                            <a:rPr lang="nl-NL" sz="4000" i="1">
                              <a:effectLst/>
                              <a:latin typeface="Cambria Math" panose="02040503050406030204" pitchFamily="18" charset="0"/>
                              <a:ea typeface="Calibri" panose="020F0502020204030204" pitchFamily="34" charset="0"/>
                              <a:cs typeface="Times New Roman" panose="02020603050405020304" pitchFamily="18" charset="0"/>
                            </a:rPr>
                            <m:t>𝑎</m:t>
                          </m:r>
                        </m:den>
                      </m:f>
                    </m:oMath>
                  </m:oMathPara>
                </a14:m>
                <a:endParaRPr lang="en-US" sz="4000" dirty="0">
                  <a:effectLst/>
                  <a:latin typeface="Arial" panose="020B0604020202020204" pitchFamily="34" charset="0"/>
                  <a:ea typeface="Calibri" panose="020F0502020204030204" pitchFamily="34" charset="0"/>
                  <a:cs typeface="Arial" panose="020B0604020202020204" pitchFamily="34" charset="0"/>
                </a:endParaRPr>
              </a:p>
            </p:txBody>
          </p:sp>
        </mc:Choice>
        <mc:Fallback xmlns="">
          <p:sp>
            <p:nvSpPr>
              <p:cNvPr id="3" name="Hộp Văn bản 23">
                <a:extLst>
                  <a:ext uri="{FF2B5EF4-FFF2-40B4-BE49-F238E27FC236}">
                    <a16:creationId xmlns:a16="http://schemas.microsoft.com/office/drawing/2014/main" id="{20C9B190-2491-9526-0019-C58CC12D7291}"/>
                  </a:ext>
                </a:extLst>
              </p:cNvPr>
              <p:cNvSpPr txBox="1">
                <a:spLocks noRot="1" noChangeAspect="1" noMove="1" noResize="1" noEditPoints="1" noAdjustHandles="1" noChangeArrowheads="1" noChangeShapeType="1" noTextEdit="1"/>
              </p:cNvSpPr>
              <p:nvPr/>
            </p:nvSpPr>
            <p:spPr>
              <a:xfrm>
                <a:off x="372361" y="1022804"/>
                <a:ext cx="11018680" cy="3846374"/>
              </a:xfrm>
              <a:prstGeom prst="rect">
                <a:avLst/>
              </a:prstGeom>
              <a:blipFill>
                <a:blip r:embed="rId2"/>
                <a:stretch>
                  <a:fillRect l="-1936"/>
                </a:stretch>
              </a:blipFill>
            </p:spPr>
            <p:txBody>
              <a:bodyPr/>
              <a:lstStyle/>
              <a:p>
                <a:r>
                  <a:rPr lang="vi-VN">
                    <a:noFill/>
                  </a:rPr>
                  <a:t> </a:t>
                </a:r>
              </a:p>
            </p:txBody>
          </p:sp>
        </mc:Fallback>
      </mc:AlternateContent>
    </p:spTree>
    <p:extLst>
      <p:ext uri="{BB962C8B-B14F-4D97-AF65-F5344CB8AC3E}">
        <p14:creationId xmlns:p14="http://schemas.microsoft.com/office/powerpoint/2010/main" val="2713098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4" presetClass="entr" presetSubtype="10"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2824108838"/>
              </p:ext>
            </p:extLst>
          </p:nvPr>
        </p:nvGraphicFramePr>
        <p:xfrm>
          <a:off x="1029447" y="1675934"/>
          <a:ext cx="10242550" cy="3832225"/>
        </p:xfrm>
        <a:graphic>
          <a:graphicData uri="http://schemas.openxmlformats.org/presentationml/2006/ole">
            <mc:AlternateContent xmlns:mc="http://schemas.openxmlformats.org/markup-compatibility/2006">
              <mc:Choice xmlns:v="urn:schemas-microsoft-com:vml" Requires="v">
                <p:oleObj spid="_x0000_s3077" name="Document" r:id="rId3" imgW="9254916" imgH="3468898" progId="Word.Document.12">
                  <p:embed/>
                </p:oleObj>
              </mc:Choice>
              <mc:Fallback>
                <p:oleObj name="Document" r:id="rId3" imgW="9254916" imgH="3468898" progId="Word.Document.12">
                  <p:embed/>
                  <p:pic>
                    <p:nvPicPr>
                      <p:cNvPr id="0" name=""/>
                      <p:cNvPicPr/>
                      <p:nvPr/>
                    </p:nvPicPr>
                    <p:blipFill>
                      <a:blip r:embed="rId4"/>
                      <a:stretch>
                        <a:fillRect/>
                      </a:stretch>
                    </p:blipFill>
                    <p:spPr>
                      <a:xfrm>
                        <a:off x="1029447" y="1675934"/>
                        <a:ext cx="10242550" cy="3832225"/>
                      </a:xfrm>
                      <a:prstGeom prst="rect">
                        <a:avLst/>
                      </a:prstGeom>
                    </p:spPr>
                  </p:pic>
                </p:oleObj>
              </mc:Fallback>
            </mc:AlternateContent>
          </a:graphicData>
        </a:graphic>
      </p:graphicFrame>
      <p:sp>
        <p:nvSpPr>
          <p:cNvPr id="3" name="Hộp Văn bản 42">
            <a:extLst>
              <a:ext uri="{FF2B5EF4-FFF2-40B4-BE49-F238E27FC236}">
                <a16:creationId xmlns:a16="http://schemas.microsoft.com/office/drawing/2014/main" id="{B42AE800-CFD3-D588-EFEA-04B920F73CF6}"/>
              </a:ext>
            </a:extLst>
          </p:cNvPr>
          <p:cNvSpPr txBox="1"/>
          <p:nvPr/>
        </p:nvSpPr>
        <p:spPr>
          <a:xfrm>
            <a:off x="2332007" y="272490"/>
            <a:ext cx="6365329" cy="830997"/>
          </a:xfrm>
          <a:prstGeom prst="rect">
            <a:avLst/>
          </a:prstGeom>
          <a:noFill/>
        </p:spPr>
        <p:txBody>
          <a:bodyPr wrap="square" rtlCol="0">
            <a:spAutoFit/>
          </a:bodyPr>
          <a:lstStyle/>
          <a:p>
            <a:pPr algn="ctr"/>
            <a:r>
              <a:rPr lang="en-US" sz="4800" b="1" dirty="0" smtClean="0">
                <a:solidFill>
                  <a:srgbClr val="FF0000"/>
                </a:solidFill>
                <a:latin typeface="Times New Roman" panose="02020603050405020304" pitchFamily="18" charset="0"/>
                <a:cs typeface="Times New Roman" panose="02020603050405020304" pitchFamily="18" charset="0"/>
              </a:rPr>
              <a:t>BÀI 5: TỈ LỆ THỨC</a:t>
            </a:r>
            <a:endParaRPr lang="en-US" sz="4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4778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ộp Văn bản 42">
            <a:extLst>
              <a:ext uri="{FF2B5EF4-FFF2-40B4-BE49-F238E27FC236}">
                <a16:creationId xmlns:a16="http://schemas.microsoft.com/office/drawing/2014/main" id="{B42AE800-CFD3-D588-EFEA-04B920F73CF6}"/>
              </a:ext>
            </a:extLst>
          </p:cNvPr>
          <p:cNvSpPr txBox="1"/>
          <p:nvPr/>
        </p:nvSpPr>
        <p:spPr>
          <a:xfrm>
            <a:off x="2332007" y="272490"/>
            <a:ext cx="6365329" cy="830997"/>
          </a:xfrm>
          <a:prstGeom prst="rect">
            <a:avLst/>
          </a:prstGeom>
          <a:noFill/>
        </p:spPr>
        <p:txBody>
          <a:bodyPr wrap="square" rtlCol="0">
            <a:spAutoFit/>
          </a:bodyPr>
          <a:lstStyle/>
          <a:p>
            <a:pPr algn="ctr"/>
            <a:r>
              <a:rPr lang="en-US" sz="4800" b="1" dirty="0" smtClean="0">
                <a:solidFill>
                  <a:srgbClr val="FF0000"/>
                </a:solidFill>
                <a:latin typeface="Times New Roman" panose="02020603050405020304" pitchFamily="18" charset="0"/>
                <a:cs typeface="Times New Roman" panose="02020603050405020304" pitchFamily="18" charset="0"/>
              </a:rPr>
              <a:t>BÀI 5: TỈ LỆ THỨC</a:t>
            </a:r>
            <a:endParaRPr lang="en-US" sz="48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1048034435"/>
              </p:ext>
            </p:extLst>
          </p:nvPr>
        </p:nvGraphicFramePr>
        <p:xfrm>
          <a:off x="700275" y="1297455"/>
          <a:ext cx="10710862" cy="5418138"/>
        </p:xfrm>
        <a:graphic>
          <a:graphicData uri="http://schemas.openxmlformats.org/presentationml/2006/ole">
            <mc:AlternateContent xmlns:mc="http://schemas.openxmlformats.org/markup-compatibility/2006">
              <mc:Choice xmlns:v="urn:schemas-microsoft-com:vml" Requires="v">
                <p:oleObj spid="_x0000_s4101" name="Document" r:id="rId3" imgW="9692663" imgH="4894897" progId="Word.Document.12">
                  <p:embed/>
                </p:oleObj>
              </mc:Choice>
              <mc:Fallback>
                <p:oleObj name="Document" r:id="rId3" imgW="9692663" imgH="4894897" progId="Word.Document.12">
                  <p:embed/>
                  <p:pic>
                    <p:nvPicPr>
                      <p:cNvPr id="0" name=""/>
                      <p:cNvPicPr/>
                      <p:nvPr/>
                    </p:nvPicPr>
                    <p:blipFill>
                      <a:blip r:embed="rId4"/>
                      <a:stretch>
                        <a:fillRect/>
                      </a:stretch>
                    </p:blipFill>
                    <p:spPr>
                      <a:xfrm>
                        <a:off x="700275" y="1297455"/>
                        <a:ext cx="10710862" cy="5418138"/>
                      </a:xfrm>
                      <a:prstGeom prst="rect">
                        <a:avLst/>
                      </a:prstGeom>
                    </p:spPr>
                  </p:pic>
                </p:oleObj>
              </mc:Fallback>
            </mc:AlternateContent>
          </a:graphicData>
        </a:graphic>
      </p:graphicFrame>
    </p:spTree>
    <p:extLst>
      <p:ext uri="{BB962C8B-B14F-4D97-AF65-F5344CB8AC3E}">
        <p14:creationId xmlns:p14="http://schemas.microsoft.com/office/powerpoint/2010/main" val="722355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ộp Văn bản 42">
            <a:extLst>
              <a:ext uri="{FF2B5EF4-FFF2-40B4-BE49-F238E27FC236}">
                <a16:creationId xmlns:a16="http://schemas.microsoft.com/office/drawing/2014/main" id="{B42AE800-CFD3-D588-EFEA-04B920F73CF6}"/>
              </a:ext>
            </a:extLst>
          </p:cNvPr>
          <p:cNvSpPr txBox="1"/>
          <p:nvPr/>
        </p:nvSpPr>
        <p:spPr>
          <a:xfrm>
            <a:off x="2332007" y="272490"/>
            <a:ext cx="6365329" cy="830997"/>
          </a:xfrm>
          <a:prstGeom prst="rect">
            <a:avLst/>
          </a:prstGeom>
          <a:noFill/>
        </p:spPr>
        <p:txBody>
          <a:bodyPr wrap="square" rtlCol="0">
            <a:spAutoFit/>
          </a:bodyPr>
          <a:lstStyle/>
          <a:p>
            <a:pPr algn="ctr"/>
            <a:r>
              <a:rPr lang="en-US" sz="4800" b="1" dirty="0" smtClean="0">
                <a:solidFill>
                  <a:srgbClr val="FF0000"/>
                </a:solidFill>
                <a:latin typeface="Times New Roman" panose="02020603050405020304" pitchFamily="18" charset="0"/>
                <a:cs typeface="Times New Roman" panose="02020603050405020304" pitchFamily="18" charset="0"/>
              </a:rPr>
              <a:t>BÀI 5: TỈ LỆ THỨC</a:t>
            </a:r>
            <a:endParaRPr lang="en-US" sz="48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919812266"/>
              </p:ext>
            </p:extLst>
          </p:nvPr>
        </p:nvGraphicFramePr>
        <p:xfrm>
          <a:off x="408940" y="1528705"/>
          <a:ext cx="10580688" cy="4432300"/>
        </p:xfrm>
        <a:graphic>
          <a:graphicData uri="http://schemas.openxmlformats.org/presentationml/2006/ole">
            <mc:AlternateContent xmlns:mc="http://schemas.openxmlformats.org/markup-compatibility/2006">
              <mc:Choice xmlns:v="urn:schemas-microsoft-com:vml" Requires="v">
                <p:oleObj spid="_x0000_s5125" name="Document" r:id="rId3" imgW="9558138" imgH="4013455" progId="Word.Document.12">
                  <p:embed/>
                </p:oleObj>
              </mc:Choice>
              <mc:Fallback>
                <p:oleObj name="Document" r:id="rId3" imgW="9558138" imgH="4013455" progId="Word.Document.12">
                  <p:embed/>
                  <p:pic>
                    <p:nvPicPr>
                      <p:cNvPr id="0" name=""/>
                      <p:cNvPicPr/>
                      <p:nvPr/>
                    </p:nvPicPr>
                    <p:blipFill>
                      <a:blip r:embed="rId4"/>
                      <a:stretch>
                        <a:fillRect/>
                      </a:stretch>
                    </p:blipFill>
                    <p:spPr>
                      <a:xfrm>
                        <a:off x="408940" y="1528705"/>
                        <a:ext cx="10580688" cy="4432300"/>
                      </a:xfrm>
                      <a:prstGeom prst="rect">
                        <a:avLst/>
                      </a:prstGeom>
                    </p:spPr>
                  </p:pic>
                </p:oleObj>
              </mc:Fallback>
            </mc:AlternateContent>
          </a:graphicData>
        </a:graphic>
      </p:graphicFrame>
    </p:spTree>
    <p:extLst>
      <p:ext uri="{BB962C8B-B14F-4D97-AF65-F5344CB8AC3E}">
        <p14:creationId xmlns:p14="http://schemas.microsoft.com/office/powerpoint/2010/main" val="886327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ộp Văn bản 42">
            <a:extLst>
              <a:ext uri="{FF2B5EF4-FFF2-40B4-BE49-F238E27FC236}">
                <a16:creationId xmlns:a16="http://schemas.microsoft.com/office/drawing/2014/main" id="{B42AE800-CFD3-D588-EFEA-04B920F73CF6}"/>
              </a:ext>
            </a:extLst>
          </p:cNvPr>
          <p:cNvSpPr txBox="1"/>
          <p:nvPr/>
        </p:nvSpPr>
        <p:spPr>
          <a:xfrm>
            <a:off x="2332007" y="272490"/>
            <a:ext cx="6365329" cy="830997"/>
          </a:xfrm>
          <a:prstGeom prst="rect">
            <a:avLst/>
          </a:prstGeom>
          <a:noFill/>
        </p:spPr>
        <p:txBody>
          <a:bodyPr wrap="square" rtlCol="0">
            <a:spAutoFit/>
          </a:bodyPr>
          <a:lstStyle/>
          <a:p>
            <a:pPr algn="ctr"/>
            <a:r>
              <a:rPr lang="en-US" sz="4800" b="1" dirty="0" smtClean="0">
                <a:solidFill>
                  <a:srgbClr val="FF0000"/>
                </a:solidFill>
                <a:latin typeface="Times New Roman" panose="02020603050405020304" pitchFamily="18" charset="0"/>
                <a:cs typeface="Times New Roman" panose="02020603050405020304" pitchFamily="18" charset="0"/>
              </a:rPr>
              <a:t>BÀI 5: TỈ LỆ THỨC</a:t>
            </a:r>
            <a:endParaRPr lang="en-US" sz="48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3232918647"/>
              </p:ext>
            </p:extLst>
          </p:nvPr>
        </p:nvGraphicFramePr>
        <p:xfrm>
          <a:off x="341313" y="1450975"/>
          <a:ext cx="10690225" cy="4665663"/>
        </p:xfrm>
        <a:graphic>
          <a:graphicData uri="http://schemas.openxmlformats.org/presentationml/2006/ole">
            <mc:AlternateContent xmlns:mc="http://schemas.openxmlformats.org/markup-compatibility/2006">
              <mc:Choice xmlns:v="urn:schemas-microsoft-com:vml" Requires="v">
                <p:oleObj spid="_x0000_s6149" name="Document" r:id="rId3" imgW="10690094" imgH="4664909" progId="Word.Document.12">
                  <p:embed/>
                </p:oleObj>
              </mc:Choice>
              <mc:Fallback>
                <p:oleObj name="Document" r:id="rId3" imgW="10690094" imgH="4664909" progId="Word.Document.12">
                  <p:embed/>
                  <p:pic>
                    <p:nvPicPr>
                      <p:cNvPr id="0" name=""/>
                      <p:cNvPicPr/>
                      <p:nvPr/>
                    </p:nvPicPr>
                    <p:blipFill>
                      <a:blip r:embed="rId4"/>
                      <a:stretch>
                        <a:fillRect/>
                      </a:stretch>
                    </p:blipFill>
                    <p:spPr>
                      <a:xfrm>
                        <a:off x="341313" y="1450975"/>
                        <a:ext cx="10690225" cy="4665663"/>
                      </a:xfrm>
                      <a:prstGeom prst="rect">
                        <a:avLst/>
                      </a:prstGeom>
                    </p:spPr>
                  </p:pic>
                </p:oleObj>
              </mc:Fallback>
            </mc:AlternateContent>
          </a:graphicData>
        </a:graphic>
      </p:graphicFrame>
    </p:spTree>
    <p:extLst>
      <p:ext uri="{BB962C8B-B14F-4D97-AF65-F5344CB8AC3E}">
        <p14:creationId xmlns:p14="http://schemas.microsoft.com/office/powerpoint/2010/main" val="1548351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Hộp Văn bản 18">
            <a:extLst>
              <a:ext uri="{FF2B5EF4-FFF2-40B4-BE49-F238E27FC236}">
                <a16:creationId xmlns:a16="http://schemas.microsoft.com/office/drawing/2014/main" id="{477E6ED1-7291-FC97-9376-1AE9F05D7E46}"/>
              </a:ext>
            </a:extLst>
          </p:cNvPr>
          <p:cNvSpPr txBox="1"/>
          <p:nvPr/>
        </p:nvSpPr>
        <p:spPr>
          <a:xfrm>
            <a:off x="3570779" y="824039"/>
            <a:ext cx="3454400" cy="769441"/>
          </a:xfrm>
          <a:prstGeom prst="rect">
            <a:avLst/>
          </a:prstGeom>
          <a:noFill/>
        </p:spPr>
        <p:txBody>
          <a:bodyPr wrap="square" rtlCol="0">
            <a:spAutoFit/>
          </a:bodyPr>
          <a:lstStyle/>
          <a:p>
            <a:r>
              <a:rPr lang="en-US" sz="4400" b="1" dirty="0">
                <a:solidFill>
                  <a:srgbClr val="FF0000"/>
                </a:solidFill>
                <a:latin typeface="Arial" panose="020B0604020202020204" pitchFamily="34" charset="0"/>
                <a:cs typeface="Arial" panose="020B0604020202020204" pitchFamily="34" charset="0"/>
              </a:rPr>
              <a:t>KHỞI ĐỘNG</a:t>
            </a:r>
          </a:p>
        </p:txBody>
      </p:sp>
      <p:sp>
        <p:nvSpPr>
          <p:cNvPr id="22" name="Hộp Văn bản 21">
            <a:extLst>
              <a:ext uri="{FF2B5EF4-FFF2-40B4-BE49-F238E27FC236}">
                <a16:creationId xmlns:a16="http://schemas.microsoft.com/office/drawing/2014/main" id="{86AE6A61-9A05-B69E-FEC5-CEAE68F38B97}"/>
              </a:ext>
            </a:extLst>
          </p:cNvPr>
          <p:cNvSpPr txBox="1"/>
          <p:nvPr/>
        </p:nvSpPr>
        <p:spPr>
          <a:xfrm>
            <a:off x="1409818" y="1687014"/>
            <a:ext cx="9072531" cy="1200329"/>
          </a:xfrm>
          <a:prstGeom prst="rect">
            <a:avLst/>
          </a:prstGeom>
          <a:noFill/>
        </p:spPr>
        <p:txBody>
          <a:bodyPr wrap="square">
            <a:spAutoFit/>
          </a:bodyPr>
          <a:lstStyle/>
          <a:p>
            <a:pPr algn="just">
              <a:lnSpc>
                <a:spcPct val="150000"/>
              </a:lnSpc>
            </a:pPr>
            <a:r>
              <a:rPr lang="nl-NL" sz="2400" dirty="0">
                <a:latin typeface="Arial" panose="020B0604020202020204" pitchFamily="34" charset="0"/>
                <a:ea typeface="Calibri" panose="020F0502020204030204" pitchFamily="34" charset="0"/>
                <a:cs typeface="Arial" panose="020B0604020202020204" pitchFamily="34" charset="0"/>
              </a:rPr>
              <a:t>Có hai thanh sắt phi 18; thanh thứ nhất dài 2m có khối lượng là 4 kg; thanh thứ hai dài 5 m có khối lượng là 10kg. </a:t>
            </a:r>
            <a:endParaRPr lang="en-US" sz="2400" dirty="0">
              <a:latin typeface="Arial" panose="020B0604020202020204" pitchFamily="34" charset="0"/>
              <a:cs typeface="Arial" panose="020B0604020202020204" pitchFamily="34" charset="0"/>
            </a:endParaRPr>
          </a:p>
        </p:txBody>
      </p:sp>
      <p:sp>
        <p:nvSpPr>
          <p:cNvPr id="25" name="Hộp Văn bản 24">
            <a:extLst>
              <a:ext uri="{FF2B5EF4-FFF2-40B4-BE49-F238E27FC236}">
                <a16:creationId xmlns:a16="http://schemas.microsoft.com/office/drawing/2014/main" id="{BF2D3813-5F94-1615-FA3E-14034147AE26}"/>
              </a:ext>
            </a:extLst>
          </p:cNvPr>
          <p:cNvSpPr txBox="1"/>
          <p:nvPr/>
        </p:nvSpPr>
        <p:spPr>
          <a:xfrm>
            <a:off x="1509571" y="2977485"/>
            <a:ext cx="9704298" cy="1754326"/>
          </a:xfrm>
          <a:prstGeom prst="rect">
            <a:avLst/>
          </a:prstGeom>
          <a:noFill/>
        </p:spPr>
        <p:txBody>
          <a:bodyPr wrap="square">
            <a:spAutoFit/>
          </a:bodyPr>
          <a:lstStyle/>
          <a:p>
            <a:pPr algn="just">
              <a:lnSpc>
                <a:spcPct val="150000"/>
              </a:lnSpc>
            </a:pPr>
            <a:r>
              <a:rPr lang="nl-NL" sz="2400" dirty="0">
                <a:latin typeface="Arial" panose="020B0604020202020204" pitchFamily="34" charset="0"/>
                <a:ea typeface="Calibri" panose="020F0502020204030204" pitchFamily="34" charset="0"/>
                <a:cs typeface="Arial" panose="020B0604020202020204" pitchFamily="34" charset="0"/>
              </a:rPr>
              <a:t>Em có nhận xét gì về tỉ số giữa khối lượng của thanh sắt thứ nhất và khối lượng của thanh sắt thứ hai với tỉ số giữa chiều dài của thanh sắt thứ nhất và chiều dài của thanh sắt thứ hai? </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8366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randombar(horizontal)">
                                      <p:cBhvr>
                                        <p:cTn id="7" dur="500"/>
                                        <p:tgtEl>
                                          <p:spTgt spid="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2">
                                            <p:txEl>
                                              <p:pRg st="0" end="0"/>
                                            </p:txEl>
                                          </p:spTgt>
                                        </p:tgtEl>
                                        <p:attrNameLst>
                                          <p:attrName>style.visibility</p:attrName>
                                        </p:attrNameLst>
                                      </p:cBhvr>
                                      <p:to>
                                        <p:strVal val="visible"/>
                                      </p:to>
                                    </p:set>
                                    <p:animEffect transition="in" filter="fade">
                                      <p:cBhvr>
                                        <p:cTn id="12" dur="500"/>
                                        <p:tgtEl>
                                          <p:spTgt spid="2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25">
                                            <p:txEl>
                                              <p:pRg st="0" end="0"/>
                                            </p:txEl>
                                          </p:spTgt>
                                        </p:tgtEl>
                                        <p:attrNameLst>
                                          <p:attrName>style.visibility</p:attrName>
                                        </p:attrNameLst>
                                      </p:cBhvr>
                                      <p:to>
                                        <p:strVal val="visible"/>
                                      </p:to>
                                    </p:set>
                                    <p:animEffect transition="in" filter="wipe(up)">
                                      <p:cBhvr>
                                        <p:cTn id="17" dur="500"/>
                                        <p:tgtEl>
                                          <p:spTgt spid="2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7"/>
              </a:ext>
            </a:extLst>
          </a:blip>
          <a:srcRect/>
          <a:stretch>
            <a:fillRect/>
          </a:stretch>
        </p:blipFill>
        <p:spPr>
          <a:xfrm>
            <a:off x="1314557" y="685801"/>
            <a:ext cx="9562887" cy="5376943"/>
          </a:xfrm>
          <a:prstGeom prst="rect">
            <a:avLst/>
          </a:prstGeom>
        </p:spPr>
      </p:pic>
      <p:sp>
        <p:nvSpPr>
          <p:cNvPr id="18" name="Hộp Văn bản 17">
            <a:extLst>
              <a:ext uri="{FF2B5EF4-FFF2-40B4-BE49-F238E27FC236}">
                <a16:creationId xmlns:a16="http://schemas.microsoft.com/office/drawing/2014/main" id="{C3A6E4CC-CA06-FEFD-51B6-BDD5251C3AA9}"/>
              </a:ext>
            </a:extLst>
          </p:cNvPr>
          <p:cNvSpPr txBox="1"/>
          <p:nvPr/>
        </p:nvSpPr>
        <p:spPr>
          <a:xfrm>
            <a:off x="2535944" y="2656153"/>
            <a:ext cx="7120113" cy="1015663"/>
          </a:xfrm>
          <a:prstGeom prst="rect">
            <a:avLst/>
          </a:prstGeom>
          <a:noFill/>
        </p:spPr>
        <p:txBody>
          <a:bodyPr wrap="square" rtlCol="0">
            <a:spAutoFit/>
          </a:bodyPr>
          <a:lstStyle/>
          <a:p>
            <a:pPr algn="ctr"/>
            <a:r>
              <a:rPr lang="en-US" sz="6000" b="1" dirty="0">
                <a:latin typeface="Arial" panose="020B0604020202020204" pitchFamily="34" charset="0"/>
                <a:cs typeface="Arial" panose="020B0604020202020204" pitchFamily="34" charset="0"/>
              </a:rPr>
              <a:t>BÀI 5: TỈ LỆ THỨC</a:t>
            </a:r>
          </a:p>
        </p:txBody>
      </p:sp>
    </p:spTree>
    <p:extLst>
      <p:ext uri="{BB962C8B-B14F-4D97-AF65-F5344CB8AC3E}">
        <p14:creationId xmlns:p14="http://schemas.microsoft.com/office/powerpoint/2010/main" val="180361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 calcmode="lin" valueType="num">
                                      <p:cBhvr>
                                        <p:cTn id="7" dur="500" fill="hold"/>
                                        <p:tgtEl>
                                          <p:spTgt spid="18">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8">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Hộp Văn bản 6">
            <a:extLst>
              <a:ext uri="{FF2B5EF4-FFF2-40B4-BE49-F238E27FC236}">
                <a16:creationId xmlns:a16="http://schemas.microsoft.com/office/drawing/2014/main" id="{F881D670-22F2-B950-7113-5417C85AAFBE}"/>
              </a:ext>
            </a:extLst>
          </p:cNvPr>
          <p:cNvSpPr txBox="1"/>
          <p:nvPr/>
        </p:nvSpPr>
        <p:spPr>
          <a:xfrm>
            <a:off x="3048000" y="1295400"/>
            <a:ext cx="5740400" cy="769441"/>
          </a:xfrm>
          <a:prstGeom prst="rect">
            <a:avLst/>
          </a:prstGeom>
          <a:noFill/>
        </p:spPr>
        <p:txBody>
          <a:bodyPr wrap="square" rtlCol="0">
            <a:spAutoFit/>
          </a:bodyPr>
          <a:lstStyle/>
          <a:p>
            <a:pPr algn="ctr"/>
            <a:r>
              <a:rPr lang="en-US" sz="4400" b="1" dirty="0">
                <a:latin typeface="Arial" panose="020B0604020202020204" pitchFamily="34" charset="0"/>
                <a:cs typeface="Arial" panose="020B0604020202020204" pitchFamily="34" charset="0"/>
              </a:rPr>
              <a:t>NỘI DUNG BÀI HỌC</a:t>
            </a:r>
          </a:p>
        </p:txBody>
      </p:sp>
      <p:sp>
        <p:nvSpPr>
          <p:cNvPr id="8" name="Hộp Văn bản 7">
            <a:extLst>
              <a:ext uri="{FF2B5EF4-FFF2-40B4-BE49-F238E27FC236}">
                <a16:creationId xmlns:a16="http://schemas.microsoft.com/office/drawing/2014/main" id="{14D8006B-6BBF-B6FF-92F2-222C96A24294}"/>
              </a:ext>
            </a:extLst>
          </p:cNvPr>
          <p:cNvSpPr txBox="1"/>
          <p:nvPr/>
        </p:nvSpPr>
        <p:spPr>
          <a:xfrm>
            <a:off x="3191155" y="2785348"/>
            <a:ext cx="5454090" cy="584775"/>
          </a:xfrm>
          <a:prstGeom prst="rect">
            <a:avLst/>
          </a:prstGeom>
          <a:noFill/>
        </p:spPr>
        <p:txBody>
          <a:bodyPr wrap="square" rtlCol="0">
            <a:spAutoFit/>
          </a:bodyPr>
          <a:lstStyle/>
          <a:p>
            <a:r>
              <a:rPr lang="en-US" sz="3200" dirty="0">
                <a:latin typeface="Arial" panose="020B0604020202020204" pitchFamily="34" charset="0"/>
                <a:cs typeface="Arial" panose="020B0604020202020204" pitchFamily="34" charset="0"/>
              </a:rPr>
              <a:t>1. </a:t>
            </a:r>
            <a:r>
              <a:rPr lang="en-US" sz="3200" dirty="0" err="1">
                <a:latin typeface="Arial" panose="020B0604020202020204" pitchFamily="34" charset="0"/>
                <a:cs typeface="Arial" panose="020B0604020202020204" pitchFamily="34" charset="0"/>
              </a:rPr>
              <a:t>Định</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nghĩa</a:t>
            </a:r>
            <a:endParaRPr lang="en-US" sz="3200" dirty="0">
              <a:latin typeface="Arial" panose="020B0604020202020204" pitchFamily="34" charset="0"/>
              <a:cs typeface="Arial" panose="020B0604020202020204" pitchFamily="34" charset="0"/>
            </a:endParaRPr>
          </a:p>
        </p:txBody>
      </p:sp>
      <p:sp>
        <p:nvSpPr>
          <p:cNvPr id="10" name="Hộp Văn bản 9">
            <a:extLst>
              <a:ext uri="{FF2B5EF4-FFF2-40B4-BE49-F238E27FC236}">
                <a16:creationId xmlns:a16="http://schemas.microsoft.com/office/drawing/2014/main" id="{4A52AA2B-3EC0-92CC-F1DE-3AFBCDA07942}"/>
              </a:ext>
            </a:extLst>
          </p:cNvPr>
          <p:cNvSpPr txBox="1"/>
          <p:nvPr/>
        </p:nvSpPr>
        <p:spPr>
          <a:xfrm>
            <a:off x="3191154" y="4008418"/>
            <a:ext cx="5454090" cy="584775"/>
          </a:xfrm>
          <a:prstGeom prst="rect">
            <a:avLst/>
          </a:prstGeom>
          <a:noFill/>
        </p:spPr>
        <p:txBody>
          <a:bodyPr wrap="square" rtlCol="0">
            <a:spAutoFit/>
          </a:bodyPr>
          <a:lstStyle/>
          <a:p>
            <a:r>
              <a:rPr lang="en-US" sz="3200" dirty="0">
                <a:latin typeface="Arial" panose="020B0604020202020204" pitchFamily="34" charset="0"/>
                <a:cs typeface="Arial" panose="020B0604020202020204" pitchFamily="34" charset="0"/>
              </a:rPr>
              <a:t>2. </a:t>
            </a:r>
            <a:r>
              <a:rPr lang="en-US" sz="3200" dirty="0" err="1">
                <a:latin typeface="Arial" panose="020B0604020202020204" pitchFamily="34" charset="0"/>
                <a:cs typeface="Arial" panose="020B0604020202020204" pitchFamily="34" charset="0"/>
              </a:rPr>
              <a:t>Tính</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chất</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92343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arn(inVertical)">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10">
                                            <p:txEl>
                                              <p:pRg st="0" end="0"/>
                                            </p:txEl>
                                          </p:spTgt>
                                        </p:tgtEl>
                                        <p:attrNameLst>
                                          <p:attrName>style.visibility</p:attrName>
                                        </p:attrNameLst>
                                      </p:cBhvr>
                                      <p:to>
                                        <p:strVal val="visible"/>
                                      </p:to>
                                    </p:set>
                                    <p:animEffect transition="in" filter="fade">
                                      <p:cBhvr>
                                        <p:cTn id="17" dur="500"/>
                                        <p:tgtEl>
                                          <p:spTgt spid="10">
                                            <p:txEl>
                                              <p:pRg st="0" end="0"/>
                                            </p:txEl>
                                          </p:spTgt>
                                        </p:tgtEl>
                                      </p:cBhvr>
                                    </p:animEffect>
                                    <p:anim calcmode="lin" valueType="num">
                                      <p:cBhvr>
                                        <p:cTn id="18"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19" dur="5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7"/>
              </a:ext>
            </a:extLst>
          </a:blip>
          <a:srcRect/>
          <a:stretch>
            <a:fillRect/>
          </a:stretch>
        </p:blipFill>
        <p:spPr>
          <a:xfrm>
            <a:off x="601886" y="341308"/>
            <a:ext cx="10745871" cy="6146059"/>
          </a:xfrm>
          <a:prstGeom prst="rect">
            <a:avLst/>
          </a:prstGeom>
        </p:spPr>
      </p:pic>
      <p:pic>
        <p:nvPicPr>
          <p:cNvPr id="5" name="Picture 5"/>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 xmlns:asvg="http://schemas.microsoft.com/office/drawing/2016/SVG/main" r:embed="rId9"/>
              </a:ext>
            </a:extLst>
          </a:blip>
          <a:srcRect/>
          <a:stretch>
            <a:fillRect/>
          </a:stretch>
        </p:blipFill>
        <p:spPr>
          <a:xfrm rot="1434936">
            <a:off x="133208" y="341834"/>
            <a:ext cx="1433697" cy="1399810"/>
          </a:xfrm>
          <a:prstGeom prst="rect">
            <a:avLst/>
          </a:prstGeom>
        </p:spPr>
      </p:pic>
      <p:sp>
        <p:nvSpPr>
          <p:cNvPr id="43" name="Hộp Văn bản 42">
            <a:extLst>
              <a:ext uri="{FF2B5EF4-FFF2-40B4-BE49-F238E27FC236}">
                <a16:creationId xmlns:a16="http://schemas.microsoft.com/office/drawing/2014/main" id="{B42AE800-CFD3-D588-EFEA-04B920F73CF6}"/>
              </a:ext>
            </a:extLst>
          </p:cNvPr>
          <p:cNvSpPr txBox="1"/>
          <p:nvPr/>
        </p:nvSpPr>
        <p:spPr>
          <a:xfrm>
            <a:off x="2170805" y="25552"/>
            <a:ext cx="6365329" cy="830997"/>
          </a:xfrm>
          <a:prstGeom prst="rect">
            <a:avLst/>
          </a:prstGeom>
          <a:noFill/>
        </p:spPr>
        <p:txBody>
          <a:bodyPr wrap="square" rtlCol="0">
            <a:spAutoFit/>
          </a:bodyPr>
          <a:lstStyle/>
          <a:p>
            <a:pPr algn="ctr"/>
            <a:r>
              <a:rPr lang="en-US" sz="4800" b="1" dirty="0" smtClean="0">
                <a:solidFill>
                  <a:srgbClr val="FF0000"/>
                </a:solidFill>
                <a:latin typeface="Times New Roman" panose="02020603050405020304" pitchFamily="18" charset="0"/>
                <a:cs typeface="Times New Roman" panose="02020603050405020304" pitchFamily="18" charset="0"/>
              </a:rPr>
              <a:t>BÀI 5: TỈ LỆ THỨC</a:t>
            </a:r>
            <a:endParaRPr lang="en-US" sz="4800" b="1" dirty="0">
              <a:solidFill>
                <a:srgbClr val="FF0000"/>
              </a:solidFill>
              <a:latin typeface="Times New Roman" panose="02020603050405020304" pitchFamily="18" charset="0"/>
              <a:cs typeface="Times New Roman" panose="02020603050405020304" pitchFamily="18" charset="0"/>
            </a:endParaRPr>
          </a:p>
        </p:txBody>
      </p:sp>
      <p:sp>
        <p:nvSpPr>
          <p:cNvPr id="44" name="Hình chữ nhật: Góc Tròn 43">
            <a:extLst>
              <a:ext uri="{FF2B5EF4-FFF2-40B4-BE49-F238E27FC236}">
                <a16:creationId xmlns:a16="http://schemas.microsoft.com/office/drawing/2014/main" id="{7350ADAC-241E-BEB4-82FC-24FFB8E15F9B}"/>
              </a:ext>
            </a:extLst>
          </p:cNvPr>
          <p:cNvSpPr/>
          <p:nvPr/>
        </p:nvSpPr>
        <p:spPr>
          <a:xfrm>
            <a:off x="1405499" y="1644885"/>
            <a:ext cx="1253002" cy="602634"/>
          </a:xfrm>
          <a:prstGeom prst="roundRect">
            <a:avLst/>
          </a:prstGeom>
          <a:solidFill>
            <a:srgbClr val="FFBC63"/>
          </a:solidFill>
          <a:ln>
            <a:solidFill>
              <a:srgbClr val="FFBC6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67" b="1" dirty="0">
                <a:solidFill>
                  <a:sysClr val="windowText" lastClr="000000"/>
                </a:solidFill>
                <a:latin typeface="Arial" panose="020B0604020202020204" pitchFamily="34" charset="0"/>
                <a:cs typeface="Arial" panose="020B0604020202020204" pitchFamily="34" charset="0"/>
              </a:rPr>
              <a:t>HĐ1</a:t>
            </a:r>
          </a:p>
        </p:txBody>
      </p:sp>
      <mc:AlternateContent xmlns:mc="http://schemas.openxmlformats.org/markup-compatibility/2006" xmlns:a14="http://schemas.microsoft.com/office/drawing/2010/main">
        <mc:Choice Requires="a14">
          <p:sp>
            <p:nvSpPr>
              <p:cNvPr id="45" name="Hộp Văn bản 44">
                <a:extLst>
                  <a:ext uri="{FF2B5EF4-FFF2-40B4-BE49-F238E27FC236}">
                    <a16:creationId xmlns:a16="http://schemas.microsoft.com/office/drawing/2014/main" id="{2638F84B-1A7D-E916-768F-C1241F24ECE1}"/>
                  </a:ext>
                </a:extLst>
              </p:cNvPr>
              <p:cNvSpPr txBox="1"/>
              <p:nvPr/>
            </p:nvSpPr>
            <p:spPr>
              <a:xfrm>
                <a:off x="3169070" y="1644885"/>
                <a:ext cx="4368800" cy="711990"/>
              </a:xfrm>
              <a:prstGeom prst="rect">
                <a:avLst/>
              </a:prstGeom>
              <a:noFill/>
            </p:spPr>
            <p:txBody>
              <a:bodyPr wrap="square" rtlCol="0">
                <a:spAutoFit/>
              </a:bodyPr>
              <a:lstStyle/>
              <a:p>
                <a:r>
                  <a:rPr lang="en-US" sz="2667" dirty="0">
                    <a:latin typeface="Arial" panose="020B0604020202020204" pitchFamily="34" charset="0"/>
                    <a:cs typeface="Arial" panose="020B0604020202020204" pitchFamily="34" charset="0"/>
                  </a:rPr>
                  <a:t>So </a:t>
                </a:r>
                <a:r>
                  <a:rPr lang="en-US" sz="2667" dirty="0" err="1">
                    <a:latin typeface="Arial" panose="020B0604020202020204" pitchFamily="34" charset="0"/>
                    <a:cs typeface="Arial" panose="020B0604020202020204" pitchFamily="34" charset="0"/>
                  </a:rPr>
                  <a:t>sánh</a:t>
                </a:r>
                <a:r>
                  <a:rPr lang="en-US" sz="2667" dirty="0">
                    <a:latin typeface="Arial" panose="020B0604020202020204" pitchFamily="34" charset="0"/>
                    <a:cs typeface="Arial" panose="020B0604020202020204" pitchFamily="34" charset="0"/>
                  </a:rPr>
                  <a:t> </a:t>
                </a:r>
                <a:r>
                  <a:rPr lang="en-US" sz="2667" dirty="0" err="1">
                    <a:latin typeface="Arial" panose="020B0604020202020204" pitchFamily="34" charset="0"/>
                    <a:cs typeface="Arial" panose="020B0604020202020204" pitchFamily="34" charset="0"/>
                  </a:rPr>
                  <a:t>hai</a:t>
                </a:r>
                <a:r>
                  <a:rPr lang="en-US" sz="2667" dirty="0">
                    <a:latin typeface="Arial" panose="020B0604020202020204" pitchFamily="34" charset="0"/>
                    <a:cs typeface="Arial" panose="020B0604020202020204" pitchFamily="34" charset="0"/>
                  </a:rPr>
                  <a:t> </a:t>
                </a:r>
                <a:r>
                  <a:rPr lang="en-US" sz="2667" dirty="0" err="1">
                    <a:latin typeface="Arial" panose="020B0604020202020204" pitchFamily="34" charset="0"/>
                    <a:cs typeface="Arial" panose="020B0604020202020204" pitchFamily="34" charset="0"/>
                  </a:rPr>
                  <a:t>tỉ</a:t>
                </a:r>
                <a:r>
                  <a:rPr lang="en-US" sz="2667" dirty="0">
                    <a:latin typeface="Arial" panose="020B0604020202020204" pitchFamily="34" charset="0"/>
                    <a:cs typeface="Arial" panose="020B0604020202020204" pitchFamily="34" charset="0"/>
                  </a:rPr>
                  <a:t> </a:t>
                </a:r>
                <a:r>
                  <a:rPr lang="en-US" sz="2667" dirty="0" err="1">
                    <a:latin typeface="Arial" panose="020B0604020202020204" pitchFamily="34" charset="0"/>
                    <a:cs typeface="Arial" panose="020B0604020202020204" pitchFamily="34" charset="0"/>
                  </a:rPr>
                  <a:t>số</a:t>
                </a:r>
                <a:r>
                  <a:rPr lang="en-US" sz="2667" dirty="0">
                    <a:latin typeface="Arial" panose="020B0604020202020204" pitchFamily="34" charset="0"/>
                    <a:cs typeface="Arial" panose="020B0604020202020204" pitchFamily="34" charset="0"/>
                  </a:rPr>
                  <a:t> </a:t>
                </a:r>
                <a14:m>
                  <m:oMath xmlns:m="http://schemas.openxmlformats.org/officeDocument/2006/math">
                    <m:f>
                      <m:fPr>
                        <m:ctrlPr>
                          <a:rPr lang="en-US" sz="2667" i="1">
                            <a:latin typeface="Cambria Math" panose="02040503050406030204" pitchFamily="18" charset="0"/>
                          </a:rPr>
                        </m:ctrlPr>
                      </m:fPr>
                      <m:num>
                        <m:r>
                          <a:rPr lang="en-US" sz="2667" i="1">
                            <a:latin typeface="Cambria Math" panose="02040503050406030204" pitchFamily="18" charset="0"/>
                          </a:rPr>
                          <m:t>12</m:t>
                        </m:r>
                      </m:num>
                      <m:den>
                        <m:r>
                          <a:rPr lang="en-US" sz="2667" i="1">
                            <a:latin typeface="Cambria Math" panose="02040503050406030204" pitchFamily="18" charset="0"/>
                          </a:rPr>
                          <m:t>28</m:t>
                        </m:r>
                      </m:den>
                    </m:f>
                  </m:oMath>
                </a14:m>
                <a:r>
                  <a:rPr lang="en-US" sz="2667" dirty="0">
                    <a:latin typeface="Arial" panose="020B0604020202020204" pitchFamily="34" charset="0"/>
                    <a:cs typeface="Arial" panose="020B0604020202020204" pitchFamily="34" charset="0"/>
                  </a:rPr>
                  <a:t> </a:t>
                </a:r>
                <a:r>
                  <a:rPr lang="en-US" sz="2667" dirty="0" err="1">
                    <a:latin typeface="Arial" panose="020B0604020202020204" pitchFamily="34" charset="0"/>
                    <a:cs typeface="Arial" panose="020B0604020202020204" pitchFamily="34" charset="0"/>
                  </a:rPr>
                  <a:t>và</a:t>
                </a:r>
                <a:r>
                  <a:rPr lang="en-US" sz="2667" dirty="0">
                    <a:latin typeface="Arial" panose="020B0604020202020204" pitchFamily="34" charset="0"/>
                    <a:cs typeface="Arial" panose="020B0604020202020204" pitchFamily="34" charset="0"/>
                  </a:rPr>
                  <a:t> </a:t>
                </a:r>
                <a14:m>
                  <m:oMath xmlns:m="http://schemas.openxmlformats.org/officeDocument/2006/math">
                    <m:f>
                      <m:fPr>
                        <m:ctrlPr>
                          <a:rPr lang="en-US" sz="2667" i="1">
                            <a:latin typeface="Cambria Math" panose="02040503050406030204" pitchFamily="18" charset="0"/>
                          </a:rPr>
                        </m:ctrlPr>
                      </m:fPr>
                      <m:num>
                        <m:r>
                          <a:rPr lang="en-US" sz="2667" i="1">
                            <a:latin typeface="Cambria Math" panose="02040503050406030204" pitchFamily="18" charset="0"/>
                          </a:rPr>
                          <m:t>7,5</m:t>
                        </m:r>
                      </m:num>
                      <m:den>
                        <m:r>
                          <a:rPr lang="en-US" sz="2667" i="1">
                            <a:latin typeface="Cambria Math" panose="02040503050406030204" pitchFamily="18" charset="0"/>
                          </a:rPr>
                          <m:t>17,5</m:t>
                        </m:r>
                      </m:den>
                    </m:f>
                  </m:oMath>
                </a14:m>
                <a:r>
                  <a:rPr lang="en-US" sz="2667" dirty="0">
                    <a:latin typeface="Arial" panose="020B0604020202020204" pitchFamily="34" charset="0"/>
                    <a:cs typeface="Arial" panose="020B0604020202020204" pitchFamily="34" charset="0"/>
                  </a:rPr>
                  <a:t>.</a:t>
                </a:r>
              </a:p>
            </p:txBody>
          </p:sp>
        </mc:Choice>
        <mc:Fallback xmlns="">
          <p:sp>
            <p:nvSpPr>
              <p:cNvPr id="45" name="Hộp Văn bản 44">
                <a:extLst>
                  <a:ext uri="{FF2B5EF4-FFF2-40B4-BE49-F238E27FC236}">
                    <a16:creationId xmlns:a16="http://schemas.microsoft.com/office/drawing/2014/main" id="{2638F84B-1A7D-E916-768F-C1241F24ECE1}"/>
                  </a:ext>
                </a:extLst>
              </p:cNvPr>
              <p:cNvSpPr txBox="1">
                <a:spLocks noRot="1" noChangeAspect="1" noMove="1" noResize="1" noEditPoints="1" noAdjustHandles="1" noChangeArrowheads="1" noChangeShapeType="1" noTextEdit="1"/>
              </p:cNvSpPr>
              <p:nvPr/>
            </p:nvSpPr>
            <p:spPr>
              <a:xfrm>
                <a:off x="3169070" y="1644885"/>
                <a:ext cx="4368800" cy="711990"/>
              </a:xfrm>
              <a:prstGeom prst="rect">
                <a:avLst/>
              </a:prstGeom>
              <a:blipFill>
                <a:blip r:embed="rId10"/>
                <a:stretch>
                  <a:fillRect l="-2650" b="-3419"/>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51" name="Hộp Văn bản 50">
                <a:extLst>
                  <a:ext uri="{FF2B5EF4-FFF2-40B4-BE49-F238E27FC236}">
                    <a16:creationId xmlns:a16="http://schemas.microsoft.com/office/drawing/2014/main" id="{DC1C0DFB-FBCF-1CC2-E8E2-5D3DFD2B9BA9}"/>
                  </a:ext>
                </a:extLst>
              </p:cNvPr>
              <p:cNvSpPr txBox="1"/>
              <p:nvPr/>
            </p:nvSpPr>
            <p:spPr>
              <a:xfrm>
                <a:off x="1533237" y="3044503"/>
                <a:ext cx="8545307" cy="1013185"/>
              </a:xfrm>
              <a:prstGeom prst="round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lnSpc>
                    <a:spcPct val="150000"/>
                  </a:lnSpc>
                  <a:spcAft>
                    <a:spcPts val="400"/>
                  </a:spcAft>
                </a:pPr>
                <a:r>
                  <a:rPr lang="en-US" sz="2667" dirty="0" err="1">
                    <a:latin typeface="Arial" panose="020B0604020202020204" pitchFamily="34" charset="0"/>
                    <a:ea typeface="Calibri" panose="020F0502020204030204" pitchFamily="34" charset="0"/>
                    <a:cs typeface="Arial" panose="020B0604020202020204" pitchFamily="34" charset="0"/>
                  </a:rPr>
                  <a:t>Tỉ</a:t>
                </a:r>
                <a:r>
                  <a:rPr lang="en-US" sz="2667" dirty="0">
                    <a:latin typeface="Arial" panose="020B0604020202020204" pitchFamily="34" charset="0"/>
                    <a:ea typeface="Calibri" panose="020F0502020204030204" pitchFamily="34" charset="0"/>
                    <a:cs typeface="Arial" panose="020B0604020202020204" pitchFamily="34" charset="0"/>
                  </a:rPr>
                  <a:t> </a:t>
                </a:r>
                <a:r>
                  <a:rPr lang="en-US" sz="2667" dirty="0" err="1">
                    <a:latin typeface="Arial" panose="020B0604020202020204" pitchFamily="34" charset="0"/>
                    <a:ea typeface="Calibri" panose="020F0502020204030204" pitchFamily="34" charset="0"/>
                    <a:cs typeface="Arial" panose="020B0604020202020204" pitchFamily="34" charset="0"/>
                  </a:rPr>
                  <a:t>lệ</a:t>
                </a:r>
                <a:r>
                  <a:rPr lang="en-US" sz="2667" dirty="0">
                    <a:latin typeface="Arial" panose="020B0604020202020204" pitchFamily="34" charset="0"/>
                    <a:ea typeface="Calibri" panose="020F0502020204030204" pitchFamily="34" charset="0"/>
                    <a:cs typeface="Arial" panose="020B0604020202020204" pitchFamily="34" charset="0"/>
                  </a:rPr>
                  <a:t> </a:t>
                </a:r>
                <a:r>
                  <a:rPr lang="en-US" sz="2667" dirty="0" err="1">
                    <a:latin typeface="Arial" panose="020B0604020202020204" pitchFamily="34" charset="0"/>
                    <a:ea typeface="Calibri" panose="020F0502020204030204" pitchFamily="34" charset="0"/>
                    <a:cs typeface="Arial" panose="020B0604020202020204" pitchFamily="34" charset="0"/>
                  </a:rPr>
                  <a:t>thức</a:t>
                </a:r>
                <a:r>
                  <a:rPr lang="en-US" sz="2667" dirty="0">
                    <a:latin typeface="Arial" panose="020B0604020202020204" pitchFamily="34" charset="0"/>
                    <a:ea typeface="Calibri" panose="020F0502020204030204" pitchFamily="34" charset="0"/>
                    <a:cs typeface="Arial" panose="020B0604020202020204" pitchFamily="34" charset="0"/>
                  </a:rPr>
                  <a:t> </a:t>
                </a:r>
                <a:r>
                  <a:rPr lang="en-US" sz="2667" dirty="0" err="1">
                    <a:latin typeface="Arial" panose="020B0604020202020204" pitchFamily="34" charset="0"/>
                    <a:ea typeface="Calibri" panose="020F0502020204030204" pitchFamily="34" charset="0"/>
                    <a:cs typeface="Arial" panose="020B0604020202020204" pitchFamily="34" charset="0"/>
                  </a:rPr>
                  <a:t>là</a:t>
                </a:r>
                <a:r>
                  <a:rPr lang="en-US" sz="2667" dirty="0">
                    <a:latin typeface="Arial" panose="020B0604020202020204" pitchFamily="34" charset="0"/>
                    <a:ea typeface="Calibri" panose="020F0502020204030204" pitchFamily="34" charset="0"/>
                    <a:cs typeface="Arial" panose="020B0604020202020204" pitchFamily="34" charset="0"/>
                  </a:rPr>
                  <a:t> </a:t>
                </a:r>
                <a:r>
                  <a:rPr lang="en-US" sz="2667" dirty="0" err="1">
                    <a:latin typeface="Arial" panose="020B0604020202020204" pitchFamily="34" charset="0"/>
                    <a:ea typeface="Calibri" panose="020F0502020204030204" pitchFamily="34" charset="0"/>
                    <a:cs typeface="Arial" panose="020B0604020202020204" pitchFamily="34" charset="0"/>
                  </a:rPr>
                  <a:t>đẳng</a:t>
                </a:r>
                <a:r>
                  <a:rPr lang="en-US" sz="2667" dirty="0">
                    <a:latin typeface="Arial" panose="020B0604020202020204" pitchFamily="34" charset="0"/>
                    <a:ea typeface="Calibri" panose="020F0502020204030204" pitchFamily="34" charset="0"/>
                    <a:cs typeface="Arial" panose="020B0604020202020204" pitchFamily="34" charset="0"/>
                  </a:rPr>
                  <a:t> </a:t>
                </a:r>
                <a:r>
                  <a:rPr lang="en-US" sz="2667" dirty="0" err="1">
                    <a:latin typeface="Arial" panose="020B0604020202020204" pitchFamily="34" charset="0"/>
                    <a:ea typeface="Calibri" panose="020F0502020204030204" pitchFamily="34" charset="0"/>
                    <a:cs typeface="Arial" panose="020B0604020202020204" pitchFamily="34" charset="0"/>
                  </a:rPr>
                  <a:t>thức</a:t>
                </a:r>
                <a:r>
                  <a:rPr lang="en-US" sz="2667" dirty="0">
                    <a:latin typeface="Arial" panose="020B0604020202020204" pitchFamily="34" charset="0"/>
                    <a:ea typeface="Calibri" panose="020F0502020204030204" pitchFamily="34" charset="0"/>
                    <a:cs typeface="Arial" panose="020B0604020202020204" pitchFamily="34" charset="0"/>
                  </a:rPr>
                  <a:t> </a:t>
                </a:r>
                <a:r>
                  <a:rPr lang="en-US" sz="2667" dirty="0" err="1">
                    <a:latin typeface="Arial" panose="020B0604020202020204" pitchFamily="34" charset="0"/>
                    <a:ea typeface="Calibri" panose="020F0502020204030204" pitchFamily="34" charset="0"/>
                    <a:cs typeface="Arial" panose="020B0604020202020204" pitchFamily="34" charset="0"/>
                  </a:rPr>
                  <a:t>của</a:t>
                </a:r>
                <a:r>
                  <a:rPr lang="en-US" sz="2667" dirty="0">
                    <a:latin typeface="Arial" panose="020B0604020202020204" pitchFamily="34" charset="0"/>
                    <a:ea typeface="Calibri" panose="020F0502020204030204" pitchFamily="34" charset="0"/>
                    <a:cs typeface="Arial" panose="020B0604020202020204" pitchFamily="34" charset="0"/>
                  </a:rPr>
                  <a:t> </a:t>
                </a:r>
                <a:r>
                  <a:rPr lang="en-US" sz="2667" dirty="0" err="1">
                    <a:latin typeface="Arial" panose="020B0604020202020204" pitchFamily="34" charset="0"/>
                    <a:ea typeface="Calibri" panose="020F0502020204030204" pitchFamily="34" charset="0"/>
                    <a:cs typeface="Arial" panose="020B0604020202020204" pitchFamily="34" charset="0"/>
                  </a:rPr>
                  <a:t>hai</a:t>
                </a:r>
                <a:r>
                  <a:rPr lang="en-US" sz="2667" dirty="0">
                    <a:latin typeface="Arial" panose="020B0604020202020204" pitchFamily="34" charset="0"/>
                    <a:ea typeface="Calibri" panose="020F0502020204030204" pitchFamily="34" charset="0"/>
                    <a:cs typeface="Arial" panose="020B0604020202020204" pitchFamily="34" charset="0"/>
                  </a:rPr>
                  <a:t> </a:t>
                </a:r>
                <a:r>
                  <a:rPr lang="en-US" sz="2667" dirty="0" err="1">
                    <a:latin typeface="Arial" panose="020B0604020202020204" pitchFamily="34" charset="0"/>
                    <a:ea typeface="Calibri" panose="020F0502020204030204" pitchFamily="34" charset="0"/>
                    <a:cs typeface="Arial" panose="020B0604020202020204" pitchFamily="34" charset="0"/>
                  </a:rPr>
                  <a:t>tỉ</a:t>
                </a:r>
                <a:r>
                  <a:rPr lang="en-US" sz="2667" dirty="0">
                    <a:latin typeface="Arial" panose="020B0604020202020204" pitchFamily="34" charset="0"/>
                    <a:ea typeface="Calibri" panose="020F0502020204030204" pitchFamily="34" charset="0"/>
                    <a:cs typeface="Arial" panose="020B0604020202020204" pitchFamily="34" charset="0"/>
                  </a:rPr>
                  <a:t> </a:t>
                </a:r>
                <a:r>
                  <a:rPr lang="en-US" sz="2667" dirty="0" err="1">
                    <a:latin typeface="Arial" panose="020B0604020202020204" pitchFamily="34" charset="0"/>
                    <a:ea typeface="Calibri" panose="020F0502020204030204" pitchFamily="34" charset="0"/>
                    <a:cs typeface="Arial" panose="020B0604020202020204" pitchFamily="34" charset="0"/>
                  </a:rPr>
                  <a:t>số</a:t>
                </a:r>
                <a:r>
                  <a:rPr lang="en-US" sz="2667" dirty="0">
                    <a:latin typeface="Arial" panose="020B0604020202020204" pitchFamily="34" charset="0"/>
                    <a:ea typeface="Calibri" panose="020F0502020204030204" pitchFamily="34" charset="0"/>
                    <a:cs typeface="Arial" panose="020B0604020202020204" pitchFamily="34" charset="0"/>
                  </a:rPr>
                  <a:t> </a:t>
                </a:r>
                <a14:m>
                  <m:oMath xmlns:m="http://schemas.openxmlformats.org/officeDocument/2006/math">
                    <m:f>
                      <m:fPr>
                        <m:ctrlPr>
                          <a:rPr lang="en-US" sz="2667" i="1">
                            <a:latin typeface="Cambria Math" panose="02040503050406030204" pitchFamily="18" charset="0"/>
                            <a:ea typeface="Calibri" panose="020F0502020204030204" pitchFamily="34" charset="0"/>
                            <a:cs typeface="Times New Roman" panose="02020603050405020304" pitchFamily="18" charset="0"/>
                          </a:rPr>
                        </m:ctrlPr>
                      </m:fPr>
                      <m:num>
                        <m:r>
                          <a:rPr lang="en-US" sz="2667" i="1">
                            <a:latin typeface="Cambria Math" panose="02040503050406030204" pitchFamily="18" charset="0"/>
                            <a:ea typeface="Calibri" panose="020F0502020204030204" pitchFamily="34" charset="0"/>
                            <a:cs typeface="Times New Roman" panose="02020603050405020304" pitchFamily="18" charset="0"/>
                          </a:rPr>
                          <m:t>𝑎</m:t>
                        </m:r>
                      </m:num>
                      <m:den>
                        <m:r>
                          <a:rPr lang="en-US" sz="2667" i="1">
                            <a:latin typeface="Cambria Math" panose="02040503050406030204" pitchFamily="18" charset="0"/>
                            <a:ea typeface="Calibri" panose="020F0502020204030204" pitchFamily="34" charset="0"/>
                            <a:cs typeface="Times New Roman" panose="02020603050405020304" pitchFamily="18" charset="0"/>
                          </a:rPr>
                          <m:t>𝑏</m:t>
                        </m:r>
                      </m:den>
                    </m:f>
                  </m:oMath>
                </a14:m>
                <a:r>
                  <a:rPr lang="en-US" sz="2667" dirty="0">
                    <a:latin typeface="Arial" panose="020B0604020202020204" pitchFamily="34" charset="0"/>
                    <a:ea typeface="Yu Mincho" panose="02020400000000000000" pitchFamily="18" charset="-128"/>
                    <a:cs typeface="Arial" panose="020B0604020202020204" pitchFamily="34" charset="0"/>
                  </a:rPr>
                  <a:t> </a:t>
                </a:r>
                <a:r>
                  <a:rPr lang="en-US" sz="2667" dirty="0" err="1">
                    <a:latin typeface="Arial" panose="020B0604020202020204" pitchFamily="34" charset="0"/>
                    <a:ea typeface="Yu Mincho" panose="02020400000000000000" pitchFamily="18" charset="-128"/>
                    <a:cs typeface="Arial" panose="020B0604020202020204" pitchFamily="34" charset="0"/>
                  </a:rPr>
                  <a:t>và</a:t>
                </a:r>
                <a:r>
                  <a:rPr lang="en-US" sz="2667" dirty="0">
                    <a:latin typeface="Arial" panose="020B0604020202020204" pitchFamily="34" charset="0"/>
                    <a:ea typeface="Yu Mincho" panose="02020400000000000000" pitchFamily="18" charset="-128"/>
                    <a:cs typeface="Arial" panose="020B0604020202020204" pitchFamily="34" charset="0"/>
                  </a:rPr>
                  <a:t> </a:t>
                </a:r>
                <a14:m>
                  <m:oMath xmlns:m="http://schemas.openxmlformats.org/officeDocument/2006/math">
                    <m:f>
                      <m:fPr>
                        <m:ctrlPr>
                          <a:rPr lang="en-US" sz="2667" i="1">
                            <a:latin typeface="Cambria Math" panose="02040503050406030204" pitchFamily="18" charset="0"/>
                            <a:ea typeface="Yu Mincho" panose="02020400000000000000" pitchFamily="18" charset="-128"/>
                            <a:cs typeface="Times New Roman" panose="02020603050405020304" pitchFamily="18" charset="0"/>
                          </a:rPr>
                        </m:ctrlPr>
                      </m:fPr>
                      <m:num>
                        <m:r>
                          <a:rPr lang="en-US" sz="2667" i="1">
                            <a:latin typeface="Cambria Math" panose="02040503050406030204" pitchFamily="18" charset="0"/>
                            <a:ea typeface="Yu Mincho" panose="02020400000000000000" pitchFamily="18" charset="-128"/>
                            <a:cs typeface="Times New Roman" panose="02020603050405020304" pitchFamily="18" charset="0"/>
                          </a:rPr>
                          <m:t>𝑐</m:t>
                        </m:r>
                      </m:num>
                      <m:den>
                        <m:r>
                          <a:rPr lang="en-US" sz="2667" i="1">
                            <a:latin typeface="Cambria Math" panose="02040503050406030204" pitchFamily="18" charset="0"/>
                            <a:ea typeface="Yu Mincho" panose="02020400000000000000" pitchFamily="18" charset="-128"/>
                            <a:cs typeface="Times New Roman" panose="02020603050405020304" pitchFamily="18" charset="0"/>
                          </a:rPr>
                          <m:t>𝑑</m:t>
                        </m:r>
                      </m:den>
                    </m:f>
                  </m:oMath>
                </a14:m>
                <a:r>
                  <a:rPr lang="en-US" sz="2667" dirty="0">
                    <a:latin typeface="Arial" panose="020B0604020202020204" pitchFamily="34" charset="0"/>
                    <a:ea typeface="Yu Mincho" panose="02020400000000000000" pitchFamily="18" charset="-128"/>
                    <a:cs typeface="Arial" panose="020B0604020202020204" pitchFamily="34" charset="0"/>
                  </a:rPr>
                  <a:t>  </a:t>
                </a:r>
                <a:r>
                  <a:rPr lang="en-US" sz="2667" dirty="0" err="1">
                    <a:latin typeface="Arial" panose="020B0604020202020204" pitchFamily="34" charset="0"/>
                    <a:ea typeface="Yu Mincho" panose="02020400000000000000" pitchFamily="18" charset="-128"/>
                    <a:cs typeface="Arial" panose="020B0604020202020204" pitchFamily="34" charset="0"/>
                  </a:rPr>
                  <a:t>viết</a:t>
                </a:r>
                <a:r>
                  <a:rPr lang="en-US" sz="2667" dirty="0">
                    <a:latin typeface="Arial" panose="020B0604020202020204" pitchFamily="34" charset="0"/>
                    <a:ea typeface="Yu Mincho" panose="02020400000000000000" pitchFamily="18" charset="-128"/>
                    <a:cs typeface="Arial" panose="020B0604020202020204" pitchFamily="34" charset="0"/>
                  </a:rPr>
                  <a:t> </a:t>
                </a:r>
                <a:r>
                  <a:rPr lang="en-US" sz="2667" dirty="0" err="1">
                    <a:latin typeface="Arial" panose="020B0604020202020204" pitchFamily="34" charset="0"/>
                    <a:ea typeface="Yu Mincho" panose="02020400000000000000" pitchFamily="18" charset="-128"/>
                    <a:cs typeface="Arial" panose="020B0604020202020204" pitchFamily="34" charset="0"/>
                  </a:rPr>
                  <a:t>là</a:t>
                </a:r>
                <a:r>
                  <a:rPr lang="en-US" sz="2667" dirty="0">
                    <a:latin typeface="Arial" panose="020B0604020202020204" pitchFamily="34" charset="0"/>
                    <a:ea typeface="Yu Mincho" panose="02020400000000000000" pitchFamily="18" charset="-128"/>
                    <a:cs typeface="Arial" panose="020B0604020202020204" pitchFamily="34" charset="0"/>
                  </a:rPr>
                  <a:t> </a:t>
                </a:r>
                <a14:m>
                  <m:oMath xmlns:m="http://schemas.openxmlformats.org/officeDocument/2006/math">
                    <m:f>
                      <m:fPr>
                        <m:ctrlPr>
                          <a:rPr lang="en-US" sz="2667" i="1">
                            <a:latin typeface="Cambria Math" panose="02040503050406030204" pitchFamily="18" charset="0"/>
                            <a:ea typeface="Yu Mincho" panose="02020400000000000000" pitchFamily="18" charset="-128"/>
                            <a:cs typeface="Times New Roman" panose="02020603050405020304" pitchFamily="18" charset="0"/>
                          </a:rPr>
                        </m:ctrlPr>
                      </m:fPr>
                      <m:num>
                        <m:r>
                          <a:rPr lang="en-US" sz="2667" i="1">
                            <a:latin typeface="Cambria Math" panose="02040503050406030204" pitchFamily="18" charset="0"/>
                            <a:ea typeface="Yu Mincho" panose="02020400000000000000" pitchFamily="18" charset="-128"/>
                            <a:cs typeface="Times New Roman" panose="02020603050405020304" pitchFamily="18" charset="0"/>
                          </a:rPr>
                          <m:t>𝑎</m:t>
                        </m:r>
                      </m:num>
                      <m:den>
                        <m:r>
                          <a:rPr lang="en-US" sz="2667" i="1">
                            <a:latin typeface="Cambria Math" panose="02040503050406030204" pitchFamily="18" charset="0"/>
                            <a:ea typeface="Yu Mincho" panose="02020400000000000000" pitchFamily="18" charset="-128"/>
                            <a:cs typeface="Times New Roman" panose="02020603050405020304" pitchFamily="18" charset="0"/>
                          </a:rPr>
                          <m:t>𝑏</m:t>
                        </m:r>
                      </m:den>
                    </m:f>
                    <m:r>
                      <a:rPr lang="en-US" sz="2667" i="1">
                        <a:latin typeface="Cambria Math" panose="02040503050406030204" pitchFamily="18" charset="0"/>
                        <a:ea typeface="Yu Mincho" panose="02020400000000000000" pitchFamily="18" charset="-128"/>
                        <a:cs typeface="Times New Roman" panose="02020603050405020304" pitchFamily="18" charset="0"/>
                      </a:rPr>
                      <m:t>=</m:t>
                    </m:r>
                    <m:f>
                      <m:fPr>
                        <m:ctrlPr>
                          <a:rPr lang="en-US" sz="2667" i="1">
                            <a:latin typeface="Cambria Math" panose="02040503050406030204" pitchFamily="18" charset="0"/>
                            <a:ea typeface="Yu Mincho" panose="02020400000000000000" pitchFamily="18" charset="-128"/>
                            <a:cs typeface="Times New Roman" panose="02020603050405020304" pitchFamily="18" charset="0"/>
                          </a:rPr>
                        </m:ctrlPr>
                      </m:fPr>
                      <m:num>
                        <m:r>
                          <a:rPr lang="en-US" sz="2667" i="1">
                            <a:latin typeface="Cambria Math" panose="02040503050406030204" pitchFamily="18" charset="0"/>
                            <a:ea typeface="Yu Mincho" panose="02020400000000000000" pitchFamily="18" charset="-128"/>
                            <a:cs typeface="Times New Roman" panose="02020603050405020304" pitchFamily="18" charset="0"/>
                          </a:rPr>
                          <m:t>𝑐</m:t>
                        </m:r>
                      </m:num>
                      <m:den>
                        <m:r>
                          <a:rPr lang="en-US" sz="2667" i="1">
                            <a:latin typeface="Cambria Math" panose="02040503050406030204" pitchFamily="18" charset="0"/>
                            <a:ea typeface="Yu Mincho" panose="02020400000000000000" pitchFamily="18" charset="-128"/>
                            <a:cs typeface="Times New Roman" panose="02020603050405020304" pitchFamily="18" charset="0"/>
                          </a:rPr>
                          <m:t>𝑑</m:t>
                        </m:r>
                      </m:den>
                    </m:f>
                  </m:oMath>
                </a14:m>
                <a:endParaRPr lang="en-US" sz="2667" dirty="0">
                  <a:latin typeface="Arial" panose="020B0604020202020204" pitchFamily="34" charset="0"/>
                  <a:ea typeface="Calibri" panose="020F0502020204030204" pitchFamily="34" charset="0"/>
                  <a:cs typeface="Arial" panose="020B0604020202020204" pitchFamily="34" charset="0"/>
                </a:endParaRPr>
              </a:p>
            </p:txBody>
          </p:sp>
        </mc:Choice>
        <mc:Fallback xmlns="">
          <p:sp>
            <p:nvSpPr>
              <p:cNvPr id="51" name="Hộp Văn bản 50">
                <a:extLst>
                  <a:ext uri="{FF2B5EF4-FFF2-40B4-BE49-F238E27FC236}">
                    <a16:creationId xmlns:a16="http://schemas.microsoft.com/office/drawing/2014/main" id="{DC1C0DFB-FBCF-1CC2-E8E2-5D3DFD2B9BA9}"/>
                  </a:ext>
                </a:extLst>
              </p:cNvPr>
              <p:cNvSpPr txBox="1">
                <a:spLocks noRot="1" noChangeAspect="1" noMove="1" noResize="1" noEditPoints="1" noAdjustHandles="1" noChangeArrowheads="1" noChangeShapeType="1" noTextEdit="1"/>
              </p:cNvSpPr>
              <p:nvPr/>
            </p:nvSpPr>
            <p:spPr>
              <a:xfrm>
                <a:off x="1533237" y="3044503"/>
                <a:ext cx="8545307" cy="1013185"/>
              </a:xfrm>
              <a:prstGeom prst="roundRect">
                <a:avLst/>
              </a:prstGeom>
              <a:blipFill>
                <a:blip r:embed="rId11"/>
                <a:stretch>
                  <a:fillRect l="-713"/>
                </a:stretch>
              </a:blipFill>
            </p:spPr>
            <p:txBody>
              <a:bodyPr/>
              <a:lstStyle/>
              <a:p>
                <a:r>
                  <a:rPr lang="vi-VN">
                    <a:noFill/>
                  </a:rPr>
                  <a:t> </a:t>
                </a:r>
              </a:p>
            </p:txBody>
          </p:sp>
        </mc:Fallback>
      </mc:AlternateContent>
    </p:spTree>
    <p:extLst>
      <p:ext uri="{BB962C8B-B14F-4D97-AF65-F5344CB8AC3E}">
        <p14:creationId xmlns:p14="http://schemas.microsoft.com/office/powerpoint/2010/main" val="178419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0" nodeType="clickEffect">
                                  <p:stCondLst>
                                    <p:cond delay="0"/>
                                  </p:stCondLst>
                                  <p:childTnLst>
                                    <p:set>
                                      <p:cBhvr>
                                        <p:cTn id="10" dur="1" fill="hold">
                                          <p:stCondLst>
                                            <p:cond delay="0"/>
                                          </p:stCondLst>
                                        </p:cTn>
                                        <p:tgtEl>
                                          <p:spTgt spid="44"/>
                                        </p:tgtEl>
                                        <p:attrNameLst>
                                          <p:attrName>style.visibility</p:attrName>
                                        </p:attrNameLst>
                                      </p:cBhvr>
                                      <p:to>
                                        <p:strVal val="visible"/>
                                      </p:to>
                                    </p:set>
                                    <p:animEffect transition="in" filter="circle(in)">
                                      <p:cBhvr>
                                        <p:cTn id="11" dur="500"/>
                                        <p:tgtEl>
                                          <p:spTgt spid="44"/>
                                        </p:tgtEl>
                                      </p:cBhvr>
                                    </p:animEffect>
                                  </p:childTnLst>
                                </p:cTn>
                              </p:par>
                              <p:par>
                                <p:cTn id="12" presetID="6" presetClass="entr" presetSubtype="16" fill="hold" grpId="0" nodeType="withEffect">
                                  <p:stCondLst>
                                    <p:cond delay="0"/>
                                  </p:stCondLst>
                                  <p:childTnLst>
                                    <p:set>
                                      <p:cBhvr>
                                        <p:cTn id="13" dur="1" fill="hold">
                                          <p:stCondLst>
                                            <p:cond delay="0"/>
                                          </p:stCondLst>
                                        </p:cTn>
                                        <p:tgtEl>
                                          <p:spTgt spid="45"/>
                                        </p:tgtEl>
                                        <p:attrNameLst>
                                          <p:attrName>style.visibility</p:attrName>
                                        </p:attrNameLst>
                                      </p:cBhvr>
                                      <p:to>
                                        <p:strVal val="visible"/>
                                      </p:to>
                                    </p:set>
                                    <p:animEffect transition="in" filter="circle(in)">
                                      <p:cBhvr>
                                        <p:cTn id="14" dur="500"/>
                                        <p:tgtEl>
                                          <p:spTgt spid="45"/>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4" fill="hold" grpId="0" nodeType="clickEffect">
                                  <p:stCondLst>
                                    <p:cond delay="0"/>
                                  </p:stCondLst>
                                  <p:childTnLst>
                                    <p:set>
                                      <p:cBhvr>
                                        <p:cTn id="18" dur="1" fill="hold">
                                          <p:stCondLst>
                                            <p:cond delay="0"/>
                                          </p:stCondLst>
                                        </p:cTn>
                                        <p:tgtEl>
                                          <p:spTgt spid="51"/>
                                        </p:tgtEl>
                                        <p:attrNameLst>
                                          <p:attrName>style.visibility</p:attrName>
                                        </p:attrNameLst>
                                      </p:cBhvr>
                                      <p:to>
                                        <p:strVal val="visible"/>
                                      </p:to>
                                    </p:set>
                                    <p:animEffect transition="in" filter="wheel(4)">
                                      <p:cBhvr>
                                        <p:cTn id="19"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5" grpId="0"/>
      <p:bldP spid="5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ộp Văn bản 42">
            <a:extLst>
              <a:ext uri="{FF2B5EF4-FFF2-40B4-BE49-F238E27FC236}">
                <a16:creationId xmlns:a16="http://schemas.microsoft.com/office/drawing/2014/main" id="{B42AE800-CFD3-D588-EFEA-04B920F73CF6}"/>
              </a:ext>
            </a:extLst>
          </p:cNvPr>
          <p:cNvSpPr txBox="1"/>
          <p:nvPr/>
        </p:nvSpPr>
        <p:spPr>
          <a:xfrm>
            <a:off x="2287183" y="191807"/>
            <a:ext cx="6365329" cy="830997"/>
          </a:xfrm>
          <a:prstGeom prst="rect">
            <a:avLst/>
          </a:prstGeom>
          <a:noFill/>
        </p:spPr>
        <p:txBody>
          <a:bodyPr wrap="square" rtlCol="0">
            <a:spAutoFit/>
          </a:bodyPr>
          <a:lstStyle/>
          <a:p>
            <a:pPr algn="ctr"/>
            <a:r>
              <a:rPr lang="en-US" sz="4800" b="1" dirty="0" smtClean="0">
                <a:solidFill>
                  <a:srgbClr val="FF0000"/>
                </a:solidFill>
                <a:latin typeface="Times New Roman" panose="02020603050405020304" pitchFamily="18" charset="0"/>
                <a:cs typeface="Times New Roman" panose="02020603050405020304" pitchFamily="18" charset="0"/>
              </a:rPr>
              <a:t>BÀI 5: TỈ LỆ THỨC</a:t>
            </a:r>
            <a:endParaRPr lang="en-US" sz="48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1223900483"/>
              </p:ext>
            </p:extLst>
          </p:nvPr>
        </p:nvGraphicFramePr>
        <p:xfrm>
          <a:off x="531813" y="1636713"/>
          <a:ext cx="11703050" cy="4981575"/>
        </p:xfrm>
        <a:graphic>
          <a:graphicData uri="http://schemas.openxmlformats.org/presentationml/2006/ole">
            <mc:AlternateContent xmlns:mc="http://schemas.openxmlformats.org/markup-compatibility/2006">
              <mc:Choice xmlns:v="urn:schemas-microsoft-com:vml" Requires="v">
                <p:oleObj spid="_x0000_s1030" name="Document" r:id="rId3" imgW="10591538" imgH="4501505" progId="Word.Document.12">
                  <p:embed/>
                </p:oleObj>
              </mc:Choice>
              <mc:Fallback>
                <p:oleObj name="Document" r:id="rId3" imgW="10591538" imgH="4501505" progId="Word.Document.12">
                  <p:embed/>
                  <p:pic>
                    <p:nvPicPr>
                      <p:cNvPr id="0" name=""/>
                      <p:cNvPicPr/>
                      <p:nvPr/>
                    </p:nvPicPr>
                    <p:blipFill>
                      <a:blip r:embed="rId4"/>
                      <a:stretch>
                        <a:fillRect/>
                      </a:stretch>
                    </p:blipFill>
                    <p:spPr>
                      <a:xfrm>
                        <a:off x="531813" y="1636713"/>
                        <a:ext cx="11703050" cy="4981575"/>
                      </a:xfrm>
                      <a:prstGeom prst="rect">
                        <a:avLst/>
                      </a:prstGeom>
                    </p:spPr>
                  </p:pic>
                </p:oleObj>
              </mc:Fallback>
            </mc:AlternateContent>
          </a:graphicData>
        </a:graphic>
      </p:graphicFrame>
    </p:spTree>
    <p:extLst>
      <p:ext uri="{BB962C8B-B14F-4D97-AF65-F5344CB8AC3E}">
        <p14:creationId xmlns:p14="http://schemas.microsoft.com/office/powerpoint/2010/main" val="2635091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ộp Văn bản 42">
            <a:extLst>
              <a:ext uri="{FF2B5EF4-FFF2-40B4-BE49-F238E27FC236}">
                <a16:creationId xmlns:a16="http://schemas.microsoft.com/office/drawing/2014/main" id="{B42AE800-CFD3-D588-EFEA-04B920F73CF6}"/>
              </a:ext>
            </a:extLst>
          </p:cNvPr>
          <p:cNvSpPr txBox="1"/>
          <p:nvPr/>
        </p:nvSpPr>
        <p:spPr>
          <a:xfrm>
            <a:off x="2287183" y="191807"/>
            <a:ext cx="6365329" cy="830997"/>
          </a:xfrm>
          <a:prstGeom prst="rect">
            <a:avLst/>
          </a:prstGeom>
          <a:noFill/>
        </p:spPr>
        <p:txBody>
          <a:bodyPr wrap="square" rtlCol="0">
            <a:spAutoFit/>
          </a:bodyPr>
          <a:lstStyle/>
          <a:p>
            <a:pPr algn="ctr"/>
            <a:r>
              <a:rPr lang="en-US" sz="4800" b="1" dirty="0" smtClean="0">
                <a:solidFill>
                  <a:srgbClr val="FF0000"/>
                </a:solidFill>
                <a:latin typeface="Times New Roman" panose="02020603050405020304" pitchFamily="18" charset="0"/>
                <a:cs typeface="Times New Roman" panose="02020603050405020304" pitchFamily="18" charset="0"/>
              </a:rPr>
              <a:t>BÀI 5: TỈ LỆ THỨC</a:t>
            </a:r>
            <a:endParaRPr lang="en-US" sz="4800" b="1" dirty="0">
              <a:solidFill>
                <a:srgbClr val="FF0000"/>
              </a:solidFill>
              <a:latin typeface="Times New Roman" panose="02020603050405020304" pitchFamily="18" charset="0"/>
              <a:cs typeface="Times New Roman" panose="02020603050405020304" pitchFamily="18" charset="0"/>
            </a:endParaRPr>
          </a:p>
        </p:txBody>
      </p:sp>
      <p:sp>
        <p:nvSpPr>
          <p:cNvPr id="5" name="Rectangle 4"/>
          <p:cNvSpPr/>
          <p:nvPr/>
        </p:nvSpPr>
        <p:spPr>
          <a:xfrm>
            <a:off x="604057" y="1305436"/>
            <a:ext cx="11449397" cy="4552015"/>
          </a:xfrm>
          <a:prstGeom prst="rect">
            <a:avLst/>
          </a:prstGeom>
        </p:spPr>
        <p:txBody>
          <a:bodyPr wrap="square">
            <a:spAutoFit/>
          </a:bodyPr>
          <a:lstStyle/>
          <a:p>
            <a:pPr>
              <a:lnSpc>
                <a:spcPct val="115000"/>
              </a:lnSpc>
              <a:spcAft>
                <a:spcPts val="0"/>
              </a:spcAft>
              <a:tabLst>
                <a:tab pos="25400" algn="l"/>
                <a:tab pos="1703070" algn="l"/>
                <a:tab pos="3326130" algn="l"/>
                <a:tab pos="5054600" algn="l"/>
              </a:tabLst>
            </a:pPr>
            <a:r>
              <a:rPr lang="en-US" sz="3600" b="1" dirty="0" smtClean="0">
                <a:latin typeface="Times New Roman" panose="02020603050405020304" pitchFamily="18" charset="0"/>
              </a:rPr>
              <a:t>Luyện tập 2: </a:t>
            </a:r>
            <a:r>
              <a:rPr lang="pt-BR" sz="3600" dirty="0" smtClean="0">
                <a:latin typeface="Times New Roman" panose="02020603050405020304" pitchFamily="18" charset="0"/>
              </a:rPr>
              <a:t>Trong </a:t>
            </a:r>
            <a:r>
              <a:rPr lang="pt-BR" sz="3600" dirty="0">
                <a:latin typeface="Times New Roman" panose="02020603050405020304" pitchFamily="18" charset="0"/>
              </a:rPr>
              <a:t>giờ thí nghiệm, bạn Hùng dùng hai quả cân </a:t>
            </a:r>
            <a:r>
              <a:rPr lang="vi-VN" sz="3600" dirty="0">
                <a:latin typeface="Times New Roman" panose="02020603050405020304" pitchFamily="18" charset="0"/>
              </a:rPr>
              <a:t>500g</a:t>
            </a:r>
            <a:r>
              <a:rPr lang="pt-BR" sz="3600" dirty="0">
                <a:latin typeface="Times New Roman" panose="02020603050405020304" pitchFamily="18" charset="0"/>
              </a:rPr>
              <a:t> và </a:t>
            </a:r>
            <a:r>
              <a:rPr lang="vi-VN" sz="3600" dirty="0">
                <a:latin typeface="Times New Roman" panose="02020603050405020304" pitchFamily="18" charset="0"/>
              </a:rPr>
              <a:t>250g </a:t>
            </a:r>
            <a:r>
              <a:rPr lang="pt-BR" sz="3600" dirty="0">
                <a:latin typeface="Times New Roman" panose="02020603050405020304" pitchFamily="18" charset="0"/>
              </a:rPr>
              <a:t> thì đo được trọng lượng tương ứng là </a:t>
            </a:r>
            <a:r>
              <a:rPr lang="vi-VN" sz="3600" dirty="0">
                <a:latin typeface="Times New Roman" panose="02020603050405020304" pitchFamily="18" charset="0"/>
              </a:rPr>
              <a:t>5N</a:t>
            </a:r>
            <a:r>
              <a:rPr lang="pt-BR" sz="3600" dirty="0">
                <a:latin typeface="Times New Roman" panose="02020603050405020304" pitchFamily="18" charset="0"/>
              </a:rPr>
              <a:t> và </a:t>
            </a:r>
            <a:r>
              <a:rPr lang="vi-VN" sz="3600" dirty="0">
                <a:latin typeface="Times New Roman" panose="02020603050405020304" pitchFamily="18" charset="0"/>
              </a:rPr>
              <a:t>2,5N </a:t>
            </a:r>
            <a:endParaRPr lang="vi-VN" sz="3600" dirty="0" smtClean="0">
              <a:effectLst/>
            </a:endParaRPr>
          </a:p>
          <a:p>
            <a:pPr>
              <a:lnSpc>
                <a:spcPct val="115000"/>
              </a:lnSpc>
              <a:spcAft>
                <a:spcPts val="0"/>
              </a:spcAft>
              <a:tabLst>
                <a:tab pos="25400" algn="l"/>
                <a:tab pos="1703070" algn="l"/>
                <a:tab pos="3326130" algn="l"/>
                <a:tab pos="5054600" algn="l"/>
              </a:tabLst>
            </a:pPr>
            <a:r>
              <a:rPr lang="pt-BR" sz="3600" dirty="0">
                <a:latin typeface="Times New Roman" panose="02020603050405020304" pitchFamily="18" charset="0"/>
              </a:rPr>
              <a:t>a) Tính tỉ số giữa khối lượng của quả cân thứ nhất và khối lượng quả cân thứ hai; tỉ số giữa trọng lượng của quả cân thứ nhất và trọng lượng của quả cân thứ hai </a:t>
            </a:r>
            <a:endParaRPr lang="vi-VN" sz="3600" dirty="0" smtClean="0">
              <a:effectLst/>
            </a:endParaRPr>
          </a:p>
          <a:p>
            <a:pPr>
              <a:lnSpc>
                <a:spcPct val="115000"/>
              </a:lnSpc>
              <a:spcAft>
                <a:spcPts val="0"/>
              </a:spcAft>
              <a:tabLst>
                <a:tab pos="25400" algn="l"/>
                <a:tab pos="1703070" algn="l"/>
                <a:tab pos="3326130" algn="l"/>
                <a:tab pos="5054600" algn="l"/>
              </a:tabLst>
            </a:pPr>
            <a:r>
              <a:rPr lang="pt-BR" sz="3600" dirty="0">
                <a:latin typeface="Times New Roman" panose="02020603050405020304" pitchFamily="18" charset="0"/>
              </a:rPr>
              <a:t>b) Hai tỉ số trên có lập thành tỉ lệ thức hay không?</a:t>
            </a:r>
            <a:endParaRPr lang="vi-VN" sz="3600" dirty="0">
              <a:effectLst/>
            </a:endParaRPr>
          </a:p>
        </p:txBody>
      </p:sp>
    </p:spTree>
    <p:extLst>
      <p:ext uri="{BB962C8B-B14F-4D97-AF65-F5344CB8AC3E}">
        <p14:creationId xmlns:p14="http://schemas.microsoft.com/office/powerpoint/2010/main" val="2455588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ộp Văn bản 42">
            <a:extLst>
              <a:ext uri="{FF2B5EF4-FFF2-40B4-BE49-F238E27FC236}">
                <a16:creationId xmlns:a16="http://schemas.microsoft.com/office/drawing/2014/main" id="{B42AE800-CFD3-D588-EFEA-04B920F73CF6}"/>
              </a:ext>
            </a:extLst>
          </p:cNvPr>
          <p:cNvSpPr txBox="1"/>
          <p:nvPr/>
        </p:nvSpPr>
        <p:spPr>
          <a:xfrm>
            <a:off x="2287183" y="191807"/>
            <a:ext cx="6365329" cy="830997"/>
          </a:xfrm>
          <a:prstGeom prst="rect">
            <a:avLst/>
          </a:prstGeom>
          <a:noFill/>
        </p:spPr>
        <p:txBody>
          <a:bodyPr wrap="square" rtlCol="0">
            <a:spAutoFit/>
          </a:bodyPr>
          <a:lstStyle/>
          <a:p>
            <a:pPr algn="ctr"/>
            <a:r>
              <a:rPr lang="en-US" sz="4800" b="1" dirty="0" smtClean="0">
                <a:solidFill>
                  <a:srgbClr val="FF0000"/>
                </a:solidFill>
                <a:latin typeface="Times New Roman" panose="02020603050405020304" pitchFamily="18" charset="0"/>
                <a:cs typeface="Times New Roman" panose="02020603050405020304" pitchFamily="18" charset="0"/>
              </a:rPr>
              <a:t>BÀI 5: TỈ LỆ THỨC</a:t>
            </a:r>
            <a:endParaRPr lang="en-US" sz="48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207820" y="1486516"/>
            <a:ext cx="11820698" cy="3416320"/>
          </a:xfrm>
          <a:prstGeom prst="rect">
            <a:avLst/>
          </a:prstGeom>
        </p:spPr>
        <p:txBody>
          <a:bodyPr wrap="square">
            <a:spAutoFit/>
          </a:bodyPr>
          <a:lstStyle/>
          <a:p>
            <a:pPr>
              <a:spcAft>
                <a:spcPts val="0"/>
              </a:spcAft>
              <a:tabLst>
                <a:tab pos="25400" algn="l"/>
                <a:tab pos="1703070" algn="l"/>
                <a:tab pos="3326130" algn="l"/>
                <a:tab pos="5054600" algn="l"/>
              </a:tabLst>
            </a:pPr>
            <a:r>
              <a:rPr lang="en-US" sz="3600" b="1" dirty="0" smtClean="0">
                <a:latin typeface="Times New Roman" panose="02020603050405020304" pitchFamily="18" charset="0"/>
                <a:ea typeface="Times New Roman" panose="02020603050405020304" pitchFamily="18" charset="0"/>
              </a:rPr>
              <a:t>Luyện tập 3: </a:t>
            </a:r>
            <a:r>
              <a:rPr lang="pt-BR" sz="3600" dirty="0" smtClean="0">
                <a:latin typeface="Times New Roman" panose="02020603050405020304" pitchFamily="18" charset="0"/>
              </a:rPr>
              <a:t>Lá </a:t>
            </a:r>
            <a:r>
              <a:rPr lang="pt-BR" sz="3600" dirty="0">
                <a:latin typeface="Times New Roman" panose="02020603050405020304" pitchFamily="18" charset="0"/>
              </a:rPr>
              <a:t>quốc kỳ trên cột cờ Lũng Cú là hình chữ nhật có kích thước là </a:t>
            </a:r>
            <a:r>
              <a:rPr lang="vi-VN" sz="3600" dirty="0">
                <a:latin typeface="Times New Roman" panose="02020603050405020304" pitchFamily="18" charset="0"/>
              </a:rPr>
              <a:t>6x9m</a:t>
            </a:r>
            <a:r>
              <a:rPr lang="pt-BR" sz="3600" dirty="0">
                <a:latin typeface="Times New Roman" panose="02020603050405020304" pitchFamily="18" charset="0"/>
              </a:rPr>
              <a:t>, lá cờ quốc kỳ lớp </a:t>
            </a:r>
            <a:r>
              <a:rPr lang="vi-VN" sz="3600" dirty="0">
                <a:latin typeface="Times New Roman" panose="02020603050405020304" pitchFamily="18" charset="0"/>
              </a:rPr>
              <a:t>7A</a:t>
            </a:r>
            <a:r>
              <a:rPr lang="vi-VN" sz="3600" baseline="-25000" dirty="0">
                <a:latin typeface="Times New Roman" panose="02020603050405020304" pitchFamily="18" charset="0"/>
              </a:rPr>
              <a:t>1</a:t>
            </a:r>
            <a:r>
              <a:rPr lang="pt-BR" sz="3600" dirty="0">
                <a:latin typeface="Times New Roman" panose="02020603050405020304" pitchFamily="18" charset="0"/>
              </a:rPr>
              <a:t> treo tại lớp trong các giờ sinh hoạt là hình chữ nhật có kích thước là </a:t>
            </a:r>
            <a:r>
              <a:rPr lang="vi-VN" sz="3600" dirty="0">
                <a:latin typeface="Times New Roman" panose="02020603050405020304" pitchFamily="18" charset="0"/>
              </a:rPr>
              <a:t>0,8x1,2m </a:t>
            </a:r>
            <a:endParaRPr lang="vi-VN" sz="3600" dirty="0" smtClean="0">
              <a:effectLst/>
            </a:endParaRPr>
          </a:p>
          <a:p>
            <a:pPr>
              <a:spcAft>
                <a:spcPts val="0"/>
              </a:spcAft>
              <a:tabLst>
                <a:tab pos="25400" algn="l"/>
                <a:tab pos="1703070" algn="l"/>
                <a:tab pos="3326130" algn="l"/>
                <a:tab pos="5054600" algn="l"/>
              </a:tabLst>
            </a:pPr>
            <a:r>
              <a:rPr lang="pt-BR" sz="3600" dirty="0">
                <a:latin typeface="Times New Roman" panose="02020603050405020304" pitchFamily="18" charset="0"/>
              </a:rPr>
              <a:t>a) Tính tỉ số giữa chiều rộng và chiều dài của mỗi lá cờ </a:t>
            </a:r>
            <a:endParaRPr lang="vi-VN" sz="3600" dirty="0" smtClean="0">
              <a:effectLst/>
            </a:endParaRPr>
          </a:p>
          <a:p>
            <a:pPr>
              <a:spcAft>
                <a:spcPts val="0"/>
              </a:spcAft>
              <a:tabLst>
                <a:tab pos="25400" algn="l"/>
                <a:tab pos="1703070" algn="l"/>
                <a:tab pos="3326130" algn="l"/>
                <a:tab pos="5054600" algn="l"/>
              </a:tabLst>
            </a:pPr>
            <a:r>
              <a:rPr lang="pt-BR" sz="3600" dirty="0">
                <a:latin typeface="Times New Roman" panose="02020603050405020304" pitchFamily="18" charset="0"/>
              </a:rPr>
              <a:t>b) Hai tỉ số giữa chiều rộng và chiều dài của mỗi lá cờ trên có lập thành tỉ lệ thức hay không?</a:t>
            </a:r>
            <a:endParaRPr lang="vi-VN" sz="3600" dirty="0">
              <a:effectLst/>
            </a:endParaRPr>
          </a:p>
        </p:txBody>
      </p:sp>
    </p:spTree>
    <p:extLst>
      <p:ext uri="{BB962C8B-B14F-4D97-AF65-F5344CB8AC3E}">
        <p14:creationId xmlns:p14="http://schemas.microsoft.com/office/powerpoint/2010/main" val="1652912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ộp Văn bản 42">
            <a:extLst>
              <a:ext uri="{FF2B5EF4-FFF2-40B4-BE49-F238E27FC236}">
                <a16:creationId xmlns:a16="http://schemas.microsoft.com/office/drawing/2014/main" id="{B42AE800-CFD3-D588-EFEA-04B920F73CF6}"/>
              </a:ext>
            </a:extLst>
          </p:cNvPr>
          <p:cNvSpPr txBox="1"/>
          <p:nvPr/>
        </p:nvSpPr>
        <p:spPr>
          <a:xfrm>
            <a:off x="2287183" y="191807"/>
            <a:ext cx="6365329" cy="830997"/>
          </a:xfrm>
          <a:prstGeom prst="rect">
            <a:avLst/>
          </a:prstGeom>
          <a:noFill/>
        </p:spPr>
        <p:txBody>
          <a:bodyPr wrap="square" rtlCol="0">
            <a:spAutoFit/>
          </a:bodyPr>
          <a:lstStyle/>
          <a:p>
            <a:pPr algn="ctr"/>
            <a:r>
              <a:rPr lang="en-US" sz="4800" b="1" dirty="0" smtClean="0">
                <a:solidFill>
                  <a:srgbClr val="FF0000"/>
                </a:solidFill>
                <a:latin typeface="Times New Roman" panose="02020603050405020304" pitchFamily="18" charset="0"/>
                <a:cs typeface="Times New Roman" panose="02020603050405020304" pitchFamily="18" charset="0"/>
              </a:rPr>
              <a:t>BÀI 5: TỈ LỆ THỨC</a:t>
            </a:r>
            <a:endParaRPr lang="en-US" sz="4800" b="1" dirty="0">
              <a:solidFill>
                <a:srgbClr val="FF0000"/>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Hộp Văn bản 21">
                <a:extLst>
                  <a:ext uri="{FF2B5EF4-FFF2-40B4-BE49-F238E27FC236}">
                    <a16:creationId xmlns:a16="http://schemas.microsoft.com/office/drawing/2014/main" id="{35E5DEEF-A3D6-3ECF-4525-57B4D859A028}"/>
                  </a:ext>
                </a:extLst>
              </p:cNvPr>
              <p:cNvSpPr txBox="1"/>
              <p:nvPr/>
            </p:nvSpPr>
            <p:spPr>
              <a:xfrm>
                <a:off x="460138" y="1089306"/>
                <a:ext cx="10895047" cy="4877617"/>
              </a:xfrm>
              <a:prstGeom prst="rect">
                <a:avLst/>
              </a:prstGeom>
              <a:noFill/>
            </p:spPr>
            <p:txBody>
              <a:bodyPr wrap="square" rtlCol="0">
                <a:spAutoFit/>
              </a:bodyPr>
              <a:lstStyle/>
              <a:p>
                <a:pPr algn="just">
                  <a:lnSpc>
                    <a:spcPct val="150000"/>
                  </a:lnSpc>
                </a:pPr>
                <a:r>
                  <a:rPr lang="en-US" sz="3600" b="1" dirty="0" smtClean="0">
                    <a:solidFill>
                      <a:srgbClr val="FF0000"/>
                    </a:solidFill>
                    <a:latin typeface="Times New Roman" panose="02020603050405020304" pitchFamily="18" charset="0"/>
                    <a:cs typeface="Times New Roman" panose="02020603050405020304" pitchFamily="18" charset="0"/>
                  </a:rPr>
                  <a:t>HĐ 2:</a:t>
                </a:r>
                <a:r>
                  <a:rPr lang="en-US" sz="3600" dirty="0" smtClean="0">
                    <a:latin typeface="Times New Roman" panose="02020603050405020304" pitchFamily="18" charset="0"/>
                    <a:cs typeface="Times New Roman" panose="02020603050405020304" pitchFamily="18" charset="0"/>
                  </a:rPr>
                  <a:t> </a:t>
                </a:r>
              </a:p>
              <a:p>
                <a:pPr algn="just">
                  <a:lnSpc>
                    <a:spcPct val="150000"/>
                  </a:lnSpc>
                </a:pPr>
                <a:r>
                  <a:rPr lang="en-US" sz="3600" dirty="0" smtClean="0">
                    <a:latin typeface="Times New Roman" panose="02020603050405020304" pitchFamily="18" charset="0"/>
                    <a:cs typeface="Times New Roman" panose="02020603050405020304" pitchFamily="18" charset="0"/>
                  </a:rPr>
                  <a:t>a</a:t>
                </a:r>
                <a:r>
                  <a:rPr lang="en-US" sz="3600" dirty="0">
                    <a:latin typeface="Times New Roman" panose="02020603050405020304" pitchFamily="18" charset="0"/>
                    <a:cs typeface="Times New Roman" panose="02020603050405020304" pitchFamily="18" charset="0"/>
                  </a:rPr>
                  <a:t>) Cho tỉ lệ thức </a:t>
                </a:r>
                <a14:m>
                  <m:oMath xmlns:m="http://schemas.openxmlformats.org/officeDocument/2006/math">
                    <m:f>
                      <m:fPr>
                        <m:ctrlPr>
                          <a:rPr lang="en-US" sz="3600" i="1" smtClean="0">
                            <a:latin typeface="Cambria Math" panose="02040503050406030204" pitchFamily="18" charset="0"/>
                          </a:rPr>
                        </m:ctrlPr>
                      </m:fPr>
                      <m:num>
                        <m:r>
                          <a:rPr lang="en-US" sz="3600" b="0" i="1" smtClean="0">
                            <a:latin typeface="Cambria Math" panose="02040503050406030204" pitchFamily="18" charset="0"/>
                          </a:rPr>
                          <m:t>6</m:t>
                        </m:r>
                      </m:num>
                      <m:den>
                        <m:r>
                          <a:rPr lang="en-US" sz="3600" b="0" i="1" smtClean="0">
                            <a:latin typeface="Cambria Math" panose="02040503050406030204" pitchFamily="18" charset="0"/>
                          </a:rPr>
                          <m:t>10</m:t>
                        </m:r>
                      </m:den>
                    </m:f>
                    <m:r>
                      <a:rPr lang="en-US" sz="3600" b="0" i="1" smtClean="0">
                        <a:latin typeface="Cambria Math" panose="02040503050406030204" pitchFamily="18" charset="0"/>
                      </a:rPr>
                      <m:t>=</m:t>
                    </m:r>
                    <m:f>
                      <m:fPr>
                        <m:ctrlPr>
                          <a:rPr lang="en-US" sz="3600" b="0" i="1" smtClean="0">
                            <a:latin typeface="Cambria Math" panose="02040503050406030204" pitchFamily="18" charset="0"/>
                          </a:rPr>
                        </m:ctrlPr>
                      </m:fPr>
                      <m:num>
                        <m:r>
                          <a:rPr lang="en-US" sz="3600" b="0" i="1" smtClean="0">
                            <a:latin typeface="Cambria Math" panose="02040503050406030204" pitchFamily="18" charset="0"/>
                          </a:rPr>
                          <m:t>−9</m:t>
                        </m:r>
                      </m:num>
                      <m:den>
                        <m:r>
                          <a:rPr lang="en-US" sz="3600" b="0" i="1" smtClean="0">
                            <a:latin typeface="Cambria Math" panose="02040503050406030204" pitchFamily="18" charset="0"/>
                          </a:rPr>
                          <m:t>−15</m:t>
                        </m:r>
                      </m:den>
                    </m:f>
                  </m:oMath>
                </a14:m>
                <a:r>
                  <a:rPr lang="en-US" sz="3600" dirty="0">
                    <a:latin typeface="Times New Roman" panose="02020603050405020304" pitchFamily="18" charset="0"/>
                    <a:cs typeface="Times New Roman" panose="02020603050405020304" pitchFamily="18" charset="0"/>
                  </a:rPr>
                  <a:t>. So </a:t>
                </a:r>
                <a:r>
                  <a:rPr lang="en-US" sz="3600" dirty="0" err="1">
                    <a:latin typeface="Times New Roman" panose="02020603050405020304" pitchFamily="18" charset="0"/>
                    <a:cs typeface="Times New Roman" panose="02020603050405020304" pitchFamily="18" charset="0"/>
                  </a:rPr>
                  <a:t>sánh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tích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hai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số</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hạng</a:t>
                </a:r>
                <a:r>
                  <a:rPr lang="en-US" sz="3600" dirty="0">
                    <a:latin typeface="Times New Roman" panose="02020603050405020304" pitchFamily="18" charset="0"/>
                    <a:cs typeface="Times New Roman" panose="02020603050405020304" pitchFamily="18" charset="0"/>
                  </a:rPr>
                  <a:t> </a:t>
                </a:r>
                <a14:m>
                  <m:oMath xmlns:m="http://schemas.openxmlformats.org/officeDocument/2006/math">
                    <m:r>
                      <a:rPr lang="en-US" sz="3600" i="1" dirty="0" smtClean="0">
                        <a:latin typeface="Cambria Math" panose="02040503050406030204" pitchFamily="18" charset="0"/>
                        <a:cs typeface="Arial" panose="020B0604020202020204" pitchFamily="34" charset="0"/>
                      </a:rPr>
                      <m:t>6</m:t>
                    </m:r>
                  </m:oMath>
                </a14:m>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và</a:t>
                </a:r>
                <a:r>
                  <a:rPr lang="en-US" sz="3600" dirty="0">
                    <a:latin typeface="Times New Roman" panose="02020603050405020304" pitchFamily="18" charset="0"/>
                    <a:cs typeface="Times New Roman" panose="02020603050405020304" pitchFamily="18" charset="0"/>
                  </a:rPr>
                  <a:t> </a:t>
                </a:r>
                <a14:m>
                  <m:oMath xmlns:m="http://schemas.openxmlformats.org/officeDocument/2006/math">
                    <m:r>
                      <a:rPr lang="en-US" sz="3600" i="1" dirty="0" smtClean="0">
                        <a:latin typeface="Cambria Math" panose="02040503050406030204" pitchFamily="18" charset="0"/>
                        <a:cs typeface="Arial" panose="020B0604020202020204" pitchFamily="34" charset="0"/>
                      </a:rPr>
                      <m:t>−15 </m:t>
                    </m:r>
                  </m:oMath>
                </a14:m>
                <a:r>
                  <a:rPr lang="en-US" sz="3600" dirty="0" err="1">
                    <a:latin typeface="Times New Roman" panose="02020603050405020304" pitchFamily="18" charset="0"/>
                    <a:cs typeface="Times New Roman" panose="02020603050405020304" pitchFamily="18" charset="0"/>
                  </a:rPr>
                  <a:t>với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tích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hai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số</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hạng</a:t>
                </a:r>
                <a:r>
                  <a:rPr lang="en-US" sz="3600" dirty="0">
                    <a:latin typeface="Times New Roman" panose="02020603050405020304" pitchFamily="18" charset="0"/>
                    <a:cs typeface="Times New Roman" panose="02020603050405020304" pitchFamily="18" charset="0"/>
                  </a:rPr>
                  <a:t> </a:t>
                </a:r>
                <a14:m>
                  <m:oMath xmlns:m="http://schemas.openxmlformats.org/officeDocument/2006/math">
                    <m:r>
                      <a:rPr lang="en-US" sz="3600" i="1" dirty="0" smtClean="0">
                        <a:latin typeface="Cambria Math" panose="02040503050406030204" pitchFamily="18" charset="0"/>
                        <a:cs typeface="Arial" panose="020B0604020202020204" pitchFamily="34" charset="0"/>
                      </a:rPr>
                      <m:t>10</m:t>
                    </m:r>
                  </m:oMath>
                </a14:m>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và</a:t>
                </a:r>
                <a:r>
                  <a:rPr lang="en-US" sz="3600" dirty="0">
                    <a:latin typeface="Times New Roman" panose="02020603050405020304" pitchFamily="18" charset="0"/>
                    <a:cs typeface="Times New Roman" panose="02020603050405020304" pitchFamily="18" charset="0"/>
                  </a:rPr>
                  <a:t> </a:t>
                </a:r>
                <a14:m>
                  <m:oMath xmlns:m="http://schemas.openxmlformats.org/officeDocument/2006/math">
                    <m:r>
                      <a:rPr lang="en-US" sz="3600" i="1" dirty="0" smtClean="0">
                        <a:latin typeface="Cambria Math" panose="02040503050406030204" pitchFamily="18" charset="0"/>
                        <a:cs typeface="Arial" panose="020B0604020202020204" pitchFamily="34" charset="0"/>
                      </a:rPr>
                      <m:t>−9</m:t>
                    </m:r>
                  </m:oMath>
                </a14:m>
                <a:r>
                  <a:rPr lang="en-US" sz="3600" dirty="0">
                    <a:latin typeface="Times New Roman" panose="02020603050405020304" pitchFamily="18" charset="0"/>
                    <a:cs typeface="Times New Roman" panose="02020603050405020304" pitchFamily="18" charset="0"/>
                  </a:rPr>
                  <a:t>.</a:t>
                </a:r>
              </a:p>
              <a:p>
                <a:pPr algn="just">
                  <a:lnSpc>
                    <a:spcPct val="150000"/>
                  </a:lnSpc>
                </a:pPr>
                <a:r>
                  <a:rPr lang="en-US" sz="3600" dirty="0">
                    <a:latin typeface="Times New Roman" panose="02020603050405020304" pitchFamily="18" charset="0"/>
                    <a:cs typeface="Times New Roman" panose="02020603050405020304" pitchFamily="18" charset="0"/>
                  </a:rPr>
                  <a:t>b) Cho </a:t>
                </a:r>
                <a:r>
                  <a:rPr lang="en-US" sz="3600" dirty="0" err="1">
                    <a:latin typeface="Times New Roman" panose="02020603050405020304" pitchFamily="18" charset="0"/>
                    <a:cs typeface="Times New Roman" panose="02020603050405020304" pitchFamily="18" charset="0"/>
                  </a:rPr>
                  <a:t>tỉ</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lệ</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thức</a:t>
                </a:r>
                <a:r>
                  <a:rPr lang="en-US" sz="3600" dirty="0">
                    <a:latin typeface="Times New Roman" panose="02020603050405020304" pitchFamily="18" charset="0"/>
                    <a:cs typeface="Times New Roman" panose="02020603050405020304" pitchFamily="18" charset="0"/>
                  </a:rPr>
                  <a:t> </a:t>
                </a:r>
                <a14:m>
                  <m:oMath xmlns:m="http://schemas.openxmlformats.org/officeDocument/2006/math">
                    <m:f>
                      <m:fPr>
                        <m:ctrlPr>
                          <a:rPr lang="en-US" sz="3600" i="1" smtClean="0">
                            <a:latin typeface="Cambria Math" panose="02040503050406030204" pitchFamily="18" charset="0"/>
                          </a:rPr>
                        </m:ctrlPr>
                      </m:fPr>
                      <m:num>
                        <m:r>
                          <a:rPr lang="en-US" sz="3600" b="0" i="1" smtClean="0">
                            <a:latin typeface="Cambria Math" panose="02040503050406030204" pitchFamily="18" charset="0"/>
                          </a:rPr>
                          <m:t>𝑎</m:t>
                        </m:r>
                      </m:num>
                      <m:den>
                        <m:r>
                          <a:rPr lang="en-US" sz="3600" b="0" i="1" smtClean="0">
                            <a:latin typeface="Cambria Math" panose="02040503050406030204" pitchFamily="18" charset="0"/>
                          </a:rPr>
                          <m:t>𝑏</m:t>
                        </m:r>
                      </m:den>
                    </m:f>
                    <m:r>
                      <a:rPr lang="en-US" sz="3600" b="0" i="1" smtClean="0">
                        <a:latin typeface="Cambria Math" panose="02040503050406030204" pitchFamily="18" charset="0"/>
                      </a:rPr>
                      <m:t>=</m:t>
                    </m:r>
                    <m:f>
                      <m:fPr>
                        <m:ctrlPr>
                          <a:rPr lang="en-US" sz="3600" b="0" i="1" smtClean="0">
                            <a:latin typeface="Cambria Math" panose="02040503050406030204" pitchFamily="18" charset="0"/>
                          </a:rPr>
                        </m:ctrlPr>
                      </m:fPr>
                      <m:num>
                        <m:r>
                          <a:rPr lang="en-US" sz="3600" b="0" i="1" smtClean="0">
                            <a:latin typeface="Cambria Math" panose="02040503050406030204" pitchFamily="18" charset="0"/>
                          </a:rPr>
                          <m:t>𝑐</m:t>
                        </m:r>
                      </m:num>
                      <m:den>
                        <m:r>
                          <a:rPr lang="en-US" sz="3600" b="0" i="1" smtClean="0">
                            <a:latin typeface="Cambria Math" panose="02040503050406030204" pitchFamily="18" charset="0"/>
                          </a:rPr>
                          <m:t>𝑑</m:t>
                        </m:r>
                      </m:den>
                    </m:f>
                  </m:oMath>
                </a14:m>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Nhân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hai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vế</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của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tỉ</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lệ</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thức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với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tích</a:t>
                </a:r>
                <a:r>
                  <a:rPr lang="en-US" sz="3600" dirty="0">
                    <a:latin typeface="Times New Roman" panose="02020603050405020304" pitchFamily="18" charset="0"/>
                    <a:cs typeface="Times New Roman" panose="02020603050405020304" pitchFamily="18" charset="0"/>
                  </a:rPr>
                  <a:t> </a:t>
                </a:r>
                <a14:m>
                  <m:oMath xmlns:m="http://schemas.openxmlformats.org/officeDocument/2006/math">
                    <m:r>
                      <a:rPr lang="en-US" sz="3600" i="1" dirty="0" smtClean="0">
                        <a:latin typeface="Cambria Math" panose="02040503050406030204" pitchFamily="18" charset="0"/>
                        <a:cs typeface="Arial" panose="020B0604020202020204" pitchFamily="34" charset="0"/>
                      </a:rPr>
                      <m:t>𝑏𝑑</m:t>
                    </m:r>
                  </m:oMath>
                </a14:m>
                <a:r>
                  <a:rPr lang="en-US" sz="3600" dirty="0">
                    <a:latin typeface="Times New Roman" panose="02020603050405020304" pitchFamily="18" charset="0"/>
                    <a:cs typeface="Times New Roman" panose="02020603050405020304" pitchFamily="18" charset="0"/>
                  </a:rPr>
                  <a:t>, ta </a:t>
                </a:r>
                <a:r>
                  <a:rPr lang="en-US" sz="3600" dirty="0" err="1">
                    <a:latin typeface="Times New Roman" panose="02020603050405020304" pitchFamily="18" charset="0"/>
                    <a:cs typeface="Times New Roman" panose="02020603050405020304" pitchFamily="18" charset="0"/>
                  </a:rPr>
                  <a:t>được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đẳng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thức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nào</a:t>
                </a:r>
                <a:r>
                  <a:rPr lang="en-US" sz="3600" dirty="0">
                    <a:latin typeface="Times New Roman" panose="02020603050405020304" pitchFamily="18" charset="0"/>
                    <a:cs typeface="Times New Roman" panose="02020603050405020304" pitchFamily="18" charset="0"/>
                  </a:rPr>
                  <a:t>?</a:t>
                </a:r>
              </a:p>
            </p:txBody>
          </p:sp>
        </mc:Choice>
        <mc:Fallback xmlns="">
          <p:sp>
            <p:nvSpPr>
              <p:cNvPr id="3" name="Hộp Văn bản 21">
                <a:extLst>
                  <a:ext uri="{FF2B5EF4-FFF2-40B4-BE49-F238E27FC236}">
                    <a16:creationId xmlns:a16="http://schemas.microsoft.com/office/drawing/2014/main" id="{35E5DEEF-A3D6-3ECF-4525-57B4D859A028}"/>
                  </a:ext>
                </a:extLst>
              </p:cNvPr>
              <p:cNvSpPr txBox="1">
                <a:spLocks noRot="1" noChangeAspect="1" noMove="1" noResize="1" noEditPoints="1" noAdjustHandles="1" noChangeArrowheads="1" noChangeShapeType="1" noTextEdit="1"/>
              </p:cNvSpPr>
              <p:nvPr/>
            </p:nvSpPr>
            <p:spPr>
              <a:xfrm>
                <a:off x="460138" y="1089306"/>
                <a:ext cx="10895047" cy="4877617"/>
              </a:xfrm>
              <a:prstGeom prst="rect">
                <a:avLst/>
              </a:prstGeom>
              <a:blipFill>
                <a:blip r:embed="rId2"/>
                <a:stretch>
                  <a:fillRect l="-1678" r="-1678" b="-1750"/>
                </a:stretch>
              </a:blipFill>
            </p:spPr>
            <p:txBody>
              <a:bodyPr/>
              <a:lstStyle/>
              <a:p>
                <a:r>
                  <a:rPr lang="vi-VN">
                    <a:noFill/>
                  </a:rPr>
                  <a:t> </a:t>
                </a:r>
              </a:p>
            </p:txBody>
          </p:sp>
        </mc:Fallback>
      </mc:AlternateContent>
    </p:spTree>
    <p:extLst>
      <p:ext uri="{BB962C8B-B14F-4D97-AF65-F5344CB8AC3E}">
        <p14:creationId xmlns:p14="http://schemas.microsoft.com/office/powerpoint/2010/main" val="3005676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440</Words>
  <Application>Microsoft Office PowerPoint</Application>
  <PresentationFormat>Widescreen</PresentationFormat>
  <Paragraphs>42</Paragraphs>
  <Slides>17</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5" baseType="lpstr">
      <vt:lpstr>Arial</vt:lpstr>
      <vt:lpstr>Calibri</vt:lpstr>
      <vt:lpstr>Calibri Light</vt:lpstr>
      <vt:lpstr>Cambria Math</vt:lpstr>
      <vt:lpstr>Times New Roman</vt:lpstr>
      <vt:lpstr>Yu Mincho</vt:lpstr>
      <vt:lpstr>Office Theme</vt:lpstr>
      <vt:lpstr>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MyPC</dc:creator>
  <cp:lastModifiedBy>MyPC</cp:lastModifiedBy>
  <cp:revision>4</cp:revision>
  <dcterms:created xsi:type="dcterms:W3CDTF">2024-11-13T15:08:31Z</dcterms:created>
  <dcterms:modified xsi:type="dcterms:W3CDTF">2024-12-15T13:18:44Z</dcterms:modified>
</cp:coreProperties>
</file>