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315" r:id="rId2"/>
    <p:sldId id="281" r:id="rId3"/>
    <p:sldId id="260" r:id="rId4"/>
    <p:sldId id="261" r:id="rId5"/>
    <p:sldId id="303" r:id="rId6"/>
    <p:sldId id="304" r:id="rId7"/>
    <p:sldId id="305" r:id="rId8"/>
    <p:sldId id="307" r:id="rId9"/>
    <p:sldId id="308" r:id="rId10"/>
    <p:sldId id="264" r:id="rId11"/>
    <p:sldId id="275" r:id="rId12"/>
    <p:sldId id="309" r:id="rId13"/>
    <p:sldId id="310" r:id="rId14"/>
    <p:sldId id="311" r:id="rId15"/>
    <p:sldId id="266" r:id="rId16"/>
    <p:sldId id="345" r:id="rId17"/>
    <p:sldId id="269" r:id="rId18"/>
    <p:sldId id="346" r:id="rId19"/>
    <p:sldId id="313" r:id="rId20"/>
    <p:sldId id="271" r:id="rId21"/>
    <p:sldId id="274" r:id="rId22"/>
    <p:sldId id="272" r:id="rId23"/>
  </p:sldIdLst>
  <p:sldSz cx="12192000" cy="6858000"/>
  <p:notesSz cx="6858000" cy="91440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YDp2qJlAPp+vdnsj/KAQj/5gR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7E"/>
    <a:srgbClr val="056B70"/>
    <a:srgbClr val="009FA5"/>
    <a:srgbClr val="FFA122"/>
    <a:srgbClr val="00F6FF"/>
    <a:srgbClr val="03A9AF"/>
    <a:srgbClr val="F7941C"/>
    <a:srgbClr val="FFDBAB"/>
    <a:srgbClr val="FFDBAC"/>
    <a:srgbClr val="D5C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9C83A-AFC3-4AAB-99D9-58E6C022D89E}">
  <a:tblStyle styleId="{BE69C83A-AFC3-4AAB-99D9-58E6C022D8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76"/>
  </p:normalViewPr>
  <p:slideViewPr>
    <p:cSldViewPr snapToGrid="0">
      <p:cViewPr varScale="1">
        <p:scale>
          <a:sx n="65" d="100"/>
          <a:sy n="65" d="100"/>
        </p:scale>
        <p:origin x="12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9941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Teacher divides the class into 2 teams.</a:t>
            </a:r>
          </a:p>
          <a:p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Give each team a set of paper including names of festivals, their symbols and meanings.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 fontAlgn="base"/>
            <a:r>
              <a:rPr lang="en-GB" sz="1200" b="0" i="0" u="none" strike="noStrike" cap="none" dirty="0">
                <a:solidFill>
                  <a:schemeClr val="dk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/>
                <a:ea typeface="Calibri"/>
                <a:cs typeface="Calibri"/>
                <a:sym typeface="Calibri"/>
              </a:rPr>
              <a:t>Each team has to run in a relay to the board to stick the correct types of festivals and their symbols and meaning under the posters.</a:t>
            </a:r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  <a:p>
            <a:pPr lvl="0" fontAlgn="base"/>
            <a:r>
              <a:rPr lang="en-GB" sz="1200" b="0" i="0" u="none" strike="noStrike" cap="none" dirty="0">
                <a:solidFill>
                  <a:schemeClr val="dk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/>
                <a:ea typeface="Calibri"/>
                <a:cs typeface="Calibri"/>
                <a:sym typeface="Calibri"/>
              </a:rPr>
              <a:t>The team with more correct answers will be the winner.</a:t>
            </a:r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9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06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84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23f501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23f501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1323f5010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77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353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92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01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26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9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9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1480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59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26A3D1-A923-F3AA-5381-4F8E759A2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ABE1F4-ADA4-FB1D-AE0A-602A419B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968F4F-CF86-79C4-5074-CE30B4C5C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5BCC2-906C-4719-8C82-63BF6B9D3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45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35114"/>
            <a:ext cx="117856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203200" y="274316"/>
            <a:ext cx="11785600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4300">
                <a:cs typeface="Times New Roman" pitchFamily="18" charset="0"/>
              </a:rPr>
              <a:t>UNIT 9: FESTIVALS AROUND THE WORLD </a:t>
            </a:r>
          </a:p>
          <a:p>
            <a:pPr algn="ctr" eaLnBrk="1" hangingPunct="1"/>
            <a:r>
              <a:rPr lang="en-US" sz="4300">
                <a:cs typeface="Times New Roman" pitchFamily="18" charset="0"/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3969998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7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506966" y="6984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 TEACH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609986" y="831575"/>
            <a:ext cx="106588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/>
              <a:t>Match each word from the email in 1 with its meaning.</a:t>
            </a:r>
            <a:r>
              <a:rPr lang="en-US" sz="2400" dirty="0"/>
              <a:t> 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575FCB-B244-044D-829B-175B4D19D5CE}"/>
              </a:ext>
            </a:extLst>
          </p:cNvPr>
          <p:cNvGrpSpPr/>
          <p:nvPr/>
        </p:nvGrpSpPr>
        <p:grpSpPr>
          <a:xfrm>
            <a:off x="90735" y="783368"/>
            <a:ext cx="519251" cy="584775"/>
            <a:chOff x="487066" y="1334106"/>
            <a:chExt cx="582963" cy="65745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7F7F586-C793-F248-9024-0ACA59FB919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solidFill>
              <a:srgbClr val="03A9AF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B2DD8-6DE3-504D-A724-F05253CFC42D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4F34E6-1157-764E-8123-793070E25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31839"/>
              </p:ext>
            </p:extLst>
          </p:nvPr>
        </p:nvGraphicFramePr>
        <p:xfrm>
          <a:off x="6527409" y="1316040"/>
          <a:ext cx="5432186" cy="5541987"/>
        </p:xfrm>
        <a:graphic>
          <a:graphicData uri="http://schemas.openxmlformats.org/drawingml/2006/table">
            <a:tbl>
              <a:tblPr firstRow="1" bandRow="1">
                <a:tableStyleId>{BE69C83A-AFC3-4AAB-99D9-58E6C022D89E}</a:tableStyleId>
              </a:tblPr>
              <a:tblGrid>
                <a:gridCol w="1408449">
                  <a:extLst>
                    <a:ext uri="{9D8B030D-6E8A-4147-A177-3AD203B41FA5}">
                      <a16:colId xmlns:a16="http://schemas.microsoft.com/office/drawing/2014/main" val="640971138"/>
                    </a:ext>
                  </a:extLst>
                </a:gridCol>
                <a:gridCol w="3300271">
                  <a:extLst>
                    <a:ext uri="{9D8B030D-6E8A-4147-A177-3AD203B41FA5}">
                      <a16:colId xmlns:a16="http://schemas.microsoft.com/office/drawing/2014/main" val="428455630"/>
                    </a:ext>
                  </a:extLst>
                </a:gridCol>
                <a:gridCol w="723466">
                  <a:extLst>
                    <a:ext uri="{9D8B030D-6E8A-4147-A177-3AD203B41FA5}">
                      <a16:colId xmlns:a16="http://schemas.microsoft.com/office/drawing/2014/main" val="3659302473"/>
                    </a:ext>
                  </a:extLst>
                </a:gridCol>
              </a:tblGrid>
              <a:tr h="1554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gathering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two children born to the same mother at the same time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079394"/>
                  </a:ext>
                </a:extLst>
              </a:tr>
              <a:tr h="878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featured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meeting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776360"/>
                  </a:ext>
                </a:extLst>
              </a:tr>
              <a:tr h="1554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twins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act of entertaining other people by singing, dancing, and playing music, etc.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474236"/>
                  </a:ext>
                </a:extLst>
              </a:tr>
              <a:tr h="1554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performance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showed something as the most important part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8695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3BA6A3F0-2AE3-CC48-B561-865CDE0E8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29" y="1293199"/>
            <a:ext cx="5821380" cy="5564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59F218-1523-484D-9A9C-2D75B40FBEEB}"/>
              </a:ext>
            </a:extLst>
          </p:cNvPr>
          <p:cNvSpPr txBox="1"/>
          <p:nvPr/>
        </p:nvSpPr>
        <p:spPr>
          <a:xfrm>
            <a:off x="11130454" y="1452786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1 -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51630C-C12B-6C4C-8A41-D1A5845DDCFB}"/>
              </a:ext>
            </a:extLst>
          </p:cNvPr>
          <p:cNvSpPr txBox="1"/>
          <p:nvPr/>
        </p:nvSpPr>
        <p:spPr>
          <a:xfrm>
            <a:off x="11130454" y="299877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2 - 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57212-727B-384A-B429-5A44E5933F6A}"/>
              </a:ext>
            </a:extLst>
          </p:cNvPr>
          <p:cNvSpPr txBox="1"/>
          <p:nvPr/>
        </p:nvSpPr>
        <p:spPr>
          <a:xfrm>
            <a:off x="11130454" y="3946407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3 -a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48E0C-A3F3-4F42-BAF8-4A905C197231}"/>
              </a:ext>
            </a:extLst>
          </p:cNvPr>
          <p:cNvSpPr txBox="1"/>
          <p:nvPr/>
        </p:nvSpPr>
        <p:spPr>
          <a:xfrm>
            <a:off x="11130454" y="5484656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4 - c</a:t>
            </a:r>
          </a:p>
        </p:txBody>
      </p:sp>
    </p:spTree>
    <p:extLst>
      <p:ext uri="{BB962C8B-B14F-4D97-AF65-F5344CB8AC3E}">
        <p14:creationId xmlns:p14="http://schemas.microsoft.com/office/powerpoint/2010/main" val="35264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1083306"/>
            <a:ext cx="4724400" cy="6858000"/>
            <a:chOff x="7467600" y="0"/>
            <a:chExt cx="4724400" cy="6858000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083307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73906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E2395-43E9-BB4A-908E-A73F717B1950}"/>
              </a:ext>
            </a:extLst>
          </p:cNvPr>
          <p:cNvSpPr/>
          <p:nvPr/>
        </p:nvSpPr>
        <p:spPr>
          <a:xfrm>
            <a:off x="1062869" y="3036824"/>
            <a:ext cx="43919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gathering</a:t>
            </a:r>
          </a:p>
          <a:p>
            <a:pPr algn="ctr"/>
            <a:r>
              <a:rPr lang="en-US" sz="2800" dirty="0"/>
              <a:t>/ˈ</a:t>
            </a:r>
            <a:r>
              <a:rPr lang="en-US" sz="2800" dirty="0" err="1"/>
              <a:t>ɡæð.ər.ɪŋ</a:t>
            </a:r>
            <a:r>
              <a:rPr lang="en-US" sz="2800" dirty="0"/>
              <a:t>/</a:t>
            </a:r>
          </a:p>
          <a:p>
            <a:pPr algn="ctr"/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họp</a:t>
            </a:r>
            <a:endParaRPr lang="x-none" sz="4400" dirty="0">
              <a:solidFill>
                <a:schemeClr val="tx1">
                  <a:alpha val="5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41F8F-B62D-3744-A63B-9F1F8FFF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03" y="2651234"/>
            <a:ext cx="5609897" cy="3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E2395-43E9-BB4A-908E-A73F717B1950}"/>
              </a:ext>
            </a:extLst>
          </p:cNvPr>
          <p:cNvSpPr/>
          <p:nvPr/>
        </p:nvSpPr>
        <p:spPr>
          <a:xfrm>
            <a:off x="1062869" y="3036824"/>
            <a:ext cx="43919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twin </a:t>
            </a:r>
          </a:p>
          <a:p>
            <a:pPr algn="ctr"/>
            <a:r>
              <a:rPr lang="en-US" sz="2800" dirty="0"/>
              <a:t>/</a:t>
            </a:r>
            <a:r>
              <a:rPr lang="en-US" sz="2800" dirty="0" err="1"/>
              <a:t>twɪn</a:t>
            </a:r>
            <a:r>
              <a:rPr lang="en-US" sz="2800" dirty="0"/>
              <a:t>/ </a:t>
            </a:r>
          </a:p>
          <a:p>
            <a:pPr algn="ctr"/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x-none" sz="4400" dirty="0">
              <a:solidFill>
                <a:schemeClr val="tx1">
                  <a:alpha val="5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F6AFB-013C-804C-8E9A-63F91CF7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14" y="1996965"/>
            <a:ext cx="6418316" cy="36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E2395-43E9-BB4A-908E-A73F717B1950}"/>
              </a:ext>
            </a:extLst>
          </p:cNvPr>
          <p:cNvSpPr/>
          <p:nvPr/>
        </p:nvSpPr>
        <p:spPr>
          <a:xfrm>
            <a:off x="1062869" y="3036824"/>
            <a:ext cx="43919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</a:p>
          <a:p>
            <a:pPr algn="ctr"/>
            <a:r>
              <a:rPr lang="en-US" sz="3200" dirty="0"/>
              <a:t>/ˈfiː.</a:t>
            </a:r>
            <a:r>
              <a:rPr lang="en-US" sz="3200" dirty="0" err="1"/>
              <a:t>tʃər</a:t>
            </a:r>
            <a:r>
              <a:rPr lang="en-US" sz="3200" dirty="0"/>
              <a:t>/</a:t>
            </a:r>
          </a:p>
          <a:p>
            <a:pPr algn="ctr"/>
            <a:r>
              <a:rPr lang="en-US" sz="32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364CA-C442-2245-8723-D9ED7CEC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10" y="2070809"/>
            <a:ext cx="5969277" cy="3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3;p7">
            <a:extLst>
              <a:ext uri="{FF2B5EF4-FFF2-40B4-BE49-F238E27FC236}">
                <a16:creationId xmlns:a16="http://schemas.microsoft.com/office/drawing/2014/main" id="{E4150198-3DA3-EC45-BC7B-0CF61194269D}"/>
              </a:ext>
            </a:extLst>
          </p:cNvPr>
          <p:cNvSpPr txBox="1"/>
          <p:nvPr/>
        </p:nvSpPr>
        <p:spPr>
          <a:xfrm>
            <a:off x="365760" y="246631"/>
            <a:ext cx="7315199" cy="712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VOCABULARY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E2395-43E9-BB4A-908E-A73F717B1950}"/>
              </a:ext>
            </a:extLst>
          </p:cNvPr>
          <p:cNvSpPr/>
          <p:nvPr/>
        </p:nvSpPr>
        <p:spPr>
          <a:xfrm>
            <a:off x="453269" y="3078865"/>
            <a:ext cx="43919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algn="ctr"/>
            <a:r>
              <a:rPr lang="en-US" sz="3200" dirty="0"/>
              <a:t>/</a:t>
            </a:r>
            <a:r>
              <a:rPr lang="en-US" sz="3200" dirty="0" err="1"/>
              <a:t>pəˈfɔ</a:t>
            </a:r>
            <a:r>
              <a:rPr lang="en-US" sz="3200" dirty="0"/>
              <a:t>ː.</a:t>
            </a:r>
            <a:r>
              <a:rPr lang="en-US" sz="3200" dirty="0" err="1"/>
              <a:t>məns</a:t>
            </a:r>
            <a:r>
              <a:rPr lang="en-US" sz="3200" dirty="0"/>
              <a:t>/</a:t>
            </a:r>
          </a:p>
          <a:p>
            <a:pPr algn="ctr"/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400" kern="1200" dirty="0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chemeClr val="tx1">
                    <a:alpha val="5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endParaRPr lang="x-none" sz="4400" dirty="0">
              <a:solidFill>
                <a:schemeClr val="tx1">
                  <a:alpha val="5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818D2-CD81-8344-BD50-8DDCD1AB0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113" y="2131810"/>
            <a:ext cx="6271744" cy="39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/>
          <p:nvPr/>
        </p:nvSpPr>
        <p:spPr>
          <a:xfrm>
            <a:off x="595166" y="1161803"/>
            <a:ext cx="115968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/>
              <a:t>Read the email again. Complete each sentence with no more than TWO words. </a:t>
            </a:r>
            <a:endParaRPr lang="en-US" sz="2400" dirty="0"/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 txBox="1"/>
          <p:nvPr/>
        </p:nvSpPr>
        <p:spPr>
          <a:xfrm>
            <a:off x="315615" y="110440"/>
            <a:ext cx="662112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WHILE-READING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21848B-C69B-F846-B13F-8B3453BA7D20}"/>
              </a:ext>
            </a:extLst>
          </p:cNvPr>
          <p:cNvGrpSpPr/>
          <p:nvPr/>
        </p:nvGrpSpPr>
        <p:grpSpPr>
          <a:xfrm>
            <a:off x="94898" y="1098387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CE55213-E475-1E4C-ACD6-DDCE4814E76E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E4FC31-3731-DA4B-A41E-EBAD28526022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23D6FCC-E555-FD43-853D-F6B2569F2639}"/>
              </a:ext>
            </a:extLst>
          </p:cNvPr>
          <p:cNvSpPr/>
          <p:nvPr/>
        </p:nvSpPr>
        <p:spPr>
          <a:xfrm>
            <a:off x="614148" y="1709130"/>
            <a:ext cx="11283561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hold the festival in Twinsburg on the ____________ every August.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twins from many 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Double Take Parade, twins in uniforms 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enjoyed the ____________ by the Korean twins the most.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twin sister ran in the 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his opinion, the festival was very ____________.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48DA3C-58D3-B651-F3D2-7820A32F1860}"/>
              </a:ext>
            </a:extLst>
          </p:cNvPr>
          <p:cNvSpPr/>
          <p:nvPr/>
        </p:nvSpPr>
        <p:spPr>
          <a:xfrm>
            <a:off x="5321300" y="1768475"/>
            <a:ext cx="5341938" cy="3943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1. People hold the festival in Twinsburg on the _______             every August.</a:t>
            </a:r>
          </a:p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2. There are twins from many _______.</a:t>
            </a:r>
          </a:p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3. In the Double Take Parade, twins in uniforms _______.</a:t>
            </a:r>
          </a:p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4. Mark enjoyed the _______    by the Korean twins the most.</a:t>
            </a:r>
          </a:p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5. Mark and his twin sister ran in the _______.</a:t>
            </a:r>
          </a:p>
          <a:p>
            <a:pPr eaLnBrk="1" hangingPunct="1">
              <a:defRPr/>
            </a:pPr>
            <a:r>
              <a:rPr lang="en-US" sz="2275" dirty="0">
                <a:latin typeface="Times New Roman" pitchFamily="18" charset="0"/>
                <a:cs typeface="Times New Roman" pitchFamily="18" charset="0"/>
              </a:rPr>
              <a:t>6. In his opinion, the festival was very _______.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1FBFC558-7F83-F95D-167A-D43FBEE9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9" y="1693863"/>
            <a:ext cx="37607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224;p11">
            <a:extLst>
              <a:ext uri="{FF2B5EF4-FFF2-40B4-BE49-F238E27FC236}">
                <a16:creationId xmlns:a16="http://schemas.microsoft.com/office/drawing/2014/main" id="{442D7A03-2C5E-3F2E-92E6-8CF6D9EF381F}"/>
              </a:ext>
            </a:extLst>
          </p:cNvPr>
          <p:cNvSpPr/>
          <p:nvPr/>
        </p:nvSpPr>
        <p:spPr>
          <a:xfrm>
            <a:off x="1627188" y="1276350"/>
            <a:ext cx="9421812" cy="374650"/>
          </a:xfrm>
          <a:prstGeom prst="rect">
            <a:avLst/>
          </a:prstGeom>
          <a:noFill/>
          <a:ln>
            <a:noFill/>
          </a:ln>
        </p:spPr>
        <p:txBody>
          <a:bodyPr spcFirstLastPara="1" lIns="74283" tIns="37131" rIns="74283" bIns="37131">
            <a:spAutoFit/>
          </a:bodyPr>
          <a:lstStyle/>
          <a:p>
            <a:pPr eaLnBrk="1" hangingPunct="1">
              <a:defRPr/>
            </a:pPr>
            <a:r>
              <a:rPr lang="en-US" sz="19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the email again. Complete each sentence with no more than TWO words. </a:t>
            </a:r>
            <a:endParaRPr lang="en-US" sz="19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8FAB24-5A29-0BAA-BAA5-7874BD9F4EC6}"/>
              </a:ext>
            </a:extLst>
          </p:cNvPr>
          <p:cNvGrpSpPr/>
          <p:nvPr/>
        </p:nvGrpSpPr>
        <p:grpSpPr>
          <a:xfrm>
            <a:off x="1220106" y="1224363"/>
            <a:ext cx="421891" cy="492443"/>
            <a:chOff x="487066" y="1334106"/>
            <a:chExt cx="582963" cy="681415"/>
          </a:xfrm>
          <a:solidFill>
            <a:srgbClr val="009FA5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79B52C2-6981-FA43-6740-36FCB2B9186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275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0B7F05-FE47-8A5C-5310-DB5A9049B248}"/>
                </a:ext>
              </a:extLst>
            </p:cNvPr>
            <p:cNvSpPr txBox="1"/>
            <p:nvPr/>
          </p:nvSpPr>
          <p:spPr>
            <a:xfrm>
              <a:off x="609496" y="1334106"/>
              <a:ext cx="299819" cy="68141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vi-VN" sz="2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2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7F8A98-0FFE-74A1-623E-04570017D2FB}"/>
              </a:ext>
            </a:extLst>
          </p:cNvPr>
          <p:cNvSpPr txBox="1"/>
          <p:nvPr/>
        </p:nvSpPr>
        <p:spPr>
          <a:xfrm>
            <a:off x="5773738" y="2195514"/>
            <a:ext cx="1574470" cy="3924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weekend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8BBCA0-EE54-38D9-197C-D5694510ACC8}"/>
              </a:ext>
            </a:extLst>
          </p:cNvPr>
          <p:cNvCxnSpPr/>
          <p:nvPr/>
        </p:nvCxnSpPr>
        <p:spPr>
          <a:xfrm>
            <a:off x="2041526" y="3286126"/>
            <a:ext cx="976313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54F750-1502-6A91-0269-7253D1707655}"/>
              </a:ext>
            </a:extLst>
          </p:cNvPr>
          <p:cNvSpPr txBox="1"/>
          <p:nvPr/>
        </p:nvSpPr>
        <p:spPr>
          <a:xfrm>
            <a:off x="8929688" y="2498725"/>
            <a:ext cx="1130300" cy="393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233A9-54D6-F3A6-25BA-2206536967B5}"/>
              </a:ext>
            </a:extLst>
          </p:cNvPr>
          <p:cNvCxnSpPr/>
          <p:nvPr/>
        </p:nvCxnSpPr>
        <p:spPr>
          <a:xfrm>
            <a:off x="1430339" y="3730626"/>
            <a:ext cx="784225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EA3CD3-7654-F073-FF1D-6D13EA345F8D}"/>
              </a:ext>
            </a:extLst>
          </p:cNvPr>
          <p:cNvSpPr txBox="1"/>
          <p:nvPr/>
        </p:nvSpPr>
        <p:spPr>
          <a:xfrm>
            <a:off x="6543675" y="3214688"/>
            <a:ext cx="1835150" cy="392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walked together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67869F-9125-E03E-FF02-6A55078AA920}"/>
              </a:ext>
            </a:extLst>
          </p:cNvPr>
          <p:cNvCxnSpPr/>
          <p:nvPr/>
        </p:nvCxnSpPr>
        <p:spPr>
          <a:xfrm>
            <a:off x="3971925" y="4183064"/>
            <a:ext cx="609600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DA0BC1-693E-62EA-1204-C739364FF234}"/>
              </a:ext>
            </a:extLst>
          </p:cNvPr>
          <p:cNvCxnSpPr/>
          <p:nvPr/>
        </p:nvCxnSpPr>
        <p:spPr>
          <a:xfrm>
            <a:off x="1482725" y="4349751"/>
            <a:ext cx="609600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A38859-DC6A-9AF8-341B-46EA4B8B9E70}"/>
              </a:ext>
            </a:extLst>
          </p:cNvPr>
          <p:cNvSpPr txBox="1"/>
          <p:nvPr/>
        </p:nvSpPr>
        <p:spPr>
          <a:xfrm>
            <a:off x="7686676" y="3602038"/>
            <a:ext cx="1501775" cy="392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78B2A3-286E-04BA-5C9F-37117D9B3160}"/>
              </a:ext>
            </a:extLst>
          </p:cNvPr>
          <p:cNvCxnSpPr/>
          <p:nvPr/>
        </p:nvCxnSpPr>
        <p:spPr>
          <a:xfrm>
            <a:off x="3384551" y="4649789"/>
            <a:ext cx="976313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E8A3C6-1829-D66F-A8AB-706F7883747C}"/>
              </a:ext>
            </a:extLst>
          </p:cNvPr>
          <p:cNvSpPr txBox="1"/>
          <p:nvPr/>
        </p:nvSpPr>
        <p:spPr>
          <a:xfrm>
            <a:off x="5356225" y="4552951"/>
            <a:ext cx="1017588" cy="392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 Run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ACD622-AAE7-94F6-F9FE-6EABF0016601}"/>
              </a:ext>
            </a:extLst>
          </p:cNvPr>
          <p:cNvCxnSpPr/>
          <p:nvPr/>
        </p:nvCxnSpPr>
        <p:spPr>
          <a:xfrm>
            <a:off x="3592513" y="4954589"/>
            <a:ext cx="768350" cy="79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7C19D95-95D4-1496-856A-4F272AA4CC7C}"/>
              </a:ext>
            </a:extLst>
          </p:cNvPr>
          <p:cNvSpPr txBox="1"/>
          <p:nvPr/>
        </p:nvSpPr>
        <p:spPr>
          <a:xfrm>
            <a:off x="5356226" y="5292726"/>
            <a:ext cx="971741" cy="3924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9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4B7072-6239-84C9-EA6A-AB6173119CA3}"/>
              </a:ext>
            </a:extLst>
          </p:cNvPr>
          <p:cNvCxnSpPr/>
          <p:nvPr/>
        </p:nvCxnSpPr>
        <p:spPr>
          <a:xfrm>
            <a:off x="3319464" y="5570539"/>
            <a:ext cx="554037" cy="79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Google Shape;196;p9">
            <a:extLst>
              <a:ext uri="{FF2B5EF4-FFF2-40B4-BE49-F238E27FC236}">
                <a16:creationId xmlns:a16="http://schemas.microsoft.com/office/drawing/2014/main" id="{FEFB48AC-E5DC-35CE-CE09-0CBD7F375FD7}"/>
              </a:ext>
            </a:extLst>
          </p:cNvPr>
          <p:cNvSpPr txBox="1"/>
          <p:nvPr/>
        </p:nvSpPr>
        <p:spPr>
          <a:xfrm>
            <a:off x="1554910" y="648612"/>
            <a:ext cx="4413848" cy="625138"/>
          </a:xfrm>
          <a:prstGeom prst="rect">
            <a:avLst/>
          </a:prstGeom>
          <a:noFill/>
          <a:ln>
            <a:noFill/>
          </a:ln>
        </p:spPr>
        <p:txBody>
          <a:bodyPr spcFirstLastPara="1" lIns="74283" tIns="37131" rIns="74283" bIns="37131">
            <a:spAutoFit/>
          </a:bodyPr>
          <a:lstStyle/>
          <a:p>
            <a:pPr>
              <a:defRPr/>
            </a:pPr>
            <a:r>
              <a:rPr lang="en-US" sz="3575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Activity 3:</a:t>
            </a:r>
            <a:endParaRPr sz="3575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23f50106_0_2"/>
          <p:cNvSpPr txBox="1"/>
          <p:nvPr/>
        </p:nvSpPr>
        <p:spPr>
          <a:xfrm>
            <a:off x="539852" y="1254947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3" name="Google Shape;273;g11323f50106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869118" y="1106491"/>
            <a:ext cx="1120096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600" b="1" dirty="0"/>
              <a:t>Match the questions and answers about a festival someone joined. </a:t>
            </a:r>
            <a:endParaRPr lang="en-US" sz="2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C4A65-2C3A-054B-8D28-592C5A64E3EE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9836245-2B7A-554E-B217-5390D398507D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3DE461-D83D-CB4C-A8A4-883B92EADC83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5F313A-45C3-E940-913C-000559000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93365"/>
              </p:ext>
            </p:extLst>
          </p:nvPr>
        </p:nvGraphicFramePr>
        <p:xfrm>
          <a:off x="349866" y="1839692"/>
          <a:ext cx="11720213" cy="3474720"/>
        </p:xfrm>
        <a:graphic>
          <a:graphicData uri="http://schemas.openxmlformats.org/drawingml/2006/table">
            <a:tbl>
              <a:tblPr firstRow="1" bandRow="1">
                <a:tableStyleId>{BE69C83A-AFC3-4AAB-99D9-58E6C022D89E}</a:tableStyleId>
              </a:tblPr>
              <a:tblGrid>
                <a:gridCol w="4474382">
                  <a:extLst>
                    <a:ext uri="{9D8B030D-6E8A-4147-A177-3AD203B41FA5}">
                      <a16:colId xmlns:a16="http://schemas.microsoft.com/office/drawing/2014/main" val="1998689205"/>
                    </a:ext>
                  </a:extLst>
                </a:gridCol>
                <a:gridCol w="6180083">
                  <a:extLst>
                    <a:ext uri="{9D8B030D-6E8A-4147-A177-3AD203B41FA5}">
                      <a16:colId xmlns:a16="http://schemas.microsoft.com/office/drawing/2014/main" val="1071104716"/>
                    </a:ext>
                  </a:extLst>
                </a:gridCol>
                <a:gridCol w="1065748">
                  <a:extLst>
                    <a:ext uri="{9D8B030D-6E8A-4147-A177-3AD203B41FA5}">
                      <a16:colId xmlns:a16="http://schemas.microsoft.com/office/drawing/2014/main" val="2648492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What festival did you join?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a.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Yes, very much because there was a lot to   do.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666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Where and when did you join it?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b.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joined the festival in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Phu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Yen last March.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05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Why do people celebrate it?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c.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watched people play drums, sing traditional songs, and dance. I also played traditional games with the children there.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75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What did you do there?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d.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 joined the Hoi </a:t>
                      </a:r>
                      <a:r>
                        <a:rPr lang="en-US" sz="2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Mua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Festival.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981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Did you like the festival?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   Why or why not?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/>
                        <a:t>e.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They celebrate it to thank the Rice God and pray for a better new crop.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76774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B44FC66-8227-8941-A375-2F8F6770A4D1}"/>
              </a:ext>
            </a:extLst>
          </p:cNvPr>
          <p:cNvSpPr txBox="1"/>
          <p:nvPr/>
        </p:nvSpPr>
        <p:spPr>
          <a:xfrm>
            <a:off x="11145875" y="196294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1 - 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0669D-98F7-F44A-8B0C-F43011D5EB41}"/>
              </a:ext>
            </a:extLst>
          </p:cNvPr>
          <p:cNvSpPr txBox="1"/>
          <p:nvPr/>
        </p:nvSpPr>
        <p:spPr>
          <a:xfrm>
            <a:off x="11150953" y="2573068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2 -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5276F-5374-DD44-A7E7-7E4463EE7FC2}"/>
              </a:ext>
            </a:extLst>
          </p:cNvPr>
          <p:cNvSpPr txBox="1"/>
          <p:nvPr/>
        </p:nvSpPr>
        <p:spPr>
          <a:xfrm>
            <a:off x="11145875" y="3245903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3 - 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C1C30E-3CE0-7747-8DA7-4114621F2B5A}"/>
              </a:ext>
            </a:extLst>
          </p:cNvPr>
          <p:cNvSpPr txBox="1"/>
          <p:nvPr/>
        </p:nvSpPr>
        <p:spPr>
          <a:xfrm>
            <a:off x="11150953" y="4067194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4 - 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33E7C5-A96A-BA45-9454-AE66F5AE3415}"/>
              </a:ext>
            </a:extLst>
          </p:cNvPr>
          <p:cNvSpPr txBox="1"/>
          <p:nvPr/>
        </p:nvSpPr>
        <p:spPr>
          <a:xfrm>
            <a:off x="11129889" y="467731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5 -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F08B2652-85B8-A267-FE6E-8713D9943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596" y="111834"/>
            <a:ext cx="99361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4.Match the questions and answers about a festival someone joined .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E17D4-C7EA-D657-FD70-5D95ADA7774C}"/>
              </a:ext>
            </a:extLst>
          </p:cNvPr>
          <p:cNvSpPr/>
          <p:nvPr/>
        </p:nvSpPr>
        <p:spPr>
          <a:xfrm>
            <a:off x="1645541" y="545192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festival did you join?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C1B7E-7BAE-C52E-A971-AF318E803EA9}"/>
              </a:ext>
            </a:extLst>
          </p:cNvPr>
          <p:cNvSpPr/>
          <p:nvPr/>
        </p:nvSpPr>
        <p:spPr>
          <a:xfrm>
            <a:off x="1645540" y="978045"/>
            <a:ext cx="5062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d. I joined the Hoi </a:t>
            </a:r>
            <a:r>
              <a:rPr lang="en-US" sz="2800" b="1" dirty="0" err="1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 Festival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70633-38CA-FADE-BDC2-1D6D17C21555}"/>
              </a:ext>
            </a:extLst>
          </p:cNvPr>
          <p:cNvSpPr/>
          <p:nvPr/>
        </p:nvSpPr>
        <p:spPr>
          <a:xfrm>
            <a:off x="1649979" y="1406948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Where and when did you join it?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B4666-25A7-42EB-E51C-81FDC50288B4}"/>
              </a:ext>
            </a:extLst>
          </p:cNvPr>
          <p:cNvSpPr/>
          <p:nvPr/>
        </p:nvSpPr>
        <p:spPr>
          <a:xfrm>
            <a:off x="1622029" y="1872093"/>
            <a:ext cx="7009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b. I joined the festival in </a:t>
            </a:r>
            <a:r>
              <a:rPr lang="en-US" sz="2800" b="1" dirty="0" err="1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 Yen last March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CCE5D-2FDD-4687-6CAC-76E69FE0F8EA}"/>
              </a:ext>
            </a:extLst>
          </p:cNvPr>
          <p:cNvSpPr/>
          <p:nvPr/>
        </p:nvSpPr>
        <p:spPr>
          <a:xfrm>
            <a:off x="1577952" y="2311443"/>
            <a:ext cx="5304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Why do people celebrate it?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351AF-AA9D-3422-9FD9-852396C8A7C3}"/>
              </a:ext>
            </a:extLst>
          </p:cNvPr>
          <p:cNvSpPr/>
          <p:nvPr/>
        </p:nvSpPr>
        <p:spPr>
          <a:xfrm>
            <a:off x="1598705" y="2814161"/>
            <a:ext cx="9073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e. They celebrate it to thank the Rice God and pray for a better new crop.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A485E8-5354-9A4E-2A58-9D7093141A7F}"/>
              </a:ext>
            </a:extLst>
          </p:cNvPr>
          <p:cNvSpPr/>
          <p:nvPr/>
        </p:nvSpPr>
        <p:spPr>
          <a:xfrm>
            <a:off x="1645541" y="3567695"/>
            <a:ext cx="3999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did you do there?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42745-E8EB-0BF3-7D9B-6BC7A80914D0}"/>
              </a:ext>
            </a:extLst>
          </p:cNvPr>
          <p:cNvSpPr/>
          <p:nvPr/>
        </p:nvSpPr>
        <p:spPr>
          <a:xfrm>
            <a:off x="1559495" y="4038525"/>
            <a:ext cx="90730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c. I watched people play drums, sing traditional songs, and dance. I also played traditional games with the children there.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1E8BF-96E9-0934-6398-417392A91206}"/>
              </a:ext>
            </a:extLst>
          </p:cNvPr>
          <p:cNvSpPr/>
          <p:nvPr/>
        </p:nvSpPr>
        <p:spPr>
          <a:xfrm>
            <a:off x="1559496" y="5356735"/>
            <a:ext cx="7609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Did you like the festival? Why or why not?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5DCE1D-8269-3499-4B59-60CA2268FD6F}"/>
              </a:ext>
            </a:extLst>
          </p:cNvPr>
          <p:cNvSpPr/>
          <p:nvPr/>
        </p:nvSpPr>
        <p:spPr>
          <a:xfrm>
            <a:off x="1456378" y="5879955"/>
            <a:ext cx="7663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rgbClr val="00787E"/>
                </a:solidFill>
                <a:latin typeface="Times New Roman" pitchFamily="18" charset="0"/>
                <a:cs typeface="Times New Roman" pitchFamily="18" charset="0"/>
              </a:rPr>
              <a:t>a. Yes, very much because there was a lot to   do.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23f50106_0_2"/>
          <p:cNvSpPr txBox="1"/>
          <p:nvPr/>
        </p:nvSpPr>
        <p:spPr>
          <a:xfrm>
            <a:off x="539852" y="1254947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3" name="Google Shape;273;g11323f50106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23f50106_0_2"/>
          <p:cNvSpPr txBox="1"/>
          <p:nvPr/>
        </p:nvSpPr>
        <p:spPr>
          <a:xfrm>
            <a:off x="487066" y="199630"/>
            <a:ext cx="4519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WHILE-SPEAKING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Google Shape;275;g11323f50106_0_2"/>
          <p:cNvSpPr txBox="1"/>
          <p:nvPr/>
        </p:nvSpPr>
        <p:spPr>
          <a:xfrm>
            <a:off x="1017687" y="1065349"/>
            <a:ext cx="1092206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US" sz="2400" b="1" dirty="0"/>
              <a:t>Work in pairs. Ask and answer about a festival you and your friend joined, using the questions in 4 as cues. Tell the class about the festival your partner joined. 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C4A65-2C3A-054B-8D28-592C5A64E3EE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9836245-2B7A-554E-B217-5390D398507D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3DE461-D83D-CB4C-A8A4-883B92EADC83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B6F977-F8FB-224D-8775-950D4DB7C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87" y="2956472"/>
            <a:ext cx="3349350" cy="233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79EAE5-D359-6442-9538-B006EF774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77" y="2950122"/>
            <a:ext cx="334935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F26C3-D91E-8B4E-8C56-C78B6DFB2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049" y="2956472"/>
            <a:ext cx="33493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7" y="1745696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2097849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49944" y="1331913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84AF9-CDB4-BB4E-8A7A-16879EB19243}"/>
              </a:ext>
            </a:extLst>
          </p:cNvPr>
          <p:cNvSpPr/>
          <p:nvPr/>
        </p:nvSpPr>
        <p:spPr>
          <a:xfrm>
            <a:off x="628983" y="2144824"/>
            <a:ext cx="10735452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to</a:t>
            </a: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read skill for specific information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 unusual festival</a:t>
            </a: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lnSpc>
                <a:spcPct val="150000"/>
              </a:lnSpc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alk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about a festival you enjoy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49944" y="1331913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576198" y="85550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D2CEF9-A3BD-6E47-A3E5-2B767A4EF410}"/>
              </a:ext>
            </a:extLst>
          </p:cNvPr>
          <p:cNvSpPr/>
          <p:nvPr/>
        </p:nvSpPr>
        <p:spPr>
          <a:xfrm>
            <a:off x="730844" y="1998857"/>
            <a:ext cx="993334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Video your presentation about a festival you enjoy 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129322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2155145" y="1196277"/>
            <a:ext cx="1883700" cy="466769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WARM-UP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384659"/>
            <a:ext cx="32798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90704" y="473895"/>
            <a:ext cx="25279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 sz="1600" dirty="0"/>
          </a:p>
        </p:txBody>
      </p:sp>
      <p:sp>
        <p:nvSpPr>
          <p:cNvPr id="145" name="Google Shape;145;p5"/>
          <p:cNvSpPr/>
          <p:nvPr/>
        </p:nvSpPr>
        <p:spPr>
          <a:xfrm>
            <a:off x="6013287" y="1196277"/>
            <a:ext cx="3281319" cy="481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Game: Who is faster?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EF4EDA-02FE-B74B-B280-05B81D3C9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58" y="2664796"/>
            <a:ext cx="4604273" cy="258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497849" y="99500"/>
            <a:ext cx="45259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9A8F0F-9ECB-5B46-9F21-450DC988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4487"/>
            <a:ext cx="6848587" cy="4555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Mid-Autumn Festival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90073B-30F3-2A40-8800-F44AC200B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877" y="2409713"/>
            <a:ext cx="2328752" cy="15496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384581" y="4260620"/>
            <a:ext cx="4126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a new life because it has a lot of babies.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497849" y="99500"/>
            <a:ext cx="45259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Halloween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384581" y="4260620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bad luck. 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006CF-2B27-E742-99BA-7E7D624E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4487"/>
            <a:ext cx="6616908" cy="372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DC308-37B4-FD47-AFC4-FB2B5E687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980" y="2429583"/>
            <a:ext cx="1128545" cy="11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497849" y="99500"/>
            <a:ext cx="45259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Cannes Film Festival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416854" y="4734247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the winner’s prize.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9A0C3-8730-BB40-A010-281443F1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8485"/>
            <a:ext cx="5173463" cy="3447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13DD3-7442-3A4F-A3C7-FD150D2D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372" y="2108485"/>
            <a:ext cx="2625762" cy="26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497849" y="99500"/>
            <a:ext cx="45259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Easter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416854" y="4734247"/>
            <a:ext cx="4126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the moon, prosperity and family reunion. 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AF3DF-9D95-DB4F-A34B-B62E9AB2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554487"/>
            <a:ext cx="6468191" cy="3415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71FCC-EDB9-154B-9762-C055652B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684" y="2256618"/>
            <a:ext cx="2153234" cy="20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489916" y="133442"/>
            <a:ext cx="54324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PRE-READING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766592" y="1174747"/>
            <a:ext cx="11303488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Look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 at the pictures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. Which events do you think happen at the Twins Day Festival?</a:t>
            </a:r>
            <a:endParaRPr sz="2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575FCB-B244-044D-829B-175B4D19D5CE}"/>
              </a:ext>
            </a:extLst>
          </p:cNvPr>
          <p:cNvGrpSpPr/>
          <p:nvPr/>
        </p:nvGrpSpPr>
        <p:grpSpPr>
          <a:xfrm>
            <a:off x="247341" y="1126540"/>
            <a:ext cx="519251" cy="584775"/>
            <a:chOff x="487066" y="1334106"/>
            <a:chExt cx="582963" cy="65745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7F7F586-C793-F248-9024-0ACA59FB919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solidFill>
              <a:srgbClr val="03A9AF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B2DD8-6DE3-504D-A724-F05253CFC42D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C77DB-EF47-F142-9DAA-A84A528E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731" y="1621003"/>
            <a:ext cx="5063210" cy="51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7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/>
          <p:nvPr/>
        </p:nvSpPr>
        <p:spPr>
          <a:xfrm>
            <a:off x="648258" y="48207"/>
            <a:ext cx="1130348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600" b="1" dirty="0"/>
              <a:t>Now quickly read the email below and check your answers.</a:t>
            </a:r>
            <a:endParaRPr lang="en-US" sz="2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575FCB-B244-044D-829B-175B4D19D5CE}"/>
              </a:ext>
            </a:extLst>
          </p:cNvPr>
          <p:cNvGrpSpPr/>
          <p:nvPr/>
        </p:nvGrpSpPr>
        <p:grpSpPr>
          <a:xfrm>
            <a:off x="129007" y="0"/>
            <a:ext cx="519251" cy="584775"/>
            <a:chOff x="487066" y="1334106"/>
            <a:chExt cx="582963" cy="65745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7F7F586-C793-F248-9024-0ACA59FB919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solidFill>
              <a:srgbClr val="03A9AF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B2DD8-6DE3-504D-A724-F05253CFC42D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C77DB-EF47-F142-9DAA-A84A528E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945" y="1226370"/>
            <a:ext cx="4330516" cy="4433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6DBF4-35B8-484C-BA6A-615ACB08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08" y="540609"/>
            <a:ext cx="4323200" cy="624616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E69490-E9D9-7042-BDB8-4B0A9B8D2DC2}"/>
              </a:ext>
            </a:extLst>
          </p:cNvPr>
          <p:cNvCxnSpPr>
            <a:cxnSpLocks/>
          </p:cNvCxnSpPr>
          <p:nvPr/>
        </p:nvCxnSpPr>
        <p:spPr>
          <a:xfrm>
            <a:off x="2063261" y="3763383"/>
            <a:ext cx="17914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3DAB51-3674-8540-8411-29F8978D443C}"/>
              </a:ext>
            </a:extLst>
          </p:cNvPr>
          <p:cNvCxnSpPr>
            <a:cxnSpLocks/>
          </p:cNvCxnSpPr>
          <p:nvPr/>
        </p:nvCxnSpPr>
        <p:spPr>
          <a:xfrm>
            <a:off x="3380093" y="4185535"/>
            <a:ext cx="1098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EEDBC50-5C8F-BC4A-B1C8-1E7AB47F68B6}"/>
              </a:ext>
            </a:extLst>
          </p:cNvPr>
          <p:cNvSpPr/>
          <p:nvPr/>
        </p:nvSpPr>
        <p:spPr>
          <a:xfrm>
            <a:off x="5865548" y="13833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930875-97F2-9F46-8D2F-7EBE78CE71DF}"/>
              </a:ext>
            </a:extLst>
          </p:cNvPr>
          <p:cNvSpPr/>
          <p:nvPr/>
        </p:nvSpPr>
        <p:spPr>
          <a:xfrm>
            <a:off x="6846348" y="3599123"/>
            <a:ext cx="418022" cy="37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897</Words>
  <Application>Microsoft Office PowerPoint</Application>
  <PresentationFormat>Widescreen</PresentationFormat>
  <Paragraphs>149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Myriad Pro</vt:lpstr>
      <vt:lpstr>Open Sans</vt:lpstr>
      <vt:lpstr>Arial</vt:lpstr>
      <vt:lpstr>Times New Roman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35</cp:revision>
  <dcterms:modified xsi:type="dcterms:W3CDTF">2024-02-25T02:20:47Z</dcterms:modified>
</cp:coreProperties>
</file>