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16" r:id="rId3"/>
    <p:sldId id="350" r:id="rId4"/>
    <p:sldId id="351" r:id="rId5"/>
    <p:sldId id="352" r:id="rId6"/>
    <p:sldId id="353" r:id="rId7"/>
    <p:sldId id="354" r:id="rId8"/>
    <p:sldId id="276" r:id="rId9"/>
    <p:sldId id="355" r:id="rId10"/>
    <p:sldId id="356" r:id="rId11"/>
    <p:sldId id="357" r:id="rId12"/>
    <p:sldId id="358" r:id="rId13"/>
    <p:sldId id="361" r:id="rId14"/>
    <p:sldId id="362" r:id="rId15"/>
    <p:sldId id="314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37D91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59"/>
  </p:normalViewPr>
  <p:slideViewPr>
    <p:cSldViewPr snapToGrid="0" showGuides="1">
      <p:cViewPr varScale="1">
        <p:scale>
          <a:sx n="64" d="100"/>
          <a:sy n="64" d="100"/>
        </p:scale>
        <p:origin x="9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2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4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808904"/>
            <a:ext cx="565141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528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234141" y="2545301"/>
            <a:ext cx="650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26649"/>
                </a:solidFill>
              </a:rPr>
              <a:t>Lifestyle differences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27" y="3426852"/>
            <a:ext cx="3781926" cy="31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00875E70-042F-6FF9-EEFF-624FD8088461}"/>
              </a:ext>
            </a:extLst>
          </p:cNvPr>
          <p:cNvSpPr txBox="1"/>
          <p:nvPr/>
        </p:nvSpPr>
        <p:spPr>
          <a:xfrm>
            <a:off x="264303" y="2142298"/>
            <a:ext cx="118432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A balanced diet and exercise are important for a healthy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Handshaking, bowing, and hugging are some of the ways in which people _________ one another.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Waiters and waitresses ________ food in restaurants.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Going out for breakfast has become a </a:t>
            </a:r>
            <a:r>
              <a:rPr lang="en-US" sz="3200"/>
              <a:t>common _________ </a:t>
            </a:r>
            <a:r>
              <a:rPr lang="en-US" sz="3200" dirty="0"/>
              <a:t>in this city.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My mum </a:t>
            </a:r>
            <a:r>
              <a:rPr lang="en-US" sz="3200"/>
              <a:t>is _______________ </a:t>
            </a:r>
            <a:r>
              <a:rPr lang="en-US" sz="3200" dirty="0"/>
              <a:t>keeping everything in the kitchen bright and clean.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8139CCA2-23B1-74E3-AD11-7B76AB803FC8}"/>
              </a:ext>
            </a:extLst>
          </p:cNvPr>
          <p:cNvSpPr/>
          <p:nvPr/>
        </p:nvSpPr>
        <p:spPr>
          <a:xfrm>
            <a:off x="936887" y="1616076"/>
            <a:ext cx="1437456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greet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C4E60D7F-1FD3-BB89-E512-2C006260A79E}"/>
              </a:ext>
            </a:extLst>
          </p:cNvPr>
          <p:cNvSpPr/>
          <p:nvPr/>
        </p:nvSpPr>
        <p:spPr>
          <a:xfrm>
            <a:off x="2574747" y="1642258"/>
            <a:ext cx="171823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practice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2991D990-DE0A-3E8B-A4F5-CE9F560A6827}"/>
              </a:ext>
            </a:extLst>
          </p:cNvPr>
          <p:cNvSpPr/>
          <p:nvPr/>
        </p:nvSpPr>
        <p:spPr>
          <a:xfrm>
            <a:off x="4478172" y="1646474"/>
            <a:ext cx="1783384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lifestyle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90F9B4CC-5EB4-8EAD-4C5D-90EDAFD660BC}"/>
              </a:ext>
            </a:extLst>
          </p:cNvPr>
          <p:cNvSpPr/>
          <p:nvPr/>
        </p:nvSpPr>
        <p:spPr>
          <a:xfrm>
            <a:off x="6440704" y="1628563"/>
            <a:ext cx="1206080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serve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8CFCD2F7-E630-CA42-8F02-B19C056B4D2C}"/>
              </a:ext>
            </a:extLst>
          </p:cNvPr>
          <p:cNvSpPr/>
          <p:nvPr/>
        </p:nvSpPr>
        <p:spPr>
          <a:xfrm>
            <a:off x="7879461" y="1626911"/>
            <a:ext cx="2970261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in the habit of</a:t>
            </a:r>
            <a:endParaRPr lang="vi-VN" sz="32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322 0.1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6718 0.29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736 L -0.13138 0.3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49557 0.43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9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3.33333E-6 L -0.42461 0.5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8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﻿Label each picture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ED82F66F-2246-C48C-C7CA-8026B2C489A6}"/>
              </a:ext>
            </a:extLst>
          </p:cNvPr>
          <p:cNvSpPr/>
          <p:nvPr/>
        </p:nvSpPr>
        <p:spPr>
          <a:xfrm>
            <a:off x="235764" y="2287946"/>
            <a:ext cx="1503389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F4B66"/>
                </a:solidFill>
              </a:rPr>
              <a:t>greeting</a:t>
            </a:r>
            <a:endParaRPr lang="vi-VN" sz="2800" dirty="0">
              <a:solidFill>
                <a:srgbClr val="EF4B66"/>
              </a:solidFill>
            </a:endParaRPr>
          </a:p>
        </p:txBody>
      </p:sp>
      <p:sp>
        <p:nvSpPr>
          <p:cNvPr id="9" name="Hình chữ nhật: Góc Tròn 2">
            <a:extLst>
              <a:ext uri="{FF2B5EF4-FFF2-40B4-BE49-F238E27FC236}">
                <a16:creationId xmlns:a16="http://schemas.microsoft.com/office/drawing/2014/main" id="{04FDA739-DD61-CB4C-1A7E-69167EF6051A}"/>
              </a:ext>
            </a:extLst>
          </p:cNvPr>
          <p:cNvSpPr/>
          <p:nvPr/>
        </p:nvSpPr>
        <p:spPr>
          <a:xfrm>
            <a:off x="227764" y="2882410"/>
            <a:ext cx="239889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F4B66"/>
                </a:solidFill>
              </a:rPr>
              <a:t>online learning</a:t>
            </a:r>
            <a:endParaRPr lang="vi-VN" sz="2800" dirty="0">
              <a:solidFill>
                <a:srgbClr val="EF4B66"/>
              </a:solidFill>
            </a:endParaRPr>
          </a:p>
        </p:txBody>
      </p: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1F4D3119-2D76-05A7-A024-5A378B20526C}"/>
              </a:ext>
            </a:extLst>
          </p:cNvPr>
          <p:cNvSpPr/>
          <p:nvPr/>
        </p:nvSpPr>
        <p:spPr>
          <a:xfrm>
            <a:off x="235765" y="3488077"/>
            <a:ext cx="1064117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F4B66"/>
                </a:solidFill>
              </a:rPr>
              <a:t>pizza</a:t>
            </a:r>
            <a:endParaRPr lang="vi-VN" sz="2800" dirty="0">
              <a:solidFill>
                <a:srgbClr val="EF4B66"/>
              </a:solidFill>
            </a:endParaRPr>
          </a:p>
        </p:txBody>
      </p:sp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3523CB20-6B86-C0FA-009B-E57C240BC5D4}"/>
              </a:ext>
            </a:extLst>
          </p:cNvPr>
          <p:cNvSpPr/>
          <p:nvPr/>
        </p:nvSpPr>
        <p:spPr>
          <a:xfrm>
            <a:off x="217490" y="4093744"/>
            <a:ext cx="1934039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F4B66"/>
                </a:solidFill>
              </a:rPr>
              <a:t>street food</a:t>
            </a:r>
            <a:endParaRPr lang="vi-VN" sz="2800" dirty="0">
              <a:solidFill>
                <a:srgbClr val="EF4B66"/>
              </a:solidFill>
            </a:endParaRPr>
          </a:p>
        </p:txBody>
      </p:sp>
      <p:sp>
        <p:nvSpPr>
          <p:cNvPr id="14" name="Hình chữ nhật: Góc Tròn 7">
            <a:extLst>
              <a:ext uri="{FF2B5EF4-FFF2-40B4-BE49-F238E27FC236}">
                <a16:creationId xmlns:a16="http://schemas.microsoft.com/office/drawing/2014/main" id="{611D757E-BE64-7C8E-04EE-971E9803FF62}"/>
              </a:ext>
            </a:extLst>
          </p:cNvPr>
          <p:cNvSpPr/>
          <p:nvPr/>
        </p:nvSpPr>
        <p:spPr>
          <a:xfrm>
            <a:off x="227764" y="4699411"/>
            <a:ext cx="283816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F4B66"/>
                </a:solidFill>
              </a:rPr>
              <a:t>food in restaurant</a:t>
            </a:r>
            <a:endParaRPr lang="vi-VN" sz="2800" dirty="0">
              <a:solidFill>
                <a:srgbClr val="EF4B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784" y="1589183"/>
            <a:ext cx="8572662" cy="232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428" y="4369292"/>
            <a:ext cx="6232771" cy="200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784" y="1625848"/>
            <a:ext cx="331134" cy="36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824" y="1626077"/>
            <a:ext cx="376517" cy="376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1247" y="1636199"/>
            <a:ext cx="378858" cy="3723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r="11501"/>
          <a:stretch/>
        </p:blipFill>
        <p:spPr>
          <a:xfrm>
            <a:off x="4142864" y="4374635"/>
            <a:ext cx="436128" cy="3751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r="15086"/>
          <a:stretch/>
        </p:blipFill>
        <p:spPr>
          <a:xfrm>
            <a:off x="7246813" y="4369292"/>
            <a:ext cx="357132" cy="3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58333E-6 4.44444E-6 L 0.28177 -0.02686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95833E-6 1.11022E-16 L 0.48476 -0.11505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3.7037E-7 L 0.79727 0.06157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57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0833E-6 4.81481E-6 L 0.34687 0.5094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16667E-7 3.7037E-7 L 0.64622 0.5937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5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13620" y="1816466"/>
            <a:ext cx="7582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/>
              <a:t> Which is probably the most common way</a:t>
            </a:r>
          </a:p>
          <a:p>
            <a:r>
              <a:rPr lang="en-US" sz="3200"/>
              <a:t>of greeting around the world?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Shaking hands.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Sticking out one’s tongue. </a:t>
            </a:r>
            <a:endParaRPr lang="en-US" sz="3200" dirty="0"/>
          </a:p>
          <a:p>
            <a:r>
              <a:rPr lang="en-US" sz="3200"/>
              <a:t>	</a:t>
            </a:r>
          </a:p>
          <a:p>
            <a:r>
              <a:rPr lang="en-US" sz="3200" b="1">
                <a:solidFill>
                  <a:srgbClr val="F7941E"/>
                </a:solidFill>
              </a:rPr>
              <a:t>2.</a:t>
            </a:r>
            <a:r>
              <a:rPr lang="en-US" sz="3200"/>
              <a:t> In the USA, people greet each other by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shaking heads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saying “hello”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896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5180589" y="2837542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6AA789-6249-5BF7-1CE9-D64F0655E1AE}"/>
              </a:ext>
            </a:extLst>
          </p:cNvPr>
          <p:cNvSpPr/>
          <p:nvPr/>
        </p:nvSpPr>
        <p:spPr>
          <a:xfrm>
            <a:off x="5180589" y="5795091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9" y="2654129"/>
            <a:ext cx="3710608" cy="37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13620" y="1816466"/>
            <a:ext cx="7582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3.</a:t>
            </a:r>
            <a:r>
              <a:rPr lang="en-US" sz="3200"/>
              <a:t> Thais greet their elders by saying “sawadee” and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saying their surname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slightly bowing to them </a:t>
            </a:r>
            <a:endParaRPr lang="en-US" sz="3200" dirty="0"/>
          </a:p>
          <a:p>
            <a:r>
              <a:rPr lang="en-US" sz="3200"/>
              <a:t>	</a:t>
            </a:r>
          </a:p>
          <a:p>
            <a:r>
              <a:rPr lang="en-US" sz="3200" b="1">
                <a:solidFill>
                  <a:srgbClr val="F7941E"/>
                </a:solidFill>
              </a:rPr>
              <a:t>4.</a:t>
            </a:r>
            <a:r>
              <a:rPr lang="en-US" sz="3200"/>
              <a:t> The Maori of New Zealand greet each other by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kissing each other’s cheek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pressing their noses together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896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5180589" y="3330601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6AA789-6249-5BF7-1CE9-D64F0655E1AE}"/>
              </a:ext>
            </a:extLst>
          </p:cNvPr>
          <p:cNvSpPr/>
          <p:nvPr/>
        </p:nvSpPr>
        <p:spPr>
          <a:xfrm>
            <a:off x="5180589" y="5795091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9" y="2654129"/>
            <a:ext cx="3710608" cy="37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13620" y="1816466"/>
            <a:ext cx="7582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/>
              <a:t> How do people in Japan normally greet each other?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They bow to each other.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They hug each other.	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896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5198518" y="2847517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9" y="2654129"/>
            <a:ext cx="3710608" cy="37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7741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6" y="2247391"/>
            <a:ext cx="10745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</a:t>
            </a:r>
            <a:r>
              <a:rPr lang="en-US" sz="3200"/>
              <a:t>to lifestyle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962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49978"/>
            <a:ext cx="10458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- Name a list of 10 ways of greetings from different countries.</a:t>
            </a:r>
          </a:p>
          <a:p>
            <a:pPr>
              <a:lnSpc>
                <a:spcPct val="150000"/>
              </a:lnSpc>
            </a:pPr>
            <a:r>
              <a:rPr lang="en-US" sz="32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/>
              <a:t>- Start preparing for the Project of the unit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66" y="374206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47035607-B83F-3B5C-8EC5-A11B06AC035A}"/>
              </a:ext>
            </a:extLst>
          </p:cNvPr>
          <p:cNvSpPr txBox="1">
            <a:spLocks/>
          </p:cNvSpPr>
          <p:nvPr/>
        </p:nvSpPr>
        <p:spPr>
          <a:xfrm>
            <a:off x="606999" y="14204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greet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5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E3F62-B61E-620A-9626-D61F8771C011}"/>
              </a:ext>
            </a:extLst>
          </p:cNvPr>
          <p:cNvSpPr/>
          <p:nvPr/>
        </p:nvSpPr>
        <p:spPr>
          <a:xfrm>
            <a:off x="985888" y="4973652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chào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19F6C-CE9F-EDF3-D08A-A2B0763110C4}"/>
              </a:ext>
            </a:extLst>
          </p:cNvPr>
          <p:cNvSpPr/>
          <p:nvPr/>
        </p:nvSpPr>
        <p:spPr>
          <a:xfrm>
            <a:off x="1489057" y="3556590"/>
            <a:ext cx="3044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ɡriːt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8" name="Picture 4" descr="Say Hello Vector Art, Icons, and Graphics for Free Download">
            <a:extLst>
              <a:ext uri="{FF2B5EF4-FFF2-40B4-BE49-F238E27FC236}">
                <a16:creationId xmlns:a16="http://schemas.microsoft.com/office/drawing/2014/main" id="{A9A4EEE3-2F7A-BA20-C1CB-5168D720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73" y="1749210"/>
            <a:ext cx="4348318" cy="49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01185B-0D41-9410-BCF2-BF4CC574B16B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 descr="ways to say hello - MyEnglishTeacher.eu Blog">
            <a:extLst>
              <a:ext uri="{FF2B5EF4-FFF2-40B4-BE49-F238E27FC236}">
                <a16:creationId xmlns:a16="http://schemas.microsoft.com/office/drawing/2014/main" id="{9C8F6C79-D9A6-CA1E-D2CE-D22635FC6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674" r="8043"/>
          <a:stretch/>
        </p:blipFill>
        <p:spPr bwMode="auto">
          <a:xfrm>
            <a:off x="5211444" y="2312378"/>
            <a:ext cx="6849207" cy="44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22C24ED2-09D7-EEB7-6D11-F64A59DCBCBA}"/>
              </a:ext>
            </a:extLst>
          </p:cNvPr>
          <p:cNvSpPr txBox="1">
            <a:spLocks/>
          </p:cNvSpPr>
          <p:nvPr/>
        </p:nvSpPr>
        <p:spPr>
          <a:xfrm>
            <a:off x="656073" y="142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greeting</a:t>
            </a:r>
            <a:r>
              <a:rPr lang="en-US" sz="6000" b="1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705AB-BB1B-D8FF-69AE-9AEB1605A360}"/>
              </a:ext>
            </a:extLst>
          </p:cNvPr>
          <p:cNvSpPr/>
          <p:nvPr/>
        </p:nvSpPr>
        <p:spPr>
          <a:xfrm>
            <a:off x="990520" y="5167083"/>
            <a:ext cx="3625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lời</a:t>
            </a:r>
            <a:r>
              <a:rPr lang="en-US" sz="4400" dirty="0"/>
              <a:t> </a:t>
            </a:r>
            <a:r>
              <a:rPr lang="en-US" sz="4400" dirty="0" err="1"/>
              <a:t>chào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2F718B-3DEB-BF53-4064-0B427A33F46B}"/>
              </a:ext>
            </a:extLst>
          </p:cNvPr>
          <p:cNvSpPr/>
          <p:nvPr/>
        </p:nvSpPr>
        <p:spPr>
          <a:xfrm>
            <a:off x="1366883" y="3535129"/>
            <a:ext cx="3044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﻿/ˈ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ɡriːtɪŋ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39383-6653-79A4-D6E7-E5BE609E5303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799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289A923-266C-755E-31F9-61909B3A7CE5}"/>
              </a:ext>
            </a:extLst>
          </p:cNvPr>
          <p:cNvSpPr txBox="1">
            <a:spLocks/>
          </p:cNvSpPr>
          <p:nvPr/>
        </p:nvSpPr>
        <p:spPr>
          <a:xfrm>
            <a:off x="409888" y="159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serve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9A879-EC9E-CB39-0FE4-307DB93B5989}"/>
              </a:ext>
            </a:extLst>
          </p:cNvPr>
          <p:cNvSpPr/>
          <p:nvPr/>
        </p:nvSpPr>
        <p:spPr>
          <a:xfrm>
            <a:off x="1007381" y="4727467"/>
            <a:ext cx="3625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phục</a:t>
            </a:r>
            <a:r>
              <a:rPr lang="en-US" sz="4400" dirty="0"/>
              <a:t> </a:t>
            </a:r>
            <a:r>
              <a:rPr lang="en-US" sz="4400" dirty="0" err="1"/>
              <a:t>vụ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2FDC5-2C4B-E5BE-7015-5F835B3DEFF9}"/>
              </a:ext>
            </a:extLst>
          </p:cNvPr>
          <p:cNvSpPr/>
          <p:nvPr/>
        </p:nvSpPr>
        <p:spPr>
          <a:xfrm>
            <a:off x="1297645" y="3477866"/>
            <a:ext cx="3044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sɜːv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 </a:t>
            </a:r>
          </a:p>
        </p:txBody>
      </p:sp>
      <p:pic>
        <p:nvPicPr>
          <p:cNvPr id="5" name="Picture 2" descr="How to Politely Send Back Food at a Restaurant | EatingWell">
            <a:extLst>
              <a:ext uri="{FF2B5EF4-FFF2-40B4-BE49-F238E27FC236}">
                <a16:creationId xmlns:a16="http://schemas.microsoft.com/office/drawing/2014/main" id="{B4A64371-B9FB-9ABD-D806-CD5C85C5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45" y="2006095"/>
            <a:ext cx="6061644" cy="40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6BCFEA-0038-B525-8B47-621F4276E893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1227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4004FFF9-5249-A325-1EB1-5DD0849863DD}"/>
              </a:ext>
            </a:extLst>
          </p:cNvPr>
          <p:cNvSpPr txBox="1">
            <a:spLocks/>
          </p:cNvSpPr>
          <p:nvPr/>
        </p:nvSpPr>
        <p:spPr>
          <a:xfrm>
            <a:off x="98057" y="1399913"/>
            <a:ext cx="8887681" cy="108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common practice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76DDDE-B6C5-CE1A-643E-4428F3CDC023}"/>
              </a:ext>
            </a:extLst>
          </p:cNvPr>
          <p:cNvSpPr/>
          <p:nvPr/>
        </p:nvSpPr>
        <p:spPr>
          <a:xfrm>
            <a:off x="994681" y="5281383"/>
            <a:ext cx="436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thông</a:t>
            </a:r>
            <a:r>
              <a:rPr lang="en-US" sz="4400" dirty="0"/>
              <a:t> </a:t>
            </a:r>
            <a:r>
              <a:rPr lang="en-US" sz="4400" dirty="0" err="1"/>
              <a:t>lệ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E6086-C997-FD9D-DD35-5CCB189BAD63}"/>
              </a:ext>
            </a:extLst>
          </p:cNvPr>
          <p:cNvSpPr/>
          <p:nvPr/>
        </p:nvSpPr>
        <p:spPr>
          <a:xfrm>
            <a:off x="915599" y="3639323"/>
            <a:ext cx="5089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﻿/ˈ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kɒmən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præktɪs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 </a:t>
            </a:r>
          </a:p>
        </p:txBody>
      </p:sp>
      <p:pic>
        <p:nvPicPr>
          <p:cNvPr id="5" name="Picture 4" descr="Pin on uj">
            <a:extLst>
              <a:ext uri="{FF2B5EF4-FFF2-40B4-BE49-F238E27FC236}">
                <a16:creationId xmlns:a16="http://schemas.microsoft.com/office/drawing/2014/main" id="{460EA53E-AEB6-B4A4-9DA5-33585A55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04" y="3093960"/>
            <a:ext cx="3635115" cy="36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F4B8F4-B433-CF30-665E-FF3C76C39A2B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8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5408F3EA-2764-340B-A190-182396228A25}"/>
              </a:ext>
            </a:extLst>
          </p:cNvPr>
          <p:cNvSpPr txBox="1">
            <a:spLocks/>
          </p:cNvSpPr>
          <p:nvPr/>
        </p:nvSpPr>
        <p:spPr>
          <a:xfrm>
            <a:off x="499767" y="1410200"/>
            <a:ext cx="635139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 the habit of</a:t>
            </a:r>
            <a:endParaRPr lang="en-US" sz="8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B5899-852E-C6E4-7F46-67EF752CC3ED}"/>
              </a:ext>
            </a:extLst>
          </p:cNvPr>
          <p:cNvSpPr/>
          <p:nvPr/>
        </p:nvSpPr>
        <p:spPr>
          <a:xfrm>
            <a:off x="488439" y="5006993"/>
            <a:ext cx="5564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thói</a:t>
            </a:r>
            <a:r>
              <a:rPr lang="en-US" sz="4400" dirty="0"/>
              <a:t> </a:t>
            </a:r>
            <a:r>
              <a:rPr lang="en-US" sz="4400" dirty="0" err="1"/>
              <a:t>quen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9760C0-4E54-31FA-CEA1-CAD2C026A34F}"/>
              </a:ext>
            </a:extLst>
          </p:cNvPr>
          <p:cNvSpPr/>
          <p:nvPr/>
        </p:nvSpPr>
        <p:spPr>
          <a:xfrm>
            <a:off x="797311" y="3553487"/>
            <a:ext cx="475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ɪn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ðə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hæbɪt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əv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2" descr="Distinctive brain pattern helps habits form - MIT McGovern Institute">
            <a:extLst>
              <a:ext uri="{FF2B5EF4-FFF2-40B4-BE49-F238E27FC236}">
                <a16:creationId xmlns:a16="http://schemas.microsoft.com/office/drawing/2014/main" id="{3E419A38-08F1-54D6-8ABE-47A8C8E3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05" y="2795955"/>
            <a:ext cx="5459857" cy="36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AB1832-E4A6-DE44-6BB2-32C5A87DAA05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563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04644"/>
              </p:ext>
            </p:extLst>
          </p:nvPr>
        </p:nvGraphicFramePr>
        <p:xfrm>
          <a:off x="420649" y="1773303"/>
          <a:ext cx="11264341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4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greet (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﻿/ɡriːt/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chào, chào hỏi 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greeting (n)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ɡriːtɪŋ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lời chào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serve (v)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﻿/sɜːv/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 vụ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985331866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common practice</a:t>
                      </a:r>
                      <a:r>
                        <a:rPr lang="en-US" sz="32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/ˈkɒmən ˈpræktɪs/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 lệ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in the habit of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ðə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hæbɪt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94708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67642"/>
            <a:ext cx="28261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E759F-5C1B-1A19-F7DD-CF6570A069E3}"/>
              </a:ext>
            </a:extLst>
          </p:cNvPr>
          <p:cNvSpPr txBox="1"/>
          <p:nvPr/>
        </p:nvSpPr>
        <p:spPr>
          <a:xfrm>
            <a:off x="382571" y="1643598"/>
            <a:ext cx="11340498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Hello, Tom</a:t>
            </a:r>
            <a:r>
              <a:rPr lang="en-US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How’re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things?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 good. I like it here. The lifestyle is interesting and different from that in my country.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Sure. Students here call their</a:t>
            </a:r>
            <a:r>
              <a:rPr lang="en-US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teachers by their title “teacher”, not by their names.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How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greet your teachers?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usually </a:t>
            </a:r>
            <a:r>
              <a:rPr lang="en-US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 “Hello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“Good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morning” then </a:t>
            </a:r>
            <a:r>
              <a:rPr lang="en-US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Miss and their</a:t>
            </a:r>
            <a:r>
              <a:rPr lang="en-US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surnames, for </a:t>
            </a:r>
            <a:r>
              <a:rPr lang="en-US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“Good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morning, </a:t>
            </a:r>
            <a:r>
              <a:rPr lang="en-US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Smith.”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 there other differences?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buy and sell a lot of street food here. In my country people usually buy food in a store or a restaurant.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eah. Buying street food is a</a:t>
            </a:r>
            <a:r>
              <a:rPr lang="en-US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practice in my city.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I’ve noticed that many people have breakfast on the street too! In my country, we typically have a light breakfast at home.</a:t>
            </a:r>
          </a:p>
          <a:p>
            <a:pPr>
              <a:spcAft>
                <a:spcPts val="4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see. But here many adults are in the habit of having breakfast outside of their homes. If they’re not in a hurry, they’ll even have a leisurely coffee there.</a:t>
            </a:r>
          </a:p>
          <a:p>
            <a:pPr>
              <a:spcAft>
                <a:spcPts val="4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That’s fascinating!</a:t>
            </a:r>
          </a:p>
        </p:txBody>
      </p:sp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6425" y="105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﻿Read the conversation again and complete the table.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E413CAE7-028E-C9CD-4A53-EBFB9056E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09325"/>
              </p:ext>
            </p:extLst>
          </p:nvPr>
        </p:nvGraphicFramePr>
        <p:xfrm>
          <a:off x="487066" y="1756416"/>
          <a:ext cx="11039792" cy="42457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19896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5519896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﻿In Nam’s country</a:t>
                      </a:r>
                      <a:endParaRPr lang="en-VN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﻿In Tom’s country</a:t>
                      </a:r>
                      <a:endParaRPr lang="en-VN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﻿– Students greet teachers by their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title.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People eat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breakfast </a:t>
                      </a:r>
                      <a:br>
                        <a:rPr lang="en-US" sz="320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2) ______________.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buy and sell food on the roadside.</a:t>
                      </a:r>
                      <a:endParaRPr lang="en-VN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﻿– Students refer to their teachers as </a:t>
                      </a:r>
                      <a:r>
                        <a:rPr lang="en-US" sz="3200" dirty="0" err="1">
                          <a:latin typeface="+mn-lt"/>
                          <a:cs typeface="Arial" panose="020B0604020202020204" pitchFamily="34" charset="0"/>
                        </a:rPr>
                        <a:t>Mr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+mn-lt"/>
                          <a:cs typeface="Arial" panose="020B0604020202020204" pitchFamily="34" charset="0"/>
                        </a:rPr>
                        <a:t>Mrs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, or Miss and their teachers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’ </a:t>
                      </a:r>
                      <a:br>
                        <a:rPr lang="en-US" sz="320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1) ___________.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eat breakfast at home.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People often buy food in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a </a:t>
                      </a:r>
                      <a:br>
                        <a:rPr lang="en-US" sz="320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3) __________________.</a:t>
                      </a:r>
                      <a:endParaRPr lang="en-VN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Hình chữ nhật: Góc Tròn 22">
            <a:extLst>
              <a:ext uri="{FF2B5EF4-FFF2-40B4-BE49-F238E27FC236}">
                <a16:creationId xmlns:a16="http://schemas.microsoft.com/office/drawing/2014/main" id="{7827B4D4-2779-E6E4-D02C-F2B945958D40}"/>
              </a:ext>
            </a:extLst>
          </p:cNvPr>
          <p:cNvSpPr/>
          <p:nvPr/>
        </p:nvSpPr>
        <p:spPr>
          <a:xfrm>
            <a:off x="6768400" y="3862770"/>
            <a:ext cx="196382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surnames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  <p:sp>
        <p:nvSpPr>
          <p:cNvPr id="10" name="Hình chữ nhật: Góc Tròn 22">
            <a:extLst>
              <a:ext uri="{FF2B5EF4-FFF2-40B4-BE49-F238E27FC236}">
                <a16:creationId xmlns:a16="http://schemas.microsoft.com/office/drawing/2014/main" id="{18D6F0E2-B759-33F3-3CA9-AC237255ED43}"/>
              </a:ext>
            </a:extLst>
          </p:cNvPr>
          <p:cNvSpPr/>
          <p:nvPr/>
        </p:nvSpPr>
        <p:spPr>
          <a:xfrm>
            <a:off x="1185811" y="3930388"/>
            <a:ext cx="273520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on the street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id="{00F4975A-0D6E-C2CD-B267-66AF97969341}"/>
              </a:ext>
            </a:extLst>
          </p:cNvPr>
          <p:cNvSpPr/>
          <p:nvPr/>
        </p:nvSpPr>
        <p:spPr>
          <a:xfrm>
            <a:off x="6559111" y="5447395"/>
            <a:ext cx="3762425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store / restaurant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3450</TotalTime>
  <Words>849</Words>
  <Application>Microsoft Office PowerPoint</Application>
  <PresentationFormat>Widescreen</PresentationFormat>
  <Paragraphs>149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214</cp:revision>
  <dcterms:created xsi:type="dcterms:W3CDTF">2020-12-09T02:04:09Z</dcterms:created>
  <dcterms:modified xsi:type="dcterms:W3CDTF">2024-12-14T11:45:57Z</dcterms:modified>
</cp:coreProperties>
</file>