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78" r:id="rId2"/>
    <p:sldId id="373" r:id="rId3"/>
    <p:sldId id="279" r:id="rId4"/>
    <p:sldId id="364" r:id="rId5"/>
    <p:sldId id="365" r:id="rId6"/>
    <p:sldId id="366" r:id="rId7"/>
    <p:sldId id="367" r:id="rId8"/>
    <p:sldId id="368" r:id="rId9"/>
    <p:sldId id="281" r:id="rId10"/>
    <p:sldId id="348" r:id="rId11"/>
    <p:sldId id="342" r:id="rId12"/>
    <p:sldId id="349" r:id="rId13"/>
    <p:sldId id="375" r:id="rId14"/>
    <p:sldId id="344" r:id="rId15"/>
    <p:sldId id="377" r:id="rId16"/>
    <p:sldId id="314" r:id="rId17"/>
    <p:sldId id="33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91"/>
    <a:srgbClr val="FF9801"/>
    <a:srgbClr val="00B2A5"/>
    <a:srgbClr val="008A80"/>
    <a:srgbClr val="00A9A5"/>
    <a:srgbClr val="FFDAAB"/>
    <a:srgbClr val="F7941E"/>
    <a:srgbClr val="CBEAF0"/>
    <a:srgbClr val="48C0B6"/>
    <a:srgbClr val="FBB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4660"/>
  </p:normalViewPr>
  <p:slideViewPr>
    <p:cSldViewPr snapToGrid="0" showGuides="1">
      <p:cViewPr varScale="1">
        <p:scale>
          <a:sx n="64" d="100"/>
          <a:sy n="64" d="100"/>
        </p:scale>
        <p:origin x="1152" y="78"/>
      </p:cViewPr>
      <p:guideLst>
        <p:guide orient="horz" pos="2160"/>
        <p:guide pos="37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4219116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519354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Kết quả hình ảnh cho welc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535114"/>
            <a:ext cx="11785600"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2"/>
          <p:cNvSpPr txBox="1">
            <a:spLocks noChangeArrowheads="1"/>
          </p:cNvSpPr>
          <p:nvPr/>
        </p:nvSpPr>
        <p:spPr bwMode="auto">
          <a:xfrm>
            <a:off x="1828800" y="457201"/>
            <a:ext cx="8229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buFont typeface="Arial" charset="0"/>
              <a:defRPr>
                <a:solidFill>
                  <a:schemeClr val="tx1"/>
                </a:solidFill>
                <a:latin typeface="Times New Roman" pitchFamily="18" charset="0"/>
                <a:cs typeface="Arial" charset="0"/>
              </a:defRPr>
            </a:lvl6pPr>
            <a:lvl7pPr marL="2971800" indent="-228600" eaLnBrk="0" fontAlgn="base" hangingPunct="0">
              <a:spcBef>
                <a:spcPct val="0"/>
              </a:spcBef>
              <a:spcAft>
                <a:spcPct val="0"/>
              </a:spcAft>
              <a:buFont typeface="Arial" charset="0"/>
              <a:defRPr>
                <a:solidFill>
                  <a:schemeClr val="tx1"/>
                </a:solidFill>
                <a:latin typeface="Times New Roman" pitchFamily="18" charset="0"/>
                <a:cs typeface="Arial" charset="0"/>
              </a:defRPr>
            </a:lvl7pPr>
            <a:lvl8pPr marL="3429000" indent="-228600" eaLnBrk="0" fontAlgn="base" hangingPunct="0">
              <a:spcBef>
                <a:spcPct val="0"/>
              </a:spcBef>
              <a:spcAft>
                <a:spcPct val="0"/>
              </a:spcAft>
              <a:buFont typeface="Arial" charset="0"/>
              <a:defRPr>
                <a:solidFill>
                  <a:schemeClr val="tx1"/>
                </a:solidFill>
                <a:latin typeface="Times New Roman" pitchFamily="18" charset="0"/>
                <a:cs typeface="Arial" charset="0"/>
              </a:defRPr>
            </a:lvl8pPr>
            <a:lvl9pPr marL="3886200" indent="-228600" eaLnBrk="0" fontAlgn="base" hangingPunct="0">
              <a:spcBef>
                <a:spcPct val="0"/>
              </a:spcBef>
              <a:spcAft>
                <a:spcPct val="0"/>
              </a:spcAft>
              <a:buFont typeface="Arial" charset="0"/>
              <a:defRPr>
                <a:solidFill>
                  <a:schemeClr val="tx1"/>
                </a:solidFill>
                <a:latin typeface="Times New Roman" pitchFamily="18" charset="0"/>
                <a:cs typeface="Arial" charset="0"/>
              </a:defRPr>
            </a:lvl9pPr>
          </a:lstStyle>
          <a:p>
            <a:pPr algn="ctr" eaLnBrk="1" hangingPunct="1"/>
            <a:r>
              <a:rPr lang="en-US" sz="3200">
                <a:cs typeface="Times New Roman" pitchFamily="18" charset="0"/>
              </a:rPr>
              <a:t>UNIT 5 : OUR CUSTOMS AND TRADITIONS</a:t>
            </a:r>
          </a:p>
          <a:p>
            <a:pPr algn="ctr" eaLnBrk="1" hangingPunct="1"/>
            <a:r>
              <a:rPr lang="en-US" sz="3200">
                <a:cs typeface="Times New Roman" pitchFamily="18" charset="0"/>
              </a:rPr>
              <a:t>Lesson 6: Skills 2</a:t>
            </a:r>
          </a:p>
        </p:txBody>
      </p:sp>
    </p:spTree>
    <p:extLst>
      <p:ext uri="{BB962C8B-B14F-4D97-AF65-F5344CB8AC3E}">
        <p14:creationId xmlns:p14="http://schemas.microsoft.com/office/powerpoint/2010/main" val="186143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1227849791"/>
              </p:ext>
            </p:extLst>
          </p:nvPr>
        </p:nvGraphicFramePr>
        <p:xfrm>
          <a:off x="453979" y="2223283"/>
          <a:ext cx="11106242" cy="4358640"/>
        </p:xfrm>
        <a:graphic>
          <a:graphicData uri="http://schemas.openxmlformats.org/drawingml/2006/table">
            <a:tbl>
              <a:tblPr firstRow="1" bandRow="1">
                <a:tableStyleId>{5C22544A-7EE6-4342-B048-85BDC9FD1C3A}</a:tableStyleId>
              </a:tblPr>
              <a:tblGrid>
                <a:gridCol w="3299207">
                  <a:extLst>
                    <a:ext uri="{9D8B030D-6E8A-4147-A177-3AD203B41FA5}">
                      <a16:colId xmlns:a16="http://schemas.microsoft.com/office/drawing/2014/main" val="1159260648"/>
                    </a:ext>
                  </a:extLst>
                </a:gridCol>
                <a:gridCol w="7807035">
                  <a:extLst>
                    <a:ext uri="{9D8B030D-6E8A-4147-A177-3AD203B41FA5}">
                      <a16:colId xmlns:a16="http://schemas.microsoft.com/office/drawing/2014/main" val="3698552490"/>
                    </a:ext>
                  </a:extLst>
                </a:gridCol>
              </a:tblGrid>
              <a:tr h="370840">
                <a:tc gridSpan="2">
                  <a:txBody>
                    <a:bodyPr/>
                    <a:lstStyle/>
                    <a:p>
                      <a:pPr algn="ctr"/>
                      <a:r>
                        <a:rPr lang="en-GB" sz="3200"/>
                        <a:t>Ok Om Bok Festival</a:t>
                      </a:r>
                    </a:p>
                  </a:txBody>
                  <a:tcPr/>
                </a:tc>
                <a:tc hMerge="1">
                  <a:txBody>
                    <a:bodyPr/>
                    <a:lstStyle/>
                    <a:p>
                      <a:endParaRPr lang="en-GB"/>
                    </a:p>
                  </a:txBody>
                  <a:tcPr/>
                </a:tc>
                <a:extLst>
                  <a:ext uri="{0D108BD9-81ED-4DB2-BD59-A6C34878D82A}">
                    <a16:rowId xmlns:a16="http://schemas.microsoft.com/office/drawing/2014/main" val="4134633767"/>
                  </a:ext>
                </a:extLst>
              </a:tr>
              <a:tr h="370840">
                <a:tc>
                  <a:txBody>
                    <a:bodyPr/>
                    <a:lstStyle/>
                    <a:p>
                      <a:r>
                        <a:rPr lang="en-GB" sz="3200"/>
                        <a:t>Purposes</a:t>
                      </a:r>
                    </a:p>
                  </a:txBody>
                  <a:tcPr/>
                </a:tc>
                <a:tc>
                  <a:txBody>
                    <a:bodyPr/>
                    <a:lstStyle/>
                    <a:p>
                      <a:r>
                        <a:rPr lang="en-US" sz="3200"/>
                        <a:t>- to thank the Moon God</a:t>
                      </a:r>
                    </a:p>
                    <a:p>
                      <a:r>
                        <a:rPr lang="en-US" sz="3200"/>
                        <a:t>- to mark the (1) ______ of the Khmer year</a:t>
                      </a:r>
                      <a:endParaRPr lang="en-GB" sz="3200"/>
                    </a:p>
                  </a:txBody>
                  <a:tcPr/>
                </a:tc>
                <a:extLst>
                  <a:ext uri="{0D108BD9-81ED-4DB2-BD59-A6C34878D82A}">
                    <a16:rowId xmlns:a16="http://schemas.microsoft.com/office/drawing/2014/main" val="3566993015"/>
                  </a:ext>
                </a:extLst>
              </a:tr>
              <a:tr h="370840">
                <a:tc>
                  <a:txBody>
                    <a:bodyPr/>
                    <a:lstStyle/>
                    <a:p>
                      <a:r>
                        <a:rPr lang="en-GB" sz="3200"/>
                        <a:t>Time</a:t>
                      </a:r>
                    </a:p>
                  </a:txBody>
                  <a:tcPr/>
                </a:tc>
                <a:tc>
                  <a:txBody>
                    <a:bodyPr/>
                    <a:lstStyle/>
                    <a:p>
                      <a:r>
                        <a:rPr lang="en-GB" sz="3200"/>
                        <a:t>mid-October (lunar calendar)</a:t>
                      </a:r>
                    </a:p>
                  </a:txBody>
                  <a:tcPr/>
                </a:tc>
                <a:extLst>
                  <a:ext uri="{0D108BD9-81ED-4DB2-BD59-A6C34878D82A}">
                    <a16:rowId xmlns:a16="http://schemas.microsoft.com/office/drawing/2014/main" val="2038047674"/>
                  </a:ext>
                </a:extLst>
              </a:tr>
              <a:tr h="370840">
                <a:tc>
                  <a:txBody>
                    <a:bodyPr/>
                    <a:lstStyle/>
                    <a:p>
                      <a:r>
                        <a:rPr lang="en-GB" sz="3200"/>
                        <a:t>Offerings</a:t>
                      </a:r>
                    </a:p>
                  </a:txBody>
                  <a:tcPr/>
                </a:tc>
                <a:tc>
                  <a:txBody>
                    <a:bodyPr/>
                    <a:lstStyle/>
                    <a:p>
                      <a:r>
                        <a:rPr lang="en-GB" sz="3200"/>
                        <a:t>(2) ___________ and fruits</a:t>
                      </a:r>
                    </a:p>
                  </a:txBody>
                  <a:tcPr/>
                </a:tc>
                <a:extLst>
                  <a:ext uri="{0D108BD9-81ED-4DB2-BD59-A6C34878D82A}">
                    <a16:rowId xmlns:a16="http://schemas.microsoft.com/office/drawing/2014/main" val="3936461669"/>
                  </a:ext>
                </a:extLst>
              </a:tr>
              <a:tr h="370840">
                <a:tc>
                  <a:txBody>
                    <a:bodyPr/>
                    <a:lstStyle/>
                    <a:p>
                      <a:r>
                        <a:rPr lang="en-GB" sz="3200"/>
                        <a:t>Activities</a:t>
                      </a:r>
                    </a:p>
                  </a:txBody>
                  <a:tcPr/>
                </a:tc>
                <a:tc>
                  <a:txBody>
                    <a:bodyPr/>
                    <a:lstStyle/>
                    <a:p>
                      <a:r>
                        <a:rPr lang="en-US" sz="3200"/>
                        <a:t>- singing and dancing</a:t>
                      </a:r>
                    </a:p>
                    <a:p>
                      <a:r>
                        <a:rPr lang="en-US" sz="3200"/>
                        <a:t>- games and traditional (3) ______________</a:t>
                      </a:r>
                    </a:p>
                    <a:p>
                      <a:r>
                        <a:rPr lang="en-US" sz="3200"/>
                        <a:t>- Ngo Boat (4) ______</a:t>
                      </a:r>
                      <a:endParaRPr lang="en-GB" sz="3200"/>
                    </a:p>
                  </a:txBody>
                  <a:tcPr/>
                </a:tc>
                <a:extLst>
                  <a:ext uri="{0D108BD9-81ED-4DB2-BD59-A6C34878D82A}">
                    <a16:rowId xmlns:a16="http://schemas.microsoft.com/office/drawing/2014/main" val="3414093839"/>
                  </a:ext>
                </a:extLst>
              </a:tr>
            </a:tbl>
          </a:graphicData>
        </a:graphic>
      </p:graphicFrame>
      <p:sp>
        <p:nvSpPr>
          <p:cNvPr id="8" name="TextBox 7"/>
          <p:cNvSpPr txBox="1"/>
          <p:nvPr/>
        </p:nvSpPr>
        <p:spPr>
          <a:xfrm>
            <a:off x="978877" y="1177190"/>
            <a:ext cx="10793956" cy="830997"/>
          </a:xfrm>
          <a:prstGeom prst="rect">
            <a:avLst/>
          </a:prstGeom>
          <a:noFill/>
          <a:effectLst/>
        </p:spPr>
        <p:txBody>
          <a:bodyPr wrap="square" rtlCol="0">
            <a:spAutoFit/>
          </a:bodyPr>
          <a:lstStyle/>
          <a:p>
            <a:r>
              <a:rPr lang="en-US" sz="2400" b="1" dirty="0">
                <a:cs typeface="Arial" panose="020B0604020202020204" pitchFamily="34" charset="0"/>
              </a:rPr>
              <a:t>Listen to part of the programme “Charming Viet Nam”. Fill in each blank with no more than TWO words.</a:t>
            </a:r>
          </a:p>
        </p:txBody>
      </p:sp>
      <p:sp>
        <p:nvSpPr>
          <p:cNvPr id="9" name="Rounded Rectangle 15"/>
          <p:cNvSpPr/>
          <p:nvPr/>
        </p:nvSpPr>
        <p:spPr>
          <a:xfrm>
            <a:off x="476272" y="129068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p:cNvSpPr txBox="1"/>
          <p:nvPr/>
        </p:nvSpPr>
        <p:spPr>
          <a:xfrm>
            <a:off x="529057" y="118804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7" name="Rectangle 3"/>
          <p:cNvSpPr/>
          <p:nvPr/>
        </p:nvSpPr>
        <p:spPr>
          <a:xfrm>
            <a:off x="6708308" y="3265305"/>
            <a:ext cx="1530258" cy="646331"/>
          </a:xfrm>
          <a:prstGeom prst="rect">
            <a:avLst/>
          </a:prstGeom>
        </p:spPr>
        <p:txBody>
          <a:bodyPr wrap="square">
            <a:spAutoFit/>
          </a:bodyPr>
          <a:lstStyle/>
          <a:p>
            <a:pPr algn="l"/>
            <a:r>
              <a:rPr lang="en-US" sz="3600" b="1">
                <a:solidFill>
                  <a:srgbClr val="F37D91"/>
                </a:solidFill>
              </a:rPr>
              <a:t>end</a:t>
            </a:r>
          </a:p>
        </p:txBody>
      </p:sp>
      <p:sp>
        <p:nvSpPr>
          <p:cNvPr id="11" name="Rectangle 3"/>
          <p:cNvSpPr/>
          <p:nvPr/>
        </p:nvSpPr>
        <p:spPr>
          <a:xfrm>
            <a:off x="4371372" y="4428183"/>
            <a:ext cx="2247289" cy="646331"/>
          </a:xfrm>
          <a:prstGeom prst="rect">
            <a:avLst/>
          </a:prstGeom>
        </p:spPr>
        <p:txBody>
          <a:bodyPr wrap="square">
            <a:spAutoFit/>
          </a:bodyPr>
          <a:lstStyle/>
          <a:p>
            <a:pPr algn="l"/>
            <a:r>
              <a:rPr lang="en-US" sz="3600" b="1">
                <a:solidFill>
                  <a:srgbClr val="F37D91"/>
                </a:solidFill>
              </a:rPr>
              <a:t>young rice </a:t>
            </a:r>
          </a:p>
        </p:txBody>
      </p:sp>
      <p:sp>
        <p:nvSpPr>
          <p:cNvPr id="12" name="Rectangle 3"/>
          <p:cNvSpPr/>
          <p:nvPr/>
        </p:nvSpPr>
        <p:spPr>
          <a:xfrm>
            <a:off x="8310284" y="5478974"/>
            <a:ext cx="2954226" cy="646331"/>
          </a:xfrm>
          <a:prstGeom prst="rect">
            <a:avLst/>
          </a:prstGeom>
        </p:spPr>
        <p:txBody>
          <a:bodyPr wrap="square">
            <a:spAutoFit/>
          </a:bodyPr>
          <a:lstStyle/>
          <a:p>
            <a:pPr algn="l"/>
            <a:r>
              <a:rPr lang="en-US" sz="3600" b="1">
                <a:solidFill>
                  <a:srgbClr val="F37D91"/>
                </a:solidFill>
              </a:rPr>
              <a:t>fashion shows </a:t>
            </a:r>
          </a:p>
        </p:txBody>
      </p:sp>
      <p:sp>
        <p:nvSpPr>
          <p:cNvPr id="14" name="Rectangle 3"/>
          <p:cNvSpPr/>
          <p:nvPr/>
        </p:nvSpPr>
        <p:spPr>
          <a:xfrm>
            <a:off x="6229122" y="5935592"/>
            <a:ext cx="1207482" cy="646331"/>
          </a:xfrm>
          <a:prstGeom prst="rect">
            <a:avLst/>
          </a:prstGeom>
        </p:spPr>
        <p:txBody>
          <a:bodyPr wrap="square">
            <a:spAutoFit/>
          </a:bodyPr>
          <a:lstStyle/>
          <a:p>
            <a:pPr algn="l"/>
            <a:r>
              <a:rPr lang="en-US" sz="3600" b="1">
                <a:solidFill>
                  <a:srgbClr val="F37D91"/>
                </a:solidFill>
              </a:rPr>
              <a:t>Race</a:t>
            </a:r>
          </a:p>
        </p:txBody>
      </p:sp>
      <p:grpSp>
        <p:nvGrpSpPr>
          <p:cNvPr id="17" name="Group 16"/>
          <p:cNvGrpSpPr/>
          <p:nvPr/>
        </p:nvGrpSpPr>
        <p:grpSpPr>
          <a:xfrm>
            <a:off x="0" y="-7724"/>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Box 20"/>
          <p:cNvSpPr txBox="1"/>
          <p:nvPr/>
        </p:nvSpPr>
        <p:spPr>
          <a:xfrm>
            <a:off x="663572" y="202239"/>
            <a:ext cx="3059800"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Track 30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48784" y="1618136"/>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91111" fill="hold"/>
                                        <p:tgtEl>
                                          <p:spTgt spid="3"/>
                                        </p:tgtEl>
                                      </p:cBhvr>
                                    </p:cmd>
                                  </p:childTnLst>
                                </p:cTn>
                              </p:par>
                            </p:childTnLst>
                          </p:cTn>
                        </p:par>
                      </p:childTnLst>
                    </p:cTn>
                  </p:par>
                </p:childTnLst>
              </p:cTn>
              <p:nextCondLst>
                <p:cond evt="onClick" delay="0">
                  <p:tgtEl>
                    <p:spTgt spid="3"/>
                  </p:tgtEl>
                </p:cond>
              </p:nextCondLst>
            </p:seq>
            <p:audio>
              <p:cMediaNode vol="80000">
                <p:cTn id="28" fill="hold" display="0">
                  <p:stCondLst>
                    <p:cond delay="indefinite"/>
                  </p:stCondLst>
                  <p:endCondLst>
                    <p:cond evt="onStopAudio" delay="0">
                      <p:tgtEl>
                        <p:sldTgt/>
                      </p:tgtEl>
                    </p:cond>
                  </p:endCondLst>
                </p:cTn>
                <p:tgtEl>
                  <p:spTgt spid="3"/>
                </p:tgtEl>
              </p:cMediaNode>
            </p:audio>
          </p:childTnLst>
        </p:cTn>
      </p:par>
    </p:tnLst>
    <p:bldLst>
      <p:bldP spid="7" grpId="0"/>
      <p:bldP spid="7" grpId="1"/>
      <p:bldP spid="11" grpId="0"/>
      <p:bldP spid="11" grpId="1"/>
      <p:bldP spid="12" grpId="0"/>
      <p:bldP spid="12" grpId="1"/>
      <p:bldP spid="14" grpId="0"/>
      <p:bldP spid="1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98465" y="1174178"/>
            <a:ext cx="5824366" cy="491490"/>
          </a:xfrm>
          <a:prstGeom prst="rect">
            <a:avLst/>
          </a:prstGeom>
          <a:noFill/>
          <a:effectLst/>
        </p:spPr>
        <p:txBody>
          <a:bodyPr wrap="square" rtlCol="0">
            <a:spAutoFit/>
          </a:bodyPr>
          <a:lstStyle/>
          <a:p>
            <a:r>
              <a:rPr lang="en-US" sz="2600" b="1">
                <a:cs typeface="Arial" panose="020B0604020202020204" pitchFamily="34" charset="0"/>
              </a:rPr>
              <a:t>Listen </a:t>
            </a:r>
            <a:r>
              <a:rPr lang="en-US" sz="2600" b="1" dirty="0">
                <a:cs typeface="Arial" panose="020B0604020202020204" pitchFamily="34" charset="0"/>
              </a:rPr>
              <a:t>again </a:t>
            </a:r>
            <a:r>
              <a:rPr lang="en-US" sz="2600" b="1">
                <a:cs typeface="Arial" panose="020B0604020202020204" pitchFamily="34" charset="0"/>
              </a:rPr>
              <a:t>and tick </a:t>
            </a:r>
            <a:r>
              <a:rPr lang="en-US" sz="2600" b="1" dirty="0">
                <a:cs typeface="Arial" panose="020B0604020202020204" pitchFamily="34" charset="0"/>
              </a:rPr>
              <a:t>T (True) or F (False). </a:t>
            </a:r>
          </a:p>
        </p:txBody>
      </p:sp>
      <p:sp>
        <p:nvSpPr>
          <p:cNvPr id="9" name="Rounded Rectangle 15"/>
          <p:cNvSpPr/>
          <p:nvPr/>
        </p:nvSpPr>
        <p:spPr>
          <a:xfrm>
            <a:off x="495860" y="1178352"/>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p:cNvSpPr txBox="1"/>
          <p:nvPr/>
        </p:nvSpPr>
        <p:spPr>
          <a:xfrm>
            <a:off x="548645" y="107571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grpSp>
        <p:nvGrpSpPr>
          <p:cNvPr id="17" name="Group 16"/>
          <p:cNvGrpSpPr/>
          <p:nvPr/>
        </p:nvGrpSpPr>
        <p:grpSpPr>
          <a:xfrm>
            <a:off x="0" y="-7724"/>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Box 20"/>
          <p:cNvSpPr txBox="1"/>
          <p:nvPr/>
        </p:nvSpPr>
        <p:spPr>
          <a:xfrm>
            <a:off x="663572" y="202239"/>
            <a:ext cx="3059800"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4228127150"/>
              </p:ext>
            </p:extLst>
          </p:nvPr>
        </p:nvGraphicFramePr>
        <p:xfrm>
          <a:off x="261816" y="2346241"/>
          <a:ext cx="11490568" cy="3870960"/>
        </p:xfrm>
        <a:graphic>
          <a:graphicData uri="http://schemas.openxmlformats.org/drawingml/2006/table">
            <a:tbl>
              <a:tblPr firstRow="1" bandRow="1">
                <a:tableStyleId>{5C22544A-7EE6-4342-B048-85BDC9FD1C3A}</a:tableStyleId>
              </a:tblPr>
              <a:tblGrid>
                <a:gridCol w="9972430">
                  <a:extLst>
                    <a:ext uri="{9D8B030D-6E8A-4147-A177-3AD203B41FA5}">
                      <a16:colId xmlns:a16="http://schemas.microsoft.com/office/drawing/2014/main" val="2796355671"/>
                    </a:ext>
                  </a:extLst>
                </a:gridCol>
                <a:gridCol w="747346">
                  <a:extLst>
                    <a:ext uri="{9D8B030D-6E8A-4147-A177-3AD203B41FA5}">
                      <a16:colId xmlns:a16="http://schemas.microsoft.com/office/drawing/2014/main" val="2840795758"/>
                    </a:ext>
                  </a:extLst>
                </a:gridCol>
                <a:gridCol w="770792">
                  <a:extLst>
                    <a:ext uri="{9D8B030D-6E8A-4147-A177-3AD203B41FA5}">
                      <a16:colId xmlns:a16="http://schemas.microsoft.com/office/drawing/2014/main" val="1090198741"/>
                    </a:ext>
                  </a:extLst>
                </a:gridCol>
              </a:tblGrid>
              <a:tr h="370840">
                <a:tc>
                  <a:txBody>
                    <a:bodyPr/>
                    <a:lstStyle/>
                    <a:p>
                      <a:endParaRPr lang="en-GB" sz="3200"/>
                    </a:p>
                  </a:txBody>
                  <a:tcPr/>
                </a:tc>
                <a:tc>
                  <a:txBody>
                    <a:bodyPr/>
                    <a:lstStyle/>
                    <a:p>
                      <a:pPr algn="ctr"/>
                      <a:r>
                        <a:rPr lang="en-GB" sz="3200"/>
                        <a:t>T</a:t>
                      </a:r>
                    </a:p>
                  </a:txBody>
                  <a:tcPr/>
                </a:tc>
                <a:tc>
                  <a:txBody>
                    <a:bodyPr/>
                    <a:lstStyle/>
                    <a:p>
                      <a:pPr algn="ctr"/>
                      <a:r>
                        <a:rPr lang="en-GB" sz="3200"/>
                        <a:t>F</a:t>
                      </a:r>
                    </a:p>
                  </a:txBody>
                  <a:tcPr/>
                </a:tc>
                <a:extLst>
                  <a:ext uri="{0D108BD9-81ED-4DB2-BD59-A6C34878D82A}">
                    <a16:rowId xmlns:a16="http://schemas.microsoft.com/office/drawing/2014/main" val="2121938528"/>
                  </a:ext>
                </a:extLst>
              </a:tr>
              <a:tr h="370840">
                <a:tc>
                  <a:txBody>
                    <a:bodyPr/>
                    <a:lstStyle/>
                    <a:p>
                      <a:r>
                        <a:rPr lang="en-US" sz="3200" b="1">
                          <a:solidFill>
                            <a:srgbClr val="FF9801"/>
                          </a:solidFill>
                        </a:rPr>
                        <a:t>1.</a:t>
                      </a:r>
                      <a:r>
                        <a:rPr lang="en-US" sz="3200"/>
                        <a:t> Ok Om Bok is the Moon Worshipping Festival.</a:t>
                      </a:r>
                      <a:endParaRPr lang="en-GB" sz="3200"/>
                    </a:p>
                  </a:txBody>
                  <a:tcPr/>
                </a:tc>
                <a:tc>
                  <a:txBody>
                    <a:bodyPr/>
                    <a:lstStyle/>
                    <a:p>
                      <a:endParaRPr lang="en-GB" sz="3200"/>
                    </a:p>
                  </a:txBody>
                  <a:tcPr/>
                </a:tc>
                <a:tc>
                  <a:txBody>
                    <a:bodyPr/>
                    <a:lstStyle/>
                    <a:p>
                      <a:endParaRPr lang="en-GB" sz="3200"/>
                    </a:p>
                  </a:txBody>
                  <a:tcPr/>
                </a:tc>
                <a:extLst>
                  <a:ext uri="{0D108BD9-81ED-4DB2-BD59-A6C34878D82A}">
                    <a16:rowId xmlns:a16="http://schemas.microsoft.com/office/drawing/2014/main" val="1742023536"/>
                  </a:ext>
                </a:extLst>
              </a:tr>
              <a:tr h="370840">
                <a:tc>
                  <a:txBody>
                    <a:bodyPr/>
                    <a:lstStyle/>
                    <a:p>
                      <a:r>
                        <a:rPr lang="en-US" sz="3200" b="1">
                          <a:solidFill>
                            <a:srgbClr val="FF9801"/>
                          </a:solidFill>
                        </a:rPr>
                        <a:t>2.</a:t>
                      </a:r>
                      <a:r>
                        <a:rPr lang="en-US" sz="3200"/>
                        <a:t> On the night of the festival, the elders talk about their wishes.</a:t>
                      </a:r>
                      <a:endParaRPr lang="en-GB" sz="3200"/>
                    </a:p>
                  </a:txBody>
                  <a:tcPr/>
                </a:tc>
                <a:tc>
                  <a:txBody>
                    <a:bodyPr/>
                    <a:lstStyle/>
                    <a:p>
                      <a:endParaRPr lang="en-GB" sz="3200"/>
                    </a:p>
                  </a:txBody>
                  <a:tcPr/>
                </a:tc>
                <a:tc>
                  <a:txBody>
                    <a:bodyPr/>
                    <a:lstStyle/>
                    <a:p>
                      <a:endParaRPr lang="en-GB" sz="3200"/>
                    </a:p>
                  </a:txBody>
                  <a:tcPr/>
                </a:tc>
                <a:extLst>
                  <a:ext uri="{0D108BD9-81ED-4DB2-BD59-A6C34878D82A}">
                    <a16:rowId xmlns:a16="http://schemas.microsoft.com/office/drawing/2014/main" val="1326201475"/>
                  </a:ext>
                </a:extLst>
              </a:tr>
              <a:tr h="370840">
                <a:tc>
                  <a:txBody>
                    <a:bodyPr/>
                    <a:lstStyle/>
                    <a:p>
                      <a:r>
                        <a:rPr lang="en-US" sz="3200" b="1">
                          <a:solidFill>
                            <a:srgbClr val="FF9801"/>
                          </a:solidFill>
                        </a:rPr>
                        <a:t>3.</a:t>
                      </a:r>
                      <a:r>
                        <a:rPr lang="en-US" sz="3200"/>
                        <a:t> There are lantern contests at the festival.</a:t>
                      </a:r>
                      <a:endParaRPr lang="en-GB" sz="3200"/>
                    </a:p>
                  </a:txBody>
                  <a:tcPr/>
                </a:tc>
                <a:tc>
                  <a:txBody>
                    <a:bodyPr/>
                    <a:lstStyle/>
                    <a:p>
                      <a:endParaRPr lang="en-GB" sz="3200"/>
                    </a:p>
                  </a:txBody>
                  <a:tcPr/>
                </a:tc>
                <a:tc>
                  <a:txBody>
                    <a:bodyPr/>
                    <a:lstStyle/>
                    <a:p>
                      <a:endParaRPr lang="en-GB" sz="3200"/>
                    </a:p>
                  </a:txBody>
                  <a:tcPr/>
                </a:tc>
                <a:extLst>
                  <a:ext uri="{0D108BD9-81ED-4DB2-BD59-A6C34878D82A}">
                    <a16:rowId xmlns:a16="http://schemas.microsoft.com/office/drawing/2014/main" val="599611963"/>
                  </a:ext>
                </a:extLst>
              </a:tr>
              <a:tr h="370840">
                <a:tc>
                  <a:txBody>
                    <a:bodyPr/>
                    <a:lstStyle/>
                    <a:p>
                      <a:r>
                        <a:rPr lang="en-US" sz="3200" b="1">
                          <a:solidFill>
                            <a:srgbClr val="FF9801"/>
                          </a:solidFill>
                        </a:rPr>
                        <a:t>4.</a:t>
                      </a:r>
                      <a:r>
                        <a:rPr lang="en-US" sz="3200"/>
                        <a:t> Tourists should wear informal clothes when attending the worshipping ceremony.</a:t>
                      </a:r>
                      <a:endParaRPr lang="en-GB" sz="3200"/>
                    </a:p>
                  </a:txBody>
                  <a:tcPr/>
                </a:tc>
                <a:tc>
                  <a:txBody>
                    <a:bodyPr/>
                    <a:lstStyle/>
                    <a:p>
                      <a:endParaRPr lang="en-GB" sz="3200"/>
                    </a:p>
                  </a:txBody>
                  <a:tcPr/>
                </a:tc>
                <a:tc>
                  <a:txBody>
                    <a:bodyPr/>
                    <a:lstStyle/>
                    <a:p>
                      <a:endParaRPr lang="en-GB" sz="3200"/>
                    </a:p>
                  </a:txBody>
                  <a:tcPr/>
                </a:tc>
                <a:extLst>
                  <a:ext uri="{0D108BD9-81ED-4DB2-BD59-A6C34878D82A}">
                    <a16:rowId xmlns:a16="http://schemas.microsoft.com/office/drawing/2014/main" val="2411693509"/>
                  </a:ext>
                </a:extLst>
              </a:tr>
            </a:tbl>
          </a:graphicData>
        </a:graphic>
      </p:graphicFrame>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2134" y="2821025"/>
            <a:ext cx="694288" cy="694288"/>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8096" y="3587433"/>
            <a:ext cx="694288" cy="694288"/>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2134" y="4438825"/>
            <a:ext cx="694288" cy="694288"/>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4931" y="5300471"/>
            <a:ext cx="694288" cy="694288"/>
          </a:xfrm>
          <a:prstGeom prst="rect">
            <a:avLst/>
          </a:prstGeom>
        </p:spPr>
      </p:pic>
      <p:pic>
        <p:nvPicPr>
          <p:cNvPr id="2" name="Track 3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22831" y="111512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74724" fill="hold"/>
                                        <p:tgtEl>
                                          <p:spTgt spid="2"/>
                                        </p:tgtEl>
                                      </p:cBhvr>
                                    </p:cmd>
                                  </p:childTnLst>
                                </p:cTn>
                              </p:par>
                            </p:childTnLst>
                          </p:cTn>
                        </p:par>
                      </p:childTnLst>
                    </p:cTn>
                  </p:par>
                </p:childTnLst>
              </p:cTn>
              <p:nextCondLst>
                <p:cond evt="onClick" delay="0">
                  <p:tgtEl>
                    <p:spTgt spid="2"/>
                  </p:tgtEl>
                </p:cond>
              </p:nextCondLst>
            </p:seq>
            <p:audio>
              <p:cMediaNode vol="80000">
                <p:cTn id="36"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89672" y="1108293"/>
            <a:ext cx="9184933" cy="830997"/>
          </a:xfrm>
          <a:prstGeom prst="rect">
            <a:avLst/>
          </a:prstGeom>
          <a:noFill/>
          <a:effectLst/>
        </p:spPr>
        <p:txBody>
          <a:bodyPr wrap="square" rtlCol="0">
            <a:spAutoFit/>
          </a:bodyPr>
          <a:lstStyle/>
          <a:p>
            <a:r>
              <a:rPr lang="en-US" sz="2400" b="1" dirty="0">
                <a:cs typeface="Arial" panose="020B0604020202020204" pitchFamily="34" charset="0"/>
              </a:rPr>
              <a:t>Work in groups. Read the following pieces of advice for tourists at the Ok Om Bok Festival. Put them in the correct column.</a:t>
            </a:r>
          </a:p>
        </p:txBody>
      </p:sp>
      <p:sp>
        <p:nvSpPr>
          <p:cNvPr id="9" name="Rounded Rectangle 15"/>
          <p:cNvSpPr/>
          <p:nvPr/>
        </p:nvSpPr>
        <p:spPr>
          <a:xfrm>
            <a:off x="412269" y="1210933"/>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p:cNvSpPr txBox="1"/>
          <p:nvPr/>
        </p:nvSpPr>
        <p:spPr>
          <a:xfrm>
            <a:off x="465054" y="11082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graphicFrame>
        <p:nvGraphicFramePr>
          <p:cNvPr id="3" name="Table 2"/>
          <p:cNvGraphicFramePr/>
          <p:nvPr>
            <p:extLst>
              <p:ext uri="{D42A27DB-BD31-4B8C-83A1-F6EECF244321}">
                <p14:modId xmlns:p14="http://schemas.microsoft.com/office/powerpoint/2010/main" val="3817415982"/>
              </p:ext>
            </p:extLst>
          </p:nvPr>
        </p:nvGraphicFramePr>
        <p:xfrm>
          <a:off x="6096000" y="2231842"/>
          <a:ext cx="5858510" cy="2039497"/>
        </p:xfrm>
        <a:graphic>
          <a:graphicData uri="http://schemas.openxmlformats.org/drawingml/2006/table">
            <a:tbl>
              <a:tblPr firstRow="1" bandRow="1">
                <a:tableStyleId>{5C22544A-7EE6-4342-B048-85BDC9FD1C3A}</a:tableStyleId>
              </a:tblPr>
              <a:tblGrid>
                <a:gridCol w="2929255">
                  <a:extLst>
                    <a:ext uri="{9D8B030D-6E8A-4147-A177-3AD203B41FA5}">
                      <a16:colId xmlns:a16="http://schemas.microsoft.com/office/drawing/2014/main" val="20000"/>
                    </a:ext>
                  </a:extLst>
                </a:gridCol>
                <a:gridCol w="2929255">
                  <a:extLst>
                    <a:ext uri="{9D8B030D-6E8A-4147-A177-3AD203B41FA5}">
                      <a16:colId xmlns:a16="http://schemas.microsoft.com/office/drawing/2014/main" val="20001"/>
                    </a:ext>
                  </a:extLst>
                </a:gridCol>
              </a:tblGrid>
              <a:tr h="667897">
                <a:tc>
                  <a:txBody>
                    <a:bodyPr/>
                    <a:lstStyle/>
                    <a:p>
                      <a:pPr algn="ctr">
                        <a:buNone/>
                      </a:pPr>
                      <a:r>
                        <a:rPr lang="en-US" sz="3600"/>
                        <a:t>Dos</a:t>
                      </a:r>
                    </a:p>
                  </a:txBody>
                  <a:tcPr/>
                </a:tc>
                <a:tc>
                  <a:txBody>
                    <a:bodyPr/>
                    <a:lstStyle/>
                    <a:p>
                      <a:pPr algn="ctr">
                        <a:buNone/>
                      </a:pPr>
                      <a:r>
                        <a:rPr lang="en-US" sz="3600"/>
                        <a:t>Don’ts</a:t>
                      </a:r>
                    </a:p>
                  </a:txBody>
                  <a:tcPr/>
                </a:tc>
                <a:extLst>
                  <a:ext uri="{0D108BD9-81ED-4DB2-BD59-A6C34878D82A}">
                    <a16:rowId xmlns:a16="http://schemas.microsoft.com/office/drawing/2014/main" val="10000"/>
                  </a:ext>
                </a:extLst>
              </a:tr>
              <a:tr h="409575">
                <a:tc>
                  <a:txBody>
                    <a:bodyPr/>
                    <a:lstStyle/>
                    <a:p>
                      <a:pPr algn="ctr">
                        <a:buNone/>
                      </a:pPr>
                      <a:r>
                        <a:rPr lang="en-US" sz="2400"/>
                        <a:t>a</a:t>
                      </a:r>
                    </a:p>
                  </a:txBody>
                  <a:tcPr/>
                </a:tc>
                <a:tc>
                  <a:txBody>
                    <a:bodyPr/>
                    <a:lstStyle/>
                    <a:p>
                      <a:pPr algn="ctr">
                        <a:buNone/>
                      </a:pPr>
                      <a:r>
                        <a:rPr lang="en-US" sz="2400"/>
                        <a:t>f</a:t>
                      </a:r>
                    </a:p>
                  </a:txBody>
                  <a:tcPr/>
                </a:tc>
                <a:extLst>
                  <a:ext uri="{0D108BD9-81ED-4DB2-BD59-A6C34878D82A}">
                    <a16:rowId xmlns:a16="http://schemas.microsoft.com/office/drawing/2014/main" val="10001"/>
                  </a:ext>
                </a:extLst>
              </a:tr>
              <a:tr h="457200">
                <a:tc>
                  <a:txBody>
                    <a:bodyPr/>
                    <a:lstStyle/>
                    <a:p>
                      <a:pPr algn="ctr">
                        <a:buNone/>
                      </a:pPr>
                      <a:endParaRPr lang="en-US" sz="2400">
                        <a:solidFill>
                          <a:srgbClr val="FF0000"/>
                        </a:solidFill>
                      </a:endParaRPr>
                    </a:p>
                  </a:txBody>
                  <a:tcPr/>
                </a:tc>
                <a:tc>
                  <a:txBody>
                    <a:bodyPr/>
                    <a:lstStyle/>
                    <a:p>
                      <a:pPr algn="ctr">
                        <a:buNone/>
                      </a:pPr>
                      <a:endParaRPr lang="en-US" sz="2400"/>
                    </a:p>
                  </a:txBody>
                  <a:tcPr/>
                </a:tc>
                <a:extLst>
                  <a:ext uri="{0D108BD9-81ED-4DB2-BD59-A6C34878D82A}">
                    <a16:rowId xmlns:a16="http://schemas.microsoft.com/office/drawing/2014/main" val="10002"/>
                  </a:ext>
                </a:extLst>
              </a:tr>
              <a:tr h="409575">
                <a:tc>
                  <a:txBody>
                    <a:bodyPr/>
                    <a:lstStyle/>
                    <a:p>
                      <a:pPr algn="ctr">
                        <a:buNone/>
                      </a:pPr>
                      <a:endParaRPr lang="en-US" sz="2400"/>
                    </a:p>
                  </a:txBody>
                  <a:tcPr/>
                </a:tc>
                <a:tc>
                  <a:txBody>
                    <a:bodyPr/>
                    <a:lstStyle/>
                    <a:p>
                      <a:pPr algn="ctr">
                        <a:buNone/>
                      </a:pPr>
                      <a:endParaRPr lang="en-US" sz="2400"/>
                    </a:p>
                  </a:txBody>
                  <a:tcPr/>
                </a:tc>
                <a:extLst>
                  <a:ext uri="{0D108BD9-81ED-4DB2-BD59-A6C34878D82A}">
                    <a16:rowId xmlns:a16="http://schemas.microsoft.com/office/drawing/2014/main" val="10003"/>
                  </a:ext>
                </a:extLst>
              </a:tr>
            </a:tbl>
          </a:graphicData>
        </a:graphic>
      </p:graphicFrame>
      <p:sp>
        <p:nvSpPr>
          <p:cNvPr id="7" name="Rectangle 3"/>
          <p:cNvSpPr/>
          <p:nvPr/>
        </p:nvSpPr>
        <p:spPr>
          <a:xfrm>
            <a:off x="7255510" y="3157855"/>
            <a:ext cx="1864995" cy="768350"/>
          </a:xfrm>
          <a:prstGeom prst="rect">
            <a:avLst/>
          </a:prstGeom>
        </p:spPr>
        <p:txBody>
          <a:bodyPr wrap="square">
            <a:spAutoFit/>
          </a:bodyPr>
          <a:lstStyle/>
          <a:p>
            <a:pPr algn="l"/>
            <a:r>
              <a:rPr lang="en-US" sz="4400" b="1">
                <a:solidFill>
                  <a:srgbClr val="FF0000"/>
                </a:solidFill>
              </a:rPr>
              <a:t>b</a:t>
            </a:r>
          </a:p>
        </p:txBody>
      </p:sp>
      <p:sp>
        <p:nvSpPr>
          <p:cNvPr id="6" name="Rectangle 3"/>
          <p:cNvSpPr/>
          <p:nvPr/>
        </p:nvSpPr>
        <p:spPr>
          <a:xfrm>
            <a:off x="7272655" y="3621405"/>
            <a:ext cx="1864995" cy="768350"/>
          </a:xfrm>
          <a:prstGeom prst="rect">
            <a:avLst/>
          </a:prstGeom>
        </p:spPr>
        <p:txBody>
          <a:bodyPr wrap="square">
            <a:spAutoFit/>
          </a:bodyPr>
          <a:lstStyle/>
          <a:p>
            <a:pPr algn="l"/>
            <a:r>
              <a:rPr lang="en-US" sz="4400" b="1">
                <a:solidFill>
                  <a:srgbClr val="FF0000"/>
                </a:solidFill>
              </a:rPr>
              <a:t>d</a:t>
            </a:r>
          </a:p>
        </p:txBody>
      </p:sp>
      <p:sp>
        <p:nvSpPr>
          <p:cNvPr id="11" name="Rectangle 3"/>
          <p:cNvSpPr/>
          <p:nvPr/>
        </p:nvSpPr>
        <p:spPr>
          <a:xfrm>
            <a:off x="10174605" y="3119755"/>
            <a:ext cx="1864995" cy="768350"/>
          </a:xfrm>
          <a:prstGeom prst="rect">
            <a:avLst/>
          </a:prstGeom>
        </p:spPr>
        <p:txBody>
          <a:bodyPr wrap="square">
            <a:spAutoFit/>
          </a:bodyPr>
          <a:lstStyle/>
          <a:p>
            <a:pPr algn="l"/>
            <a:r>
              <a:rPr lang="en-US" sz="4400" b="1">
                <a:solidFill>
                  <a:srgbClr val="FF0000"/>
                </a:solidFill>
              </a:rPr>
              <a:t>e</a:t>
            </a:r>
          </a:p>
        </p:txBody>
      </p:sp>
      <p:sp>
        <p:nvSpPr>
          <p:cNvPr id="12" name="Rectangle 3"/>
          <p:cNvSpPr/>
          <p:nvPr/>
        </p:nvSpPr>
        <p:spPr>
          <a:xfrm>
            <a:off x="10250805" y="3588385"/>
            <a:ext cx="1864995" cy="768350"/>
          </a:xfrm>
          <a:prstGeom prst="rect">
            <a:avLst/>
          </a:prstGeom>
        </p:spPr>
        <p:txBody>
          <a:bodyPr wrap="square">
            <a:spAutoFit/>
          </a:bodyPr>
          <a:lstStyle/>
          <a:p>
            <a:pPr algn="l"/>
            <a:r>
              <a:rPr lang="en-US" sz="4400" b="1">
                <a:solidFill>
                  <a:srgbClr val="FF0000"/>
                </a:solidFill>
              </a:rPr>
              <a:t>c</a:t>
            </a:r>
          </a:p>
        </p:txBody>
      </p:sp>
      <p:grpSp>
        <p:nvGrpSpPr>
          <p:cNvPr id="17" name="Group 16"/>
          <p:cNvGrpSpPr/>
          <p:nvPr/>
        </p:nvGrpSpPr>
        <p:grpSpPr>
          <a:xfrm>
            <a:off x="0" y="-7724"/>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Box 20"/>
          <p:cNvSpPr txBox="1"/>
          <p:nvPr/>
        </p:nvSpPr>
        <p:spPr>
          <a:xfrm>
            <a:off x="663572" y="202239"/>
            <a:ext cx="3059800"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4" name="TextBox 23"/>
          <p:cNvSpPr txBox="1"/>
          <p:nvPr/>
        </p:nvSpPr>
        <p:spPr>
          <a:xfrm>
            <a:off x="390080" y="2074638"/>
            <a:ext cx="4445690" cy="830997"/>
          </a:xfrm>
          <a:prstGeom prst="rect">
            <a:avLst/>
          </a:prstGeom>
          <a:noFill/>
          <a:effectLst/>
        </p:spPr>
        <p:txBody>
          <a:bodyPr wrap="square" rtlCol="0">
            <a:spAutoFit/>
          </a:bodyPr>
          <a:lstStyle/>
          <a:p>
            <a:r>
              <a:rPr lang="en-US" sz="2400">
                <a:cs typeface="Arial" panose="020B0604020202020204" pitchFamily="34" charset="0"/>
              </a:rPr>
              <a:t>a. dress up for the Moon God oﬀerring ceremony</a:t>
            </a:r>
            <a:endParaRPr lang="en-US" sz="2400" dirty="0">
              <a:cs typeface="Arial" panose="020B0604020202020204" pitchFamily="34" charset="0"/>
            </a:endParaRPr>
          </a:p>
        </p:txBody>
      </p:sp>
      <p:sp>
        <p:nvSpPr>
          <p:cNvPr id="26" name="TextBox 25"/>
          <p:cNvSpPr txBox="1"/>
          <p:nvPr/>
        </p:nvSpPr>
        <p:spPr>
          <a:xfrm>
            <a:off x="390080" y="2905635"/>
            <a:ext cx="4445690" cy="830997"/>
          </a:xfrm>
          <a:prstGeom prst="rect">
            <a:avLst/>
          </a:prstGeom>
          <a:noFill/>
          <a:effectLst/>
        </p:spPr>
        <p:txBody>
          <a:bodyPr wrap="square" rtlCol="0">
            <a:spAutoFit/>
          </a:bodyPr>
          <a:lstStyle/>
          <a:p>
            <a:r>
              <a:rPr lang="en-US" sz="2400">
                <a:cs typeface="Arial" panose="020B0604020202020204" pitchFamily="34" charset="0"/>
              </a:rPr>
              <a:t>a. dress up for the Moon God oﬀerring ceremony</a:t>
            </a:r>
            <a:endParaRPr lang="en-US" sz="2400" dirty="0">
              <a:cs typeface="Arial" panose="020B0604020202020204" pitchFamily="34" charset="0"/>
            </a:endParaRPr>
          </a:p>
        </p:txBody>
      </p:sp>
      <p:sp>
        <p:nvSpPr>
          <p:cNvPr id="27" name="TextBox 26"/>
          <p:cNvSpPr txBox="1"/>
          <p:nvPr/>
        </p:nvSpPr>
        <p:spPr>
          <a:xfrm>
            <a:off x="407225" y="3736632"/>
            <a:ext cx="4445690" cy="830997"/>
          </a:xfrm>
          <a:prstGeom prst="rect">
            <a:avLst/>
          </a:prstGeom>
          <a:noFill/>
          <a:effectLst/>
        </p:spPr>
        <p:txBody>
          <a:bodyPr wrap="square" rtlCol="0">
            <a:spAutoFit/>
          </a:bodyPr>
          <a:lstStyle/>
          <a:p>
            <a:r>
              <a:rPr lang="en-US" sz="2400">
                <a:cs typeface="Arial" panose="020B0604020202020204" pitchFamily="34" charset="0"/>
              </a:rPr>
              <a:t>a. dress up for the Moon God oﬀerring ceremony</a:t>
            </a:r>
            <a:endParaRPr lang="en-US" sz="2400" dirty="0">
              <a:cs typeface="Arial" panose="020B0604020202020204" pitchFamily="34" charset="0"/>
            </a:endParaRPr>
          </a:p>
        </p:txBody>
      </p:sp>
      <p:sp>
        <p:nvSpPr>
          <p:cNvPr id="28" name="TextBox 27"/>
          <p:cNvSpPr txBox="1"/>
          <p:nvPr/>
        </p:nvSpPr>
        <p:spPr>
          <a:xfrm>
            <a:off x="407225" y="4567629"/>
            <a:ext cx="4445690" cy="830997"/>
          </a:xfrm>
          <a:prstGeom prst="rect">
            <a:avLst/>
          </a:prstGeom>
          <a:noFill/>
          <a:effectLst/>
        </p:spPr>
        <p:txBody>
          <a:bodyPr wrap="square" rtlCol="0">
            <a:spAutoFit/>
          </a:bodyPr>
          <a:lstStyle/>
          <a:p>
            <a:r>
              <a:rPr lang="en-US" sz="2400">
                <a:cs typeface="Arial" panose="020B0604020202020204" pitchFamily="34" charset="0"/>
              </a:rPr>
              <a:t>a. dress up for the Moon God oﬀerring ceremony</a:t>
            </a:r>
            <a:endParaRPr lang="en-US" sz="2400" dirty="0">
              <a:cs typeface="Arial" panose="020B0604020202020204" pitchFamily="34" charset="0"/>
            </a:endParaRPr>
          </a:p>
        </p:txBody>
      </p:sp>
      <p:sp>
        <p:nvSpPr>
          <p:cNvPr id="29" name="TextBox 28"/>
          <p:cNvSpPr txBox="1"/>
          <p:nvPr/>
        </p:nvSpPr>
        <p:spPr>
          <a:xfrm>
            <a:off x="4852915" y="4796793"/>
            <a:ext cx="4445690" cy="830997"/>
          </a:xfrm>
          <a:prstGeom prst="rect">
            <a:avLst/>
          </a:prstGeom>
          <a:noFill/>
          <a:effectLst/>
        </p:spPr>
        <p:txBody>
          <a:bodyPr wrap="square" rtlCol="0">
            <a:spAutoFit/>
          </a:bodyPr>
          <a:lstStyle/>
          <a:p>
            <a:r>
              <a:rPr lang="en-US" sz="2400">
                <a:cs typeface="Arial" panose="020B0604020202020204" pitchFamily="34" charset="0"/>
              </a:rPr>
              <a:t>a. dress up for the Moon God oﬀerring ceremony</a:t>
            </a:r>
            <a:endParaRPr lang="en-US" sz="2400" dirty="0">
              <a:cs typeface="Arial" panose="020B0604020202020204" pitchFamily="34" charset="0"/>
            </a:endParaRPr>
          </a:p>
        </p:txBody>
      </p:sp>
      <p:sp>
        <p:nvSpPr>
          <p:cNvPr id="30" name="TextBox 29"/>
          <p:cNvSpPr txBox="1"/>
          <p:nvPr/>
        </p:nvSpPr>
        <p:spPr>
          <a:xfrm>
            <a:off x="4852915" y="5627790"/>
            <a:ext cx="4445690" cy="830997"/>
          </a:xfrm>
          <a:prstGeom prst="rect">
            <a:avLst/>
          </a:prstGeom>
          <a:noFill/>
          <a:effectLst/>
        </p:spPr>
        <p:txBody>
          <a:bodyPr wrap="square" rtlCol="0">
            <a:spAutoFit/>
          </a:bodyPr>
          <a:lstStyle/>
          <a:p>
            <a:r>
              <a:rPr lang="en-US" sz="2400">
                <a:cs typeface="Arial" panose="020B0604020202020204" pitchFamily="34" charset="0"/>
              </a:rPr>
              <a:t>a. dress up for the Moon God oﬀerring ceremony</a:t>
            </a:r>
            <a:endParaRPr lang="en-US" sz="2400" dirty="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6" grpId="0"/>
      <p:bldP spid="6" grpId="1"/>
      <p:bldP spid="11" grpId="0"/>
      <p:bldP spid="11" grpId="1"/>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89672" y="1108293"/>
            <a:ext cx="9184933" cy="830997"/>
          </a:xfrm>
          <a:prstGeom prst="rect">
            <a:avLst/>
          </a:prstGeom>
          <a:noFill/>
          <a:effectLst/>
        </p:spPr>
        <p:txBody>
          <a:bodyPr wrap="square" rtlCol="0">
            <a:spAutoFit/>
          </a:bodyPr>
          <a:lstStyle/>
          <a:p>
            <a:r>
              <a:rPr lang="en-US" sz="2400" b="1" dirty="0">
                <a:cs typeface="Arial" panose="020B0604020202020204" pitchFamily="34" charset="0"/>
              </a:rPr>
              <a:t>Work in groups. Read the following pieces of advice for tourists at the Ok Om Bok Festival. Put them in the correct column.</a:t>
            </a:r>
          </a:p>
        </p:txBody>
      </p:sp>
      <p:sp>
        <p:nvSpPr>
          <p:cNvPr id="9" name="Rounded Rectangle 15"/>
          <p:cNvSpPr/>
          <p:nvPr/>
        </p:nvSpPr>
        <p:spPr>
          <a:xfrm>
            <a:off x="412269" y="1210933"/>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p:cNvSpPr txBox="1"/>
          <p:nvPr/>
        </p:nvSpPr>
        <p:spPr>
          <a:xfrm>
            <a:off x="465054" y="11082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graphicFrame>
        <p:nvGraphicFramePr>
          <p:cNvPr id="3" name="Table 2"/>
          <p:cNvGraphicFramePr/>
          <p:nvPr>
            <p:extLst>
              <p:ext uri="{D42A27DB-BD31-4B8C-83A1-F6EECF244321}">
                <p14:modId xmlns:p14="http://schemas.microsoft.com/office/powerpoint/2010/main" val="1180892571"/>
              </p:ext>
            </p:extLst>
          </p:nvPr>
        </p:nvGraphicFramePr>
        <p:xfrm>
          <a:off x="6096000" y="2231842"/>
          <a:ext cx="5858510" cy="2421098"/>
        </p:xfrm>
        <a:graphic>
          <a:graphicData uri="http://schemas.openxmlformats.org/drawingml/2006/table">
            <a:tbl>
              <a:tblPr firstRow="1" bandRow="1">
                <a:tableStyleId>{5C22544A-7EE6-4342-B048-85BDC9FD1C3A}</a:tableStyleId>
              </a:tblPr>
              <a:tblGrid>
                <a:gridCol w="2929255">
                  <a:extLst>
                    <a:ext uri="{9D8B030D-6E8A-4147-A177-3AD203B41FA5}">
                      <a16:colId xmlns:a16="http://schemas.microsoft.com/office/drawing/2014/main" val="20000"/>
                    </a:ext>
                  </a:extLst>
                </a:gridCol>
                <a:gridCol w="2929255">
                  <a:extLst>
                    <a:ext uri="{9D8B030D-6E8A-4147-A177-3AD203B41FA5}">
                      <a16:colId xmlns:a16="http://schemas.microsoft.com/office/drawing/2014/main" val="20001"/>
                    </a:ext>
                  </a:extLst>
                </a:gridCol>
              </a:tblGrid>
              <a:tr h="694073">
                <a:tc>
                  <a:txBody>
                    <a:bodyPr/>
                    <a:lstStyle/>
                    <a:p>
                      <a:pPr algn="ctr">
                        <a:buNone/>
                      </a:pPr>
                      <a:r>
                        <a:rPr lang="en-US" sz="3600"/>
                        <a:t>Dos</a:t>
                      </a:r>
                    </a:p>
                  </a:txBody>
                  <a:tcPr/>
                </a:tc>
                <a:tc>
                  <a:txBody>
                    <a:bodyPr/>
                    <a:lstStyle/>
                    <a:p>
                      <a:pPr algn="ctr">
                        <a:buNone/>
                      </a:pPr>
                      <a:r>
                        <a:rPr lang="en-US" sz="3600"/>
                        <a:t>Don’ts</a:t>
                      </a:r>
                    </a:p>
                  </a:txBody>
                  <a:tcPr/>
                </a:tc>
                <a:extLst>
                  <a:ext uri="{0D108BD9-81ED-4DB2-BD59-A6C34878D82A}">
                    <a16:rowId xmlns:a16="http://schemas.microsoft.com/office/drawing/2014/main" val="10000"/>
                  </a:ext>
                </a:extLst>
              </a:tr>
              <a:tr h="559140">
                <a:tc>
                  <a:txBody>
                    <a:bodyPr/>
                    <a:lstStyle/>
                    <a:p>
                      <a:pPr algn="ctr">
                        <a:buNone/>
                      </a:pPr>
                      <a:r>
                        <a:rPr lang="en-US" sz="3600"/>
                        <a:t>a</a:t>
                      </a:r>
                    </a:p>
                  </a:txBody>
                  <a:tcPr/>
                </a:tc>
                <a:tc>
                  <a:txBody>
                    <a:bodyPr/>
                    <a:lstStyle/>
                    <a:p>
                      <a:pPr algn="ctr">
                        <a:buNone/>
                      </a:pPr>
                      <a:r>
                        <a:rPr lang="en-US" sz="3600"/>
                        <a:t>f</a:t>
                      </a:r>
                      <a:endParaRPr lang="en-US" sz="2400"/>
                    </a:p>
                  </a:txBody>
                  <a:tcPr/>
                </a:tc>
                <a:extLst>
                  <a:ext uri="{0D108BD9-81ED-4DB2-BD59-A6C34878D82A}">
                    <a16:rowId xmlns:a16="http://schemas.microsoft.com/office/drawing/2014/main" val="10001"/>
                  </a:ext>
                </a:extLst>
              </a:tr>
              <a:tr h="550614">
                <a:tc>
                  <a:txBody>
                    <a:bodyPr/>
                    <a:lstStyle/>
                    <a:p>
                      <a:pPr algn="ctr">
                        <a:buNone/>
                      </a:pPr>
                      <a:endParaRPr lang="en-US" sz="2400">
                        <a:solidFill>
                          <a:srgbClr val="FF0000"/>
                        </a:solidFill>
                      </a:endParaRPr>
                    </a:p>
                  </a:txBody>
                  <a:tcPr/>
                </a:tc>
                <a:tc>
                  <a:txBody>
                    <a:bodyPr/>
                    <a:lstStyle/>
                    <a:p>
                      <a:pPr algn="ctr">
                        <a:buNone/>
                      </a:pPr>
                      <a:endParaRPr lang="en-US" sz="2400"/>
                    </a:p>
                  </a:txBody>
                  <a:tcPr/>
                </a:tc>
                <a:extLst>
                  <a:ext uri="{0D108BD9-81ED-4DB2-BD59-A6C34878D82A}">
                    <a16:rowId xmlns:a16="http://schemas.microsoft.com/office/drawing/2014/main" val="10002"/>
                  </a:ext>
                </a:extLst>
              </a:tr>
              <a:tr h="536331">
                <a:tc>
                  <a:txBody>
                    <a:bodyPr/>
                    <a:lstStyle/>
                    <a:p>
                      <a:pPr algn="ctr">
                        <a:buNone/>
                      </a:pPr>
                      <a:endParaRPr lang="en-US" sz="2400"/>
                    </a:p>
                  </a:txBody>
                  <a:tcPr/>
                </a:tc>
                <a:tc>
                  <a:txBody>
                    <a:bodyPr/>
                    <a:lstStyle/>
                    <a:p>
                      <a:pPr algn="ctr">
                        <a:buNone/>
                      </a:pPr>
                      <a:endParaRPr lang="en-US" sz="2400"/>
                    </a:p>
                  </a:txBody>
                  <a:tcPr/>
                </a:tc>
                <a:extLst>
                  <a:ext uri="{0D108BD9-81ED-4DB2-BD59-A6C34878D82A}">
                    <a16:rowId xmlns:a16="http://schemas.microsoft.com/office/drawing/2014/main" val="10003"/>
                  </a:ext>
                </a:extLst>
              </a:tr>
            </a:tbl>
          </a:graphicData>
        </a:graphic>
      </p:graphicFrame>
      <p:sp>
        <p:nvSpPr>
          <p:cNvPr id="7" name="Rectangle 3"/>
          <p:cNvSpPr/>
          <p:nvPr/>
        </p:nvSpPr>
        <p:spPr>
          <a:xfrm>
            <a:off x="7348855" y="3523485"/>
            <a:ext cx="639933" cy="646331"/>
          </a:xfrm>
          <a:prstGeom prst="rect">
            <a:avLst/>
          </a:prstGeom>
        </p:spPr>
        <p:txBody>
          <a:bodyPr wrap="square">
            <a:spAutoFit/>
          </a:bodyPr>
          <a:lstStyle/>
          <a:p>
            <a:pPr algn="l"/>
            <a:r>
              <a:rPr lang="en-US" sz="3600" b="1">
                <a:solidFill>
                  <a:srgbClr val="F37D91"/>
                </a:solidFill>
              </a:rPr>
              <a:t>b</a:t>
            </a:r>
          </a:p>
        </p:txBody>
      </p:sp>
      <p:sp>
        <p:nvSpPr>
          <p:cNvPr id="6" name="Rectangle 3"/>
          <p:cNvSpPr/>
          <p:nvPr/>
        </p:nvSpPr>
        <p:spPr>
          <a:xfrm>
            <a:off x="7357647" y="4045585"/>
            <a:ext cx="639933" cy="646331"/>
          </a:xfrm>
          <a:prstGeom prst="rect">
            <a:avLst/>
          </a:prstGeom>
        </p:spPr>
        <p:txBody>
          <a:bodyPr wrap="square">
            <a:spAutoFit/>
          </a:bodyPr>
          <a:lstStyle/>
          <a:p>
            <a:pPr algn="l"/>
            <a:r>
              <a:rPr lang="en-US" sz="3600" b="1">
                <a:solidFill>
                  <a:srgbClr val="F37D91"/>
                </a:solidFill>
              </a:rPr>
              <a:t>d</a:t>
            </a:r>
          </a:p>
        </p:txBody>
      </p:sp>
      <p:sp>
        <p:nvSpPr>
          <p:cNvPr id="11" name="Rectangle 3"/>
          <p:cNvSpPr/>
          <p:nvPr/>
        </p:nvSpPr>
        <p:spPr>
          <a:xfrm>
            <a:off x="10285973" y="4045584"/>
            <a:ext cx="639933" cy="646331"/>
          </a:xfrm>
          <a:prstGeom prst="rect">
            <a:avLst/>
          </a:prstGeom>
        </p:spPr>
        <p:txBody>
          <a:bodyPr wrap="square">
            <a:spAutoFit/>
          </a:bodyPr>
          <a:lstStyle/>
          <a:p>
            <a:pPr algn="l"/>
            <a:r>
              <a:rPr lang="en-US" sz="3600" b="1">
                <a:solidFill>
                  <a:srgbClr val="F37D91"/>
                </a:solidFill>
              </a:rPr>
              <a:t>e</a:t>
            </a:r>
          </a:p>
        </p:txBody>
      </p:sp>
      <p:sp>
        <p:nvSpPr>
          <p:cNvPr id="12" name="Rectangle 3"/>
          <p:cNvSpPr/>
          <p:nvPr/>
        </p:nvSpPr>
        <p:spPr>
          <a:xfrm>
            <a:off x="10294765" y="3482881"/>
            <a:ext cx="639933" cy="646331"/>
          </a:xfrm>
          <a:prstGeom prst="rect">
            <a:avLst/>
          </a:prstGeom>
        </p:spPr>
        <p:txBody>
          <a:bodyPr wrap="square">
            <a:spAutoFit/>
          </a:bodyPr>
          <a:lstStyle/>
          <a:p>
            <a:pPr algn="l"/>
            <a:r>
              <a:rPr lang="en-US" sz="3600" b="1">
                <a:solidFill>
                  <a:srgbClr val="F37D91"/>
                </a:solidFill>
              </a:rPr>
              <a:t>c</a:t>
            </a:r>
          </a:p>
        </p:txBody>
      </p:sp>
      <p:grpSp>
        <p:nvGrpSpPr>
          <p:cNvPr id="17" name="Group 16"/>
          <p:cNvGrpSpPr/>
          <p:nvPr/>
        </p:nvGrpSpPr>
        <p:grpSpPr>
          <a:xfrm>
            <a:off x="0" y="-7724"/>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Box 20"/>
          <p:cNvSpPr txBox="1"/>
          <p:nvPr/>
        </p:nvSpPr>
        <p:spPr>
          <a:xfrm>
            <a:off x="663572" y="202239"/>
            <a:ext cx="3059800"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r="3788"/>
          <a:stretch/>
        </p:blipFill>
        <p:spPr>
          <a:xfrm>
            <a:off x="142983" y="1924855"/>
            <a:ext cx="5953017" cy="4692968"/>
          </a:xfrm>
          <a:prstGeom prst="rect">
            <a:avLst/>
          </a:prstGeom>
        </p:spPr>
      </p:pic>
    </p:spTree>
    <p:extLst>
      <p:ext uri="{BB962C8B-B14F-4D97-AF65-F5344CB8AC3E}">
        <p14:creationId xmlns:p14="http://schemas.microsoft.com/office/powerpoint/2010/main" val="167720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2"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2"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2"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2"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7" grpId="2"/>
      <p:bldP spid="6" grpId="1"/>
      <p:bldP spid="6" grpId="2"/>
      <p:bldP spid="11" grpId="1"/>
      <p:bldP spid="11" grpId="2"/>
      <p:bldP spid="12" grpId="1"/>
      <p:bldP spid="12"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54753" y="1185224"/>
            <a:ext cx="9964774" cy="461665"/>
          </a:xfrm>
          <a:prstGeom prst="rect">
            <a:avLst/>
          </a:prstGeom>
          <a:noFill/>
          <a:effectLst/>
        </p:spPr>
        <p:txBody>
          <a:bodyPr wrap="square" rtlCol="0">
            <a:spAutoFit/>
          </a:bodyPr>
          <a:lstStyle/>
          <a:p>
            <a:r>
              <a:rPr lang="en-US" sz="2400" b="1" dirty="0">
                <a:cs typeface="Arial" panose="020B0604020202020204" pitchFamily="34" charset="0"/>
              </a:rPr>
              <a:t>Tom sent you an email. Read part of his email below.</a:t>
            </a:r>
          </a:p>
        </p:txBody>
      </p:sp>
      <p:sp>
        <p:nvSpPr>
          <p:cNvPr id="9" name="Rounded Rectangle 15"/>
          <p:cNvSpPr/>
          <p:nvPr/>
        </p:nvSpPr>
        <p:spPr>
          <a:xfrm>
            <a:off x="487067" y="1132473"/>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p:cNvSpPr txBox="1"/>
          <p:nvPr/>
        </p:nvSpPr>
        <p:spPr>
          <a:xfrm>
            <a:off x="539852" y="102983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1" name="Rectangle 20"/>
          <p:cNvSpPr/>
          <p:nvPr/>
        </p:nvSpPr>
        <p:spPr>
          <a:xfrm>
            <a:off x="391737" y="1733992"/>
            <a:ext cx="11230726" cy="1572895"/>
          </a:xfrm>
          <a:prstGeom prst="rect">
            <a:avLst/>
          </a:prstGeom>
          <a:noFill/>
          <a:ln>
            <a:noFill/>
          </a:ln>
          <a:extLst>
            <a:ext uri="{909E8E84-426E-40DD-AFC4-6F175D3DCCD1}">
              <a14:hiddenFill xmlns:a14="http://schemas.microsoft.com/office/drawing/2010/main">
                <a:solidFill>
                  <a:srgbClr val="CBEAF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sz="3200">
                <a:solidFill>
                  <a:schemeClr val="tx1"/>
                </a:solidFill>
                <a:sym typeface="+mn-ea"/>
              </a:rPr>
              <a:t>“… Guess what! My dad is taking me with him to Soc Trang Province. We will be there during the Ok Om Bok Festival. What are some dos and don’ts at this festival? ...”</a:t>
            </a:r>
          </a:p>
        </p:txBody>
      </p:sp>
      <p:grpSp>
        <p:nvGrpSpPr>
          <p:cNvPr id="11" name="Group 10"/>
          <p:cNvGrpSpPr/>
          <p:nvPr/>
        </p:nvGrpSpPr>
        <p:grpSpPr>
          <a:xfrm>
            <a:off x="0" y="-7724"/>
            <a:ext cx="12192000" cy="1083309"/>
            <a:chOff x="0" y="-3"/>
            <a:chExt cx="12192000" cy="1083309"/>
          </a:xfrm>
        </p:grpSpPr>
        <p:sp>
          <p:nvSpPr>
            <p:cNvPr id="12" name="Round Single Corner Rectangle 1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p:cNvSpPr txBox="1"/>
          <p:nvPr/>
        </p:nvSpPr>
        <p:spPr>
          <a:xfrm>
            <a:off x="663572" y="202239"/>
            <a:ext cx="3059800"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7" name="TextBox 16"/>
          <p:cNvSpPr txBox="1"/>
          <p:nvPr/>
        </p:nvSpPr>
        <p:spPr>
          <a:xfrm>
            <a:off x="193071" y="3833409"/>
            <a:ext cx="4000802" cy="1815882"/>
          </a:xfrm>
          <a:prstGeom prst="rect">
            <a:avLst/>
          </a:prstGeom>
          <a:noFill/>
          <a:effectLst/>
        </p:spPr>
        <p:txBody>
          <a:bodyPr wrap="square" rtlCol="0">
            <a:spAutoFit/>
          </a:bodyPr>
          <a:lstStyle/>
          <a:p>
            <a:r>
              <a:rPr lang="en-US" sz="2800" b="1">
                <a:solidFill>
                  <a:srgbClr val="F37D91"/>
                </a:solidFill>
                <a:cs typeface="Arial" panose="020B0604020202020204" pitchFamily="34" charset="0"/>
              </a:rPr>
              <a:t>Write an email (80 - 100 words) to advise Tom about participating in the Ok Om Bok Festival.</a:t>
            </a:r>
            <a:endParaRPr lang="en-US" sz="2800" b="1" dirty="0">
              <a:solidFill>
                <a:srgbClr val="F37D91"/>
              </a:solidFill>
              <a:cs typeface="Arial" panose="020B0604020202020204" pitchFamily="34" charset="0"/>
            </a:endParaRPr>
          </a:p>
        </p:txBody>
      </p:sp>
      <p:pic>
        <p:nvPicPr>
          <p:cNvPr id="3" name="Picture 2"/>
          <p:cNvPicPr>
            <a:picLocks noChangeAspect="1"/>
          </p:cNvPicPr>
          <p:nvPr/>
        </p:nvPicPr>
        <p:blipFill rotWithShape="1">
          <a:blip r:embed="rId3"/>
          <a:srcRect l="2539" t="3518" r="3879" b="2039"/>
          <a:stretch/>
        </p:blipFill>
        <p:spPr>
          <a:xfrm>
            <a:off x="5270818" y="3297819"/>
            <a:ext cx="5912997" cy="356018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pPr marL="0" indent="0">
              <a:buNone/>
            </a:pPr>
            <a:r>
              <a:rPr lang="en-US">
                <a:latin typeface="Times New Roman" pitchFamily="18" charset="0"/>
                <a:cs typeface="Times New Roman" pitchFamily="18" charset="0"/>
              </a:rPr>
              <a:t>Dear Tom,</a:t>
            </a:r>
          </a:p>
          <a:p>
            <a:pPr marL="0" indent="0">
              <a:buNone/>
            </a:pPr>
            <a:r>
              <a:rPr lang="en-US">
                <a:latin typeface="Times New Roman" pitchFamily="18" charset="0"/>
                <a:cs typeface="Times New Roman" pitchFamily="18" charset="0"/>
              </a:rPr>
              <a:t>Glad to hear you are coming to Soc Trang. You can’t miss the Ok Om Bok Festival. Here are a few things for you to remember when joining the festival.</a:t>
            </a:r>
          </a:p>
          <a:p>
            <a:pPr marL="0" indent="0">
              <a:buNone/>
            </a:pPr>
            <a:r>
              <a:rPr lang="en-US">
                <a:latin typeface="Times New Roman" pitchFamily="18" charset="0"/>
                <a:cs typeface="Times New Roman" pitchFamily="18" charset="0"/>
              </a:rPr>
              <a:t>First, you should wear polite clothes when attending the Moon God offering ceremony.Always show respect to monks and elderly people. Remember to keep quiet when the monks and the elders are talking.</a:t>
            </a:r>
          </a:p>
          <a:p>
            <a:pPr marL="0" indent="0">
              <a:buNone/>
            </a:pPr>
            <a:r>
              <a:rPr lang="en-US">
                <a:latin typeface="Times New Roman" pitchFamily="18" charset="0"/>
                <a:cs typeface="Times New Roman" pitchFamily="18" charset="0"/>
              </a:rPr>
              <a:t>Besides, there are many animal statues in the temple ground. Don’t climb on them. The young rice represents the hope for luck in the new year. Don’t refuse when the elders give you some.Send me an email if you need more information.</a:t>
            </a:r>
          </a:p>
          <a:p>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23929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9945" y="1331913"/>
            <a:ext cx="1373448"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Wrap-up</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9" name="TextBox 8"/>
          <p:cNvSpPr txBox="1"/>
          <p:nvPr/>
        </p:nvSpPr>
        <p:spPr>
          <a:xfrm>
            <a:off x="2882642" y="1891862"/>
            <a:ext cx="8773027" cy="3293209"/>
          </a:xfrm>
          <a:prstGeom prst="rect">
            <a:avLst/>
          </a:prstGeom>
          <a:noFill/>
        </p:spPr>
        <p:txBody>
          <a:bodyPr wrap="square">
            <a:spAutoFit/>
          </a:bodyPr>
          <a:lstStyle/>
          <a:p>
            <a:pPr marR="0">
              <a:lnSpc>
                <a:spcPct val="200000"/>
              </a:lnSpc>
              <a:spcBef>
                <a:spcPts val="0"/>
              </a:spcBef>
              <a:spcAft>
                <a:spcPts val="0"/>
              </a:spcAft>
            </a:pPr>
            <a:r>
              <a:rPr lang="en-US" sz="3200" dirty="0">
                <a:latin typeface="Calibri (Body)"/>
              </a:rPr>
              <a:t>In this lesson, we have learnt to:</a:t>
            </a:r>
          </a:p>
          <a:p>
            <a:pPr marL="457200" marR="0" indent="-457200">
              <a:lnSpc>
                <a:spcPct val="150000"/>
              </a:lnSpc>
              <a:spcBef>
                <a:spcPts val="0"/>
              </a:spcBef>
              <a:spcAft>
                <a:spcPts val="0"/>
              </a:spcAft>
              <a:buFont typeface="Wingdings" panose="05000000000000000000" charset="0"/>
              <a:buChar char="ü"/>
            </a:pPr>
            <a:r>
              <a:rPr lang="en-US" sz="3200">
                <a:latin typeface="Calibri (Body)"/>
                <a:sym typeface="+mn-ea"/>
              </a:rPr>
              <a:t>listen </a:t>
            </a:r>
            <a:r>
              <a:rPr lang="en-US" sz="3200" dirty="0">
                <a:latin typeface="Calibri (Body)"/>
                <a:sym typeface="+mn-ea"/>
              </a:rPr>
              <a:t>about a festival;</a:t>
            </a:r>
            <a:endParaRPr lang="en-US" sz="3200" dirty="0">
              <a:latin typeface="Calibri (Body)"/>
            </a:endParaRPr>
          </a:p>
          <a:p>
            <a:pPr marL="457200" marR="0" indent="-457200">
              <a:lnSpc>
                <a:spcPct val="150000"/>
              </a:lnSpc>
              <a:spcBef>
                <a:spcPts val="0"/>
              </a:spcBef>
              <a:spcAft>
                <a:spcPts val="0"/>
              </a:spcAft>
              <a:buFont typeface="Wingdings" panose="05000000000000000000" charset="0"/>
              <a:buChar char="ü"/>
            </a:pPr>
            <a:r>
              <a:rPr lang="en-US" sz="3200">
                <a:latin typeface="Calibri (Body)"/>
                <a:sym typeface="+mn-ea"/>
              </a:rPr>
              <a:t>write </a:t>
            </a:r>
            <a:r>
              <a:rPr lang="en-US" sz="3200" dirty="0">
                <a:latin typeface="Calibri (Body)"/>
                <a:sym typeface="+mn-ea"/>
              </a:rPr>
              <a:t>an email to give advice on participating in a traditional festival. </a:t>
            </a:r>
            <a:endParaRPr lang="en-US" sz="3200" dirty="0">
              <a:latin typeface="Calibri (Body)"/>
            </a:endParaRPr>
          </a:p>
        </p:txBody>
      </p:sp>
      <p:pic>
        <p:nvPicPr>
          <p:cNvPr id="10" name="Graphic 9" descr="Presentation with checklist with solid fill"/>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3415" y="2457491"/>
            <a:ext cx="2330929" cy="2330929"/>
          </a:xfrm>
          <a:prstGeom prst="rect">
            <a:avLst/>
          </a:prstGeom>
        </p:spPr>
      </p:pic>
      <p:grpSp>
        <p:nvGrpSpPr>
          <p:cNvPr id="13" name="Group 12"/>
          <p:cNvGrpSpPr/>
          <p:nvPr/>
        </p:nvGrpSpPr>
        <p:grpSpPr>
          <a:xfrm>
            <a:off x="0" y="-7724"/>
            <a:ext cx="12192000" cy="1083309"/>
            <a:chOff x="0" y="-3"/>
            <a:chExt cx="12192000" cy="1083309"/>
          </a:xfrm>
        </p:grpSpPr>
        <p:sp>
          <p:nvSpPr>
            <p:cNvPr id="14" name="Round Single Corner Rectangle 1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p:cNvSpPr txBox="1"/>
          <p:nvPr/>
        </p:nvSpPr>
        <p:spPr>
          <a:xfrm>
            <a:off x="663571" y="202239"/>
            <a:ext cx="5192105"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8803" y="1295464"/>
            <a:ext cx="272746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TextBox 1"/>
          <p:cNvSpPr txBox="1"/>
          <p:nvPr/>
        </p:nvSpPr>
        <p:spPr>
          <a:xfrm>
            <a:off x="426178" y="2111603"/>
            <a:ext cx="10652130" cy="1754326"/>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3600"/>
              <a:t>Rewrite the passage on the notebook.</a:t>
            </a:r>
          </a:p>
          <a:p>
            <a:pPr marL="342900" indent="-342900">
              <a:lnSpc>
                <a:spcPct val="150000"/>
              </a:lnSpc>
              <a:buFont typeface="Wingdings" panose="05000000000000000000" pitchFamily="2" charset="2"/>
              <a:buChar char="Ø"/>
            </a:pPr>
            <a:r>
              <a:rPr lang="en-US" sz="3600"/>
              <a:t>Prepare for Lesson 7 – Looking back &amp; project.</a:t>
            </a:r>
          </a:p>
        </p:txBody>
      </p:sp>
      <p:grpSp>
        <p:nvGrpSpPr>
          <p:cNvPr id="13" name="Group 12"/>
          <p:cNvGrpSpPr/>
          <p:nvPr/>
        </p:nvGrpSpPr>
        <p:grpSpPr>
          <a:xfrm>
            <a:off x="0" y="-7724"/>
            <a:ext cx="12192000" cy="1083309"/>
            <a:chOff x="0" y="-3"/>
            <a:chExt cx="12192000" cy="1083309"/>
          </a:xfrm>
        </p:grpSpPr>
        <p:sp>
          <p:nvSpPr>
            <p:cNvPr id="14" name="Round Single Corner Rectangle 1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p:cNvSpPr txBox="1"/>
          <p:nvPr/>
        </p:nvSpPr>
        <p:spPr>
          <a:xfrm>
            <a:off x="663571" y="202239"/>
            <a:ext cx="5192105"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8180" y="3837665"/>
            <a:ext cx="3020335" cy="30203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8" name="TextBox 7"/>
          <p:cNvSpPr txBox="1"/>
          <p:nvPr/>
        </p:nvSpPr>
        <p:spPr>
          <a:xfrm>
            <a:off x="4289053" y="5269729"/>
            <a:ext cx="4958938" cy="707886"/>
          </a:xfrm>
          <a:prstGeom prst="rect">
            <a:avLst/>
          </a:prstGeom>
          <a:noFill/>
        </p:spPr>
        <p:txBody>
          <a:bodyPr wrap="square" rtlCol="0">
            <a:spAutoFit/>
          </a:bodyPr>
          <a:lstStyle/>
          <a:p>
            <a:r>
              <a:rPr lang="en-US" sz="4000" b="1">
                <a:solidFill>
                  <a:schemeClr val="bg1"/>
                </a:solidFill>
                <a:latin typeface="Myriad Pro" pitchFamily="34" charset="0"/>
              </a:rPr>
              <a:t>HOBBIES</a:t>
            </a:r>
            <a:endParaRPr lang="en-US" sz="4000" b="1" dirty="0">
              <a:solidFill>
                <a:schemeClr val="bg1"/>
              </a:solidFill>
              <a:latin typeface="Myriad Pro" pitchFamily="34" charset="0"/>
            </a:endParaRPr>
          </a:p>
        </p:txBody>
      </p:sp>
      <p:sp>
        <p:nvSpPr>
          <p:cNvPr id="15" name="TextBox 14"/>
          <p:cNvSpPr txBox="1"/>
          <p:nvPr/>
        </p:nvSpPr>
        <p:spPr>
          <a:xfrm>
            <a:off x="4169942" y="1757476"/>
            <a:ext cx="3914691" cy="461665"/>
          </a:xfrm>
          <a:prstGeom prst="rect">
            <a:avLst/>
          </a:prstGeom>
          <a:noFill/>
        </p:spPr>
        <p:txBody>
          <a:bodyPr wrap="square" rtlCol="0">
            <a:spAutoFit/>
          </a:bodyPr>
          <a:lstStyle/>
          <a:p>
            <a:r>
              <a:rPr lang="en-US" sz="2400" b="1" dirty="0">
                <a:solidFill>
                  <a:schemeClr val="bg1"/>
                </a:solidFill>
              </a:rPr>
              <a:t>LESSON 3: A CLOSER LOOK 2</a:t>
            </a:r>
          </a:p>
        </p:txBody>
      </p:sp>
      <p:sp>
        <p:nvSpPr>
          <p:cNvPr id="16" name="TextBox 15"/>
          <p:cNvSpPr txBox="1"/>
          <p:nvPr/>
        </p:nvSpPr>
        <p:spPr>
          <a:xfrm>
            <a:off x="780915" y="237708"/>
            <a:ext cx="1306049"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49" y="229764"/>
            <a:ext cx="8762069" cy="707886"/>
          </a:xfrm>
          <a:prstGeom prst="rect">
            <a:avLst/>
          </a:prstGeom>
          <a:noFill/>
        </p:spPr>
        <p:txBody>
          <a:bodyPr wrap="square" rtlCol="0">
            <a:spAutoFit/>
          </a:bodyPr>
          <a:lstStyle/>
          <a:p>
            <a:r>
              <a:rPr lang="en-US" sz="4000" b="1" dirty="0">
                <a:solidFill>
                  <a:schemeClr val="bg1"/>
                </a:solidFill>
                <a:latin typeface="Myriad Pro" pitchFamily="34" charset="0"/>
              </a:rPr>
              <a:t>ETHNIC GROUPS OF VIET NAM</a:t>
            </a:r>
          </a:p>
        </p:txBody>
      </p:sp>
      <p:sp>
        <p:nvSpPr>
          <p:cNvPr id="9" name="AutoShape 2" descr="The Rules of Connectors in Bangla | BD English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a:xfrm>
            <a:off x="-3013"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p:cNvSpPr txBox="1"/>
          <p:nvPr/>
        </p:nvSpPr>
        <p:spPr>
          <a:xfrm>
            <a:off x="3150250" y="88279"/>
            <a:ext cx="8871569" cy="707886"/>
          </a:xfrm>
          <a:prstGeom prst="rect">
            <a:avLst/>
          </a:prstGeom>
          <a:noFill/>
        </p:spPr>
        <p:txBody>
          <a:bodyPr wrap="square" rtlCol="0">
            <a:spAutoFit/>
          </a:bodyPr>
          <a:lstStyle/>
          <a:p>
            <a:r>
              <a:rPr lang="en-US" sz="4000" b="1">
                <a:solidFill>
                  <a:schemeClr val="bg1"/>
                </a:solidFill>
                <a:latin typeface="Myriad Pro" pitchFamily="34" charset="0"/>
              </a:rPr>
              <a:t> OUR CUSTOMS AND TRADITIONS</a:t>
            </a:r>
            <a:endParaRPr lang="en-US" sz="4000" b="1" dirty="0">
              <a:solidFill>
                <a:schemeClr val="bg1"/>
              </a:solidFill>
              <a:latin typeface="Myriad Pro" pitchFamily="34" charset="0"/>
            </a:endParaRPr>
          </a:p>
        </p:txBody>
      </p:sp>
      <p:grpSp>
        <p:nvGrpSpPr>
          <p:cNvPr id="32" name="Group 31"/>
          <p:cNvGrpSpPr/>
          <p:nvPr/>
        </p:nvGrpSpPr>
        <p:grpSpPr>
          <a:xfrm>
            <a:off x="2199101" y="121537"/>
            <a:ext cx="712319" cy="709214"/>
            <a:chOff x="2180974" y="148629"/>
            <a:chExt cx="712319" cy="709214"/>
          </a:xfrm>
        </p:grpSpPr>
        <p:sp>
          <p:nvSpPr>
            <p:cNvPr id="33" name="Oval 32"/>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hord 33"/>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p:cNvSpPr txBox="1"/>
          <p:nvPr/>
        </p:nvSpPr>
        <p:spPr>
          <a:xfrm>
            <a:off x="2164944" y="95694"/>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5" name="TextBox 34"/>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36" name="Rounded Rectangle 35"/>
          <p:cNvSpPr/>
          <p:nvPr/>
        </p:nvSpPr>
        <p:spPr>
          <a:xfrm>
            <a:off x="4022836" y="1737257"/>
            <a:ext cx="4472574"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LESSON 6: SKILLS 2</a:t>
            </a:r>
          </a:p>
        </p:txBody>
      </p:sp>
      <p:pic>
        <p:nvPicPr>
          <p:cNvPr id="37" name="Picture 36"/>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93842" y="1568861"/>
            <a:ext cx="964452" cy="916490"/>
          </a:xfrm>
          <a:prstGeom prst="rect">
            <a:avLst/>
          </a:prstGeom>
        </p:spPr>
      </p:pic>
      <p:sp>
        <p:nvSpPr>
          <p:cNvPr id="21" name="Rectangles 7"/>
          <p:cNvSpPr/>
          <p:nvPr/>
        </p:nvSpPr>
        <p:spPr>
          <a:xfrm>
            <a:off x="2379980" y="2477770"/>
            <a:ext cx="3427730" cy="4096385"/>
          </a:xfrm>
          <a:prstGeom prst="rect">
            <a:avLst/>
          </a:prstGeom>
          <a:ln w="31750" cmpd="sng">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8" name="Rectangles 8"/>
          <p:cNvSpPr/>
          <p:nvPr/>
        </p:nvSpPr>
        <p:spPr>
          <a:xfrm>
            <a:off x="6228080" y="2488565"/>
            <a:ext cx="3427730" cy="4096385"/>
          </a:xfrm>
          <a:prstGeom prst="rect">
            <a:avLst/>
          </a:prstGeom>
          <a:ln w="31750" cmpd="sng">
            <a:solidFill>
              <a:schemeClr val="accent5">
                <a:lumMod val="75000"/>
              </a:schemeClr>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9" name="Text Box 11"/>
          <p:cNvSpPr txBox="1"/>
          <p:nvPr/>
        </p:nvSpPr>
        <p:spPr>
          <a:xfrm>
            <a:off x="2627630" y="5722620"/>
            <a:ext cx="2850515" cy="583565"/>
          </a:xfrm>
          <a:prstGeom prst="rect">
            <a:avLst/>
          </a:prstGeom>
          <a:gradFill>
            <a:gsLst>
              <a:gs pos="0">
                <a:srgbClr val="E30000"/>
              </a:gs>
              <a:gs pos="100000">
                <a:srgbClr val="760303"/>
              </a:gs>
            </a:gsLst>
            <a:lin ang="5400000" scaled="0"/>
          </a:gra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a:t>LISTENING</a:t>
            </a:r>
          </a:p>
        </p:txBody>
      </p:sp>
      <p:sp>
        <p:nvSpPr>
          <p:cNvPr id="30" name="Text Box 18"/>
          <p:cNvSpPr txBox="1"/>
          <p:nvPr/>
        </p:nvSpPr>
        <p:spPr>
          <a:xfrm>
            <a:off x="6527800" y="5679440"/>
            <a:ext cx="2850515" cy="583565"/>
          </a:xfrm>
          <a:prstGeom prst="rect">
            <a:avLst/>
          </a:prstGeom>
          <a:gradFill>
            <a:gsLst>
              <a:gs pos="0">
                <a:srgbClr val="007BD3"/>
              </a:gs>
              <a:gs pos="100000">
                <a:srgbClr val="034373"/>
              </a:gs>
            </a:gsLst>
            <a:lin ang="5400000" scaled="0"/>
          </a:gra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3200"/>
              <a:t>WRITING</a:t>
            </a:r>
          </a:p>
        </p:txBody>
      </p:sp>
      <p:pic>
        <p:nvPicPr>
          <p:cNvPr id="38" name="Picture 37" descr="tải xuống (1)"/>
          <p:cNvPicPr>
            <a:picLocks noChangeAspect="1"/>
          </p:cNvPicPr>
          <p:nvPr/>
        </p:nvPicPr>
        <p:blipFill>
          <a:blip r:embed="rId4"/>
          <a:stretch>
            <a:fillRect/>
          </a:stretch>
        </p:blipFill>
        <p:spPr>
          <a:xfrm>
            <a:off x="6477635" y="2667000"/>
            <a:ext cx="2844165" cy="284416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3757" y="2866512"/>
            <a:ext cx="2720176" cy="2720176"/>
          </a:xfrm>
          <a:prstGeom prst="rect">
            <a:avLst/>
          </a:prstGeom>
        </p:spPr>
      </p:pic>
    </p:spTree>
    <p:extLst>
      <p:ext uri="{BB962C8B-B14F-4D97-AF65-F5344CB8AC3E}">
        <p14:creationId xmlns:p14="http://schemas.microsoft.com/office/powerpoint/2010/main" val="131705120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tet-holiday-vietnamese-lunar-new-year"/>
          <p:cNvPicPr>
            <a:picLocks noGrp="1" noChangeAspect="1"/>
          </p:cNvPicPr>
          <p:nvPr>
            <p:ph idx="1"/>
          </p:nvPr>
        </p:nvPicPr>
        <p:blipFill>
          <a:blip r:embed="rId3"/>
          <a:stretch>
            <a:fillRect/>
          </a:stretch>
        </p:blipFill>
        <p:spPr>
          <a:xfrm>
            <a:off x="2561590" y="1096645"/>
            <a:ext cx="6943090" cy="4628515"/>
          </a:xfrm>
          <a:prstGeom prst="rect">
            <a:avLst/>
          </a:prstGeom>
        </p:spPr>
      </p:pic>
      <p:sp>
        <p:nvSpPr>
          <p:cNvPr id="4" name="Rectangle 18"/>
          <p:cNvSpPr/>
          <p:nvPr/>
        </p:nvSpPr>
        <p:spPr>
          <a:xfrm>
            <a:off x="2583644" y="5746220"/>
            <a:ext cx="7024712" cy="829945"/>
          </a:xfrm>
          <a:prstGeom prst="rect">
            <a:avLst/>
          </a:prstGeom>
        </p:spPr>
        <p:txBody>
          <a:bodyPr wrap="square">
            <a:spAutoFit/>
          </a:bodyPr>
          <a:lstStyle/>
          <a:p>
            <a:pPr>
              <a:lnSpc>
                <a:spcPct val="150000"/>
              </a:lnSpc>
              <a:spcAft>
                <a:spcPts val="0"/>
              </a:spcAft>
            </a:pPr>
            <a:r>
              <a:rPr lang="en-US" sz="3200" b="1" dirty="0">
                <a:ln w="6600">
                  <a:solidFill>
                    <a:srgbClr val="F7941E"/>
                  </a:solidFill>
                  <a:prstDash val="solid"/>
                </a:ln>
                <a:solidFill>
                  <a:schemeClr val="accent4">
                    <a:lumMod val="40000"/>
                    <a:lumOff val="60000"/>
                  </a:schemeClr>
                </a:solidFill>
                <a:effectLst>
                  <a:outerShdw dist="38100" dir="2700000" algn="tl" rotWithShape="0">
                    <a:schemeClr val="accent2"/>
                  </a:outerShdw>
                </a:effectLst>
                <a:latin typeface="Calibri (Body)"/>
                <a:ea typeface="Times New Roman" panose="02020603050405020304" pitchFamily="18" charset="0"/>
              </a:rPr>
              <a:t>LUNAR </a:t>
            </a:r>
            <a:r>
              <a:rPr lang="en-US" sz="3200" b="1">
                <a:ln w="6600">
                  <a:solidFill>
                    <a:srgbClr val="F7941E"/>
                  </a:solidFill>
                  <a:prstDash val="solid"/>
                </a:ln>
                <a:solidFill>
                  <a:schemeClr val="accent4">
                    <a:lumMod val="40000"/>
                    <a:lumOff val="60000"/>
                  </a:schemeClr>
                </a:solidFill>
                <a:effectLst>
                  <a:outerShdw dist="38100" dir="2700000" algn="tl" rotWithShape="0">
                    <a:schemeClr val="accent2"/>
                  </a:outerShdw>
                </a:effectLst>
                <a:latin typeface="Calibri (Body)"/>
                <a:ea typeface="Times New Roman" panose="02020603050405020304" pitchFamily="18" charset="0"/>
              </a:rPr>
              <a:t>NEW YEAR / </a:t>
            </a:r>
            <a:r>
              <a:rPr lang="en-US" sz="3200" b="1" dirty="0">
                <a:ln w="6600">
                  <a:solidFill>
                    <a:srgbClr val="F7941E"/>
                  </a:solidFill>
                  <a:prstDash val="solid"/>
                </a:ln>
                <a:solidFill>
                  <a:schemeClr val="accent4">
                    <a:lumMod val="40000"/>
                    <a:lumOff val="60000"/>
                  </a:schemeClr>
                </a:solidFill>
                <a:effectLst>
                  <a:outerShdw dist="38100" dir="2700000" algn="tl" rotWithShape="0">
                    <a:schemeClr val="accent2"/>
                  </a:outerShdw>
                </a:effectLst>
                <a:latin typeface="Calibri (Body)"/>
                <a:ea typeface="Times New Roman" panose="02020603050405020304" pitchFamily="18" charset="0"/>
              </a:rPr>
              <a:t>TET HOLIDAY</a:t>
            </a:r>
          </a:p>
        </p:txBody>
      </p:sp>
      <p:grpSp>
        <p:nvGrpSpPr>
          <p:cNvPr id="10" name="Group 9"/>
          <p:cNvGrpSpPr/>
          <p:nvPr/>
        </p:nvGrpSpPr>
        <p:grpSpPr>
          <a:xfrm>
            <a:off x="0" y="-7724"/>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p:cNvSpPr txBox="1"/>
          <p:nvPr/>
        </p:nvSpPr>
        <p:spPr>
          <a:xfrm>
            <a:off x="663572" y="202239"/>
            <a:ext cx="3059800"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p:nvPr/>
        </p:nvSpPr>
        <p:spPr>
          <a:xfrm>
            <a:off x="1254613" y="5924208"/>
            <a:ext cx="10008333" cy="584775"/>
          </a:xfrm>
          <a:prstGeom prst="rect">
            <a:avLst/>
          </a:prstGeom>
        </p:spPr>
        <p:txBody>
          <a:bodyPr wrap="square">
            <a:spAutoFit/>
          </a:bodyPr>
          <a:lstStyle/>
          <a:p>
            <a:pPr>
              <a:spcAft>
                <a:spcPts val="0"/>
              </a:spcAft>
            </a:pPr>
            <a:r>
              <a:rPr lang="en-US" sz="3200" b="1" dirty="0">
                <a:ln w="6600">
                  <a:solidFill>
                    <a:srgbClr val="F7941E"/>
                  </a:solidFill>
                  <a:prstDash val="solid"/>
                </a:ln>
                <a:solidFill>
                  <a:schemeClr val="accent4">
                    <a:lumMod val="40000"/>
                    <a:lumOff val="60000"/>
                  </a:schemeClr>
                </a:solidFill>
                <a:effectLst>
                  <a:outerShdw dist="38100" dir="2700000" algn="tl" rotWithShape="0">
                    <a:schemeClr val="accent2"/>
                  </a:outerShdw>
                </a:effectLst>
                <a:latin typeface="Calibri (Body)"/>
                <a:ea typeface="Times New Roman" panose="02020603050405020304" pitchFamily="18" charset="0"/>
              </a:rPr>
              <a:t>FULL </a:t>
            </a:r>
            <a:r>
              <a:rPr lang="en-US" sz="3200" b="1">
                <a:ln w="6600">
                  <a:solidFill>
                    <a:srgbClr val="F7941E"/>
                  </a:solidFill>
                  <a:prstDash val="solid"/>
                </a:ln>
                <a:solidFill>
                  <a:schemeClr val="accent4">
                    <a:lumMod val="40000"/>
                    <a:lumOff val="60000"/>
                  </a:schemeClr>
                </a:solidFill>
                <a:effectLst>
                  <a:outerShdw dist="38100" dir="2700000" algn="tl" rotWithShape="0">
                    <a:schemeClr val="accent2"/>
                  </a:outerShdw>
                </a:effectLst>
                <a:latin typeface="Calibri (Body)"/>
                <a:ea typeface="Times New Roman" panose="02020603050405020304" pitchFamily="18" charset="0"/>
              </a:rPr>
              <a:t>MOON FESTIVAL / MID-AUTUMN </a:t>
            </a:r>
            <a:r>
              <a:rPr lang="en-US" sz="3200" b="1" dirty="0">
                <a:ln w="6600">
                  <a:solidFill>
                    <a:srgbClr val="F7941E"/>
                  </a:solidFill>
                  <a:prstDash val="solid"/>
                </a:ln>
                <a:solidFill>
                  <a:schemeClr val="accent4">
                    <a:lumMod val="40000"/>
                    <a:lumOff val="60000"/>
                  </a:schemeClr>
                </a:solidFill>
                <a:effectLst>
                  <a:outerShdw dist="38100" dir="2700000" algn="tl" rotWithShape="0">
                    <a:schemeClr val="accent2"/>
                  </a:outerShdw>
                </a:effectLst>
                <a:latin typeface="Calibri (Body)"/>
                <a:ea typeface="Times New Roman" panose="02020603050405020304" pitchFamily="18" charset="0"/>
              </a:rPr>
              <a:t>FESTIVAL</a:t>
            </a:r>
          </a:p>
        </p:txBody>
      </p:sp>
      <p:pic>
        <p:nvPicPr>
          <p:cNvPr id="6" name="Content Placeholder 5" descr="Mid-Autumn_Festival-beijing"/>
          <p:cNvPicPr>
            <a:picLocks noGrp="1" noChangeAspect="1"/>
          </p:cNvPicPr>
          <p:nvPr>
            <p:ph idx="1"/>
          </p:nvPr>
        </p:nvPicPr>
        <p:blipFill>
          <a:blip r:embed="rId3"/>
          <a:stretch>
            <a:fillRect/>
          </a:stretch>
        </p:blipFill>
        <p:spPr>
          <a:xfrm>
            <a:off x="2088711" y="1056789"/>
            <a:ext cx="8115905" cy="4701950"/>
          </a:xfrm>
          <a:prstGeom prst="rect">
            <a:avLst/>
          </a:prstGeom>
        </p:spPr>
      </p:pic>
      <p:grpSp>
        <p:nvGrpSpPr>
          <p:cNvPr id="10" name="Group 9"/>
          <p:cNvGrpSpPr/>
          <p:nvPr/>
        </p:nvGrpSpPr>
        <p:grpSpPr>
          <a:xfrm>
            <a:off x="0" y="-7724"/>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p:cNvSpPr txBox="1"/>
          <p:nvPr/>
        </p:nvSpPr>
        <p:spPr>
          <a:xfrm>
            <a:off x="663572" y="202239"/>
            <a:ext cx="3059800"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p:nvPr/>
        </p:nvSpPr>
        <p:spPr>
          <a:xfrm>
            <a:off x="3279873" y="5795596"/>
            <a:ext cx="7156597" cy="829945"/>
          </a:xfrm>
          <a:prstGeom prst="rect">
            <a:avLst/>
          </a:prstGeom>
        </p:spPr>
        <p:txBody>
          <a:bodyPr wrap="square">
            <a:spAutoFit/>
          </a:bodyPr>
          <a:lstStyle/>
          <a:p>
            <a:pPr>
              <a:lnSpc>
                <a:spcPct val="150000"/>
              </a:lnSpc>
              <a:spcAft>
                <a:spcPts val="0"/>
              </a:spcAft>
            </a:pPr>
            <a:r>
              <a:rPr lang="en-US" sz="3200" b="1" dirty="0">
                <a:ln w="6600">
                  <a:solidFill>
                    <a:srgbClr val="F7941E"/>
                  </a:solidFill>
                  <a:prstDash val="solid"/>
                </a:ln>
                <a:solidFill>
                  <a:schemeClr val="accent4">
                    <a:lumMod val="40000"/>
                    <a:lumOff val="60000"/>
                  </a:schemeClr>
                </a:solidFill>
                <a:effectLst>
                  <a:outerShdw dist="38100" dir="2700000" algn="tl" rotWithShape="0">
                    <a:schemeClr val="accent2"/>
                  </a:outerShdw>
                </a:effectLst>
                <a:latin typeface="Calibri (Body)"/>
                <a:ea typeface="Times New Roman" panose="02020603050405020304" pitchFamily="18" charset="0"/>
              </a:rPr>
              <a:t>HUNG KING TEMPLE FESTIVAL</a:t>
            </a:r>
          </a:p>
        </p:txBody>
      </p:sp>
      <p:pic>
        <p:nvPicPr>
          <p:cNvPr id="5" name="Content Placeholder 4" descr="hung-king-temple-festival"/>
          <p:cNvPicPr>
            <a:picLocks noGrp="1" noChangeAspect="1"/>
          </p:cNvPicPr>
          <p:nvPr>
            <p:ph idx="1"/>
          </p:nvPr>
        </p:nvPicPr>
        <p:blipFill>
          <a:blip r:embed="rId3"/>
          <a:stretch>
            <a:fillRect/>
          </a:stretch>
        </p:blipFill>
        <p:spPr>
          <a:xfrm>
            <a:off x="3126105" y="1083310"/>
            <a:ext cx="6530975" cy="4803140"/>
          </a:xfrm>
          <a:prstGeom prst="rect">
            <a:avLst/>
          </a:prstGeom>
        </p:spPr>
      </p:pic>
      <p:grpSp>
        <p:nvGrpSpPr>
          <p:cNvPr id="10" name="Group 9"/>
          <p:cNvGrpSpPr/>
          <p:nvPr/>
        </p:nvGrpSpPr>
        <p:grpSpPr>
          <a:xfrm>
            <a:off x="0" y="-7724"/>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p:cNvSpPr txBox="1"/>
          <p:nvPr/>
        </p:nvSpPr>
        <p:spPr>
          <a:xfrm>
            <a:off x="663572" y="202239"/>
            <a:ext cx="3059800"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p:nvPr/>
        </p:nvSpPr>
        <p:spPr>
          <a:xfrm>
            <a:off x="3050222" y="5600016"/>
            <a:ext cx="5913755" cy="1014730"/>
          </a:xfrm>
          <a:prstGeom prst="rect">
            <a:avLst/>
          </a:prstGeom>
        </p:spPr>
        <p:txBody>
          <a:bodyPr wrap="square">
            <a:spAutoFit/>
          </a:bodyPr>
          <a:lstStyle/>
          <a:p>
            <a:pPr>
              <a:lnSpc>
                <a:spcPct val="150000"/>
              </a:lnSpc>
              <a:spcAft>
                <a:spcPts val="0"/>
              </a:spcAft>
            </a:pPr>
            <a:r>
              <a:rPr lang="en-US" sz="4000" b="1" dirty="0">
                <a:ln w="6600">
                  <a:solidFill>
                    <a:srgbClr val="F7941E"/>
                  </a:solidFill>
                  <a:prstDash val="solid"/>
                </a:ln>
                <a:solidFill>
                  <a:schemeClr val="accent4">
                    <a:lumMod val="40000"/>
                    <a:lumOff val="60000"/>
                  </a:schemeClr>
                </a:solidFill>
                <a:effectLst>
                  <a:outerShdw dist="38100" dir="2700000" algn="tl" rotWithShape="0">
                    <a:schemeClr val="accent2"/>
                  </a:outerShdw>
                </a:effectLst>
                <a:latin typeface="Calibri (Body)"/>
                <a:ea typeface="Times New Roman" panose="02020603050405020304" pitchFamily="18" charset="0"/>
              </a:rPr>
              <a:t>BUDDHA’S BIRTHDAY</a:t>
            </a:r>
          </a:p>
        </p:txBody>
      </p:sp>
      <p:pic>
        <p:nvPicPr>
          <p:cNvPr id="6" name="Content Placeholder 5" descr="Buddhas-Birthday"/>
          <p:cNvPicPr>
            <a:picLocks noGrp="1" noChangeAspect="1"/>
          </p:cNvPicPr>
          <p:nvPr>
            <p:ph idx="1"/>
          </p:nvPr>
        </p:nvPicPr>
        <p:blipFill>
          <a:blip r:embed="rId3"/>
          <a:stretch>
            <a:fillRect/>
          </a:stretch>
        </p:blipFill>
        <p:spPr>
          <a:xfrm>
            <a:off x="1654175" y="1253490"/>
            <a:ext cx="9097645" cy="4480560"/>
          </a:xfrm>
          <a:prstGeom prst="rect">
            <a:avLst/>
          </a:prstGeom>
        </p:spPr>
      </p:pic>
      <p:grpSp>
        <p:nvGrpSpPr>
          <p:cNvPr id="10" name="Group 9"/>
          <p:cNvGrpSpPr/>
          <p:nvPr/>
        </p:nvGrpSpPr>
        <p:grpSpPr>
          <a:xfrm>
            <a:off x="0" y="-7724"/>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p:cNvSpPr txBox="1"/>
          <p:nvPr/>
        </p:nvSpPr>
        <p:spPr>
          <a:xfrm>
            <a:off x="663572" y="202239"/>
            <a:ext cx="3059800"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p:nvPr/>
        </p:nvSpPr>
        <p:spPr>
          <a:xfrm>
            <a:off x="3910379" y="5730345"/>
            <a:ext cx="5913755" cy="1014730"/>
          </a:xfrm>
          <a:prstGeom prst="rect">
            <a:avLst/>
          </a:prstGeom>
        </p:spPr>
        <p:txBody>
          <a:bodyPr wrap="square">
            <a:spAutoFit/>
          </a:bodyPr>
          <a:lstStyle/>
          <a:p>
            <a:pPr>
              <a:lnSpc>
                <a:spcPct val="150000"/>
              </a:lnSpc>
              <a:spcAft>
                <a:spcPts val="0"/>
              </a:spcAft>
            </a:pPr>
            <a:r>
              <a:rPr lang="en-US" sz="4000" b="1" i="1" dirty="0">
                <a:ln w="6600">
                  <a:solidFill>
                    <a:srgbClr val="F7941E"/>
                  </a:solidFill>
                  <a:prstDash val="solid"/>
                </a:ln>
                <a:solidFill>
                  <a:schemeClr val="accent4">
                    <a:lumMod val="40000"/>
                    <a:lumOff val="60000"/>
                  </a:schemeClr>
                </a:solidFill>
                <a:effectLst>
                  <a:outerShdw dist="38100" dir="2700000" algn="tl" rotWithShape="0">
                    <a:schemeClr val="accent2"/>
                  </a:outerShdw>
                </a:effectLst>
                <a:latin typeface="Calibri (Body)"/>
                <a:ea typeface="Times New Roman" panose="02020603050405020304" pitchFamily="18" charset="0"/>
              </a:rPr>
              <a:t>GIONG</a:t>
            </a:r>
            <a:r>
              <a:rPr lang="en-US" sz="4000" b="1" dirty="0">
                <a:ln w="6600">
                  <a:solidFill>
                    <a:srgbClr val="F7941E"/>
                  </a:solidFill>
                  <a:prstDash val="solid"/>
                </a:ln>
                <a:solidFill>
                  <a:schemeClr val="accent4">
                    <a:lumMod val="40000"/>
                    <a:lumOff val="60000"/>
                  </a:schemeClr>
                </a:solidFill>
                <a:effectLst>
                  <a:outerShdw dist="38100" dir="2700000" algn="tl" rotWithShape="0">
                    <a:schemeClr val="accent2"/>
                  </a:outerShdw>
                </a:effectLst>
                <a:latin typeface="Calibri (Body)"/>
                <a:ea typeface="Times New Roman" panose="02020603050405020304" pitchFamily="18" charset="0"/>
              </a:rPr>
              <a:t> FESTIVAL</a:t>
            </a:r>
          </a:p>
        </p:txBody>
      </p:sp>
      <p:grpSp>
        <p:nvGrpSpPr>
          <p:cNvPr id="10" name="Group 9"/>
          <p:cNvGrpSpPr/>
          <p:nvPr/>
        </p:nvGrpSpPr>
        <p:grpSpPr>
          <a:xfrm>
            <a:off x="0" y="-7724"/>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p:cNvSpPr txBox="1"/>
          <p:nvPr/>
        </p:nvSpPr>
        <p:spPr>
          <a:xfrm>
            <a:off x="663572" y="202239"/>
            <a:ext cx="3059800"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792" y="1378918"/>
            <a:ext cx="6306416" cy="43514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p:nvPr/>
        </p:nvSpPr>
        <p:spPr>
          <a:xfrm>
            <a:off x="3407654" y="5543550"/>
            <a:ext cx="5913755" cy="1014730"/>
          </a:xfrm>
          <a:prstGeom prst="rect">
            <a:avLst/>
          </a:prstGeom>
        </p:spPr>
        <p:txBody>
          <a:bodyPr wrap="square">
            <a:spAutoFit/>
          </a:bodyPr>
          <a:lstStyle/>
          <a:p>
            <a:pPr>
              <a:lnSpc>
                <a:spcPct val="150000"/>
              </a:lnSpc>
              <a:spcAft>
                <a:spcPts val="0"/>
              </a:spcAft>
            </a:pPr>
            <a:r>
              <a:rPr lang="en-US" sz="4000" b="1" dirty="0">
                <a:ln w="6600">
                  <a:solidFill>
                    <a:srgbClr val="F7941E"/>
                  </a:solidFill>
                  <a:prstDash val="solid"/>
                </a:ln>
                <a:solidFill>
                  <a:schemeClr val="accent4">
                    <a:lumMod val="40000"/>
                    <a:lumOff val="60000"/>
                  </a:schemeClr>
                </a:solidFill>
                <a:effectLst>
                  <a:outerShdw dist="38100" dir="2700000" algn="tl" rotWithShape="0">
                    <a:schemeClr val="accent2"/>
                  </a:outerShdw>
                </a:effectLst>
                <a:latin typeface="Calibri (Body)"/>
                <a:ea typeface="Times New Roman" panose="02020603050405020304" pitchFamily="18" charset="0"/>
              </a:rPr>
              <a:t>OK OM BOK FESTIVAL</a:t>
            </a:r>
          </a:p>
        </p:txBody>
      </p:sp>
      <p:pic>
        <p:nvPicPr>
          <p:cNvPr id="8" name="Content Placeholder 7" descr="ok-om-bok-festival-in-Mekong-Delta"/>
          <p:cNvPicPr>
            <a:picLocks noGrp="1" noChangeAspect="1"/>
          </p:cNvPicPr>
          <p:nvPr>
            <p:ph idx="1"/>
          </p:nvPr>
        </p:nvPicPr>
        <p:blipFill>
          <a:blip r:embed="rId3"/>
          <a:stretch>
            <a:fillRect/>
          </a:stretch>
        </p:blipFill>
        <p:spPr>
          <a:xfrm>
            <a:off x="669925" y="1344930"/>
            <a:ext cx="10675620" cy="4307840"/>
          </a:xfrm>
          <a:prstGeom prst="rect">
            <a:avLst/>
          </a:prstGeom>
        </p:spPr>
      </p:pic>
      <p:grpSp>
        <p:nvGrpSpPr>
          <p:cNvPr id="10" name="Group 9"/>
          <p:cNvGrpSpPr/>
          <p:nvPr/>
        </p:nvGrpSpPr>
        <p:grpSpPr>
          <a:xfrm>
            <a:off x="0" y="-7724"/>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p:cNvSpPr txBox="1"/>
          <p:nvPr/>
        </p:nvSpPr>
        <p:spPr>
          <a:xfrm>
            <a:off x="663572" y="202239"/>
            <a:ext cx="3059800"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24713" y="1297960"/>
            <a:ext cx="9964774" cy="491490"/>
          </a:xfrm>
          <a:prstGeom prst="rect">
            <a:avLst/>
          </a:prstGeom>
          <a:noFill/>
          <a:effectLst/>
        </p:spPr>
        <p:txBody>
          <a:bodyPr wrap="square" rtlCol="0">
            <a:spAutoFit/>
          </a:bodyPr>
          <a:lstStyle/>
          <a:p>
            <a:r>
              <a:rPr lang="en-US" sz="2600" b="1" dirty="0">
                <a:cs typeface="Arial" panose="020B0604020202020204" pitchFamily="34" charset="0"/>
              </a:rPr>
              <a:t>Work in pairs. Look at the picture and answer the following questions. </a:t>
            </a:r>
          </a:p>
        </p:txBody>
      </p:sp>
      <p:grpSp>
        <p:nvGrpSpPr>
          <p:cNvPr id="13" name="Group 12"/>
          <p:cNvGrpSpPr/>
          <p:nvPr/>
        </p:nvGrpSpPr>
        <p:grpSpPr>
          <a:xfrm>
            <a:off x="0" y="-7724"/>
            <a:ext cx="12192000" cy="1083309"/>
            <a:chOff x="0" y="-3"/>
            <a:chExt cx="12192000" cy="1083309"/>
          </a:xfrm>
        </p:grpSpPr>
        <p:sp>
          <p:nvSpPr>
            <p:cNvPr id="14" name="Round Single Corner Rectangle 1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p:cNvSpPr txBox="1"/>
          <p:nvPr/>
        </p:nvSpPr>
        <p:spPr>
          <a:xfrm>
            <a:off x="663572" y="202239"/>
            <a:ext cx="3059800"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4" name="Rounded Rectangle 23"/>
          <p:cNvSpPr/>
          <p:nvPr/>
        </p:nvSpPr>
        <p:spPr>
          <a:xfrm>
            <a:off x="508332" y="1286844"/>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6" name="TextBox 25"/>
          <p:cNvSpPr txBox="1"/>
          <p:nvPr/>
        </p:nvSpPr>
        <p:spPr>
          <a:xfrm>
            <a:off x="561117" y="117357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9" name="Picture 18"/>
          <p:cNvPicPr>
            <a:picLocks noChangeAspect="1"/>
          </p:cNvPicPr>
          <p:nvPr/>
        </p:nvPicPr>
        <p:blipFill rotWithShape="1">
          <a:blip r:embed="rId3"/>
          <a:srcRect t="3533"/>
          <a:stretch/>
        </p:blipFill>
        <p:spPr>
          <a:xfrm>
            <a:off x="1230777" y="1789450"/>
            <a:ext cx="8921555" cy="3727469"/>
          </a:xfrm>
          <a:prstGeom prst="rect">
            <a:avLst/>
          </a:prstGeom>
        </p:spPr>
      </p:pic>
      <p:sp>
        <p:nvSpPr>
          <p:cNvPr id="27" name="Rectangle 26"/>
          <p:cNvSpPr/>
          <p:nvPr/>
        </p:nvSpPr>
        <p:spPr>
          <a:xfrm>
            <a:off x="1010939" y="5037645"/>
            <a:ext cx="10348724" cy="1572895"/>
          </a:xfrm>
          <a:prstGeom prst="rect">
            <a:avLst/>
          </a:prstGeom>
          <a:noFill/>
          <a:ln>
            <a:noFill/>
          </a:ln>
          <a:extLst>
            <a:ext uri="{909E8E84-426E-40DD-AFC4-6F175D3DCCD1}">
              <a14:hiddenFill xmlns:a14="http://schemas.microsoft.com/office/drawing/2010/main">
                <a:solidFill>
                  <a:srgbClr val="CBEAF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sz="3600">
                <a:solidFill>
                  <a:schemeClr val="tx1"/>
                </a:solidFill>
                <a:sym typeface="+mn-ea"/>
              </a:rPr>
              <a:t>1. What can you see in the photos? </a:t>
            </a:r>
          </a:p>
          <a:p>
            <a:pPr indent="0">
              <a:buFont typeface="Arial" panose="020B0604020202020204" pitchFamily="34" charset="0"/>
              <a:buNone/>
            </a:pPr>
            <a:r>
              <a:rPr lang="en-US" sz="3600">
                <a:solidFill>
                  <a:schemeClr val="tx1"/>
                </a:solidFill>
                <a:sym typeface="+mn-ea"/>
              </a:rPr>
              <a:t>2. In which part of Viet Nam might the festival occur?</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TotalTime>
  <Words>656</Words>
  <Application>Microsoft Office PowerPoint</Application>
  <PresentationFormat>Widescreen</PresentationFormat>
  <Paragraphs>120</Paragraphs>
  <Slides>17</Slides>
  <Notes>14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(Body)</vt:lpstr>
      <vt:lpstr>Calibri Light</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211</cp:revision>
  <dcterms:created xsi:type="dcterms:W3CDTF">2020-12-09T02:04:00Z</dcterms:created>
  <dcterms:modified xsi:type="dcterms:W3CDTF">2024-12-14T11:45:23Z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44E1A507B5DA44D6B2BFA29E621DC6B6</vt:lpwstr>
  </property>
  <property fmtid="{D5CDD505-2E9C-101B-9397-08002B2CF9AE}" pid="3" name="KSOProductBuildVer">
    <vt:lpwstr>1033-11.2.0.11380</vt:lpwstr>
  </property>
</Properties>
</file>