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8" r:id="rId2"/>
    <p:sldId id="295" r:id="rId3"/>
    <p:sldId id="296" r:id="rId4"/>
    <p:sldId id="298" r:id="rId5"/>
    <p:sldId id="299" r:id="rId6"/>
    <p:sldId id="300" r:id="rId7"/>
    <p:sldId id="302" r:id="rId8"/>
    <p:sldId id="301" r:id="rId9"/>
    <p:sldId id="276" r:id="rId10"/>
    <p:sldId id="303" r:id="rId11"/>
    <p:sldId id="304" r:id="rId12"/>
    <p:sldId id="305" r:id="rId13"/>
    <p:sldId id="265" r:id="rId14"/>
    <p:sldId id="306" r:id="rId15"/>
    <p:sldId id="307" r:id="rId16"/>
    <p:sldId id="308" r:id="rId17"/>
    <p:sldId id="259" r:id="rId18"/>
  </p:sldIdLst>
  <p:sldSz cx="9144000" cy="6858000" type="screen4x3"/>
  <p:notesSz cx="6858000" cy="9144000"/>
  <p:custDataLst>
    <p:tags r:id="rId20"/>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E5"/>
    <a:srgbClr val="E917CB"/>
    <a:srgbClr val="000099"/>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91" autoAdjust="0"/>
    <p:restoredTop sz="94660"/>
  </p:normalViewPr>
  <p:slideViewPr>
    <p:cSldViewPr>
      <p:cViewPr varScale="1">
        <p:scale>
          <a:sx n="64" d="100"/>
          <a:sy n="64" d="100"/>
        </p:scale>
        <p:origin x="1518"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66CB7D-5FED-43DE-96E2-3503992B8C94}" type="datetimeFigureOut">
              <a:rPr lang="en-US" smtClean="0"/>
              <a:t>12/14/2024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33331A-7A8B-4E21-A488-0C558A23C767}" type="slidenum">
              <a:rPr lang="en-US" smtClean="0"/>
              <a:t>‹#›</a:t>
            </a:fld>
            <a:endParaRPr lang="en-US"/>
          </a:p>
        </p:txBody>
      </p:sp>
    </p:spTree>
    <p:extLst>
      <p:ext uri="{BB962C8B-B14F-4D97-AF65-F5344CB8AC3E}">
        <p14:creationId xmlns:p14="http://schemas.microsoft.com/office/powerpoint/2010/main" val="3617619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EC728CB-8786-4367-9070-3AF1DC8D9773}" type="slidenum">
              <a:rPr lang="en-GB" smtClean="0"/>
              <a:t>2</a:t>
            </a:fld>
            <a:endParaRPr lang="en-GB"/>
          </a:p>
        </p:txBody>
      </p:sp>
    </p:spTree>
    <p:extLst>
      <p:ext uri="{BB962C8B-B14F-4D97-AF65-F5344CB8AC3E}">
        <p14:creationId xmlns:p14="http://schemas.microsoft.com/office/powerpoint/2010/main" val="287006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a:xfrm>
            <a:off x="1143000" y="685800"/>
            <a:ext cx="4572000" cy="3429000"/>
          </a:xfrm>
          <a:ln/>
        </p:spPr>
      </p:sp>
      <p:sp>
        <p:nvSpPr>
          <p:cNvPr id="296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4" name="Slide Number Placeholder 3"/>
          <p:cNvSpPr>
            <a:spLocks noGrp="1"/>
          </p:cNvSpPr>
          <p:nvPr>
            <p:ph type="sldNum" sz="quarter" idx="5"/>
          </p:nvPr>
        </p:nvSpPr>
        <p:spPr/>
        <p:txBody>
          <a:bodyPr/>
          <a:lstStyle/>
          <a:p>
            <a:pPr>
              <a:defRPr/>
            </a:pPr>
            <a:fld id="{8EAABAA5-CBF3-434E-9563-79DA05DC2230}" type="slidenum">
              <a:rPr lang="en-US" smtClean="0"/>
              <a:pPr>
                <a:defRPr/>
              </a:pPr>
              <a:t>4</a:t>
            </a:fld>
            <a:endParaRPr lang="en-US"/>
          </a:p>
        </p:txBody>
      </p:sp>
    </p:spTree>
    <p:extLst>
      <p:ext uri="{BB962C8B-B14F-4D97-AF65-F5344CB8AC3E}">
        <p14:creationId xmlns:p14="http://schemas.microsoft.com/office/powerpoint/2010/main" val="3117973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Slide </a:t>
            </a:r>
            <a:r>
              <a:rPr lang="en-US" dirty="0" err="1"/>
              <a:t>này</a:t>
            </a:r>
            <a:r>
              <a:rPr lang="en-US" dirty="0"/>
              <a:t> </a:t>
            </a:r>
            <a:r>
              <a:rPr lang="en-US" dirty="0" err="1"/>
              <a:t>không</a:t>
            </a:r>
            <a:r>
              <a:rPr lang="en-US" dirty="0"/>
              <a:t> </a:t>
            </a:r>
            <a:r>
              <a:rPr lang="en-US" dirty="0" err="1"/>
              <a:t>đúng</a:t>
            </a:r>
            <a:r>
              <a:rPr lang="en-US" dirty="0"/>
              <a:t>.</a:t>
            </a:r>
          </a:p>
        </p:txBody>
      </p:sp>
      <p:sp>
        <p:nvSpPr>
          <p:cNvPr id="4" name="Slide Number Placeholder 3"/>
          <p:cNvSpPr>
            <a:spLocks noGrp="1"/>
          </p:cNvSpPr>
          <p:nvPr>
            <p:ph type="sldNum" sz="quarter" idx="5"/>
          </p:nvPr>
        </p:nvSpPr>
        <p:spPr/>
        <p:txBody>
          <a:bodyPr/>
          <a:lstStyle/>
          <a:p>
            <a:fld id="{943BA9B6-A501-480A-80EC-7FBE4F2534C7}" type="slidenum">
              <a:rPr lang="en-US" smtClean="0"/>
              <a:t>6</a:t>
            </a:fld>
            <a:endParaRPr lang="en-US"/>
          </a:p>
        </p:txBody>
      </p:sp>
    </p:spTree>
    <p:extLst>
      <p:ext uri="{BB962C8B-B14F-4D97-AF65-F5344CB8AC3E}">
        <p14:creationId xmlns:p14="http://schemas.microsoft.com/office/powerpoint/2010/main" val="68046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City landmarks </a:t>
            </a:r>
            <a:r>
              <a:rPr lang="en-US" dirty="0" err="1"/>
              <a:t>phải</a:t>
            </a:r>
            <a:r>
              <a:rPr lang="en-US" dirty="0"/>
              <a:t> ở </a:t>
            </a:r>
            <a:r>
              <a:rPr lang="en-US" dirty="0" err="1"/>
              <a:t>trên</a:t>
            </a:r>
            <a:r>
              <a:rPr lang="en-US" dirty="0"/>
              <a:t> </a:t>
            </a:r>
            <a:r>
              <a:rPr lang="en-US" dirty="0" err="1"/>
              <a:t>mục</a:t>
            </a:r>
            <a:r>
              <a:rPr lang="en-US" dirty="0"/>
              <a:t> 3</a:t>
            </a:r>
          </a:p>
        </p:txBody>
      </p:sp>
      <p:sp>
        <p:nvSpPr>
          <p:cNvPr id="4" name="Slide Number Placeholder 3"/>
          <p:cNvSpPr>
            <a:spLocks noGrp="1"/>
          </p:cNvSpPr>
          <p:nvPr>
            <p:ph type="sldNum" sz="quarter" idx="5"/>
          </p:nvPr>
        </p:nvSpPr>
        <p:spPr/>
        <p:txBody>
          <a:bodyPr/>
          <a:lstStyle/>
          <a:p>
            <a:fld id="{943BA9B6-A501-480A-80EC-7FBE4F2534C7}" type="slidenum">
              <a:rPr lang="en-US" smtClean="0"/>
              <a:t>11</a:t>
            </a:fld>
            <a:endParaRPr lang="en-US"/>
          </a:p>
        </p:txBody>
      </p:sp>
    </p:spTree>
    <p:extLst>
      <p:ext uri="{BB962C8B-B14F-4D97-AF65-F5344CB8AC3E}">
        <p14:creationId xmlns:p14="http://schemas.microsoft.com/office/powerpoint/2010/main" val="3269158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28960618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1867940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375795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6500145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29234946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36529261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3775617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2432065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26615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3005036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05DDD11-4674-4388-BA88-DF897E1F10D9}" type="datetimeFigureOut">
              <a:rPr lang="vi-VN" smtClean="0"/>
              <a:pPr/>
              <a:t>14/12/2024</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7E1C974-3DCE-4B9C-BC67-CBEDC16AE9E5}" type="slidenum">
              <a:rPr lang="vi-VN" smtClean="0"/>
              <a:pPr/>
              <a:t>‹#›</a:t>
            </a:fld>
            <a:endParaRPr lang="vi-VN"/>
          </a:p>
        </p:txBody>
      </p:sp>
    </p:spTree>
    <p:extLst>
      <p:ext uri="{BB962C8B-B14F-4D97-AF65-F5344CB8AC3E}">
        <p14:creationId xmlns:p14="http://schemas.microsoft.com/office/powerpoint/2010/main" val="130374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5DDD11-4674-4388-BA88-DF897E1F10D9}" type="datetimeFigureOut">
              <a:rPr lang="vi-VN" smtClean="0"/>
              <a:pPr/>
              <a:t>14/12/2024</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1C974-3DCE-4B9C-BC67-CBEDC16AE9E5}" type="slidenum">
              <a:rPr lang="vi-VN" smtClean="0"/>
              <a:pPr/>
              <a:t>‹#›</a:t>
            </a:fld>
            <a:endParaRPr lang="vi-VN"/>
          </a:p>
        </p:txBody>
      </p:sp>
    </p:spTree>
    <p:extLst>
      <p:ext uri="{BB962C8B-B14F-4D97-AF65-F5344CB8AC3E}">
        <p14:creationId xmlns:p14="http://schemas.microsoft.com/office/powerpoint/2010/main" val="26082148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wmf"/><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16.png"/><Relationship Id="rId5" Type="http://schemas.openxmlformats.org/officeDocument/2006/relationships/image" Target="../media/image13.png"/><Relationship Id="rId4" Type="http://schemas.openxmlformats.org/officeDocument/2006/relationships/notesSlide" Target="../notesSlides/notesSlide4.xml"/><Relationship Id="rId9" Type="http://schemas.openxmlformats.org/officeDocument/2006/relationships/image" Target="../media/image1.gif"/></Relationships>
</file>

<file path=ppt/slides/_rels/slide12.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wmf"/><Relationship Id="rId1" Type="http://schemas.openxmlformats.org/officeDocument/2006/relationships/slideLayout" Target="../slideLayouts/slideLayout1.xml"/><Relationship Id="rId5" Type="http://schemas.openxmlformats.org/officeDocument/2006/relationships/image" Target="../media/image17.jpg"/><Relationship Id="rId4" Type="http://schemas.openxmlformats.org/officeDocument/2006/relationships/image" Target="../media/image1.gif"/></Relationships>
</file>

<file path=ppt/slides/_rels/slide14.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1.pn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2.wmf"/><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2.xml"/><Relationship Id="rId7" Type="http://schemas.openxmlformats.org/officeDocument/2006/relationships/image" Target="../media/image2.w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gif"/><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gif"/><Relationship Id="rId3" Type="http://schemas.openxmlformats.org/officeDocument/2006/relationships/slideLayout" Target="../slideLayouts/slideLayout2.xml"/><Relationship Id="rId7" Type="http://schemas.openxmlformats.org/officeDocument/2006/relationships/image" Target="../media/image2.wmf"/><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15.jfif"/></Relationships>
</file>

<file path=ppt/slides/_rels/slide9.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15.jf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113" y="880795"/>
            <a:ext cx="9144000" cy="1654748"/>
          </a:xfrm>
          <a:prstGeom prst="rect">
            <a:avLst/>
          </a:prstGeom>
          <a:noFill/>
        </p:spPr>
        <p:txBody>
          <a:bodyPr wrap="square" rtlCol="0">
            <a:spAutoFit/>
          </a:bodyPr>
          <a:lstStyle/>
          <a:p>
            <a:pPr algn="ctr">
              <a:lnSpc>
                <a:spcPct val="150000"/>
              </a:lnSpc>
            </a:pPr>
            <a:r>
              <a:rPr lang="en-US"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Unit 4:</a:t>
            </a:r>
            <a:r>
              <a:rPr lang="en-US" sz="3600" dirty="0">
                <a:solidFill>
                  <a:srgbClr val="FF0000"/>
                </a:solidFill>
                <a:latin typeface="Times New Roman" pitchFamily="18" charset="0"/>
                <a:cs typeface="Times New Roman" pitchFamily="18" charset="0"/>
              </a:rPr>
              <a:t> </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My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neighbourhood</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lnSpc>
                <a:spcPct val="150000"/>
              </a:lnSpc>
            </a:pPr>
            <a:r>
              <a:rPr lang="en-US" sz="36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Period 29 - Lesson 4: Communication (p.43)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1750"/>
            <a:ext cx="9144000" cy="476250"/>
          </a:xfrm>
          <a:prstGeom prst="rect">
            <a:avLst/>
          </a:prstGeom>
        </p:spPr>
      </p:pic>
      <p:pic>
        <p:nvPicPr>
          <p:cNvPr id="8" name="Picture 156" descr="POINSET2"/>
          <p:cNvPicPr>
            <a:picLocks noChangeAspect="1" noChangeArrowheads="1"/>
          </p:cNvPicPr>
          <p:nvPr/>
        </p:nvPicPr>
        <p:blipFill>
          <a:blip r:embed="rId3"/>
          <a:srcRect/>
          <a:stretch>
            <a:fillRect/>
          </a:stretch>
        </p:blipFill>
        <p:spPr bwMode="auto">
          <a:xfrm>
            <a:off x="-25400" y="9525"/>
            <a:ext cx="889000" cy="885825"/>
          </a:xfrm>
          <a:prstGeom prst="rect">
            <a:avLst/>
          </a:prstGeom>
          <a:noFill/>
          <a:ln w="9525">
            <a:noFill/>
            <a:miter lim="800000"/>
            <a:headEnd/>
            <a:tailEnd/>
          </a:ln>
        </p:spPr>
      </p:pic>
      <p:pic>
        <p:nvPicPr>
          <p:cNvPr id="9" name="Picture 158" descr="POINSET2"/>
          <p:cNvPicPr>
            <a:picLocks noChangeAspect="1" noChangeArrowheads="1"/>
          </p:cNvPicPr>
          <p:nvPr/>
        </p:nvPicPr>
        <p:blipFill>
          <a:blip r:embed="rId3"/>
          <a:srcRect/>
          <a:stretch>
            <a:fillRect/>
          </a:stretch>
        </p:blipFill>
        <p:spPr bwMode="auto">
          <a:xfrm rot="5400000">
            <a:off x="8052594" y="11906"/>
            <a:ext cx="1104900" cy="1100138"/>
          </a:xfrm>
          <a:prstGeom prst="rect">
            <a:avLst/>
          </a:prstGeom>
          <a:noFill/>
          <a:ln w="9525">
            <a:noFill/>
            <a:miter lim="800000"/>
            <a:headEnd/>
            <a:tailEnd/>
          </a:ln>
        </p:spPr>
      </p:pic>
    </p:spTree>
    <p:extLst>
      <p:ext uri="{BB962C8B-B14F-4D97-AF65-F5344CB8AC3E}">
        <p14:creationId xmlns:p14="http://schemas.microsoft.com/office/powerpoint/2010/main" val="1424993038"/>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04" y="357545"/>
            <a:ext cx="9144000" cy="707886"/>
          </a:xfrm>
          <a:prstGeom prst="rect">
            <a:avLst/>
          </a:prstGeom>
          <a:noFill/>
        </p:spPr>
        <p:txBody>
          <a:bodyPr wrap="square" rtlCol="0">
            <a:spAutoFit/>
          </a:bodyPr>
          <a:lstStyle/>
          <a:p>
            <a:pPr algn="ctr"/>
            <a:r>
              <a:rPr lang="en-US" sz="20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Unit 4:</a:t>
            </a:r>
            <a:r>
              <a:rPr lang="en-US" sz="2000" dirty="0">
                <a:solidFill>
                  <a:srgbClr val="FF0000"/>
                </a:solidFill>
                <a:latin typeface="Times New Roman" pitchFamily="18" charset="0"/>
                <a:cs typeface="Times New Roman" pitchFamily="18" charset="0"/>
              </a:rPr>
              <a:t> </a:t>
            </a: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My </a:t>
            </a:r>
            <a:r>
              <a:rPr lang="en-US" sz="2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neighbourhood</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Period 29 - Lesson 4: Communication (p.43)</a:t>
            </a:r>
          </a:p>
        </p:txBody>
      </p:sp>
      <p:sp>
        <p:nvSpPr>
          <p:cNvPr id="6" name="TextBox 5"/>
          <p:cNvSpPr txBox="1"/>
          <p:nvPr/>
        </p:nvSpPr>
        <p:spPr>
          <a:xfrm>
            <a:off x="228600" y="1001126"/>
            <a:ext cx="3960440" cy="400110"/>
          </a:xfrm>
          <a:prstGeom prst="rect">
            <a:avLst/>
          </a:prstGeom>
          <a:noFill/>
        </p:spPr>
        <p:txBody>
          <a:bodyPr wrap="square" rtlCol="0">
            <a:spAutoFit/>
          </a:bodyPr>
          <a:lstStyle/>
          <a:p>
            <a:r>
              <a:rPr lang="en-US" sz="2000" b="1" dirty="0">
                <a:solidFill>
                  <a:srgbClr val="C00000"/>
                </a:solidFill>
                <a:latin typeface="Times New Roman" pitchFamily="18" charset="0"/>
                <a:ea typeface="Yu Mincho Light" pitchFamily="18" charset="-128"/>
                <a:cs typeface="Times New Roman" pitchFamily="18" charset="0"/>
              </a:rPr>
              <a:t>A. Pre - speaking:</a:t>
            </a:r>
            <a:endParaRPr lang="en-US" sz="2000" b="1" dirty="0">
              <a:solidFill>
                <a:srgbClr val="C00000"/>
              </a:solidFill>
              <a:latin typeface="Yu Mincho Light" pitchFamily="18" charset="-128"/>
              <a:ea typeface="Yu Mincho Light" pitchFamily="18" charset="-128"/>
            </a:endParaRPr>
          </a:p>
        </p:txBody>
      </p:sp>
      <p:sp>
        <p:nvSpPr>
          <p:cNvPr id="20" name="Rectangle 15"/>
          <p:cNvSpPr txBox="1">
            <a:spLocks noChangeArrowheads="1"/>
          </p:cNvSpPr>
          <p:nvPr/>
        </p:nvSpPr>
        <p:spPr bwMode="auto">
          <a:xfrm>
            <a:off x="468313" y="19721"/>
            <a:ext cx="8229600" cy="228600"/>
          </a:xfrm>
          <a:prstGeom prst="rect">
            <a:avLst/>
          </a:prstGeom>
          <a:noFill/>
          <a:ln w="9525">
            <a:noFill/>
            <a:miter lim="800000"/>
            <a:headEnd/>
            <a:tailEnd/>
          </a:ln>
        </p:spPr>
        <p:txBody>
          <a:bodyPr anchor="ctr"/>
          <a:lstStyle/>
          <a:p>
            <a:pPr algn="ctr" fontAlgn="auto">
              <a:spcAft>
                <a:spcPts val="0"/>
              </a:spcAft>
              <a:defRPr/>
            </a:pPr>
            <a:r>
              <a:rPr lang="en-US" dirty="0">
                <a:solidFill>
                  <a:srgbClr val="002060"/>
                </a:solidFill>
                <a:latin typeface=".VnAristote" panose="020B7200000000000000" pitchFamily="34" charset="0"/>
                <a:ea typeface="+mj-ea"/>
                <a:cs typeface="+mj-cs"/>
              </a:rPr>
              <a:t>Friday, November 11</a:t>
            </a:r>
            <a:r>
              <a:rPr lang="en-US" baseline="30000" dirty="0">
                <a:solidFill>
                  <a:srgbClr val="002060"/>
                </a:solidFill>
                <a:latin typeface=".VnAristote" panose="020B7200000000000000" pitchFamily="34" charset="0"/>
                <a:ea typeface="+mj-ea"/>
                <a:cs typeface="+mj-cs"/>
              </a:rPr>
              <a:t>th</a:t>
            </a:r>
            <a:r>
              <a:rPr lang="en-US" dirty="0">
                <a:solidFill>
                  <a:srgbClr val="002060"/>
                </a:solidFill>
                <a:latin typeface=".VnAristote" panose="020B7200000000000000" pitchFamily="34" charset="0"/>
                <a:ea typeface="+mj-ea"/>
                <a:cs typeface="+mj-cs"/>
              </a:rPr>
              <a:t> , 2023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pic>
        <p:nvPicPr>
          <p:cNvPr id="8" name="Picture 156" descr="POINSET2"/>
          <p:cNvPicPr>
            <a:picLocks noChangeAspect="1" noChangeArrowheads="1"/>
          </p:cNvPicPr>
          <p:nvPr/>
        </p:nvPicPr>
        <p:blipFill>
          <a:blip r:embed="rId3"/>
          <a:srcRect/>
          <a:stretch>
            <a:fillRect/>
          </a:stretch>
        </p:blipFill>
        <p:spPr bwMode="auto">
          <a:xfrm>
            <a:off x="-25400" y="9525"/>
            <a:ext cx="1397000" cy="1285875"/>
          </a:xfrm>
          <a:prstGeom prst="rect">
            <a:avLst/>
          </a:prstGeom>
          <a:noFill/>
          <a:ln w="9525">
            <a:noFill/>
            <a:miter lim="800000"/>
            <a:headEnd/>
            <a:tailEnd/>
          </a:ln>
        </p:spPr>
      </p:pic>
      <p:pic>
        <p:nvPicPr>
          <p:cNvPr id="9" name="Picture 158" descr="POINSET2"/>
          <p:cNvPicPr>
            <a:picLocks noChangeAspect="1" noChangeArrowheads="1"/>
          </p:cNvPicPr>
          <p:nvPr/>
        </p:nvPicPr>
        <p:blipFill>
          <a:blip r:embed="rId3"/>
          <a:srcRect/>
          <a:stretch>
            <a:fillRect/>
          </a:stretch>
        </p:blipFill>
        <p:spPr bwMode="auto">
          <a:xfrm rot="5400000">
            <a:off x="7820818" y="-115094"/>
            <a:ext cx="1209677" cy="1458913"/>
          </a:xfrm>
          <a:prstGeom prst="rect">
            <a:avLst/>
          </a:prstGeom>
          <a:noFill/>
          <a:ln w="9525">
            <a:noFill/>
            <a:miter lim="800000"/>
            <a:headEnd/>
            <a:tailEnd/>
          </a:ln>
        </p:spPr>
      </p:pic>
      <p:sp>
        <p:nvSpPr>
          <p:cNvPr id="10" name="Google Shape;1881;p31"/>
          <p:cNvSpPr txBox="1">
            <a:spLocks/>
          </p:cNvSpPr>
          <p:nvPr/>
        </p:nvSpPr>
        <p:spPr>
          <a:xfrm>
            <a:off x="228600" y="1190950"/>
            <a:ext cx="5601525" cy="493081"/>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002060"/>
                </a:solidFill>
                <a:latin typeface="Times New Roman" panose="02020603050405020304" pitchFamily="18" charset="0"/>
                <a:cs typeface="Times New Roman" panose="02020603050405020304" pitchFamily="18" charset="0"/>
              </a:rPr>
              <a:t>I. Vocabulary:</a:t>
            </a: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1. dir</a:t>
            </a:r>
            <a:r>
              <a:rPr lang="en-US" sz="1600" dirty="0">
                <a:solidFill>
                  <a:srgbClr val="FF0000"/>
                </a:solidFill>
                <a:latin typeface="Times New Roman" panose="02020603050405020304" pitchFamily="18" charset="0"/>
                <a:cs typeface="Times New Roman" panose="02020603050405020304" pitchFamily="18" charset="0"/>
              </a:rPr>
              <a:t>e</a:t>
            </a:r>
            <a:r>
              <a:rPr lang="en-US" sz="1600" dirty="0">
                <a:solidFill>
                  <a:srgbClr val="002060"/>
                </a:solidFill>
                <a:latin typeface="Times New Roman" panose="02020603050405020304" pitchFamily="18" charset="0"/>
                <a:cs typeface="Times New Roman" panose="02020603050405020304" pitchFamily="18" charset="0"/>
              </a:rPr>
              <a:t>ction (n) : </a:t>
            </a:r>
            <a:r>
              <a:rPr lang="en-US" sz="1600" dirty="0" err="1">
                <a:solidFill>
                  <a:srgbClr val="002060"/>
                </a:solidFill>
                <a:latin typeface="Times New Roman" panose="02020603050405020304" pitchFamily="18" charset="0"/>
                <a:cs typeface="Times New Roman" panose="02020603050405020304" pitchFamily="18" charset="0"/>
              </a:rPr>
              <a:t>phương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hướng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sự</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chỉ</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dẫn</a:t>
            </a:r>
            <a:r>
              <a:rPr lang="en-US" sz="1600" dirty="0">
                <a:solidFill>
                  <a:srgbClr val="002060"/>
                </a:solidFill>
                <a:latin typeface="Times New Roman" panose="02020603050405020304" pitchFamily="18" charset="0"/>
                <a:cs typeface="Times New Roman" panose="02020603050405020304" pitchFamily="18" charset="0"/>
              </a:rPr>
              <a:t> </a:t>
            </a: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2. </a:t>
            </a:r>
            <a:r>
              <a:rPr lang="en-US" sz="1600" dirty="0">
                <a:solidFill>
                  <a:srgbClr val="FF0000"/>
                </a:solidFill>
                <a:latin typeface="Times New Roman" panose="02020603050405020304" pitchFamily="18" charset="0"/>
                <a:cs typeface="Times New Roman" panose="02020603050405020304" pitchFamily="18" charset="0"/>
              </a:rPr>
              <a:t>au</a:t>
            </a:r>
            <a:r>
              <a:rPr lang="en-US" sz="1600" dirty="0">
                <a:solidFill>
                  <a:srgbClr val="002060"/>
                </a:solidFill>
                <a:latin typeface="Times New Roman" panose="02020603050405020304" pitchFamily="18" charset="0"/>
                <a:cs typeface="Times New Roman" panose="02020603050405020304" pitchFamily="18" charset="0"/>
              </a:rPr>
              <a:t>dio guide (</a:t>
            </a:r>
            <a:r>
              <a:rPr lang="en-US" sz="1600" dirty="0" err="1">
                <a:solidFill>
                  <a:srgbClr val="002060"/>
                </a:solidFill>
                <a:latin typeface="Times New Roman" panose="02020603050405020304" pitchFamily="18" charset="0"/>
                <a:cs typeface="Times New Roman" panose="02020603050405020304" pitchFamily="18" charset="0"/>
              </a:rPr>
              <a:t>phr</a:t>
            </a:r>
            <a:r>
              <a:rPr lang="en-US" sz="1600" dirty="0">
                <a:solidFill>
                  <a:srgbClr val="002060"/>
                </a:solidFill>
                <a:latin typeface="Times New Roman" panose="02020603050405020304" pitchFamily="18" charset="0"/>
                <a:cs typeface="Times New Roman" panose="02020603050405020304" pitchFamily="18" charset="0"/>
              </a:rPr>
              <a:t>) : </a:t>
            </a:r>
            <a:r>
              <a:rPr lang="en-US" sz="1600" dirty="0" err="1">
                <a:solidFill>
                  <a:srgbClr val="002060"/>
                </a:solidFill>
                <a:latin typeface="Times New Roman" panose="02020603050405020304" pitchFamily="18" charset="0"/>
                <a:cs typeface="Times New Roman" panose="02020603050405020304" pitchFamily="18" charset="0"/>
              </a:rPr>
              <a:t>thuyết</a:t>
            </a:r>
            <a:r>
              <a:rPr lang="en-US" sz="1600" dirty="0">
                <a:solidFill>
                  <a:srgbClr val="002060"/>
                </a:solidFill>
                <a:latin typeface="Times New Roman" panose="02020603050405020304" pitchFamily="18" charset="0"/>
                <a:cs typeface="Times New Roman" panose="02020603050405020304" pitchFamily="18" charset="0"/>
              </a:rPr>
              <a:t> minh </a:t>
            </a:r>
            <a:r>
              <a:rPr lang="en-US" sz="1600" dirty="0" err="1">
                <a:solidFill>
                  <a:srgbClr val="002060"/>
                </a:solidFill>
                <a:latin typeface="Times New Roman" panose="02020603050405020304" pitchFamily="18" charset="0"/>
                <a:cs typeface="Times New Roman" panose="02020603050405020304" pitchFamily="18" charset="0"/>
              </a:rPr>
              <a:t>tự</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động</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3. w</a:t>
            </a:r>
            <a:r>
              <a:rPr lang="en-US" sz="1600" dirty="0">
                <a:solidFill>
                  <a:srgbClr val="FF0000"/>
                </a:solidFill>
                <a:latin typeface="Times New Roman" panose="02020603050405020304" pitchFamily="18" charset="0"/>
                <a:cs typeface="Times New Roman" panose="02020603050405020304" pitchFamily="18" charset="0"/>
              </a:rPr>
              <a:t>o</a:t>
            </a:r>
            <a:r>
              <a:rPr lang="en-US" sz="1600" dirty="0">
                <a:solidFill>
                  <a:srgbClr val="002060"/>
                </a:solidFill>
                <a:latin typeface="Times New Roman" panose="02020603050405020304" pitchFamily="18" charset="0"/>
                <a:cs typeface="Times New Roman" panose="02020603050405020304" pitchFamily="18" charset="0"/>
              </a:rPr>
              <a:t>rkshop (n) : </a:t>
            </a:r>
            <a:r>
              <a:rPr lang="en-US" sz="1600" dirty="0" err="1">
                <a:solidFill>
                  <a:srgbClr val="002060"/>
                </a:solidFill>
                <a:latin typeface="Times New Roman" panose="02020603050405020304" pitchFamily="18" charset="0"/>
                <a:cs typeface="Times New Roman" panose="02020603050405020304" pitchFamily="18" charset="0"/>
              </a:rPr>
              <a:t>xưởng</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4. pr</a:t>
            </a:r>
            <a:r>
              <a:rPr lang="en-US" sz="1600" dirty="0">
                <a:solidFill>
                  <a:srgbClr val="FF0000"/>
                </a:solidFill>
                <a:latin typeface="Times New Roman" panose="02020603050405020304" pitchFamily="18" charset="0"/>
                <a:cs typeface="Times New Roman" panose="02020603050405020304" pitchFamily="18" charset="0"/>
              </a:rPr>
              <a:t>e</a:t>
            </a:r>
            <a:r>
              <a:rPr lang="en-US" sz="1600" dirty="0">
                <a:solidFill>
                  <a:srgbClr val="002060"/>
                </a:solidFill>
                <a:latin typeface="Times New Roman" panose="02020603050405020304" pitchFamily="18" charset="0"/>
                <a:cs typeface="Times New Roman" panose="02020603050405020304" pitchFamily="18" charset="0"/>
              </a:rPr>
              <a:t>sent (n) : </a:t>
            </a:r>
            <a:r>
              <a:rPr lang="en-US" sz="1600" dirty="0" err="1">
                <a:solidFill>
                  <a:srgbClr val="002060"/>
                </a:solidFill>
                <a:latin typeface="Times New Roman" panose="02020603050405020304" pitchFamily="18" charset="0"/>
                <a:cs typeface="Times New Roman" panose="02020603050405020304" pitchFamily="18" charset="0"/>
              </a:rPr>
              <a:t>món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quà</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5. c</a:t>
            </a:r>
            <a:r>
              <a:rPr lang="en-US" sz="1600" dirty="0">
                <a:solidFill>
                  <a:srgbClr val="FF0000"/>
                </a:solidFill>
                <a:latin typeface="Times New Roman" panose="02020603050405020304" pitchFamily="18" charset="0"/>
                <a:cs typeface="Times New Roman" panose="02020603050405020304" pitchFamily="18" charset="0"/>
              </a:rPr>
              <a:t>u</a:t>
            </a:r>
            <a:r>
              <a:rPr lang="en-US" sz="1600" dirty="0">
                <a:solidFill>
                  <a:srgbClr val="002060"/>
                </a:solidFill>
                <a:latin typeface="Times New Roman" panose="02020603050405020304" pitchFamily="18" charset="0"/>
                <a:cs typeface="Times New Roman" panose="02020603050405020304" pitchFamily="18" charset="0"/>
              </a:rPr>
              <a:t>lture (n) : </a:t>
            </a:r>
            <a:r>
              <a:rPr lang="en-US" sz="1600" dirty="0" err="1">
                <a:solidFill>
                  <a:srgbClr val="002060"/>
                </a:solidFill>
                <a:latin typeface="Times New Roman" panose="02020603050405020304" pitchFamily="18" charset="0"/>
                <a:cs typeface="Times New Roman" panose="02020603050405020304" pitchFamily="18" charset="0"/>
              </a:rPr>
              <a:t>văn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hóa</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6. go al</a:t>
            </a:r>
            <a:r>
              <a:rPr lang="en-US" sz="1600" dirty="0">
                <a:solidFill>
                  <a:srgbClr val="FF0000"/>
                </a:solidFill>
                <a:latin typeface="Times New Roman" panose="02020603050405020304" pitchFamily="18" charset="0"/>
                <a:cs typeface="Times New Roman" panose="02020603050405020304" pitchFamily="18" charset="0"/>
              </a:rPr>
              <a:t>o</a:t>
            </a:r>
            <a:r>
              <a:rPr lang="en-US" sz="1600" dirty="0">
                <a:solidFill>
                  <a:srgbClr val="002060"/>
                </a:solidFill>
                <a:latin typeface="Times New Roman" panose="02020603050405020304" pitchFamily="18" charset="0"/>
                <a:cs typeface="Times New Roman" panose="02020603050405020304" pitchFamily="18" charset="0"/>
              </a:rPr>
              <a:t>ng (</a:t>
            </a:r>
            <a:r>
              <a:rPr lang="en-US" sz="1600" dirty="0" err="1">
                <a:solidFill>
                  <a:srgbClr val="002060"/>
                </a:solidFill>
                <a:latin typeface="Times New Roman" panose="02020603050405020304" pitchFamily="18" charset="0"/>
                <a:cs typeface="Times New Roman" panose="02020603050405020304" pitchFamily="18" charset="0"/>
              </a:rPr>
              <a:t>phr</a:t>
            </a:r>
            <a:r>
              <a:rPr lang="en-US" sz="1600" dirty="0">
                <a:solidFill>
                  <a:srgbClr val="002060"/>
                </a:solidFill>
                <a:latin typeface="Times New Roman" panose="02020603050405020304" pitchFamily="18" charset="0"/>
                <a:cs typeface="Times New Roman" panose="02020603050405020304" pitchFamily="18" charset="0"/>
              </a:rPr>
              <a:t> v) : </a:t>
            </a:r>
            <a:r>
              <a:rPr lang="en-US" sz="1600" dirty="0" err="1">
                <a:solidFill>
                  <a:srgbClr val="002060"/>
                </a:solidFill>
                <a:latin typeface="Times New Roman" panose="02020603050405020304" pitchFamily="18" charset="0"/>
                <a:cs typeface="Times New Roman" panose="02020603050405020304" pitchFamily="18" charset="0"/>
              </a:rPr>
              <a:t>đi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theo</a:t>
            </a:r>
            <a:r>
              <a:rPr lang="en-US" sz="1600" b="1" dirty="0">
                <a:solidFill>
                  <a:srgbClr val="002060"/>
                </a:solidFill>
                <a:latin typeface="Times New Roman" panose="02020603050405020304" pitchFamily="18" charset="0"/>
                <a:cs typeface="Times New Roman" panose="02020603050405020304" pitchFamily="18" charset="0"/>
              </a:rPr>
              <a:t>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217055" y="3083016"/>
            <a:ext cx="4798108" cy="338554"/>
          </a:xfrm>
          <a:prstGeom prst="rect">
            <a:avLst/>
          </a:prstGeom>
        </p:spPr>
        <p:txBody>
          <a:bodyPr wrap="none">
            <a:spAutoFit/>
          </a:bodyPr>
          <a:lstStyle/>
          <a:p>
            <a:r>
              <a:rPr lang="en-US" sz="1600" b="1" dirty="0">
                <a:solidFill>
                  <a:srgbClr val="002060"/>
                </a:solidFill>
                <a:latin typeface="Times New Roman" panose="02020603050405020304" pitchFamily="18" charset="0"/>
                <a:cs typeface="Times New Roman" panose="02020603050405020304" pitchFamily="18" charset="0"/>
              </a:rPr>
              <a:t>II. Everyday English: </a:t>
            </a:r>
            <a:r>
              <a:rPr lang="en-US" sz="1600" dirty="0">
                <a:solidFill>
                  <a:srgbClr val="7030A0"/>
                </a:solidFill>
                <a:latin typeface="Times New Roman" panose="02020603050405020304" pitchFamily="18" charset="0"/>
                <a:cs typeface="Times New Roman" panose="02020603050405020304" pitchFamily="18" charset="0"/>
              </a:rPr>
              <a:t>Asking for and giving directions</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5400" y="3421570"/>
            <a:ext cx="6121400" cy="1231106"/>
          </a:xfrm>
          <a:prstGeom prst="rect">
            <a:avLst/>
          </a:prstGeom>
          <a:solidFill>
            <a:schemeClr val="bg2">
              <a:lumMod val="20000"/>
              <a:lumOff val="80000"/>
            </a:schemeClr>
          </a:solidFill>
          <a:ln>
            <a:solidFill>
              <a:srgbClr val="73C9B8"/>
            </a:solidFill>
          </a:ln>
        </p:spPr>
        <p:txBody>
          <a:bodyPr wrap="square" rtlCol="0">
            <a:spAutoFit/>
          </a:bodyPr>
          <a:lstStyle/>
          <a:p>
            <a:r>
              <a:rPr lang="en-US" sz="1966"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1.  Could you tell me the way to .............(</a:t>
            </a:r>
            <a:r>
              <a:rPr lang="en-US" b="1" dirty="0" err="1">
                <a:solidFill>
                  <a:srgbClr val="FF0000"/>
                </a:solidFill>
                <a:latin typeface="Times New Roman" panose="02020603050405020304" pitchFamily="18" charset="0"/>
                <a:cs typeface="Times New Roman" panose="02020603050405020304" pitchFamily="18" charset="0"/>
              </a:rPr>
              <a:t>nơi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a:t>
            </a:r>
            <a:r>
              <a:rPr lang="en-US" b="1" dirty="0">
                <a:solidFill>
                  <a:srgbClr val="FF0000"/>
                </a:solidFill>
                <a:latin typeface="Times New Roman" panose="02020603050405020304" pitchFamily="18" charset="0"/>
                <a:cs typeface="Times New Roman" panose="02020603050405020304" pitchFamily="18" charset="0"/>
              </a:rPr>
              <a:t>), please?</a:t>
            </a:r>
          </a:p>
          <a:p>
            <a:r>
              <a:rPr lang="en-US" dirty="0">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Làm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tôi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đường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p>
          <a:p>
            <a:r>
              <a:rPr lang="en-US" b="1" dirty="0">
                <a:solidFill>
                  <a:srgbClr val="FF0000"/>
                </a:solidFill>
                <a:latin typeface="Times New Roman" panose="02020603050405020304" pitchFamily="18" charset="0"/>
                <a:cs typeface="Times New Roman" panose="02020603050405020304" pitchFamily="18" charset="0"/>
              </a:rPr>
              <a:t>   2. Where’s the nearest .............(</a:t>
            </a:r>
            <a:r>
              <a:rPr lang="en-US" b="1" dirty="0" err="1">
                <a:solidFill>
                  <a:srgbClr val="FF0000"/>
                </a:solidFill>
                <a:latin typeface="Times New Roman" panose="02020603050405020304" pitchFamily="18" charset="0"/>
                <a:cs typeface="Times New Roman" panose="02020603050405020304" pitchFamily="18" charset="0"/>
              </a:rPr>
              <a:t>nơi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a:t>
            </a:r>
            <a:r>
              <a:rPr lang="en-US" b="1" dirty="0">
                <a:solidFill>
                  <a:srgbClr val="FF0000"/>
                </a:solidFill>
                <a:latin typeface="Times New Roman" panose="02020603050405020304" pitchFamily="18" charset="0"/>
                <a:cs typeface="Times New Roman" panose="02020603050405020304" pitchFamily="18" charset="0"/>
              </a:rPr>
              <a:t>), please?</a:t>
            </a:r>
          </a:p>
          <a:p>
            <a:pPr lvl="2"/>
            <a:r>
              <a:rPr lang="en-US" dirty="0">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(Xin </a:t>
            </a:r>
            <a:r>
              <a:rPr lang="en-US" dirty="0" err="1">
                <a:solidFill>
                  <a:srgbClr val="002060"/>
                </a:solidFill>
                <a:latin typeface="Times New Roman" panose="02020603050405020304" pitchFamily="18" charset="0"/>
                <a:cs typeface="Times New Roman" panose="02020603050405020304" pitchFamily="18" charset="0"/>
              </a:rPr>
              <a:t>hỏi</a:t>
            </a:r>
            <a:r>
              <a:rPr lang="en-US" dirty="0">
                <a:solidFill>
                  <a:srgbClr val="002060"/>
                </a:solidFill>
                <a:latin typeface="Times New Roman" panose="02020603050405020304" pitchFamily="18" charset="0"/>
                <a:cs typeface="Times New Roman" panose="02020603050405020304" pitchFamily="18" charset="0"/>
              </a:rPr>
              <a:t> .......... </a:t>
            </a:r>
            <a:r>
              <a:rPr lang="en-US" dirty="0" err="1">
                <a:solidFill>
                  <a:srgbClr val="002060"/>
                </a:solidFill>
                <a:latin typeface="Times New Roman" panose="02020603050405020304" pitchFamily="18" charset="0"/>
                <a:cs typeface="Times New Roman" panose="02020603050405020304" pitchFamily="18" charset="0"/>
              </a:rPr>
              <a:t>gần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đâu</a:t>
            </a:r>
            <a:r>
              <a:rPr lang="en-US" dirty="0">
                <a:solidFill>
                  <a:srgbClr val="00206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152400" y="4663843"/>
            <a:ext cx="3960440" cy="400110"/>
          </a:xfrm>
          <a:prstGeom prst="rect">
            <a:avLst/>
          </a:prstGeom>
          <a:noFill/>
        </p:spPr>
        <p:txBody>
          <a:bodyPr wrap="square" rtlCol="0">
            <a:spAutoFit/>
          </a:bodyPr>
          <a:lstStyle/>
          <a:p>
            <a:r>
              <a:rPr lang="en-US" sz="2000" b="1" dirty="0">
                <a:solidFill>
                  <a:srgbClr val="C00000"/>
                </a:solidFill>
                <a:latin typeface="Times New Roman" pitchFamily="18" charset="0"/>
                <a:ea typeface="Yu Mincho Light" pitchFamily="18" charset="-128"/>
                <a:cs typeface="Times New Roman" pitchFamily="18" charset="0"/>
              </a:rPr>
              <a:t>B. While - speaking:</a:t>
            </a:r>
            <a:endParaRPr lang="en-US" sz="2000" b="1" dirty="0">
              <a:solidFill>
                <a:srgbClr val="C00000"/>
              </a:solidFill>
              <a:latin typeface="Yu Mincho Light" pitchFamily="18" charset="-128"/>
              <a:ea typeface="Yu Mincho Light" pitchFamily="18" charset="-128"/>
            </a:endParaRPr>
          </a:p>
        </p:txBody>
      </p:sp>
      <p:sp>
        <p:nvSpPr>
          <p:cNvPr id="13" name="AutoShape 6" descr="Think, Pair, Share – phương pháp học tốt cho nhóm trẻ - CTH 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152400" y="5038670"/>
            <a:ext cx="1752600" cy="369332"/>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 Work in pairs. </a:t>
            </a:r>
          </a:p>
        </p:txBody>
      </p:sp>
      <p:sp>
        <p:nvSpPr>
          <p:cNvPr id="16" name="Rectangle 15"/>
          <p:cNvSpPr/>
          <p:nvPr/>
        </p:nvSpPr>
        <p:spPr>
          <a:xfrm>
            <a:off x="117764" y="5302105"/>
            <a:ext cx="8991600" cy="646331"/>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II. Listening.</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Nick is listening to an audio guide to Hoi An. Listen and fill the blanks.</a:t>
            </a:r>
          </a:p>
        </p:txBody>
      </p:sp>
    </p:spTree>
    <p:extLst>
      <p:ext uri="{BB962C8B-B14F-4D97-AF65-F5344CB8AC3E}">
        <p14:creationId xmlns:p14="http://schemas.microsoft.com/office/powerpoint/2010/main" val="2330270414"/>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856" y="535109"/>
            <a:ext cx="9144000" cy="1030017"/>
          </a:xfrm>
          <a:prstGeom prst="rect">
            <a:avLst/>
          </a:prstGeom>
          <a:solidFill>
            <a:schemeClr val="accent6">
              <a:lumMod val="20000"/>
              <a:lumOff val="80000"/>
            </a:schemeClr>
          </a:solidFill>
        </p:spPr>
      </p:pic>
      <p:sp>
        <p:nvSpPr>
          <p:cNvPr id="8" name="TextBox 7"/>
          <p:cNvSpPr txBox="1"/>
          <p:nvPr/>
        </p:nvSpPr>
        <p:spPr>
          <a:xfrm>
            <a:off x="523304" y="543526"/>
            <a:ext cx="7534410" cy="830997"/>
          </a:xfrm>
          <a:prstGeom prst="rect">
            <a:avLst/>
          </a:prstGeom>
          <a:noFill/>
        </p:spPr>
        <p:txBody>
          <a:bodyPr wrap="square" rtlCol="0">
            <a:spAutoFit/>
          </a:bodyPr>
          <a:lstStyle/>
          <a:p>
            <a:pPr algn="just"/>
            <a:r>
              <a:rPr lang="en-US" sz="2400" b="1" dirty="0">
                <a:effectLst>
                  <a:glow rad="88900">
                    <a:schemeClr val="bg1"/>
                  </a:glow>
                </a:effectLst>
                <a:latin typeface="Times New Roman" panose="02020603050405020304" pitchFamily="18" charset="0"/>
                <a:cs typeface="Times New Roman" panose="02020603050405020304" pitchFamily="18" charset="0"/>
              </a:rPr>
              <a:t>Nick is listening to an audio guide to Hoi An. Listen and fill the blanks.</a:t>
            </a:r>
          </a:p>
        </p:txBody>
      </p:sp>
      <p:sp>
        <p:nvSpPr>
          <p:cNvPr id="4" name="Rectangle 3"/>
          <p:cNvSpPr/>
          <p:nvPr/>
        </p:nvSpPr>
        <p:spPr>
          <a:xfrm>
            <a:off x="1" y="2100019"/>
            <a:ext cx="9144000" cy="41381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5"/>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4079" y="1628994"/>
            <a:ext cx="4957935" cy="1067890"/>
          </a:xfrm>
          <a:prstGeom prst="rect">
            <a:avLst/>
          </a:prstGeom>
          <a:solidFill>
            <a:srgbClr val="00B050"/>
          </a:solidFill>
        </p:spPr>
      </p:pic>
      <p:sp>
        <p:nvSpPr>
          <p:cNvPr id="15" name="TextBox 14"/>
          <p:cNvSpPr txBox="1"/>
          <p:nvPr/>
        </p:nvSpPr>
        <p:spPr>
          <a:xfrm>
            <a:off x="2" y="2835869"/>
            <a:ext cx="9067798" cy="3108543"/>
          </a:xfrm>
          <a:prstGeom prst="rect">
            <a:avLst/>
          </a:prstGeom>
          <a:noFill/>
        </p:spPr>
        <p:txBody>
          <a:bodyPr wrap="square" rtlCol="0">
            <a:spAutoFit/>
          </a:bodyPr>
          <a:lstStyle/>
          <a:p>
            <a:pPr algn="just"/>
            <a:r>
              <a:rPr lang="en-US" sz="2294" dirty="0"/>
              <a:t> </a:t>
            </a:r>
            <a:r>
              <a:rPr lang="en-US" sz="2800" dirty="0">
                <a:latin typeface="Times New Roman" panose="02020603050405020304" pitchFamily="18" charset="0"/>
                <a:cs typeface="Times New Roman" panose="02020603050405020304" pitchFamily="18" charset="0"/>
              </a:rPr>
              <a:t>Let’s start our tour in Hoi An. We are in Tran </a:t>
            </a:r>
            <a:r>
              <a:rPr lang="en-US" sz="2800" dirty="0" err="1">
                <a:latin typeface="Times New Roman" panose="02020603050405020304" pitchFamily="18" charset="0"/>
                <a:cs typeface="Times New Roman" panose="02020603050405020304" pitchFamily="18" charset="0"/>
              </a:rPr>
              <a:t>Phu</a:t>
            </a:r>
            <a:r>
              <a:rPr lang="en-US" sz="2800" dirty="0">
                <a:latin typeface="Times New Roman" panose="02020603050405020304" pitchFamily="18" charset="0"/>
                <a:cs typeface="Times New Roman" panose="02020603050405020304" pitchFamily="18" charset="0"/>
              </a:rPr>
              <a:t> Street now. First, go to Ong Pagoda. To get there, go  (1)              along the street for five minutes. It’s on your left. Next, go to the Museum of Sa Huynh Culture. Take the (2)               turning on your left. Turn (3)             and it’s on your right. Finally, go to </a:t>
            </a:r>
            <a:r>
              <a:rPr lang="en-US" sz="2800" dirty="0" err="1">
                <a:latin typeface="Times New Roman" panose="02020603050405020304" pitchFamily="18" charset="0"/>
                <a:cs typeface="Times New Roman" panose="02020603050405020304" pitchFamily="18" charset="0"/>
              </a:rPr>
              <a:t>Hoa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Nhap</a:t>
            </a:r>
            <a:r>
              <a:rPr lang="en-US" sz="2800" dirty="0">
                <a:latin typeface="Times New Roman" panose="02020603050405020304" pitchFamily="18" charset="0"/>
                <a:cs typeface="Times New Roman" panose="02020603050405020304" pitchFamily="18" charset="0"/>
              </a:rPr>
              <a:t> Workshop to buy some presents. Turn left and then right. It’s (4)                Tan Ky House. </a:t>
            </a:r>
          </a:p>
        </p:txBody>
      </p:sp>
      <p:pic>
        <p:nvPicPr>
          <p:cNvPr id="9" name="Bản sao của B1_28">
            <a:hlinkClick r:id="" action="ppaction://media"/>
            <a:extLst>
              <a:ext uri="{FF2B5EF4-FFF2-40B4-BE49-F238E27FC236}">
                <a16:creationId xmlns:a16="http://schemas.microsoft.com/office/drawing/2014/main" id="{2FEEEA80-CB37-4B18-83F3-589EAFB5E7F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52065" y="1044487"/>
            <a:ext cx="487363" cy="399262"/>
          </a:xfrm>
          <a:prstGeom prst="rect">
            <a:avLst/>
          </a:prstGeom>
        </p:spPr>
      </p:pic>
      <p:sp>
        <p:nvSpPr>
          <p:cNvPr id="10" name="TextBox 9">
            <a:extLst>
              <a:ext uri="{FF2B5EF4-FFF2-40B4-BE49-F238E27FC236}">
                <a16:creationId xmlns:a16="http://schemas.microsoft.com/office/drawing/2014/main" id="{5D4F34D2-47BB-49DD-A71D-D5CD16AF9B9D}"/>
              </a:ext>
            </a:extLst>
          </p:cNvPr>
          <p:cNvSpPr txBox="1"/>
          <p:nvPr/>
        </p:nvSpPr>
        <p:spPr>
          <a:xfrm>
            <a:off x="6768548" y="3201128"/>
            <a:ext cx="1321196" cy="523220"/>
          </a:xfrm>
          <a:prstGeom prst="rect">
            <a:avLst/>
          </a:prstGeom>
          <a:noFill/>
        </p:spPr>
        <p:txBody>
          <a:bodyPr wrap="none" rtlCol="0">
            <a:spAutoFit/>
          </a:bodyPr>
          <a:lstStyle/>
          <a:p>
            <a:r>
              <a:rPr lang="en-US" sz="2800" b="1" i="1" dirty="0">
                <a:solidFill>
                  <a:srgbClr val="FE5E1E"/>
                </a:solidFill>
                <a:latin typeface="Times New Roman" panose="02020603050405020304" pitchFamily="18" charset="0"/>
                <a:cs typeface="Times New Roman" panose="02020603050405020304" pitchFamily="18" charset="0"/>
              </a:rPr>
              <a:t>straight</a:t>
            </a:r>
          </a:p>
        </p:txBody>
      </p:sp>
      <p:sp>
        <p:nvSpPr>
          <p:cNvPr id="12" name="TextBox 11">
            <a:extLst>
              <a:ext uri="{FF2B5EF4-FFF2-40B4-BE49-F238E27FC236}">
                <a16:creationId xmlns:a16="http://schemas.microsoft.com/office/drawing/2014/main" id="{E9CD32D2-233E-48E7-98C3-A044E0D174C8}"/>
              </a:ext>
            </a:extLst>
          </p:cNvPr>
          <p:cNvSpPr txBox="1"/>
          <p:nvPr/>
        </p:nvSpPr>
        <p:spPr>
          <a:xfrm>
            <a:off x="6571078" y="4038212"/>
            <a:ext cx="1221809" cy="523220"/>
          </a:xfrm>
          <a:prstGeom prst="rect">
            <a:avLst/>
          </a:prstGeom>
          <a:noFill/>
        </p:spPr>
        <p:txBody>
          <a:bodyPr wrap="none" rtlCol="0">
            <a:spAutoFit/>
          </a:bodyPr>
          <a:lstStyle/>
          <a:p>
            <a:r>
              <a:rPr lang="en-US" sz="2800" b="1" i="1" dirty="0">
                <a:solidFill>
                  <a:srgbClr val="FE5E1E"/>
                </a:solidFill>
                <a:latin typeface="Times New Roman" panose="02020603050405020304" pitchFamily="18" charset="0"/>
                <a:cs typeface="Times New Roman" panose="02020603050405020304" pitchFamily="18" charset="0"/>
              </a:rPr>
              <a:t>second</a:t>
            </a:r>
          </a:p>
        </p:txBody>
      </p:sp>
      <p:sp>
        <p:nvSpPr>
          <p:cNvPr id="13" name="TextBox 12">
            <a:extLst>
              <a:ext uri="{FF2B5EF4-FFF2-40B4-BE49-F238E27FC236}">
                <a16:creationId xmlns:a16="http://schemas.microsoft.com/office/drawing/2014/main" id="{67FD7483-F360-4995-9E9C-FE4DD5F469C9}"/>
              </a:ext>
            </a:extLst>
          </p:cNvPr>
          <p:cNvSpPr txBox="1"/>
          <p:nvPr/>
        </p:nvSpPr>
        <p:spPr>
          <a:xfrm>
            <a:off x="3300047" y="4538728"/>
            <a:ext cx="902811" cy="523220"/>
          </a:xfrm>
          <a:prstGeom prst="rect">
            <a:avLst/>
          </a:prstGeom>
          <a:noFill/>
        </p:spPr>
        <p:txBody>
          <a:bodyPr wrap="none" rtlCol="0">
            <a:spAutoFit/>
          </a:bodyPr>
          <a:lstStyle/>
          <a:p>
            <a:r>
              <a:rPr lang="en-US" sz="2800" b="1" i="1" dirty="0">
                <a:solidFill>
                  <a:srgbClr val="FE5E1E"/>
                </a:solidFill>
                <a:latin typeface="Times New Roman" panose="02020603050405020304" pitchFamily="18" charset="0"/>
                <a:cs typeface="Times New Roman" panose="02020603050405020304" pitchFamily="18" charset="0"/>
              </a:rPr>
              <a:t>right</a:t>
            </a:r>
          </a:p>
        </p:txBody>
      </p:sp>
      <p:sp>
        <p:nvSpPr>
          <p:cNvPr id="14" name="TextBox 13">
            <a:extLst>
              <a:ext uri="{FF2B5EF4-FFF2-40B4-BE49-F238E27FC236}">
                <a16:creationId xmlns:a16="http://schemas.microsoft.com/office/drawing/2014/main" id="{BA4EFDA7-5CCE-4ED0-850C-ED5EDD74730D}"/>
              </a:ext>
            </a:extLst>
          </p:cNvPr>
          <p:cNvSpPr txBox="1"/>
          <p:nvPr/>
        </p:nvSpPr>
        <p:spPr>
          <a:xfrm>
            <a:off x="2789362" y="5334000"/>
            <a:ext cx="1233030" cy="523220"/>
          </a:xfrm>
          <a:prstGeom prst="rect">
            <a:avLst/>
          </a:prstGeom>
          <a:noFill/>
        </p:spPr>
        <p:txBody>
          <a:bodyPr wrap="none" rtlCol="0">
            <a:spAutoFit/>
          </a:bodyPr>
          <a:lstStyle/>
          <a:p>
            <a:r>
              <a:rPr lang="en-US" sz="2800" b="1" i="1" dirty="0">
                <a:solidFill>
                  <a:srgbClr val="FE5E1E"/>
                </a:solidFill>
                <a:latin typeface="Times New Roman" panose="02020603050405020304" pitchFamily="18" charset="0"/>
                <a:cs typeface="Times New Roman" panose="02020603050405020304" pitchFamily="18" charset="0"/>
              </a:rPr>
              <a:t>next to</a:t>
            </a:r>
          </a:p>
        </p:txBody>
      </p:sp>
      <p:cxnSp>
        <p:nvCxnSpPr>
          <p:cNvPr id="16" name="Straight Connector 15">
            <a:extLst>
              <a:ext uri="{FF2B5EF4-FFF2-40B4-BE49-F238E27FC236}">
                <a16:creationId xmlns:a16="http://schemas.microsoft.com/office/drawing/2014/main" id="{357E1F59-E6A7-4AE8-A889-568CE02FC90C}"/>
              </a:ext>
            </a:extLst>
          </p:cNvPr>
          <p:cNvCxnSpPr/>
          <p:nvPr/>
        </p:nvCxnSpPr>
        <p:spPr>
          <a:xfrm>
            <a:off x="6768548" y="3697091"/>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036DC6A-FF06-4254-9A14-2C34AAEC4C0B}"/>
              </a:ext>
            </a:extLst>
          </p:cNvPr>
          <p:cNvCxnSpPr/>
          <p:nvPr/>
        </p:nvCxnSpPr>
        <p:spPr>
          <a:xfrm>
            <a:off x="6530416" y="4495800"/>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C21486E-7562-451E-97A9-FA1B13F75548}"/>
              </a:ext>
            </a:extLst>
          </p:cNvPr>
          <p:cNvCxnSpPr/>
          <p:nvPr/>
        </p:nvCxnSpPr>
        <p:spPr>
          <a:xfrm>
            <a:off x="3081141" y="4976319"/>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920AB38F-CEAE-4BF8-94D2-390E2AC9CFE3}"/>
              </a:ext>
            </a:extLst>
          </p:cNvPr>
          <p:cNvCxnSpPr/>
          <p:nvPr/>
        </p:nvCxnSpPr>
        <p:spPr>
          <a:xfrm>
            <a:off x="2731203" y="5791200"/>
            <a:ext cx="120936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0" name="Picture 156" descr="POINSET2"/>
          <p:cNvPicPr>
            <a:picLocks noChangeAspect="1" noChangeArrowheads="1"/>
          </p:cNvPicPr>
          <p:nvPr/>
        </p:nvPicPr>
        <p:blipFill>
          <a:blip r:embed="rId8"/>
          <a:srcRect/>
          <a:stretch>
            <a:fillRect/>
          </a:stretch>
        </p:blipFill>
        <p:spPr bwMode="auto">
          <a:xfrm>
            <a:off x="-25400" y="9525"/>
            <a:ext cx="1397000" cy="1285875"/>
          </a:xfrm>
          <a:prstGeom prst="rect">
            <a:avLst/>
          </a:prstGeom>
          <a:noFill/>
          <a:ln w="9525">
            <a:noFill/>
            <a:miter lim="800000"/>
            <a:headEnd/>
            <a:tailEnd/>
          </a:ln>
        </p:spPr>
      </p:pic>
      <p:pic>
        <p:nvPicPr>
          <p:cNvPr id="21" name="Picture 158" descr="POINSET2"/>
          <p:cNvPicPr>
            <a:picLocks noChangeAspect="1" noChangeArrowheads="1"/>
          </p:cNvPicPr>
          <p:nvPr/>
        </p:nvPicPr>
        <p:blipFill>
          <a:blip r:embed="rId8"/>
          <a:srcRect/>
          <a:stretch>
            <a:fillRect/>
          </a:stretch>
        </p:blipFill>
        <p:spPr bwMode="auto">
          <a:xfrm rot="5400000">
            <a:off x="7820818" y="-115094"/>
            <a:ext cx="1209677" cy="1458913"/>
          </a:xfrm>
          <a:prstGeom prst="rect">
            <a:avLst/>
          </a:prstGeom>
          <a:noFill/>
          <a:ln w="9525">
            <a:noFill/>
            <a:miter lim="800000"/>
            <a:headEnd/>
            <a:tailEnd/>
          </a:ln>
        </p:spPr>
      </p:pic>
      <p:pic>
        <p:nvPicPr>
          <p:cNvPr id="22" name="Picture 2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spTree>
    <p:extLst>
      <p:ext uri="{BB962C8B-B14F-4D97-AF65-F5344CB8AC3E}">
        <p14:creationId xmlns:p14="http://schemas.microsoft.com/office/powerpoint/2010/main" val="2556151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8"/>
                                        </p:tgtEl>
                                        <p:attrNameLst>
                                          <p:attrName>style.visibility</p:attrName>
                                        </p:attrNameLst>
                                      </p:cBhvr>
                                      <p:to>
                                        <p:strVal val="hidden"/>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59913" fill="hold"/>
                                        <p:tgtEl>
                                          <p:spTgt spid="9"/>
                                        </p:tgtEl>
                                      </p:cBhvr>
                                    </p:cmd>
                                  </p:childTnLst>
                                </p:cTn>
                              </p:par>
                            </p:childTnLst>
                          </p:cTn>
                        </p:par>
                      </p:childTnLst>
                    </p:cTn>
                  </p:par>
                </p:childTnLst>
              </p:cTn>
              <p:nextCondLst>
                <p:cond evt="onClick" delay="0">
                  <p:tgtEl>
                    <p:spTgt spid="9"/>
                  </p:tgtEl>
                </p:cond>
              </p:nextCondLst>
            </p:seq>
            <p:audio>
              <p:cMediaNode vol="80000">
                <p:cTn id="32" fill="hold" display="0">
                  <p:stCondLst>
                    <p:cond delay="indefinite"/>
                  </p:stCondLst>
                  <p:endCondLst>
                    <p:cond evt="onStopAudio" delay="0">
                      <p:tgtEl>
                        <p:sldTgt/>
                      </p:tgtEl>
                    </p:cond>
                  </p:endCondLst>
                </p:cTn>
                <p:tgtEl>
                  <p:spTgt spid="9"/>
                </p:tgtEl>
              </p:cMediaNode>
            </p:audio>
          </p:childTnLst>
        </p:cTn>
      </p:par>
    </p:tnLst>
    <p:bldLst>
      <p:bldP spid="10" grpId="0"/>
      <p:bldP spid="12"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64" y="289329"/>
            <a:ext cx="9144000" cy="646331"/>
          </a:xfrm>
          <a:prstGeom prst="rect">
            <a:avLst/>
          </a:prstGeom>
          <a:noFill/>
        </p:spPr>
        <p:txBody>
          <a:bodyPr wrap="square" rtlCol="0">
            <a:spAutoFit/>
          </a:bodyPr>
          <a:lstStyle/>
          <a:p>
            <a:pPr algn="ctr"/>
            <a:r>
              <a:rPr lang="en-US"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Unit 4:</a:t>
            </a:r>
            <a:r>
              <a:rPr lang="en-US" dirty="0">
                <a:solidFill>
                  <a:srgbClr val="FF0000"/>
                </a:solidFill>
                <a:latin typeface="Times New Roman" pitchFamily="18" charset="0"/>
                <a:cs typeface="Times New Roman" pitchFamily="18" charset="0"/>
              </a:rPr>
              <a:t> </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My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neighbourhood</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Period 29 - Lesson 4: Communication (p.43)</a:t>
            </a:r>
          </a:p>
        </p:txBody>
      </p:sp>
      <p:sp>
        <p:nvSpPr>
          <p:cNvPr id="6" name="TextBox 5"/>
          <p:cNvSpPr txBox="1"/>
          <p:nvPr/>
        </p:nvSpPr>
        <p:spPr>
          <a:xfrm>
            <a:off x="232878" y="806269"/>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A. Pre - speaking:</a:t>
            </a:r>
            <a:endParaRPr lang="en-US" b="1" dirty="0">
              <a:solidFill>
                <a:srgbClr val="C00000"/>
              </a:solidFill>
              <a:latin typeface="Yu Mincho Light" pitchFamily="18" charset="-128"/>
              <a:ea typeface="Yu Mincho Light" pitchFamily="18" charset="-128"/>
            </a:endParaRPr>
          </a:p>
        </p:txBody>
      </p:sp>
      <p:sp>
        <p:nvSpPr>
          <p:cNvPr id="20" name="Rectangle 15"/>
          <p:cNvSpPr txBox="1">
            <a:spLocks noChangeArrowheads="1"/>
          </p:cNvSpPr>
          <p:nvPr/>
        </p:nvSpPr>
        <p:spPr bwMode="auto">
          <a:xfrm>
            <a:off x="468313" y="19721"/>
            <a:ext cx="8229600" cy="228600"/>
          </a:xfrm>
          <a:prstGeom prst="rect">
            <a:avLst/>
          </a:prstGeom>
          <a:noFill/>
          <a:ln w="9525">
            <a:noFill/>
            <a:miter lim="800000"/>
            <a:headEnd/>
            <a:tailEnd/>
          </a:ln>
        </p:spPr>
        <p:txBody>
          <a:bodyPr anchor="ctr"/>
          <a:lstStyle/>
          <a:p>
            <a:pPr algn="ctr" fontAlgn="auto">
              <a:spcAft>
                <a:spcPts val="0"/>
              </a:spcAft>
              <a:defRPr/>
            </a:pPr>
            <a:r>
              <a:rPr lang="en-US" dirty="0">
                <a:solidFill>
                  <a:srgbClr val="002060"/>
                </a:solidFill>
                <a:latin typeface=".VnAristote" panose="020B7200000000000000" pitchFamily="34" charset="0"/>
                <a:ea typeface="+mj-ea"/>
                <a:cs typeface="+mj-cs"/>
              </a:rPr>
              <a:t>Friday, November 11</a:t>
            </a:r>
            <a:r>
              <a:rPr lang="en-US" baseline="30000" dirty="0">
                <a:solidFill>
                  <a:srgbClr val="002060"/>
                </a:solidFill>
                <a:latin typeface=".VnAristote" panose="020B7200000000000000" pitchFamily="34" charset="0"/>
                <a:ea typeface="+mj-ea"/>
                <a:cs typeface="+mj-cs"/>
              </a:rPr>
              <a:t>th</a:t>
            </a:r>
            <a:r>
              <a:rPr lang="en-US" dirty="0">
                <a:solidFill>
                  <a:srgbClr val="002060"/>
                </a:solidFill>
                <a:latin typeface=".VnAristote" panose="020B7200000000000000" pitchFamily="34" charset="0"/>
                <a:ea typeface="+mj-ea"/>
                <a:cs typeface="+mj-cs"/>
              </a:rPr>
              <a:t> , 2023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pic>
        <p:nvPicPr>
          <p:cNvPr id="8" name="Picture 156" descr="POINSET2"/>
          <p:cNvPicPr>
            <a:picLocks noChangeAspect="1" noChangeArrowheads="1"/>
          </p:cNvPicPr>
          <p:nvPr/>
        </p:nvPicPr>
        <p:blipFill>
          <a:blip r:embed="rId3"/>
          <a:srcRect/>
          <a:stretch>
            <a:fillRect/>
          </a:stretch>
        </p:blipFill>
        <p:spPr bwMode="auto">
          <a:xfrm>
            <a:off x="-25400" y="9525"/>
            <a:ext cx="1397000" cy="1285875"/>
          </a:xfrm>
          <a:prstGeom prst="rect">
            <a:avLst/>
          </a:prstGeom>
          <a:noFill/>
          <a:ln w="9525">
            <a:noFill/>
            <a:miter lim="800000"/>
            <a:headEnd/>
            <a:tailEnd/>
          </a:ln>
        </p:spPr>
      </p:pic>
      <p:pic>
        <p:nvPicPr>
          <p:cNvPr id="9" name="Picture 158" descr="POINSET2"/>
          <p:cNvPicPr>
            <a:picLocks noChangeAspect="1" noChangeArrowheads="1"/>
          </p:cNvPicPr>
          <p:nvPr/>
        </p:nvPicPr>
        <p:blipFill>
          <a:blip r:embed="rId3"/>
          <a:srcRect/>
          <a:stretch>
            <a:fillRect/>
          </a:stretch>
        </p:blipFill>
        <p:spPr bwMode="auto">
          <a:xfrm rot="5400000">
            <a:off x="7820818" y="-115094"/>
            <a:ext cx="1209677" cy="1458913"/>
          </a:xfrm>
          <a:prstGeom prst="rect">
            <a:avLst/>
          </a:prstGeom>
          <a:noFill/>
          <a:ln w="9525">
            <a:noFill/>
            <a:miter lim="800000"/>
            <a:headEnd/>
            <a:tailEnd/>
          </a:ln>
        </p:spPr>
      </p:pic>
      <p:sp>
        <p:nvSpPr>
          <p:cNvPr id="10" name="Google Shape;1881;p31"/>
          <p:cNvSpPr txBox="1">
            <a:spLocks/>
          </p:cNvSpPr>
          <p:nvPr/>
        </p:nvSpPr>
        <p:spPr>
          <a:xfrm>
            <a:off x="242114" y="931310"/>
            <a:ext cx="5601525" cy="493081"/>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solidFill>
                  <a:srgbClr val="002060"/>
                </a:solidFill>
                <a:latin typeface="Times New Roman" panose="02020603050405020304" pitchFamily="18" charset="0"/>
                <a:cs typeface="Times New Roman" panose="02020603050405020304" pitchFamily="18" charset="0"/>
              </a:rPr>
              <a:t>I. Vocabulary:</a:t>
            </a: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1. dir</a:t>
            </a:r>
            <a:r>
              <a:rPr lang="en-US" sz="1400" dirty="0">
                <a:solidFill>
                  <a:srgbClr val="FF0000"/>
                </a:solidFill>
                <a:latin typeface="Times New Roman" panose="02020603050405020304" pitchFamily="18" charset="0"/>
                <a:cs typeface="Times New Roman" panose="02020603050405020304" pitchFamily="18" charset="0"/>
              </a:rPr>
              <a:t>e</a:t>
            </a:r>
            <a:r>
              <a:rPr lang="en-US" sz="1400" dirty="0">
                <a:solidFill>
                  <a:srgbClr val="002060"/>
                </a:solidFill>
                <a:latin typeface="Times New Roman" panose="02020603050405020304" pitchFamily="18" charset="0"/>
                <a:cs typeface="Times New Roman" panose="02020603050405020304" pitchFamily="18" charset="0"/>
              </a:rPr>
              <a:t>ction (n) : </a:t>
            </a:r>
            <a:r>
              <a:rPr lang="en-US" sz="1400" dirty="0" err="1">
                <a:solidFill>
                  <a:srgbClr val="002060"/>
                </a:solidFill>
                <a:latin typeface="Times New Roman" panose="02020603050405020304" pitchFamily="18" charset="0"/>
                <a:cs typeface="Times New Roman" panose="02020603050405020304" pitchFamily="18" charset="0"/>
              </a:rPr>
              <a:t>phương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hướng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sự</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chỉ</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dẫn</a:t>
            </a:r>
            <a:r>
              <a:rPr lang="en-US" sz="1400" dirty="0">
                <a:solidFill>
                  <a:srgbClr val="002060"/>
                </a:solidFill>
                <a:latin typeface="Times New Roman" panose="02020603050405020304" pitchFamily="18" charset="0"/>
                <a:cs typeface="Times New Roman" panose="02020603050405020304" pitchFamily="18" charset="0"/>
              </a:rPr>
              <a:t> </a:t>
            </a: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2. </a:t>
            </a:r>
            <a:r>
              <a:rPr lang="en-US" sz="1400" dirty="0">
                <a:solidFill>
                  <a:srgbClr val="FF0000"/>
                </a:solidFill>
                <a:latin typeface="Times New Roman" panose="02020603050405020304" pitchFamily="18" charset="0"/>
                <a:cs typeface="Times New Roman" panose="02020603050405020304" pitchFamily="18" charset="0"/>
              </a:rPr>
              <a:t>au</a:t>
            </a:r>
            <a:r>
              <a:rPr lang="en-US" sz="1400" dirty="0">
                <a:solidFill>
                  <a:srgbClr val="002060"/>
                </a:solidFill>
                <a:latin typeface="Times New Roman" panose="02020603050405020304" pitchFamily="18" charset="0"/>
                <a:cs typeface="Times New Roman" panose="02020603050405020304" pitchFamily="18" charset="0"/>
              </a:rPr>
              <a:t>dio guide (</a:t>
            </a:r>
            <a:r>
              <a:rPr lang="en-US" sz="1400" dirty="0" err="1">
                <a:solidFill>
                  <a:srgbClr val="002060"/>
                </a:solidFill>
                <a:latin typeface="Times New Roman" panose="02020603050405020304" pitchFamily="18" charset="0"/>
                <a:cs typeface="Times New Roman" panose="02020603050405020304" pitchFamily="18" charset="0"/>
              </a:rPr>
              <a:t>phr</a:t>
            </a:r>
            <a:r>
              <a:rPr lang="en-US" sz="1400" dirty="0">
                <a:solidFill>
                  <a:srgbClr val="002060"/>
                </a:solidFill>
                <a:latin typeface="Times New Roman" panose="02020603050405020304" pitchFamily="18" charset="0"/>
                <a:cs typeface="Times New Roman" panose="02020603050405020304" pitchFamily="18" charset="0"/>
              </a:rPr>
              <a:t>) : </a:t>
            </a:r>
            <a:r>
              <a:rPr lang="en-US" sz="1400" dirty="0" err="1">
                <a:solidFill>
                  <a:srgbClr val="002060"/>
                </a:solidFill>
                <a:latin typeface="Times New Roman" panose="02020603050405020304" pitchFamily="18" charset="0"/>
                <a:cs typeface="Times New Roman" panose="02020603050405020304" pitchFamily="18" charset="0"/>
              </a:rPr>
              <a:t>thuyết</a:t>
            </a:r>
            <a:r>
              <a:rPr lang="en-US" sz="1400" dirty="0">
                <a:solidFill>
                  <a:srgbClr val="002060"/>
                </a:solidFill>
                <a:latin typeface="Times New Roman" panose="02020603050405020304" pitchFamily="18" charset="0"/>
                <a:cs typeface="Times New Roman" panose="02020603050405020304" pitchFamily="18" charset="0"/>
              </a:rPr>
              <a:t> minh </a:t>
            </a:r>
            <a:r>
              <a:rPr lang="en-US" sz="1400" dirty="0" err="1">
                <a:solidFill>
                  <a:srgbClr val="002060"/>
                </a:solidFill>
                <a:latin typeface="Times New Roman" panose="02020603050405020304" pitchFamily="18" charset="0"/>
                <a:cs typeface="Times New Roman" panose="02020603050405020304" pitchFamily="18" charset="0"/>
              </a:rPr>
              <a:t>tự</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động</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3. w</a:t>
            </a:r>
            <a:r>
              <a:rPr lang="en-US" sz="1400" dirty="0">
                <a:solidFill>
                  <a:srgbClr val="FF0000"/>
                </a:solidFill>
                <a:latin typeface="Times New Roman" panose="02020603050405020304" pitchFamily="18" charset="0"/>
                <a:cs typeface="Times New Roman" panose="02020603050405020304" pitchFamily="18" charset="0"/>
              </a:rPr>
              <a:t>o</a:t>
            </a:r>
            <a:r>
              <a:rPr lang="en-US" sz="1400" dirty="0">
                <a:solidFill>
                  <a:srgbClr val="002060"/>
                </a:solidFill>
                <a:latin typeface="Times New Roman" panose="02020603050405020304" pitchFamily="18" charset="0"/>
                <a:cs typeface="Times New Roman" panose="02020603050405020304" pitchFamily="18" charset="0"/>
              </a:rPr>
              <a:t>rkshop (n) : </a:t>
            </a:r>
            <a:r>
              <a:rPr lang="en-US" sz="1400" dirty="0" err="1">
                <a:solidFill>
                  <a:srgbClr val="002060"/>
                </a:solidFill>
                <a:latin typeface="Times New Roman" panose="02020603050405020304" pitchFamily="18" charset="0"/>
                <a:cs typeface="Times New Roman" panose="02020603050405020304" pitchFamily="18" charset="0"/>
              </a:rPr>
              <a:t>xưởng</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4. pr</a:t>
            </a:r>
            <a:r>
              <a:rPr lang="en-US" sz="1400" dirty="0">
                <a:solidFill>
                  <a:srgbClr val="FF0000"/>
                </a:solidFill>
                <a:latin typeface="Times New Roman" panose="02020603050405020304" pitchFamily="18" charset="0"/>
                <a:cs typeface="Times New Roman" panose="02020603050405020304" pitchFamily="18" charset="0"/>
              </a:rPr>
              <a:t>e</a:t>
            </a:r>
            <a:r>
              <a:rPr lang="en-US" sz="1400" dirty="0">
                <a:solidFill>
                  <a:srgbClr val="002060"/>
                </a:solidFill>
                <a:latin typeface="Times New Roman" panose="02020603050405020304" pitchFamily="18" charset="0"/>
                <a:cs typeface="Times New Roman" panose="02020603050405020304" pitchFamily="18" charset="0"/>
              </a:rPr>
              <a:t>sent (n) : </a:t>
            </a:r>
            <a:r>
              <a:rPr lang="en-US" sz="1400" dirty="0" err="1">
                <a:solidFill>
                  <a:srgbClr val="002060"/>
                </a:solidFill>
                <a:latin typeface="Times New Roman" panose="02020603050405020304" pitchFamily="18" charset="0"/>
                <a:cs typeface="Times New Roman" panose="02020603050405020304" pitchFamily="18" charset="0"/>
              </a:rPr>
              <a:t>món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quà</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5. c</a:t>
            </a:r>
            <a:r>
              <a:rPr lang="en-US" sz="1400" dirty="0">
                <a:solidFill>
                  <a:srgbClr val="FF0000"/>
                </a:solidFill>
                <a:latin typeface="Times New Roman" panose="02020603050405020304" pitchFamily="18" charset="0"/>
                <a:cs typeface="Times New Roman" panose="02020603050405020304" pitchFamily="18" charset="0"/>
              </a:rPr>
              <a:t>u</a:t>
            </a:r>
            <a:r>
              <a:rPr lang="en-US" sz="1400" dirty="0">
                <a:solidFill>
                  <a:srgbClr val="002060"/>
                </a:solidFill>
                <a:latin typeface="Times New Roman" panose="02020603050405020304" pitchFamily="18" charset="0"/>
                <a:cs typeface="Times New Roman" panose="02020603050405020304" pitchFamily="18" charset="0"/>
              </a:rPr>
              <a:t>lture (n) : </a:t>
            </a:r>
            <a:r>
              <a:rPr lang="en-US" sz="1400" dirty="0" err="1">
                <a:solidFill>
                  <a:srgbClr val="002060"/>
                </a:solidFill>
                <a:latin typeface="Times New Roman" panose="02020603050405020304" pitchFamily="18" charset="0"/>
                <a:cs typeface="Times New Roman" panose="02020603050405020304" pitchFamily="18" charset="0"/>
              </a:rPr>
              <a:t>văn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hóa</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6. go al</a:t>
            </a:r>
            <a:r>
              <a:rPr lang="en-US" sz="1400" dirty="0">
                <a:solidFill>
                  <a:srgbClr val="FF0000"/>
                </a:solidFill>
                <a:latin typeface="Times New Roman" panose="02020603050405020304" pitchFamily="18" charset="0"/>
                <a:cs typeface="Times New Roman" panose="02020603050405020304" pitchFamily="18" charset="0"/>
              </a:rPr>
              <a:t>o</a:t>
            </a:r>
            <a:r>
              <a:rPr lang="en-US" sz="1400" dirty="0">
                <a:solidFill>
                  <a:srgbClr val="002060"/>
                </a:solidFill>
                <a:latin typeface="Times New Roman" panose="02020603050405020304" pitchFamily="18" charset="0"/>
                <a:cs typeface="Times New Roman" panose="02020603050405020304" pitchFamily="18" charset="0"/>
              </a:rPr>
              <a:t>ng (</a:t>
            </a:r>
            <a:r>
              <a:rPr lang="en-US" sz="1400" dirty="0" err="1">
                <a:solidFill>
                  <a:srgbClr val="002060"/>
                </a:solidFill>
                <a:latin typeface="Times New Roman" panose="02020603050405020304" pitchFamily="18" charset="0"/>
                <a:cs typeface="Times New Roman" panose="02020603050405020304" pitchFamily="18" charset="0"/>
              </a:rPr>
              <a:t>phr</a:t>
            </a:r>
            <a:r>
              <a:rPr lang="en-US" sz="1400" dirty="0">
                <a:solidFill>
                  <a:srgbClr val="002060"/>
                </a:solidFill>
                <a:latin typeface="Times New Roman" panose="02020603050405020304" pitchFamily="18" charset="0"/>
                <a:cs typeface="Times New Roman" panose="02020603050405020304" pitchFamily="18" charset="0"/>
              </a:rPr>
              <a:t> v) : </a:t>
            </a:r>
            <a:r>
              <a:rPr lang="en-US" sz="1400" dirty="0" err="1">
                <a:solidFill>
                  <a:srgbClr val="002060"/>
                </a:solidFill>
                <a:latin typeface="Times New Roman" panose="02020603050405020304" pitchFamily="18" charset="0"/>
                <a:cs typeface="Times New Roman" panose="02020603050405020304" pitchFamily="18" charset="0"/>
              </a:rPr>
              <a:t>đi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dọc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theo</a:t>
            </a:r>
            <a:r>
              <a:rPr lang="en-US" sz="1400" b="1" dirty="0">
                <a:solidFill>
                  <a:srgbClr val="002060"/>
                </a:solidFill>
                <a:latin typeface="Times New Roman" panose="02020603050405020304" pitchFamily="18" charset="0"/>
                <a:cs typeface="Times New Roman" panose="02020603050405020304" pitchFamily="18" charset="0"/>
              </a:rPr>
              <a:t>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152400" y="2611051"/>
            <a:ext cx="4216219" cy="307777"/>
          </a:xfrm>
          <a:prstGeom prst="rect">
            <a:avLst/>
          </a:prstGeom>
        </p:spPr>
        <p:txBody>
          <a:bodyPr wrap="none">
            <a:spAutoFit/>
          </a:bodyPr>
          <a:lstStyle/>
          <a:p>
            <a:r>
              <a:rPr lang="en-US" sz="1400" b="1" dirty="0">
                <a:solidFill>
                  <a:srgbClr val="002060"/>
                </a:solidFill>
                <a:latin typeface="Times New Roman" panose="02020603050405020304" pitchFamily="18" charset="0"/>
                <a:cs typeface="Times New Roman" panose="02020603050405020304" pitchFamily="18" charset="0"/>
              </a:rPr>
              <a:t>II. Everyday English: </a:t>
            </a:r>
            <a:r>
              <a:rPr lang="en-US" sz="1400" dirty="0">
                <a:solidFill>
                  <a:srgbClr val="7030A0"/>
                </a:solidFill>
                <a:latin typeface="Times New Roman" panose="02020603050405020304" pitchFamily="18" charset="0"/>
                <a:cs typeface="Times New Roman" panose="02020603050405020304" pitchFamily="18" charset="0"/>
              </a:rPr>
              <a:t>Asking for and giving directions</a:t>
            </a:r>
            <a:endParaRPr lang="en-US" sz="1400"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5400" y="2842657"/>
            <a:ext cx="4559790" cy="1041182"/>
          </a:xfrm>
          <a:prstGeom prst="rect">
            <a:avLst/>
          </a:prstGeom>
          <a:solidFill>
            <a:schemeClr val="bg2">
              <a:lumMod val="20000"/>
              <a:lumOff val="80000"/>
            </a:schemeClr>
          </a:solidFill>
          <a:ln>
            <a:solidFill>
              <a:srgbClr val="73C9B8"/>
            </a:solidFill>
          </a:ln>
        </p:spPr>
        <p:txBody>
          <a:bodyPr wrap="square" rtlCol="0">
            <a:spAutoFit/>
          </a:bodyPr>
          <a:lstStyle/>
          <a:p>
            <a:r>
              <a:rPr lang="en-US" sz="1966" dirty="0">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1.  Could you tell me the way to .......(</a:t>
            </a:r>
            <a:r>
              <a:rPr lang="en-US" sz="1400" b="1" dirty="0" err="1">
                <a:solidFill>
                  <a:srgbClr val="FF0000"/>
                </a:solidFill>
                <a:latin typeface="Times New Roman" panose="02020603050405020304" pitchFamily="18" charset="0"/>
                <a:cs typeface="Times New Roman" panose="02020603050405020304" pitchFamily="18" charset="0"/>
              </a:rPr>
              <a:t>nơi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chốn</a:t>
            </a:r>
            <a:r>
              <a:rPr lang="en-US" sz="1400" b="1" dirty="0">
                <a:solidFill>
                  <a:srgbClr val="FF0000"/>
                </a:solidFill>
                <a:latin typeface="Times New Roman" panose="02020603050405020304" pitchFamily="18" charset="0"/>
                <a:cs typeface="Times New Roman" panose="02020603050405020304" pitchFamily="18" charset="0"/>
              </a:rPr>
              <a:t>), please?</a:t>
            </a:r>
          </a:p>
          <a:p>
            <a:r>
              <a:rPr lang="en-US" sz="1400" dirty="0">
                <a:latin typeface="Times New Roman" panose="02020603050405020304" pitchFamily="18" charset="0"/>
                <a:cs typeface="Times New Roman" panose="02020603050405020304" pitchFamily="18" charset="0"/>
              </a:rPr>
              <a:t>               </a:t>
            </a:r>
            <a:r>
              <a:rPr lang="en-US" sz="1400" dirty="0">
                <a:solidFill>
                  <a:srgbClr val="002060"/>
                </a:solidFill>
                <a:latin typeface="Times New Roman" panose="02020603050405020304" pitchFamily="18" charset="0"/>
                <a:cs typeface="Times New Roman" panose="02020603050405020304" pitchFamily="18" charset="0"/>
              </a:rPr>
              <a:t>(</a:t>
            </a:r>
            <a:r>
              <a:rPr lang="en-US" sz="1400" dirty="0" err="1">
                <a:solidFill>
                  <a:srgbClr val="002060"/>
                </a:solidFill>
                <a:latin typeface="Times New Roman" panose="02020603050405020304" pitchFamily="18" charset="0"/>
                <a:cs typeface="Times New Roman" panose="02020603050405020304" pitchFamily="18" charset="0"/>
              </a:rPr>
              <a:t>Làm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ơn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chỉ</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tôi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đường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đến</a:t>
            </a:r>
            <a:r>
              <a:rPr lang="en-US" sz="1400" dirty="0">
                <a:solidFill>
                  <a:srgbClr val="002060"/>
                </a:solidFill>
                <a:latin typeface="Times New Roman" panose="02020603050405020304" pitchFamily="18" charset="0"/>
                <a:cs typeface="Times New Roman" panose="02020603050405020304" pitchFamily="18" charset="0"/>
              </a:rPr>
              <a:t> .......?)</a:t>
            </a:r>
          </a:p>
          <a:p>
            <a:r>
              <a:rPr lang="en-US" sz="1400" b="1" dirty="0">
                <a:solidFill>
                  <a:srgbClr val="FF0000"/>
                </a:solidFill>
                <a:latin typeface="Times New Roman" panose="02020603050405020304" pitchFamily="18" charset="0"/>
                <a:cs typeface="Times New Roman" panose="02020603050405020304" pitchFamily="18" charset="0"/>
              </a:rPr>
              <a:t>   2. Where’s the nearest .........(</a:t>
            </a:r>
            <a:r>
              <a:rPr lang="en-US" sz="1400" b="1" dirty="0" err="1">
                <a:solidFill>
                  <a:srgbClr val="FF0000"/>
                </a:solidFill>
                <a:latin typeface="Times New Roman" panose="02020603050405020304" pitchFamily="18" charset="0"/>
                <a:cs typeface="Times New Roman" panose="02020603050405020304" pitchFamily="18" charset="0"/>
              </a:rPr>
              <a:t>nơi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chốn</a:t>
            </a:r>
            <a:r>
              <a:rPr lang="en-US" sz="1400" b="1" dirty="0">
                <a:solidFill>
                  <a:srgbClr val="FF0000"/>
                </a:solidFill>
                <a:latin typeface="Times New Roman" panose="02020603050405020304" pitchFamily="18" charset="0"/>
                <a:cs typeface="Times New Roman" panose="02020603050405020304" pitchFamily="18" charset="0"/>
              </a:rPr>
              <a:t>), please?</a:t>
            </a:r>
          </a:p>
          <a:p>
            <a:pPr lvl="2"/>
            <a:r>
              <a:rPr lang="en-US" sz="1400" dirty="0">
                <a:latin typeface="Times New Roman" panose="02020603050405020304" pitchFamily="18" charset="0"/>
                <a:cs typeface="Times New Roman" panose="02020603050405020304" pitchFamily="18" charset="0"/>
              </a:rPr>
              <a:t> </a:t>
            </a:r>
            <a:r>
              <a:rPr lang="en-US" sz="1400" dirty="0">
                <a:solidFill>
                  <a:srgbClr val="002060"/>
                </a:solidFill>
                <a:latin typeface="Times New Roman" panose="02020603050405020304" pitchFamily="18" charset="0"/>
                <a:cs typeface="Times New Roman" panose="02020603050405020304" pitchFamily="18" charset="0"/>
              </a:rPr>
              <a:t>(Xin </a:t>
            </a:r>
            <a:r>
              <a:rPr lang="en-US" sz="1400" dirty="0" err="1">
                <a:solidFill>
                  <a:srgbClr val="002060"/>
                </a:solidFill>
                <a:latin typeface="Times New Roman" panose="02020603050405020304" pitchFamily="18" charset="0"/>
                <a:cs typeface="Times New Roman" panose="02020603050405020304" pitchFamily="18" charset="0"/>
              </a:rPr>
              <a:t>hỏi</a:t>
            </a:r>
            <a:r>
              <a:rPr lang="en-US" sz="1400" dirty="0">
                <a:solidFill>
                  <a:srgbClr val="002060"/>
                </a:solidFill>
                <a:latin typeface="Times New Roman" panose="02020603050405020304" pitchFamily="18" charset="0"/>
                <a:cs typeface="Times New Roman" panose="02020603050405020304" pitchFamily="18" charset="0"/>
              </a:rPr>
              <a:t> .......... </a:t>
            </a:r>
            <a:r>
              <a:rPr lang="en-US" sz="1400" dirty="0" err="1">
                <a:solidFill>
                  <a:srgbClr val="002060"/>
                </a:solidFill>
                <a:latin typeface="Times New Roman" panose="02020603050405020304" pitchFamily="18" charset="0"/>
                <a:cs typeface="Times New Roman" panose="02020603050405020304" pitchFamily="18" charset="0"/>
              </a:rPr>
              <a:t>gần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nhất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là</a:t>
            </a:r>
            <a:r>
              <a:rPr lang="en-US" sz="1400" dirty="0">
                <a:solidFill>
                  <a:srgbClr val="002060"/>
                </a:solidFill>
                <a:latin typeface="Times New Roman" panose="02020603050405020304" pitchFamily="18" charset="0"/>
                <a:cs typeface="Times New Roman" panose="02020603050405020304" pitchFamily="18" charset="0"/>
              </a:rPr>
              <a:t> ở </a:t>
            </a:r>
            <a:r>
              <a:rPr lang="en-US" sz="1400" dirty="0" err="1">
                <a:solidFill>
                  <a:srgbClr val="002060"/>
                </a:solidFill>
                <a:latin typeface="Times New Roman" panose="02020603050405020304" pitchFamily="18" charset="0"/>
                <a:cs typeface="Times New Roman" panose="02020603050405020304" pitchFamily="18" charset="0"/>
              </a:rPr>
              <a:t>đâu</a:t>
            </a:r>
            <a:r>
              <a:rPr lang="en-US" sz="1400" dirty="0">
                <a:solidFill>
                  <a:srgbClr val="00206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152400" y="3853386"/>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B. While - speaking:</a:t>
            </a:r>
            <a:endParaRPr lang="en-US" b="1" dirty="0">
              <a:solidFill>
                <a:srgbClr val="C00000"/>
              </a:solidFill>
              <a:latin typeface="Yu Mincho Light" pitchFamily="18" charset="-128"/>
              <a:ea typeface="Yu Mincho Light" pitchFamily="18" charset="-128"/>
            </a:endParaRPr>
          </a:p>
        </p:txBody>
      </p:sp>
      <p:sp>
        <p:nvSpPr>
          <p:cNvPr id="13" name="AutoShape 6" descr="Think, Pair, Share – phương pháp học tốt cho nhóm trẻ - CTH 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168564" y="4208413"/>
            <a:ext cx="1752600" cy="369332"/>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 Work in pairs. </a:t>
            </a:r>
          </a:p>
        </p:txBody>
      </p:sp>
      <p:sp>
        <p:nvSpPr>
          <p:cNvPr id="16" name="Rectangle 15"/>
          <p:cNvSpPr/>
          <p:nvPr/>
        </p:nvSpPr>
        <p:spPr>
          <a:xfrm>
            <a:off x="143886" y="4516012"/>
            <a:ext cx="1532514" cy="1477328"/>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II. Listening.</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1. straight</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2. second</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3. right</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4. next to</a:t>
            </a:r>
          </a:p>
        </p:txBody>
      </p:sp>
      <p:sp>
        <p:nvSpPr>
          <p:cNvPr id="17" name="TextBox 16"/>
          <p:cNvSpPr txBox="1"/>
          <p:nvPr/>
        </p:nvSpPr>
        <p:spPr>
          <a:xfrm>
            <a:off x="5715980" y="930864"/>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C. Post - speaking:</a:t>
            </a:r>
            <a:endParaRPr lang="en-US" b="1" dirty="0">
              <a:solidFill>
                <a:srgbClr val="C00000"/>
              </a:solidFill>
              <a:latin typeface="Yu Mincho Light" pitchFamily="18" charset="-128"/>
              <a:ea typeface="Yu Mincho Light" pitchFamily="18" charset="-128"/>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200" y="1637806"/>
            <a:ext cx="3933481" cy="1990725"/>
          </a:xfrm>
          <a:prstGeom prst="rect">
            <a:avLst/>
          </a:prstGeom>
        </p:spPr>
      </p:pic>
      <p:sp>
        <p:nvSpPr>
          <p:cNvPr id="18" name="Rectangle 17"/>
          <p:cNvSpPr/>
          <p:nvPr/>
        </p:nvSpPr>
        <p:spPr>
          <a:xfrm>
            <a:off x="5715980" y="1215464"/>
            <a:ext cx="2208820" cy="369332"/>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 Work in group. </a:t>
            </a:r>
          </a:p>
        </p:txBody>
      </p:sp>
    </p:spTree>
    <p:extLst>
      <p:ext uri="{BB962C8B-B14F-4D97-AF65-F5344CB8AC3E}">
        <p14:creationId xmlns:p14="http://schemas.microsoft.com/office/powerpoint/2010/main" val="389975581"/>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 calcmode="lin" valueType="num">
                                      <p:cBhvr additive="base">
                                        <p:cTn id="7" dur="500" fill="hold"/>
                                        <p:tgtEl>
                                          <p:spTgt spid="16">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anim calcmode="lin" valueType="num">
                                      <p:cBhvr additive="base">
                                        <p:cTn id="11"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anim calcmode="lin" valueType="num">
                                      <p:cBhvr additive="base">
                                        <p:cTn id="15"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
                                            <p:txEl>
                                              <p:pRg st="4" end="4"/>
                                            </p:txEl>
                                          </p:spTgt>
                                        </p:tgtEl>
                                        <p:attrNameLst>
                                          <p:attrName>style.visibility</p:attrName>
                                        </p:attrNameLst>
                                      </p:cBhvr>
                                      <p:to>
                                        <p:strVal val="visible"/>
                                      </p:to>
                                    </p:set>
                                    <p:anim calcmode="lin" valueType="num">
                                      <p:cBhvr additive="base">
                                        <p:cTn id="19"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additive="base">
                                        <p:cTn id="37" dur="500" fill="hold"/>
                                        <p:tgtEl>
                                          <p:spTgt spid="3"/>
                                        </p:tgtEl>
                                        <p:attrNameLst>
                                          <p:attrName>ppt_x</p:attrName>
                                        </p:attrNameLst>
                                      </p:cBhvr>
                                      <p:tavLst>
                                        <p:tav tm="0">
                                          <p:val>
                                            <p:strVal val="#ppt_x"/>
                                          </p:val>
                                        </p:tav>
                                        <p:tav tm="100000">
                                          <p:val>
                                            <p:strVal val="#ppt_x"/>
                                          </p:val>
                                        </p:tav>
                                      </p:tavLst>
                                    </p:anim>
                                    <p:anim calcmode="lin" valueType="num">
                                      <p:cBhvr additive="base">
                                        <p:cTn id="3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56" descr="POINSET2"/>
          <p:cNvPicPr>
            <a:picLocks noChangeAspect="1" noChangeArrowheads="1"/>
          </p:cNvPicPr>
          <p:nvPr/>
        </p:nvPicPr>
        <p:blipFill>
          <a:blip r:embed="rId2"/>
          <a:srcRect/>
          <a:stretch>
            <a:fillRect/>
          </a:stretch>
        </p:blipFill>
        <p:spPr bwMode="auto">
          <a:xfrm>
            <a:off x="-25400" y="9525"/>
            <a:ext cx="889000" cy="885825"/>
          </a:xfrm>
          <a:prstGeom prst="rect">
            <a:avLst/>
          </a:prstGeom>
          <a:noFill/>
          <a:ln w="9525">
            <a:noFill/>
            <a:miter lim="800000"/>
            <a:headEnd/>
            <a:tailEnd/>
          </a:ln>
        </p:spPr>
      </p:pic>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513" y="1541318"/>
            <a:ext cx="8991600" cy="4871599"/>
          </a:xfrm>
          <a:prstGeom prst="rect">
            <a:avLst/>
          </a:prstGeom>
          <a:ln w="19050">
            <a:solidFill>
              <a:srgbClr val="0070C0"/>
            </a:solidFill>
          </a:ln>
        </p:spPr>
      </p:pic>
      <p:pic>
        <p:nvPicPr>
          <p:cNvPr id="24" name="Picture 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sp>
        <p:nvSpPr>
          <p:cNvPr id="25" name="Rectangle 24"/>
          <p:cNvSpPr/>
          <p:nvPr/>
        </p:nvSpPr>
        <p:spPr>
          <a:xfrm>
            <a:off x="2734282" y="-33713"/>
            <a:ext cx="3450011" cy="561052"/>
          </a:xfrm>
          <a:prstGeom prst="rect">
            <a:avLst/>
          </a:prstGeom>
          <a:noFill/>
        </p:spPr>
        <p:txBody>
          <a:bodyPr wrap="square" lIns="56197" tIns="28099" rIns="56197" bIns="28099">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77" b="1" dirty="0">
                <a:solidFill>
                  <a:srgbClr val="FF0000"/>
                </a:solidFill>
                <a:latin typeface="Times New Roman" panose="02020603050405020304" pitchFamily="18" charset="0"/>
                <a:cs typeface="Times New Roman" panose="02020603050405020304" pitchFamily="18" charset="0"/>
              </a:rPr>
              <a:t> </a:t>
            </a:r>
            <a:r>
              <a:rPr lang="en-US" sz="3277" b="1" spc="31"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GROUP WORK</a:t>
            </a:r>
          </a:p>
        </p:txBody>
      </p:sp>
      <p:pic>
        <p:nvPicPr>
          <p:cNvPr id="26" name="Picture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18882" y="0"/>
            <a:ext cx="2636231" cy="1541318"/>
          </a:xfrm>
          <a:prstGeom prst="rect">
            <a:avLst/>
          </a:prstGeom>
        </p:spPr>
      </p:pic>
      <p:sp>
        <p:nvSpPr>
          <p:cNvPr id="27" name="Rectangle 26"/>
          <p:cNvSpPr/>
          <p:nvPr/>
        </p:nvSpPr>
        <p:spPr>
          <a:xfrm>
            <a:off x="544945" y="544945"/>
            <a:ext cx="5572935" cy="704348"/>
          </a:xfrm>
          <a:prstGeom prst="rect">
            <a:avLst/>
          </a:prstGeom>
        </p:spPr>
        <p:txBody>
          <a:bodyPr wrap="square">
            <a:spAutoFit/>
          </a:bodyPr>
          <a:lstStyle/>
          <a:p>
            <a:r>
              <a:rPr lang="en-US" sz="2000"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Look at the map below and create an audio guide for District 1 of Ho Chi Minh City.</a:t>
            </a:r>
          </a:p>
        </p:txBody>
      </p:sp>
      <p:sp>
        <p:nvSpPr>
          <p:cNvPr id="2" name="Rectangle 1"/>
          <p:cNvSpPr/>
          <p:nvPr/>
        </p:nvSpPr>
        <p:spPr>
          <a:xfrm>
            <a:off x="455294" y="418296"/>
            <a:ext cx="6070893" cy="954107"/>
          </a:xfrm>
          <a:prstGeom prst="rect">
            <a:avLst/>
          </a:prstGeom>
        </p:spPr>
        <p:txBody>
          <a:bodyPr wrap="none">
            <a:spAutoFit/>
          </a:bodyPr>
          <a:lstStyle/>
          <a:p>
            <a:r>
              <a:rPr lang="en-US" sz="2000" b="1" i="1" dirty="0">
                <a:solidFill>
                  <a:srgbClr val="FF0000"/>
                </a:solidFill>
                <a:latin typeface="Times New Roman" panose="02020603050405020304" pitchFamily="18" charset="0"/>
                <a:cs typeface="Times New Roman" panose="02020603050405020304" pitchFamily="18" charset="0"/>
              </a:rPr>
              <a:t>Remember to:</a:t>
            </a:r>
          </a:p>
          <a:p>
            <a:pPr marL="285750" indent="-285750">
              <a:buFontTx/>
              <a:buChar char="-"/>
            </a:pPr>
            <a:r>
              <a:rPr lang="en-US" b="1" i="1" dirty="0">
                <a:latin typeface="Times New Roman" panose="02020603050405020304" pitchFamily="18" charset="0"/>
                <a:cs typeface="Times New Roman" panose="02020603050405020304" pitchFamily="18" charset="0"/>
              </a:rPr>
              <a:t>give directions to at least three different places;</a:t>
            </a:r>
          </a:p>
          <a:p>
            <a:pPr marL="285750" indent="-285750">
              <a:buFontTx/>
              <a:buChar char="-"/>
            </a:pPr>
            <a:r>
              <a:rPr lang="en-US" b="1" i="1" dirty="0">
                <a:latin typeface="Times New Roman" panose="02020603050405020304" pitchFamily="18" charset="0"/>
                <a:cs typeface="Times New Roman" panose="02020603050405020304" pitchFamily="18" charset="0"/>
              </a:rPr>
              <a:t>use </a:t>
            </a:r>
            <a:r>
              <a:rPr lang="en-US" b="1" i="1" dirty="0">
                <a:solidFill>
                  <a:srgbClr val="FF0000"/>
                </a:solidFill>
                <a:latin typeface="Times New Roman" panose="02020603050405020304" pitchFamily="18" charset="0"/>
                <a:cs typeface="Times New Roman" panose="02020603050405020304" pitchFamily="18" charset="0"/>
              </a:rPr>
              <a:t>first, then, after that and finally </a:t>
            </a:r>
            <a:r>
              <a:rPr lang="en-US" b="1" i="1" dirty="0">
                <a:latin typeface="Times New Roman" panose="02020603050405020304" pitchFamily="18" charset="0"/>
                <a:cs typeface="Times New Roman" panose="02020603050405020304" pitchFamily="18" charset="0"/>
              </a:rPr>
              <a:t>to link your directions.</a:t>
            </a:r>
          </a:p>
        </p:txBody>
      </p:sp>
      <p:sp>
        <p:nvSpPr>
          <p:cNvPr id="28" name="Rounded Rectangle 27"/>
          <p:cNvSpPr/>
          <p:nvPr/>
        </p:nvSpPr>
        <p:spPr>
          <a:xfrm>
            <a:off x="6433070" y="-72553"/>
            <a:ext cx="2754313" cy="1686423"/>
          </a:xfrm>
          <a:prstGeom prst="roundRect">
            <a:avLst>
              <a:gd name="adj" fmla="val 12983"/>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i="1" dirty="0">
                <a:solidFill>
                  <a:srgbClr val="C00000"/>
                </a:solidFill>
                <a:latin typeface="Times New Roman" panose="02020603050405020304" pitchFamily="18" charset="0"/>
                <a:cs typeface="Times New Roman" panose="02020603050405020304" pitchFamily="18" charset="0"/>
              </a:rPr>
              <a:t>Let’s start our tour in Ho Chi Minh City. We are in Hai Ba </a:t>
            </a:r>
            <a:r>
              <a:rPr lang="en-US" b="1" i="1" dirty="0" err="1">
                <a:solidFill>
                  <a:srgbClr val="C00000"/>
                </a:solidFill>
                <a:latin typeface="Times New Roman" panose="02020603050405020304" pitchFamily="18" charset="0"/>
                <a:cs typeface="Times New Roman" panose="02020603050405020304" pitchFamily="18" charset="0"/>
              </a:rPr>
              <a:t>Trung</a:t>
            </a:r>
            <a:r>
              <a:rPr lang="en-US" b="1" i="1" dirty="0">
                <a:solidFill>
                  <a:srgbClr val="C00000"/>
                </a:solidFill>
                <a:latin typeface="Times New Roman" panose="02020603050405020304" pitchFamily="18" charset="0"/>
                <a:cs typeface="Times New Roman" panose="02020603050405020304" pitchFamily="18" charset="0"/>
              </a:rPr>
              <a:t> street now. First, go to……………… …………………………</a:t>
            </a:r>
          </a:p>
        </p:txBody>
      </p:sp>
    </p:spTree>
    <p:extLst>
      <p:ext uri="{BB962C8B-B14F-4D97-AF65-F5344CB8AC3E}">
        <p14:creationId xmlns:p14="http://schemas.microsoft.com/office/powerpoint/2010/main" val="3300849537"/>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 calcmode="lin" valueType="num">
                                      <p:cBhvr additive="base">
                                        <p:cTn id="7" dur="500" fill="hold"/>
                                        <p:tgtEl>
                                          <p:spTgt spid="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27">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 calcmode="lin" valueType="num">
                                      <p:cBhvr additive="base">
                                        <p:cTn id="1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 calcmode="lin" valueType="num">
                                      <p:cBhvr additive="base">
                                        <p:cTn id="23"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 calcmode="lin" valueType="num">
                                      <p:cBhvr additive="base">
                                        <p:cTn id="29"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allAtOnce"/>
      <p:bldP spid="2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64" y="289329"/>
            <a:ext cx="9144000" cy="646331"/>
          </a:xfrm>
          <a:prstGeom prst="rect">
            <a:avLst/>
          </a:prstGeom>
          <a:noFill/>
        </p:spPr>
        <p:txBody>
          <a:bodyPr wrap="square" rtlCol="0">
            <a:spAutoFit/>
          </a:bodyPr>
          <a:lstStyle/>
          <a:p>
            <a:pPr algn="ctr"/>
            <a:r>
              <a:rPr lang="en-US"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Unit 4:</a:t>
            </a:r>
            <a:r>
              <a:rPr lang="en-US" dirty="0">
                <a:solidFill>
                  <a:srgbClr val="FF0000"/>
                </a:solidFill>
                <a:latin typeface="Times New Roman" pitchFamily="18" charset="0"/>
                <a:cs typeface="Times New Roman" pitchFamily="18" charset="0"/>
              </a:rPr>
              <a:t> </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My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neighbourhood</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Period 29 - Lesson 4: Communication (p.43)</a:t>
            </a:r>
          </a:p>
        </p:txBody>
      </p:sp>
      <p:sp>
        <p:nvSpPr>
          <p:cNvPr id="6" name="TextBox 5"/>
          <p:cNvSpPr txBox="1"/>
          <p:nvPr/>
        </p:nvSpPr>
        <p:spPr>
          <a:xfrm>
            <a:off x="232878" y="806269"/>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A. Pre - speaking:</a:t>
            </a:r>
            <a:endParaRPr lang="en-US" b="1" dirty="0">
              <a:solidFill>
                <a:srgbClr val="C00000"/>
              </a:solidFill>
              <a:latin typeface="Yu Mincho Light" pitchFamily="18" charset="-128"/>
              <a:ea typeface="Yu Mincho Light" pitchFamily="18" charset="-128"/>
            </a:endParaRPr>
          </a:p>
        </p:txBody>
      </p:sp>
      <p:sp>
        <p:nvSpPr>
          <p:cNvPr id="20" name="Rectangle 15"/>
          <p:cNvSpPr txBox="1">
            <a:spLocks noChangeArrowheads="1"/>
          </p:cNvSpPr>
          <p:nvPr/>
        </p:nvSpPr>
        <p:spPr bwMode="auto">
          <a:xfrm>
            <a:off x="468313" y="19721"/>
            <a:ext cx="8229600" cy="228600"/>
          </a:xfrm>
          <a:prstGeom prst="rect">
            <a:avLst/>
          </a:prstGeom>
          <a:noFill/>
          <a:ln w="9525">
            <a:noFill/>
            <a:miter lim="800000"/>
            <a:headEnd/>
            <a:tailEnd/>
          </a:ln>
        </p:spPr>
        <p:txBody>
          <a:bodyPr anchor="ctr"/>
          <a:lstStyle/>
          <a:p>
            <a:pPr algn="ctr" fontAlgn="auto">
              <a:spcAft>
                <a:spcPts val="0"/>
              </a:spcAft>
              <a:defRPr/>
            </a:pPr>
            <a:r>
              <a:rPr lang="en-US" dirty="0">
                <a:solidFill>
                  <a:srgbClr val="002060"/>
                </a:solidFill>
                <a:latin typeface=".VnAristote" panose="020B7200000000000000" pitchFamily="34" charset="0"/>
                <a:ea typeface="+mj-ea"/>
                <a:cs typeface="+mj-cs"/>
              </a:rPr>
              <a:t>Friday, November 11</a:t>
            </a:r>
            <a:r>
              <a:rPr lang="en-US" baseline="30000" dirty="0">
                <a:solidFill>
                  <a:srgbClr val="002060"/>
                </a:solidFill>
                <a:latin typeface=".VnAristote" panose="020B7200000000000000" pitchFamily="34" charset="0"/>
                <a:ea typeface="+mj-ea"/>
                <a:cs typeface="+mj-cs"/>
              </a:rPr>
              <a:t>th</a:t>
            </a:r>
            <a:r>
              <a:rPr lang="en-US" dirty="0">
                <a:solidFill>
                  <a:srgbClr val="002060"/>
                </a:solidFill>
                <a:latin typeface=".VnAristote" panose="020B7200000000000000" pitchFamily="34" charset="0"/>
                <a:ea typeface="+mj-ea"/>
                <a:cs typeface="+mj-cs"/>
              </a:rPr>
              <a:t> , 2023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pic>
        <p:nvPicPr>
          <p:cNvPr id="8" name="Picture 156" descr="POINSET2"/>
          <p:cNvPicPr>
            <a:picLocks noChangeAspect="1" noChangeArrowheads="1"/>
          </p:cNvPicPr>
          <p:nvPr/>
        </p:nvPicPr>
        <p:blipFill>
          <a:blip r:embed="rId3"/>
          <a:srcRect/>
          <a:stretch>
            <a:fillRect/>
          </a:stretch>
        </p:blipFill>
        <p:spPr bwMode="auto">
          <a:xfrm>
            <a:off x="-25400" y="9525"/>
            <a:ext cx="1397000" cy="1285875"/>
          </a:xfrm>
          <a:prstGeom prst="rect">
            <a:avLst/>
          </a:prstGeom>
          <a:noFill/>
          <a:ln w="9525">
            <a:noFill/>
            <a:miter lim="800000"/>
            <a:headEnd/>
            <a:tailEnd/>
          </a:ln>
        </p:spPr>
      </p:pic>
      <p:pic>
        <p:nvPicPr>
          <p:cNvPr id="9" name="Picture 158" descr="POINSET2"/>
          <p:cNvPicPr>
            <a:picLocks noChangeAspect="1" noChangeArrowheads="1"/>
          </p:cNvPicPr>
          <p:nvPr/>
        </p:nvPicPr>
        <p:blipFill>
          <a:blip r:embed="rId3"/>
          <a:srcRect/>
          <a:stretch>
            <a:fillRect/>
          </a:stretch>
        </p:blipFill>
        <p:spPr bwMode="auto">
          <a:xfrm rot="5400000">
            <a:off x="7820818" y="-115094"/>
            <a:ext cx="1209677" cy="1458913"/>
          </a:xfrm>
          <a:prstGeom prst="rect">
            <a:avLst/>
          </a:prstGeom>
          <a:noFill/>
          <a:ln w="9525">
            <a:noFill/>
            <a:miter lim="800000"/>
            <a:headEnd/>
            <a:tailEnd/>
          </a:ln>
        </p:spPr>
      </p:pic>
      <p:sp>
        <p:nvSpPr>
          <p:cNvPr id="10" name="Google Shape;1881;p31"/>
          <p:cNvSpPr txBox="1">
            <a:spLocks/>
          </p:cNvSpPr>
          <p:nvPr/>
        </p:nvSpPr>
        <p:spPr>
          <a:xfrm>
            <a:off x="242114" y="931310"/>
            <a:ext cx="5601525" cy="493081"/>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solidFill>
                  <a:srgbClr val="002060"/>
                </a:solidFill>
                <a:latin typeface="Times New Roman" panose="02020603050405020304" pitchFamily="18" charset="0"/>
                <a:cs typeface="Times New Roman" panose="02020603050405020304" pitchFamily="18" charset="0"/>
              </a:rPr>
              <a:t>I. Vocabulary:</a:t>
            </a: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1. dir</a:t>
            </a:r>
            <a:r>
              <a:rPr lang="en-US" sz="1400" dirty="0">
                <a:solidFill>
                  <a:srgbClr val="FF0000"/>
                </a:solidFill>
                <a:latin typeface="Times New Roman" panose="02020603050405020304" pitchFamily="18" charset="0"/>
                <a:cs typeface="Times New Roman" panose="02020603050405020304" pitchFamily="18" charset="0"/>
              </a:rPr>
              <a:t>e</a:t>
            </a:r>
            <a:r>
              <a:rPr lang="en-US" sz="1400" dirty="0">
                <a:solidFill>
                  <a:srgbClr val="002060"/>
                </a:solidFill>
                <a:latin typeface="Times New Roman" panose="02020603050405020304" pitchFamily="18" charset="0"/>
                <a:cs typeface="Times New Roman" panose="02020603050405020304" pitchFamily="18" charset="0"/>
              </a:rPr>
              <a:t>ction (n) : </a:t>
            </a:r>
            <a:r>
              <a:rPr lang="en-US" sz="1400" dirty="0" err="1">
                <a:solidFill>
                  <a:srgbClr val="002060"/>
                </a:solidFill>
                <a:latin typeface="Times New Roman" panose="02020603050405020304" pitchFamily="18" charset="0"/>
                <a:cs typeface="Times New Roman" panose="02020603050405020304" pitchFamily="18" charset="0"/>
              </a:rPr>
              <a:t>phương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hướng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sự</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chỉ</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dẫn</a:t>
            </a:r>
            <a:r>
              <a:rPr lang="en-US" sz="1400" dirty="0">
                <a:solidFill>
                  <a:srgbClr val="002060"/>
                </a:solidFill>
                <a:latin typeface="Times New Roman" panose="02020603050405020304" pitchFamily="18" charset="0"/>
                <a:cs typeface="Times New Roman" panose="02020603050405020304" pitchFamily="18" charset="0"/>
              </a:rPr>
              <a:t> </a:t>
            </a: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2. </a:t>
            </a:r>
            <a:r>
              <a:rPr lang="en-US" sz="1400" dirty="0">
                <a:solidFill>
                  <a:srgbClr val="FF0000"/>
                </a:solidFill>
                <a:latin typeface="Times New Roman" panose="02020603050405020304" pitchFamily="18" charset="0"/>
                <a:cs typeface="Times New Roman" panose="02020603050405020304" pitchFamily="18" charset="0"/>
              </a:rPr>
              <a:t>au</a:t>
            </a:r>
            <a:r>
              <a:rPr lang="en-US" sz="1400" dirty="0">
                <a:solidFill>
                  <a:srgbClr val="002060"/>
                </a:solidFill>
                <a:latin typeface="Times New Roman" panose="02020603050405020304" pitchFamily="18" charset="0"/>
                <a:cs typeface="Times New Roman" panose="02020603050405020304" pitchFamily="18" charset="0"/>
              </a:rPr>
              <a:t>dio guide (</a:t>
            </a:r>
            <a:r>
              <a:rPr lang="en-US" sz="1400" dirty="0" err="1">
                <a:solidFill>
                  <a:srgbClr val="002060"/>
                </a:solidFill>
                <a:latin typeface="Times New Roman" panose="02020603050405020304" pitchFamily="18" charset="0"/>
                <a:cs typeface="Times New Roman" panose="02020603050405020304" pitchFamily="18" charset="0"/>
              </a:rPr>
              <a:t>phr</a:t>
            </a:r>
            <a:r>
              <a:rPr lang="en-US" sz="1400" dirty="0">
                <a:solidFill>
                  <a:srgbClr val="002060"/>
                </a:solidFill>
                <a:latin typeface="Times New Roman" panose="02020603050405020304" pitchFamily="18" charset="0"/>
                <a:cs typeface="Times New Roman" panose="02020603050405020304" pitchFamily="18" charset="0"/>
              </a:rPr>
              <a:t>) : </a:t>
            </a:r>
            <a:r>
              <a:rPr lang="en-US" sz="1400" dirty="0" err="1">
                <a:solidFill>
                  <a:srgbClr val="002060"/>
                </a:solidFill>
                <a:latin typeface="Times New Roman" panose="02020603050405020304" pitchFamily="18" charset="0"/>
                <a:cs typeface="Times New Roman" panose="02020603050405020304" pitchFamily="18" charset="0"/>
              </a:rPr>
              <a:t>thuyết</a:t>
            </a:r>
            <a:r>
              <a:rPr lang="en-US" sz="1400" dirty="0">
                <a:solidFill>
                  <a:srgbClr val="002060"/>
                </a:solidFill>
                <a:latin typeface="Times New Roman" panose="02020603050405020304" pitchFamily="18" charset="0"/>
                <a:cs typeface="Times New Roman" panose="02020603050405020304" pitchFamily="18" charset="0"/>
              </a:rPr>
              <a:t> minh </a:t>
            </a:r>
            <a:r>
              <a:rPr lang="en-US" sz="1400" dirty="0" err="1">
                <a:solidFill>
                  <a:srgbClr val="002060"/>
                </a:solidFill>
                <a:latin typeface="Times New Roman" panose="02020603050405020304" pitchFamily="18" charset="0"/>
                <a:cs typeface="Times New Roman" panose="02020603050405020304" pitchFamily="18" charset="0"/>
              </a:rPr>
              <a:t>tự</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động</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3. w</a:t>
            </a:r>
            <a:r>
              <a:rPr lang="en-US" sz="1400" dirty="0">
                <a:solidFill>
                  <a:srgbClr val="FF0000"/>
                </a:solidFill>
                <a:latin typeface="Times New Roman" panose="02020603050405020304" pitchFamily="18" charset="0"/>
                <a:cs typeface="Times New Roman" panose="02020603050405020304" pitchFamily="18" charset="0"/>
              </a:rPr>
              <a:t>o</a:t>
            </a:r>
            <a:r>
              <a:rPr lang="en-US" sz="1400" dirty="0">
                <a:solidFill>
                  <a:srgbClr val="002060"/>
                </a:solidFill>
                <a:latin typeface="Times New Roman" panose="02020603050405020304" pitchFamily="18" charset="0"/>
                <a:cs typeface="Times New Roman" panose="02020603050405020304" pitchFamily="18" charset="0"/>
              </a:rPr>
              <a:t>rkshop (n) : </a:t>
            </a:r>
            <a:r>
              <a:rPr lang="en-US" sz="1400" dirty="0" err="1">
                <a:solidFill>
                  <a:srgbClr val="002060"/>
                </a:solidFill>
                <a:latin typeface="Times New Roman" panose="02020603050405020304" pitchFamily="18" charset="0"/>
                <a:cs typeface="Times New Roman" panose="02020603050405020304" pitchFamily="18" charset="0"/>
              </a:rPr>
              <a:t>xưởng</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4. pr</a:t>
            </a:r>
            <a:r>
              <a:rPr lang="en-US" sz="1400" dirty="0">
                <a:solidFill>
                  <a:srgbClr val="FF0000"/>
                </a:solidFill>
                <a:latin typeface="Times New Roman" panose="02020603050405020304" pitchFamily="18" charset="0"/>
                <a:cs typeface="Times New Roman" panose="02020603050405020304" pitchFamily="18" charset="0"/>
              </a:rPr>
              <a:t>e</a:t>
            </a:r>
            <a:r>
              <a:rPr lang="en-US" sz="1400" dirty="0">
                <a:solidFill>
                  <a:srgbClr val="002060"/>
                </a:solidFill>
                <a:latin typeface="Times New Roman" panose="02020603050405020304" pitchFamily="18" charset="0"/>
                <a:cs typeface="Times New Roman" panose="02020603050405020304" pitchFamily="18" charset="0"/>
              </a:rPr>
              <a:t>sent (n) : </a:t>
            </a:r>
            <a:r>
              <a:rPr lang="en-US" sz="1400" dirty="0" err="1">
                <a:solidFill>
                  <a:srgbClr val="002060"/>
                </a:solidFill>
                <a:latin typeface="Times New Roman" panose="02020603050405020304" pitchFamily="18" charset="0"/>
                <a:cs typeface="Times New Roman" panose="02020603050405020304" pitchFamily="18" charset="0"/>
              </a:rPr>
              <a:t>món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quà</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5. c</a:t>
            </a:r>
            <a:r>
              <a:rPr lang="en-US" sz="1400" dirty="0">
                <a:solidFill>
                  <a:srgbClr val="FF0000"/>
                </a:solidFill>
                <a:latin typeface="Times New Roman" panose="02020603050405020304" pitchFamily="18" charset="0"/>
                <a:cs typeface="Times New Roman" panose="02020603050405020304" pitchFamily="18" charset="0"/>
              </a:rPr>
              <a:t>u</a:t>
            </a:r>
            <a:r>
              <a:rPr lang="en-US" sz="1400" dirty="0">
                <a:solidFill>
                  <a:srgbClr val="002060"/>
                </a:solidFill>
                <a:latin typeface="Times New Roman" panose="02020603050405020304" pitchFamily="18" charset="0"/>
                <a:cs typeface="Times New Roman" panose="02020603050405020304" pitchFamily="18" charset="0"/>
              </a:rPr>
              <a:t>lture (n) : </a:t>
            </a:r>
            <a:r>
              <a:rPr lang="en-US" sz="1400" dirty="0" err="1">
                <a:solidFill>
                  <a:srgbClr val="002060"/>
                </a:solidFill>
                <a:latin typeface="Times New Roman" panose="02020603050405020304" pitchFamily="18" charset="0"/>
                <a:cs typeface="Times New Roman" panose="02020603050405020304" pitchFamily="18" charset="0"/>
              </a:rPr>
              <a:t>văn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hóa</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6. go al</a:t>
            </a:r>
            <a:r>
              <a:rPr lang="en-US" sz="1400" dirty="0">
                <a:solidFill>
                  <a:srgbClr val="FF0000"/>
                </a:solidFill>
                <a:latin typeface="Times New Roman" panose="02020603050405020304" pitchFamily="18" charset="0"/>
                <a:cs typeface="Times New Roman" panose="02020603050405020304" pitchFamily="18" charset="0"/>
              </a:rPr>
              <a:t>o</a:t>
            </a:r>
            <a:r>
              <a:rPr lang="en-US" sz="1400" dirty="0">
                <a:solidFill>
                  <a:srgbClr val="002060"/>
                </a:solidFill>
                <a:latin typeface="Times New Roman" panose="02020603050405020304" pitchFamily="18" charset="0"/>
                <a:cs typeface="Times New Roman" panose="02020603050405020304" pitchFamily="18" charset="0"/>
              </a:rPr>
              <a:t>ng (</a:t>
            </a:r>
            <a:r>
              <a:rPr lang="en-US" sz="1400" dirty="0" err="1">
                <a:solidFill>
                  <a:srgbClr val="002060"/>
                </a:solidFill>
                <a:latin typeface="Times New Roman" panose="02020603050405020304" pitchFamily="18" charset="0"/>
                <a:cs typeface="Times New Roman" panose="02020603050405020304" pitchFamily="18" charset="0"/>
              </a:rPr>
              <a:t>phr</a:t>
            </a:r>
            <a:r>
              <a:rPr lang="en-US" sz="1400" dirty="0">
                <a:solidFill>
                  <a:srgbClr val="002060"/>
                </a:solidFill>
                <a:latin typeface="Times New Roman" panose="02020603050405020304" pitchFamily="18" charset="0"/>
                <a:cs typeface="Times New Roman" panose="02020603050405020304" pitchFamily="18" charset="0"/>
              </a:rPr>
              <a:t> v) : </a:t>
            </a:r>
            <a:r>
              <a:rPr lang="en-US" sz="1400" dirty="0" err="1">
                <a:solidFill>
                  <a:srgbClr val="002060"/>
                </a:solidFill>
                <a:latin typeface="Times New Roman" panose="02020603050405020304" pitchFamily="18" charset="0"/>
                <a:cs typeface="Times New Roman" panose="02020603050405020304" pitchFamily="18" charset="0"/>
              </a:rPr>
              <a:t>đi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dọc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theo</a:t>
            </a:r>
            <a:r>
              <a:rPr lang="en-US" sz="1400" b="1" dirty="0">
                <a:solidFill>
                  <a:srgbClr val="002060"/>
                </a:solidFill>
                <a:latin typeface="Times New Roman" panose="02020603050405020304" pitchFamily="18" charset="0"/>
                <a:cs typeface="Times New Roman" panose="02020603050405020304" pitchFamily="18" charset="0"/>
              </a:rPr>
              <a:t>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152400" y="2611051"/>
            <a:ext cx="4216219" cy="307777"/>
          </a:xfrm>
          <a:prstGeom prst="rect">
            <a:avLst/>
          </a:prstGeom>
        </p:spPr>
        <p:txBody>
          <a:bodyPr wrap="none">
            <a:spAutoFit/>
          </a:bodyPr>
          <a:lstStyle/>
          <a:p>
            <a:r>
              <a:rPr lang="en-US" sz="1400" b="1" dirty="0">
                <a:solidFill>
                  <a:srgbClr val="002060"/>
                </a:solidFill>
                <a:latin typeface="Times New Roman" panose="02020603050405020304" pitchFamily="18" charset="0"/>
                <a:cs typeface="Times New Roman" panose="02020603050405020304" pitchFamily="18" charset="0"/>
              </a:rPr>
              <a:t>II. Everyday English: </a:t>
            </a:r>
            <a:r>
              <a:rPr lang="en-US" sz="1400" dirty="0">
                <a:solidFill>
                  <a:srgbClr val="7030A0"/>
                </a:solidFill>
                <a:latin typeface="Times New Roman" panose="02020603050405020304" pitchFamily="18" charset="0"/>
                <a:cs typeface="Times New Roman" panose="02020603050405020304" pitchFamily="18" charset="0"/>
              </a:rPr>
              <a:t>Asking for and giving directions</a:t>
            </a:r>
            <a:endParaRPr lang="en-US" sz="1400"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5400" y="2842657"/>
            <a:ext cx="4559790" cy="1041182"/>
          </a:xfrm>
          <a:prstGeom prst="rect">
            <a:avLst/>
          </a:prstGeom>
          <a:solidFill>
            <a:schemeClr val="bg2">
              <a:lumMod val="20000"/>
              <a:lumOff val="80000"/>
            </a:schemeClr>
          </a:solidFill>
          <a:ln>
            <a:solidFill>
              <a:srgbClr val="73C9B8"/>
            </a:solidFill>
          </a:ln>
        </p:spPr>
        <p:txBody>
          <a:bodyPr wrap="square" rtlCol="0">
            <a:spAutoFit/>
          </a:bodyPr>
          <a:lstStyle/>
          <a:p>
            <a:r>
              <a:rPr lang="en-US" sz="1966" dirty="0">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1.  Could you tell me the way to .......(</a:t>
            </a:r>
            <a:r>
              <a:rPr lang="en-US" sz="1400" b="1" dirty="0" err="1">
                <a:solidFill>
                  <a:srgbClr val="FF0000"/>
                </a:solidFill>
                <a:latin typeface="Times New Roman" panose="02020603050405020304" pitchFamily="18" charset="0"/>
                <a:cs typeface="Times New Roman" panose="02020603050405020304" pitchFamily="18" charset="0"/>
              </a:rPr>
              <a:t>nơi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chốn</a:t>
            </a:r>
            <a:r>
              <a:rPr lang="en-US" sz="1400" b="1" dirty="0">
                <a:solidFill>
                  <a:srgbClr val="FF0000"/>
                </a:solidFill>
                <a:latin typeface="Times New Roman" panose="02020603050405020304" pitchFamily="18" charset="0"/>
                <a:cs typeface="Times New Roman" panose="02020603050405020304" pitchFamily="18" charset="0"/>
              </a:rPr>
              <a:t>), please?</a:t>
            </a:r>
          </a:p>
          <a:p>
            <a:r>
              <a:rPr lang="en-US" sz="1400" dirty="0">
                <a:latin typeface="Times New Roman" panose="02020603050405020304" pitchFamily="18" charset="0"/>
                <a:cs typeface="Times New Roman" panose="02020603050405020304" pitchFamily="18" charset="0"/>
              </a:rPr>
              <a:t>               </a:t>
            </a:r>
            <a:r>
              <a:rPr lang="en-US" sz="1400" dirty="0">
                <a:solidFill>
                  <a:srgbClr val="002060"/>
                </a:solidFill>
                <a:latin typeface="Times New Roman" panose="02020603050405020304" pitchFamily="18" charset="0"/>
                <a:cs typeface="Times New Roman" panose="02020603050405020304" pitchFamily="18" charset="0"/>
              </a:rPr>
              <a:t>(</a:t>
            </a:r>
            <a:r>
              <a:rPr lang="en-US" sz="1400" dirty="0" err="1">
                <a:solidFill>
                  <a:srgbClr val="002060"/>
                </a:solidFill>
                <a:latin typeface="Times New Roman" panose="02020603050405020304" pitchFamily="18" charset="0"/>
                <a:cs typeface="Times New Roman" panose="02020603050405020304" pitchFamily="18" charset="0"/>
              </a:rPr>
              <a:t>Làm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ơn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chỉ</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tôi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đường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đến</a:t>
            </a:r>
            <a:r>
              <a:rPr lang="en-US" sz="1400" dirty="0">
                <a:solidFill>
                  <a:srgbClr val="002060"/>
                </a:solidFill>
                <a:latin typeface="Times New Roman" panose="02020603050405020304" pitchFamily="18" charset="0"/>
                <a:cs typeface="Times New Roman" panose="02020603050405020304" pitchFamily="18" charset="0"/>
              </a:rPr>
              <a:t> .......?)</a:t>
            </a:r>
          </a:p>
          <a:p>
            <a:r>
              <a:rPr lang="en-US" sz="1400" b="1" dirty="0">
                <a:solidFill>
                  <a:srgbClr val="FF0000"/>
                </a:solidFill>
                <a:latin typeface="Times New Roman" panose="02020603050405020304" pitchFamily="18" charset="0"/>
                <a:cs typeface="Times New Roman" panose="02020603050405020304" pitchFamily="18" charset="0"/>
              </a:rPr>
              <a:t>   2. Where’s the nearest .........(</a:t>
            </a:r>
            <a:r>
              <a:rPr lang="en-US" sz="1400" b="1" dirty="0" err="1">
                <a:solidFill>
                  <a:srgbClr val="FF0000"/>
                </a:solidFill>
                <a:latin typeface="Times New Roman" panose="02020603050405020304" pitchFamily="18" charset="0"/>
                <a:cs typeface="Times New Roman" panose="02020603050405020304" pitchFamily="18" charset="0"/>
              </a:rPr>
              <a:t>nơi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chốn</a:t>
            </a:r>
            <a:r>
              <a:rPr lang="en-US" sz="1400" b="1" dirty="0">
                <a:solidFill>
                  <a:srgbClr val="FF0000"/>
                </a:solidFill>
                <a:latin typeface="Times New Roman" panose="02020603050405020304" pitchFamily="18" charset="0"/>
                <a:cs typeface="Times New Roman" panose="02020603050405020304" pitchFamily="18" charset="0"/>
              </a:rPr>
              <a:t>), please?</a:t>
            </a:r>
          </a:p>
          <a:p>
            <a:pPr lvl="2"/>
            <a:r>
              <a:rPr lang="en-US" sz="1400" dirty="0">
                <a:latin typeface="Times New Roman" panose="02020603050405020304" pitchFamily="18" charset="0"/>
                <a:cs typeface="Times New Roman" panose="02020603050405020304" pitchFamily="18" charset="0"/>
              </a:rPr>
              <a:t> </a:t>
            </a:r>
            <a:r>
              <a:rPr lang="en-US" sz="1400" dirty="0">
                <a:solidFill>
                  <a:srgbClr val="002060"/>
                </a:solidFill>
                <a:latin typeface="Times New Roman" panose="02020603050405020304" pitchFamily="18" charset="0"/>
                <a:cs typeface="Times New Roman" panose="02020603050405020304" pitchFamily="18" charset="0"/>
              </a:rPr>
              <a:t>(Xin </a:t>
            </a:r>
            <a:r>
              <a:rPr lang="en-US" sz="1400" dirty="0" err="1">
                <a:solidFill>
                  <a:srgbClr val="002060"/>
                </a:solidFill>
                <a:latin typeface="Times New Roman" panose="02020603050405020304" pitchFamily="18" charset="0"/>
                <a:cs typeface="Times New Roman" panose="02020603050405020304" pitchFamily="18" charset="0"/>
              </a:rPr>
              <a:t>hỏi</a:t>
            </a:r>
            <a:r>
              <a:rPr lang="en-US" sz="1400" dirty="0">
                <a:solidFill>
                  <a:srgbClr val="002060"/>
                </a:solidFill>
                <a:latin typeface="Times New Roman" panose="02020603050405020304" pitchFamily="18" charset="0"/>
                <a:cs typeface="Times New Roman" panose="02020603050405020304" pitchFamily="18" charset="0"/>
              </a:rPr>
              <a:t> .......... </a:t>
            </a:r>
            <a:r>
              <a:rPr lang="en-US" sz="1400" dirty="0" err="1">
                <a:solidFill>
                  <a:srgbClr val="002060"/>
                </a:solidFill>
                <a:latin typeface="Times New Roman" panose="02020603050405020304" pitchFamily="18" charset="0"/>
                <a:cs typeface="Times New Roman" panose="02020603050405020304" pitchFamily="18" charset="0"/>
              </a:rPr>
              <a:t>gần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nhất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là</a:t>
            </a:r>
            <a:r>
              <a:rPr lang="en-US" sz="1400" dirty="0">
                <a:solidFill>
                  <a:srgbClr val="002060"/>
                </a:solidFill>
                <a:latin typeface="Times New Roman" panose="02020603050405020304" pitchFamily="18" charset="0"/>
                <a:cs typeface="Times New Roman" panose="02020603050405020304" pitchFamily="18" charset="0"/>
              </a:rPr>
              <a:t> ở </a:t>
            </a:r>
            <a:r>
              <a:rPr lang="en-US" sz="1400" dirty="0" err="1">
                <a:solidFill>
                  <a:srgbClr val="002060"/>
                </a:solidFill>
                <a:latin typeface="Times New Roman" panose="02020603050405020304" pitchFamily="18" charset="0"/>
                <a:cs typeface="Times New Roman" panose="02020603050405020304" pitchFamily="18" charset="0"/>
              </a:rPr>
              <a:t>đâu</a:t>
            </a:r>
            <a:r>
              <a:rPr lang="en-US" sz="1400" dirty="0">
                <a:solidFill>
                  <a:srgbClr val="00206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152400" y="3853386"/>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B. While - speaking:</a:t>
            </a:r>
            <a:endParaRPr lang="en-US" b="1" dirty="0">
              <a:solidFill>
                <a:srgbClr val="C00000"/>
              </a:solidFill>
              <a:latin typeface="Yu Mincho Light" pitchFamily="18" charset="-128"/>
              <a:ea typeface="Yu Mincho Light" pitchFamily="18" charset="-128"/>
            </a:endParaRPr>
          </a:p>
        </p:txBody>
      </p:sp>
      <p:sp>
        <p:nvSpPr>
          <p:cNvPr id="13" name="AutoShape 6" descr="Think, Pair, Share – phương pháp học tốt cho nhóm trẻ - CTH 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168564" y="4208413"/>
            <a:ext cx="1752600" cy="369332"/>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 Work in pairs. </a:t>
            </a:r>
          </a:p>
        </p:txBody>
      </p:sp>
      <p:sp>
        <p:nvSpPr>
          <p:cNvPr id="16" name="Rectangle 15"/>
          <p:cNvSpPr/>
          <p:nvPr/>
        </p:nvSpPr>
        <p:spPr>
          <a:xfrm>
            <a:off x="143886" y="4516012"/>
            <a:ext cx="1532514" cy="1477328"/>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II. Listening.</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1. straight</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2. second</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3. right</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4. next to</a:t>
            </a:r>
          </a:p>
        </p:txBody>
      </p:sp>
      <p:sp>
        <p:nvSpPr>
          <p:cNvPr id="17" name="TextBox 16"/>
          <p:cNvSpPr txBox="1"/>
          <p:nvPr/>
        </p:nvSpPr>
        <p:spPr>
          <a:xfrm>
            <a:off x="5715980" y="930864"/>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C. Post - speaking:</a:t>
            </a:r>
            <a:endParaRPr lang="en-US" b="1" dirty="0">
              <a:solidFill>
                <a:srgbClr val="C00000"/>
              </a:solidFill>
              <a:latin typeface="Yu Mincho Light" pitchFamily="18" charset="-128"/>
              <a:ea typeface="Yu Mincho Light" pitchFamily="18" charset="-128"/>
            </a:endParaRPr>
          </a:p>
        </p:txBody>
      </p:sp>
      <p:sp>
        <p:nvSpPr>
          <p:cNvPr id="18" name="Rectangle 17"/>
          <p:cNvSpPr/>
          <p:nvPr/>
        </p:nvSpPr>
        <p:spPr>
          <a:xfrm>
            <a:off x="5715980" y="1215464"/>
            <a:ext cx="2208820" cy="369332"/>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 Work in group. </a:t>
            </a:r>
          </a:p>
        </p:txBody>
      </p:sp>
      <p:sp>
        <p:nvSpPr>
          <p:cNvPr id="19" name="Rectangle 18"/>
          <p:cNvSpPr/>
          <p:nvPr/>
        </p:nvSpPr>
        <p:spPr>
          <a:xfrm>
            <a:off x="5715980" y="1524405"/>
            <a:ext cx="2208820" cy="369332"/>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II. Ss’ work. </a:t>
            </a:r>
          </a:p>
        </p:txBody>
      </p:sp>
    </p:spTree>
    <p:extLst>
      <p:ext uri="{BB962C8B-B14F-4D97-AF65-F5344CB8AC3E}">
        <p14:creationId xmlns:p14="http://schemas.microsoft.com/office/powerpoint/2010/main" val="1752878577"/>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additive="base">
                                        <p:cTn id="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
                                            <p:txEl>
                                              <p:pRg st="3" end="3"/>
                                            </p:txEl>
                                          </p:spTgt>
                                        </p:tgtEl>
                                        <p:attrNameLst>
                                          <p:attrName>style.visibility</p:attrName>
                                        </p:attrNameLst>
                                      </p:cBhvr>
                                      <p:to>
                                        <p:strVal val="visible"/>
                                      </p:to>
                                    </p:set>
                                    <p:anim calcmode="lin" valueType="num">
                                      <p:cBhvr additive="base">
                                        <p:cTn id="11"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6">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
                                            <p:txEl>
                                              <p:pRg st="4" end="4"/>
                                            </p:txEl>
                                          </p:spTgt>
                                        </p:tgtEl>
                                        <p:attrNameLst>
                                          <p:attrName>style.visibility</p:attrName>
                                        </p:attrNameLst>
                                      </p:cBhvr>
                                      <p:to>
                                        <p:strVal val="visible"/>
                                      </p:to>
                                    </p:set>
                                    <p:anim calcmode="lin" valueType="num">
                                      <p:cBhvr additive="base">
                                        <p:cTn id="15"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additive="base">
                                        <p:cTn id="21" dur="500" fill="hold"/>
                                        <p:tgtEl>
                                          <p:spTgt spid="19"/>
                                        </p:tgtEl>
                                        <p:attrNameLst>
                                          <p:attrName>ppt_x</p:attrName>
                                        </p:attrNameLst>
                                      </p:cBhvr>
                                      <p:tavLst>
                                        <p:tav tm="0">
                                          <p:val>
                                            <p:strVal val="#ppt_x"/>
                                          </p:val>
                                        </p:tav>
                                        <p:tav tm="100000">
                                          <p:val>
                                            <p:strVal val="#ppt_x"/>
                                          </p:val>
                                        </p:tav>
                                      </p:tavLst>
                                    </p:anim>
                                    <p:anim calcmode="lin" valueType="num">
                                      <p:cBhvr additive="base">
                                        <p:cTn id="2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1750"/>
            <a:ext cx="9144000" cy="476250"/>
          </a:xfrm>
          <a:prstGeom prst="rect">
            <a:avLst/>
          </a:prstGeom>
        </p:spPr>
      </p:pic>
      <p:pic>
        <p:nvPicPr>
          <p:cNvPr id="11" name="Picture 156" descr="POINSET2"/>
          <p:cNvPicPr>
            <a:picLocks noChangeAspect="1" noChangeArrowheads="1"/>
          </p:cNvPicPr>
          <p:nvPr/>
        </p:nvPicPr>
        <p:blipFill>
          <a:blip r:embed="rId3"/>
          <a:srcRect/>
          <a:stretch>
            <a:fillRect/>
          </a:stretch>
        </p:blipFill>
        <p:spPr bwMode="auto">
          <a:xfrm>
            <a:off x="-25400" y="9525"/>
            <a:ext cx="2006600" cy="1743075"/>
          </a:xfrm>
          <a:prstGeom prst="rect">
            <a:avLst/>
          </a:prstGeom>
          <a:noFill/>
          <a:ln w="9525">
            <a:noFill/>
            <a:miter lim="800000"/>
            <a:headEnd/>
            <a:tailEnd/>
          </a:ln>
        </p:spPr>
      </p:pic>
      <p:pic>
        <p:nvPicPr>
          <p:cNvPr id="12" name="Picture 158" descr="POINSET2"/>
          <p:cNvPicPr>
            <a:picLocks noChangeAspect="1" noChangeArrowheads="1"/>
          </p:cNvPicPr>
          <p:nvPr/>
        </p:nvPicPr>
        <p:blipFill>
          <a:blip r:embed="rId3"/>
          <a:srcRect/>
          <a:stretch>
            <a:fillRect/>
          </a:stretch>
        </p:blipFill>
        <p:spPr bwMode="auto">
          <a:xfrm rot="5400000">
            <a:off x="7473155" y="-234156"/>
            <a:ext cx="1524000" cy="1992313"/>
          </a:xfrm>
          <a:prstGeom prst="rect">
            <a:avLst/>
          </a:prstGeom>
          <a:noFill/>
          <a:ln w="9525">
            <a:noFill/>
            <a:miter lim="800000"/>
            <a:headEnd/>
            <a:tailEnd/>
          </a:ln>
        </p:spPr>
      </p:pic>
      <p:sp>
        <p:nvSpPr>
          <p:cNvPr id="14" name="Rectangle 13"/>
          <p:cNvSpPr/>
          <p:nvPr/>
        </p:nvSpPr>
        <p:spPr>
          <a:xfrm>
            <a:off x="2057401" y="159919"/>
            <a:ext cx="5486400" cy="561052"/>
          </a:xfrm>
          <a:prstGeom prst="rect">
            <a:avLst/>
          </a:prstGeom>
          <a:noFill/>
        </p:spPr>
        <p:txBody>
          <a:bodyPr wrap="square" lIns="56197" tIns="28099" rIns="56197" bIns="28099">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77" b="1" dirty="0">
                <a:solidFill>
                  <a:srgbClr val="FF0000"/>
                </a:solidFill>
                <a:latin typeface="Times New Roman" panose="02020603050405020304" pitchFamily="18" charset="0"/>
                <a:cs typeface="Times New Roman" panose="02020603050405020304" pitchFamily="18" charset="0"/>
              </a:rPr>
              <a:t> </a:t>
            </a:r>
            <a:r>
              <a:rPr lang="en-US" sz="2800" b="1" spc="31"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STUDENTS’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 y="1143000"/>
            <a:ext cx="8229600" cy="4953000"/>
          </a:xfrm>
          <a:prstGeom prst="rect">
            <a:avLst/>
          </a:prstGeom>
        </p:spPr>
      </p:pic>
    </p:spTree>
    <p:extLst>
      <p:ext uri="{BB962C8B-B14F-4D97-AF65-F5344CB8AC3E}">
        <p14:creationId xmlns:p14="http://schemas.microsoft.com/office/powerpoint/2010/main" val="2905348431"/>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564" y="289329"/>
            <a:ext cx="9144000" cy="646331"/>
          </a:xfrm>
          <a:prstGeom prst="rect">
            <a:avLst/>
          </a:prstGeom>
          <a:noFill/>
        </p:spPr>
        <p:txBody>
          <a:bodyPr wrap="square" rtlCol="0">
            <a:spAutoFit/>
          </a:bodyPr>
          <a:lstStyle/>
          <a:p>
            <a:pPr algn="ctr"/>
            <a:r>
              <a:rPr lang="en-US"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Unit 4:</a:t>
            </a:r>
            <a:r>
              <a:rPr lang="en-US" dirty="0">
                <a:solidFill>
                  <a:srgbClr val="FF0000"/>
                </a:solidFill>
                <a:latin typeface="Times New Roman" pitchFamily="18" charset="0"/>
                <a:cs typeface="Times New Roman" pitchFamily="18" charset="0"/>
              </a:rPr>
              <a:t> </a:t>
            </a:r>
            <a:r>
              <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My </a:t>
            </a:r>
            <a:r>
              <a:rPr lang="en-US"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neighbourhood</a:t>
            </a:r>
            <a:endParaRPr lang="en-US"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Period 29 - Lesson 4: Communication (p.43)</a:t>
            </a:r>
          </a:p>
        </p:txBody>
      </p:sp>
      <p:sp>
        <p:nvSpPr>
          <p:cNvPr id="6" name="TextBox 5"/>
          <p:cNvSpPr txBox="1"/>
          <p:nvPr/>
        </p:nvSpPr>
        <p:spPr>
          <a:xfrm>
            <a:off x="232878" y="806269"/>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A. Pre - speaking:</a:t>
            </a:r>
            <a:endParaRPr lang="en-US" b="1" dirty="0">
              <a:solidFill>
                <a:srgbClr val="C00000"/>
              </a:solidFill>
              <a:latin typeface="Yu Mincho Light" pitchFamily="18" charset="-128"/>
              <a:ea typeface="Yu Mincho Light" pitchFamily="18" charset="-12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pic>
        <p:nvPicPr>
          <p:cNvPr id="8" name="Picture 156" descr="POINSET2"/>
          <p:cNvPicPr>
            <a:picLocks noChangeAspect="1" noChangeArrowheads="1"/>
          </p:cNvPicPr>
          <p:nvPr/>
        </p:nvPicPr>
        <p:blipFill>
          <a:blip r:embed="rId3"/>
          <a:srcRect/>
          <a:stretch>
            <a:fillRect/>
          </a:stretch>
        </p:blipFill>
        <p:spPr bwMode="auto">
          <a:xfrm>
            <a:off x="-25400" y="9525"/>
            <a:ext cx="1397000" cy="1285875"/>
          </a:xfrm>
          <a:prstGeom prst="rect">
            <a:avLst/>
          </a:prstGeom>
          <a:noFill/>
          <a:ln w="9525">
            <a:noFill/>
            <a:miter lim="800000"/>
            <a:headEnd/>
            <a:tailEnd/>
          </a:ln>
        </p:spPr>
      </p:pic>
      <p:pic>
        <p:nvPicPr>
          <p:cNvPr id="9" name="Picture 158" descr="POINSET2"/>
          <p:cNvPicPr>
            <a:picLocks noChangeAspect="1" noChangeArrowheads="1"/>
          </p:cNvPicPr>
          <p:nvPr/>
        </p:nvPicPr>
        <p:blipFill>
          <a:blip r:embed="rId3"/>
          <a:srcRect/>
          <a:stretch>
            <a:fillRect/>
          </a:stretch>
        </p:blipFill>
        <p:spPr bwMode="auto">
          <a:xfrm rot="5400000">
            <a:off x="7820818" y="-115094"/>
            <a:ext cx="1209677" cy="1458913"/>
          </a:xfrm>
          <a:prstGeom prst="rect">
            <a:avLst/>
          </a:prstGeom>
          <a:noFill/>
          <a:ln w="9525">
            <a:noFill/>
            <a:miter lim="800000"/>
            <a:headEnd/>
            <a:tailEnd/>
          </a:ln>
        </p:spPr>
      </p:pic>
      <p:sp>
        <p:nvSpPr>
          <p:cNvPr id="10" name="Google Shape;1881;p31"/>
          <p:cNvSpPr txBox="1">
            <a:spLocks/>
          </p:cNvSpPr>
          <p:nvPr/>
        </p:nvSpPr>
        <p:spPr>
          <a:xfrm>
            <a:off x="242114" y="931310"/>
            <a:ext cx="5601525" cy="493081"/>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b="1" dirty="0">
                <a:solidFill>
                  <a:srgbClr val="002060"/>
                </a:solidFill>
                <a:latin typeface="Times New Roman" panose="02020603050405020304" pitchFamily="18" charset="0"/>
                <a:cs typeface="Times New Roman" panose="02020603050405020304" pitchFamily="18" charset="0"/>
              </a:rPr>
              <a:t>I. Vocabulary:</a:t>
            </a: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1. dir</a:t>
            </a:r>
            <a:r>
              <a:rPr lang="en-US" sz="1400" dirty="0">
                <a:solidFill>
                  <a:srgbClr val="FF0000"/>
                </a:solidFill>
                <a:latin typeface="Times New Roman" panose="02020603050405020304" pitchFamily="18" charset="0"/>
                <a:cs typeface="Times New Roman" panose="02020603050405020304" pitchFamily="18" charset="0"/>
              </a:rPr>
              <a:t>e</a:t>
            </a:r>
            <a:r>
              <a:rPr lang="en-US" sz="1400" dirty="0">
                <a:solidFill>
                  <a:srgbClr val="002060"/>
                </a:solidFill>
                <a:latin typeface="Times New Roman" panose="02020603050405020304" pitchFamily="18" charset="0"/>
                <a:cs typeface="Times New Roman" panose="02020603050405020304" pitchFamily="18" charset="0"/>
              </a:rPr>
              <a:t>ction (n) : </a:t>
            </a:r>
            <a:r>
              <a:rPr lang="en-US" sz="1400" dirty="0" err="1">
                <a:solidFill>
                  <a:srgbClr val="002060"/>
                </a:solidFill>
                <a:latin typeface="Times New Roman" panose="02020603050405020304" pitchFamily="18" charset="0"/>
                <a:cs typeface="Times New Roman" panose="02020603050405020304" pitchFamily="18" charset="0"/>
              </a:rPr>
              <a:t>phương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hướng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sự</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chỉ</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dẫn</a:t>
            </a:r>
            <a:r>
              <a:rPr lang="en-US" sz="1400" dirty="0">
                <a:solidFill>
                  <a:srgbClr val="002060"/>
                </a:solidFill>
                <a:latin typeface="Times New Roman" panose="02020603050405020304" pitchFamily="18" charset="0"/>
                <a:cs typeface="Times New Roman" panose="02020603050405020304" pitchFamily="18" charset="0"/>
              </a:rPr>
              <a:t> </a:t>
            </a: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2. </a:t>
            </a:r>
            <a:r>
              <a:rPr lang="en-US" sz="1400" dirty="0">
                <a:solidFill>
                  <a:srgbClr val="FF0000"/>
                </a:solidFill>
                <a:latin typeface="Times New Roman" panose="02020603050405020304" pitchFamily="18" charset="0"/>
                <a:cs typeface="Times New Roman" panose="02020603050405020304" pitchFamily="18" charset="0"/>
              </a:rPr>
              <a:t>au</a:t>
            </a:r>
            <a:r>
              <a:rPr lang="en-US" sz="1400" dirty="0">
                <a:solidFill>
                  <a:srgbClr val="002060"/>
                </a:solidFill>
                <a:latin typeface="Times New Roman" panose="02020603050405020304" pitchFamily="18" charset="0"/>
                <a:cs typeface="Times New Roman" panose="02020603050405020304" pitchFamily="18" charset="0"/>
              </a:rPr>
              <a:t>dio guide (</a:t>
            </a:r>
            <a:r>
              <a:rPr lang="en-US" sz="1400" dirty="0" err="1">
                <a:solidFill>
                  <a:srgbClr val="002060"/>
                </a:solidFill>
                <a:latin typeface="Times New Roman" panose="02020603050405020304" pitchFamily="18" charset="0"/>
                <a:cs typeface="Times New Roman" panose="02020603050405020304" pitchFamily="18" charset="0"/>
              </a:rPr>
              <a:t>phr</a:t>
            </a:r>
            <a:r>
              <a:rPr lang="en-US" sz="1400" dirty="0">
                <a:solidFill>
                  <a:srgbClr val="002060"/>
                </a:solidFill>
                <a:latin typeface="Times New Roman" panose="02020603050405020304" pitchFamily="18" charset="0"/>
                <a:cs typeface="Times New Roman" panose="02020603050405020304" pitchFamily="18" charset="0"/>
              </a:rPr>
              <a:t>) : </a:t>
            </a:r>
            <a:r>
              <a:rPr lang="en-US" sz="1400" dirty="0" err="1">
                <a:solidFill>
                  <a:srgbClr val="002060"/>
                </a:solidFill>
                <a:latin typeface="Times New Roman" panose="02020603050405020304" pitchFamily="18" charset="0"/>
                <a:cs typeface="Times New Roman" panose="02020603050405020304" pitchFamily="18" charset="0"/>
              </a:rPr>
              <a:t>thuyết</a:t>
            </a:r>
            <a:r>
              <a:rPr lang="en-US" sz="1400" dirty="0">
                <a:solidFill>
                  <a:srgbClr val="002060"/>
                </a:solidFill>
                <a:latin typeface="Times New Roman" panose="02020603050405020304" pitchFamily="18" charset="0"/>
                <a:cs typeface="Times New Roman" panose="02020603050405020304" pitchFamily="18" charset="0"/>
              </a:rPr>
              <a:t> minh </a:t>
            </a:r>
            <a:r>
              <a:rPr lang="en-US" sz="1400" dirty="0" err="1">
                <a:solidFill>
                  <a:srgbClr val="002060"/>
                </a:solidFill>
                <a:latin typeface="Times New Roman" panose="02020603050405020304" pitchFamily="18" charset="0"/>
                <a:cs typeface="Times New Roman" panose="02020603050405020304" pitchFamily="18" charset="0"/>
              </a:rPr>
              <a:t>tự</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động</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3. w</a:t>
            </a:r>
            <a:r>
              <a:rPr lang="en-US" sz="1400" dirty="0">
                <a:solidFill>
                  <a:srgbClr val="FF0000"/>
                </a:solidFill>
                <a:latin typeface="Times New Roman" panose="02020603050405020304" pitchFamily="18" charset="0"/>
                <a:cs typeface="Times New Roman" panose="02020603050405020304" pitchFamily="18" charset="0"/>
              </a:rPr>
              <a:t>o</a:t>
            </a:r>
            <a:r>
              <a:rPr lang="en-US" sz="1400" dirty="0">
                <a:solidFill>
                  <a:srgbClr val="002060"/>
                </a:solidFill>
                <a:latin typeface="Times New Roman" panose="02020603050405020304" pitchFamily="18" charset="0"/>
                <a:cs typeface="Times New Roman" panose="02020603050405020304" pitchFamily="18" charset="0"/>
              </a:rPr>
              <a:t>rkshop (n) : </a:t>
            </a:r>
            <a:r>
              <a:rPr lang="en-US" sz="1400" dirty="0" err="1">
                <a:solidFill>
                  <a:srgbClr val="002060"/>
                </a:solidFill>
                <a:latin typeface="Times New Roman" panose="02020603050405020304" pitchFamily="18" charset="0"/>
                <a:cs typeface="Times New Roman" panose="02020603050405020304" pitchFamily="18" charset="0"/>
              </a:rPr>
              <a:t>xưởng</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4. pr</a:t>
            </a:r>
            <a:r>
              <a:rPr lang="en-US" sz="1400" dirty="0">
                <a:solidFill>
                  <a:srgbClr val="FF0000"/>
                </a:solidFill>
                <a:latin typeface="Times New Roman" panose="02020603050405020304" pitchFamily="18" charset="0"/>
                <a:cs typeface="Times New Roman" panose="02020603050405020304" pitchFamily="18" charset="0"/>
              </a:rPr>
              <a:t>e</a:t>
            </a:r>
            <a:r>
              <a:rPr lang="en-US" sz="1400" dirty="0">
                <a:solidFill>
                  <a:srgbClr val="002060"/>
                </a:solidFill>
                <a:latin typeface="Times New Roman" panose="02020603050405020304" pitchFamily="18" charset="0"/>
                <a:cs typeface="Times New Roman" panose="02020603050405020304" pitchFamily="18" charset="0"/>
              </a:rPr>
              <a:t>sent (n) : </a:t>
            </a:r>
            <a:r>
              <a:rPr lang="en-US" sz="1400" dirty="0" err="1">
                <a:solidFill>
                  <a:srgbClr val="002060"/>
                </a:solidFill>
                <a:latin typeface="Times New Roman" panose="02020603050405020304" pitchFamily="18" charset="0"/>
                <a:cs typeface="Times New Roman" panose="02020603050405020304" pitchFamily="18" charset="0"/>
              </a:rPr>
              <a:t>món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quà</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5. c</a:t>
            </a:r>
            <a:r>
              <a:rPr lang="en-US" sz="1400" dirty="0">
                <a:solidFill>
                  <a:srgbClr val="FF0000"/>
                </a:solidFill>
                <a:latin typeface="Times New Roman" panose="02020603050405020304" pitchFamily="18" charset="0"/>
                <a:cs typeface="Times New Roman" panose="02020603050405020304" pitchFamily="18" charset="0"/>
              </a:rPr>
              <a:t>u</a:t>
            </a:r>
            <a:r>
              <a:rPr lang="en-US" sz="1400" dirty="0">
                <a:solidFill>
                  <a:srgbClr val="002060"/>
                </a:solidFill>
                <a:latin typeface="Times New Roman" panose="02020603050405020304" pitchFamily="18" charset="0"/>
                <a:cs typeface="Times New Roman" panose="02020603050405020304" pitchFamily="18" charset="0"/>
              </a:rPr>
              <a:t>lture (n) : </a:t>
            </a:r>
            <a:r>
              <a:rPr lang="en-US" sz="1400" dirty="0" err="1">
                <a:solidFill>
                  <a:srgbClr val="002060"/>
                </a:solidFill>
                <a:latin typeface="Times New Roman" panose="02020603050405020304" pitchFamily="18" charset="0"/>
                <a:cs typeface="Times New Roman" panose="02020603050405020304" pitchFamily="18" charset="0"/>
              </a:rPr>
              <a:t>văn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hóa</a:t>
            </a:r>
            <a:endParaRPr lang="en-US" sz="14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400" dirty="0">
                <a:solidFill>
                  <a:srgbClr val="002060"/>
                </a:solidFill>
                <a:latin typeface="Times New Roman" panose="02020603050405020304" pitchFamily="18" charset="0"/>
                <a:cs typeface="Times New Roman" panose="02020603050405020304" pitchFamily="18" charset="0"/>
              </a:rPr>
              <a:t>6. go al</a:t>
            </a:r>
            <a:r>
              <a:rPr lang="en-US" sz="1400" dirty="0">
                <a:solidFill>
                  <a:srgbClr val="FF0000"/>
                </a:solidFill>
                <a:latin typeface="Times New Roman" panose="02020603050405020304" pitchFamily="18" charset="0"/>
                <a:cs typeface="Times New Roman" panose="02020603050405020304" pitchFamily="18" charset="0"/>
              </a:rPr>
              <a:t>o</a:t>
            </a:r>
            <a:r>
              <a:rPr lang="en-US" sz="1400" dirty="0">
                <a:solidFill>
                  <a:srgbClr val="002060"/>
                </a:solidFill>
                <a:latin typeface="Times New Roman" panose="02020603050405020304" pitchFamily="18" charset="0"/>
                <a:cs typeface="Times New Roman" panose="02020603050405020304" pitchFamily="18" charset="0"/>
              </a:rPr>
              <a:t>ng (</a:t>
            </a:r>
            <a:r>
              <a:rPr lang="en-US" sz="1400" dirty="0" err="1">
                <a:solidFill>
                  <a:srgbClr val="002060"/>
                </a:solidFill>
                <a:latin typeface="Times New Roman" panose="02020603050405020304" pitchFamily="18" charset="0"/>
                <a:cs typeface="Times New Roman" panose="02020603050405020304" pitchFamily="18" charset="0"/>
              </a:rPr>
              <a:t>phr</a:t>
            </a:r>
            <a:r>
              <a:rPr lang="en-US" sz="1400" dirty="0">
                <a:solidFill>
                  <a:srgbClr val="002060"/>
                </a:solidFill>
                <a:latin typeface="Times New Roman" panose="02020603050405020304" pitchFamily="18" charset="0"/>
                <a:cs typeface="Times New Roman" panose="02020603050405020304" pitchFamily="18" charset="0"/>
              </a:rPr>
              <a:t> v) : </a:t>
            </a:r>
            <a:r>
              <a:rPr lang="en-US" sz="1400" dirty="0" err="1">
                <a:solidFill>
                  <a:srgbClr val="002060"/>
                </a:solidFill>
                <a:latin typeface="Times New Roman" panose="02020603050405020304" pitchFamily="18" charset="0"/>
                <a:cs typeface="Times New Roman" panose="02020603050405020304" pitchFamily="18" charset="0"/>
              </a:rPr>
              <a:t>đi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dọc</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theo</a:t>
            </a:r>
            <a:r>
              <a:rPr lang="en-US" sz="1400" b="1" dirty="0">
                <a:solidFill>
                  <a:srgbClr val="002060"/>
                </a:solidFill>
                <a:latin typeface="Times New Roman" panose="02020603050405020304" pitchFamily="18" charset="0"/>
                <a:cs typeface="Times New Roman" panose="02020603050405020304" pitchFamily="18" charset="0"/>
              </a:rPr>
              <a:t>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152400" y="2611051"/>
            <a:ext cx="4216219" cy="307777"/>
          </a:xfrm>
          <a:prstGeom prst="rect">
            <a:avLst/>
          </a:prstGeom>
        </p:spPr>
        <p:txBody>
          <a:bodyPr wrap="none">
            <a:spAutoFit/>
          </a:bodyPr>
          <a:lstStyle/>
          <a:p>
            <a:r>
              <a:rPr lang="en-US" sz="1400" b="1" dirty="0">
                <a:solidFill>
                  <a:srgbClr val="002060"/>
                </a:solidFill>
                <a:latin typeface="Times New Roman" panose="02020603050405020304" pitchFamily="18" charset="0"/>
                <a:cs typeface="Times New Roman" panose="02020603050405020304" pitchFamily="18" charset="0"/>
              </a:rPr>
              <a:t>II. Everyday English: </a:t>
            </a:r>
            <a:r>
              <a:rPr lang="en-US" sz="1400" dirty="0">
                <a:solidFill>
                  <a:srgbClr val="7030A0"/>
                </a:solidFill>
                <a:latin typeface="Times New Roman" panose="02020603050405020304" pitchFamily="18" charset="0"/>
                <a:cs typeface="Times New Roman" panose="02020603050405020304" pitchFamily="18" charset="0"/>
              </a:rPr>
              <a:t>Asking for and giving directions</a:t>
            </a:r>
            <a:endParaRPr lang="en-US" sz="1400"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5400" y="2842657"/>
            <a:ext cx="4559790" cy="1041182"/>
          </a:xfrm>
          <a:prstGeom prst="rect">
            <a:avLst/>
          </a:prstGeom>
          <a:solidFill>
            <a:schemeClr val="bg2">
              <a:lumMod val="20000"/>
              <a:lumOff val="80000"/>
            </a:schemeClr>
          </a:solidFill>
          <a:ln>
            <a:solidFill>
              <a:srgbClr val="73C9B8"/>
            </a:solidFill>
          </a:ln>
        </p:spPr>
        <p:txBody>
          <a:bodyPr wrap="square" rtlCol="0">
            <a:spAutoFit/>
          </a:bodyPr>
          <a:lstStyle/>
          <a:p>
            <a:r>
              <a:rPr lang="en-US" sz="1966" dirty="0">
                <a:latin typeface="Times New Roman" panose="02020603050405020304" pitchFamily="18" charset="0"/>
                <a:cs typeface="Times New Roman" panose="02020603050405020304" pitchFamily="18" charset="0"/>
              </a:rPr>
              <a:t>   </a:t>
            </a:r>
            <a:r>
              <a:rPr lang="en-US" sz="1400" b="1" dirty="0">
                <a:solidFill>
                  <a:srgbClr val="FF0000"/>
                </a:solidFill>
                <a:latin typeface="Times New Roman" panose="02020603050405020304" pitchFamily="18" charset="0"/>
                <a:cs typeface="Times New Roman" panose="02020603050405020304" pitchFamily="18" charset="0"/>
              </a:rPr>
              <a:t>1.  Could you tell me the way to .......(</a:t>
            </a:r>
            <a:r>
              <a:rPr lang="en-US" sz="1400" b="1" dirty="0" err="1">
                <a:solidFill>
                  <a:srgbClr val="FF0000"/>
                </a:solidFill>
                <a:latin typeface="Times New Roman" panose="02020603050405020304" pitchFamily="18" charset="0"/>
                <a:cs typeface="Times New Roman" panose="02020603050405020304" pitchFamily="18" charset="0"/>
              </a:rPr>
              <a:t>nơi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chốn</a:t>
            </a:r>
            <a:r>
              <a:rPr lang="en-US" sz="1400" b="1" dirty="0">
                <a:solidFill>
                  <a:srgbClr val="FF0000"/>
                </a:solidFill>
                <a:latin typeface="Times New Roman" panose="02020603050405020304" pitchFamily="18" charset="0"/>
                <a:cs typeface="Times New Roman" panose="02020603050405020304" pitchFamily="18" charset="0"/>
              </a:rPr>
              <a:t>), please?</a:t>
            </a:r>
          </a:p>
          <a:p>
            <a:r>
              <a:rPr lang="en-US" sz="1400" dirty="0">
                <a:latin typeface="Times New Roman" panose="02020603050405020304" pitchFamily="18" charset="0"/>
                <a:cs typeface="Times New Roman" panose="02020603050405020304" pitchFamily="18" charset="0"/>
              </a:rPr>
              <a:t>               </a:t>
            </a:r>
            <a:r>
              <a:rPr lang="en-US" sz="1400" dirty="0">
                <a:solidFill>
                  <a:srgbClr val="002060"/>
                </a:solidFill>
                <a:latin typeface="Times New Roman" panose="02020603050405020304" pitchFamily="18" charset="0"/>
                <a:cs typeface="Times New Roman" panose="02020603050405020304" pitchFamily="18" charset="0"/>
              </a:rPr>
              <a:t>(</a:t>
            </a:r>
            <a:r>
              <a:rPr lang="en-US" sz="1400" dirty="0" err="1">
                <a:solidFill>
                  <a:srgbClr val="002060"/>
                </a:solidFill>
                <a:latin typeface="Times New Roman" panose="02020603050405020304" pitchFamily="18" charset="0"/>
                <a:cs typeface="Times New Roman" panose="02020603050405020304" pitchFamily="18" charset="0"/>
              </a:rPr>
              <a:t>Làm</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ơn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chỉ</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cho</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tôi</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đường</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đến</a:t>
            </a:r>
            <a:r>
              <a:rPr lang="en-US" sz="1400" dirty="0">
                <a:solidFill>
                  <a:srgbClr val="002060"/>
                </a:solidFill>
                <a:latin typeface="Times New Roman" panose="02020603050405020304" pitchFamily="18" charset="0"/>
                <a:cs typeface="Times New Roman" panose="02020603050405020304" pitchFamily="18" charset="0"/>
              </a:rPr>
              <a:t> .......?)</a:t>
            </a:r>
          </a:p>
          <a:p>
            <a:r>
              <a:rPr lang="en-US" sz="1400" b="1" dirty="0">
                <a:solidFill>
                  <a:srgbClr val="FF0000"/>
                </a:solidFill>
                <a:latin typeface="Times New Roman" panose="02020603050405020304" pitchFamily="18" charset="0"/>
                <a:cs typeface="Times New Roman" panose="02020603050405020304" pitchFamily="18" charset="0"/>
              </a:rPr>
              <a:t>   2. Where’s the nearest .........(</a:t>
            </a:r>
            <a:r>
              <a:rPr lang="en-US" sz="1400" b="1" dirty="0" err="1">
                <a:solidFill>
                  <a:srgbClr val="FF0000"/>
                </a:solidFill>
                <a:latin typeface="Times New Roman" panose="02020603050405020304" pitchFamily="18" charset="0"/>
                <a:cs typeface="Times New Roman" panose="02020603050405020304" pitchFamily="18" charset="0"/>
              </a:rPr>
              <a:t>nơi</a:t>
            </a:r>
            <a:r>
              <a:rPr lang="en-US" sz="1400" b="1" dirty="0">
                <a:solidFill>
                  <a:srgbClr val="FF0000"/>
                </a:solidFill>
                <a:latin typeface="Times New Roman" panose="02020603050405020304" pitchFamily="18" charset="0"/>
                <a:cs typeface="Times New Roman" panose="02020603050405020304" pitchFamily="18" charset="0"/>
              </a:rPr>
              <a:t> </a:t>
            </a:r>
            <a:r>
              <a:rPr lang="en-US" sz="1400" b="1" dirty="0" err="1">
                <a:solidFill>
                  <a:srgbClr val="FF0000"/>
                </a:solidFill>
                <a:latin typeface="Times New Roman" panose="02020603050405020304" pitchFamily="18" charset="0"/>
                <a:cs typeface="Times New Roman" panose="02020603050405020304" pitchFamily="18" charset="0"/>
              </a:rPr>
              <a:t>chốn</a:t>
            </a:r>
            <a:r>
              <a:rPr lang="en-US" sz="1400" b="1" dirty="0">
                <a:solidFill>
                  <a:srgbClr val="FF0000"/>
                </a:solidFill>
                <a:latin typeface="Times New Roman" panose="02020603050405020304" pitchFamily="18" charset="0"/>
                <a:cs typeface="Times New Roman" panose="02020603050405020304" pitchFamily="18" charset="0"/>
              </a:rPr>
              <a:t>), please?</a:t>
            </a:r>
          </a:p>
          <a:p>
            <a:pPr lvl="2"/>
            <a:r>
              <a:rPr lang="en-US" sz="1400" dirty="0">
                <a:latin typeface="Times New Roman" panose="02020603050405020304" pitchFamily="18" charset="0"/>
                <a:cs typeface="Times New Roman" panose="02020603050405020304" pitchFamily="18" charset="0"/>
              </a:rPr>
              <a:t> </a:t>
            </a:r>
            <a:r>
              <a:rPr lang="en-US" sz="1400" dirty="0">
                <a:solidFill>
                  <a:srgbClr val="002060"/>
                </a:solidFill>
                <a:latin typeface="Times New Roman" panose="02020603050405020304" pitchFamily="18" charset="0"/>
                <a:cs typeface="Times New Roman" panose="02020603050405020304" pitchFamily="18" charset="0"/>
              </a:rPr>
              <a:t>(Xin </a:t>
            </a:r>
            <a:r>
              <a:rPr lang="en-US" sz="1400" dirty="0" err="1">
                <a:solidFill>
                  <a:srgbClr val="002060"/>
                </a:solidFill>
                <a:latin typeface="Times New Roman" panose="02020603050405020304" pitchFamily="18" charset="0"/>
                <a:cs typeface="Times New Roman" panose="02020603050405020304" pitchFamily="18" charset="0"/>
              </a:rPr>
              <a:t>hỏi</a:t>
            </a:r>
            <a:r>
              <a:rPr lang="en-US" sz="1400" dirty="0">
                <a:solidFill>
                  <a:srgbClr val="002060"/>
                </a:solidFill>
                <a:latin typeface="Times New Roman" panose="02020603050405020304" pitchFamily="18" charset="0"/>
                <a:cs typeface="Times New Roman" panose="02020603050405020304" pitchFamily="18" charset="0"/>
              </a:rPr>
              <a:t> .......... </a:t>
            </a:r>
            <a:r>
              <a:rPr lang="en-US" sz="1400" dirty="0" err="1">
                <a:solidFill>
                  <a:srgbClr val="002060"/>
                </a:solidFill>
                <a:latin typeface="Times New Roman" panose="02020603050405020304" pitchFamily="18" charset="0"/>
                <a:cs typeface="Times New Roman" panose="02020603050405020304" pitchFamily="18" charset="0"/>
              </a:rPr>
              <a:t>gần</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nhất</a:t>
            </a:r>
            <a:r>
              <a:rPr lang="en-US" sz="1400" dirty="0">
                <a:solidFill>
                  <a:srgbClr val="002060"/>
                </a:solidFill>
                <a:latin typeface="Times New Roman" panose="02020603050405020304" pitchFamily="18" charset="0"/>
                <a:cs typeface="Times New Roman" panose="02020603050405020304" pitchFamily="18" charset="0"/>
              </a:rPr>
              <a:t> </a:t>
            </a:r>
            <a:r>
              <a:rPr lang="en-US" sz="1400" dirty="0" err="1">
                <a:solidFill>
                  <a:srgbClr val="002060"/>
                </a:solidFill>
                <a:latin typeface="Times New Roman" panose="02020603050405020304" pitchFamily="18" charset="0"/>
                <a:cs typeface="Times New Roman" panose="02020603050405020304" pitchFamily="18" charset="0"/>
              </a:rPr>
              <a:t>là</a:t>
            </a:r>
            <a:r>
              <a:rPr lang="en-US" sz="1400" dirty="0">
                <a:solidFill>
                  <a:srgbClr val="002060"/>
                </a:solidFill>
                <a:latin typeface="Times New Roman" panose="02020603050405020304" pitchFamily="18" charset="0"/>
                <a:cs typeface="Times New Roman" panose="02020603050405020304" pitchFamily="18" charset="0"/>
              </a:rPr>
              <a:t> ở </a:t>
            </a:r>
            <a:r>
              <a:rPr lang="en-US" sz="1400" dirty="0" err="1">
                <a:solidFill>
                  <a:srgbClr val="002060"/>
                </a:solidFill>
                <a:latin typeface="Times New Roman" panose="02020603050405020304" pitchFamily="18" charset="0"/>
                <a:cs typeface="Times New Roman" panose="02020603050405020304" pitchFamily="18" charset="0"/>
              </a:rPr>
              <a:t>đâu</a:t>
            </a:r>
            <a:r>
              <a:rPr lang="en-US" sz="1400" dirty="0">
                <a:solidFill>
                  <a:srgbClr val="00206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152400" y="3853386"/>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B. While - speaking:</a:t>
            </a:r>
            <a:endParaRPr lang="en-US" b="1" dirty="0">
              <a:solidFill>
                <a:srgbClr val="C00000"/>
              </a:solidFill>
              <a:latin typeface="Yu Mincho Light" pitchFamily="18" charset="-128"/>
              <a:ea typeface="Yu Mincho Light" pitchFamily="18" charset="-128"/>
            </a:endParaRPr>
          </a:p>
        </p:txBody>
      </p:sp>
      <p:sp>
        <p:nvSpPr>
          <p:cNvPr id="13" name="AutoShape 6" descr="Think, Pair, Share – phương pháp học tốt cho nhóm trẻ - CTH 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Rectangle 14"/>
          <p:cNvSpPr/>
          <p:nvPr/>
        </p:nvSpPr>
        <p:spPr>
          <a:xfrm>
            <a:off x="168564" y="4208413"/>
            <a:ext cx="1752600" cy="369332"/>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 Work in pairs. </a:t>
            </a:r>
          </a:p>
        </p:txBody>
      </p:sp>
      <p:sp>
        <p:nvSpPr>
          <p:cNvPr id="16" name="Rectangle 15"/>
          <p:cNvSpPr/>
          <p:nvPr/>
        </p:nvSpPr>
        <p:spPr>
          <a:xfrm>
            <a:off x="143886" y="4516012"/>
            <a:ext cx="1532514" cy="1477328"/>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II. Listening.</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1. straight</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2. second</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3. right</a:t>
            </a:r>
          </a:p>
          <a:p>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4. next to</a:t>
            </a:r>
          </a:p>
        </p:txBody>
      </p:sp>
      <p:sp>
        <p:nvSpPr>
          <p:cNvPr id="17" name="TextBox 16"/>
          <p:cNvSpPr txBox="1"/>
          <p:nvPr/>
        </p:nvSpPr>
        <p:spPr>
          <a:xfrm>
            <a:off x="5715980" y="930864"/>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C. Post - speaking:</a:t>
            </a:r>
            <a:endParaRPr lang="en-US" b="1" dirty="0">
              <a:solidFill>
                <a:srgbClr val="C00000"/>
              </a:solidFill>
              <a:latin typeface="Yu Mincho Light" pitchFamily="18" charset="-128"/>
              <a:ea typeface="Yu Mincho Light" pitchFamily="18" charset="-128"/>
            </a:endParaRPr>
          </a:p>
        </p:txBody>
      </p:sp>
      <p:sp>
        <p:nvSpPr>
          <p:cNvPr id="18" name="Rectangle 17"/>
          <p:cNvSpPr/>
          <p:nvPr/>
        </p:nvSpPr>
        <p:spPr>
          <a:xfrm>
            <a:off x="5715980" y="1215464"/>
            <a:ext cx="2208820" cy="369332"/>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 Work in group. </a:t>
            </a:r>
          </a:p>
        </p:txBody>
      </p:sp>
      <p:sp>
        <p:nvSpPr>
          <p:cNvPr id="19" name="Rectangle 18"/>
          <p:cNvSpPr/>
          <p:nvPr/>
        </p:nvSpPr>
        <p:spPr>
          <a:xfrm>
            <a:off x="5715980" y="1524405"/>
            <a:ext cx="2208820" cy="369332"/>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II. Ss’ work. </a:t>
            </a:r>
          </a:p>
        </p:txBody>
      </p:sp>
      <p:pic>
        <p:nvPicPr>
          <p:cNvPr id="21" name="Picture 61" descr="Kết quả hình ảnh cho hoa 20/11"/>
          <p:cNvPicPr>
            <a:picLocks noChangeAspect="1" noChangeArrowheads="1"/>
          </p:cNvPicPr>
          <p:nvPr/>
        </p:nvPicPr>
        <p:blipFill>
          <a:blip r:embed="rId4"/>
          <a:srcRect/>
          <a:stretch>
            <a:fillRect/>
          </a:stretch>
        </p:blipFill>
        <p:spPr bwMode="auto">
          <a:xfrm>
            <a:off x="5453856" y="3948152"/>
            <a:ext cx="3429000" cy="2209800"/>
          </a:xfrm>
          <a:prstGeom prst="rect">
            <a:avLst/>
          </a:prstGeom>
          <a:noFill/>
        </p:spPr>
      </p:pic>
      <p:sp>
        <p:nvSpPr>
          <p:cNvPr id="22" name="TextBox 21"/>
          <p:cNvSpPr txBox="1"/>
          <p:nvPr/>
        </p:nvSpPr>
        <p:spPr>
          <a:xfrm>
            <a:off x="5715980" y="1881923"/>
            <a:ext cx="3960440" cy="369332"/>
          </a:xfrm>
          <a:prstGeom prst="rect">
            <a:avLst/>
          </a:prstGeom>
          <a:noFill/>
        </p:spPr>
        <p:txBody>
          <a:bodyPr wrap="square" rtlCol="0">
            <a:spAutoFit/>
          </a:bodyPr>
          <a:lstStyle/>
          <a:p>
            <a:r>
              <a:rPr lang="en-US" b="1" dirty="0">
                <a:solidFill>
                  <a:srgbClr val="C00000"/>
                </a:solidFill>
                <a:latin typeface="Times New Roman" pitchFamily="18" charset="0"/>
                <a:ea typeface="Yu Mincho Light" pitchFamily="18" charset="-128"/>
                <a:cs typeface="Times New Roman" pitchFamily="18" charset="0"/>
              </a:rPr>
              <a:t>D. Homework:</a:t>
            </a:r>
            <a:endParaRPr lang="en-US" b="1" dirty="0">
              <a:solidFill>
                <a:srgbClr val="C00000"/>
              </a:solidFill>
              <a:latin typeface="Yu Mincho Light" pitchFamily="18" charset="-128"/>
              <a:ea typeface="Yu Mincho Light" pitchFamily="18" charset="-128"/>
            </a:endParaRPr>
          </a:p>
        </p:txBody>
      </p:sp>
      <p:sp>
        <p:nvSpPr>
          <p:cNvPr id="23" name="Rectangle 1"/>
          <p:cNvSpPr>
            <a:spLocks noChangeArrowheads="1"/>
          </p:cNvSpPr>
          <p:nvPr/>
        </p:nvSpPr>
        <p:spPr bwMode="auto">
          <a:xfrm>
            <a:off x="5181600" y="2209800"/>
            <a:ext cx="3973513"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spcBef>
                <a:spcPct val="0"/>
              </a:spcBef>
              <a:spcAft>
                <a:spcPct val="0"/>
              </a:spcAft>
              <a:buClrTx/>
              <a:buSzTx/>
              <a:buFontTx/>
              <a:buNone/>
              <a:tabLst/>
            </a:pPr>
            <a:r>
              <a:rPr lang="nl-NL" b="1" i="1" dirty="0">
                <a:solidFill>
                  <a:srgbClr val="002060"/>
                </a:solidFill>
                <a:latin typeface="Times New Roman" pitchFamily="18" charset="0"/>
                <a:ea typeface="Verdana" pitchFamily="34" charset="0"/>
                <a:cs typeface="Times New Roman" pitchFamily="18" charset="0"/>
              </a:rPr>
              <a:t>1.</a:t>
            </a:r>
            <a:r>
              <a:rPr kumimoji="0" lang="nl-NL" b="1" i="1" u="none" strike="noStrike" cap="none" normalizeH="0" baseline="0" dirty="0">
                <a:ln>
                  <a:noFill/>
                </a:ln>
                <a:solidFill>
                  <a:srgbClr val="002060"/>
                </a:solidFill>
                <a:effectLst/>
                <a:latin typeface="Times New Roman" pitchFamily="18" charset="0"/>
                <a:ea typeface="Verdana" pitchFamily="34" charset="0"/>
                <a:cs typeface="Times New Roman" pitchFamily="18" charset="0"/>
              </a:rPr>
              <a:t> </a:t>
            </a:r>
            <a:r>
              <a:rPr lang="nl-NL" b="1" i="1" dirty="0">
                <a:solidFill>
                  <a:srgbClr val="002060"/>
                </a:solidFill>
                <a:latin typeface="Times New Roman" pitchFamily="18" charset="0"/>
                <a:ea typeface="Verdana" pitchFamily="34" charset="0"/>
                <a:cs typeface="Times New Roman" pitchFamily="18" charset="0"/>
              </a:rPr>
              <a:t>Make your own audio guide</a:t>
            </a:r>
            <a:r>
              <a:rPr kumimoji="0" lang="nl-NL" b="1" i="1" u="none" strike="noStrike" cap="none" normalizeH="0" baseline="0" dirty="0">
                <a:ln>
                  <a:noFill/>
                </a:ln>
                <a:solidFill>
                  <a:srgbClr val="002060"/>
                </a:solidFill>
                <a:effectLst/>
                <a:latin typeface="Times New Roman" pitchFamily="18" charset="0"/>
                <a:ea typeface="Verdana" pitchFamily="34" charset="0"/>
                <a:cs typeface="Times New Roman" pitchFamily="18" charset="0"/>
              </a:rPr>
              <a:t>.</a:t>
            </a:r>
            <a:endParaRPr kumimoji="0" lang="en-US" b="1" i="1" u="none" strike="noStrike" cap="none" normalizeH="0" baseline="0" dirty="0">
              <a:ln>
                <a:noFill/>
              </a:ln>
              <a:solidFill>
                <a:srgbClr val="002060"/>
              </a:solidFill>
              <a:effectLst/>
              <a:latin typeface="Times New Roman" pitchFamily="18" charset="0"/>
              <a:cs typeface="Times New Roman" pitchFamily="18" charset="0"/>
            </a:endParaRPr>
          </a:p>
          <a:p>
            <a:pPr marL="0" marR="0" lvl="0" indent="0" algn="l" defTabSz="914400" rtl="0" eaLnBrk="0" fontAlgn="base" latinLnBrk="0" hangingPunct="0">
              <a:spcBef>
                <a:spcPct val="0"/>
              </a:spcBef>
              <a:spcAft>
                <a:spcPct val="0"/>
              </a:spcAft>
              <a:buClrTx/>
              <a:buSzTx/>
              <a:buFontTx/>
              <a:buNone/>
              <a:tabLst/>
            </a:pPr>
            <a:r>
              <a:rPr lang="nl-NL" b="1" i="1" dirty="0">
                <a:solidFill>
                  <a:srgbClr val="002060"/>
                </a:solidFill>
                <a:latin typeface="Times New Roman" pitchFamily="18" charset="0"/>
                <a:ea typeface="Verdana" pitchFamily="34" charset="0"/>
                <a:cs typeface="Times New Roman" pitchFamily="18" charset="0"/>
              </a:rPr>
              <a:t>2.</a:t>
            </a:r>
            <a:r>
              <a:rPr kumimoji="0" lang="nl-NL" b="1" i="1" u="none" strike="noStrike" cap="none" normalizeH="0" baseline="0" dirty="0">
                <a:ln>
                  <a:noFill/>
                </a:ln>
                <a:solidFill>
                  <a:srgbClr val="002060"/>
                </a:solidFill>
                <a:effectLst/>
                <a:latin typeface="Times New Roman" pitchFamily="18" charset="0"/>
                <a:ea typeface="Verdana" pitchFamily="34" charset="0"/>
                <a:cs typeface="Times New Roman" pitchFamily="18" charset="0"/>
              </a:rPr>
              <a:t> Do all exercises 1, 2, 3  in part C  in WB p.29</a:t>
            </a:r>
            <a:r>
              <a:rPr kumimoji="0" lang="nl-NL" b="1" i="1" u="none" strike="noStrike" cap="none" normalizeH="0" dirty="0">
                <a:ln>
                  <a:noFill/>
                </a:ln>
                <a:solidFill>
                  <a:srgbClr val="002060"/>
                </a:solidFill>
                <a:effectLst/>
                <a:latin typeface="Times New Roman" pitchFamily="18" charset="0"/>
                <a:ea typeface="Verdana" pitchFamily="34" charset="0"/>
                <a:cs typeface="Times New Roman" pitchFamily="18" charset="0"/>
              </a:rPr>
              <a:t> </a:t>
            </a:r>
            <a:r>
              <a:rPr kumimoji="0" lang="nl-NL" b="1" i="1" u="none" strike="noStrike" cap="none" normalizeH="0" baseline="0" dirty="0">
                <a:ln>
                  <a:noFill/>
                </a:ln>
                <a:solidFill>
                  <a:srgbClr val="002060"/>
                </a:solidFill>
                <a:effectLst/>
                <a:latin typeface="Times New Roman" pitchFamily="18" charset="0"/>
                <a:ea typeface="Verdana" pitchFamily="34" charset="0"/>
                <a:cs typeface="Times New Roman" pitchFamily="18" charset="0"/>
              </a:rPr>
              <a:t>- 30.</a:t>
            </a:r>
          </a:p>
          <a:p>
            <a:pPr marL="0" marR="0" lvl="0" indent="0" algn="l" defTabSz="914400" rtl="0" eaLnBrk="0" fontAlgn="base" latinLnBrk="0" hangingPunct="0">
              <a:spcBef>
                <a:spcPct val="0"/>
              </a:spcBef>
              <a:spcAft>
                <a:spcPct val="0"/>
              </a:spcAft>
              <a:buClrTx/>
              <a:buSzTx/>
              <a:buFontTx/>
              <a:buNone/>
              <a:tabLst/>
            </a:pPr>
            <a:r>
              <a:rPr lang="nl-NL" b="1" i="1" dirty="0">
                <a:solidFill>
                  <a:srgbClr val="002060"/>
                </a:solidFill>
                <a:latin typeface="Times New Roman" pitchFamily="18" charset="0"/>
                <a:ea typeface="Verdana" pitchFamily="34" charset="0"/>
                <a:cs typeface="Times New Roman" pitchFamily="18" charset="0"/>
              </a:rPr>
              <a:t>3.</a:t>
            </a:r>
            <a:r>
              <a:rPr kumimoji="0" lang="nl-NL" b="1" i="1" u="none" strike="noStrike" cap="none" normalizeH="0" baseline="0" dirty="0">
                <a:ln>
                  <a:noFill/>
                </a:ln>
                <a:solidFill>
                  <a:srgbClr val="002060"/>
                </a:solidFill>
                <a:effectLst/>
                <a:latin typeface="Times New Roman" pitchFamily="18" charset="0"/>
                <a:ea typeface="Verdana" pitchFamily="34" charset="0"/>
                <a:cs typeface="Times New Roman" pitchFamily="18" charset="0"/>
              </a:rPr>
              <a:t> Prepare the new lesson:  Lesson 5</a:t>
            </a:r>
            <a:r>
              <a:rPr kumimoji="0" lang="nl-NL" b="1" i="1" u="none" strike="noStrike" cap="none" normalizeH="0" dirty="0">
                <a:ln>
                  <a:noFill/>
                </a:ln>
                <a:solidFill>
                  <a:srgbClr val="002060"/>
                </a:solidFill>
                <a:effectLst/>
                <a:latin typeface="Times New Roman" pitchFamily="18" charset="0"/>
                <a:ea typeface="Verdana" pitchFamily="34" charset="0"/>
                <a:cs typeface="Times New Roman" pitchFamily="18" charset="0"/>
              </a:rPr>
              <a:t>  - </a:t>
            </a:r>
            <a:r>
              <a:rPr kumimoji="0" lang="nl-NL" b="1" i="1" u="none" strike="noStrike" cap="none" normalizeH="0" baseline="0" dirty="0">
                <a:ln>
                  <a:noFill/>
                </a:ln>
                <a:solidFill>
                  <a:srgbClr val="002060"/>
                </a:solidFill>
                <a:effectLst/>
                <a:latin typeface="Times New Roman" pitchFamily="18" charset="0"/>
                <a:ea typeface="Verdana" pitchFamily="34" charset="0"/>
                <a:cs typeface="Times New Roman" pitchFamily="18" charset="0"/>
              </a:rPr>
              <a:t> Skills 1.</a:t>
            </a:r>
            <a:r>
              <a:rPr kumimoji="0" lang="en-US" b="1" i="1" u="none" strike="noStrike" cap="none" normalizeH="0" baseline="0" dirty="0">
                <a:ln>
                  <a:noFill/>
                </a:ln>
                <a:solidFill>
                  <a:srgbClr val="002060"/>
                </a:solidFill>
                <a:effectLst/>
                <a:latin typeface="Times New Roman" pitchFamily="18" charset="0"/>
                <a:cs typeface="Times New Roman" pitchFamily="18" charset="0"/>
              </a:rPr>
              <a:t> </a:t>
            </a:r>
          </a:p>
        </p:txBody>
      </p:sp>
    </p:spTree>
    <p:extLst>
      <p:ext uri="{BB962C8B-B14F-4D97-AF65-F5344CB8AC3E}">
        <p14:creationId xmlns:p14="http://schemas.microsoft.com/office/powerpoint/2010/main" val="2605401581"/>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3">
                                            <p:txEl>
                                              <p:pRg st="0" end="0"/>
                                            </p:txEl>
                                          </p:spTgt>
                                        </p:tgtEl>
                                        <p:attrNameLst>
                                          <p:attrName>style.visibility</p:attrName>
                                        </p:attrNameLst>
                                      </p:cBhvr>
                                      <p:to>
                                        <p:strVal val="visible"/>
                                      </p:to>
                                    </p:set>
                                    <p:anim calcmode="lin" valueType="num">
                                      <p:cBhvr additive="base">
                                        <p:cTn id="13" dur="500" fill="hold"/>
                                        <p:tgtEl>
                                          <p:spTgt spid="2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3">
                                            <p:txEl>
                                              <p:pRg st="0" end="0"/>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xEl>
                                              <p:pRg st="1" end="1"/>
                                            </p:txEl>
                                          </p:spTgt>
                                        </p:tgtEl>
                                        <p:attrNameLst>
                                          <p:attrName>style.visibility</p:attrName>
                                        </p:attrNameLst>
                                      </p:cBhvr>
                                      <p:to>
                                        <p:strVal val="visible"/>
                                      </p:to>
                                    </p:set>
                                    <p:anim calcmode="lin" valueType="num">
                                      <p:cBhvr additive="base">
                                        <p:cTn id="17" dur="500" fill="hold"/>
                                        <p:tgtEl>
                                          <p:spTgt spid="2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3">
                                            <p:txEl>
                                              <p:pRg st="2" end="2"/>
                                            </p:txEl>
                                          </p:spTgt>
                                        </p:tgtEl>
                                        <p:attrNameLst>
                                          <p:attrName>style.visibility</p:attrName>
                                        </p:attrNameLst>
                                      </p:cBhvr>
                                      <p:to>
                                        <p:strVal val="visible"/>
                                      </p:to>
                                    </p:set>
                                    <p:anim calcmode="lin" valueType="num">
                                      <p:cBhvr additive="base">
                                        <p:cTn id="21" dur="500" fill="hold"/>
                                        <p:tgtEl>
                                          <p:spTgt spid="23">
                                            <p:txEl>
                                              <p:pRg st="2" end="2"/>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7" presetClass="entr" presetSubtype="4"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0" fill="hold"/>
                                        <p:tgtEl>
                                          <p:spTgt spid="21"/>
                                        </p:tgtEl>
                                        <p:attrNameLst>
                                          <p:attrName>ppt_x</p:attrName>
                                        </p:attrNameLst>
                                      </p:cBhvr>
                                      <p:tavLst>
                                        <p:tav tm="0">
                                          <p:val>
                                            <p:strVal val="#ppt_x"/>
                                          </p:val>
                                        </p:tav>
                                        <p:tav tm="100000">
                                          <p:val>
                                            <p:strVal val="#ppt_x"/>
                                          </p:val>
                                        </p:tav>
                                      </p:tavLst>
                                    </p:anim>
                                    <p:anim calcmode="lin" valueType="num">
                                      <p:cBhvr additive="base">
                                        <p:cTn id="28" dur="50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descr="C:\Users\huyanh\Documents\13.jpg"/>
          <p:cNvPicPr>
            <a:picLocks noChangeAspect="1" noChangeArrowheads="1"/>
          </p:cNvPicPr>
          <p:nvPr/>
        </p:nvPicPr>
        <p:blipFill>
          <a:blip r:embed="rId4"/>
          <a:srcRect/>
          <a:stretch>
            <a:fillRect/>
          </a:stretch>
        </p:blipFill>
        <p:spPr bwMode="auto">
          <a:xfrm>
            <a:off x="-228600" y="0"/>
            <a:ext cx="9144000" cy="6858000"/>
          </a:xfrm>
          <a:prstGeom prst="rect">
            <a:avLst/>
          </a:prstGeom>
          <a:noFill/>
        </p:spPr>
      </p:pic>
      <p:sp>
        <p:nvSpPr>
          <p:cNvPr id="7" name="WordArt 52"/>
          <p:cNvSpPr>
            <a:spLocks noChangeArrowheads="1" noChangeShapeType="1" noTextEdit="1"/>
          </p:cNvSpPr>
          <p:nvPr/>
        </p:nvSpPr>
        <p:spPr bwMode="auto">
          <a:xfrm>
            <a:off x="781878" y="420757"/>
            <a:ext cx="7752522" cy="569843"/>
          </a:xfrm>
          <a:prstGeom prst="rect">
            <a:avLst/>
          </a:prstGeom>
        </p:spPr>
        <p:txBody>
          <a:bodyPr wrap="none" fromWordArt="1">
            <a:prstTxWarp prst="textArchUp">
              <a:avLst>
                <a:gd name="adj" fmla="val 10800000"/>
              </a:avLst>
            </a:prstTxWarp>
          </a:bodyPr>
          <a:lstStyle/>
          <a:p>
            <a:pPr algn="ctr"/>
            <a:r>
              <a:rPr lang="en-US" sz="3200" b="1" kern="10" dirty="0">
                <a:ln w="18000">
                  <a:solidFill>
                    <a:schemeClr val="accent2">
                      <a:satMod val="140000"/>
                    </a:schemeClr>
                  </a:solidFill>
                  <a:prstDash val="solid"/>
                  <a:miter lim="800000"/>
                </a:ln>
                <a:solidFill>
                  <a:srgbClr val="FF0000"/>
                </a:solidFill>
                <a:effectLst>
                  <a:outerShdw blurRad="25500" dist="23000" dir="7020000" algn="tl">
                    <a:srgbClr val="000000">
                      <a:alpha val="50000"/>
                    </a:srgbClr>
                  </a:outerShdw>
                </a:effectLst>
                <a:latin typeface="Times New Roman"/>
                <a:cs typeface="Times New Roman"/>
              </a:rPr>
              <a:t>HAPPY  TEACHER'S  DAY</a:t>
            </a:r>
          </a:p>
        </p:txBody>
      </p:sp>
      <p:pic>
        <p:nvPicPr>
          <p:cNvPr id="3" name="Bụi Phấn (Chalk Dust) - Karaok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600" y="990600"/>
            <a:ext cx="9144000" cy="5867400"/>
          </a:xfrm>
          <a:prstGeom prst="rect">
            <a:avLst/>
          </a:prstGeom>
        </p:spPr>
      </p:pic>
    </p:spTree>
    <p:extLst>
      <p:ext uri="{BB962C8B-B14F-4D97-AF65-F5344CB8AC3E}">
        <p14:creationId xmlns:p14="http://schemas.microsoft.com/office/powerpoint/2010/main" val="2090147024"/>
      </p:ext>
    </p:extLst>
  </p:cSld>
  <p:clrMapOvr>
    <a:masterClrMapping/>
  </p:clrMapOvr>
  <mc:AlternateContent xmlns:mc="http://schemas.openxmlformats.org/markup-compatibility/2006" xmlns:p14="http://schemas.microsoft.com/office/powerpoint/2010/main">
    <mc:Choice Requires="p14">
      <p:transition spd="slow" p14:dur="2000">
        <p14:shred pattern="rectang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5259" y="2512317"/>
            <a:ext cx="4176100" cy="629907"/>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845" y="2524536"/>
            <a:ext cx="961782" cy="637042"/>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953" y="3919494"/>
            <a:ext cx="379594" cy="337886"/>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2525" y="4485897"/>
            <a:ext cx="408794" cy="33190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84220" y="3847289"/>
            <a:ext cx="375944" cy="325925"/>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11423" y="4593745"/>
            <a:ext cx="398842" cy="319946"/>
          </a:xfrm>
          <a:prstGeom prst="rect">
            <a:avLst/>
          </a:prstGeom>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69187" y="5405334"/>
            <a:ext cx="383245" cy="296024"/>
          </a:xfrm>
          <a:prstGeom prst="rect">
            <a:avLst/>
          </a:prstGeom>
        </p:spPr>
      </p:pic>
      <p:sp>
        <p:nvSpPr>
          <p:cNvPr id="13" name="TextBox 12"/>
          <p:cNvSpPr txBox="1"/>
          <p:nvPr/>
        </p:nvSpPr>
        <p:spPr>
          <a:xfrm>
            <a:off x="635896" y="3940399"/>
            <a:ext cx="4247146" cy="319318"/>
          </a:xfrm>
          <a:prstGeom prst="rect">
            <a:avLst/>
          </a:prstGeom>
          <a:noFill/>
        </p:spPr>
        <p:txBody>
          <a:bodyPr wrap="square" rtlCol="0">
            <a:spAutoFit/>
          </a:bodyPr>
          <a:lstStyle/>
          <a:p>
            <a:r>
              <a:rPr lang="en-US" sz="1475" b="1">
                <a:latin typeface="Arial" panose="020B0604020202020204" pitchFamily="34" charset="0"/>
                <a:cs typeface="Arial" panose="020B0604020202020204" pitchFamily="34" charset="0"/>
              </a:rPr>
              <a:t>Listen and read the conversations.</a:t>
            </a:r>
          </a:p>
        </p:txBody>
      </p:sp>
      <p:sp>
        <p:nvSpPr>
          <p:cNvPr id="14" name="TextBox 13"/>
          <p:cNvSpPr txBox="1"/>
          <p:nvPr/>
        </p:nvSpPr>
        <p:spPr>
          <a:xfrm>
            <a:off x="635895" y="4476306"/>
            <a:ext cx="3537345" cy="773289"/>
          </a:xfrm>
          <a:prstGeom prst="rect">
            <a:avLst/>
          </a:prstGeom>
          <a:noFill/>
        </p:spPr>
        <p:txBody>
          <a:bodyPr wrap="square" rtlCol="0">
            <a:spAutoFit/>
          </a:bodyPr>
          <a:lstStyle/>
          <a:p>
            <a:pPr algn="just"/>
            <a:r>
              <a:rPr lang="en-US" sz="1475" b="1" spc="-41" dirty="0">
                <a:effectLst>
                  <a:glow rad="88900">
                    <a:schemeClr val="bg1"/>
                  </a:glow>
                </a:effectLst>
                <a:latin typeface="Arial" panose="020B0604020202020204" pitchFamily="34" charset="0"/>
                <a:cs typeface="Arial" panose="020B0604020202020204" pitchFamily="34" charset="0"/>
              </a:rPr>
              <a:t>Work in pairs. Make similar conversations to ask for and give directions to places near your school.</a:t>
            </a:r>
          </a:p>
        </p:txBody>
      </p:sp>
      <p:sp>
        <p:nvSpPr>
          <p:cNvPr id="15" name="TextBox 14"/>
          <p:cNvSpPr txBox="1"/>
          <p:nvPr/>
        </p:nvSpPr>
        <p:spPr>
          <a:xfrm>
            <a:off x="4960162" y="3813931"/>
            <a:ext cx="4078078" cy="546303"/>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sz="1475"/>
              <a:t>Nick is listening to an audio guide to Hoi An. Listen and fill the blanks.</a:t>
            </a:r>
          </a:p>
        </p:txBody>
      </p:sp>
      <p:sp>
        <p:nvSpPr>
          <p:cNvPr id="16" name="TextBox 15"/>
          <p:cNvSpPr txBox="1"/>
          <p:nvPr/>
        </p:nvSpPr>
        <p:spPr>
          <a:xfrm>
            <a:off x="4914832" y="4571324"/>
            <a:ext cx="4379321" cy="546303"/>
          </a:xfrm>
          <a:prstGeom prst="rect">
            <a:avLst/>
          </a:prstGeom>
          <a:noFill/>
        </p:spPr>
        <p:txBody>
          <a:bodyPr wrap="square" rtlCol="0">
            <a:spAutoFit/>
          </a:bodyPr>
          <a:lstStyle>
            <a:defPPr>
              <a:defRPr lang="en-US"/>
            </a:defPPr>
            <a:lvl1pPr>
              <a:defRPr b="1">
                <a:latin typeface="Arial" panose="020B0604020202020204" pitchFamily="34" charset="0"/>
                <a:cs typeface="Arial" panose="020B0604020202020204" pitchFamily="34" charset="0"/>
              </a:defRPr>
            </a:lvl1pPr>
          </a:lstStyle>
          <a:p>
            <a:r>
              <a:rPr lang="en-US" sz="1475"/>
              <a:t>Look at the map below and create an audio guide for District 1 of Ho Chi Minh City.</a:t>
            </a:r>
          </a:p>
        </p:txBody>
      </p:sp>
      <p:sp>
        <p:nvSpPr>
          <p:cNvPr id="18" name="TextBox 17"/>
          <p:cNvSpPr txBox="1"/>
          <p:nvPr/>
        </p:nvSpPr>
        <p:spPr>
          <a:xfrm>
            <a:off x="4971957" y="5380954"/>
            <a:ext cx="3989164" cy="546303"/>
          </a:xfrm>
          <a:prstGeom prst="rect">
            <a:avLst/>
          </a:prstGeom>
          <a:noFill/>
        </p:spPr>
        <p:txBody>
          <a:bodyPr wrap="square" rtlCol="0">
            <a:spAutoFit/>
          </a:bodyPr>
          <a:lstStyle/>
          <a:p>
            <a:r>
              <a:rPr lang="en-US" sz="1475" b="1">
                <a:latin typeface="Arial" panose="020B0604020202020204" pitchFamily="34" charset="0"/>
                <a:cs typeface="Arial" panose="020B0604020202020204" pitchFamily="34" charset="0"/>
              </a:rPr>
              <a:t>Now present your audio guide to your class.</a:t>
            </a:r>
          </a:p>
        </p:txBody>
      </p:sp>
      <p:sp>
        <p:nvSpPr>
          <p:cNvPr id="2" name="TextBox 1"/>
          <p:cNvSpPr txBox="1"/>
          <p:nvPr/>
        </p:nvSpPr>
        <p:spPr>
          <a:xfrm>
            <a:off x="668774" y="3105018"/>
            <a:ext cx="2689497" cy="445378"/>
          </a:xfrm>
          <a:prstGeom prst="rect">
            <a:avLst/>
          </a:prstGeom>
          <a:noFill/>
        </p:spPr>
        <p:txBody>
          <a:bodyPr wrap="square" rtlCol="0">
            <a:spAutoFit/>
          </a:bodyPr>
          <a:lstStyle/>
          <a:p>
            <a:r>
              <a:rPr lang="en-US" sz="2294" b="1" dirty="0">
                <a:solidFill>
                  <a:srgbClr val="0FB7BD"/>
                </a:solidFill>
              </a:rPr>
              <a:t>Everyday English</a:t>
            </a:r>
          </a:p>
        </p:txBody>
      </p:sp>
      <p:sp>
        <p:nvSpPr>
          <p:cNvPr id="21" name="TextBox 20"/>
          <p:cNvSpPr txBox="1"/>
          <p:nvPr/>
        </p:nvSpPr>
        <p:spPr>
          <a:xfrm>
            <a:off x="4591435" y="3105018"/>
            <a:ext cx="4781168" cy="445378"/>
          </a:xfrm>
          <a:prstGeom prst="rect">
            <a:avLst/>
          </a:prstGeom>
          <a:noFill/>
        </p:spPr>
        <p:txBody>
          <a:bodyPr wrap="square" rtlCol="0">
            <a:spAutoFit/>
          </a:bodyPr>
          <a:lstStyle/>
          <a:p>
            <a:r>
              <a:rPr lang="en-US" sz="2294" b="1">
                <a:solidFill>
                  <a:srgbClr val="0FB7BD"/>
                </a:solidFill>
              </a:rPr>
              <a:t>An audio guide to a place</a:t>
            </a:r>
          </a:p>
        </p:txBody>
      </p:sp>
      <p:pic>
        <p:nvPicPr>
          <p:cNvPr id="17" name="Picture 1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19863"/>
            <a:ext cx="8853992" cy="1983421"/>
          </a:xfrm>
          <a:prstGeom prst="rect">
            <a:avLst/>
          </a:prstGeom>
        </p:spPr>
      </p:pic>
      <p:sp>
        <p:nvSpPr>
          <p:cNvPr id="19" name="TextBox 18"/>
          <p:cNvSpPr txBox="1"/>
          <p:nvPr/>
        </p:nvSpPr>
        <p:spPr>
          <a:xfrm>
            <a:off x="380104" y="3512919"/>
            <a:ext cx="4247146" cy="319318"/>
          </a:xfrm>
          <a:prstGeom prst="rect">
            <a:avLst/>
          </a:prstGeom>
          <a:noFill/>
        </p:spPr>
        <p:txBody>
          <a:bodyPr wrap="square" rtlCol="0">
            <a:spAutoFit/>
          </a:bodyPr>
          <a:lstStyle/>
          <a:p>
            <a:r>
              <a:rPr lang="en-US" sz="1475" b="1">
                <a:latin typeface="Arial" panose="020B0604020202020204" pitchFamily="34" charset="0"/>
                <a:cs typeface="Arial" panose="020B0604020202020204" pitchFamily="34" charset="0"/>
              </a:rPr>
              <a:t>Asking for and giving directions</a:t>
            </a:r>
          </a:p>
        </p:txBody>
      </p:sp>
      <p:pic>
        <p:nvPicPr>
          <p:cNvPr id="20" name="Picture 156" descr="POINSET2"/>
          <p:cNvPicPr>
            <a:picLocks noChangeAspect="1" noChangeArrowheads="1"/>
          </p:cNvPicPr>
          <p:nvPr/>
        </p:nvPicPr>
        <p:blipFill>
          <a:blip r:embed="rId11"/>
          <a:srcRect/>
          <a:stretch>
            <a:fillRect/>
          </a:stretch>
        </p:blipFill>
        <p:spPr bwMode="auto">
          <a:xfrm>
            <a:off x="-25400" y="9525"/>
            <a:ext cx="1320800" cy="1104900"/>
          </a:xfrm>
          <a:prstGeom prst="rect">
            <a:avLst/>
          </a:prstGeom>
          <a:noFill/>
          <a:ln w="9525">
            <a:noFill/>
            <a:miter lim="800000"/>
            <a:headEnd/>
            <a:tailEnd/>
          </a:ln>
        </p:spPr>
      </p:pic>
      <p:pic>
        <p:nvPicPr>
          <p:cNvPr id="22" name="Picture 158" descr="POINSET2"/>
          <p:cNvPicPr>
            <a:picLocks noChangeAspect="1" noChangeArrowheads="1"/>
          </p:cNvPicPr>
          <p:nvPr/>
        </p:nvPicPr>
        <p:blipFill>
          <a:blip r:embed="rId11"/>
          <a:srcRect/>
          <a:stretch>
            <a:fillRect/>
          </a:stretch>
        </p:blipFill>
        <p:spPr bwMode="auto">
          <a:xfrm rot="5400000">
            <a:off x="8052594" y="11906"/>
            <a:ext cx="1104900" cy="1100138"/>
          </a:xfrm>
          <a:prstGeom prst="rect">
            <a:avLst/>
          </a:prstGeom>
          <a:noFill/>
          <a:ln w="9525">
            <a:noFill/>
            <a:miter lim="800000"/>
            <a:headEnd/>
            <a:tailEnd/>
          </a:ln>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0" y="6381750"/>
            <a:ext cx="9144000" cy="476250"/>
          </a:xfrm>
          <a:prstGeom prst="rect">
            <a:avLst/>
          </a:prstGeom>
        </p:spPr>
      </p:pic>
    </p:spTree>
    <p:extLst>
      <p:ext uri="{BB962C8B-B14F-4D97-AF65-F5344CB8AC3E}">
        <p14:creationId xmlns:p14="http://schemas.microsoft.com/office/powerpoint/2010/main" val="1452679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1480"/>
            <a:ext cx="9144000" cy="1138773"/>
          </a:xfrm>
          <a:prstGeom prst="rect">
            <a:avLst/>
          </a:prstGeom>
          <a:noFill/>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Unit 4:</a:t>
            </a:r>
            <a:r>
              <a:rPr lang="en-US" sz="3600" dirty="0">
                <a:solidFill>
                  <a:srgbClr val="FF0000"/>
                </a:solidFill>
                <a:latin typeface="Times New Roman" pitchFamily="18" charset="0"/>
                <a:cs typeface="Times New Roman" pitchFamily="18" charset="0"/>
              </a:rPr>
              <a:t> </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My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neighbourhood</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32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Period 29 - Lesson 4: Communication (p.43)</a:t>
            </a:r>
          </a:p>
        </p:txBody>
      </p:sp>
      <p:sp>
        <p:nvSpPr>
          <p:cNvPr id="6" name="TextBox 5"/>
          <p:cNvSpPr txBox="1"/>
          <p:nvPr/>
        </p:nvSpPr>
        <p:spPr>
          <a:xfrm>
            <a:off x="323528" y="1600200"/>
            <a:ext cx="3960440" cy="584775"/>
          </a:xfrm>
          <a:prstGeom prst="rect">
            <a:avLst/>
          </a:prstGeom>
          <a:noFill/>
        </p:spPr>
        <p:txBody>
          <a:bodyPr wrap="square" rtlCol="0">
            <a:spAutoFit/>
          </a:bodyPr>
          <a:lstStyle/>
          <a:p>
            <a:r>
              <a:rPr lang="en-US" sz="3200" b="1" dirty="0">
                <a:solidFill>
                  <a:srgbClr val="C00000"/>
                </a:solidFill>
                <a:latin typeface="Times New Roman" pitchFamily="18" charset="0"/>
                <a:ea typeface="Yu Mincho Light" pitchFamily="18" charset="-128"/>
                <a:cs typeface="Times New Roman" pitchFamily="18" charset="0"/>
              </a:rPr>
              <a:t>I. Pre - speaking:</a:t>
            </a:r>
            <a:endParaRPr lang="en-US" sz="3200" b="1" dirty="0">
              <a:solidFill>
                <a:srgbClr val="C00000"/>
              </a:solidFill>
              <a:latin typeface="Yu Mincho Light" pitchFamily="18" charset="-128"/>
              <a:ea typeface="Yu Mincho Light" pitchFamily="18" charset="-12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1750"/>
            <a:ext cx="9144000" cy="476250"/>
          </a:xfrm>
          <a:prstGeom prst="rect">
            <a:avLst/>
          </a:prstGeom>
        </p:spPr>
      </p:pic>
      <p:pic>
        <p:nvPicPr>
          <p:cNvPr id="8" name="Picture 156" descr="POINSET2"/>
          <p:cNvPicPr>
            <a:picLocks noChangeAspect="1" noChangeArrowheads="1"/>
          </p:cNvPicPr>
          <p:nvPr/>
        </p:nvPicPr>
        <p:blipFill>
          <a:blip r:embed="rId3"/>
          <a:srcRect/>
          <a:stretch>
            <a:fillRect/>
          </a:stretch>
        </p:blipFill>
        <p:spPr bwMode="auto">
          <a:xfrm>
            <a:off x="-25400" y="9525"/>
            <a:ext cx="1244600" cy="1209675"/>
          </a:xfrm>
          <a:prstGeom prst="rect">
            <a:avLst/>
          </a:prstGeom>
          <a:noFill/>
          <a:ln w="9525">
            <a:noFill/>
            <a:miter lim="800000"/>
            <a:headEnd/>
            <a:tailEnd/>
          </a:ln>
        </p:spPr>
      </p:pic>
      <p:pic>
        <p:nvPicPr>
          <p:cNvPr id="9" name="Picture 158" descr="POINSET2"/>
          <p:cNvPicPr>
            <a:picLocks noChangeAspect="1" noChangeArrowheads="1"/>
          </p:cNvPicPr>
          <p:nvPr/>
        </p:nvPicPr>
        <p:blipFill>
          <a:blip r:embed="rId3"/>
          <a:srcRect/>
          <a:stretch>
            <a:fillRect/>
          </a:stretch>
        </p:blipFill>
        <p:spPr bwMode="auto">
          <a:xfrm rot="5400000">
            <a:off x="7897018" y="-38894"/>
            <a:ext cx="1209677" cy="1306513"/>
          </a:xfrm>
          <a:prstGeom prst="rect">
            <a:avLst/>
          </a:prstGeom>
          <a:noFill/>
          <a:ln w="9525">
            <a:noFill/>
            <a:miter lim="800000"/>
            <a:headEnd/>
            <a:tailEnd/>
          </a:ln>
        </p:spPr>
      </p:pic>
    </p:spTree>
    <p:extLst>
      <p:ext uri="{BB962C8B-B14F-4D97-AF65-F5344CB8AC3E}">
        <p14:creationId xmlns:p14="http://schemas.microsoft.com/office/powerpoint/2010/main" val="1774186404"/>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7" name="Text Box 7"/>
          <p:cNvSpPr txBox="1">
            <a:spLocks noChangeArrowheads="1"/>
          </p:cNvSpPr>
          <p:nvPr/>
        </p:nvSpPr>
        <p:spPr bwMode="auto">
          <a:xfrm>
            <a:off x="2855482" y="1359653"/>
            <a:ext cx="3710669"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phương</a:t>
            </a: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hướng</a:t>
            </a: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sự</a:t>
            </a: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chỉ</a:t>
            </a: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dẫn</a:t>
            </a:r>
            <a:r>
              <a:rPr lang="en-US" sz="2294" b="1" dirty="0">
                <a:solidFill>
                  <a:srgbClr val="C00000"/>
                </a:solidFill>
                <a:latin typeface="Times New Roman" pitchFamily="18" charset="0"/>
                <a:cs typeface="Times New Roman" pitchFamily="18" charset="0"/>
              </a:rPr>
              <a:t> </a:t>
            </a:r>
          </a:p>
        </p:txBody>
      </p:sp>
      <p:sp>
        <p:nvSpPr>
          <p:cNvPr id="15384" name="Text Box 69"/>
          <p:cNvSpPr txBox="1">
            <a:spLocks noChangeArrowheads="1"/>
          </p:cNvSpPr>
          <p:nvPr/>
        </p:nvSpPr>
        <p:spPr bwMode="auto">
          <a:xfrm>
            <a:off x="376050" y="1341226"/>
            <a:ext cx="25146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dirty="0">
                <a:solidFill>
                  <a:srgbClr val="D618A4"/>
                </a:solidFill>
                <a:latin typeface="Times New Roman" pitchFamily="18" charset="0"/>
                <a:cs typeface="Times New Roman" pitchFamily="18" charset="0"/>
              </a:rPr>
              <a:t>  </a:t>
            </a:r>
            <a:r>
              <a:rPr lang="en-US" sz="2294" b="1" dirty="0">
                <a:solidFill>
                  <a:srgbClr val="0000CC"/>
                </a:solidFill>
                <a:latin typeface="Times New Roman" pitchFamily="18" charset="0"/>
                <a:cs typeface="Times New Roman" pitchFamily="18" charset="0"/>
              </a:rPr>
              <a:t>1. </a:t>
            </a:r>
            <a:r>
              <a:rPr lang="en-US" sz="2294" b="1" dirty="0">
                <a:solidFill>
                  <a:srgbClr val="0000FF"/>
                </a:solidFill>
                <a:latin typeface="Times New Roman" pitchFamily="18" charset="0"/>
                <a:cs typeface="Times New Roman" pitchFamily="18" charset="0"/>
              </a:rPr>
              <a:t>dir</a:t>
            </a:r>
            <a:r>
              <a:rPr lang="en-US" sz="2294" b="1" dirty="0">
                <a:solidFill>
                  <a:srgbClr val="FF0000"/>
                </a:solidFill>
                <a:latin typeface="Times New Roman" pitchFamily="18" charset="0"/>
                <a:cs typeface="Times New Roman" pitchFamily="18" charset="0"/>
              </a:rPr>
              <a:t>e</a:t>
            </a:r>
            <a:r>
              <a:rPr lang="en-US" sz="2294" b="1" dirty="0">
                <a:solidFill>
                  <a:srgbClr val="0000FF"/>
                </a:solidFill>
                <a:latin typeface="Times New Roman" pitchFamily="18" charset="0"/>
                <a:cs typeface="Times New Roman" pitchFamily="18" charset="0"/>
              </a:rPr>
              <a:t>ction (n)</a:t>
            </a:r>
          </a:p>
        </p:txBody>
      </p:sp>
      <p:sp>
        <p:nvSpPr>
          <p:cNvPr id="15381" name="TextBox 7"/>
          <p:cNvSpPr txBox="1">
            <a:spLocks noChangeArrowheads="1"/>
          </p:cNvSpPr>
          <p:nvPr/>
        </p:nvSpPr>
        <p:spPr bwMode="auto">
          <a:xfrm>
            <a:off x="1581382" y="408464"/>
            <a:ext cx="26185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r>
              <a:rPr lang="en-US" sz="2800" b="1" dirty="0">
                <a:solidFill>
                  <a:srgbClr val="C00000"/>
                </a:solidFill>
                <a:latin typeface="Times New Roman" panose="02020603050405020304" pitchFamily="18" charset="0"/>
                <a:cs typeface="Times New Roman" panose="02020603050405020304" pitchFamily="18" charset="0"/>
              </a:rPr>
              <a:t>Vocabulary: </a:t>
            </a:r>
          </a:p>
        </p:txBody>
      </p:sp>
      <p:pic>
        <p:nvPicPr>
          <p:cNvPr id="36" name="Picture 70" descr="animated"/>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400" y="384637"/>
            <a:ext cx="666982" cy="556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 Box 69"/>
          <p:cNvSpPr txBox="1">
            <a:spLocks noChangeArrowheads="1"/>
          </p:cNvSpPr>
          <p:nvPr/>
        </p:nvSpPr>
        <p:spPr bwMode="auto">
          <a:xfrm>
            <a:off x="335517" y="2042754"/>
            <a:ext cx="2942915"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dirty="0">
                <a:solidFill>
                  <a:srgbClr val="D618A4"/>
                </a:solidFill>
                <a:latin typeface="Times New Roman" pitchFamily="18" charset="0"/>
                <a:cs typeface="Times New Roman" pitchFamily="18" charset="0"/>
              </a:rPr>
              <a:t> </a:t>
            </a:r>
            <a:r>
              <a:rPr lang="en-US" sz="2294" b="1" dirty="0">
                <a:solidFill>
                  <a:srgbClr val="D618A4"/>
                </a:solidFill>
                <a:latin typeface="Times New Roman" pitchFamily="18" charset="0"/>
                <a:cs typeface="Times New Roman" pitchFamily="18" charset="0"/>
              </a:rPr>
              <a:t> </a:t>
            </a:r>
            <a:r>
              <a:rPr lang="en-US" sz="2294" b="1" dirty="0">
                <a:solidFill>
                  <a:srgbClr val="0000CC"/>
                </a:solidFill>
                <a:latin typeface="Times New Roman" pitchFamily="18" charset="0"/>
                <a:cs typeface="Times New Roman" pitchFamily="18" charset="0"/>
              </a:rPr>
              <a:t>2. </a:t>
            </a:r>
            <a:r>
              <a:rPr lang="en-US" sz="2294" b="1" dirty="0">
                <a:solidFill>
                  <a:srgbClr val="FF0000"/>
                </a:solidFill>
                <a:latin typeface="Times New Roman" pitchFamily="18" charset="0"/>
                <a:cs typeface="Times New Roman" pitchFamily="18" charset="0"/>
              </a:rPr>
              <a:t>au</a:t>
            </a:r>
            <a:r>
              <a:rPr lang="en-US" sz="2294" b="1" dirty="0">
                <a:solidFill>
                  <a:srgbClr val="0000CC"/>
                </a:solidFill>
                <a:latin typeface="Times New Roman" pitchFamily="18" charset="0"/>
                <a:cs typeface="Times New Roman" pitchFamily="18" charset="0"/>
              </a:rPr>
              <a:t>dio </a:t>
            </a:r>
            <a:r>
              <a:rPr lang="en-US" sz="2294" b="1" dirty="0">
                <a:solidFill>
                  <a:srgbClr val="0000FF"/>
                </a:solidFill>
                <a:latin typeface="Times New Roman" pitchFamily="18" charset="0"/>
                <a:cs typeface="Times New Roman" pitchFamily="18" charset="0"/>
              </a:rPr>
              <a:t>guide (</a:t>
            </a:r>
            <a:r>
              <a:rPr lang="en-US" sz="2294" b="1" dirty="0" err="1">
                <a:solidFill>
                  <a:srgbClr val="0000FF"/>
                </a:solidFill>
                <a:latin typeface="Times New Roman" pitchFamily="18" charset="0"/>
                <a:cs typeface="Times New Roman" pitchFamily="18" charset="0"/>
              </a:rPr>
              <a:t>phr</a:t>
            </a:r>
            <a:r>
              <a:rPr lang="en-US" sz="2294" b="1" dirty="0">
                <a:solidFill>
                  <a:srgbClr val="0000FF"/>
                </a:solidFill>
                <a:latin typeface="Times New Roman" pitchFamily="18" charset="0"/>
                <a:cs typeface="Times New Roman" pitchFamily="18" charset="0"/>
              </a:rPr>
              <a:t>)</a:t>
            </a:r>
          </a:p>
        </p:txBody>
      </p:sp>
      <p:sp>
        <p:nvSpPr>
          <p:cNvPr id="38" name="Text Box 7"/>
          <p:cNvSpPr txBox="1">
            <a:spLocks noChangeArrowheads="1"/>
          </p:cNvSpPr>
          <p:nvPr/>
        </p:nvSpPr>
        <p:spPr bwMode="auto">
          <a:xfrm>
            <a:off x="2977864" y="2032044"/>
            <a:ext cx="5014239"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thuyết</a:t>
            </a:r>
            <a:r>
              <a:rPr lang="en-US" sz="2294" b="1" dirty="0">
                <a:solidFill>
                  <a:srgbClr val="C00000"/>
                </a:solidFill>
                <a:latin typeface="Times New Roman" pitchFamily="18" charset="0"/>
                <a:cs typeface="Times New Roman" pitchFamily="18" charset="0"/>
              </a:rPr>
              <a:t> minh </a:t>
            </a:r>
            <a:r>
              <a:rPr lang="en-US" sz="2294" b="1" dirty="0" err="1">
                <a:solidFill>
                  <a:srgbClr val="C00000"/>
                </a:solidFill>
                <a:latin typeface="Times New Roman" pitchFamily="18" charset="0"/>
                <a:cs typeface="Times New Roman" pitchFamily="18" charset="0"/>
              </a:rPr>
              <a:t>tự</a:t>
            </a: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động</a:t>
            </a:r>
            <a:endParaRPr lang="en-US" sz="2294" b="1" dirty="0">
              <a:solidFill>
                <a:srgbClr val="C00000"/>
              </a:solidFill>
              <a:latin typeface="Times New Roman" pitchFamily="18" charset="0"/>
              <a:cs typeface="Times New Roman" pitchFamily="18" charset="0"/>
            </a:endParaRPr>
          </a:p>
        </p:txBody>
      </p:sp>
      <p:sp>
        <p:nvSpPr>
          <p:cNvPr id="39" name="Text Box 69"/>
          <p:cNvSpPr txBox="1">
            <a:spLocks noChangeArrowheads="1"/>
          </p:cNvSpPr>
          <p:nvPr/>
        </p:nvSpPr>
        <p:spPr bwMode="auto">
          <a:xfrm>
            <a:off x="358608" y="2711663"/>
            <a:ext cx="25146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dirty="0">
                <a:solidFill>
                  <a:srgbClr val="D618A4"/>
                </a:solidFill>
                <a:latin typeface="Times New Roman" pitchFamily="18" charset="0"/>
                <a:cs typeface="Times New Roman" pitchFamily="18" charset="0"/>
              </a:rPr>
              <a:t>  </a:t>
            </a:r>
            <a:r>
              <a:rPr lang="en-US" sz="2294" b="1" dirty="0">
                <a:solidFill>
                  <a:srgbClr val="0000CC"/>
                </a:solidFill>
                <a:latin typeface="Times New Roman" pitchFamily="18" charset="0"/>
                <a:cs typeface="Times New Roman" pitchFamily="18" charset="0"/>
              </a:rPr>
              <a:t>3. </a:t>
            </a:r>
            <a:r>
              <a:rPr lang="en-US" sz="2294" b="1" dirty="0">
                <a:solidFill>
                  <a:srgbClr val="0000FF"/>
                </a:solidFill>
                <a:latin typeface="Times New Roman" pitchFamily="18" charset="0"/>
                <a:cs typeface="Times New Roman" pitchFamily="18" charset="0"/>
              </a:rPr>
              <a:t>w</a:t>
            </a:r>
            <a:r>
              <a:rPr lang="en-US" sz="2294" b="1" dirty="0">
                <a:solidFill>
                  <a:srgbClr val="FF0000"/>
                </a:solidFill>
                <a:latin typeface="Times New Roman" pitchFamily="18" charset="0"/>
                <a:cs typeface="Times New Roman" pitchFamily="18" charset="0"/>
              </a:rPr>
              <a:t>o</a:t>
            </a:r>
            <a:r>
              <a:rPr lang="en-US" sz="2294" b="1" dirty="0">
                <a:solidFill>
                  <a:srgbClr val="0000FF"/>
                </a:solidFill>
                <a:latin typeface="Times New Roman" pitchFamily="18" charset="0"/>
                <a:cs typeface="Times New Roman" pitchFamily="18" charset="0"/>
              </a:rPr>
              <a:t>rkshop (n)</a:t>
            </a:r>
          </a:p>
        </p:txBody>
      </p:sp>
      <p:sp>
        <p:nvSpPr>
          <p:cNvPr id="40" name="Text Box 7"/>
          <p:cNvSpPr txBox="1">
            <a:spLocks noChangeArrowheads="1"/>
          </p:cNvSpPr>
          <p:nvPr/>
        </p:nvSpPr>
        <p:spPr bwMode="auto">
          <a:xfrm>
            <a:off x="2940919" y="2708808"/>
            <a:ext cx="22098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xưởng</a:t>
            </a:r>
            <a:endParaRPr lang="en-US" sz="2294" b="1" dirty="0">
              <a:solidFill>
                <a:srgbClr val="C00000"/>
              </a:solidFill>
              <a:latin typeface="Times New Roman" pitchFamily="18" charset="0"/>
              <a:cs typeface="Times New Roman" pitchFamily="18" charset="0"/>
            </a:endParaRPr>
          </a:p>
        </p:txBody>
      </p:sp>
      <p:sp>
        <p:nvSpPr>
          <p:cNvPr id="41" name="Text Box 69"/>
          <p:cNvSpPr txBox="1">
            <a:spLocks noChangeArrowheads="1"/>
          </p:cNvSpPr>
          <p:nvPr/>
        </p:nvSpPr>
        <p:spPr bwMode="auto">
          <a:xfrm>
            <a:off x="499754" y="3385380"/>
            <a:ext cx="25146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0000CC"/>
                </a:solidFill>
                <a:latin typeface="Times New Roman" pitchFamily="18" charset="0"/>
                <a:cs typeface="Times New Roman" pitchFamily="18" charset="0"/>
              </a:rPr>
              <a:t>4 .</a:t>
            </a:r>
            <a:r>
              <a:rPr lang="en-US" sz="2294" dirty="0">
                <a:solidFill>
                  <a:srgbClr val="0000CC"/>
                </a:solidFill>
                <a:latin typeface="Times New Roman" pitchFamily="18" charset="0"/>
                <a:cs typeface="Times New Roman" pitchFamily="18" charset="0"/>
              </a:rPr>
              <a:t> </a:t>
            </a:r>
            <a:r>
              <a:rPr lang="en-US" sz="2294" b="1" dirty="0">
                <a:solidFill>
                  <a:srgbClr val="0000FF"/>
                </a:solidFill>
                <a:latin typeface="Times New Roman" pitchFamily="18" charset="0"/>
                <a:cs typeface="Times New Roman" pitchFamily="18" charset="0"/>
              </a:rPr>
              <a:t>pr</a:t>
            </a:r>
            <a:r>
              <a:rPr lang="en-US" sz="2294" b="1" dirty="0">
                <a:solidFill>
                  <a:srgbClr val="FF0000"/>
                </a:solidFill>
                <a:latin typeface="Times New Roman" pitchFamily="18" charset="0"/>
                <a:cs typeface="Times New Roman" pitchFamily="18" charset="0"/>
              </a:rPr>
              <a:t>e</a:t>
            </a:r>
            <a:r>
              <a:rPr lang="en-US" sz="2294" b="1" dirty="0">
                <a:solidFill>
                  <a:srgbClr val="0000FF"/>
                </a:solidFill>
                <a:latin typeface="Times New Roman" pitchFamily="18" charset="0"/>
                <a:cs typeface="Times New Roman" pitchFamily="18" charset="0"/>
              </a:rPr>
              <a:t>sent (n)</a:t>
            </a:r>
          </a:p>
        </p:txBody>
      </p:sp>
      <p:sp>
        <p:nvSpPr>
          <p:cNvPr id="42" name="Text Box 7"/>
          <p:cNvSpPr txBox="1">
            <a:spLocks noChangeArrowheads="1"/>
          </p:cNvSpPr>
          <p:nvPr/>
        </p:nvSpPr>
        <p:spPr bwMode="auto">
          <a:xfrm>
            <a:off x="2855482" y="3393043"/>
            <a:ext cx="22098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món</a:t>
            </a: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quà</a:t>
            </a:r>
            <a:r>
              <a:rPr lang="en-US" sz="2294" b="1" dirty="0">
                <a:solidFill>
                  <a:srgbClr val="C00000"/>
                </a:solidFill>
                <a:latin typeface="Times New Roman" pitchFamily="18" charset="0"/>
                <a:cs typeface="Times New Roman" pitchFamily="18" charset="0"/>
              </a:rPr>
              <a:t> </a:t>
            </a:r>
          </a:p>
        </p:txBody>
      </p:sp>
      <p:sp>
        <p:nvSpPr>
          <p:cNvPr id="43" name="Text Box 69"/>
          <p:cNvSpPr txBox="1">
            <a:spLocks noChangeArrowheads="1"/>
          </p:cNvSpPr>
          <p:nvPr/>
        </p:nvSpPr>
        <p:spPr bwMode="auto">
          <a:xfrm>
            <a:off x="495136" y="4163738"/>
            <a:ext cx="25146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0000CC"/>
                </a:solidFill>
                <a:latin typeface="Times New Roman" pitchFamily="18" charset="0"/>
                <a:cs typeface="Times New Roman" pitchFamily="18" charset="0"/>
              </a:rPr>
              <a:t>5. </a:t>
            </a:r>
            <a:r>
              <a:rPr lang="en-US" sz="2294" b="1" dirty="0">
                <a:solidFill>
                  <a:srgbClr val="0000FF"/>
                </a:solidFill>
                <a:latin typeface="Times New Roman" pitchFamily="18" charset="0"/>
                <a:cs typeface="Times New Roman" pitchFamily="18" charset="0"/>
              </a:rPr>
              <a:t>c</a:t>
            </a:r>
            <a:r>
              <a:rPr lang="en-US" sz="2294" b="1" dirty="0">
                <a:solidFill>
                  <a:srgbClr val="FF0000"/>
                </a:solidFill>
                <a:latin typeface="Times New Roman" pitchFamily="18" charset="0"/>
                <a:cs typeface="Times New Roman" pitchFamily="18" charset="0"/>
              </a:rPr>
              <a:t>u</a:t>
            </a:r>
            <a:r>
              <a:rPr lang="en-US" sz="2294" b="1" dirty="0">
                <a:solidFill>
                  <a:srgbClr val="0000FF"/>
                </a:solidFill>
                <a:latin typeface="Times New Roman" pitchFamily="18" charset="0"/>
                <a:cs typeface="Times New Roman" pitchFamily="18" charset="0"/>
              </a:rPr>
              <a:t>lture (n)</a:t>
            </a:r>
          </a:p>
        </p:txBody>
      </p:sp>
      <p:sp>
        <p:nvSpPr>
          <p:cNvPr id="44" name="Text Box 7"/>
          <p:cNvSpPr txBox="1">
            <a:spLocks noChangeArrowheads="1"/>
          </p:cNvSpPr>
          <p:nvPr/>
        </p:nvSpPr>
        <p:spPr bwMode="auto">
          <a:xfrm>
            <a:off x="2566304" y="4377923"/>
            <a:ext cx="22098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3333FF"/>
                </a:solidFill>
                <a:latin typeface="Times New Roman" pitchFamily="18" charset="0"/>
                <a:cs typeface="Times New Roman" pitchFamily="18" charset="0"/>
              </a:rPr>
              <a:t> </a:t>
            </a:r>
          </a:p>
        </p:txBody>
      </p:sp>
      <p:sp>
        <p:nvSpPr>
          <p:cNvPr id="45" name="Text Box 7"/>
          <p:cNvSpPr txBox="1">
            <a:spLocks noChangeArrowheads="1"/>
          </p:cNvSpPr>
          <p:nvPr/>
        </p:nvSpPr>
        <p:spPr bwMode="auto">
          <a:xfrm>
            <a:off x="2845499" y="4157535"/>
            <a:ext cx="22098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văn</a:t>
            </a: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hóa</a:t>
            </a:r>
            <a:r>
              <a:rPr lang="en-US" sz="2294" b="1" dirty="0">
                <a:solidFill>
                  <a:srgbClr val="C00000"/>
                </a:solidFill>
                <a:latin typeface="Times New Roman" pitchFamily="18" charset="0"/>
                <a:cs typeface="Times New Roman" pitchFamily="18" charset="0"/>
              </a:rPr>
              <a:t> </a:t>
            </a:r>
          </a:p>
        </p:txBody>
      </p:sp>
      <p:sp>
        <p:nvSpPr>
          <p:cNvPr id="48" name="Text Box 69"/>
          <p:cNvSpPr txBox="1">
            <a:spLocks noChangeArrowheads="1"/>
          </p:cNvSpPr>
          <p:nvPr/>
        </p:nvSpPr>
        <p:spPr bwMode="auto">
          <a:xfrm>
            <a:off x="463264" y="4915298"/>
            <a:ext cx="25146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0000CC"/>
                </a:solidFill>
                <a:latin typeface="Times New Roman" pitchFamily="18" charset="0"/>
                <a:cs typeface="Times New Roman" pitchFamily="18" charset="0"/>
              </a:rPr>
              <a:t>6. </a:t>
            </a:r>
            <a:r>
              <a:rPr lang="en-US" sz="2294" b="1" dirty="0">
                <a:solidFill>
                  <a:srgbClr val="0000FF"/>
                </a:solidFill>
                <a:latin typeface="Times New Roman" pitchFamily="18" charset="0"/>
                <a:cs typeface="Times New Roman" pitchFamily="18" charset="0"/>
              </a:rPr>
              <a:t>go </a:t>
            </a:r>
            <a:r>
              <a:rPr lang="en-US" sz="2294" b="1" dirty="0">
                <a:solidFill>
                  <a:srgbClr val="0070C0"/>
                </a:solidFill>
                <a:latin typeface="Times New Roman" pitchFamily="18" charset="0"/>
                <a:cs typeface="Times New Roman" pitchFamily="18" charset="0"/>
              </a:rPr>
              <a:t>a</a:t>
            </a:r>
            <a:r>
              <a:rPr lang="en-US" sz="2294" b="1" dirty="0">
                <a:solidFill>
                  <a:srgbClr val="0000FF"/>
                </a:solidFill>
                <a:latin typeface="Times New Roman" pitchFamily="18" charset="0"/>
                <a:cs typeface="Times New Roman" pitchFamily="18" charset="0"/>
              </a:rPr>
              <a:t>l</a:t>
            </a:r>
            <a:r>
              <a:rPr lang="en-US" sz="2294" b="1" dirty="0">
                <a:solidFill>
                  <a:srgbClr val="FF0000"/>
                </a:solidFill>
                <a:latin typeface="Times New Roman" pitchFamily="18" charset="0"/>
                <a:cs typeface="Times New Roman" pitchFamily="18" charset="0"/>
              </a:rPr>
              <a:t>o</a:t>
            </a:r>
            <a:r>
              <a:rPr lang="en-US" sz="2294" b="1" dirty="0">
                <a:solidFill>
                  <a:srgbClr val="0000FF"/>
                </a:solidFill>
                <a:latin typeface="Times New Roman" pitchFamily="18" charset="0"/>
                <a:cs typeface="Times New Roman" pitchFamily="18" charset="0"/>
              </a:rPr>
              <a:t>ng (v)</a:t>
            </a:r>
          </a:p>
        </p:txBody>
      </p:sp>
      <p:sp>
        <p:nvSpPr>
          <p:cNvPr id="49" name="Text Box 7"/>
          <p:cNvSpPr txBox="1">
            <a:spLocks noChangeArrowheads="1"/>
          </p:cNvSpPr>
          <p:nvPr/>
        </p:nvSpPr>
        <p:spPr bwMode="auto">
          <a:xfrm>
            <a:off x="2743200" y="4900493"/>
            <a:ext cx="2209800" cy="4453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omic Sans MS" pitchFamily="66" charset="0"/>
                <a:cs typeface="Arial" charset="0"/>
              </a:defRPr>
            </a:lvl1pPr>
            <a:lvl2pPr marL="742950" indent="-285750" eaLnBrk="0" hangingPunct="0">
              <a:defRPr>
                <a:solidFill>
                  <a:schemeClr val="tx1"/>
                </a:solidFill>
                <a:latin typeface="Comic Sans MS" pitchFamily="66" charset="0"/>
                <a:cs typeface="Arial" charset="0"/>
              </a:defRPr>
            </a:lvl2pPr>
            <a:lvl3pPr marL="1143000" indent="-228600" eaLnBrk="0" hangingPunct="0">
              <a:defRPr>
                <a:solidFill>
                  <a:schemeClr val="tx1"/>
                </a:solidFill>
                <a:latin typeface="Comic Sans MS" pitchFamily="66" charset="0"/>
                <a:cs typeface="Arial" charset="0"/>
              </a:defRPr>
            </a:lvl3pPr>
            <a:lvl4pPr marL="1600200" indent="-228600" eaLnBrk="0" hangingPunct="0">
              <a:defRPr>
                <a:solidFill>
                  <a:schemeClr val="tx1"/>
                </a:solidFill>
                <a:latin typeface="Comic Sans MS" pitchFamily="66" charset="0"/>
                <a:cs typeface="Arial" charset="0"/>
              </a:defRPr>
            </a:lvl4pPr>
            <a:lvl5pPr marL="2057400" indent="-228600" eaLnBrk="0" hangingPunct="0">
              <a:defRPr>
                <a:solidFill>
                  <a:schemeClr val="tx1"/>
                </a:solidFill>
                <a:latin typeface="Comic Sans MS" pitchFamily="66" charset="0"/>
                <a:cs typeface="Arial" charset="0"/>
              </a:defRPr>
            </a:lvl5pPr>
            <a:lvl6pPr marL="2514600" indent="-228600" eaLnBrk="0" fontAlgn="base" hangingPunct="0">
              <a:spcBef>
                <a:spcPct val="0"/>
              </a:spcBef>
              <a:spcAft>
                <a:spcPct val="0"/>
              </a:spcAft>
              <a:defRPr>
                <a:solidFill>
                  <a:schemeClr val="tx1"/>
                </a:solidFill>
                <a:latin typeface="Comic Sans MS" pitchFamily="66" charset="0"/>
                <a:cs typeface="Arial" charset="0"/>
              </a:defRPr>
            </a:lvl6pPr>
            <a:lvl7pPr marL="2971800" indent="-228600" eaLnBrk="0" fontAlgn="base" hangingPunct="0">
              <a:spcBef>
                <a:spcPct val="0"/>
              </a:spcBef>
              <a:spcAft>
                <a:spcPct val="0"/>
              </a:spcAft>
              <a:defRPr>
                <a:solidFill>
                  <a:schemeClr val="tx1"/>
                </a:solidFill>
                <a:latin typeface="Comic Sans MS" pitchFamily="66" charset="0"/>
                <a:cs typeface="Arial" charset="0"/>
              </a:defRPr>
            </a:lvl7pPr>
            <a:lvl8pPr marL="3429000" indent="-228600" eaLnBrk="0" fontAlgn="base" hangingPunct="0">
              <a:spcBef>
                <a:spcPct val="0"/>
              </a:spcBef>
              <a:spcAft>
                <a:spcPct val="0"/>
              </a:spcAft>
              <a:defRPr>
                <a:solidFill>
                  <a:schemeClr val="tx1"/>
                </a:solidFill>
                <a:latin typeface="Comic Sans MS" pitchFamily="66" charset="0"/>
                <a:cs typeface="Arial" charset="0"/>
              </a:defRPr>
            </a:lvl8pPr>
            <a:lvl9pPr marL="3886200" indent="-228600" eaLnBrk="0" fontAlgn="base" hangingPunct="0">
              <a:spcBef>
                <a:spcPct val="0"/>
              </a:spcBef>
              <a:spcAft>
                <a:spcPct val="0"/>
              </a:spcAft>
              <a:defRPr>
                <a:solidFill>
                  <a:schemeClr val="tx1"/>
                </a:solidFill>
                <a:latin typeface="Comic Sans MS" pitchFamily="66" charset="0"/>
                <a:cs typeface="Arial" charset="0"/>
              </a:defRPr>
            </a:lvl9pPr>
          </a:lstStyle>
          <a:p>
            <a:pPr eaLnBrk="1" hangingPunct="1">
              <a:spcBef>
                <a:spcPct val="50000"/>
              </a:spcBef>
            </a:pP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đi</a:t>
            </a: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dọc</a:t>
            </a:r>
            <a:r>
              <a:rPr lang="en-US" sz="2294" b="1" dirty="0">
                <a:solidFill>
                  <a:srgbClr val="C00000"/>
                </a:solidFill>
                <a:latin typeface="Times New Roman" pitchFamily="18" charset="0"/>
                <a:cs typeface="Times New Roman" pitchFamily="18" charset="0"/>
              </a:rPr>
              <a:t> </a:t>
            </a:r>
            <a:r>
              <a:rPr lang="en-US" sz="2294" b="1" dirty="0" err="1">
                <a:solidFill>
                  <a:srgbClr val="C00000"/>
                </a:solidFill>
                <a:latin typeface="Times New Roman" pitchFamily="18" charset="0"/>
                <a:cs typeface="Times New Roman" pitchFamily="18" charset="0"/>
              </a:rPr>
              <a:t>theo</a:t>
            </a:r>
            <a:r>
              <a:rPr lang="en-US" sz="2294" b="1" dirty="0">
                <a:solidFill>
                  <a:srgbClr val="C00000"/>
                </a:solidFill>
                <a:latin typeface="Times New Roman" pitchFamily="18" charset="0"/>
                <a:cs typeface="Times New Roman" pitchFamily="18" charset="0"/>
              </a:rPr>
              <a:t>  </a:t>
            </a:r>
          </a:p>
        </p:txBody>
      </p:sp>
      <p:pic>
        <p:nvPicPr>
          <p:cNvPr id="9" name="Voc- U4 -L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77696" y="1369012"/>
            <a:ext cx="499402" cy="499402"/>
          </a:xfrm>
          <a:prstGeom prst="rect">
            <a:avLst/>
          </a:prstGeom>
        </p:spPr>
      </p:pic>
      <p:pic>
        <p:nvPicPr>
          <p:cNvPr id="27" name="Picture 158" descr="POINSET2"/>
          <p:cNvPicPr>
            <a:picLocks noChangeAspect="1" noChangeArrowheads="1"/>
          </p:cNvPicPr>
          <p:nvPr/>
        </p:nvPicPr>
        <p:blipFill>
          <a:blip r:embed="rId7"/>
          <a:srcRect/>
          <a:stretch>
            <a:fillRect/>
          </a:stretch>
        </p:blipFill>
        <p:spPr bwMode="auto">
          <a:xfrm rot="5400000">
            <a:off x="7712147" y="-158823"/>
            <a:ext cx="1274619" cy="1611313"/>
          </a:xfrm>
          <a:prstGeom prst="rect">
            <a:avLst/>
          </a:prstGeom>
          <a:noFill/>
          <a:ln w="9525">
            <a:noFill/>
            <a:miter lim="800000"/>
            <a:headEnd/>
            <a:tailEnd/>
          </a:ln>
        </p:spPr>
      </p:pic>
      <p:pic>
        <p:nvPicPr>
          <p:cNvPr id="28" name="Picture 156" descr="POINSET2"/>
          <p:cNvPicPr>
            <a:picLocks noChangeAspect="1" noChangeArrowheads="1"/>
          </p:cNvPicPr>
          <p:nvPr/>
        </p:nvPicPr>
        <p:blipFill>
          <a:blip r:embed="rId7"/>
          <a:srcRect/>
          <a:stretch>
            <a:fillRect/>
          </a:stretch>
        </p:blipFill>
        <p:spPr bwMode="auto">
          <a:xfrm>
            <a:off x="-52332" y="-47559"/>
            <a:ext cx="1576332" cy="1416571"/>
          </a:xfrm>
          <a:prstGeom prst="rect">
            <a:avLst/>
          </a:prstGeom>
          <a:noFill/>
          <a:ln w="9525">
            <a:noFill/>
            <a:miter lim="800000"/>
            <a:headEnd/>
            <a:tailEnd/>
          </a:ln>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13" y="6363277"/>
            <a:ext cx="9144000" cy="476250"/>
          </a:xfrm>
          <a:prstGeom prst="rect">
            <a:avLst/>
          </a:prstGeom>
        </p:spPr>
      </p:pic>
    </p:spTree>
    <p:extLst>
      <p:ext uri="{BB962C8B-B14F-4D97-AF65-F5344CB8AC3E}">
        <p14:creationId xmlns:p14="http://schemas.microsoft.com/office/powerpoint/2010/main" val="24510716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66567"/>
                                        </p:tgtEl>
                                        <p:attrNameLst>
                                          <p:attrName>style.visibility</p:attrName>
                                        </p:attrNameLst>
                                      </p:cBhvr>
                                      <p:to>
                                        <p:strVal val="visible"/>
                                      </p:to>
                                    </p:set>
                                    <p:animEffect transition="in" filter="box(in)">
                                      <p:cBhvr>
                                        <p:cTn id="7" dur="500"/>
                                        <p:tgtEl>
                                          <p:spTgt spid="6656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box(in)">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ox(i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box(in)">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box(in)">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0"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ox(in)">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49"/>
                                        </p:tgtEl>
                                        <p:attrNameLst>
                                          <p:attrName>style.visibility</p:attrName>
                                        </p:attrNameLst>
                                      </p:cBhvr>
                                      <p:to>
                                        <p:strVal val="visible"/>
                                      </p:to>
                                    </p:set>
                                    <p:animEffect transition="in" filter="box(in)">
                                      <p:cBhvr>
                                        <p:cTn id="37"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p:cTn id="38" fill="hold" display="0">
                  <p:stCondLst>
                    <p:cond delay="indefinite"/>
                  </p:stCondLst>
                  <p:endCondLst>
                    <p:cond evt="onStopAudio" delay="0">
                      <p:tgtEl>
                        <p:sldTgt/>
                      </p:tgtEl>
                    </p:cond>
                  </p:endCondLst>
                </p:cTn>
                <p:tgtEl>
                  <p:spTgt spid="9"/>
                </p:tgtEl>
              </p:cMediaNode>
            </p:audio>
          </p:childTnLst>
        </p:cTn>
      </p:par>
    </p:tnLst>
    <p:bldLst>
      <p:bldP spid="66567" grpId="0"/>
      <p:bldP spid="38" grpId="0"/>
      <p:bldP spid="40" grpId="0"/>
      <p:bldP spid="42" grpId="0"/>
      <p:bldP spid="44" grpId="0"/>
      <p:bldP spid="45" grpId="0"/>
      <p:bldP spid="4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1480"/>
            <a:ext cx="9144000" cy="1138773"/>
          </a:xfrm>
          <a:prstGeom prst="rect">
            <a:avLst/>
          </a:prstGeom>
          <a:noFill/>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Unit 4:</a:t>
            </a:r>
            <a:r>
              <a:rPr lang="en-US" sz="3600" dirty="0">
                <a:solidFill>
                  <a:srgbClr val="FF0000"/>
                </a:solidFill>
                <a:latin typeface="Times New Roman" pitchFamily="18" charset="0"/>
                <a:cs typeface="Times New Roman" pitchFamily="18" charset="0"/>
              </a:rPr>
              <a:t> </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My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neighbourhood</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32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Period 29 - Lesson 4: Communication (p.43)</a:t>
            </a:r>
          </a:p>
        </p:txBody>
      </p:sp>
      <p:sp>
        <p:nvSpPr>
          <p:cNvPr id="6" name="TextBox 5"/>
          <p:cNvSpPr txBox="1"/>
          <p:nvPr/>
        </p:nvSpPr>
        <p:spPr>
          <a:xfrm>
            <a:off x="323528" y="1600200"/>
            <a:ext cx="3960440" cy="584775"/>
          </a:xfrm>
          <a:prstGeom prst="rect">
            <a:avLst/>
          </a:prstGeom>
          <a:noFill/>
        </p:spPr>
        <p:txBody>
          <a:bodyPr wrap="square" rtlCol="0">
            <a:spAutoFit/>
          </a:bodyPr>
          <a:lstStyle/>
          <a:p>
            <a:r>
              <a:rPr lang="en-US" sz="3200" b="1" dirty="0">
                <a:solidFill>
                  <a:srgbClr val="C00000"/>
                </a:solidFill>
                <a:latin typeface="Times New Roman" pitchFamily="18" charset="0"/>
                <a:ea typeface="Yu Mincho Light" pitchFamily="18" charset="-128"/>
                <a:cs typeface="Times New Roman" pitchFamily="18" charset="0"/>
              </a:rPr>
              <a:t>A. Pre - speaking:</a:t>
            </a:r>
            <a:endParaRPr lang="en-US" sz="3200" b="1" dirty="0">
              <a:solidFill>
                <a:srgbClr val="C00000"/>
              </a:solidFill>
              <a:latin typeface="Yu Mincho Light" pitchFamily="18" charset="-128"/>
              <a:ea typeface="Yu Mincho Light" pitchFamily="18" charset="-128"/>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pic>
        <p:nvPicPr>
          <p:cNvPr id="8" name="Picture 156" descr="POINSET2"/>
          <p:cNvPicPr>
            <a:picLocks noChangeAspect="1" noChangeArrowheads="1"/>
          </p:cNvPicPr>
          <p:nvPr/>
        </p:nvPicPr>
        <p:blipFill>
          <a:blip r:embed="rId3"/>
          <a:srcRect/>
          <a:stretch>
            <a:fillRect/>
          </a:stretch>
        </p:blipFill>
        <p:spPr bwMode="auto">
          <a:xfrm>
            <a:off x="-25400" y="9525"/>
            <a:ext cx="1397000" cy="1285875"/>
          </a:xfrm>
          <a:prstGeom prst="rect">
            <a:avLst/>
          </a:prstGeom>
          <a:noFill/>
          <a:ln w="9525">
            <a:noFill/>
            <a:miter lim="800000"/>
            <a:headEnd/>
            <a:tailEnd/>
          </a:ln>
        </p:spPr>
      </p:pic>
      <p:pic>
        <p:nvPicPr>
          <p:cNvPr id="9" name="Picture 158" descr="POINSET2"/>
          <p:cNvPicPr>
            <a:picLocks noChangeAspect="1" noChangeArrowheads="1"/>
          </p:cNvPicPr>
          <p:nvPr/>
        </p:nvPicPr>
        <p:blipFill>
          <a:blip r:embed="rId3"/>
          <a:srcRect/>
          <a:stretch>
            <a:fillRect/>
          </a:stretch>
        </p:blipFill>
        <p:spPr bwMode="auto">
          <a:xfrm rot="5400000">
            <a:off x="7820818" y="-115094"/>
            <a:ext cx="1209677" cy="1458913"/>
          </a:xfrm>
          <a:prstGeom prst="rect">
            <a:avLst/>
          </a:prstGeom>
          <a:noFill/>
          <a:ln w="9525">
            <a:noFill/>
            <a:miter lim="800000"/>
            <a:headEnd/>
            <a:tailEnd/>
          </a:ln>
        </p:spPr>
      </p:pic>
      <p:sp>
        <p:nvSpPr>
          <p:cNvPr id="10" name="Google Shape;1881;p31"/>
          <p:cNvSpPr txBox="1">
            <a:spLocks/>
          </p:cNvSpPr>
          <p:nvPr/>
        </p:nvSpPr>
        <p:spPr>
          <a:xfrm>
            <a:off x="342074" y="2015053"/>
            <a:ext cx="5601525" cy="493081"/>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2060"/>
                </a:solidFill>
                <a:latin typeface="Times New Roman" panose="02020603050405020304" pitchFamily="18" charset="0"/>
                <a:cs typeface="Times New Roman" panose="02020603050405020304" pitchFamily="18" charset="0"/>
              </a:rPr>
              <a:t>I. Vocabulary:</a:t>
            </a:r>
          </a:p>
          <a:p>
            <a:pPr marL="457200" indent="-457200">
              <a:lnSpc>
                <a:spcPct val="100000"/>
              </a:lnSpc>
              <a:buAutoNum type="arabicPeriod"/>
            </a:pPr>
            <a:r>
              <a:rPr lang="en-US" sz="1800" b="1" dirty="0">
                <a:solidFill>
                  <a:srgbClr val="002060"/>
                </a:solidFill>
                <a:latin typeface="Times New Roman" panose="02020603050405020304" pitchFamily="18" charset="0"/>
                <a:cs typeface="Times New Roman" panose="02020603050405020304" pitchFamily="18" charset="0"/>
              </a:rPr>
              <a:t>dir</a:t>
            </a:r>
            <a:r>
              <a:rPr lang="en-US" sz="1800" b="1" dirty="0">
                <a:solidFill>
                  <a:srgbClr val="FF0000"/>
                </a:solidFill>
                <a:latin typeface="Times New Roman" panose="02020603050405020304" pitchFamily="18" charset="0"/>
                <a:cs typeface="Times New Roman" panose="02020603050405020304" pitchFamily="18" charset="0"/>
              </a:rPr>
              <a:t>e</a:t>
            </a:r>
            <a:r>
              <a:rPr lang="en-US" sz="1800" b="1" dirty="0">
                <a:solidFill>
                  <a:srgbClr val="002060"/>
                </a:solidFill>
                <a:latin typeface="Times New Roman" panose="02020603050405020304" pitchFamily="18" charset="0"/>
                <a:cs typeface="Times New Roman" panose="02020603050405020304" pitchFamily="18" charset="0"/>
              </a:rPr>
              <a:t>ction (n) : </a:t>
            </a:r>
            <a:r>
              <a:rPr lang="en-US" sz="1800" b="1" dirty="0" err="1">
                <a:solidFill>
                  <a:srgbClr val="002060"/>
                </a:solidFill>
                <a:latin typeface="Times New Roman" panose="02020603050405020304" pitchFamily="18" charset="0"/>
                <a:cs typeface="Times New Roman" panose="02020603050405020304" pitchFamily="18" charset="0"/>
              </a:rPr>
              <a:t>phương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hướng</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sự</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chỉ</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dẫn</a:t>
            </a:r>
            <a:endParaRPr lang="en-US" sz="1800" b="1" dirty="0">
              <a:solidFill>
                <a:srgbClr val="002060"/>
              </a:solidFill>
              <a:latin typeface="Times New Roman" panose="02020603050405020304" pitchFamily="18" charset="0"/>
              <a:cs typeface="Times New Roman" panose="02020603050405020304" pitchFamily="18" charset="0"/>
            </a:endParaRPr>
          </a:p>
          <a:p>
            <a:pPr marL="457200" indent="-457200">
              <a:lnSpc>
                <a:spcPct val="100000"/>
              </a:lnSpc>
              <a:buAutoNum type="arabicPeriod"/>
            </a:pPr>
            <a:r>
              <a:rPr lang="en-US" sz="1800" b="1" dirty="0">
                <a:solidFill>
                  <a:srgbClr val="FF0000"/>
                </a:solidFill>
                <a:latin typeface="Times New Roman" panose="02020603050405020304" pitchFamily="18" charset="0"/>
                <a:cs typeface="Times New Roman" panose="02020603050405020304" pitchFamily="18" charset="0"/>
              </a:rPr>
              <a:t>au</a:t>
            </a:r>
            <a:r>
              <a:rPr lang="en-US" sz="1800" b="1" dirty="0">
                <a:solidFill>
                  <a:srgbClr val="002060"/>
                </a:solidFill>
                <a:latin typeface="Times New Roman" panose="02020603050405020304" pitchFamily="18" charset="0"/>
                <a:cs typeface="Times New Roman" panose="02020603050405020304" pitchFamily="18" charset="0"/>
              </a:rPr>
              <a:t>dio guide (</a:t>
            </a:r>
            <a:r>
              <a:rPr lang="en-US" sz="1800" b="1" dirty="0" err="1">
                <a:solidFill>
                  <a:srgbClr val="002060"/>
                </a:solidFill>
                <a:latin typeface="Times New Roman" panose="02020603050405020304" pitchFamily="18" charset="0"/>
                <a:cs typeface="Times New Roman" panose="02020603050405020304" pitchFamily="18" charset="0"/>
              </a:rPr>
              <a:t>phr</a:t>
            </a:r>
            <a:r>
              <a:rPr lang="en-US" sz="1800" b="1" dirty="0">
                <a:solidFill>
                  <a:srgbClr val="002060"/>
                </a:solidFill>
                <a:latin typeface="Times New Roman" panose="02020603050405020304" pitchFamily="18" charset="0"/>
                <a:cs typeface="Times New Roman" panose="02020603050405020304" pitchFamily="18" charset="0"/>
              </a:rPr>
              <a:t>) : </a:t>
            </a:r>
            <a:r>
              <a:rPr lang="en-US" sz="1800" b="1" dirty="0" err="1">
                <a:solidFill>
                  <a:srgbClr val="002060"/>
                </a:solidFill>
                <a:latin typeface="Times New Roman" panose="02020603050405020304" pitchFamily="18" charset="0"/>
                <a:cs typeface="Times New Roman" panose="02020603050405020304" pitchFamily="18" charset="0"/>
              </a:rPr>
              <a:t>thuyết</a:t>
            </a:r>
            <a:r>
              <a:rPr lang="en-US" sz="1800" b="1" dirty="0">
                <a:solidFill>
                  <a:srgbClr val="002060"/>
                </a:solidFill>
                <a:latin typeface="Times New Roman" panose="02020603050405020304" pitchFamily="18" charset="0"/>
                <a:cs typeface="Times New Roman" panose="02020603050405020304" pitchFamily="18" charset="0"/>
              </a:rPr>
              <a:t> minh </a:t>
            </a:r>
            <a:r>
              <a:rPr lang="en-US" sz="1800" b="1" dirty="0" err="1">
                <a:solidFill>
                  <a:srgbClr val="002060"/>
                </a:solidFill>
                <a:latin typeface="Times New Roman" panose="02020603050405020304" pitchFamily="18" charset="0"/>
                <a:cs typeface="Times New Roman" panose="02020603050405020304" pitchFamily="18" charset="0"/>
              </a:rPr>
              <a:t>tự</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động</a:t>
            </a:r>
            <a:endParaRPr lang="en-US" sz="1800" b="1" dirty="0">
              <a:solidFill>
                <a:srgbClr val="002060"/>
              </a:solidFill>
              <a:latin typeface="Times New Roman" panose="02020603050405020304" pitchFamily="18" charset="0"/>
              <a:cs typeface="Times New Roman" panose="02020603050405020304" pitchFamily="18" charset="0"/>
            </a:endParaRPr>
          </a:p>
          <a:p>
            <a:pPr marL="457200" indent="-457200">
              <a:lnSpc>
                <a:spcPct val="100000"/>
              </a:lnSpc>
              <a:buAutoNum type="arabicPeriod"/>
            </a:pPr>
            <a:r>
              <a:rPr lang="en-US" sz="1800" b="1" dirty="0">
                <a:solidFill>
                  <a:srgbClr val="002060"/>
                </a:solidFill>
                <a:latin typeface="Times New Roman" panose="02020603050405020304" pitchFamily="18" charset="0"/>
                <a:cs typeface="Times New Roman" panose="02020603050405020304" pitchFamily="18" charset="0"/>
              </a:rPr>
              <a:t>w</a:t>
            </a:r>
            <a:r>
              <a:rPr lang="en-US" sz="1800" b="1" dirty="0">
                <a:solidFill>
                  <a:srgbClr val="FF0000"/>
                </a:solidFill>
                <a:latin typeface="Times New Roman" panose="02020603050405020304" pitchFamily="18" charset="0"/>
                <a:cs typeface="Times New Roman" panose="02020603050405020304" pitchFamily="18" charset="0"/>
              </a:rPr>
              <a:t>o</a:t>
            </a:r>
            <a:r>
              <a:rPr lang="en-US" sz="1800" b="1" dirty="0">
                <a:solidFill>
                  <a:srgbClr val="002060"/>
                </a:solidFill>
                <a:latin typeface="Times New Roman" panose="02020603050405020304" pitchFamily="18" charset="0"/>
                <a:cs typeface="Times New Roman" panose="02020603050405020304" pitchFamily="18" charset="0"/>
              </a:rPr>
              <a:t>rkshop (n) : </a:t>
            </a:r>
            <a:r>
              <a:rPr lang="en-US" sz="1800" b="1" dirty="0" err="1">
                <a:solidFill>
                  <a:srgbClr val="002060"/>
                </a:solidFill>
                <a:latin typeface="Times New Roman" panose="02020603050405020304" pitchFamily="18" charset="0"/>
                <a:cs typeface="Times New Roman" panose="02020603050405020304" pitchFamily="18" charset="0"/>
              </a:rPr>
              <a:t>xưởng</a:t>
            </a:r>
            <a:endParaRPr lang="en-US" sz="1800" b="1" dirty="0">
              <a:solidFill>
                <a:srgbClr val="002060"/>
              </a:solidFill>
              <a:latin typeface="Times New Roman" panose="02020603050405020304" pitchFamily="18" charset="0"/>
              <a:cs typeface="Times New Roman" panose="02020603050405020304" pitchFamily="18" charset="0"/>
            </a:endParaRPr>
          </a:p>
          <a:p>
            <a:pPr marL="457200" indent="-457200">
              <a:lnSpc>
                <a:spcPct val="100000"/>
              </a:lnSpc>
              <a:buAutoNum type="arabicPeriod"/>
            </a:pPr>
            <a:r>
              <a:rPr lang="en-US" sz="1800" b="1" dirty="0">
                <a:solidFill>
                  <a:srgbClr val="002060"/>
                </a:solidFill>
                <a:latin typeface="Times New Roman" panose="02020603050405020304" pitchFamily="18" charset="0"/>
                <a:cs typeface="Times New Roman" panose="02020603050405020304" pitchFamily="18" charset="0"/>
              </a:rPr>
              <a:t>pr</a:t>
            </a:r>
            <a:r>
              <a:rPr lang="en-US" sz="1800" b="1" dirty="0">
                <a:solidFill>
                  <a:srgbClr val="FF0000"/>
                </a:solidFill>
                <a:latin typeface="Times New Roman" panose="02020603050405020304" pitchFamily="18" charset="0"/>
                <a:cs typeface="Times New Roman" panose="02020603050405020304" pitchFamily="18" charset="0"/>
              </a:rPr>
              <a:t>e</a:t>
            </a:r>
            <a:r>
              <a:rPr lang="en-US" sz="1800" b="1" dirty="0">
                <a:solidFill>
                  <a:srgbClr val="002060"/>
                </a:solidFill>
                <a:latin typeface="Times New Roman" panose="02020603050405020304" pitchFamily="18" charset="0"/>
                <a:cs typeface="Times New Roman" panose="02020603050405020304" pitchFamily="18" charset="0"/>
              </a:rPr>
              <a:t>sent (n) : </a:t>
            </a:r>
            <a:r>
              <a:rPr lang="en-US" sz="1800" b="1" dirty="0" err="1">
                <a:solidFill>
                  <a:srgbClr val="002060"/>
                </a:solidFill>
                <a:latin typeface="Times New Roman" panose="02020603050405020304" pitchFamily="18" charset="0"/>
                <a:cs typeface="Times New Roman" panose="02020603050405020304" pitchFamily="18" charset="0"/>
              </a:rPr>
              <a:t>món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quà</a:t>
            </a:r>
            <a:endParaRPr lang="en-US" sz="1800" b="1" dirty="0">
              <a:solidFill>
                <a:srgbClr val="002060"/>
              </a:solidFill>
              <a:latin typeface="Times New Roman" panose="02020603050405020304" pitchFamily="18" charset="0"/>
              <a:cs typeface="Times New Roman" panose="02020603050405020304" pitchFamily="18" charset="0"/>
            </a:endParaRPr>
          </a:p>
          <a:p>
            <a:pPr marL="457200" indent="-457200">
              <a:lnSpc>
                <a:spcPct val="100000"/>
              </a:lnSpc>
              <a:buAutoNum type="arabicPeriod"/>
            </a:pPr>
            <a:r>
              <a:rPr lang="en-US" sz="1800" b="1" dirty="0">
                <a:solidFill>
                  <a:srgbClr val="002060"/>
                </a:solidFill>
                <a:latin typeface="Times New Roman" panose="02020603050405020304" pitchFamily="18" charset="0"/>
                <a:cs typeface="Times New Roman" panose="02020603050405020304" pitchFamily="18" charset="0"/>
              </a:rPr>
              <a:t>c</a:t>
            </a:r>
            <a:r>
              <a:rPr lang="en-US" sz="1800" b="1" dirty="0">
                <a:solidFill>
                  <a:srgbClr val="FF0000"/>
                </a:solidFill>
                <a:latin typeface="Times New Roman" panose="02020603050405020304" pitchFamily="18" charset="0"/>
                <a:cs typeface="Times New Roman" panose="02020603050405020304" pitchFamily="18" charset="0"/>
              </a:rPr>
              <a:t>u</a:t>
            </a:r>
            <a:r>
              <a:rPr lang="en-US" sz="1800" b="1" dirty="0">
                <a:solidFill>
                  <a:srgbClr val="002060"/>
                </a:solidFill>
                <a:latin typeface="Times New Roman" panose="02020603050405020304" pitchFamily="18" charset="0"/>
                <a:cs typeface="Times New Roman" panose="02020603050405020304" pitchFamily="18" charset="0"/>
              </a:rPr>
              <a:t>lture (n) : </a:t>
            </a:r>
            <a:r>
              <a:rPr lang="en-US" sz="1800" b="1" dirty="0" err="1">
                <a:solidFill>
                  <a:srgbClr val="002060"/>
                </a:solidFill>
                <a:latin typeface="Times New Roman" panose="02020603050405020304" pitchFamily="18" charset="0"/>
                <a:cs typeface="Times New Roman" panose="02020603050405020304" pitchFamily="18" charset="0"/>
              </a:rPr>
              <a:t>văn</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hóa</a:t>
            </a:r>
            <a:endParaRPr lang="en-US" sz="1800" b="1" dirty="0">
              <a:solidFill>
                <a:srgbClr val="002060"/>
              </a:solidFill>
              <a:latin typeface="Times New Roman" panose="02020603050405020304" pitchFamily="18" charset="0"/>
              <a:cs typeface="Times New Roman" panose="02020603050405020304" pitchFamily="18" charset="0"/>
            </a:endParaRPr>
          </a:p>
          <a:p>
            <a:pPr marL="457200" indent="-457200">
              <a:lnSpc>
                <a:spcPct val="100000"/>
              </a:lnSpc>
              <a:buAutoNum type="arabicPeriod"/>
            </a:pPr>
            <a:r>
              <a:rPr lang="en-US" sz="1800" b="1" dirty="0">
                <a:solidFill>
                  <a:srgbClr val="002060"/>
                </a:solidFill>
                <a:latin typeface="Times New Roman" panose="02020603050405020304" pitchFamily="18" charset="0"/>
                <a:cs typeface="Times New Roman" panose="02020603050405020304" pitchFamily="18" charset="0"/>
              </a:rPr>
              <a:t>go al</a:t>
            </a:r>
            <a:r>
              <a:rPr lang="en-US" sz="1800" b="1" dirty="0">
                <a:solidFill>
                  <a:srgbClr val="FF0000"/>
                </a:solidFill>
                <a:latin typeface="Times New Roman" panose="02020603050405020304" pitchFamily="18" charset="0"/>
                <a:cs typeface="Times New Roman" panose="02020603050405020304" pitchFamily="18" charset="0"/>
              </a:rPr>
              <a:t>o</a:t>
            </a:r>
            <a:r>
              <a:rPr lang="en-US" sz="1800" b="1" dirty="0">
                <a:solidFill>
                  <a:srgbClr val="002060"/>
                </a:solidFill>
                <a:latin typeface="Times New Roman" panose="02020603050405020304" pitchFamily="18" charset="0"/>
                <a:cs typeface="Times New Roman" panose="02020603050405020304" pitchFamily="18" charset="0"/>
              </a:rPr>
              <a:t>ng (</a:t>
            </a:r>
            <a:r>
              <a:rPr lang="en-US" sz="1800" b="1" dirty="0" err="1">
                <a:solidFill>
                  <a:srgbClr val="002060"/>
                </a:solidFill>
                <a:latin typeface="Times New Roman" panose="02020603050405020304" pitchFamily="18" charset="0"/>
                <a:cs typeface="Times New Roman" panose="02020603050405020304" pitchFamily="18" charset="0"/>
              </a:rPr>
              <a:t>phr</a:t>
            </a:r>
            <a:r>
              <a:rPr lang="en-US" sz="1800" b="1" dirty="0">
                <a:solidFill>
                  <a:srgbClr val="002060"/>
                </a:solidFill>
                <a:latin typeface="Times New Roman" panose="02020603050405020304" pitchFamily="18" charset="0"/>
                <a:cs typeface="Times New Roman" panose="02020603050405020304" pitchFamily="18" charset="0"/>
              </a:rPr>
              <a:t> v) : </a:t>
            </a:r>
            <a:r>
              <a:rPr lang="en-US" sz="1800" b="1" dirty="0" err="1">
                <a:solidFill>
                  <a:srgbClr val="002060"/>
                </a:solidFill>
                <a:latin typeface="Times New Roman" panose="02020603050405020304" pitchFamily="18" charset="0"/>
                <a:cs typeface="Times New Roman" panose="02020603050405020304" pitchFamily="18" charset="0"/>
              </a:rPr>
              <a:t>đi</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dọc</a:t>
            </a:r>
            <a:r>
              <a:rPr lang="en-US" sz="1800" b="1" dirty="0">
                <a:solidFill>
                  <a:srgbClr val="002060"/>
                </a:solidFill>
                <a:latin typeface="Times New Roman" panose="02020603050405020304" pitchFamily="18" charset="0"/>
                <a:cs typeface="Times New Roman" panose="02020603050405020304" pitchFamily="18" charset="0"/>
              </a:rPr>
              <a:t> </a:t>
            </a:r>
            <a:r>
              <a:rPr lang="en-US" sz="1800" b="1" dirty="0" err="1">
                <a:solidFill>
                  <a:srgbClr val="002060"/>
                </a:solidFill>
                <a:latin typeface="Times New Roman" panose="02020603050405020304" pitchFamily="18" charset="0"/>
                <a:cs typeface="Times New Roman" panose="02020603050405020304" pitchFamily="18" charset="0"/>
              </a:rPr>
              <a:t>theo</a:t>
            </a:r>
            <a:r>
              <a:rPr lang="en-US" sz="1800" b="1" dirty="0">
                <a:solidFill>
                  <a:srgbClr val="002060"/>
                </a:solidFill>
                <a:latin typeface="Times New Roman" panose="02020603050405020304" pitchFamily="18" charset="0"/>
                <a:cs typeface="Times New Roman" panose="02020603050405020304" pitchFamily="18" charset="0"/>
              </a:rPr>
              <a:t> </a:t>
            </a:r>
          </a:p>
          <a:p>
            <a:pPr marL="0" indent="0">
              <a:buNone/>
            </a:pP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25910" y="4963568"/>
            <a:ext cx="2541080" cy="400110"/>
          </a:xfrm>
          <a:prstGeom prst="rect">
            <a:avLst/>
          </a:prstGeom>
        </p:spPr>
        <p:txBody>
          <a:bodyPr wrap="none">
            <a:spAutoFit/>
          </a:bodyPr>
          <a:lstStyle/>
          <a:p>
            <a:r>
              <a:rPr lang="en-US" sz="2000" b="1" dirty="0">
                <a:solidFill>
                  <a:srgbClr val="002060"/>
                </a:solidFill>
                <a:latin typeface="Times New Roman" panose="02020603050405020304" pitchFamily="18" charset="0"/>
                <a:cs typeface="Times New Roman" panose="02020603050405020304" pitchFamily="18" charset="0"/>
              </a:rPr>
              <a:t>II. Everyday English:</a:t>
            </a:r>
          </a:p>
        </p:txBody>
      </p:sp>
    </p:spTree>
    <p:extLst>
      <p:ext uri="{BB962C8B-B14F-4D97-AF65-F5344CB8AC3E}">
        <p14:creationId xmlns:p14="http://schemas.microsoft.com/office/powerpoint/2010/main" val="4233376462"/>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619863"/>
            <a:ext cx="9144000" cy="1039381"/>
          </a:xfrm>
          <a:prstGeom prst="rect">
            <a:avLst/>
          </a:prstGeom>
        </p:spPr>
      </p:pic>
      <p:sp>
        <p:nvSpPr>
          <p:cNvPr id="12" name="TextBox 11"/>
          <p:cNvSpPr txBox="1"/>
          <p:nvPr/>
        </p:nvSpPr>
        <p:spPr>
          <a:xfrm>
            <a:off x="948500" y="771225"/>
            <a:ext cx="7710897" cy="523220"/>
          </a:xfrm>
          <a:prstGeom prst="rect">
            <a:avLst/>
          </a:prstGeom>
          <a:noFill/>
        </p:spPr>
        <p:txBody>
          <a:bodyPr wrap="square" rtlCol="0">
            <a:spAutoFit/>
          </a:bodyPr>
          <a:lstStyle/>
          <a:p>
            <a:pPr algn="just"/>
            <a:r>
              <a:rPr lang="en-US" sz="2800" b="1" dirty="0">
                <a:effectLst>
                  <a:glow rad="88900">
                    <a:schemeClr val="bg1"/>
                  </a:glow>
                </a:effectLst>
                <a:latin typeface="Times New Roman" panose="02020603050405020304" pitchFamily="18" charset="0"/>
                <a:cs typeface="Times New Roman" panose="02020603050405020304" pitchFamily="18" charset="0"/>
              </a:rPr>
              <a:t>Listen and read the conversations.</a:t>
            </a:r>
          </a:p>
        </p:txBody>
      </p:sp>
      <p:sp>
        <p:nvSpPr>
          <p:cNvPr id="3" name="Rectangle 2"/>
          <p:cNvSpPr/>
          <p:nvPr/>
        </p:nvSpPr>
        <p:spPr>
          <a:xfrm>
            <a:off x="83585" y="1541287"/>
            <a:ext cx="8978747" cy="1415785"/>
          </a:xfrm>
          <a:prstGeom prst="rect">
            <a:avLst/>
          </a:prstGeom>
          <a:solidFill>
            <a:srgbClr val="FFD9F0"/>
          </a:solidFill>
          <a:ln>
            <a:solidFill>
              <a:srgbClr val="FFD9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5"/>
          </a:p>
        </p:txBody>
      </p:sp>
      <p:sp>
        <p:nvSpPr>
          <p:cNvPr id="7" name="Rectangle 6"/>
          <p:cNvSpPr/>
          <p:nvPr/>
        </p:nvSpPr>
        <p:spPr>
          <a:xfrm>
            <a:off x="82654" y="4075108"/>
            <a:ext cx="8978747" cy="1196451"/>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75"/>
          </a:p>
        </p:txBody>
      </p:sp>
      <p:sp>
        <p:nvSpPr>
          <p:cNvPr id="4" name="TextBox 3"/>
          <p:cNvSpPr txBox="1"/>
          <p:nvPr/>
        </p:nvSpPr>
        <p:spPr>
          <a:xfrm>
            <a:off x="173889" y="1607784"/>
            <a:ext cx="8544294" cy="1257395"/>
          </a:xfrm>
          <a:prstGeom prst="rect">
            <a:avLst/>
          </a:prstGeom>
          <a:noFill/>
        </p:spPr>
        <p:txBody>
          <a:bodyPr wrap="square" rtlCol="0">
            <a:spAutoFit/>
          </a:bodyPr>
          <a:lstStyle/>
          <a:p>
            <a:r>
              <a:rPr lang="en-US" sz="2294" b="1" i="1" dirty="0">
                <a:latin typeface="Times New Roman" panose="02020603050405020304" pitchFamily="18" charset="0"/>
                <a:cs typeface="Times New Roman" panose="02020603050405020304" pitchFamily="18" charset="0"/>
              </a:rPr>
              <a:t>A: </a:t>
            </a:r>
            <a:r>
              <a:rPr lang="en-US" sz="2294" dirty="0">
                <a:latin typeface="Times New Roman" panose="02020603050405020304" pitchFamily="18" charset="0"/>
                <a:cs typeface="Times New Roman" panose="02020603050405020304" pitchFamily="18" charset="0"/>
              </a:rPr>
              <a:t>Excuse me. Could you tell me the way to the cinema,</a:t>
            </a:r>
          </a:p>
          <a:p>
            <a:r>
              <a:rPr lang="en-US" sz="2294" dirty="0">
                <a:latin typeface="Times New Roman" panose="02020603050405020304" pitchFamily="18" charset="0"/>
                <a:cs typeface="Times New Roman" panose="02020603050405020304" pitchFamily="18" charset="0"/>
              </a:rPr>
              <a:t>     please?</a:t>
            </a:r>
          </a:p>
          <a:p>
            <a:pPr>
              <a:lnSpc>
                <a:spcPct val="130000"/>
              </a:lnSpc>
            </a:pPr>
            <a:r>
              <a:rPr lang="en-US" sz="2294" b="1" i="1" dirty="0">
                <a:latin typeface="Times New Roman" panose="02020603050405020304" pitchFamily="18" charset="0"/>
                <a:cs typeface="Times New Roman" panose="02020603050405020304" pitchFamily="18" charset="0"/>
              </a:rPr>
              <a:t>B: </a:t>
            </a:r>
            <a:r>
              <a:rPr lang="en-US" sz="2294" dirty="0">
                <a:latin typeface="Times New Roman" panose="02020603050405020304" pitchFamily="18" charset="0"/>
                <a:cs typeface="Times New Roman" panose="02020603050405020304" pitchFamily="18" charset="0"/>
              </a:rPr>
              <a:t>Go along this street. It’s on your left.</a:t>
            </a:r>
          </a:p>
        </p:txBody>
      </p:sp>
      <p:sp>
        <p:nvSpPr>
          <p:cNvPr id="9" name="TextBox 8"/>
          <p:cNvSpPr txBox="1"/>
          <p:nvPr/>
        </p:nvSpPr>
        <p:spPr>
          <a:xfrm>
            <a:off x="102619" y="4136912"/>
            <a:ext cx="8686831" cy="1088055"/>
          </a:xfrm>
          <a:prstGeom prst="rect">
            <a:avLst/>
          </a:prstGeom>
          <a:solidFill>
            <a:schemeClr val="accent3">
              <a:lumMod val="20000"/>
              <a:lumOff val="80000"/>
            </a:schemeClr>
          </a:solidFill>
        </p:spPr>
        <p:txBody>
          <a:bodyPr wrap="square" rtlCol="0">
            <a:spAutoFit/>
          </a:bodyPr>
          <a:lstStyle/>
          <a:p>
            <a:pPr>
              <a:lnSpc>
                <a:spcPct val="150000"/>
              </a:lnSpc>
            </a:pPr>
            <a:r>
              <a:rPr lang="en-US" sz="2294" b="1" i="1" dirty="0">
                <a:latin typeface="Times New Roman" panose="02020603050405020304" pitchFamily="18" charset="0"/>
                <a:cs typeface="Times New Roman" panose="02020603050405020304" pitchFamily="18" charset="0"/>
              </a:rPr>
              <a:t>A: </a:t>
            </a:r>
            <a:r>
              <a:rPr lang="en-US" sz="2294" dirty="0">
                <a:latin typeface="Times New Roman" panose="02020603050405020304" pitchFamily="18" charset="0"/>
                <a:cs typeface="Times New Roman" panose="02020603050405020304" pitchFamily="18" charset="0"/>
              </a:rPr>
              <a:t>Excuse me. Where’s the nearest post office, please?</a:t>
            </a:r>
          </a:p>
          <a:p>
            <a:pPr>
              <a:lnSpc>
                <a:spcPct val="150000"/>
              </a:lnSpc>
            </a:pPr>
            <a:r>
              <a:rPr lang="en-US" sz="2294" b="1" i="1" dirty="0">
                <a:latin typeface="Times New Roman" panose="02020603050405020304" pitchFamily="18" charset="0"/>
                <a:cs typeface="Times New Roman" panose="02020603050405020304" pitchFamily="18" charset="0"/>
              </a:rPr>
              <a:t>B: </a:t>
            </a:r>
            <a:r>
              <a:rPr lang="en-US" sz="2294" dirty="0">
                <a:latin typeface="Times New Roman" panose="02020603050405020304" pitchFamily="18" charset="0"/>
                <a:cs typeface="Times New Roman" panose="02020603050405020304" pitchFamily="18" charset="0"/>
              </a:rPr>
              <a:t>Go out of the station. Take the first turning on the right.</a:t>
            </a:r>
          </a:p>
        </p:txBody>
      </p:sp>
      <p:pic>
        <p:nvPicPr>
          <p:cNvPr id="2" name="Bản sao của B1_27">
            <a:hlinkClick r:id="" action="ppaction://media"/>
            <a:extLst>
              <a:ext uri="{FF2B5EF4-FFF2-40B4-BE49-F238E27FC236}">
                <a16:creationId xmlns:a16="http://schemas.microsoft.com/office/drawing/2014/main" id="{E5119982-B780-41CC-89F4-68DD849437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57215" y="1039898"/>
            <a:ext cx="487363" cy="399262"/>
          </a:xfrm>
          <a:prstGeom prst="rect">
            <a:avLst/>
          </a:prstGeom>
        </p:spPr>
      </p:pic>
      <p:sp>
        <p:nvSpPr>
          <p:cNvPr id="13" name="TextBox 12"/>
          <p:cNvSpPr txBox="1"/>
          <p:nvPr/>
        </p:nvSpPr>
        <p:spPr>
          <a:xfrm>
            <a:off x="89450" y="3007255"/>
            <a:ext cx="8770871" cy="1015663"/>
          </a:xfrm>
          <a:prstGeom prst="rect">
            <a:avLst/>
          </a:prstGeom>
          <a:solidFill>
            <a:schemeClr val="bg2">
              <a:lumMod val="20000"/>
              <a:lumOff val="80000"/>
            </a:schemeClr>
          </a:solidFill>
          <a:ln>
            <a:solidFill>
              <a:srgbClr val="73C9B8"/>
            </a:solidFill>
          </a:ln>
        </p:spPr>
        <p:txBody>
          <a:bodyPr wrap="square" rtlCol="0">
            <a:spAutoFit/>
          </a:bodyPr>
          <a:lstStyle/>
          <a:p>
            <a:pPr>
              <a:lnSpc>
                <a:spcPct val="150000"/>
              </a:lnSpc>
            </a:pPr>
            <a:r>
              <a:rPr lang="en-US" sz="1966" dirty="0">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=&gt; Could you tell me the way to .............(</a:t>
            </a:r>
            <a:r>
              <a:rPr lang="en-US" sz="2000" b="1" dirty="0" err="1">
                <a:solidFill>
                  <a:srgbClr val="FF0000"/>
                </a:solidFill>
                <a:latin typeface="Times New Roman" panose="02020603050405020304" pitchFamily="18" charset="0"/>
                <a:cs typeface="Times New Roman" panose="02020603050405020304" pitchFamily="18" charset="0"/>
              </a:rPr>
              <a:t>nơi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chốn</a:t>
            </a:r>
            <a:r>
              <a:rPr lang="en-US" sz="2000" b="1" dirty="0">
                <a:solidFill>
                  <a:srgbClr val="FF0000"/>
                </a:solidFill>
                <a:latin typeface="Times New Roman" panose="02020603050405020304" pitchFamily="18" charset="0"/>
                <a:cs typeface="Times New Roman" panose="02020603050405020304" pitchFamily="18" charset="0"/>
              </a:rPr>
              <a:t>), please?</a:t>
            </a:r>
          </a:p>
          <a:p>
            <a:pPr>
              <a:lnSpc>
                <a:spcPct val="150000"/>
              </a:lnSpc>
            </a:pPr>
            <a:r>
              <a:rPr lang="en-US" sz="2000" dirty="0">
                <a:latin typeface="Times New Roman" panose="02020603050405020304" pitchFamily="18" charset="0"/>
                <a:cs typeface="Times New Roman" panose="02020603050405020304" pitchFamily="18" charset="0"/>
              </a:rPr>
              <a:t>               </a:t>
            </a:r>
            <a:r>
              <a:rPr lang="en-US" sz="2000" b="1" dirty="0">
                <a:solidFill>
                  <a:srgbClr val="0070C0"/>
                </a:solidFill>
                <a:latin typeface="Times New Roman" panose="02020603050405020304" pitchFamily="18" charset="0"/>
                <a:cs typeface="Times New Roman" panose="02020603050405020304" pitchFamily="18" charset="0"/>
              </a:rPr>
              <a:t>(</a:t>
            </a:r>
            <a:r>
              <a:rPr lang="en-US" sz="2000" b="1" dirty="0" err="1">
                <a:solidFill>
                  <a:srgbClr val="0070C0"/>
                </a:solidFill>
                <a:latin typeface="Times New Roman" panose="02020603050405020304" pitchFamily="18" charset="0"/>
                <a:cs typeface="Times New Roman" panose="02020603050405020304" pitchFamily="18" charset="0"/>
              </a:rPr>
              <a:t>Làm</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ơn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chỉ</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cho</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tôi</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đường</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đến</a:t>
            </a:r>
            <a:r>
              <a:rPr lang="en-US" sz="2000" b="1" dirty="0">
                <a:solidFill>
                  <a:srgbClr val="0070C0"/>
                </a:solidFill>
                <a:latin typeface="Times New Roman" panose="02020603050405020304" pitchFamily="18" charset="0"/>
                <a:cs typeface="Times New Roman" panose="02020603050405020304" pitchFamily="18" charset="0"/>
              </a:rPr>
              <a:t> .......?)</a:t>
            </a:r>
          </a:p>
        </p:txBody>
      </p:sp>
      <p:sp>
        <p:nvSpPr>
          <p:cNvPr id="14" name="TextBox 13"/>
          <p:cNvSpPr txBox="1"/>
          <p:nvPr/>
        </p:nvSpPr>
        <p:spPr>
          <a:xfrm>
            <a:off x="200107" y="5290273"/>
            <a:ext cx="8737231" cy="1015663"/>
          </a:xfrm>
          <a:prstGeom prst="rect">
            <a:avLst/>
          </a:prstGeom>
          <a:solidFill>
            <a:schemeClr val="bg2">
              <a:lumMod val="20000"/>
              <a:lumOff val="80000"/>
            </a:schemeClr>
          </a:solidFill>
          <a:ln>
            <a:solidFill>
              <a:srgbClr val="73C9B8"/>
            </a:solidFill>
          </a:ln>
        </p:spPr>
        <p:txBody>
          <a:bodyPr wrap="square" rtlCol="0">
            <a:spAutoFit/>
          </a:bodyPr>
          <a:lstStyle/>
          <a:p>
            <a:pPr>
              <a:lnSpc>
                <a:spcPct val="150000"/>
              </a:lnSpc>
            </a:pPr>
            <a:r>
              <a:rPr lang="en-US" sz="1966" b="1" i="1" dirty="0">
                <a:solidFill>
                  <a:srgbClr val="0000CC"/>
                </a:solidFill>
                <a:latin typeface="Times New Roman" panose="02020603050405020304" pitchFamily="18" charset="0"/>
                <a:cs typeface="Times New Roman" panose="02020603050405020304" pitchFamily="18" charset="0"/>
              </a:rPr>
              <a:t>             </a:t>
            </a:r>
            <a:r>
              <a:rPr lang="en-US" sz="2000" b="1" i="1" dirty="0">
                <a:solidFill>
                  <a:srgbClr val="FF0000"/>
                </a:solidFill>
                <a:latin typeface="Times New Roman" panose="02020603050405020304" pitchFamily="18" charset="0"/>
                <a:cs typeface="Times New Roman" panose="02020603050405020304" pitchFamily="18" charset="0"/>
              </a:rPr>
              <a:t>=&gt;</a:t>
            </a:r>
            <a:r>
              <a:rPr lang="en-US" sz="2000" b="1" dirty="0">
                <a:solidFill>
                  <a:srgbClr val="FF0000"/>
                </a:solidFill>
                <a:latin typeface="Times New Roman" panose="02020603050405020304" pitchFamily="18" charset="0"/>
                <a:cs typeface="Times New Roman" panose="02020603050405020304" pitchFamily="18" charset="0"/>
              </a:rPr>
              <a:t> Where’s the nearest .............(</a:t>
            </a:r>
            <a:r>
              <a:rPr lang="en-US" sz="2000" b="1" dirty="0" err="1">
                <a:solidFill>
                  <a:srgbClr val="FF0000"/>
                </a:solidFill>
                <a:latin typeface="Times New Roman" panose="02020603050405020304" pitchFamily="18" charset="0"/>
                <a:cs typeface="Times New Roman" panose="02020603050405020304" pitchFamily="18" charset="0"/>
              </a:rPr>
              <a:t>nơi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chốn</a:t>
            </a:r>
            <a:r>
              <a:rPr lang="en-US" sz="2000" b="1" dirty="0">
                <a:solidFill>
                  <a:srgbClr val="FF0000"/>
                </a:solidFill>
                <a:latin typeface="Times New Roman" panose="02020603050405020304" pitchFamily="18" charset="0"/>
                <a:cs typeface="Times New Roman" panose="02020603050405020304" pitchFamily="18" charset="0"/>
              </a:rPr>
              <a:t>), please?</a:t>
            </a:r>
          </a:p>
          <a:p>
            <a:pPr>
              <a:lnSpc>
                <a:spcPct val="150000"/>
              </a:lnSpc>
            </a:pPr>
            <a:r>
              <a:rPr lang="en-US" sz="2000" dirty="0">
                <a:latin typeface="Times New Roman" panose="02020603050405020304" pitchFamily="18" charset="0"/>
                <a:cs typeface="Times New Roman" panose="02020603050405020304" pitchFamily="18" charset="0"/>
              </a:rPr>
              <a:t>                  </a:t>
            </a:r>
            <a:r>
              <a:rPr lang="en-US" sz="2000" b="1" dirty="0">
                <a:solidFill>
                  <a:srgbClr val="0070C0"/>
                </a:solidFill>
                <a:latin typeface="Times New Roman" panose="02020603050405020304" pitchFamily="18" charset="0"/>
                <a:cs typeface="Times New Roman" panose="02020603050405020304" pitchFamily="18" charset="0"/>
              </a:rPr>
              <a:t>(</a:t>
            </a:r>
            <a:r>
              <a:rPr lang="en-US" sz="2000" b="1" dirty="0" err="1">
                <a:solidFill>
                  <a:srgbClr val="0070C0"/>
                </a:solidFill>
                <a:latin typeface="Times New Roman" panose="02020603050405020304" pitchFamily="18" charset="0"/>
                <a:cs typeface="Times New Roman" panose="02020603050405020304" pitchFamily="18" charset="0"/>
              </a:rPr>
              <a:t>Xin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hỏi</a:t>
            </a:r>
            <a:r>
              <a:rPr lang="en-US" sz="2000" b="1" dirty="0">
                <a:solidFill>
                  <a:srgbClr val="0070C0"/>
                </a:solidFill>
                <a:latin typeface="Times New Roman" panose="02020603050405020304" pitchFamily="18" charset="0"/>
                <a:cs typeface="Times New Roman" panose="02020603050405020304" pitchFamily="18" charset="0"/>
              </a:rPr>
              <a:t> .......... </a:t>
            </a:r>
            <a:r>
              <a:rPr lang="en-US" sz="2000" b="1" dirty="0" err="1">
                <a:solidFill>
                  <a:srgbClr val="0070C0"/>
                </a:solidFill>
                <a:latin typeface="Times New Roman" panose="02020603050405020304" pitchFamily="18" charset="0"/>
                <a:cs typeface="Times New Roman" panose="02020603050405020304" pitchFamily="18" charset="0"/>
              </a:rPr>
              <a:t>gần</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nhất</a:t>
            </a:r>
            <a:r>
              <a:rPr lang="en-US" sz="2000" b="1" dirty="0">
                <a:solidFill>
                  <a:srgbClr val="0070C0"/>
                </a:solidFill>
                <a:latin typeface="Times New Roman" panose="02020603050405020304" pitchFamily="18" charset="0"/>
                <a:cs typeface="Times New Roman" panose="02020603050405020304" pitchFamily="18" charset="0"/>
              </a:rPr>
              <a:t> </a:t>
            </a:r>
            <a:r>
              <a:rPr lang="en-US" sz="2000" b="1" dirty="0" err="1">
                <a:solidFill>
                  <a:srgbClr val="0070C0"/>
                </a:solidFill>
                <a:latin typeface="Times New Roman" panose="02020603050405020304" pitchFamily="18" charset="0"/>
                <a:cs typeface="Times New Roman" panose="02020603050405020304" pitchFamily="18" charset="0"/>
              </a:rPr>
              <a:t>là</a:t>
            </a:r>
            <a:r>
              <a:rPr lang="en-US" sz="2000" b="1" dirty="0">
                <a:solidFill>
                  <a:srgbClr val="0070C0"/>
                </a:solidFill>
                <a:latin typeface="Times New Roman" panose="02020603050405020304" pitchFamily="18" charset="0"/>
                <a:cs typeface="Times New Roman" panose="02020603050405020304" pitchFamily="18" charset="0"/>
              </a:rPr>
              <a:t> ở </a:t>
            </a:r>
            <a:r>
              <a:rPr lang="en-US" sz="2000" b="1" dirty="0" err="1">
                <a:solidFill>
                  <a:srgbClr val="0070C0"/>
                </a:solidFill>
                <a:latin typeface="Times New Roman" panose="02020603050405020304" pitchFamily="18" charset="0"/>
                <a:cs typeface="Times New Roman" panose="02020603050405020304" pitchFamily="18" charset="0"/>
              </a:rPr>
              <a:t>đâu</a:t>
            </a:r>
            <a:r>
              <a:rPr lang="en-US" sz="2000" b="1" dirty="0">
                <a:solidFill>
                  <a:srgbClr val="0070C0"/>
                </a:solidFill>
                <a:latin typeface="Times New Roman" panose="02020603050405020304" pitchFamily="18" charset="0"/>
                <a:cs typeface="Times New Roman" panose="02020603050405020304" pitchFamily="18" charset="0"/>
              </a:rPr>
              <a:t>?)</a:t>
            </a:r>
          </a:p>
        </p:txBody>
      </p:sp>
      <p:pic>
        <p:nvPicPr>
          <p:cNvPr id="15" name="Picture 156" descr="POINSET2"/>
          <p:cNvPicPr>
            <a:picLocks noChangeAspect="1" noChangeArrowheads="1"/>
          </p:cNvPicPr>
          <p:nvPr/>
        </p:nvPicPr>
        <p:blipFill>
          <a:blip r:embed="rId7"/>
          <a:srcRect/>
          <a:stretch>
            <a:fillRect/>
          </a:stretch>
        </p:blipFill>
        <p:spPr bwMode="auto">
          <a:xfrm>
            <a:off x="-25400" y="9526"/>
            <a:ext cx="1397000" cy="761700"/>
          </a:xfrm>
          <a:prstGeom prst="rect">
            <a:avLst/>
          </a:prstGeom>
          <a:noFill/>
          <a:ln w="9525">
            <a:noFill/>
            <a:miter lim="800000"/>
            <a:headEnd/>
            <a:tailEnd/>
          </a:ln>
        </p:spPr>
      </p:pic>
      <p:pic>
        <p:nvPicPr>
          <p:cNvPr id="16" name="Picture 158" descr="POINSET2"/>
          <p:cNvPicPr>
            <a:picLocks noChangeAspect="1" noChangeArrowheads="1"/>
          </p:cNvPicPr>
          <p:nvPr/>
        </p:nvPicPr>
        <p:blipFill>
          <a:blip r:embed="rId7"/>
          <a:srcRect/>
          <a:stretch>
            <a:fillRect/>
          </a:stretch>
        </p:blipFill>
        <p:spPr bwMode="auto">
          <a:xfrm rot="5400000">
            <a:off x="7968605" y="-415281"/>
            <a:ext cx="761702" cy="1611313"/>
          </a:xfrm>
          <a:prstGeom prst="rect">
            <a:avLst/>
          </a:prstGeom>
          <a:noFill/>
          <a:ln w="9525">
            <a:noFill/>
            <a:miter lim="800000"/>
            <a:headEnd/>
            <a:tailEnd/>
          </a:ln>
        </p:spPr>
      </p:pic>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spTree>
    <p:extLst>
      <p:ext uri="{BB962C8B-B14F-4D97-AF65-F5344CB8AC3E}">
        <p14:creationId xmlns:p14="http://schemas.microsoft.com/office/powerpoint/2010/main" val="382157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54251" fill="hold"/>
                                        <p:tgtEl>
                                          <p:spTgt spid="2"/>
                                        </p:tgtEl>
                                      </p:cBhvr>
                                    </p:cmd>
                                  </p:childTnLst>
                                </p:cTn>
                              </p:par>
                            </p:childTnLst>
                          </p:cTn>
                        </p:par>
                      </p:childTnLst>
                    </p:cTn>
                  </p:par>
                </p:childTnLst>
              </p:cTn>
              <p:nextCondLst>
                <p:cond evt="onClick" delay="0">
                  <p:tgtEl>
                    <p:spTgt spid="2"/>
                  </p:tgtEl>
                </p:cond>
              </p:nextCondLst>
            </p:seq>
            <p:audio>
              <p:cMediaNode vol="100000">
                <p:cTn id="16" fill="hold" display="0">
                  <p:stCondLst>
                    <p:cond delay="indefinite"/>
                  </p:stCondLst>
                  <p:endCondLst>
                    <p:cond evt="onStopAudio" delay="0">
                      <p:tgtEl>
                        <p:sldTgt/>
                      </p:tgtEl>
                    </p:cond>
                  </p:endCondLst>
                </p:cTn>
                <p:tgtEl>
                  <p:spTgt spid="2"/>
                </p:tgtEl>
              </p:cMediaNode>
            </p:audio>
          </p:childTnLst>
        </p:cTn>
      </p:par>
    </p:tnLst>
    <p:bldLst>
      <p:bldP spid="13"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1480"/>
            <a:ext cx="9144000" cy="1138773"/>
          </a:xfrm>
          <a:prstGeom prst="rect">
            <a:avLst/>
          </a:prstGeom>
          <a:noFill/>
        </p:spPr>
        <p:txBody>
          <a:bodyPr wrap="square" rtlCol="0">
            <a:spAutoFit/>
          </a:bodyPr>
          <a:lstStyle/>
          <a:p>
            <a:pPr algn="ctr"/>
            <a:r>
              <a:rPr lang="en-US"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Unit 4:</a:t>
            </a:r>
            <a:r>
              <a:rPr lang="en-US" sz="3600" dirty="0">
                <a:solidFill>
                  <a:srgbClr val="FF0000"/>
                </a:solidFill>
                <a:latin typeface="Times New Roman" pitchFamily="18" charset="0"/>
                <a:cs typeface="Times New Roman" pitchFamily="18" charset="0"/>
              </a:rPr>
              <a:t> </a:t>
            </a:r>
            <a:r>
              <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My </a:t>
            </a:r>
            <a:r>
              <a:rPr lang="en-US" sz="36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neighbourhood</a:t>
            </a:r>
            <a:endParaRPr lang="en-US"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32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Period 29 - Lesson 4: Communication (p.43)</a:t>
            </a:r>
          </a:p>
        </p:txBody>
      </p:sp>
      <p:sp>
        <p:nvSpPr>
          <p:cNvPr id="6" name="TextBox 5"/>
          <p:cNvSpPr txBox="1"/>
          <p:nvPr/>
        </p:nvSpPr>
        <p:spPr>
          <a:xfrm>
            <a:off x="323528" y="1600200"/>
            <a:ext cx="3960440" cy="584775"/>
          </a:xfrm>
          <a:prstGeom prst="rect">
            <a:avLst/>
          </a:prstGeom>
          <a:noFill/>
        </p:spPr>
        <p:txBody>
          <a:bodyPr wrap="square" rtlCol="0">
            <a:spAutoFit/>
          </a:bodyPr>
          <a:lstStyle/>
          <a:p>
            <a:r>
              <a:rPr lang="en-US" sz="3200" b="1" dirty="0">
                <a:solidFill>
                  <a:srgbClr val="C00000"/>
                </a:solidFill>
                <a:latin typeface="Times New Roman" pitchFamily="18" charset="0"/>
                <a:ea typeface="Yu Mincho Light" pitchFamily="18" charset="-128"/>
                <a:cs typeface="Times New Roman" pitchFamily="18" charset="0"/>
              </a:rPr>
              <a:t>A. Pre - speaking:</a:t>
            </a:r>
            <a:endParaRPr lang="en-US" sz="3200" b="1" dirty="0">
              <a:solidFill>
                <a:srgbClr val="C00000"/>
              </a:solidFill>
              <a:latin typeface="Yu Mincho Light" pitchFamily="18" charset="-128"/>
              <a:ea typeface="Yu Mincho Light" pitchFamily="18" charset="-128"/>
            </a:endParaRPr>
          </a:p>
        </p:txBody>
      </p:sp>
      <p:sp>
        <p:nvSpPr>
          <p:cNvPr id="20" name="Rectangle 15"/>
          <p:cNvSpPr txBox="1">
            <a:spLocks noChangeArrowheads="1"/>
          </p:cNvSpPr>
          <p:nvPr/>
        </p:nvSpPr>
        <p:spPr bwMode="auto">
          <a:xfrm>
            <a:off x="533400" y="214313"/>
            <a:ext cx="8229600" cy="228600"/>
          </a:xfrm>
          <a:prstGeom prst="rect">
            <a:avLst/>
          </a:prstGeom>
          <a:noFill/>
          <a:ln w="9525">
            <a:noFill/>
            <a:miter lim="800000"/>
            <a:headEnd/>
            <a:tailEnd/>
          </a:ln>
        </p:spPr>
        <p:txBody>
          <a:bodyPr anchor="ctr"/>
          <a:lstStyle/>
          <a:p>
            <a:pPr algn="ctr" fontAlgn="auto">
              <a:spcAft>
                <a:spcPts val="0"/>
              </a:spcAft>
              <a:defRPr/>
            </a:pPr>
            <a:r>
              <a:rPr lang="en-US" sz="3200" dirty="0">
                <a:solidFill>
                  <a:srgbClr val="002060"/>
                </a:solidFill>
                <a:latin typeface=".VnAristote" panose="020B7200000000000000" pitchFamily="34" charset="0"/>
                <a:ea typeface="+mj-ea"/>
                <a:cs typeface="+mj-cs"/>
              </a:rPr>
              <a:t>Friday, November 11</a:t>
            </a:r>
            <a:r>
              <a:rPr lang="en-US" sz="3200" baseline="30000" dirty="0">
                <a:solidFill>
                  <a:srgbClr val="002060"/>
                </a:solidFill>
                <a:latin typeface=".VnAristote" panose="020B7200000000000000" pitchFamily="34" charset="0"/>
                <a:ea typeface="+mj-ea"/>
                <a:cs typeface="+mj-cs"/>
              </a:rPr>
              <a:t>th</a:t>
            </a:r>
            <a:r>
              <a:rPr lang="en-US" sz="3200" dirty="0">
                <a:solidFill>
                  <a:srgbClr val="002060"/>
                </a:solidFill>
                <a:latin typeface=".VnAristote" panose="020B7200000000000000" pitchFamily="34" charset="0"/>
                <a:ea typeface="+mj-ea"/>
                <a:cs typeface="+mj-cs"/>
              </a:rPr>
              <a:t> , 2023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pic>
        <p:nvPicPr>
          <p:cNvPr id="8" name="Picture 156" descr="POINSET2"/>
          <p:cNvPicPr>
            <a:picLocks noChangeAspect="1" noChangeArrowheads="1"/>
          </p:cNvPicPr>
          <p:nvPr/>
        </p:nvPicPr>
        <p:blipFill>
          <a:blip r:embed="rId3"/>
          <a:srcRect/>
          <a:stretch>
            <a:fillRect/>
          </a:stretch>
        </p:blipFill>
        <p:spPr bwMode="auto">
          <a:xfrm>
            <a:off x="-25400" y="9525"/>
            <a:ext cx="1397000" cy="1285875"/>
          </a:xfrm>
          <a:prstGeom prst="rect">
            <a:avLst/>
          </a:prstGeom>
          <a:noFill/>
          <a:ln w="9525">
            <a:noFill/>
            <a:miter lim="800000"/>
            <a:headEnd/>
            <a:tailEnd/>
          </a:ln>
        </p:spPr>
      </p:pic>
      <p:pic>
        <p:nvPicPr>
          <p:cNvPr id="9" name="Picture 158" descr="POINSET2"/>
          <p:cNvPicPr>
            <a:picLocks noChangeAspect="1" noChangeArrowheads="1"/>
          </p:cNvPicPr>
          <p:nvPr/>
        </p:nvPicPr>
        <p:blipFill>
          <a:blip r:embed="rId3"/>
          <a:srcRect/>
          <a:stretch>
            <a:fillRect/>
          </a:stretch>
        </p:blipFill>
        <p:spPr bwMode="auto">
          <a:xfrm rot="5400000">
            <a:off x="7820818" y="-115094"/>
            <a:ext cx="1209677" cy="1458913"/>
          </a:xfrm>
          <a:prstGeom prst="rect">
            <a:avLst/>
          </a:prstGeom>
          <a:noFill/>
          <a:ln w="9525">
            <a:noFill/>
            <a:miter lim="800000"/>
            <a:headEnd/>
            <a:tailEnd/>
          </a:ln>
        </p:spPr>
      </p:pic>
      <p:sp>
        <p:nvSpPr>
          <p:cNvPr id="10" name="Google Shape;1881;p31"/>
          <p:cNvSpPr txBox="1">
            <a:spLocks/>
          </p:cNvSpPr>
          <p:nvPr/>
        </p:nvSpPr>
        <p:spPr>
          <a:xfrm>
            <a:off x="342074" y="2015053"/>
            <a:ext cx="5601525" cy="493081"/>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dirty="0">
                <a:solidFill>
                  <a:srgbClr val="002060"/>
                </a:solidFill>
                <a:latin typeface="Times New Roman" panose="02020603050405020304" pitchFamily="18" charset="0"/>
                <a:cs typeface="Times New Roman" panose="02020603050405020304" pitchFamily="18" charset="0"/>
              </a:rPr>
              <a:t>I. Vocabulary:</a:t>
            </a: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1. dir</a:t>
            </a:r>
            <a:r>
              <a:rPr lang="en-US" sz="1600" dirty="0">
                <a:solidFill>
                  <a:srgbClr val="FF0000"/>
                </a:solidFill>
                <a:latin typeface="Times New Roman" panose="02020603050405020304" pitchFamily="18" charset="0"/>
                <a:cs typeface="Times New Roman" panose="02020603050405020304" pitchFamily="18" charset="0"/>
              </a:rPr>
              <a:t>e</a:t>
            </a:r>
            <a:r>
              <a:rPr lang="en-US" sz="1600" dirty="0">
                <a:solidFill>
                  <a:srgbClr val="002060"/>
                </a:solidFill>
                <a:latin typeface="Times New Roman" panose="02020603050405020304" pitchFamily="18" charset="0"/>
                <a:cs typeface="Times New Roman" panose="02020603050405020304" pitchFamily="18" charset="0"/>
              </a:rPr>
              <a:t>ction (n) : </a:t>
            </a:r>
            <a:r>
              <a:rPr lang="en-US" sz="1600" dirty="0" err="1">
                <a:solidFill>
                  <a:srgbClr val="002060"/>
                </a:solidFill>
                <a:latin typeface="Times New Roman" panose="02020603050405020304" pitchFamily="18" charset="0"/>
                <a:cs typeface="Times New Roman" panose="02020603050405020304" pitchFamily="18" charset="0"/>
              </a:rPr>
              <a:t>phương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hướng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sự</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chỉ</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dẫn</a:t>
            </a:r>
            <a:r>
              <a:rPr lang="en-US" sz="1600" dirty="0">
                <a:solidFill>
                  <a:srgbClr val="002060"/>
                </a:solidFill>
                <a:latin typeface="Times New Roman" panose="02020603050405020304" pitchFamily="18" charset="0"/>
                <a:cs typeface="Times New Roman" panose="02020603050405020304" pitchFamily="18" charset="0"/>
              </a:rPr>
              <a:t> </a:t>
            </a: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2. </a:t>
            </a:r>
            <a:r>
              <a:rPr lang="en-US" sz="1600" dirty="0">
                <a:solidFill>
                  <a:srgbClr val="FF0000"/>
                </a:solidFill>
                <a:latin typeface="Times New Roman" panose="02020603050405020304" pitchFamily="18" charset="0"/>
                <a:cs typeface="Times New Roman" panose="02020603050405020304" pitchFamily="18" charset="0"/>
              </a:rPr>
              <a:t>au</a:t>
            </a:r>
            <a:r>
              <a:rPr lang="en-US" sz="1600" dirty="0">
                <a:solidFill>
                  <a:srgbClr val="002060"/>
                </a:solidFill>
                <a:latin typeface="Times New Roman" panose="02020603050405020304" pitchFamily="18" charset="0"/>
                <a:cs typeface="Times New Roman" panose="02020603050405020304" pitchFamily="18" charset="0"/>
              </a:rPr>
              <a:t>dio guide (</a:t>
            </a:r>
            <a:r>
              <a:rPr lang="en-US" sz="1600" dirty="0" err="1">
                <a:solidFill>
                  <a:srgbClr val="002060"/>
                </a:solidFill>
                <a:latin typeface="Times New Roman" panose="02020603050405020304" pitchFamily="18" charset="0"/>
                <a:cs typeface="Times New Roman" panose="02020603050405020304" pitchFamily="18" charset="0"/>
              </a:rPr>
              <a:t>phr</a:t>
            </a:r>
            <a:r>
              <a:rPr lang="en-US" sz="1600" dirty="0">
                <a:solidFill>
                  <a:srgbClr val="002060"/>
                </a:solidFill>
                <a:latin typeface="Times New Roman" panose="02020603050405020304" pitchFamily="18" charset="0"/>
                <a:cs typeface="Times New Roman" panose="02020603050405020304" pitchFamily="18" charset="0"/>
              </a:rPr>
              <a:t>) : </a:t>
            </a:r>
            <a:r>
              <a:rPr lang="en-US" sz="1600" dirty="0" err="1">
                <a:solidFill>
                  <a:srgbClr val="002060"/>
                </a:solidFill>
                <a:latin typeface="Times New Roman" panose="02020603050405020304" pitchFamily="18" charset="0"/>
                <a:cs typeface="Times New Roman" panose="02020603050405020304" pitchFamily="18" charset="0"/>
              </a:rPr>
              <a:t>thuyết</a:t>
            </a:r>
            <a:r>
              <a:rPr lang="en-US" sz="1600" dirty="0">
                <a:solidFill>
                  <a:srgbClr val="002060"/>
                </a:solidFill>
                <a:latin typeface="Times New Roman" panose="02020603050405020304" pitchFamily="18" charset="0"/>
                <a:cs typeface="Times New Roman" panose="02020603050405020304" pitchFamily="18" charset="0"/>
              </a:rPr>
              <a:t> minh </a:t>
            </a:r>
            <a:r>
              <a:rPr lang="en-US" sz="1600" dirty="0" err="1">
                <a:solidFill>
                  <a:srgbClr val="002060"/>
                </a:solidFill>
                <a:latin typeface="Times New Roman" panose="02020603050405020304" pitchFamily="18" charset="0"/>
                <a:cs typeface="Times New Roman" panose="02020603050405020304" pitchFamily="18" charset="0"/>
              </a:rPr>
              <a:t>tự</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động</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3. w</a:t>
            </a:r>
            <a:r>
              <a:rPr lang="en-US" sz="1600" dirty="0">
                <a:solidFill>
                  <a:srgbClr val="FF0000"/>
                </a:solidFill>
                <a:latin typeface="Times New Roman" panose="02020603050405020304" pitchFamily="18" charset="0"/>
                <a:cs typeface="Times New Roman" panose="02020603050405020304" pitchFamily="18" charset="0"/>
              </a:rPr>
              <a:t>o</a:t>
            </a:r>
            <a:r>
              <a:rPr lang="en-US" sz="1600" dirty="0">
                <a:solidFill>
                  <a:srgbClr val="002060"/>
                </a:solidFill>
                <a:latin typeface="Times New Roman" panose="02020603050405020304" pitchFamily="18" charset="0"/>
                <a:cs typeface="Times New Roman" panose="02020603050405020304" pitchFamily="18" charset="0"/>
              </a:rPr>
              <a:t>rkshop (n) : </a:t>
            </a:r>
            <a:r>
              <a:rPr lang="en-US" sz="1600" dirty="0" err="1">
                <a:solidFill>
                  <a:srgbClr val="002060"/>
                </a:solidFill>
                <a:latin typeface="Times New Roman" panose="02020603050405020304" pitchFamily="18" charset="0"/>
                <a:cs typeface="Times New Roman" panose="02020603050405020304" pitchFamily="18" charset="0"/>
              </a:rPr>
              <a:t>xưởng</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4. pr</a:t>
            </a:r>
            <a:r>
              <a:rPr lang="en-US" sz="1600" dirty="0">
                <a:solidFill>
                  <a:srgbClr val="FF0000"/>
                </a:solidFill>
                <a:latin typeface="Times New Roman" panose="02020603050405020304" pitchFamily="18" charset="0"/>
                <a:cs typeface="Times New Roman" panose="02020603050405020304" pitchFamily="18" charset="0"/>
              </a:rPr>
              <a:t>e</a:t>
            </a:r>
            <a:r>
              <a:rPr lang="en-US" sz="1600" dirty="0">
                <a:solidFill>
                  <a:srgbClr val="002060"/>
                </a:solidFill>
                <a:latin typeface="Times New Roman" panose="02020603050405020304" pitchFamily="18" charset="0"/>
                <a:cs typeface="Times New Roman" panose="02020603050405020304" pitchFamily="18" charset="0"/>
              </a:rPr>
              <a:t>sent (n) : </a:t>
            </a:r>
            <a:r>
              <a:rPr lang="en-US" sz="1600" dirty="0" err="1">
                <a:solidFill>
                  <a:srgbClr val="002060"/>
                </a:solidFill>
                <a:latin typeface="Times New Roman" panose="02020603050405020304" pitchFamily="18" charset="0"/>
                <a:cs typeface="Times New Roman" panose="02020603050405020304" pitchFamily="18" charset="0"/>
              </a:rPr>
              <a:t>món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quà</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5. c</a:t>
            </a:r>
            <a:r>
              <a:rPr lang="en-US" sz="1600" dirty="0">
                <a:solidFill>
                  <a:srgbClr val="FF0000"/>
                </a:solidFill>
                <a:latin typeface="Times New Roman" panose="02020603050405020304" pitchFamily="18" charset="0"/>
                <a:cs typeface="Times New Roman" panose="02020603050405020304" pitchFamily="18" charset="0"/>
              </a:rPr>
              <a:t>u</a:t>
            </a:r>
            <a:r>
              <a:rPr lang="en-US" sz="1600" dirty="0">
                <a:solidFill>
                  <a:srgbClr val="002060"/>
                </a:solidFill>
                <a:latin typeface="Times New Roman" panose="02020603050405020304" pitchFamily="18" charset="0"/>
                <a:cs typeface="Times New Roman" panose="02020603050405020304" pitchFamily="18" charset="0"/>
              </a:rPr>
              <a:t>lture (n) : </a:t>
            </a:r>
            <a:r>
              <a:rPr lang="en-US" sz="1600" dirty="0" err="1">
                <a:solidFill>
                  <a:srgbClr val="002060"/>
                </a:solidFill>
                <a:latin typeface="Times New Roman" panose="02020603050405020304" pitchFamily="18" charset="0"/>
                <a:cs typeface="Times New Roman" panose="02020603050405020304" pitchFamily="18" charset="0"/>
              </a:rPr>
              <a:t>văn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hóa</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6. go al</a:t>
            </a:r>
            <a:r>
              <a:rPr lang="en-US" sz="1600" dirty="0">
                <a:solidFill>
                  <a:srgbClr val="FF0000"/>
                </a:solidFill>
                <a:latin typeface="Times New Roman" panose="02020603050405020304" pitchFamily="18" charset="0"/>
                <a:cs typeface="Times New Roman" panose="02020603050405020304" pitchFamily="18" charset="0"/>
              </a:rPr>
              <a:t>o</a:t>
            </a:r>
            <a:r>
              <a:rPr lang="en-US" sz="1600" dirty="0">
                <a:solidFill>
                  <a:srgbClr val="002060"/>
                </a:solidFill>
                <a:latin typeface="Times New Roman" panose="02020603050405020304" pitchFamily="18" charset="0"/>
                <a:cs typeface="Times New Roman" panose="02020603050405020304" pitchFamily="18" charset="0"/>
              </a:rPr>
              <a:t>ng (</a:t>
            </a:r>
            <a:r>
              <a:rPr lang="en-US" sz="1600" dirty="0" err="1">
                <a:solidFill>
                  <a:srgbClr val="002060"/>
                </a:solidFill>
                <a:latin typeface="Times New Roman" panose="02020603050405020304" pitchFamily="18" charset="0"/>
                <a:cs typeface="Times New Roman" panose="02020603050405020304" pitchFamily="18" charset="0"/>
              </a:rPr>
              <a:t>phr</a:t>
            </a:r>
            <a:r>
              <a:rPr lang="en-US" sz="1600" dirty="0">
                <a:solidFill>
                  <a:srgbClr val="002060"/>
                </a:solidFill>
                <a:latin typeface="Times New Roman" panose="02020603050405020304" pitchFamily="18" charset="0"/>
                <a:cs typeface="Times New Roman" panose="02020603050405020304" pitchFamily="18" charset="0"/>
              </a:rPr>
              <a:t> v) : </a:t>
            </a:r>
            <a:r>
              <a:rPr lang="en-US" sz="1600" dirty="0" err="1">
                <a:solidFill>
                  <a:srgbClr val="002060"/>
                </a:solidFill>
                <a:latin typeface="Times New Roman" panose="02020603050405020304" pitchFamily="18" charset="0"/>
                <a:cs typeface="Times New Roman" panose="02020603050405020304" pitchFamily="18" charset="0"/>
              </a:rPr>
              <a:t>đi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theo</a:t>
            </a:r>
            <a:r>
              <a:rPr lang="en-US" sz="1600" dirty="0">
                <a:solidFill>
                  <a:srgbClr val="002060"/>
                </a:solidFill>
                <a:latin typeface="Times New Roman" panose="02020603050405020304" pitchFamily="18" charset="0"/>
                <a:cs typeface="Times New Roman" panose="02020603050405020304" pitchFamily="18" charset="0"/>
              </a:rPr>
              <a:t> </a:t>
            </a:r>
          </a:p>
          <a:p>
            <a:pPr marL="0" indent="0">
              <a:buNone/>
            </a:pPr>
            <a:endParaRPr lang="en-US" sz="2000" b="1" dirty="0">
              <a:solidFill>
                <a:srgbClr val="00206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78320" y="3962400"/>
            <a:ext cx="6097182" cy="400110"/>
          </a:xfrm>
          <a:prstGeom prst="rect">
            <a:avLst/>
          </a:prstGeom>
        </p:spPr>
        <p:txBody>
          <a:bodyPr wrap="none">
            <a:spAutoFit/>
          </a:bodyPr>
          <a:lstStyle/>
          <a:p>
            <a:r>
              <a:rPr lang="en-US" sz="2000" b="1" dirty="0">
                <a:solidFill>
                  <a:srgbClr val="002060"/>
                </a:solidFill>
                <a:latin typeface="Times New Roman" panose="02020603050405020304" pitchFamily="18" charset="0"/>
                <a:cs typeface="Times New Roman" panose="02020603050405020304" pitchFamily="18" charset="0"/>
              </a:rPr>
              <a:t>II. Everyday English: </a:t>
            </a:r>
            <a:r>
              <a:rPr lang="en-US" sz="2000" b="1" dirty="0">
                <a:solidFill>
                  <a:srgbClr val="7030A0"/>
                </a:solidFill>
                <a:latin typeface="Times New Roman" panose="02020603050405020304" pitchFamily="18" charset="0"/>
                <a:cs typeface="Times New Roman" panose="02020603050405020304" pitchFamily="18" charset="0"/>
              </a:rPr>
              <a:t>Asking for and giving directions</a:t>
            </a:r>
          </a:p>
        </p:txBody>
      </p:sp>
      <p:sp>
        <p:nvSpPr>
          <p:cNvPr id="11" name="TextBox 10"/>
          <p:cNvSpPr txBox="1"/>
          <p:nvPr/>
        </p:nvSpPr>
        <p:spPr>
          <a:xfrm>
            <a:off x="11113" y="4385742"/>
            <a:ext cx="6770687" cy="1323439"/>
          </a:xfrm>
          <a:prstGeom prst="rect">
            <a:avLst/>
          </a:prstGeom>
          <a:solidFill>
            <a:schemeClr val="bg2">
              <a:lumMod val="20000"/>
              <a:lumOff val="80000"/>
            </a:schemeClr>
          </a:solidFill>
          <a:ln>
            <a:solidFill>
              <a:srgbClr val="73C9B8"/>
            </a:solidFill>
          </a:ln>
        </p:spPr>
        <p:txBody>
          <a:bodyPr wrap="square" rtlCol="0">
            <a:spAutoFit/>
          </a:bodyPr>
          <a:lstStyle/>
          <a:p>
            <a:r>
              <a:rPr lang="en-US" sz="1966" dirty="0">
                <a:latin typeface="Times New Roman" panose="02020603050405020304" pitchFamily="18" charset="0"/>
                <a:cs typeface="Times New Roman" panose="02020603050405020304" pitchFamily="18" charset="0"/>
              </a:rPr>
              <a:t>   </a:t>
            </a:r>
            <a:r>
              <a:rPr lang="en-US" sz="2000" b="1" dirty="0">
                <a:solidFill>
                  <a:srgbClr val="FF0000"/>
                </a:solidFill>
                <a:latin typeface="Times New Roman" panose="02020603050405020304" pitchFamily="18" charset="0"/>
                <a:cs typeface="Times New Roman" panose="02020603050405020304" pitchFamily="18" charset="0"/>
              </a:rPr>
              <a:t>1.  Could you tell me the way to .............(</a:t>
            </a:r>
            <a:r>
              <a:rPr lang="en-US" sz="2000" b="1" dirty="0" err="1">
                <a:solidFill>
                  <a:srgbClr val="FF0000"/>
                </a:solidFill>
                <a:latin typeface="Times New Roman" panose="02020603050405020304" pitchFamily="18" charset="0"/>
                <a:cs typeface="Times New Roman" panose="02020603050405020304" pitchFamily="18" charset="0"/>
              </a:rPr>
              <a:t>nơi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chốn</a:t>
            </a:r>
            <a:r>
              <a:rPr lang="en-US" sz="2000" b="1" dirty="0">
                <a:solidFill>
                  <a:srgbClr val="FF0000"/>
                </a:solidFill>
                <a:latin typeface="Times New Roman" panose="02020603050405020304" pitchFamily="18" charset="0"/>
                <a:cs typeface="Times New Roman" panose="02020603050405020304" pitchFamily="18" charset="0"/>
              </a:rPr>
              <a:t>), please?</a:t>
            </a:r>
          </a:p>
          <a:p>
            <a:r>
              <a:rPr lang="en-US" sz="2000" dirty="0">
                <a:latin typeface="Times New Roman" panose="02020603050405020304" pitchFamily="18" charset="0"/>
                <a:cs typeface="Times New Roman" panose="02020603050405020304" pitchFamily="18" charset="0"/>
              </a:rPr>
              <a:t>               </a:t>
            </a:r>
            <a:r>
              <a:rPr lang="en-US" sz="2000" dirty="0">
                <a:solidFill>
                  <a:srgbClr val="002060"/>
                </a:solidFill>
                <a:latin typeface="Times New Roman" panose="02020603050405020304" pitchFamily="18" charset="0"/>
                <a:cs typeface="Times New Roman" panose="02020603050405020304" pitchFamily="18" charset="0"/>
              </a:rPr>
              <a:t>(</a:t>
            </a:r>
            <a:r>
              <a:rPr lang="en-US" sz="2000" dirty="0" err="1">
                <a:solidFill>
                  <a:srgbClr val="002060"/>
                </a:solidFill>
                <a:latin typeface="Times New Roman" panose="02020603050405020304" pitchFamily="18" charset="0"/>
                <a:cs typeface="Times New Roman" panose="02020603050405020304" pitchFamily="18" charset="0"/>
              </a:rPr>
              <a:t>Làm</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ơn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chỉ</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tôi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đường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đến</a:t>
            </a:r>
            <a:r>
              <a:rPr lang="en-US" sz="2000" dirty="0">
                <a:solidFill>
                  <a:srgbClr val="002060"/>
                </a:solidFill>
                <a:latin typeface="Times New Roman" panose="02020603050405020304" pitchFamily="18" charset="0"/>
                <a:cs typeface="Times New Roman" panose="02020603050405020304" pitchFamily="18" charset="0"/>
              </a:rPr>
              <a:t> .......?)</a:t>
            </a:r>
          </a:p>
          <a:p>
            <a:r>
              <a:rPr lang="en-US" sz="2000" b="1" dirty="0">
                <a:solidFill>
                  <a:srgbClr val="FF0000"/>
                </a:solidFill>
                <a:latin typeface="Times New Roman" panose="02020603050405020304" pitchFamily="18" charset="0"/>
                <a:cs typeface="Times New Roman" panose="02020603050405020304" pitchFamily="18" charset="0"/>
              </a:rPr>
              <a:t>   2. Where’s the nearest .............(</a:t>
            </a:r>
            <a:r>
              <a:rPr lang="en-US" sz="2000" b="1" dirty="0" err="1">
                <a:solidFill>
                  <a:srgbClr val="FF0000"/>
                </a:solidFill>
                <a:latin typeface="Times New Roman" panose="02020603050405020304" pitchFamily="18" charset="0"/>
                <a:cs typeface="Times New Roman" panose="02020603050405020304" pitchFamily="18" charset="0"/>
              </a:rPr>
              <a:t>nơi</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chốn</a:t>
            </a:r>
            <a:r>
              <a:rPr lang="en-US" sz="2000" b="1" dirty="0">
                <a:solidFill>
                  <a:srgbClr val="FF0000"/>
                </a:solidFill>
                <a:latin typeface="Times New Roman" panose="02020603050405020304" pitchFamily="18" charset="0"/>
                <a:cs typeface="Times New Roman" panose="02020603050405020304" pitchFamily="18" charset="0"/>
              </a:rPr>
              <a:t>), please?</a:t>
            </a:r>
          </a:p>
          <a:p>
            <a:pPr lvl="2"/>
            <a:r>
              <a:rPr lang="en-US" sz="2000" dirty="0">
                <a:latin typeface="Times New Roman" panose="02020603050405020304" pitchFamily="18" charset="0"/>
                <a:cs typeface="Times New Roman" panose="02020603050405020304" pitchFamily="18" charset="0"/>
              </a:rPr>
              <a:t> </a:t>
            </a:r>
            <a:r>
              <a:rPr lang="en-US" sz="2000" dirty="0">
                <a:solidFill>
                  <a:srgbClr val="002060"/>
                </a:solidFill>
                <a:latin typeface="Times New Roman" panose="02020603050405020304" pitchFamily="18" charset="0"/>
                <a:cs typeface="Times New Roman" panose="02020603050405020304" pitchFamily="18" charset="0"/>
              </a:rPr>
              <a:t>(Xin </a:t>
            </a:r>
            <a:r>
              <a:rPr lang="en-US" sz="2000" dirty="0" err="1">
                <a:solidFill>
                  <a:srgbClr val="002060"/>
                </a:solidFill>
                <a:latin typeface="Times New Roman" panose="02020603050405020304" pitchFamily="18" charset="0"/>
                <a:cs typeface="Times New Roman" panose="02020603050405020304" pitchFamily="18" charset="0"/>
              </a:rPr>
              <a:t>hỏi</a:t>
            </a:r>
            <a:r>
              <a:rPr lang="en-US" sz="2000" dirty="0">
                <a:solidFill>
                  <a:srgbClr val="002060"/>
                </a:solidFill>
                <a:latin typeface="Times New Roman" panose="02020603050405020304" pitchFamily="18" charset="0"/>
                <a:cs typeface="Times New Roman" panose="02020603050405020304" pitchFamily="18" charset="0"/>
              </a:rPr>
              <a:t> .......... </a:t>
            </a:r>
            <a:r>
              <a:rPr lang="en-US" sz="2000" dirty="0" err="1">
                <a:solidFill>
                  <a:srgbClr val="002060"/>
                </a:solidFill>
                <a:latin typeface="Times New Roman" panose="02020603050405020304" pitchFamily="18" charset="0"/>
                <a:cs typeface="Times New Roman" panose="02020603050405020304" pitchFamily="18" charset="0"/>
              </a:rPr>
              <a:t>gần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nhất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là</a:t>
            </a:r>
            <a:r>
              <a:rPr lang="en-US" sz="2000" dirty="0">
                <a:solidFill>
                  <a:srgbClr val="002060"/>
                </a:solidFill>
                <a:latin typeface="Times New Roman" panose="02020603050405020304" pitchFamily="18" charset="0"/>
                <a:cs typeface="Times New Roman" panose="02020603050405020304" pitchFamily="18" charset="0"/>
              </a:rPr>
              <a:t> ở </a:t>
            </a:r>
            <a:r>
              <a:rPr lang="en-US" sz="2000" dirty="0" err="1">
                <a:solidFill>
                  <a:srgbClr val="002060"/>
                </a:solidFill>
                <a:latin typeface="Times New Roman" panose="02020603050405020304" pitchFamily="18" charset="0"/>
                <a:cs typeface="Times New Roman" panose="02020603050405020304" pitchFamily="18" charset="0"/>
              </a:rPr>
              <a:t>đâu</a:t>
            </a:r>
            <a:r>
              <a:rPr lang="en-US" sz="2000" dirty="0">
                <a:solidFill>
                  <a:srgbClr val="00206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06404676"/>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04" y="357545"/>
            <a:ext cx="9144000" cy="707886"/>
          </a:xfrm>
          <a:prstGeom prst="rect">
            <a:avLst/>
          </a:prstGeom>
          <a:noFill/>
        </p:spPr>
        <p:txBody>
          <a:bodyPr wrap="square" rtlCol="0">
            <a:spAutoFit/>
          </a:bodyPr>
          <a:lstStyle/>
          <a:p>
            <a:pPr algn="ctr"/>
            <a:r>
              <a:rPr lang="en-US" sz="20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Unit 4:</a:t>
            </a:r>
            <a:r>
              <a:rPr lang="en-US" sz="2000" dirty="0">
                <a:solidFill>
                  <a:srgbClr val="FF0000"/>
                </a:solidFill>
                <a:latin typeface="Times New Roman" pitchFamily="18" charset="0"/>
                <a:cs typeface="Times New Roman" pitchFamily="18" charset="0"/>
              </a:rPr>
              <a:t> </a:t>
            </a:r>
            <a:r>
              <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My </a:t>
            </a:r>
            <a:r>
              <a:rPr lang="en-US" sz="2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neighbourhood</a:t>
            </a:r>
            <a:endParaRPr lang="en-US" sz="2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2000" dirty="0">
                <a:solidFill>
                  <a:srgbClr val="00B050"/>
                </a:solidFill>
                <a:effectLst>
                  <a:outerShdw blurRad="38100" dist="38100" dir="2700000" algn="tl">
                    <a:srgbClr val="000000">
                      <a:alpha val="43137"/>
                    </a:srgbClr>
                  </a:outerShdw>
                </a:effectLst>
                <a:latin typeface="Times New Roman" pitchFamily="18" charset="0"/>
                <a:cs typeface="Times New Roman" pitchFamily="18" charset="0"/>
              </a:rPr>
              <a:t>Period 29 - Lesson 4: Communication (p.43)</a:t>
            </a:r>
          </a:p>
        </p:txBody>
      </p:sp>
      <p:sp>
        <p:nvSpPr>
          <p:cNvPr id="6" name="TextBox 5"/>
          <p:cNvSpPr txBox="1"/>
          <p:nvPr/>
        </p:nvSpPr>
        <p:spPr>
          <a:xfrm>
            <a:off x="228600" y="1001126"/>
            <a:ext cx="3960440" cy="400110"/>
          </a:xfrm>
          <a:prstGeom prst="rect">
            <a:avLst/>
          </a:prstGeom>
          <a:noFill/>
        </p:spPr>
        <p:txBody>
          <a:bodyPr wrap="square" rtlCol="0">
            <a:spAutoFit/>
          </a:bodyPr>
          <a:lstStyle/>
          <a:p>
            <a:r>
              <a:rPr lang="en-US" sz="2000" b="1" dirty="0">
                <a:solidFill>
                  <a:srgbClr val="C00000"/>
                </a:solidFill>
                <a:latin typeface="Times New Roman" pitchFamily="18" charset="0"/>
                <a:ea typeface="Yu Mincho Light" pitchFamily="18" charset="-128"/>
                <a:cs typeface="Times New Roman" pitchFamily="18" charset="0"/>
              </a:rPr>
              <a:t>A. Pre - speaking:</a:t>
            </a:r>
            <a:endParaRPr lang="en-US" sz="2000" b="1" dirty="0">
              <a:solidFill>
                <a:srgbClr val="C00000"/>
              </a:solidFill>
              <a:latin typeface="Yu Mincho Light" pitchFamily="18" charset="-128"/>
              <a:ea typeface="Yu Mincho Light" pitchFamily="18" charset="-128"/>
            </a:endParaRPr>
          </a:p>
        </p:txBody>
      </p:sp>
      <p:sp>
        <p:nvSpPr>
          <p:cNvPr id="20" name="Rectangle 15"/>
          <p:cNvSpPr txBox="1">
            <a:spLocks noChangeArrowheads="1"/>
          </p:cNvSpPr>
          <p:nvPr/>
        </p:nvSpPr>
        <p:spPr bwMode="auto">
          <a:xfrm>
            <a:off x="468313" y="19721"/>
            <a:ext cx="8229600" cy="228600"/>
          </a:xfrm>
          <a:prstGeom prst="rect">
            <a:avLst/>
          </a:prstGeom>
          <a:noFill/>
          <a:ln w="9525">
            <a:noFill/>
            <a:miter lim="800000"/>
            <a:headEnd/>
            <a:tailEnd/>
          </a:ln>
        </p:spPr>
        <p:txBody>
          <a:bodyPr anchor="ctr"/>
          <a:lstStyle/>
          <a:p>
            <a:pPr algn="ctr" fontAlgn="auto">
              <a:spcAft>
                <a:spcPts val="0"/>
              </a:spcAft>
              <a:defRPr/>
            </a:pPr>
            <a:r>
              <a:rPr lang="en-US" dirty="0">
                <a:solidFill>
                  <a:srgbClr val="002060"/>
                </a:solidFill>
                <a:latin typeface=".VnAristote" panose="020B7200000000000000" pitchFamily="34" charset="0"/>
                <a:ea typeface="+mj-ea"/>
                <a:cs typeface="+mj-cs"/>
              </a:rPr>
              <a:t>Friday, November 11</a:t>
            </a:r>
            <a:r>
              <a:rPr lang="en-US" baseline="30000" dirty="0">
                <a:solidFill>
                  <a:srgbClr val="002060"/>
                </a:solidFill>
                <a:latin typeface=".VnAristote" panose="020B7200000000000000" pitchFamily="34" charset="0"/>
                <a:ea typeface="+mj-ea"/>
                <a:cs typeface="+mj-cs"/>
              </a:rPr>
              <a:t>th</a:t>
            </a:r>
            <a:r>
              <a:rPr lang="en-US" dirty="0">
                <a:solidFill>
                  <a:srgbClr val="002060"/>
                </a:solidFill>
                <a:latin typeface=".VnAristote" panose="020B7200000000000000" pitchFamily="34" charset="0"/>
                <a:ea typeface="+mj-ea"/>
                <a:cs typeface="+mj-cs"/>
              </a:rPr>
              <a:t> , 2023</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13" y="6360968"/>
            <a:ext cx="9144000" cy="476250"/>
          </a:xfrm>
          <a:prstGeom prst="rect">
            <a:avLst/>
          </a:prstGeom>
        </p:spPr>
      </p:pic>
      <p:pic>
        <p:nvPicPr>
          <p:cNvPr id="8" name="Picture 156" descr="POINSET2"/>
          <p:cNvPicPr>
            <a:picLocks noChangeAspect="1" noChangeArrowheads="1"/>
          </p:cNvPicPr>
          <p:nvPr/>
        </p:nvPicPr>
        <p:blipFill>
          <a:blip r:embed="rId3"/>
          <a:srcRect/>
          <a:stretch>
            <a:fillRect/>
          </a:stretch>
        </p:blipFill>
        <p:spPr bwMode="auto">
          <a:xfrm>
            <a:off x="-25400" y="9525"/>
            <a:ext cx="1397000" cy="1285875"/>
          </a:xfrm>
          <a:prstGeom prst="rect">
            <a:avLst/>
          </a:prstGeom>
          <a:noFill/>
          <a:ln w="9525">
            <a:noFill/>
            <a:miter lim="800000"/>
            <a:headEnd/>
            <a:tailEnd/>
          </a:ln>
        </p:spPr>
      </p:pic>
      <p:pic>
        <p:nvPicPr>
          <p:cNvPr id="9" name="Picture 158" descr="POINSET2"/>
          <p:cNvPicPr>
            <a:picLocks noChangeAspect="1" noChangeArrowheads="1"/>
          </p:cNvPicPr>
          <p:nvPr/>
        </p:nvPicPr>
        <p:blipFill>
          <a:blip r:embed="rId3"/>
          <a:srcRect/>
          <a:stretch>
            <a:fillRect/>
          </a:stretch>
        </p:blipFill>
        <p:spPr bwMode="auto">
          <a:xfrm rot="5400000">
            <a:off x="7820818" y="-115094"/>
            <a:ext cx="1209677" cy="1458913"/>
          </a:xfrm>
          <a:prstGeom prst="rect">
            <a:avLst/>
          </a:prstGeom>
          <a:noFill/>
          <a:ln w="9525">
            <a:noFill/>
            <a:miter lim="800000"/>
            <a:headEnd/>
            <a:tailEnd/>
          </a:ln>
        </p:spPr>
      </p:pic>
      <p:sp>
        <p:nvSpPr>
          <p:cNvPr id="10" name="Google Shape;1881;p31"/>
          <p:cNvSpPr txBox="1">
            <a:spLocks/>
          </p:cNvSpPr>
          <p:nvPr/>
        </p:nvSpPr>
        <p:spPr>
          <a:xfrm>
            <a:off x="228600" y="1190950"/>
            <a:ext cx="5601525" cy="493081"/>
          </a:xfrm>
          <a:prstGeom prst="rect">
            <a:avLst/>
          </a:prstGeom>
          <a:noFill/>
          <a:ln>
            <a:noFill/>
          </a:ln>
        </p:spPr>
        <p:txBody>
          <a:bodyPr spcFirstLastPara="1" wrap="square" lIns="68569" tIns="68569" rIns="68569" bIns="68569"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b="1" dirty="0">
                <a:solidFill>
                  <a:srgbClr val="002060"/>
                </a:solidFill>
                <a:latin typeface="Times New Roman" panose="02020603050405020304" pitchFamily="18" charset="0"/>
                <a:cs typeface="Times New Roman" panose="02020603050405020304" pitchFamily="18" charset="0"/>
              </a:rPr>
              <a:t>I. Vocabulary:</a:t>
            </a: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1. dir</a:t>
            </a:r>
            <a:r>
              <a:rPr lang="en-US" sz="1600" dirty="0">
                <a:solidFill>
                  <a:srgbClr val="FF0000"/>
                </a:solidFill>
                <a:latin typeface="Times New Roman" panose="02020603050405020304" pitchFamily="18" charset="0"/>
                <a:cs typeface="Times New Roman" panose="02020603050405020304" pitchFamily="18" charset="0"/>
              </a:rPr>
              <a:t>e</a:t>
            </a:r>
            <a:r>
              <a:rPr lang="en-US" sz="1600" dirty="0">
                <a:solidFill>
                  <a:srgbClr val="002060"/>
                </a:solidFill>
                <a:latin typeface="Times New Roman" panose="02020603050405020304" pitchFamily="18" charset="0"/>
                <a:cs typeface="Times New Roman" panose="02020603050405020304" pitchFamily="18" charset="0"/>
              </a:rPr>
              <a:t>ction (n) : </a:t>
            </a:r>
            <a:r>
              <a:rPr lang="en-US" sz="1600" dirty="0" err="1">
                <a:solidFill>
                  <a:srgbClr val="002060"/>
                </a:solidFill>
                <a:latin typeface="Times New Roman" panose="02020603050405020304" pitchFamily="18" charset="0"/>
                <a:cs typeface="Times New Roman" panose="02020603050405020304" pitchFamily="18" charset="0"/>
              </a:rPr>
              <a:t>phương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hướng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sự</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chỉ</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dẫn</a:t>
            </a:r>
            <a:r>
              <a:rPr lang="en-US" sz="1600" dirty="0">
                <a:solidFill>
                  <a:srgbClr val="002060"/>
                </a:solidFill>
                <a:latin typeface="Times New Roman" panose="02020603050405020304" pitchFamily="18" charset="0"/>
                <a:cs typeface="Times New Roman" panose="02020603050405020304" pitchFamily="18" charset="0"/>
              </a:rPr>
              <a:t> </a:t>
            </a: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2. </a:t>
            </a:r>
            <a:r>
              <a:rPr lang="en-US" sz="1600" dirty="0">
                <a:solidFill>
                  <a:srgbClr val="FF0000"/>
                </a:solidFill>
                <a:latin typeface="Times New Roman" panose="02020603050405020304" pitchFamily="18" charset="0"/>
                <a:cs typeface="Times New Roman" panose="02020603050405020304" pitchFamily="18" charset="0"/>
              </a:rPr>
              <a:t>au</a:t>
            </a:r>
            <a:r>
              <a:rPr lang="en-US" sz="1600" dirty="0">
                <a:solidFill>
                  <a:srgbClr val="002060"/>
                </a:solidFill>
                <a:latin typeface="Times New Roman" panose="02020603050405020304" pitchFamily="18" charset="0"/>
                <a:cs typeface="Times New Roman" panose="02020603050405020304" pitchFamily="18" charset="0"/>
              </a:rPr>
              <a:t>dio guide (</a:t>
            </a:r>
            <a:r>
              <a:rPr lang="en-US" sz="1600" dirty="0" err="1">
                <a:solidFill>
                  <a:srgbClr val="002060"/>
                </a:solidFill>
                <a:latin typeface="Times New Roman" panose="02020603050405020304" pitchFamily="18" charset="0"/>
                <a:cs typeface="Times New Roman" panose="02020603050405020304" pitchFamily="18" charset="0"/>
              </a:rPr>
              <a:t>phr</a:t>
            </a:r>
            <a:r>
              <a:rPr lang="en-US" sz="1600" dirty="0">
                <a:solidFill>
                  <a:srgbClr val="002060"/>
                </a:solidFill>
                <a:latin typeface="Times New Roman" panose="02020603050405020304" pitchFamily="18" charset="0"/>
                <a:cs typeface="Times New Roman" panose="02020603050405020304" pitchFamily="18" charset="0"/>
              </a:rPr>
              <a:t>) : </a:t>
            </a:r>
            <a:r>
              <a:rPr lang="en-US" sz="1600" dirty="0" err="1">
                <a:solidFill>
                  <a:srgbClr val="002060"/>
                </a:solidFill>
                <a:latin typeface="Times New Roman" panose="02020603050405020304" pitchFamily="18" charset="0"/>
                <a:cs typeface="Times New Roman" panose="02020603050405020304" pitchFamily="18" charset="0"/>
              </a:rPr>
              <a:t>thuyết</a:t>
            </a:r>
            <a:r>
              <a:rPr lang="en-US" sz="1600" dirty="0">
                <a:solidFill>
                  <a:srgbClr val="002060"/>
                </a:solidFill>
                <a:latin typeface="Times New Roman" panose="02020603050405020304" pitchFamily="18" charset="0"/>
                <a:cs typeface="Times New Roman" panose="02020603050405020304" pitchFamily="18" charset="0"/>
              </a:rPr>
              <a:t> minh </a:t>
            </a:r>
            <a:r>
              <a:rPr lang="en-US" sz="1600" dirty="0" err="1">
                <a:solidFill>
                  <a:srgbClr val="002060"/>
                </a:solidFill>
                <a:latin typeface="Times New Roman" panose="02020603050405020304" pitchFamily="18" charset="0"/>
                <a:cs typeface="Times New Roman" panose="02020603050405020304" pitchFamily="18" charset="0"/>
              </a:rPr>
              <a:t>tự</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động</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3. w</a:t>
            </a:r>
            <a:r>
              <a:rPr lang="en-US" sz="1600" dirty="0">
                <a:solidFill>
                  <a:srgbClr val="FF0000"/>
                </a:solidFill>
                <a:latin typeface="Times New Roman" panose="02020603050405020304" pitchFamily="18" charset="0"/>
                <a:cs typeface="Times New Roman" panose="02020603050405020304" pitchFamily="18" charset="0"/>
              </a:rPr>
              <a:t>o</a:t>
            </a:r>
            <a:r>
              <a:rPr lang="en-US" sz="1600" dirty="0">
                <a:solidFill>
                  <a:srgbClr val="002060"/>
                </a:solidFill>
                <a:latin typeface="Times New Roman" panose="02020603050405020304" pitchFamily="18" charset="0"/>
                <a:cs typeface="Times New Roman" panose="02020603050405020304" pitchFamily="18" charset="0"/>
              </a:rPr>
              <a:t>rkshop (n) : </a:t>
            </a:r>
            <a:r>
              <a:rPr lang="en-US" sz="1600" dirty="0" err="1">
                <a:solidFill>
                  <a:srgbClr val="002060"/>
                </a:solidFill>
                <a:latin typeface="Times New Roman" panose="02020603050405020304" pitchFamily="18" charset="0"/>
                <a:cs typeface="Times New Roman" panose="02020603050405020304" pitchFamily="18" charset="0"/>
              </a:rPr>
              <a:t>xưởng</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4. pr</a:t>
            </a:r>
            <a:r>
              <a:rPr lang="en-US" sz="1600" dirty="0">
                <a:solidFill>
                  <a:srgbClr val="FF0000"/>
                </a:solidFill>
                <a:latin typeface="Times New Roman" panose="02020603050405020304" pitchFamily="18" charset="0"/>
                <a:cs typeface="Times New Roman" panose="02020603050405020304" pitchFamily="18" charset="0"/>
              </a:rPr>
              <a:t>e</a:t>
            </a:r>
            <a:r>
              <a:rPr lang="en-US" sz="1600" dirty="0">
                <a:solidFill>
                  <a:srgbClr val="002060"/>
                </a:solidFill>
                <a:latin typeface="Times New Roman" panose="02020603050405020304" pitchFamily="18" charset="0"/>
                <a:cs typeface="Times New Roman" panose="02020603050405020304" pitchFamily="18" charset="0"/>
              </a:rPr>
              <a:t>sent (n) : </a:t>
            </a:r>
            <a:r>
              <a:rPr lang="en-US" sz="1600" dirty="0" err="1">
                <a:solidFill>
                  <a:srgbClr val="002060"/>
                </a:solidFill>
                <a:latin typeface="Times New Roman" panose="02020603050405020304" pitchFamily="18" charset="0"/>
                <a:cs typeface="Times New Roman" panose="02020603050405020304" pitchFamily="18" charset="0"/>
              </a:rPr>
              <a:t>món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quà</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5. c</a:t>
            </a:r>
            <a:r>
              <a:rPr lang="en-US" sz="1600" dirty="0">
                <a:solidFill>
                  <a:srgbClr val="FF0000"/>
                </a:solidFill>
                <a:latin typeface="Times New Roman" panose="02020603050405020304" pitchFamily="18" charset="0"/>
                <a:cs typeface="Times New Roman" panose="02020603050405020304" pitchFamily="18" charset="0"/>
              </a:rPr>
              <a:t>u</a:t>
            </a:r>
            <a:r>
              <a:rPr lang="en-US" sz="1600" dirty="0">
                <a:solidFill>
                  <a:srgbClr val="002060"/>
                </a:solidFill>
                <a:latin typeface="Times New Roman" panose="02020603050405020304" pitchFamily="18" charset="0"/>
                <a:cs typeface="Times New Roman" panose="02020603050405020304" pitchFamily="18" charset="0"/>
              </a:rPr>
              <a:t>lture (n) : </a:t>
            </a:r>
            <a:r>
              <a:rPr lang="en-US" sz="1600" dirty="0" err="1">
                <a:solidFill>
                  <a:srgbClr val="002060"/>
                </a:solidFill>
                <a:latin typeface="Times New Roman" panose="02020603050405020304" pitchFamily="18" charset="0"/>
                <a:cs typeface="Times New Roman" panose="02020603050405020304" pitchFamily="18" charset="0"/>
              </a:rPr>
              <a:t>văn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hóa</a:t>
            </a:r>
            <a:endParaRPr lang="en-US" sz="1600" dirty="0">
              <a:solidFill>
                <a:srgbClr val="002060"/>
              </a:solidFill>
              <a:latin typeface="Times New Roman" panose="02020603050405020304" pitchFamily="18" charset="0"/>
              <a:cs typeface="Times New Roman" panose="02020603050405020304" pitchFamily="18" charset="0"/>
            </a:endParaRPr>
          </a:p>
          <a:p>
            <a:pPr marL="0" indent="0">
              <a:lnSpc>
                <a:spcPct val="100000"/>
              </a:lnSpc>
              <a:spcBef>
                <a:spcPts val="0"/>
              </a:spcBef>
              <a:buNone/>
            </a:pPr>
            <a:r>
              <a:rPr lang="en-US" sz="1600" dirty="0">
                <a:solidFill>
                  <a:srgbClr val="002060"/>
                </a:solidFill>
                <a:latin typeface="Times New Roman" panose="02020603050405020304" pitchFamily="18" charset="0"/>
                <a:cs typeface="Times New Roman" panose="02020603050405020304" pitchFamily="18" charset="0"/>
              </a:rPr>
              <a:t>6. go al</a:t>
            </a:r>
            <a:r>
              <a:rPr lang="en-US" sz="1600" dirty="0">
                <a:solidFill>
                  <a:srgbClr val="FF0000"/>
                </a:solidFill>
                <a:latin typeface="Times New Roman" panose="02020603050405020304" pitchFamily="18" charset="0"/>
                <a:cs typeface="Times New Roman" panose="02020603050405020304" pitchFamily="18" charset="0"/>
              </a:rPr>
              <a:t>o</a:t>
            </a:r>
            <a:r>
              <a:rPr lang="en-US" sz="1600" dirty="0">
                <a:solidFill>
                  <a:srgbClr val="002060"/>
                </a:solidFill>
                <a:latin typeface="Times New Roman" panose="02020603050405020304" pitchFamily="18" charset="0"/>
                <a:cs typeface="Times New Roman" panose="02020603050405020304" pitchFamily="18" charset="0"/>
              </a:rPr>
              <a:t>ng (</a:t>
            </a:r>
            <a:r>
              <a:rPr lang="en-US" sz="1600" dirty="0" err="1">
                <a:solidFill>
                  <a:srgbClr val="002060"/>
                </a:solidFill>
                <a:latin typeface="Times New Roman" panose="02020603050405020304" pitchFamily="18" charset="0"/>
                <a:cs typeface="Times New Roman" panose="02020603050405020304" pitchFamily="18" charset="0"/>
              </a:rPr>
              <a:t>phr</a:t>
            </a:r>
            <a:r>
              <a:rPr lang="en-US" sz="1600" dirty="0">
                <a:solidFill>
                  <a:srgbClr val="002060"/>
                </a:solidFill>
                <a:latin typeface="Times New Roman" panose="02020603050405020304" pitchFamily="18" charset="0"/>
                <a:cs typeface="Times New Roman" panose="02020603050405020304" pitchFamily="18" charset="0"/>
              </a:rPr>
              <a:t> v) : </a:t>
            </a:r>
            <a:r>
              <a:rPr lang="en-US" sz="1600" dirty="0" err="1">
                <a:solidFill>
                  <a:srgbClr val="002060"/>
                </a:solidFill>
                <a:latin typeface="Times New Roman" panose="02020603050405020304" pitchFamily="18" charset="0"/>
                <a:cs typeface="Times New Roman" panose="02020603050405020304" pitchFamily="18" charset="0"/>
              </a:rPr>
              <a:t>đi</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dọc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theo</a:t>
            </a:r>
            <a:r>
              <a:rPr lang="en-US" sz="1600" b="1" dirty="0">
                <a:solidFill>
                  <a:srgbClr val="002060"/>
                </a:solidFill>
                <a:latin typeface="Times New Roman" panose="02020603050405020304" pitchFamily="18" charset="0"/>
                <a:cs typeface="Times New Roman" panose="02020603050405020304" pitchFamily="18" charset="0"/>
              </a:rPr>
              <a:t> </a:t>
            </a:r>
          </a:p>
          <a:p>
            <a:pPr marL="0" indent="0">
              <a:buNone/>
            </a:pPr>
            <a:r>
              <a:rPr lang="en-US" sz="2000" b="1" dirty="0">
                <a:solidFill>
                  <a:srgbClr val="002060"/>
                </a:solidFill>
                <a:latin typeface="Times New Roman" panose="02020603050405020304" pitchFamily="18" charset="0"/>
                <a:cs typeface="Times New Roman" panose="02020603050405020304" pitchFamily="18" charset="0"/>
              </a:rPr>
              <a:t> </a:t>
            </a:r>
          </a:p>
        </p:txBody>
      </p:sp>
      <p:sp>
        <p:nvSpPr>
          <p:cNvPr id="2" name="Rectangle 1"/>
          <p:cNvSpPr/>
          <p:nvPr/>
        </p:nvSpPr>
        <p:spPr>
          <a:xfrm>
            <a:off x="217055" y="3083016"/>
            <a:ext cx="4798108" cy="338554"/>
          </a:xfrm>
          <a:prstGeom prst="rect">
            <a:avLst/>
          </a:prstGeom>
        </p:spPr>
        <p:txBody>
          <a:bodyPr wrap="none">
            <a:spAutoFit/>
          </a:bodyPr>
          <a:lstStyle/>
          <a:p>
            <a:r>
              <a:rPr lang="en-US" sz="1600" b="1" dirty="0">
                <a:solidFill>
                  <a:srgbClr val="002060"/>
                </a:solidFill>
                <a:latin typeface="Times New Roman" panose="02020603050405020304" pitchFamily="18" charset="0"/>
                <a:cs typeface="Times New Roman" panose="02020603050405020304" pitchFamily="18" charset="0"/>
              </a:rPr>
              <a:t>II. Everyday English: </a:t>
            </a:r>
            <a:r>
              <a:rPr lang="en-US" sz="1600" dirty="0">
                <a:solidFill>
                  <a:srgbClr val="7030A0"/>
                </a:solidFill>
                <a:latin typeface="Times New Roman" panose="02020603050405020304" pitchFamily="18" charset="0"/>
                <a:cs typeface="Times New Roman" panose="02020603050405020304" pitchFamily="18" charset="0"/>
              </a:rPr>
              <a:t>Asking for and giving directions</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25400" y="3421570"/>
            <a:ext cx="6121400" cy="1231106"/>
          </a:xfrm>
          <a:prstGeom prst="rect">
            <a:avLst/>
          </a:prstGeom>
          <a:solidFill>
            <a:schemeClr val="bg2">
              <a:lumMod val="20000"/>
              <a:lumOff val="80000"/>
            </a:schemeClr>
          </a:solidFill>
          <a:ln>
            <a:solidFill>
              <a:srgbClr val="73C9B8"/>
            </a:solidFill>
          </a:ln>
        </p:spPr>
        <p:txBody>
          <a:bodyPr wrap="square" rtlCol="0">
            <a:spAutoFit/>
          </a:bodyPr>
          <a:lstStyle/>
          <a:p>
            <a:r>
              <a:rPr lang="en-US" sz="1966" dirty="0">
                <a:latin typeface="Times New Roman" panose="02020603050405020304" pitchFamily="18" charset="0"/>
                <a:cs typeface="Times New Roman" panose="02020603050405020304" pitchFamily="18" charset="0"/>
              </a:rPr>
              <a:t>   </a:t>
            </a:r>
            <a:r>
              <a:rPr lang="en-US" b="1" dirty="0">
                <a:solidFill>
                  <a:srgbClr val="FF0000"/>
                </a:solidFill>
                <a:latin typeface="Times New Roman" panose="02020603050405020304" pitchFamily="18" charset="0"/>
                <a:cs typeface="Times New Roman" panose="02020603050405020304" pitchFamily="18" charset="0"/>
              </a:rPr>
              <a:t>1.  Could you tell me the way to .............(</a:t>
            </a:r>
            <a:r>
              <a:rPr lang="en-US" b="1" dirty="0" err="1">
                <a:solidFill>
                  <a:srgbClr val="FF0000"/>
                </a:solidFill>
                <a:latin typeface="Times New Roman" panose="02020603050405020304" pitchFamily="18" charset="0"/>
                <a:cs typeface="Times New Roman" panose="02020603050405020304" pitchFamily="18" charset="0"/>
              </a:rPr>
              <a:t>nơi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a:t>
            </a:r>
            <a:r>
              <a:rPr lang="en-US" b="1" dirty="0">
                <a:solidFill>
                  <a:srgbClr val="FF0000"/>
                </a:solidFill>
                <a:latin typeface="Times New Roman" panose="02020603050405020304" pitchFamily="18" charset="0"/>
                <a:cs typeface="Times New Roman" panose="02020603050405020304" pitchFamily="18" charset="0"/>
              </a:rPr>
              <a:t>), please?</a:t>
            </a:r>
          </a:p>
          <a:p>
            <a:r>
              <a:rPr lang="en-US" dirty="0">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a:t>
            </a:r>
            <a:r>
              <a:rPr lang="en-US" dirty="0" err="1">
                <a:solidFill>
                  <a:srgbClr val="002060"/>
                </a:solidFill>
                <a:latin typeface="Times New Roman" panose="02020603050405020304" pitchFamily="18" charset="0"/>
                <a:cs typeface="Times New Roman" panose="02020603050405020304" pitchFamily="18" charset="0"/>
              </a:rPr>
              <a:t>Làm</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ơn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chỉ</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tôi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đường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đến</a:t>
            </a:r>
            <a:r>
              <a:rPr lang="en-US" dirty="0">
                <a:solidFill>
                  <a:srgbClr val="002060"/>
                </a:solidFill>
                <a:latin typeface="Times New Roman" panose="02020603050405020304" pitchFamily="18" charset="0"/>
                <a:cs typeface="Times New Roman" panose="02020603050405020304" pitchFamily="18" charset="0"/>
              </a:rPr>
              <a:t> .......?)</a:t>
            </a:r>
          </a:p>
          <a:p>
            <a:r>
              <a:rPr lang="en-US" b="1" dirty="0">
                <a:solidFill>
                  <a:srgbClr val="FF0000"/>
                </a:solidFill>
                <a:latin typeface="Times New Roman" panose="02020603050405020304" pitchFamily="18" charset="0"/>
                <a:cs typeface="Times New Roman" panose="02020603050405020304" pitchFamily="18" charset="0"/>
              </a:rPr>
              <a:t>   2. Where’s the nearest .............(</a:t>
            </a:r>
            <a:r>
              <a:rPr lang="en-US" b="1" dirty="0" err="1">
                <a:solidFill>
                  <a:srgbClr val="FF0000"/>
                </a:solidFill>
                <a:latin typeface="Times New Roman" panose="02020603050405020304" pitchFamily="18" charset="0"/>
                <a:cs typeface="Times New Roman" panose="02020603050405020304" pitchFamily="18" charset="0"/>
              </a:rPr>
              <a:t>nơi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chốn</a:t>
            </a:r>
            <a:r>
              <a:rPr lang="en-US" b="1" dirty="0">
                <a:solidFill>
                  <a:srgbClr val="FF0000"/>
                </a:solidFill>
                <a:latin typeface="Times New Roman" panose="02020603050405020304" pitchFamily="18" charset="0"/>
                <a:cs typeface="Times New Roman" panose="02020603050405020304" pitchFamily="18" charset="0"/>
              </a:rPr>
              <a:t>), please?</a:t>
            </a:r>
          </a:p>
          <a:p>
            <a:pPr lvl="2"/>
            <a:r>
              <a:rPr lang="en-US" dirty="0">
                <a:latin typeface="Times New Roman" panose="02020603050405020304" pitchFamily="18" charset="0"/>
                <a:cs typeface="Times New Roman" panose="02020603050405020304" pitchFamily="18" charset="0"/>
              </a:rPr>
              <a:t> </a:t>
            </a:r>
            <a:r>
              <a:rPr lang="en-US" dirty="0">
                <a:solidFill>
                  <a:srgbClr val="002060"/>
                </a:solidFill>
                <a:latin typeface="Times New Roman" panose="02020603050405020304" pitchFamily="18" charset="0"/>
                <a:cs typeface="Times New Roman" panose="02020603050405020304" pitchFamily="18" charset="0"/>
              </a:rPr>
              <a:t>(Xin </a:t>
            </a:r>
            <a:r>
              <a:rPr lang="en-US" dirty="0" err="1">
                <a:solidFill>
                  <a:srgbClr val="002060"/>
                </a:solidFill>
                <a:latin typeface="Times New Roman" panose="02020603050405020304" pitchFamily="18" charset="0"/>
                <a:cs typeface="Times New Roman" panose="02020603050405020304" pitchFamily="18" charset="0"/>
              </a:rPr>
              <a:t>hỏi</a:t>
            </a:r>
            <a:r>
              <a:rPr lang="en-US" dirty="0">
                <a:solidFill>
                  <a:srgbClr val="002060"/>
                </a:solidFill>
                <a:latin typeface="Times New Roman" panose="02020603050405020304" pitchFamily="18" charset="0"/>
                <a:cs typeface="Times New Roman" panose="02020603050405020304" pitchFamily="18" charset="0"/>
              </a:rPr>
              <a:t> .......... </a:t>
            </a:r>
            <a:r>
              <a:rPr lang="en-US" dirty="0" err="1">
                <a:solidFill>
                  <a:srgbClr val="002060"/>
                </a:solidFill>
                <a:latin typeface="Times New Roman" panose="02020603050405020304" pitchFamily="18" charset="0"/>
                <a:cs typeface="Times New Roman" panose="02020603050405020304" pitchFamily="18" charset="0"/>
              </a:rPr>
              <a:t>gần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nhất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là</a:t>
            </a:r>
            <a:r>
              <a:rPr lang="en-US" dirty="0">
                <a:solidFill>
                  <a:srgbClr val="002060"/>
                </a:solidFill>
                <a:latin typeface="Times New Roman" panose="02020603050405020304" pitchFamily="18" charset="0"/>
                <a:cs typeface="Times New Roman" panose="02020603050405020304" pitchFamily="18" charset="0"/>
              </a:rPr>
              <a:t> ở </a:t>
            </a:r>
            <a:r>
              <a:rPr lang="en-US" dirty="0" err="1">
                <a:solidFill>
                  <a:srgbClr val="002060"/>
                </a:solidFill>
                <a:latin typeface="Times New Roman" panose="02020603050405020304" pitchFamily="18" charset="0"/>
                <a:cs typeface="Times New Roman" panose="02020603050405020304" pitchFamily="18" charset="0"/>
              </a:rPr>
              <a:t>đâu</a:t>
            </a:r>
            <a:r>
              <a:rPr lang="en-US" dirty="0">
                <a:solidFill>
                  <a:srgbClr val="002060"/>
                </a:solidFill>
                <a:latin typeface="Times New Roman" panose="02020603050405020304" pitchFamily="18" charset="0"/>
                <a:cs typeface="Times New Roman" panose="02020603050405020304" pitchFamily="18" charset="0"/>
              </a:rPr>
              <a:t>?)</a:t>
            </a:r>
          </a:p>
        </p:txBody>
      </p:sp>
      <p:sp>
        <p:nvSpPr>
          <p:cNvPr id="12" name="TextBox 11"/>
          <p:cNvSpPr txBox="1"/>
          <p:nvPr/>
        </p:nvSpPr>
        <p:spPr>
          <a:xfrm>
            <a:off x="152400" y="4663843"/>
            <a:ext cx="3960440" cy="400110"/>
          </a:xfrm>
          <a:prstGeom prst="rect">
            <a:avLst/>
          </a:prstGeom>
          <a:noFill/>
        </p:spPr>
        <p:txBody>
          <a:bodyPr wrap="square" rtlCol="0">
            <a:spAutoFit/>
          </a:bodyPr>
          <a:lstStyle/>
          <a:p>
            <a:r>
              <a:rPr lang="en-US" sz="2000" b="1" dirty="0">
                <a:solidFill>
                  <a:srgbClr val="C00000"/>
                </a:solidFill>
                <a:latin typeface="Times New Roman" pitchFamily="18" charset="0"/>
                <a:ea typeface="Yu Mincho Light" pitchFamily="18" charset="-128"/>
                <a:cs typeface="Times New Roman" pitchFamily="18" charset="0"/>
              </a:rPr>
              <a:t>B. While - speaking:</a:t>
            </a:r>
            <a:endParaRPr lang="en-US" sz="2000" b="1" dirty="0">
              <a:solidFill>
                <a:srgbClr val="C00000"/>
              </a:solidFill>
              <a:latin typeface="Yu Mincho Light" pitchFamily="18" charset="-128"/>
              <a:ea typeface="Yu Mincho Light" pitchFamily="18" charset="-128"/>
            </a:endParaRPr>
          </a:p>
        </p:txBody>
      </p:sp>
      <p:sp>
        <p:nvSpPr>
          <p:cNvPr id="13" name="AutoShape 6" descr="Think, Pair, Share – phương pháp học tốt cho nhóm trẻ - CTH Sof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4617893"/>
            <a:ext cx="2624739" cy="1743075"/>
          </a:xfrm>
          <a:prstGeom prst="rect">
            <a:avLst/>
          </a:prstGeom>
        </p:spPr>
      </p:pic>
      <p:sp>
        <p:nvSpPr>
          <p:cNvPr id="15" name="Rectangle 14"/>
          <p:cNvSpPr/>
          <p:nvPr/>
        </p:nvSpPr>
        <p:spPr>
          <a:xfrm>
            <a:off x="235527" y="5045157"/>
            <a:ext cx="5860473" cy="923330"/>
          </a:xfrm>
          <a:prstGeom prst="rect">
            <a:avLst/>
          </a:prstGeom>
        </p:spPr>
        <p:txBody>
          <a:bodyPr wrap="square">
            <a:spAutoFit/>
          </a:bodyPr>
          <a:lstStyle/>
          <a:p>
            <a:r>
              <a:rPr lang="en-US" b="1" i="1" dirty="0">
                <a:solidFill>
                  <a:srgbClr val="002060"/>
                </a:solidFill>
                <a:effectLst>
                  <a:glow rad="88900">
                    <a:schemeClr val="bg1"/>
                  </a:glow>
                </a:effectLst>
                <a:latin typeface="Times New Roman" panose="02020603050405020304" pitchFamily="18" charset="0"/>
                <a:cs typeface="Times New Roman" panose="02020603050405020304" pitchFamily="18" charset="0"/>
              </a:rPr>
              <a:t>I. Work in pairs. </a:t>
            </a:r>
          </a:p>
          <a:p>
            <a:pPr algn="ctr"/>
            <a:r>
              <a:rPr lang="en-US" b="1" i="1" dirty="0">
                <a:solidFill>
                  <a:srgbClr val="FF0000"/>
                </a:solidFill>
                <a:effectLst>
                  <a:glow rad="88900">
                    <a:schemeClr val="bg1"/>
                  </a:glow>
                </a:effectLst>
                <a:latin typeface="Times New Roman" panose="02020603050405020304" pitchFamily="18" charset="0"/>
                <a:cs typeface="Times New Roman" panose="02020603050405020304" pitchFamily="18" charset="0"/>
              </a:rPr>
              <a:t>Make similar conversations to ask for and give directions to places near your school.</a:t>
            </a:r>
          </a:p>
        </p:txBody>
      </p:sp>
    </p:spTree>
    <p:extLst>
      <p:ext uri="{BB962C8B-B14F-4D97-AF65-F5344CB8AC3E}">
        <p14:creationId xmlns:p14="http://schemas.microsoft.com/office/powerpoint/2010/main" val="4204533842"/>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81750"/>
            <a:ext cx="9144000" cy="476250"/>
          </a:xfrm>
          <a:prstGeom prst="rect">
            <a:avLst/>
          </a:prstGeom>
        </p:spPr>
      </p:pic>
      <p:pic>
        <p:nvPicPr>
          <p:cNvPr id="11" name="Picture 156" descr="POINSET2"/>
          <p:cNvPicPr>
            <a:picLocks noChangeAspect="1" noChangeArrowheads="1"/>
          </p:cNvPicPr>
          <p:nvPr/>
        </p:nvPicPr>
        <p:blipFill>
          <a:blip r:embed="rId3"/>
          <a:srcRect/>
          <a:stretch>
            <a:fillRect/>
          </a:stretch>
        </p:blipFill>
        <p:spPr bwMode="auto">
          <a:xfrm>
            <a:off x="-25400" y="9525"/>
            <a:ext cx="2006600" cy="1743075"/>
          </a:xfrm>
          <a:prstGeom prst="rect">
            <a:avLst/>
          </a:prstGeom>
          <a:noFill/>
          <a:ln w="9525">
            <a:noFill/>
            <a:miter lim="800000"/>
            <a:headEnd/>
            <a:tailEnd/>
          </a:ln>
        </p:spPr>
      </p:pic>
      <p:pic>
        <p:nvPicPr>
          <p:cNvPr id="12" name="Picture 158" descr="POINSET2"/>
          <p:cNvPicPr>
            <a:picLocks noChangeAspect="1" noChangeArrowheads="1"/>
          </p:cNvPicPr>
          <p:nvPr/>
        </p:nvPicPr>
        <p:blipFill>
          <a:blip r:embed="rId3"/>
          <a:srcRect/>
          <a:stretch>
            <a:fillRect/>
          </a:stretch>
        </p:blipFill>
        <p:spPr bwMode="auto">
          <a:xfrm rot="5400000">
            <a:off x="7473155" y="-234156"/>
            <a:ext cx="1524000" cy="1992313"/>
          </a:xfrm>
          <a:prstGeom prst="rect">
            <a:avLst/>
          </a:prstGeom>
          <a:noFill/>
          <a:ln w="9525">
            <a:noFill/>
            <a:miter lim="800000"/>
            <a:headEnd/>
            <a:tailEnd/>
          </a:ln>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0" y="1295400"/>
            <a:ext cx="7467600" cy="4857751"/>
          </a:xfrm>
          <a:prstGeom prst="rect">
            <a:avLst/>
          </a:prstGeom>
        </p:spPr>
      </p:pic>
      <p:sp>
        <p:nvSpPr>
          <p:cNvPr id="14" name="Rectangle 13"/>
          <p:cNvSpPr/>
          <p:nvPr/>
        </p:nvSpPr>
        <p:spPr>
          <a:xfrm>
            <a:off x="2732697" y="159919"/>
            <a:ext cx="3450011" cy="561052"/>
          </a:xfrm>
          <a:prstGeom prst="rect">
            <a:avLst/>
          </a:prstGeom>
          <a:noFill/>
        </p:spPr>
        <p:txBody>
          <a:bodyPr wrap="square" lIns="56197" tIns="28099" rIns="56197" bIns="28099">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77" b="1" dirty="0">
                <a:solidFill>
                  <a:srgbClr val="FF0000"/>
                </a:solidFill>
                <a:latin typeface="Times New Roman" panose="02020603050405020304" pitchFamily="18" charset="0"/>
                <a:cs typeface="Times New Roman" panose="02020603050405020304" pitchFamily="18" charset="0"/>
              </a:rPr>
              <a:t> </a:t>
            </a:r>
            <a:r>
              <a:rPr lang="en-US" sz="3277" b="1" spc="31"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PAIR WORK</a:t>
            </a:r>
          </a:p>
        </p:txBody>
      </p:sp>
    </p:spTree>
    <p:extLst>
      <p:ext uri="{BB962C8B-B14F-4D97-AF65-F5344CB8AC3E}">
        <p14:creationId xmlns:p14="http://schemas.microsoft.com/office/powerpoint/2010/main" val="1424993038"/>
      </p:ext>
    </p:extLst>
  </p:cSld>
  <p:clrMapOvr>
    <a:masterClrMapping/>
  </p:clrMapOvr>
  <mc:AlternateContent xmlns:mc="http://schemas.openxmlformats.org/markup-compatibility/2006" xmlns:p14="http://schemas.microsoft.com/office/powerpoint/2010/main">
    <mc:Choice Requires="p14">
      <p:transition spd="slow" p14:dur="1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5&quot;/&gt;&lt;property id=&quot;20307&quot; value=&quot;260&quot;/&gt;&lt;/object&gt;&lt;object type=&quot;3&quot; unique_id=&quot;10009&quot;&gt;&lt;property id=&quot;20148&quot; value=&quot;5&quot;/&gt;&lt;property id=&quot;20300&quot; value=&quot;Slide 6&quot;/&gt;&lt;property id=&quot;20307&quot; value=&quot;261&quot;/&gt;&lt;/object&gt;&lt;object type=&quot;3&quot; unique_id=&quot;10011&quot;&gt;&lt;property id=&quot;20148&quot; value=&quot;5&quot;/&gt;&lt;property id=&quot;20300&quot; value=&quot;Slide 7&quot;/&gt;&lt;property id=&quot;20307&quot; value=&quot;265&quot;/&gt;&lt;/object&gt;&lt;object type=&quot;3&quot; unique_id=&quot;10012&quot;&gt;&lt;property id=&quot;20148&quot; value=&quot;5&quot;/&gt;&lt;property id=&quot;20300&quot; value=&quot;Slide 8&quot;/&gt;&lt;property id=&quot;20307&quot; value=&quot;262&quot;/&gt;&lt;/object&gt;&lt;object type=&quot;3&quot; unique_id=&quot;10013&quot;&gt;&lt;property id=&quot;20148&quot; value=&quot;5&quot;/&gt;&lt;property id=&quot;20300&quot; value=&quot;Slide 10&quot;/&gt;&lt;property id=&quot;20307&quot; value=&quot;266&quot;/&gt;&lt;/object&gt;&lt;object type=&quot;3&quot; unique_id=&quot;10014&quot;&gt;&lt;property id=&quot;20148&quot; value=&quot;5&quot;/&gt;&lt;property id=&quot;20300&quot; value=&quot;Slide 11&quot;/&gt;&lt;property id=&quot;20307&quot; value=&quot;259&quot;/&gt;&lt;/object&gt;&lt;object type=&quot;3&quot; unique_id=&quot;10237&quot;&gt;&lt;property id=&quot;20148&quot; value=&quot;5&quot;/&gt;&lt;property id=&quot;20300&quot; value=&quot;Slide 4&quot;/&gt;&lt;property id=&quot;20307&quot; value=&quot;267&quot;/&gt;&lt;/object&gt;&lt;object type=&quot;3&quot; unique_id=&quot;10250&quot;&gt;&lt;property id=&quot;20148&quot; value=&quot;5&quot;/&gt;&lt;property id=&quot;20300&quot; value=&quot;Slide 14&quot;/&gt;&lt;property id=&quot;20307&quot; value=&quot;268&quot;/&gt;&lt;/object&gt;&lt;object type=&quot;3&quot; unique_id=&quot;10539&quot;&gt;&lt;property id=&quot;20148&quot; value=&quot;5&quot;/&gt;&lt;property id=&quot;20300&quot; value=&quot;Slide 9&quot;/&gt;&lt;property id=&quot;20307&quot; value=&quot;269&quot;/&gt;&lt;/object&gt;&lt;object type=&quot;3&quot; unique_id=&quot;10986&quot;&gt;&lt;property id=&quot;20148&quot; value=&quot;5&quot;/&gt;&lt;property id=&quot;20300&quot; value=&quot;Slide 12&quot;/&gt;&lt;property id=&quot;20307&quot; value=&quot;270&quot;/&gt;&lt;/object&gt;&lt;object type=&quot;3&quot; unique_id=&quot;10987&quot;&gt;&lt;property id=&quot;20148&quot; value=&quot;5&quot;/&gt;&lt;property id=&quot;20300&quot; value=&quot;Slide 13&quot;/&gt;&lt;property id=&quot;20307&quot; value=&quot;271&quot;/&gt;&lt;/object&gt;&lt;object type=&quot;3&quot; unique_id=&quot;11180&quot;&gt;&lt;property id=&quot;20148&quot; value=&quot;5&quot;/&gt;&lt;property id=&quot;20300&quot; value=&quot;Slide 2&quot;/&gt;&lt;property id=&quot;20307&quot; value=&quot;272&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1874</TotalTime>
  <Words>1778</Words>
  <Application>Microsoft Office PowerPoint</Application>
  <PresentationFormat>On-screen Show (4:3)</PresentationFormat>
  <Paragraphs>209</Paragraphs>
  <Slides>17</Slides>
  <Notes>4</Notes>
  <HiddenSlides>0</HiddenSlides>
  <MMClips>4</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17</vt:i4>
      </vt:variant>
    </vt:vector>
  </HeadingPairs>
  <TitlesOfParts>
    <vt:vector size="23" baseType="lpstr">
      <vt:lpstr>Yu Mincho Light</vt:lpstr>
      <vt:lpstr>.VnAristote</vt: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Administrator</cp:lastModifiedBy>
  <cp:revision>247</cp:revision>
  <dcterms:created xsi:type="dcterms:W3CDTF">2016-10-30T14:44:58Z</dcterms:created>
  <dcterms:modified xsi:type="dcterms:W3CDTF">2024-12-14T11:48:31Z</dcterms:modified>
</cp:coreProperties>
</file>