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 id="2147484027" r:id="rId8"/>
  </p:sldMasterIdLst>
  <p:notesMasterIdLst>
    <p:notesMasterId r:id="rId49"/>
  </p:notesMasterIdLst>
  <p:sldIdLst>
    <p:sldId id="257" r:id="rId9"/>
    <p:sldId id="258" r:id="rId10"/>
    <p:sldId id="259" r:id="rId11"/>
    <p:sldId id="260" r:id="rId12"/>
    <p:sldId id="261" r:id="rId13"/>
    <p:sldId id="262" r:id="rId14"/>
    <p:sldId id="300" r:id="rId15"/>
    <p:sldId id="301" r:id="rId16"/>
    <p:sldId id="303" r:id="rId17"/>
    <p:sldId id="305" r:id="rId18"/>
    <p:sldId id="265" r:id="rId19"/>
    <p:sldId id="266" r:id="rId20"/>
    <p:sldId id="306" r:id="rId21"/>
    <p:sldId id="268" r:id="rId22"/>
    <p:sldId id="269" r:id="rId23"/>
    <p:sldId id="271" r:id="rId24"/>
    <p:sldId id="273" r:id="rId25"/>
    <p:sldId id="274" r:id="rId26"/>
    <p:sldId id="276" r:id="rId27"/>
    <p:sldId id="277" r:id="rId28"/>
    <p:sldId id="278" r:id="rId29"/>
    <p:sldId id="279" r:id="rId30"/>
    <p:sldId id="280" r:id="rId31"/>
    <p:sldId id="299" r:id="rId32"/>
    <p:sldId id="282" r:id="rId33"/>
    <p:sldId id="283" r:id="rId34"/>
    <p:sldId id="284"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97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EECA-065B-4D8A-B94D-A3AD24E01501}" type="datetimeFigureOut">
              <a:rPr lang="en-US" smtClean="0"/>
              <a:t>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DAAF2-AD63-4E1B-8C80-A95B15C5143C}" type="slidenum">
              <a:rPr lang="en-US" smtClean="0"/>
              <a:t>‹#›</a:t>
            </a:fld>
            <a:endParaRPr lang="en-US"/>
          </a:p>
        </p:txBody>
      </p:sp>
    </p:spTree>
    <p:extLst>
      <p:ext uri="{BB962C8B-B14F-4D97-AF65-F5344CB8AC3E}">
        <p14:creationId xmlns:p14="http://schemas.microsoft.com/office/powerpoint/2010/main" val="93817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3C2F5-27B1-4BF5-B039-63F93BD609A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411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29DF570-901B-469F-A7EE-ED58B5A4D05E}"/>
              </a:ext>
            </a:extLst>
          </p:cNvPr>
          <p:cNvSpPr>
            <a:spLocks noGrp="1" noRot="1" noChangeAspect="1" noTextEdit="1"/>
          </p:cNvSpPr>
          <p:nvPr>
            <p:ph type="sldImg"/>
          </p:nvPr>
        </p:nvSpPr>
        <p:spPr>
          <a:xfrm>
            <a:off x="685800" y="1143000"/>
            <a:ext cx="5486400" cy="3086100"/>
          </a:xfrm>
          <a:ln/>
        </p:spPr>
      </p:sp>
      <p:sp>
        <p:nvSpPr>
          <p:cNvPr id="57347" name="Notes Placeholder 2">
            <a:extLst>
              <a:ext uri="{FF2B5EF4-FFF2-40B4-BE49-F238E27FC236}">
                <a16:creationId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E10F79-7E65-4264-8A3C-BEF81EA453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415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685800" y="1143000"/>
            <a:ext cx="54864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4CB7F3-87C2-4DBD-B944-74295FCB25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913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3C2F5-27B1-4BF5-B039-63F93BD609A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184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355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533309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08848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0835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74849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58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296199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8065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1498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876505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624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47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198531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8633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43426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7237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096635"/>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22147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93"/>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80" y="6042049"/>
            <a:ext cx="911225"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677880" y="6042049"/>
            <a:ext cx="6296025"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8591565" y="6042049"/>
            <a:ext cx="68103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31559035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1455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7635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1616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25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24387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101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1092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97626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734142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921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508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357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67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8534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28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37640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9747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4233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03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49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642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4699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646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266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4958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977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5648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8155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879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436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21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3825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366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03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3101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38"/>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9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1644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2090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5698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42998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340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45222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42728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547045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8212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400448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6196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204602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115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8863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240306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6087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253700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5486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1327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38"/>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9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756286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30653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9365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26818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4295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4882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010041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768730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8967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068148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7486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740738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0078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87760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7736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8970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5324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0085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917411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626537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462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077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9954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581274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733774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75055"/>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932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8491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565819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0402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404132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860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56289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1921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520865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7182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156577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0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0578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15378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017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8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57160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909368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03308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3"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135542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1794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48832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137913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4055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4733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1607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3809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674075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976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144689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2722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324094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9697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9921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8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38304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121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53777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23674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3"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37748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83149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554517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69203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7578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251253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190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115116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237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7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322268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852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885620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941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703520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368507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3378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5385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6206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6860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3283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1733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73959"/>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206695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4946871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8889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317345397"/>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6868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239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6203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438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smtClean="0"/>
              <a:pPr/>
              <a:t>‹#›</a:t>
            </a:fld>
            <a:endParaRPr lang="en-US" altLang="en-US"/>
          </a:p>
        </p:txBody>
      </p:sp>
    </p:spTree>
    <p:extLst>
      <p:ext uri="{BB962C8B-B14F-4D97-AF65-F5344CB8AC3E}">
        <p14:creationId xmlns:p14="http://schemas.microsoft.com/office/powerpoint/2010/main" val="13912109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640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120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995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004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008151279"/>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1908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839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5585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5282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805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smtClean="0"/>
              <a:pPr/>
              <a:t>‹#›</a:t>
            </a:fld>
            <a:endParaRPr lang="en-US" altLang="en-US"/>
          </a:p>
        </p:txBody>
      </p:sp>
    </p:spTree>
    <p:extLst>
      <p:ext uri="{BB962C8B-B14F-4D97-AF65-F5344CB8AC3E}">
        <p14:creationId xmlns:p14="http://schemas.microsoft.com/office/powerpoint/2010/main" val="13676013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2413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1738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066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7900373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293639"/>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309772"/>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1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 name="菱形 2"/>
          <p:cNvSpPr/>
          <p:nvPr userDrawn="1"/>
        </p:nvSpPr>
        <p:spPr>
          <a:xfrm>
            <a:off x="19051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Tree>
    <p:extLst>
      <p:ext uri="{BB962C8B-B14F-4D97-AF65-F5344CB8AC3E}">
        <p14:creationId xmlns:p14="http://schemas.microsoft.com/office/powerpoint/2010/main" val="1670675190"/>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642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792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470418862"/>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smtClean="0"/>
              <a:pPr/>
              <a:t>‹#›</a:t>
            </a:fld>
            <a:endParaRPr lang="en-US" altLang="en-US"/>
          </a:p>
        </p:txBody>
      </p:sp>
    </p:spTree>
    <p:extLst>
      <p:ext uri="{BB962C8B-B14F-4D97-AF65-F5344CB8AC3E}">
        <p14:creationId xmlns:p14="http://schemas.microsoft.com/office/powerpoint/2010/main" val="10711086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347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9587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0639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88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3220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6091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5170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713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269510548"/>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40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smtClean="0"/>
              <a:pPr/>
              <a:t>‹#›</a:t>
            </a:fld>
            <a:endParaRPr lang="en-US" altLang="en-US"/>
          </a:p>
        </p:txBody>
      </p:sp>
    </p:spTree>
    <p:extLst>
      <p:ext uri="{BB962C8B-B14F-4D97-AF65-F5344CB8AC3E}">
        <p14:creationId xmlns:p14="http://schemas.microsoft.com/office/powerpoint/2010/main" val="38726224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4541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5768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081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973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9152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898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46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4870729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944296"/>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0369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smtClean="0"/>
              <a:pPr/>
              <a:t>‹#›</a:t>
            </a:fld>
            <a:endParaRPr lang="en-US" altLang="en-US"/>
          </a:p>
        </p:txBody>
      </p:sp>
    </p:spTree>
    <p:extLst>
      <p:ext uri="{BB962C8B-B14F-4D97-AF65-F5344CB8AC3E}">
        <p14:creationId xmlns:p14="http://schemas.microsoft.com/office/powerpoint/2010/main" val="16117303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1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 name="菱形 2"/>
          <p:cNvSpPr/>
          <p:nvPr userDrawn="1"/>
        </p:nvSpPr>
        <p:spPr>
          <a:xfrm>
            <a:off x="19051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Tree>
    <p:extLst>
      <p:ext uri="{BB962C8B-B14F-4D97-AF65-F5344CB8AC3E}">
        <p14:creationId xmlns:p14="http://schemas.microsoft.com/office/powerpoint/2010/main" val="3800724292"/>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18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60976991"/>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2308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0607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93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418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8842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4405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92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8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4492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smtClean="0"/>
              <a:pPr/>
              <a:t>‹#›</a:t>
            </a:fld>
            <a:endParaRPr lang="en-US" altLang="en-US"/>
          </a:p>
        </p:txBody>
      </p:sp>
    </p:spTree>
    <p:extLst>
      <p:ext uri="{BB962C8B-B14F-4D97-AF65-F5344CB8AC3E}">
        <p14:creationId xmlns:p14="http://schemas.microsoft.com/office/powerpoint/2010/main" val="19208111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248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499509616"/>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021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5791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7168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634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0157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0321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92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smtClean="0"/>
              <a:pPr/>
              <a:t>‹#›</a:t>
            </a:fld>
            <a:endParaRPr lang="en-US" altLang="en-US"/>
          </a:p>
        </p:txBody>
      </p:sp>
    </p:spTree>
    <p:extLst>
      <p:ext uri="{BB962C8B-B14F-4D97-AF65-F5344CB8AC3E}">
        <p14:creationId xmlns:p14="http://schemas.microsoft.com/office/powerpoint/2010/main" val="28536196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2854690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33278"/>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912297"/>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1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 name="菱形 2"/>
          <p:cNvSpPr/>
          <p:nvPr userDrawn="1"/>
        </p:nvSpPr>
        <p:spPr>
          <a:xfrm>
            <a:off x="19051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Tree>
    <p:extLst>
      <p:ext uri="{BB962C8B-B14F-4D97-AF65-F5344CB8AC3E}">
        <p14:creationId xmlns:p14="http://schemas.microsoft.com/office/powerpoint/2010/main" val="2395813996"/>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15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705119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528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42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752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86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smtClean="0"/>
              <a:pPr/>
              <a:t>‹#›</a:t>
            </a:fld>
            <a:endParaRPr lang="en-US" altLang="en-US"/>
          </a:p>
        </p:txBody>
      </p:sp>
    </p:spTree>
    <p:extLst>
      <p:ext uri="{BB962C8B-B14F-4D97-AF65-F5344CB8AC3E}">
        <p14:creationId xmlns:p14="http://schemas.microsoft.com/office/powerpoint/2010/main" val="386675442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753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000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714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9373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61097927"/>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9895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5930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2975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2420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361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smtClean="0"/>
              <a:pPr/>
              <a:t>‹#›</a:t>
            </a:fld>
            <a:endParaRPr lang="en-US" altLang="en-US"/>
          </a:p>
        </p:txBody>
      </p:sp>
    </p:spTree>
    <p:extLst>
      <p:ext uri="{BB962C8B-B14F-4D97-AF65-F5344CB8AC3E}">
        <p14:creationId xmlns:p14="http://schemas.microsoft.com/office/powerpoint/2010/main" val="27359362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211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78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785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1309935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48246"/>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445980"/>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1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 name="菱形 2"/>
          <p:cNvSpPr/>
          <p:nvPr userDrawn="1"/>
        </p:nvSpPr>
        <p:spPr>
          <a:xfrm>
            <a:off x="19051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Lato Light"/>
              <a:ea typeface="+mn-ea"/>
              <a:cs typeface="+mn-cs"/>
            </a:endParaRPr>
          </a:p>
        </p:txBody>
      </p:sp>
    </p:spTree>
    <p:extLst>
      <p:ext uri="{BB962C8B-B14F-4D97-AF65-F5344CB8AC3E}">
        <p14:creationId xmlns:p14="http://schemas.microsoft.com/office/powerpoint/2010/main" val="56092985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smtClean="0">
                <a:latin typeface="Arial" pitchFamily="34" charset="0"/>
                <a:cs typeface="Arial" pitchFamily="34" charset="0"/>
              </a:rPr>
              <a:pPr eaLnBrk="0" fontAlgn="base" hangingPunct="0">
                <a:spcBef>
                  <a:spcPct val="0"/>
                </a:spcBef>
                <a:spcAft>
                  <a:spcPct val="0"/>
                </a:spcAft>
                <a:defRPr/>
              </a:pPr>
              <a:t>2022/12/2</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250827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936165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1900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smtClean="0"/>
              <a:pPr/>
              <a:t>‹#›</a:t>
            </a:fld>
            <a:endParaRPr lang="en-US" altLang="en-US"/>
          </a:p>
        </p:txBody>
      </p:sp>
    </p:spTree>
    <p:extLst>
      <p:ext uri="{BB962C8B-B14F-4D97-AF65-F5344CB8AC3E}">
        <p14:creationId xmlns:p14="http://schemas.microsoft.com/office/powerpoint/2010/main" val="42241540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230108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467880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678018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61707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793026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63901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879121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082253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30854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346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smtClean="0"/>
              <a:pPr/>
              <a:t>‹#›</a:t>
            </a:fld>
            <a:endParaRPr lang="en-US" altLang="en-US"/>
          </a:p>
        </p:txBody>
      </p:sp>
    </p:spTree>
    <p:extLst>
      <p:ext uri="{BB962C8B-B14F-4D97-AF65-F5344CB8AC3E}">
        <p14:creationId xmlns:p14="http://schemas.microsoft.com/office/powerpoint/2010/main" val="5885976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211359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9474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5658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777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3366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02704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4234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5525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22524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927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smtClean="0"/>
              <a:pPr/>
              <a:t>‹#›</a:t>
            </a:fld>
            <a:endParaRPr lang="en-US" altLang="en-US"/>
          </a:p>
        </p:txBody>
      </p:sp>
    </p:spTree>
    <p:extLst>
      <p:ext uri="{BB962C8B-B14F-4D97-AF65-F5344CB8AC3E}">
        <p14:creationId xmlns:p14="http://schemas.microsoft.com/office/powerpoint/2010/main" val="27717855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89094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296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508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0915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5318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48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0995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8625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91665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44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61299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60920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192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12633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847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1009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763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9001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13127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24708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55321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5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64559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4250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11000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21696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20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8655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217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174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386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27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02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36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727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014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433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49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31235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54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442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50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51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937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716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875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222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916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78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63196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6840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61"/>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smtClean="0"/>
              <a:pPr>
                <a:defRPr/>
              </a:pPr>
              <a:t>2/12/2022</a:t>
            </a:fld>
            <a:endParaRPr lang="en-US"/>
          </a:p>
        </p:txBody>
      </p:sp>
      <p:sp>
        <p:nvSpPr>
          <p:cNvPr id="5" name="Footer Placeholder 4"/>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10548441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412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38"/>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9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01715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5959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55359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8890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08484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53969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3868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115975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768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1413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65184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83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256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09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580868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100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8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5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02/12/2022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02917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38"/>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9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22513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06164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083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41376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4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51232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7028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12714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24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smtClean="0"/>
              <a:pPr>
                <a:defRPr/>
              </a:pPr>
              <a:t>2022/12/2</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02599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9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63" Type="http://schemas.openxmlformats.org/officeDocument/2006/relationships/slideLayout" Target="../slideLayouts/slideLayout112.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26" Type="http://schemas.openxmlformats.org/officeDocument/2006/relationships/slideLayout" Target="../slideLayouts/slideLayout275.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68" Type="http://schemas.openxmlformats.org/officeDocument/2006/relationships/slideLayout" Target="../slideLayouts/slideLayout317.xml"/><Relationship Id="rId289" Type="http://schemas.openxmlformats.org/officeDocument/2006/relationships/theme" Target="../theme/theme5.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53" Type="http://schemas.openxmlformats.org/officeDocument/2006/relationships/slideLayout" Target="../slideLayouts/slideLayout102.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149" Type="http://schemas.openxmlformats.org/officeDocument/2006/relationships/slideLayout" Target="../slideLayouts/slideLayout198.xml"/><Relationship Id="rId5" Type="http://schemas.openxmlformats.org/officeDocument/2006/relationships/slideLayout" Target="../slideLayouts/slideLayout54.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181" Type="http://schemas.openxmlformats.org/officeDocument/2006/relationships/slideLayout" Target="../slideLayouts/slideLayout230.xml"/><Relationship Id="rId216" Type="http://schemas.openxmlformats.org/officeDocument/2006/relationships/slideLayout" Target="../slideLayouts/slideLayout265.xml"/><Relationship Id="rId237" Type="http://schemas.openxmlformats.org/officeDocument/2006/relationships/slideLayout" Target="../slideLayouts/slideLayout286.xml"/><Relationship Id="rId258" Type="http://schemas.openxmlformats.org/officeDocument/2006/relationships/slideLayout" Target="../slideLayouts/slideLayout307.xml"/><Relationship Id="rId279" Type="http://schemas.openxmlformats.org/officeDocument/2006/relationships/slideLayout" Target="../slideLayouts/slideLayout328.xml"/><Relationship Id="rId22" Type="http://schemas.openxmlformats.org/officeDocument/2006/relationships/slideLayout" Target="../slideLayouts/slideLayout71.xml"/><Relationship Id="rId43" Type="http://schemas.openxmlformats.org/officeDocument/2006/relationships/slideLayout" Target="../slideLayouts/slideLayout92.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71" Type="http://schemas.openxmlformats.org/officeDocument/2006/relationships/slideLayout" Target="../slideLayouts/slideLayout220.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27" Type="http://schemas.openxmlformats.org/officeDocument/2006/relationships/slideLayout" Target="../slideLayouts/slideLayout276.xml"/><Relationship Id="rId248" Type="http://schemas.openxmlformats.org/officeDocument/2006/relationships/slideLayout" Target="../slideLayouts/slideLayout297.xml"/><Relationship Id="rId269" Type="http://schemas.openxmlformats.org/officeDocument/2006/relationships/slideLayout" Target="../slideLayouts/slideLayout318.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3" Type="http://schemas.openxmlformats.org/officeDocument/2006/relationships/slideLayout" Target="../slideLayouts/slideLayout262.xml"/><Relationship Id="rId218" Type="http://schemas.openxmlformats.org/officeDocument/2006/relationships/slideLayout" Target="../slideLayouts/slideLayout267.xml"/><Relationship Id="rId234" Type="http://schemas.openxmlformats.org/officeDocument/2006/relationships/slideLayout" Target="../slideLayouts/slideLayout283.xml"/><Relationship Id="rId239" Type="http://schemas.openxmlformats.org/officeDocument/2006/relationships/slideLayout" Target="../slideLayouts/slideLayout288.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0" Type="http://schemas.openxmlformats.org/officeDocument/2006/relationships/slideLayout" Target="../slideLayouts/slideLayout299.xml"/><Relationship Id="rId255" Type="http://schemas.openxmlformats.org/officeDocument/2006/relationships/slideLayout" Target="../slideLayouts/slideLayout304.xml"/><Relationship Id="rId271" Type="http://schemas.openxmlformats.org/officeDocument/2006/relationships/slideLayout" Target="../slideLayouts/slideLayout320.xml"/><Relationship Id="rId276" Type="http://schemas.openxmlformats.org/officeDocument/2006/relationships/slideLayout" Target="../slideLayouts/slideLayout325.xml"/><Relationship Id="rId292" Type="http://schemas.openxmlformats.org/officeDocument/2006/relationships/image" Target="../media/image3.png"/><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15" Type="http://schemas.openxmlformats.org/officeDocument/2006/relationships/slideLayout" Target="../slideLayouts/slideLayout164.xml"/><Relationship Id="rId131" Type="http://schemas.openxmlformats.org/officeDocument/2006/relationships/slideLayout" Target="../slideLayouts/slideLayout180.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0" Type="http://schemas.openxmlformats.org/officeDocument/2006/relationships/slideLayout" Target="../slideLayouts/slideLayout289.xml"/><Relationship Id="rId245" Type="http://schemas.openxmlformats.org/officeDocument/2006/relationships/slideLayout" Target="../slideLayouts/slideLayout294.xml"/><Relationship Id="rId261" Type="http://schemas.openxmlformats.org/officeDocument/2006/relationships/slideLayout" Target="../slideLayouts/slideLayout310.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14" Type="http://schemas.openxmlformats.org/officeDocument/2006/relationships/slideLayout" Target="../slideLayouts/slideLayout63.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189" Type="http://schemas.openxmlformats.org/officeDocument/2006/relationships/slideLayout" Target="../slideLayouts/slideLayout238.xml"/><Relationship Id="rId219" Type="http://schemas.openxmlformats.org/officeDocument/2006/relationships/slideLayout" Target="../slideLayouts/slideLayout26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0" Type="http://schemas.openxmlformats.org/officeDocument/2006/relationships/slideLayout" Target="../slideLayouts/slideLayout279.xml"/><Relationship Id="rId235" Type="http://schemas.openxmlformats.org/officeDocument/2006/relationships/slideLayout" Target="../slideLayouts/slideLayout284.xml"/><Relationship Id="rId251" Type="http://schemas.openxmlformats.org/officeDocument/2006/relationships/slideLayout" Target="../slideLayouts/slideLayout300.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72" Type="http://schemas.openxmlformats.org/officeDocument/2006/relationships/slideLayout" Target="../slideLayouts/slideLayout321.xml"/><Relationship Id="rId293" Type="http://schemas.openxmlformats.org/officeDocument/2006/relationships/image" Target="../media/image4.emf"/><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79" Type="http://schemas.openxmlformats.org/officeDocument/2006/relationships/slideLayout" Target="../slideLayouts/slideLayout228.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0" Type="http://schemas.openxmlformats.org/officeDocument/2006/relationships/slideLayout" Target="../slideLayouts/slideLayout269.xml"/><Relationship Id="rId225" Type="http://schemas.openxmlformats.org/officeDocument/2006/relationships/slideLayout" Target="../slideLayouts/slideLayout274.xml"/><Relationship Id="rId241" Type="http://schemas.openxmlformats.org/officeDocument/2006/relationships/slideLayout" Target="../slideLayouts/slideLayout290.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94" Type="http://schemas.openxmlformats.org/officeDocument/2006/relationships/slideLayout" Target="../slideLayouts/slideLayout143.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48" Type="http://schemas.openxmlformats.org/officeDocument/2006/relationships/slideLayout" Target="../slideLayouts/slideLayout197.xml"/><Relationship Id="rId164" Type="http://schemas.openxmlformats.org/officeDocument/2006/relationships/slideLayout" Target="../slideLayouts/slideLayout213.xml"/><Relationship Id="rId169" Type="http://schemas.openxmlformats.org/officeDocument/2006/relationships/slideLayout" Target="../slideLayouts/slideLayout218.xml"/><Relationship Id="rId185" Type="http://schemas.openxmlformats.org/officeDocument/2006/relationships/slideLayout" Target="../slideLayouts/slideLayout23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80" Type="http://schemas.openxmlformats.org/officeDocument/2006/relationships/slideLayout" Target="../slideLayouts/slideLayout229.xml"/><Relationship Id="rId210" Type="http://schemas.openxmlformats.org/officeDocument/2006/relationships/slideLayout" Target="../slideLayouts/slideLayout25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8.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7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5550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442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609600" y="635638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4165600" y="635638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8737600" y="635638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smtClean="0"/>
              <a:pPr/>
              <a:t>‹#›</a:t>
            </a:fld>
            <a:endParaRPr lang="en-US" altLang="en-US"/>
          </a:p>
        </p:txBody>
      </p:sp>
    </p:spTree>
    <p:extLst>
      <p:ext uri="{BB962C8B-B14F-4D97-AF65-F5344CB8AC3E}">
        <p14:creationId xmlns:p14="http://schemas.microsoft.com/office/powerpoint/2010/main" val="30927996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15082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8875713" y="468313"/>
            <a:ext cx="3524251"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347679" y="5437212"/>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831848" y="4227513"/>
            <a:ext cx="1327943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581025" y="5124474"/>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119063" y="6061099"/>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911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140546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59472591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080C2E-8831-46BD-B788-C9332DC1B4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27FFAC-D758-4ECB-888D-DD33FAF64F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4171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3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8.xml"/><Relationship Id="rId7" Type="http://schemas.openxmlformats.org/officeDocument/2006/relationships/slide" Target="slide40.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3.xml"/><Relationship Id="rId5" Type="http://schemas.openxmlformats.org/officeDocument/2006/relationships/slide" Target="slide24.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9.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8.xml"/><Relationship Id="rId7" Type="http://schemas.openxmlformats.org/officeDocument/2006/relationships/slide" Target="slide40.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3.xml"/><Relationship Id="rId5" Type="http://schemas.openxmlformats.org/officeDocument/2006/relationships/slide" Target="slide24.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9.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5.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5.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5448303" y="4343429"/>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4324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4667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2466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7410450" y="4276754"/>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6391278" y="2667029"/>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8029578" y="673105"/>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3009903"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8439153" y="3200405"/>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3981453" y="4876829"/>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7581903" y="5105429"/>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6553203" y="2882929"/>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8191503" y="889029"/>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3171828"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8601078" y="3416302"/>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4143378" y="5092729"/>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7743828" y="5321329"/>
            <a:ext cx="771525" cy="688975"/>
          </a:xfrm>
          <a:prstGeom prst="rect">
            <a:avLst/>
          </a:prstGeom>
          <a:noFill/>
          <a:ln w="9525">
            <a:noFill/>
            <a:miter lim="800000"/>
            <a:headEnd/>
            <a:tailEnd/>
          </a:ln>
        </p:spPr>
      </p:pic>
    </p:spTree>
    <p:extLst>
      <p:ext uri="{BB962C8B-B14F-4D97-AF65-F5344CB8AC3E}">
        <p14:creationId xmlns:p14="http://schemas.microsoft.com/office/powerpoint/2010/main" val="2981744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03120" y="117566"/>
            <a:ext cx="8817428" cy="6596743"/>
          </a:xfrm>
          <a:prstGeom prst="rect">
            <a:avLst/>
          </a:prstGeom>
          <a:noFill/>
          <a:ln>
            <a:noFill/>
          </a:ln>
        </p:spPr>
      </p:pic>
    </p:spTree>
    <p:extLst>
      <p:ext uri="{BB962C8B-B14F-4D97-AF65-F5344CB8AC3E}">
        <p14:creationId xmlns:p14="http://schemas.microsoft.com/office/powerpoint/2010/main" val="65135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FB07B2A-EF50-4EDD-99D1-9672A49E5C51}"/>
              </a:ext>
            </a:extLst>
          </p:cNvPr>
          <p:cNvSpPr txBox="1">
            <a:spLocks noChangeArrowheads="1"/>
          </p:cNvSpPr>
          <p:nvPr/>
        </p:nvSpPr>
        <p:spPr bwMode="auto">
          <a:xfrm>
            <a:off x="8267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a:solidFill>
                  <a:srgbClr val="000000"/>
                </a:solidFill>
              </a:rPr>
              <a:t>O</a:t>
            </a:r>
          </a:p>
        </p:txBody>
      </p:sp>
      <p:sp>
        <p:nvSpPr>
          <p:cNvPr id="56323" name="Text Box 3">
            <a:extLst>
              <a:ext uri="{FF2B5EF4-FFF2-40B4-BE49-F238E27FC236}">
                <a16:creationId xmlns:a16="http://schemas.microsoft.com/office/drawing/2014/main" id="{1B52EB1E-EB31-47C7-9725-DADE0AC37EB4}"/>
              </a:ext>
            </a:extLst>
          </p:cNvPr>
          <p:cNvSpPr txBox="1">
            <a:spLocks noChangeArrowheads="1"/>
          </p:cNvSpPr>
          <p:nvPr/>
        </p:nvSpPr>
        <p:spPr bwMode="auto">
          <a:xfrm>
            <a:off x="8039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932" y="-39189"/>
            <a:ext cx="7474131" cy="6462744"/>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C3504508-A15B-4B69-B062-6F6EF3D92905}"/>
              </a:ext>
            </a:extLst>
          </p:cNvPr>
          <p:cNvSpPr txBox="1">
            <a:spLocks noChangeArrowheads="1"/>
          </p:cNvSpPr>
          <p:nvPr/>
        </p:nvSpPr>
        <p:spPr bwMode="auto">
          <a:xfrm>
            <a:off x="8199118"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58" name="Text Box 6">
            <a:extLst>
              <a:ext uri="{FF2B5EF4-FFF2-40B4-BE49-F238E27FC236}">
                <a16:creationId xmlns:a16="http://schemas.microsoft.com/office/drawing/2014/main" id="{5DA7F8E4-4313-4C52-8F60-CE440C3876F7}"/>
              </a:ext>
            </a:extLst>
          </p:cNvPr>
          <p:cNvSpPr txBox="1">
            <a:spLocks noChangeArrowheads="1"/>
          </p:cNvSpPr>
          <p:nvPr/>
        </p:nvSpPr>
        <p:spPr bwMode="auto">
          <a:xfrm>
            <a:off x="8321583" y="812074"/>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59" name="Text Box 7">
            <a:extLst>
              <a:ext uri="{FF2B5EF4-FFF2-40B4-BE49-F238E27FC236}">
                <a16:creationId xmlns:a16="http://schemas.microsoft.com/office/drawing/2014/main" id="{E1632821-EA65-4FBD-AC50-E8E9A85EA1C8}"/>
              </a:ext>
            </a:extLst>
          </p:cNvPr>
          <p:cNvSpPr txBox="1">
            <a:spLocks noChangeArrowheads="1"/>
          </p:cNvSpPr>
          <p:nvPr/>
        </p:nvSpPr>
        <p:spPr bwMode="auto">
          <a:xfrm>
            <a:off x="8365686"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0" name="Text Box 8">
            <a:extLst>
              <a:ext uri="{FF2B5EF4-FFF2-40B4-BE49-F238E27FC236}">
                <a16:creationId xmlns:a16="http://schemas.microsoft.com/office/drawing/2014/main" id="{9075B408-E6D3-4414-95E8-CDA943A07B9A}"/>
              </a:ext>
            </a:extLst>
          </p:cNvPr>
          <p:cNvSpPr txBox="1">
            <a:spLocks noChangeArrowheads="1"/>
          </p:cNvSpPr>
          <p:nvPr/>
        </p:nvSpPr>
        <p:spPr bwMode="auto">
          <a:xfrm>
            <a:off x="7926431" y="3513999"/>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1" name="Text Box 9">
            <a:extLst>
              <a:ext uri="{FF2B5EF4-FFF2-40B4-BE49-F238E27FC236}">
                <a16:creationId xmlns:a16="http://schemas.microsoft.com/office/drawing/2014/main" id="{625B4D68-2AE1-405D-A90E-31C13F409CD2}"/>
              </a:ext>
            </a:extLst>
          </p:cNvPr>
          <p:cNvSpPr txBox="1">
            <a:spLocks noChangeArrowheads="1"/>
          </p:cNvSpPr>
          <p:nvPr/>
        </p:nvSpPr>
        <p:spPr bwMode="auto">
          <a:xfrm flipH="1">
            <a:off x="7697831"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2" name="Text Box 10">
            <a:extLst>
              <a:ext uri="{FF2B5EF4-FFF2-40B4-BE49-F238E27FC236}">
                <a16:creationId xmlns:a16="http://schemas.microsoft.com/office/drawing/2014/main" id="{F5958625-3AEB-4D61-AABF-7E7E63B341A6}"/>
              </a:ext>
            </a:extLst>
          </p:cNvPr>
          <p:cNvSpPr txBox="1">
            <a:spLocks noChangeArrowheads="1"/>
          </p:cNvSpPr>
          <p:nvPr/>
        </p:nvSpPr>
        <p:spPr bwMode="auto">
          <a:xfrm>
            <a:off x="2747009" y="2551611"/>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3" name="Rectangle 11">
            <a:extLst>
              <a:ext uri="{FF2B5EF4-FFF2-40B4-BE49-F238E27FC236}">
                <a16:creationId xmlns:a16="http://schemas.microsoft.com/office/drawing/2014/main" id="{46BC83BF-7EB6-4CE7-9BE0-EB321C18455F}"/>
              </a:ext>
            </a:extLst>
          </p:cNvPr>
          <p:cNvSpPr>
            <a:spLocks noChangeArrowheads="1"/>
          </p:cNvSpPr>
          <p:nvPr/>
        </p:nvSpPr>
        <p:spPr bwMode="auto">
          <a:xfrm>
            <a:off x="8277496"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dirty="0">
                <a:solidFill>
                  <a:srgbClr val="FF0000"/>
                </a:solidFill>
              </a:rPr>
              <a:t>O</a:t>
            </a:r>
          </a:p>
        </p:txBody>
      </p:sp>
      <p:sp>
        <p:nvSpPr>
          <p:cNvPr id="49164" name="Rectangle 12">
            <a:extLst>
              <a:ext uri="{FF2B5EF4-FFF2-40B4-BE49-F238E27FC236}">
                <a16:creationId xmlns:a16="http://schemas.microsoft.com/office/drawing/2014/main" id="{2B2111F6-0894-4E4A-9E95-ECB4D9DF325E}"/>
              </a:ext>
            </a:extLst>
          </p:cNvPr>
          <p:cNvSpPr>
            <a:spLocks noChangeArrowheads="1"/>
          </p:cNvSpPr>
          <p:nvPr/>
        </p:nvSpPr>
        <p:spPr bwMode="auto">
          <a:xfrm>
            <a:off x="2290012" y="1345474"/>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5" name="Text Box 13">
            <a:extLst>
              <a:ext uri="{FF2B5EF4-FFF2-40B4-BE49-F238E27FC236}">
                <a16:creationId xmlns:a16="http://schemas.microsoft.com/office/drawing/2014/main" id="{A1E70447-8D4D-4BE1-80BB-7BBDCE059215}"/>
              </a:ext>
            </a:extLst>
          </p:cNvPr>
          <p:cNvSpPr txBox="1">
            <a:spLocks noChangeArrowheads="1"/>
          </p:cNvSpPr>
          <p:nvPr/>
        </p:nvSpPr>
        <p:spPr bwMode="auto">
          <a:xfrm>
            <a:off x="2614743"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6" name="Text Box 14">
            <a:extLst>
              <a:ext uri="{FF2B5EF4-FFF2-40B4-BE49-F238E27FC236}">
                <a16:creationId xmlns:a16="http://schemas.microsoft.com/office/drawing/2014/main" id="{ACF43CDC-A684-46B5-A7D6-422FD2067BA1}"/>
              </a:ext>
            </a:extLst>
          </p:cNvPr>
          <p:cNvSpPr txBox="1">
            <a:spLocks noChangeArrowheads="1"/>
          </p:cNvSpPr>
          <p:nvPr/>
        </p:nvSpPr>
        <p:spPr bwMode="auto">
          <a:xfrm>
            <a:off x="2848249"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7" name="Rectangle 15">
            <a:extLst>
              <a:ext uri="{FF2B5EF4-FFF2-40B4-BE49-F238E27FC236}">
                <a16:creationId xmlns:a16="http://schemas.microsoft.com/office/drawing/2014/main" id="{E045CAF8-0668-436E-828F-40E88CE50976}"/>
              </a:ext>
            </a:extLst>
          </p:cNvPr>
          <p:cNvSpPr>
            <a:spLocks noChangeArrowheads="1"/>
          </p:cNvSpPr>
          <p:nvPr/>
        </p:nvSpPr>
        <p:spPr bwMode="auto">
          <a:xfrm>
            <a:off x="3102975"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8" name="Text Box 16">
            <a:extLst>
              <a:ext uri="{FF2B5EF4-FFF2-40B4-BE49-F238E27FC236}">
                <a16:creationId xmlns:a16="http://schemas.microsoft.com/office/drawing/2014/main" id="{522DC1C2-DF72-4926-8EFD-6659EC96E292}"/>
              </a:ext>
            </a:extLst>
          </p:cNvPr>
          <p:cNvSpPr txBox="1">
            <a:spLocks noChangeArrowheads="1"/>
          </p:cNvSpPr>
          <p:nvPr/>
        </p:nvSpPr>
        <p:spPr bwMode="auto">
          <a:xfrm>
            <a:off x="3305444" y="3925389"/>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69" name="Rectangle 17">
            <a:extLst>
              <a:ext uri="{FF2B5EF4-FFF2-40B4-BE49-F238E27FC236}">
                <a16:creationId xmlns:a16="http://schemas.microsoft.com/office/drawing/2014/main" id="{24FB9903-2F5F-4EDE-9D29-0B3365A9DBB5}"/>
              </a:ext>
            </a:extLst>
          </p:cNvPr>
          <p:cNvSpPr>
            <a:spLocks noChangeArrowheads="1"/>
          </p:cNvSpPr>
          <p:nvPr/>
        </p:nvSpPr>
        <p:spPr bwMode="auto">
          <a:xfrm>
            <a:off x="3401856" y="484945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dirty="0">
                <a:solidFill>
                  <a:srgbClr val="FF0000"/>
                </a:solidFill>
              </a:rPr>
              <a:t>O</a:t>
            </a:r>
          </a:p>
        </p:txBody>
      </p:sp>
      <p:sp>
        <p:nvSpPr>
          <p:cNvPr id="49170" name="Text Box 18">
            <a:extLst>
              <a:ext uri="{FF2B5EF4-FFF2-40B4-BE49-F238E27FC236}">
                <a16:creationId xmlns:a16="http://schemas.microsoft.com/office/drawing/2014/main" id="{84213366-5F4E-4D85-B3CC-26553A9CF3F5}"/>
              </a:ext>
            </a:extLst>
          </p:cNvPr>
          <p:cNvSpPr txBox="1">
            <a:spLocks noChangeArrowheads="1"/>
          </p:cNvSpPr>
          <p:nvPr/>
        </p:nvSpPr>
        <p:spPr bwMode="auto">
          <a:xfrm>
            <a:off x="3344638"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a:solidFill>
                  <a:srgbClr val="FF0000"/>
                </a:solidFill>
              </a:rPr>
              <a:t>O</a:t>
            </a:r>
          </a:p>
        </p:txBody>
      </p:sp>
      <p:sp>
        <p:nvSpPr>
          <p:cNvPr id="49171" name="Text Box 19">
            <a:extLst>
              <a:ext uri="{FF2B5EF4-FFF2-40B4-BE49-F238E27FC236}">
                <a16:creationId xmlns:a16="http://schemas.microsoft.com/office/drawing/2014/main" id="{6F45FFE2-69B7-4563-8E92-C6DFAB3AA83F}"/>
              </a:ext>
            </a:extLst>
          </p:cNvPr>
          <p:cNvSpPr txBox="1">
            <a:spLocks noChangeArrowheads="1"/>
          </p:cNvSpPr>
          <p:nvPr/>
        </p:nvSpPr>
        <p:spPr bwMode="auto">
          <a:xfrm>
            <a:off x="8305253"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id="{D357C834-CA34-48E4-B8AF-FDA386FF324C}"/>
              </a:ext>
            </a:extLst>
          </p:cNvPr>
          <p:cNvSpPr>
            <a:spLocks noChangeArrowheads="1"/>
          </p:cNvSpPr>
          <p:nvPr/>
        </p:nvSpPr>
        <p:spPr bwMode="auto">
          <a:xfrm>
            <a:off x="2255518"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49173" name="Rectangle 21">
            <a:extLst>
              <a:ext uri="{FF2B5EF4-FFF2-40B4-BE49-F238E27FC236}">
                <a16:creationId xmlns:a16="http://schemas.microsoft.com/office/drawing/2014/main" id="{E4B5A284-E687-4E6E-8245-92B76D385190}"/>
              </a:ext>
            </a:extLst>
          </p:cNvPr>
          <p:cNvSpPr>
            <a:spLocks noChangeArrowheads="1"/>
          </p:cNvSpPr>
          <p:nvPr/>
        </p:nvSpPr>
        <p:spPr bwMode="auto">
          <a:xfrm>
            <a:off x="2179351" y="5216162"/>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dirty="0">
                <a:solidFill>
                  <a:srgbClr val="FF0000"/>
                </a:solidFill>
              </a:rPr>
              <a:t>O</a:t>
            </a:r>
          </a:p>
        </p:txBody>
      </p:sp>
      <p:sp>
        <p:nvSpPr>
          <p:cNvPr id="56342" name="Text Box 22">
            <a:extLst>
              <a:ext uri="{FF2B5EF4-FFF2-40B4-BE49-F238E27FC236}">
                <a16:creationId xmlns:a16="http://schemas.microsoft.com/office/drawing/2014/main" id="{54EE4420-8246-42FA-ABF5-64A92AE7002E}"/>
              </a:ext>
            </a:extLst>
          </p:cNvPr>
          <p:cNvSpPr txBox="1">
            <a:spLocks noChangeArrowheads="1"/>
          </p:cNvSpPr>
          <p:nvPr/>
        </p:nvSpPr>
        <p:spPr bwMode="auto">
          <a:xfrm>
            <a:off x="2667000" y="5943631"/>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id="{E5E0CCEA-91B0-4D30-A81D-27F10FDEB461}"/>
              </a:ext>
            </a:extLst>
          </p:cNvPr>
          <p:cNvSpPr txBox="1">
            <a:spLocks noChangeArrowheads="1"/>
          </p:cNvSpPr>
          <p:nvPr/>
        </p:nvSpPr>
        <p:spPr bwMode="auto">
          <a:xfrm>
            <a:off x="2480854"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a:solidFill>
                  <a:srgbClr val="FF0000"/>
                </a:solidFill>
              </a:rPr>
              <a:t>O</a:t>
            </a:r>
          </a:p>
        </p:txBody>
      </p:sp>
      <p:sp>
        <p:nvSpPr>
          <p:cNvPr id="49176" name="Text Box 24">
            <a:extLst>
              <a:ext uri="{FF2B5EF4-FFF2-40B4-BE49-F238E27FC236}">
                <a16:creationId xmlns:a16="http://schemas.microsoft.com/office/drawing/2014/main" id="{9393206A-ACDC-47AE-AC4D-A80BD6B9988D}"/>
              </a:ext>
            </a:extLst>
          </p:cNvPr>
          <p:cNvSpPr txBox="1">
            <a:spLocks noChangeArrowheads="1"/>
          </p:cNvSpPr>
          <p:nvPr/>
        </p:nvSpPr>
        <p:spPr bwMode="auto">
          <a:xfrm>
            <a:off x="5574298" y="172525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dirty="0">
                <a:solidFill>
                  <a:srgbClr val="FF0000"/>
                </a:solidFill>
              </a:rPr>
              <a:t>O</a:t>
            </a:r>
          </a:p>
        </p:txBody>
      </p:sp>
      <p:sp>
        <p:nvSpPr>
          <p:cNvPr id="2" name="TextBox 1"/>
          <p:cNvSpPr txBox="1"/>
          <p:nvPr/>
        </p:nvSpPr>
        <p:spPr>
          <a:xfrm>
            <a:off x="179637" y="1333756"/>
            <a:ext cx="1767271" cy="2954655"/>
          </a:xfrm>
          <a:prstGeom prst="rect">
            <a:avLst/>
          </a:prstGeom>
          <a:noFill/>
        </p:spPr>
        <p:txBody>
          <a:bodyPr wrap="square" rtlCol="0">
            <a:spAutoFit/>
          </a:bodyPr>
          <a:lstStyle/>
          <a:p>
            <a:r>
              <a:rPr lang="en-US" sz="2800" dirty="0" err="1">
                <a:solidFill>
                  <a:srgbClr val="000000"/>
                </a:solidFill>
                <a:latin typeface="Times New Roman" pitchFamily="18" charset="0"/>
                <a:cs typeface="Times New Roman" pitchFamily="18" charset="0"/>
              </a:rPr>
              <a:t>Phần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núi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nằm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ven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hoặc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giữa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dương</a:t>
            </a:r>
            <a:r>
              <a:rPr lang="en-US" sz="2800" dirty="0">
                <a:solidFill>
                  <a:srgbClr val="000000"/>
                </a:solidFill>
                <a:latin typeface="Times New Roman" pitchFamily="18" charset="0"/>
                <a:cs typeface="Times New Roman" pitchFamily="18" charset="0"/>
              </a:rPr>
              <a:t>. </a:t>
            </a:r>
            <a:endParaRPr lang="en-US" dirty="0">
              <a:solidFill>
                <a:srgbClr val="000000"/>
              </a:solidFill>
              <a:latin typeface="Arial"/>
              <a:cs typeface="Arial"/>
            </a:endParaRPr>
          </a:p>
          <a:p>
            <a:endParaRPr lang="en-US" dirty="0">
              <a:solidFill>
                <a:srgbClr val="000000"/>
              </a:solidFill>
              <a:latin typeface="Arial"/>
              <a:cs typeface="Arial"/>
            </a:endParaRPr>
          </a:p>
        </p:txBody>
      </p:sp>
      <p:sp>
        <p:nvSpPr>
          <p:cNvPr id="3" name="TextBox 2"/>
          <p:cNvSpPr txBox="1"/>
          <p:nvPr/>
        </p:nvSpPr>
        <p:spPr>
          <a:xfrm>
            <a:off x="9710737" y="919314"/>
            <a:ext cx="2166396" cy="4401205"/>
          </a:xfrm>
          <a:prstGeom prst="rect">
            <a:avLst/>
          </a:prstGeom>
          <a:noFill/>
        </p:spPr>
        <p:txBody>
          <a:bodyPr wrap="square" rtlCol="0">
            <a:spAutoFit/>
          </a:bodyPr>
          <a:lstStyle/>
          <a:p>
            <a:pPr algn="just"/>
            <a:r>
              <a:rPr lang="en-US" sz="2800" dirty="0" err="1">
                <a:solidFill>
                  <a:srgbClr val="000000"/>
                </a:solidFill>
                <a:latin typeface="Times New Roman" pitchFamily="18" charset="0"/>
                <a:cs typeface="Times New Roman" pitchFamily="18" charset="0"/>
              </a:rPr>
              <a:t>Trên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đảo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ven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bờ</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Dương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núi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Thế</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gọi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Dương</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39609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5010167"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dirty="0">
                <a:solidFill>
                  <a:prstClr val="white"/>
                </a:solidFill>
                <a:latin typeface="Times New Roman" panose="02020603050405020304" pitchFamily="18" charset="0"/>
                <a:cs typeface="Times New Roman" panose="02020603050405020304" pitchFamily="18" charset="0"/>
              </a:rPr>
              <a:t>“</a:t>
            </a:r>
            <a:r>
              <a:rPr lang="en-US" altLang="en-US" sz="2400" b="1" dirty="0" err="1">
                <a:solidFill>
                  <a:prstClr val="white"/>
                </a:solidFill>
                <a:latin typeface="Times New Roman" panose="02020603050405020304" pitchFamily="18" charset="0"/>
                <a:cs typeface="Times New Roman" panose="02020603050405020304" pitchFamily="18" charset="0"/>
              </a:rPr>
              <a:t>Vành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đai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lửa</a:t>
            </a:r>
            <a:r>
              <a:rPr lang="en-US" altLang="en-US" sz="2400" b="1" dirty="0">
                <a:solidFill>
                  <a:prstClr val="white"/>
                </a:solidFill>
                <a:latin typeface="Times New Roman" panose="02020603050405020304" pitchFamily="18" charset="0"/>
                <a:cs typeface="Times New Roman" panose="02020603050405020304" pitchFamily="18" charset="0"/>
              </a:rPr>
              <a:t> TBD” </a:t>
            </a:r>
            <a:r>
              <a:rPr lang="en-US" altLang="en-US" sz="2400" b="1" dirty="0" err="1">
                <a:solidFill>
                  <a:prstClr val="white"/>
                </a:solidFill>
                <a:latin typeface="Times New Roman" panose="02020603050405020304" pitchFamily="18" charset="0"/>
                <a:cs typeface="Times New Roman" panose="02020603050405020304" pitchFamily="18" charset="0"/>
              </a:rPr>
              <a:t>có</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gần</a:t>
            </a:r>
            <a:r>
              <a:rPr lang="en-US" altLang="en-US" sz="2400" b="1" dirty="0">
                <a:solidFill>
                  <a:prstClr val="white"/>
                </a:solidFill>
                <a:latin typeface="Times New Roman" panose="02020603050405020304" pitchFamily="18" charset="0"/>
                <a:cs typeface="Times New Roman" panose="02020603050405020304" pitchFamily="18" charset="0"/>
              </a:rPr>
              <a:t> 300 </a:t>
            </a:r>
            <a:r>
              <a:rPr lang="en-US" altLang="en-US" sz="2400" b="1" dirty="0" err="1">
                <a:solidFill>
                  <a:prstClr val="white"/>
                </a:solidFill>
                <a:latin typeface="Times New Roman" panose="02020603050405020304" pitchFamily="18" charset="0"/>
                <a:cs typeface="Times New Roman" panose="02020603050405020304" pitchFamily="18" charset="0"/>
              </a:rPr>
              <a:t>núi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lửa</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đang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hoạt</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động</a:t>
            </a:r>
            <a:endParaRPr lang="en-US" altLang="en-US" sz="2400" b="1" dirty="0">
              <a:solidFill>
                <a:prstClr val="white"/>
              </a:solidFill>
              <a:latin typeface="Times New Roman" panose="02020603050405020304" pitchFamily="18" charset="0"/>
              <a:cs typeface="Times New Roman" panose="02020603050405020304" pitchFamily="18" charset="0"/>
            </a:endParaRP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98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66"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7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124701"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24616"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267451" y="59864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549754"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810004"/>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95816" y="30146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95966" y="27860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924566" y="293849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66"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38666"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96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4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9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9915" y="457228"/>
            <a:ext cx="2296492" cy="4401205"/>
          </a:xfrm>
          <a:prstGeom prst="rect">
            <a:avLst/>
          </a:prstGeom>
          <a:noFill/>
        </p:spPr>
        <p:txBody>
          <a:bodyPr wrap="square" rtlCol="0">
            <a:spAutoFit/>
          </a:bodyPr>
          <a:lstStyle/>
          <a:p>
            <a:pPr algn="just"/>
            <a:r>
              <a:rPr lang="en-US" sz="2800" dirty="0" err="1">
                <a:solidFill>
                  <a:prstClr val="black"/>
                </a:solidFill>
                <a:latin typeface="Times New Roman" pitchFamily="18" charset="0"/>
                <a:cs typeface="Times New Roman" pitchFamily="18" charset="0"/>
              </a:rPr>
              <a:t>Vành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Niu</a:t>
            </a:r>
            <a:r>
              <a:rPr lang="en-US" sz="2800" dirty="0">
                <a:solidFill>
                  <a:prstClr val="black"/>
                </a:solidFill>
                <a:latin typeface="Times New Roman" pitchFamily="18" charset="0"/>
                <a:cs typeface="Times New Roman" pitchFamily="18" charset="0"/>
              </a:rPr>
              <a:t> di </a:t>
            </a:r>
            <a:r>
              <a:rPr lang="en-US" sz="2800" dirty="0" err="1">
                <a:solidFill>
                  <a:prstClr val="black"/>
                </a:solidFill>
                <a:latin typeface="Times New Roman" pitchFamily="18" charset="0"/>
                <a:cs typeface="Times New Roman" pitchFamily="18" charset="0"/>
              </a:rPr>
              <a:t>lân</a:t>
            </a:r>
            <a:r>
              <a:rPr lang="en-US" sz="2800" dirty="0">
                <a:solidFill>
                  <a:prstClr val="black"/>
                </a:solidFill>
                <a:latin typeface="Times New Roman" pitchFamily="18" charset="0"/>
                <a:cs typeface="Times New Roman" pitchFamily="18" charset="0"/>
              </a:rPr>
              <a:t> qua </a:t>
            </a:r>
            <a:r>
              <a:rPr lang="en-US" sz="2800" dirty="0" err="1">
                <a:solidFill>
                  <a:prstClr val="black"/>
                </a:solidFill>
                <a:latin typeface="Times New Roman" pitchFamily="18" charset="0"/>
                <a:cs typeface="Times New Roman" pitchFamily="18" charset="0"/>
              </a:rPr>
              <a:t>Nhật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Bản</a:t>
            </a:r>
            <a:r>
              <a:rPr lang="en-US" sz="2800" dirty="0">
                <a:solidFill>
                  <a:prstClr val="black"/>
                </a:solidFill>
                <a:latin typeface="Times New Roman" pitchFamily="18" charset="0"/>
                <a:cs typeface="Times New Roman" pitchFamily="18" charset="0"/>
              </a:rPr>
              <a:t>, A - lax- ca </a:t>
            </a:r>
            <a:r>
              <a:rPr lang="en-US" sz="2800" dirty="0" err="1">
                <a:solidFill>
                  <a:prstClr val="black"/>
                </a:solidFill>
                <a:latin typeface="Times New Roman" pitchFamily="18" charset="0"/>
                <a:cs typeface="Times New Roman" pitchFamily="18" charset="0"/>
              </a:rPr>
              <a:t>trải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suốt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bờ</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Bắc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Nam </a:t>
            </a:r>
            <a:r>
              <a:rPr lang="en-US" sz="2800" dirty="0" err="1" smtClean="0">
                <a:solidFill>
                  <a:prstClr val="black"/>
                </a:solidFill>
                <a:latin typeface="Times New Roman" pitchFamily="18" charset="0"/>
                <a:cs typeface="Times New Roman" pitchFamily="18" charset="0"/>
              </a:rPr>
              <a:t>Mĩ</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62679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981306" y="2638605"/>
            <a:ext cx="7088773"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kumimoji="0" lang="vi-VN"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 ống phun.</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154722" y="2048476"/>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66FF99"/>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smtClean="0">
                <a:ln>
                  <a:noFill/>
                </a:ln>
                <a:solidFill>
                  <a:srgbClr val="66FF99"/>
                </a:solidFill>
                <a:effectLst/>
                <a:uLnTx/>
                <a:uFillTx/>
                <a:latin typeface="Times New Roman" pitchFamily="18" charset="0"/>
                <a:ea typeface="+mn-ea"/>
                <a:cs typeface="Times New Roman" pitchFamily="18" charset="0"/>
              </a:rPr>
              <a:t>Núi</a:t>
            </a:r>
            <a:r>
              <a:rPr kumimoji="0" lang="en-US" sz="3200" b="1" i="0" u="none" strike="noStrike" kern="1200" cap="none" spc="0" normalizeH="0" baseline="0" noProof="0" dirty="0" smtClean="0">
                <a:ln>
                  <a:noFill/>
                </a:ln>
                <a:solidFill>
                  <a:srgbClr val="66FF99"/>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66FF99"/>
                </a:solidFill>
                <a:effectLst/>
                <a:uLnTx/>
                <a:uFillTx/>
                <a:latin typeface="Times New Roman" pitchFamily="18" charset="0"/>
                <a:ea typeface="+mn-ea"/>
                <a:cs typeface="Times New Roman" pitchFamily="18" charset="0"/>
              </a:rPr>
              <a:t>lửa</a:t>
            </a: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 name="Straight Connector 22"/>
          <p:cNvCxnSpPr/>
          <p:nvPr/>
        </p:nvCxnSpPr>
        <p:spPr>
          <a:xfrm flipH="1" flipV="1">
            <a:off x="1870580" y="1682682"/>
            <a:ext cx="26657" cy="4957269"/>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94851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96706" y="1668405"/>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876316"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330403" y="1142467"/>
            <a:ext cx="2131567" cy="103607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Khái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niệm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ounded Rectangle 40"/>
          <p:cNvSpPr/>
          <p:nvPr/>
        </p:nvSpPr>
        <p:spPr>
          <a:xfrm>
            <a:off x="2322424" y="2766886"/>
            <a:ext cx="2027507" cy="996068"/>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Cấu tạo</a:t>
            </a:r>
          </a:p>
        </p:txBody>
      </p:sp>
      <p:sp>
        <p:nvSpPr>
          <p:cNvPr id="45" name="Rounded Rectangle 44"/>
          <p:cNvSpPr/>
          <p:nvPr/>
        </p:nvSpPr>
        <p:spPr>
          <a:xfrm>
            <a:off x="2271150" y="4023274"/>
            <a:ext cx="2196347"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thành</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
        <p:nvSpPr>
          <p:cNvPr id="26" name="Rounded Rectangle 25"/>
          <p:cNvSpPr/>
          <p:nvPr/>
        </p:nvSpPr>
        <p:spPr>
          <a:xfrm>
            <a:off x="4869010" y="847137"/>
            <a:ext cx="7201070"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ight Arrow 47"/>
          <p:cNvSpPr/>
          <p:nvPr/>
        </p:nvSpPr>
        <p:spPr>
          <a:xfrm>
            <a:off x="4475023" y="1359213"/>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a:off x="4438493" y="307174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ight Arrow 54"/>
          <p:cNvSpPr/>
          <p:nvPr/>
        </p:nvSpPr>
        <p:spPr>
          <a:xfrm flipV="1">
            <a:off x="4474631" y="4645608"/>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4981307" y="4063373"/>
            <a:ext cx="7088772" cy="113564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Do </a:t>
            </a:r>
            <a:r>
              <a:rPr kumimoji="0" lang="vi-VN" sz="30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tác động của nội lực</a:t>
            </a: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 nén </a:t>
            </a:r>
            <a:r>
              <a:rPr kumimoji="0" lang="vi-VN" sz="30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ép lớp đất đá, đẩy vật chất từ dưới sâu lên mặt </a:t>
            </a: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đất. </a:t>
            </a:r>
            <a:endParaRPr kumimoji="0" lang="en-US" sz="30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4" name="Rounded Rectangle 23"/>
          <p:cNvSpPr/>
          <p:nvPr/>
        </p:nvSpPr>
        <p:spPr>
          <a:xfrm>
            <a:off x="2218070" y="5620744"/>
            <a:ext cx="2243900" cy="1019239"/>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Hậu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Rounded Rectangle 24"/>
          <p:cNvSpPr/>
          <p:nvPr/>
        </p:nvSpPr>
        <p:spPr>
          <a:xfrm>
            <a:off x="4994370" y="5290459"/>
            <a:ext cx="7088772" cy="1449978"/>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prstClr val="black"/>
                </a:solidFill>
                <a:effectLst/>
                <a:uLnTx/>
                <a:uFillTx/>
                <a:latin typeface="Times New Roman"/>
                <a:ea typeface="Times New Roman"/>
                <a:cs typeface="+mn-cs"/>
              </a:rPr>
              <a:t>Vùi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mn-cs"/>
              </a:rPr>
              <a:t>lấp các </a:t>
            </a:r>
            <a:r>
              <a:rPr kumimoji="0" lang="vi-VN" sz="3000" b="0" i="0" u="none" strike="noStrike" kern="1200" cap="none" spc="0" normalizeH="0" baseline="0" noProof="0" dirty="0" smtClean="0">
                <a:ln>
                  <a:noFill/>
                </a:ln>
                <a:solidFill>
                  <a:prstClr val="black"/>
                </a:solidFill>
                <a:effectLst/>
                <a:uLnTx/>
                <a:uFillTx/>
                <a:latin typeface="Times New Roman"/>
                <a:ea typeface="Times New Roman"/>
                <a:cs typeface="+mn-cs"/>
              </a:rPr>
              <a:t>vùng</a:t>
            </a:r>
            <a:r>
              <a:rPr kumimoji="0" lang="vi-VN" sz="3000" b="0" i="0" u="none" strike="noStrike" kern="1200" cap="none" spc="0" normalizeH="0" noProof="0" dirty="0" smtClean="0">
                <a:ln>
                  <a:noFill/>
                </a:ln>
                <a:solidFill>
                  <a:prstClr val="black"/>
                </a:solidFill>
                <a:effectLst/>
                <a:uLnTx/>
                <a:uFillTx/>
                <a:latin typeface="Times New Roman"/>
                <a:ea typeface="Times New Roman"/>
                <a:cs typeface="+mn-cs"/>
              </a:rPr>
              <a:t> đất xung quanh </a:t>
            </a:r>
            <a:r>
              <a:rPr lang="vi-VN" sz="3000" dirty="0" smtClean="0">
                <a:solidFill>
                  <a:prstClr val="black"/>
                </a:solidFill>
                <a:latin typeface="Times New Roman"/>
                <a:ea typeface="Times New Roman"/>
              </a:rPr>
              <a:t>-&gt;</a:t>
            </a:r>
            <a:r>
              <a:rPr kumimoji="0" lang="vi-VN" sz="30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mn-cs"/>
              </a:rPr>
              <a:t>gây thiệt hại lớn về người và tài sản</a:t>
            </a:r>
            <a:r>
              <a:rPr kumimoji="0" lang="vi-VN" sz="3000" b="0" i="0" u="none" strike="noStrike" kern="1200" cap="none" spc="0" normalizeH="0" baseline="0" noProof="0" dirty="0" smtClean="0">
                <a:ln>
                  <a:noFill/>
                </a:ln>
                <a:solidFill>
                  <a:prstClr val="black"/>
                </a:solidFill>
                <a:effectLst/>
                <a:uLnTx/>
                <a:uFillTx/>
                <a:latin typeface="Times New Roman"/>
                <a:ea typeface="Times New Roman"/>
                <a:cs typeface="+mn-cs"/>
              </a:rPr>
              <a:t>. Ô</a:t>
            </a:r>
            <a:r>
              <a:rPr kumimoji="0" lang="vi-VN" sz="3000" b="0" i="0" u="none" strike="noStrike" kern="1200" cap="none" spc="0" normalizeH="0" noProof="0" dirty="0" smtClean="0">
                <a:ln>
                  <a:noFill/>
                </a:ln>
                <a:solidFill>
                  <a:prstClr val="black"/>
                </a:solidFill>
                <a:effectLst/>
                <a:uLnTx/>
                <a:uFillTx/>
                <a:latin typeface="Times New Roman"/>
                <a:ea typeface="Times New Roman"/>
                <a:cs typeface="+mn-cs"/>
              </a:rPr>
              <a:t> nhiễm môi trường</a:t>
            </a:r>
            <a:endParaRPr kumimoji="0" lang="en-US" sz="30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27" name="Right Arrow 26"/>
          <p:cNvSpPr/>
          <p:nvPr/>
        </p:nvSpPr>
        <p:spPr>
          <a:xfrm flipV="1">
            <a:off x="4474631" y="5877761"/>
            <a:ext cx="402479" cy="226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Connector 28"/>
          <p:cNvCxnSpPr/>
          <p:nvPr/>
        </p:nvCxnSpPr>
        <p:spPr>
          <a:xfrm>
            <a:off x="1929398"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339365" y="139612"/>
            <a:ext cx="8641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ÀI</a:t>
            </a: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1</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NÚI LỬA VÀ ĐỘNG </a:t>
            </a:r>
            <a:r>
              <a:rPr kumimoji="0" lang="en-US" sz="3600" b="1" i="0" u="none" strike="noStrike" kern="1200" cap="none" spc="0" normalizeH="0" baseline="0" noProof="0" dirty="0" smtClean="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endParaRPr kumimoji="0" lang="en-US" sz="3600" b="0" i="0" u="none" strike="noStrike" kern="1200" cap="none" spc="0" normalizeH="0" baseline="0" noProof="0" dirty="0">
              <a:ln>
                <a:noFill/>
              </a:ln>
              <a:solidFill>
                <a:srgbClr val="FF0066"/>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64782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431075" y="1933304"/>
            <a:ext cx="5525588" cy="4898572"/>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6175530" y="1933304"/>
            <a:ext cx="5829236" cy="4898571"/>
          </a:xfrm>
          <a:prstGeom prst="rect">
            <a:avLst/>
          </a:prstGeom>
        </p:spPr>
      </p:pic>
      <p:sp>
        <p:nvSpPr>
          <p:cNvPr id="2" name="TextBox 1"/>
          <p:cNvSpPr txBox="1"/>
          <p:nvPr/>
        </p:nvSpPr>
        <p:spPr>
          <a:xfrm>
            <a:off x="431074" y="96128"/>
            <a:ext cx="11573692" cy="1815882"/>
          </a:xfrm>
          <a:prstGeom prst="rect">
            <a:avLst/>
          </a:prstGeom>
          <a:noFill/>
        </p:spPr>
        <p:txBody>
          <a:bodyPr wrap="square" rtlCol="0">
            <a:spAutoFit/>
          </a:bodyPr>
          <a:lstStyle/>
          <a:p>
            <a:r>
              <a:rPr lang="en-US" sz="2800" dirty="0">
                <a:solidFill>
                  <a:prstClr val="black"/>
                </a:solidFill>
                <a:latin typeface="Times New Roman" pitchFamily="18" charset="0"/>
                <a:cs typeface="Times New Roman" pitchFamily="18" charset="0"/>
              </a:rPr>
              <a:t>Ở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nhiêu</a:t>
            </a:r>
            <a:r>
              <a:rPr lang="en-US" sz="2800" dirty="0">
                <a:solidFill>
                  <a:prstClr val="black"/>
                </a:solidFill>
                <a:latin typeface="Times New Roman" pitchFamily="18" charset="0"/>
                <a:cs typeface="Times New Roman" pitchFamily="18" charset="0"/>
              </a:rPr>
              <a:t> do </a:t>
            </a:r>
            <a:r>
              <a:rPr lang="en-US" sz="2800" dirty="0" err="1">
                <a:solidFill>
                  <a:prstClr val="black"/>
                </a:solidFill>
                <a:latin typeface="Times New Roman" pitchFamily="18" charset="0"/>
                <a:cs typeface="Times New Roman" pitchFamily="18" charset="0"/>
              </a:rPr>
              <a:t>nhung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hóa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sẽ</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màu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thuận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sản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nghiệp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Ngoài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núi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du </a:t>
            </a:r>
            <a:r>
              <a:rPr lang="en-US" sz="2800" dirty="0" err="1">
                <a:solidFill>
                  <a:prstClr val="black"/>
                </a:solidFill>
                <a:latin typeface="Times New Roman" pitchFamily="18" charset="0"/>
                <a:cs typeface="Times New Roman" pitchFamily="18" charset="0"/>
              </a:rPr>
              <a:t>lịch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núi</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lử</a:t>
            </a:r>
            <a:r>
              <a:rPr lang="vi-VN" sz="2800" dirty="0" smtClean="0">
                <a:solidFill>
                  <a:prstClr val="black"/>
                </a:solidFill>
                <a:latin typeface="Times New Roman" pitchFamily="18" charset="0"/>
                <a:cs typeface="Times New Roman" pitchFamily="18" charset="0"/>
              </a:rPr>
              <a:t>a</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máy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địa</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nhiệt</a:t>
            </a:r>
            <a:r>
              <a:rPr lang="vi-VN"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và</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nguồn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khoáng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du </a:t>
            </a:r>
            <a:r>
              <a:rPr lang="en-US" sz="2800" dirty="0" err="1">
                <a:solidFill>
                  <a:prstClr val="black"/>
                </a:solidFill>
                <a:latin typeface="Times New Roman" pitchFamily="18" charset="0"/>
                <a:cs typeface="Times New Roman" pitchFamily="18" charset="0"/>
              </a:rPr>
              <a:t>lịch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dưỡng</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97212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3" y="1079758"/>
            <a:ext cx="11077303" cy="57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613954" y="2540"/>
            <a:ext cx="11403875"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None/>
            </a:pPr>
            <a:r>
              <a:rPr lang="vi-VN" altLang="en-US" dirty="0">
                <a:solidFill>
                  <a:srgbClr val="000000"/>
                </a:solidFill>
                <a:latin typeface="Times New Roman" panose="02020603050405020304" pitchFamily="18" charset="0"/>
                <a:cs typeface="Times New Roman" panose="02020603050405020304" pitchFamily="18" charset="0"/>
              </a:rPr>
              <a:t>Đất đỏ ba dan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pic>
        <p:nvPicPr>
          <p:cNvPr id="4"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 y="1188720"/>
            <a:ext cx="5551714" cy="555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4" y="1188720"/>
            <a:ext cx="5538651" cy="555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7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additive="base">
                                        <p:cTn id="7" dur="500" fill="hold"/>
                                        <p:tgtEl>
                                          <p:spTgt spid="60419"/>
                                        </p:tgtEl>
                                        <p:attrNameLst>
                                          <p:attrName>ppt_x</p:attrName>
                                        </p:attrNameLst>
                                      </p:cBhvr>
                                      <p:tavLst>
                                        <p:tav tm="0">
                                          <p:val>
                                            <p:strVal val="#ppt_x"/>
                                          </p:val>
                                        </p:tav>
                                        <p:tav tm="100000">
                                          <p:val>
                                            <p:strVal val="#ppt_x"/>
                                          </p:val>
                                        </p:tav>
                                      </p:tavLst>
                                    </p:anim>
                                    <p:anim calcmode="lin" valueType="num">
                                      <p:cBhvr additive="base">
                                        <p:cTn id="8" dur="500" fill="hold"/>
                                        <p:tgtEl>
                                          <p:spTgt spid="604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418"/>
                                        </p:tgtEl>
                                        <p:attrNameLst>
                                          <p:attrName>style.visibility</p:attrName>
                                        </p:attrNameLst>
                                      </p:cBhvr>
                                      <p:to>
                                        <p:strVal val="visible"/>
                                      </p:to>
                                    </p:set>
                                    <p:anim calcmode="lin" valueType="num">
                                      <p:cBhvr additive="base">
                                        <p:cTn id="11" dur="500" fill="hold"/>
                                        <p:tgtEl>
                                          <p:spTgt spid="60418"/>
                                        </p:tgtEl>
                                        <p:attrNameLst>
                                          <p:attrName>ppt_x</p:attrName>
                                        </p:attrNameLst>
                                      </p:cBhvr>
                                      <p:tavLst>
                                        <p:tav tm="0">
                                          <p:val>
                                            <p:strVal val="#ppt_x"/>
                                          </p:val>
                                        </p:tav>
                                        <p:tav tm="100000">
                                          <p:val>
                                            <p:strVal val="#ppt_x"/>
                                          </p:val>
                                        </p:tav>
                                      </p:tavLst>
                                    </p:anim>
                                    <p:anim calcmode="lin" valueType="num">
                                      <p:cBhvr additive="base">
                                        <p:cTn id="12"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60419"/>
                                        </p:tgtEl>
                                        <p:attrNameLst>
                                          <p:attrName>ppt_x</p:attrName>
                                        </p:attrNameLst>
                                      </p:cBhvr>
                                      <p:tavLst>
                                        <p:tav tm="0">
                                          <p:val>
                                            <p:strVal val="ppt_x"/>
                                          </p:val>
                                        </p:tav>
                                        <p:tav tm="100000">
                                          <p:val>
                                            <p:strVal val="ppt_x"/>
                                          </p:val>
                                        </p:tav>
                                      </p:tavLst>
                                    </p:anim>
                                    <p:anim calcmode="lin" valueType="num">
                                      <p:cBhvr additive="base">
                                        <p:cTn id="17" dur="500"/>
                                        <p:tgtEl>
                                          <p:spTgt spid="60419"/>
                                        </p:tgtEl>
                                        <p:attrNameLst>
                                          <p:attrName>ppt_y</p:attrName>
                                        </p:attrNameLst>
                                      </p:cBhvr>
                                      <p:tavLst>
                                        <p:tav tm="0">
                                          <p:val>
                                            <p:strVal val="ppt_y"/>
                                          </p:val>
                                        </p:tav>
                                        <p:tav tm="100000">
                                          <p:val>
                                            <p:strVal val="1+ppt_h/2"/>
                                          </p:val>
                                        </p:tav>
                                      </p:tavLst>
                                    </p:anim>
                                    <p:set>
                                      <p:cBhvr>
                                        <p:cTn id="18" dur="1" fill="hold">
                                          <p:stCondLst>
                                            <p:cond delay="499"/>
                                          </p:stCondLst>
                                        </p:cTn>
                                        <p:tgtEl>
                                          <p:spTgt spid="60419"/>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60418"/>
                                        </p:tgtEl>
                                        <p:attrNameLst>
                                          <p:attrName>ppt_x</p:attrName>
                                        </p:attrNameLst>
                                      </p:cBhvr>
                                      <p:tavLst>
                                        <p:tav tm="0">
                                          <p:val>
                                            <p:strVal val="ppt_x"/>
                                          </p:val>
                                        </p:tav>
                                        <p:tav tm="100000">
                                          <p:val>
                                            <p:strVal val="ppt_x"/>
                                          </p:val>
                                        </p:tav>
                                      </p:tavLst>
                                    </p:anim>
                                    <p:anim calcmode="lin" valueType="num">
                                      <p:cBhvr additive="base">
                                        <p:cTn id="21" dur="500"/>
                                        <p:tgtEl>
                                          <p:spTgt spid="60418"/>
                                        </p:tgtEl>
                                        <p:attrNameLst>
                                          <p:attrName>ppt_y</p:attrName>
                                        </p:attrNameLst>
                                      </p:cBhvr>
                                      <p:tavLst>
                                        <p:tav tm="0">
                                          <p:val>
                                            <p:strVal val="ppt_y"/>
                                          </p:val>
                                        </p:tav>
                                        <p:tav tm="100000">
                                          <p:val>
                                            <p:strVal val="1+ppt_h/2"/>
                                          </p:val>
                                        </p:tav>
                                      </p:tavLst>
                                    </p:anim>
                                    <p:set>
                                      <p:cBhvr>
                                        <p:cTn id="22" dur="1" fill="hold">
                                          <p:stCondLst>
                                            <p:cond delay="499"/>
                                          </p:stCondLst>
                                        </p:cTn>
                                        <p:tgtEl>
                                          <p:spTgt spid="604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85757"/>
            <a:ext cx="5394960"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1754981" y="796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 name="AutoShape 8" descr="Núi lửa phun trào tại Nhật Bản gây hậu quả nghiêm trọng | Thế giới"/>
          <p:cNvSpPr>
            <a:spLocks noChangeAspect="1" noChangeArrowheads="1"/>
          </p:cNvSpPr>
          <p:nvPr/>
        </p:nvSpPr>
        <p:spPr bwMode="auto">
          <a:xfrm>
            <a:off x="1869281" y="16036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 name="AutoShape 10" descr="Núi lửa phun trào tại Nhật Bản gây hậu quả nghiêm trọng | Thế giới"/>
          <p:cNvSpPr>
            <a:spLocks noChangeAspect="1" noChangeArrowheads="1"/>
          </p:cNvSpPr>
          <p:nvPr/>
        </p:nvSpPr>
        <p:spPr bwMode="auto">
          <a:xfrm>
            <a:off x="1983581" y="312742"/>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989" y="160369"/>
            <a:ext cx="5577839"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3742152"/>
            <a:ext cx="5486400" cy="311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988" y="3657600"/>
            <a:ext cx="557783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15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Arial"/>
                <a:cs typeface="Arial"/>
              </a:rPr>
              <a:t>Hậu</a:t>
            </a:r>
            <a:r>
              <a:rPr lang="en-US" dirty="0">
                <a:solidFill>
                  <a:srgbClr val="FF0000"/>
                </a:solidFill>
                <a:latin typeface="Arial"/>
                <a:cs typeface="Arial"/>
              </a:rPr>
              <a:t> </a:t>
            </a:r>
            <a:r>
              <a:rPr lang="en-US" dirty="0" err="1">
                <a:solidFill>
                  <a:srgbClr val="FF0000"/>
                </a:solidFill>
                <a:latin typeface="Arial"/>
                <a:cs typeface="Arial"/>
              </a:rPr>
              <a:t>quả</a:t>
            </a:r>
            <a:r>
              <a:rPr lang="en-US" dirty="0">
                <a:solidFill>
                  <a:srgbClr val="FF0000"/>
                </a:solidFill>
                <a:latin typeface="Arial"/>
                <a:cs typeface="Arial"/>
              </a:rPr>
              <a:t> </a:t>
            </a:r>
            <a:r>
              <a:rPr lang="en-US" dirty="0" err="1">
                <a:solidFill>
                  <a:srgbClr val="FF0000"/>
                </a:solidFill>
                <a:latin typeface="Arial"/>
                <a:cs typeface="Arial"/>
              </a:rPr>
              <a:t>núi</a:t>
            </a:r>
            <a:r>
              <a:rPr lang="en-US" dirty="0">
                <a:solidFill>
                  <a:srgbClr val="FF0000"/>
                </a:solidFill>
                <a:latin typeface="Arial"/>
                <a:cs typeface="Arial"/>
              </a:rPr>
              <a:t> </a:t>
            </a:r>
            <a:r>
              <a:rPr lang="en-US" dirty="0" err="1">
                <a:solidFill>
                  <a:srgbClr val="FF0000"/>
                </a:solidFill>
                <a:latin typeface="Arial"/>
                <a:cs typeface="Arial"/>
              </a:rPr>
              <a:t>lửa</a:t>
            </a:r>
            <a:r>
              <a:rPr lang="en-US" dirty="0">
                <a:solidFill>
                  <a:srgbClr val="FF0000"/>
                </a:solidFill>
                <a:latin typeface="Arial"/>
                <a:cs typeface="Arial"/>
              </a:rPr>
              <a:t> </a:t>
            </a:r>
            <a:r>
              <a:rPr lang="en-US" dirty="0" err="1">
                <a:solidFill>
                  <a:srgbClr val="FF0000"/>
                </a:solidFill>
                <a:latin typeface="Arial"/>
                <a:cs typeface="Arial"/>
              </a:rPr>
              <a:t>phun</a:t>
            </a:r>
            <a:endParaRPr lang="en-US" dirty="0">
              <a:solidFill>
                <a:srgbClr val="FF0000"/>
              </a:solidFill>
              <a:latin typeface="Arial"/>
              <a:cs typeface="Arial"/>
            </a:endParaRPr>
          </a:p>
        </p:txBody>
      </p:sp>
    </p:spTree>
    <p:extLst>
      <p:ext uri="{BB962C8B-B14F-4D97-AF65-F5344CB8AC3E}">
        <p14:creationId xmlns:p14="http://schemas.microsoft.com/office/powerpoint/2010/main" val="2657515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78822" y="516867"/>
            <a:ext cx="11443063" cy="646331"/>
          </a:xfrm>
          <a:prstGeom prst="rect">
            <a:avLst/>
          </a:prstGeom>
          <a:solidFill>
            <a:schemeClr val="accent6">
              <a:lumMod val="60000"/>
              <a:lumOff val="40000"/>
            </a:schemeClr>
          </a:solidFill>
        </p:spPr>
        <p:txBody>
          <a:bodyPr wrap="square" rtlCol="0">
            <a:spAutoFit/>
          </a:bodyPr>
          <a:lstStyle/>
          <a:p>
            <a:pPr>
              <a:defRPr/>
            </a:pPr>
            <a:r>
              <a:rPr lang="vi-VN" sz="3600" dirty="0" smtClean="0">
                <a:solidFill>
                  <a:srgbClr val="0000FF"/>
                </a:solidFill>
                <a:latin typeface="Times New Roman" panose="02020603050405020304" pitchFamily="18" charset="0"/>
                <a:ea typeface="Calibri" panose="020F0502020204030204" pitchFamily="34" charset="0"/>
              </a:rPr>
              <a:t> </a:t>
            </a:r>
            <a:r>
              <a:rPr lang="vi-VN" sz="3600" i="1" dirty="0">
                <a:solidFill>
                  <a:srgbClr val="0000FF"/>
                </a:solidFill>
                <a:latin typeface="Times New Roman" panose="02020603050405020304" pitchFamily="18" charset="0"/>
                <a:ea typeface="Calibri" panose="020F0502020204030204" pitchFamily="34" charset="0"/>
              </a:rPr>
              <a:t>Để ứng phó với hoạt động núi lửa chúng ta cần làm gì?</a:t>
            </a:r>
            <a:endParaRPr lang="en-US" sz="3600" i="1" dirty="0">
              <a:solidFill>
                <a:srgbClr val="0000FF"/>
              </a:solidFill>
              <a:latin typeface="Calibri"/>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78822" y="2367171"/>
            <a:ext cx="11129555" cy="2554545"/>
          </a:xfrm>
          <a:prstGeom prst="rect">
            <a:avLst/>
          </a:prstGeom>
          <a:solidFill>
            <a:schemeClr val="accent3">
              <a:lumMod val="60000"/>
              <a:lumOff val="40000"/>
            </a:schemeClr>
          </a:solidFill>
        </p:spPr>
        <p:txBody>
          <a:bodyPr wrap="square" rtlCol="0">
            <a:spAutoFit/>
          </a:bodyPr>
          <a:lstStyle/>
          <a:p>
            <a:pPr algn="just"/>
            <a:r>
              <a:rPr lang="vi-VN" sz="4000" dirty="0" smtClean="0">
                <a:solidFill>
                  <a:prstClr val="black"/>
                </a:solidFill>
                <a:latin typeface="Times New Roman" panose="02020603050405020304" pitchFamily="18" charset="0"/>
                <a:cs typeface="Times New Roman" panose="02020603050405020304" pitchFamily="18" charset="0"/>
              </a:rPr>
              <a:t>- Cần có những dự báo kịp thời.</a:t>
            </a:r>
            <a:r>
              <a:rPr lang="en-US" sz="4000" dirty="0">
                <a:solidFill>
                  <a:prstClr val="black"/>
                </a:solidFill>
                <a:latin typeface="Times New Roman" panose="02020603050405020304" pitchFamily="18" charset="0"/>
                <a:cs typeface="Times New Roman" panose="02020603050405020304" pitchFamily="18" charset="0"/>
              </a:rPr>
              <a:t>	</a:t>
            </a:r>
            <a:endParaRPr lang="vi-VN" sz="4000" dirty="0" smtClean="0">
              <a:solidFill>
                <a:prstClr val="black"/>
              </a:solidFill>
              <a:latin typeface="Times New Roman" panose="02020603050405020304" pitchFamily="18" charset="0"/>
              <a:cs typeface="Times New Roman" panose="02020603050405020304" pitchFamily="18" charset="0"/>
            </a:endParaRPr>
          </a:p>
          <a:p>
            <a:pPr algn="just"/>
            <a:r>
              <a:rPr lang="vi-VN"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mặt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đất</a:t>
            </a:r>
            <a:r>
              <a:rPr lang="en-US" sz="4000" dirty="0">
                <a:solidFill>
                  <a:prstClr val="black"/>
                </a:solidFill>
                <a:latin typeface="Times New Roman" panose="02020603050405020304" pitchFamily="18" charset="0"/>
                <a:cs typeface="Times New Roman" panose="02020603050405020304" pitchFamily="18" charset="0"/>
              </a:rPr>
              <a:t> rung </a:t>
            </a:r>
            <a:r>
              <a:rPr lang="en-US" sz="4000" dirty="0" err="1">
                <a:solidFill>
                  <a:prstClr val="black"/>
                </a:solidFill>
                <a:latin typeface="Times New Roman" panose="02020603050405020304" pitchFamily="18" charset="0"/>
                <a:cs typeface="Times New Roman" panose="02020603050405020304" pitchFamily="18" charset="0"/>
              </a:rPr>
              <a:t>nhẹ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bốc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miệng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núi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chóng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này</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4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latin typeface="Arial" panose="020B0604020202020204" pitchFamily="34" charset="0"/>
            </a:endParaRPr>
          </a:p>
        </p:txBody>
      </p:sp>
      <p:sp>
        <p:nvSpPr>
          <p:cNvPr id="11" name="TextBox 10"/>
          <p:cNvSpPr txBox="1"/>
          <p:nvPr/>
        </p:nvSpPr>
        <p:spPr>
          <a:xfrm>
            <a:off x="1734364" y="996154"/>
            <a:ext cx="4438650" cy="584775"/>
          </a:xfrm>
          <a:prstGeom prst="rect">
            <a:avLst/>
          </a:prstGeom>
          <a:noFill/>
        </p:spPr>
        <p:txBody>
          <a:bodyPr wrap="square" rtlCol="0">
            <a:spAutoFit/>
          </a:bodyPr>
          <a:lstStyle/>
          <a:p>
            <a:pPr>
              <a:defRPr/>
            </a:pPr>
            <a:r>
              <a:rPr lang="en-US" sz="3200" b="1" dirty="0">
                <a:solidFill>
                  <a:srgbClr val="7030A0"/>
                </a:solidFill>
                <a:latin typeface="Times New Roman" panose="02020603050405020304" pitchFamily="18" charset="0"/>
                <a:cs typeface="Times New Roman" panose="02020603050405020304" pitchFamily="18" charset="0"/>
              </a:rPr>
              <a:t>2</a:t>
            </a:r>
            <a:r>
              <a:rPr lang="vi-VN"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09629" y="191862"/>
            <a:ext cx="8641897" cy="646331"/>
          </a:xfrm>
          <a:prstGeom prst="rect">
            <a:avLst/>
          </a:prstGeom>
          <a:noFill/>
        </p:spPr>
        <p:txBody>
          <a:bodyPr wrap="square" rtlCol="0">
            <a:spAutoFit/>
          </a:bodyPr>
          <a:lstStyle/>
          <a:p>
            <a:pPr algn="ctr">
              <a:defRPr/>
            </a:pPr>
            <a:r>
              <a:rPr lang="vi-VN" sz="3600" b="1" dirty="0">
                <a:solidFill>
                  <a:srgbClr val="FF0066"/>
                </a:solidFill>
                <a:latin typeface="Times New Roman" panose="02020603050405020304" pitchFamily="18" charset="0"/>
                <a:cs typeface="Times New Roman" panose="02020603050405020304" pitchFamily="18" charset="0"/>
              </a:rPr>
              <a:t>B</a:t>
            </a:r>
            <a:r>
              <a:rPr lang="en-US" sz="3600" b="1" dirty="0">
                <a:solidFill>
                  <a:srgbClr val="FF0066"/>
                </a:solidFill>
                <a:latin typeface="Times New Roman" panose="02020603050405020304" pitchFamily="18" charset="0"/>
                <a:cs typeface="Times New Roman" panose="02020603050405020304" pitchFamily="18" charset="0"/>
              </a:rPr>
              <a:t>ÀI</a:t>
            </a:r>
            <a:r>
              <a:rPr lang="vi-VN" sz="3600" b="1" dirty="0">
                <a:solidFill>
                  <a:srgbClr val="FF0066"/>
                </a:solidFill>
                <a:latin typeface="Times New Roman" panose="02020603050405020304" pitchFamily="18" charset="0"/>
                <a:cs typeface="Times New Roman" panose="02020603050405020304" pitchFamily="18" charset="0"/>
              </a:rPr>
              <a:t> 1</a:t>
            </a:r>
            <a:r>
              <a:rPr lang="en-US" sz="3600" b="1" dirty="0">
                <a:solidFill>
                  <a:srgbClr val="FF0066"/>
                </a:solidFill>
                <a:latin typeface="Times New Roman" panose="02020603050405020304" pitchFamily="18" charset="0"/>
                <a:cs typeface="Times New Roman" panose="02020603050405020304" pitchFamily="18" charset="0"/>
              </a:rPr>
              <a:t>2: </a:t>
            </a:r>
            <a:r>
              <a:rPr lang="en-US" sz="36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a:t>
            </a:r>
            <a:r>
              <a:rPr lang="en-US" sz="3600" b="1"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3600" dirty="0">
              <a:solidFill>
                <a:srgbClr val="FF0066"/>
              </a:solidFill>
              <a:latin typeface="Calibri"/>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75" y="257176"/>
            <a:ext cx="1542781" cy="2003348"/>
          </a:xfrm>
          <a:prstGeom prst="rect">
            <a:avLst/>
          </a:prstGeom>
          <a:noFill/>
          <a:ln>
            <a:noFill/>
          </a:ln>
        </p:spPr>
      </p:pic>
      <p:pic>
        <p:nvPicPr>
          <p:cNvPr id="7" name="Picture 6">
            <a:extLst>
              <a:ext uri="{FF2B5EF4-FFF2-40B4-BE49-F238E27FC236}">
                <a16:creationId xmlns:a16="http://schemas.microsoft.com/office/drawing/2014/main" id="{5F82B0F3-1D86-4706-8E60-6116573E9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67496" y="1668573"/>
            <a:ext cx="7511144" cy="5084924"/>
          </a:xfrm>
          <a:prstGeom prst="rect">
            <a:avLst/>
          </a:prstGeom>
          <a:noFill/>
          <a:ln>
            <a:noFill/>
          </a:ln>
        </p:spPr>
      </p:pic>
      <p:sp>
        <p:nvSpPr>
          <p:cNvPr id="8" name="TextBox 7">
            <a:extLst>
              <a:ext uri="{FF2B5EF4-FFF2-40B4-BE49-F238E27FC236}">
                <a16:creationId xmlns:a16="http://schemas.microsoft.com/office/drawing/2014/main" id="{F5A235E2-1C6B-45B8-A71A-DB71019545AC}"/>
              </a:ext>
            </a:extLst>
          </p:cNvPr>
          <p:cNvSpPr txBox="1"/>
          <p:nvPr/>
        </p:nvSpPr>
        <p:spPr>
          <a:xfrm>
            <a:off x="465054" y="3335385"/>
            <a:ext cx="2748405" cy="861774"/>
          </a:xfrm>
          <a:prstGeom prst="rect">
            <a:avLst/>
          </a:prstGeom>
          <a:noFill/>
        </p:spPr>
        <p:txBody>
          <a:bodyPr wrap="square" rtlCol="0">
            <a:spAutoFit/>
          </a:bodyPr>
          <a:lstStyle/>
          <a:p>
            <a:r>
              <a:rPr lang="en-US" sz="3200" i="1" dirty="0" err="1">
                <a:solidFill>
                  <a:srgbClr val="0000FF"/>
                </a:solidFill>
                <a:latin typeface="Times New Roman" panose="02020603050405020304" pitchFamily="18" charset="0"/>
                <a:ea typeface="Times New Roman" panose="02020603050405020304" pitchFamily="18" charset="0"/>
              </a:rPr>
              <a:t>Động</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đất</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là</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gì</a:t>
            </a:r>
            <a:r>
              <a:rPr lang="en-US" sz="3200" i="1" dirty="0">
                <a:solidFill>
                  <a:srgbClr val="0000FF"/>
                </a:solidFill>
                <a:latin typeface="Times New Roman" panose="02020603050405020304" pitchFamily="18" charset="0"/>
                <a:ea typeface="Times New Roman" panose="02020603050405020304" pitchFamily="18" charset="0"/>
              </a:rPr>
              <a:t>?</a:t>
            </a:r>
          </a:p>
          <a:p>
            <a:endParaRPr lang="en-US" dirty="0">
              <a:solidFill>
                <a:prstClr val="black"/>
              </a:solidFill>
              <a:latin typeface="Calibri"/>
            </a:endParaRPr>
          </a:p>
        </p:txBody>
      </p:sp>
    </p:spTree>
    <p:extLst>
      <p:ext uri="{BB962C8B-B14F-4D97-AF65-F5344CB8AC3E}">
        <p14:creationId xmlns:p14="http://schemas.microsoft.com/office/powerpoint/2010/main" val="4047888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647931"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3879669" y="3773684"/>
            <a:ext cx="3490776" cy="2892230"/>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3931921" y="3850371"/>
            <a:ext cx="3380911"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lnSpc>
                <a:spcPct val="120000"/>
              </a:lnSpc>
              <a:spcBef>
                <a:spcPct val="50000"/>
              </a:spcBef>
              <a:spcAft>
                <a:spcPct val="0"/>
              </a:spcAft>
            </a:pPr>
            <a:r>
              <a:rPr lang="vi-VN" sz="3200" dirty="0" smtClean="0">
                <a:solidFill>
                  <a:prstClr val="black"/>
                </a:solidFill>
                <a:latin typeface="Times New Roman"/>
              </a:rPr>
              <a:t>là </a:t>
            </a:r>
            <a:r>
              <a:rPr lang="vi-VN" sz="3200" dirty="0">
                <a:solidFill>
                  <a:prstClr val="black"/>
                </a:solidFill>
                <a:latin typeface="Times New Roman"/>
              </a:rPr>
              <a:t>những rung chuyển đột ngột mạnh mẽ của vỏ Trái Đất.</a:t>
            </a:r>
            <a:endParaRPr lang="en-US" sz="3200" b="1" dirty="0">
              <a:solidFill>
                <a:srgbClr val="000000"/>
              </a:solidFill>
              <a:latin typeface="Times New Roman" pitchFamily="18" charset="0"/>
            </a:endParaRPr>
          </a:p>
        </p:txBody>
      </p:sp>
      <p:cxnSp>
        <p:nvCxnSpPr>
          <p:cNvPr id="5" name="Straight Arrow Connector 4"/>
          <p:cNvCxnSpPr/>
          <p:nvPr/>
        </p:nvCxnSpPr>
        <p:spPr>
          <a:xfrm>
            <a:off x="5581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608203" y="3159236"/>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66"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8626091"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07741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574766" y="437349"/>
            <a:ext cx="10933611" cy="1146148"/>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CHỮ</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188720" y="2122495"/>
            <a:ext cx="9940834" cy="4132539"/>
          </a:xfrm>
          <a:prstGeom prst="rect">
            <a:avLst/>
          </a:prstGeom>
        </p:spPr>
      </p:pic>
    </p:spTree>
    <p:extLst>
      <p:ext uri="{BB962C8B-B14F-4D97-AF65-F5344CB8AC3E}">
        <p14:creationId xmlns:p14="http://schemas.microsoft.com/office/powerpoint/2010/main" val="3958561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2530215" y="99035"/>
            <a:ext cx="6450496" cy="923330"/>
          </a:xfrm>
          <a:prstGeom prst="rect">
            <a:avLst/>
          </a:prstGeom>
          <a:noFill/>
        </p:spPr>
        <p:txBody>
          <a:bodyPr wrap="square" rtlCol="0">
            <a:spAutoFit/>
          </a:bodyPr>
          <a:lstStyle/>
          <a:p>
            <a:pPr>
              <a:defRPr/>
            </a:pPr>
            <a:r>
              <a:rPr lang="en-US" sz="3600" i="1" dirty="0" err="1">
                <a:solidFill>
                  <a:srgbClr val="0000FF"/>
                </a:solidFill>
                <a:latin typeface="Times New Roman" panose="02020603050405020304" pitchFamily="18" charset="0"/>
                <a:ea typeface="Times New Roman" panose="02020603050405020304" pitchFamily="18" charset="0"/>
              </a:rPr>
              <a:t>Nguyên</a:t>
            </a:r>
            <a:r>
              <a:rPr lang="en-US" sz="3600" i="1" dirty="0">
                <a:solidFill>
                  <a:srgbClr val="0000FF"/>
                </a:solidFill>
                <a:latin typeface="Times New Roman" panose="02020603050405020304" pitchFamily="18" charset="0"/>
                <a:ea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rPr>
              <a:t>nhân</a:t>
            </a:r>
            <a:r>
              <a:rPr lang="en-US" sz="3600" i="1" dirty="0">
                <a:solidFill>
                  <a:srgbClr val="0000FF"/>
                </a:solidFill>
                <a:latin typeface="Times New Roman" panose="02020603050405020304" pitchFamily="18" charset="0"/>
                <a:ea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rPr>
              <a:t>sinh</a:t>
            </a:r>
            <a:r>
              <a:rPr lang="en-US" sz="3600" i="1" dirty="0">
                <a:solidFill>
                  <a:srgbClr val="0000FF"/>
                </a:solidFill>
                <a:latin typeface="Times New Roman" panose="02020603050405020304" pitchFamily="18" charset="0"/>
                <a:ea typeface="Times New Roman" panose="02020603050405020304" pitchFamily="18" charset="0"/>
              </a:rPr>
              <a:t> ra </a:t>
            </a:r>
            <a:r>
              <a:rPr lang="en-US" sz="3600" i="1" dirty="0" err="1">
                <a:solidFill>
                  <a:srgbClr val="0000FF"/>
                </a:solidFill>
                <a:latin typeface="Times New Roman" panose="02020603050405020304" pitchFamily="18" charset="0"/>
                <a:ea typeface="Times New Roman" panose="02020603050405020304" pitchFamily="18" charset="0"/>
              </a:rPr>
              <a:t>động</a:t>
            </a:r>
            <a:r>
              <a:rPr lang="en-US" sz="3600" i="1" dirty="0">
                <a:solidFill>
                  <a:srgbClr val="0000FF"/>
                </a:solidFill>
                <a:latin typeface="Times New Roman" panose="02020603050405020304" pitchFamily="18" charset="0"/>
                <a:ea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rPr>
              <a:t>đất</a:t>
            </a:r>
            <a:r>
              <a:rPr lang="en-US" sz="3600" i="1" dirty="0">
                <a:solidFill>
                  <a:srgbClr val="0000FF"/>
                </a:solidFill>
                <a:latin typeface="Times New Roman" panose="02020603050405020304" pitchFamily="18" charset="0"/>
                <a:ea typeface="Times New Roman" panose="02020603050405020304" pitchFamily="18" charset="0"/>
              </a:rPr>
              <a:t>?</a:t>
            </a:r>
          </a:p>
          <a:p>
            <a:pPr>
              <a:defRPr/>
            </a:pPr>
            <a:endParaRPr lang="en-US" dirty="0">
              <a:solidFill>
                <a:prstClr val="black"/>
              </a:solidFill>
              <a:latin typeface="Calibri"/>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65176" y="1205974"/>
            <a:ext cx="5824330"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561703" y="5449668"/>
            <a:ext cx="11351623" cy="1120243"/>
          </a:xfrm>
          <a:prstGeom prst="rect">
            <a:avLst/>
          </a:prstGeom>
          <a:noFill/>
        </p:spPr>
        <p:txBody>
          <a:bodyPr wrap="square">
            <a:spAutoFit/>
          </a:bodyPr>
          <a:lstStyle/>
          <a:p>
            <a:pPr algn="just">
              <a:lnSpc>
                <a:spcPct val="107000"/>
              </a:lnSpc>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3200" dirty="0">
              <a:solidFill>
                <a:prstClr val="black"/>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724296" y="2013112"/>
            <a:ext cx="2558061"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6960024" y="2130248"/>
            <a:ext cx="2797931"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6177747" y="3493799"/>
            <a:ext cx="4834242" cy="2802498"/>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718457" y="3464248"/>
            <a:ext cx="4162672"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6834"/>
            <a:ext cx="2853300" cy="950007"/>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dirty="0">
                <a:solidFill>
                  <a:srgbClr val="000000"/>
                </a:solidFill>
                <a:latin typeface="Arial"/>
                <a:cs typeface="Arial" pitchFamily="34" charset="0"/>
              </a:rPr>
              <a:t> </a:t>
            </a:r>
            <a:r>
              <a:rPr lang="vi-VN" sz="4000" b="1" dirty="0" smtClean="0">
                <a:solidFill>
                  <a:srgbClr val="FF0000"/>
                </a:solidFill>
                <a:latin typeface="Times New Roman" panose="02020603050405020304" pitchFamily="18" charset="0"/>
                <a:cs typeface="Times New Roman" panose="02020603050405020304" pitchFamily="18" charset="0"/>
              </a:rPr>
              <a:t>2.</a:t>
            </a:r>
            <a:r>
              <a:rPr lang="vi-VN" dirty="0" smtClean="0">
                <a:solidFill>
                  <a:srgbClr val="000000"/>
                </a:solidFill>
                <a:latin typeface="Arial"/>
                <a:cs typeface="Arial" pitchFamily="34"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882355" y="2118614"/>
            <a:ext cx="219325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Khái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niệm</a:t>
            </a:r>
            <a:endParaRPr lang="en-US" sz="3200" b="1" dirty="0">
              <a:solidFill>
                <a:srgbClr val="00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947413" y="3637919"/>
            <a:ext cx="363539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3200" dirty="0">
                <a:solidFill>
                  <a:prstClr val="black"/>
                </a:solidFill>
                <a:latin typeface="Times New Roman"/>
              </a:rPr>
              <a:t>Động đất là những rung chuyển đột ngột mạnh mẽ của vỏ Trái Đất.</a:t>
            </a:r>
            <a:endParaRPr lang="en-US" sz="3200" b="1" dirty="0">
              <a:solidFill>
                <a:srgbClr val="000000"/>
              </a:solidFill>
              <a:latin typeface="Times New Roman" pitchFamily="18" charset="0"/>
            </a:endParaRPr>
          </a:p>
        </p:txBody>
      </p:sp>
      <p:sp>
        <p:nvSpPr>
          <p:cNvPr id="26647" name="Rectangle 23"/>
          <p:cNvSpPr>
            <a:spLocks noChangeArrowheads="1"/>
          </p:cNvSpPr>
          <p:nvPr/>
        </p:nvSpPr>
        <p:spPr bwMode="auto">
          <a:xfrm>
            <a:off x="7208608" y="2353772"/>
            <a:ext cx="254934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Nguyên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nhân</a:t>
            </a:r>
            <a:endParaRPr lang="en-US" sz="32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6377545" y="3544545"/>
            <a:ext cx="43447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vi-VN" sz="3600" dirty="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813664" y="1372450"/>
            <a:ext cx="1586260" cy="693413"/>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911423" y="3013322"/>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583680" y="1606731"/>
            <a:ext cx="1389851" cy="468604"/>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96760" y="31452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66"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8626091"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22" name="TextBox 21"/>
          <p:cNvSpPr txBox="1"/>
          <p:nvPr/>
        </p:nvSpPr>
        <p:spPr>
          <a:xfrm>
            <a:off x="1339365" y="74297"/>
            <a:ext cx="8641897" cy="646331"/>
          </a:xfrm>
          <a:prstGeom prst="rect">
            <a:avLst/>
          </a:prstGeom>
          <a:noFill/>
        </p:spPr>
        <p:txBody>
          <a:bodyPr wrap="square" rtlCol="0">
            <a:spAutoFit/>
          </a:bodyPr>
          <a:lstStyle/>
          <a:p>
            <a:pPr algn="ctr">
              <a:defRPr/>
            </a:pPr>
            <a:r>
              <a:rPr lang="vi-VN" sz="3600" b="1" dirty="0">
                <a:solidFill>
                  <a:srgbClr val="FF0066"/>
                </a:solidFill>
                <a:latin typeface="Times New Roman" panose="02020603050405020304" pitchFamily="18" charset="0"/>
                <a:cs typeface="Times New Roman" panose="02020603050405020304" pitchFamily="18" charset="0"/>
              </a:rPr>
              <a:t>B</a:t>
            </a:r>
            <a:r>
              <a:rPr lang="en-US" sz="3600" b="1" dirty="0">
                <a:solidFill>
                  <a:srgbClr val="FF0066"/>
                </a:solidFill>
                <a:latin typeface="Times New Roman" panose="02020603050405020304" pitchFamily="18" charset="0"/>
                <a:cs typeface="Times New Roman" panose="02020603050405020304" pitchFamily="18" charset="0"/>
              </a:rPr>
              <a:t>ÀI</a:t>
            </a:r>
            <a:r>
              <a:rPr lang="vi-VN" sz="3600" b="1" dirty="0">
                <a:solidFill>
                  <a:srgbClr val="FF0066"/>
                </a:solidFill>
                <a:latin typeface="Times New Roman" panose="02020603050405020304" pitchFamily="18" charset="0"/>
                <a:cs typeface="Times New Roman" panose="02020603050405020304" pitchFamily="18" charset="0"/>
              </a:rPr>
              <a:t> 1</a:t>
            </a:r>
            <a:r>
              <a:rPr lang="en-US" sz="3600" b="1" dirty="0">
                <a:solidFill>
                  <a:srgbClr val="FF0066"/>
                </a:solidFill>
                <a:latin typeface="Times New Roman" panose="02020603050405020304" pitchFamily="18" charset="0"/>
                <a:cs typeface="Times New Roman" panose="02020603050405020304" pitchFamily="18" charset="0"/>
              </a:rPr>
              <a:t>2: </a:t>
            </a:r>
            <a:r>
              <a:rPr lang="en-US" sz="36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a:t>
            </a:r>
            <a:r>
              <a:rPr lang="en-US" sz="3600" b="1"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3600" dirty="0">
              <a:solidFill>
                <a:srgbClr val="FF0066"/>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8295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648526"/>
            <a:ext cx="5643153" cy="3376931"/>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2378767" y="63751"/>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latin typeface="Calibri"/>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354" y="648527"/>
            <a:ext cx="5643154" cy="304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70764"/>
            <a:ext cx="5473337" cy="2787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6054633" y="3854139"/>
            <a:ext cx="5734595" cy="2993034"/>
          </a:xfrm>
          <a:prstGeom prst="rect">
            <a:avLst/>
          </a:prstGeom>
        </p:spPr>
      </p:pic>
    </p:spTree>
    <p:extLst>
      <p:ext uri="{BB962C8B-B14F-4D97-AF65-F5344CB8AC3E}">
        <p14:creationId xmlns:p14="http://schemas.microsoft.com/office/powerpoint/2010/main" val="807282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6" y="3375212"/>
            <a:ext cx="5178334" cy="34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114300"/>
            <a:ext cx="591222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924549" y="3375212"/>
            <a:ext cx="5912226" cy="34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574766" y="0"/>
            <a:ext cx="5235484"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038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9629" y="43945"/>
            <a:ext cx="8641897" cy="646331"/>
          </a:xfrm>
          <a:prstGeom prst="rect">
            <a:avLst/>
          </a:prstGeom>
          <a:noFill/>
        </p:spPr>
        <p:txBody>
          <a:bodyPr wrap="square" rtlCol="0">
            <a:spAutoFit/>
          </a:bodyPr>
          <a:lstStyle/>
          <a:p>
            <a:pPr algn="ctr">
              <a:defRPr/>
            </a:pPr>
            <a:r>
              <a:rPr lang="vi-VN" sz="3600" b="1" dirty="0">
                <a:solidFill>
                  <a:srgbClr val="FF0066"/>
                </a:solidFill>
                <a:latin typeface="Times New Roman" panose="02020603050405020304" pitchFamily="18" charset="0"/>
                <a:cs typeface="Times New Roman" panose="02020603050405020304" pitchFamily="18" charset="0"/>
              </a:rPr>
              <a:t>B</a:t>
            </a:r>
            <a:r>
              <a:rPr lang="en-US" sz="3600" b="1" dirty="0">
                <a:solidFill>
                  <a:srgbClr val="FF0066"/>
                </a:solidFill>
                <a:latin typeface="Times New Roman" panose="02020603050405020304" pitchFamily="18" charset="0"/>
                <a:cs typeface="Times New Roman" panose="02020603050405020304" pitchFamily="18" charset="0"/>
              </a:rPr>
              <a:t>ÀI</a:t>
            </a:r>
            <a:r>
              <a:rPr lang="vi-VN" sz="3600" b="1" dirty="0">
                <a:solidFill>
                  <a:srgbClr val="FF0066"/>
                </a:solidFill>
                <a:latin typeface="Times New Roman" panose="02020603050405020304" pitchFamily="18" charset="0"/>
                <a:cs typeface="Times New Roman" panose="02020603050405020304" pitchFamily="18" charset="0"/>
              </a:rPr>
              <a:t> 1</a:t>
            </a:r>
            <a:r>
              <a:rPr lang="en-US" sz="3600" b="1" dirty="0">
                <a:solidFill>
                  <a:srgbClr val="FF0066"/>
                </a:solidFill>
                <a:latin typeface="Times New Roman" panose="02020603050405020304" pitchFamily="18" charset="0"/>
                <a:cs typeface="Times New Roman" panose="02020603050405020304" pitchFamily="18" charset="0"/>
              </a:rPr>
              <a:t>2: </a:t>
            </a:r>
            <a:r>
              <a:rPr lang="en-US" sz="36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3600" dirty="0">
              <a:solidFill>
                <a:srgbClr val="FF0066"/>
              </a:solidFill>
              <a:ea typeface="Calibri" panose="020F0502020204030204" pitchFamily="34" charset="0"/>
              <a:cs typeface="Times New Roman" panose="02020603050405020304" pitchFamily="18" charset="0"/>
            </a:endParaRPr>
          </a:p>
        </p:txBody>
      </p:sp>
      <p:sp>
        <p:nvSpPr>
          <p:cNvPr id="3" name="Oval 15"/>
          <p:cNvSpPr>
            <a:spLocks noChangeArrowheads="1"/>
          </p:cNvSpPr>
          <p:nvPr/>
        </p:nvSpPr>
        <p:spPr bwMode="auto">
          <a:xfrm>
            <a:off x="3866605" y="757512"/>
            <a:ext cx="3775165" cy="1003670"/>
          </a:xfrm>
          <a:prstGeom prst="ellipse">
            <a:avLst/>
          </a:prstGeom>
          <a:blipFill>
            <a:blip r:embed="rId2"/>
            <a:tile tx="0" ty="0" sx="100000" sy="100000" flip="none" algn="tl"/>
          </a:blipFill>
          <a:ln w="9525">
            <a:solidFill>
              <a:srgbClr val="5F5F5F"/>
            </a:solidFill>
            <a:round/>
            <a:headEnd/>
            <a:tailEnd/>
          </a:ln>
          <a:effectLs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4000" b="1" i="0" u="none" strike="noStrike" kern="0" cap="none" spc="0" normalizeH="0" baseline="0" noProof="0" dirty="0" smtClean="0">
                <a:ln>
                  <a:noFill/>
                </a:ln>
                <a:solidFill>
                  <a:srgbClr val="7030A0"/>
                </a:solidFill>
                <a:effectLst/>
                <a:uLnTx/>
                <a:uFillTx/>
                <a:latin typeface="+mj-lt"/>
                <a:cs typeface="Arial" pitchFamily="34" charset="0"/>
              </a:rPr>
              <a:t>2</a:t>
            </a:r>
            <a:r>
              <a:rPr kumimoji="0" lang="vi-VN" sz="4000" b="0" i="0" u="none" strike="noStrike" kern="0" cap="none" spc="0" normalizeH="0" baseline="0" noProof="0" dirty="0" smtClean="0">
                <a:ln>
                  <a:noFill/>
                </a:ln>
                <a:solidFill>
                  <a:srgbClr val="7030A0"/>
                </a:solidFill>
                <a:effectLst/>
                <a:uLnTx/>
                <a:uFillTx/>
                <a:latin typeface="Arial"/>
                <a:cs typeface="Arial" pitchFamily="34" charset="0"/>
              </a:rPr>
              <a:t>. </a:t>
            </a:r>
            <a:r>
              <a:rPr kumimoji="0" lang="en-US" sz="4000" b="0" i="0" u="none" strike="noStrike" kern="0" cap="none" spc="0" normalizeH="0" baseline="0" noProof="0" dirty="0" smtClean="0">
                <a:ln>
                  <a:noFill/>
                </a:ln>
                <a:solidFill>
                  <a:srgbClr val="7030A0"/>
                </a:solidFill>
                <a:effectLst/>
                <a:uLnTx/>
                <a:uFillTx/>
                <a:latin typeface="Arial"/>
                <a:cs typeface="Arial" pitchFamily="34" charset="0"/>
              </a:rPr>
              <a:t> </a:t>
            </a:r>
            <a:r>
              <a:rPr kumimoji="0" lang="en-US" sz="4000" b="1" i="0" u="none" strike="noStrike" kern="0" cap="none" spc="0" normalizeH="0" baseline="0" noProof="0" dirty="0" err="1">
                <a:ln>
                  <a:noFill/>
                </a:ln>
                <a:solidFill>
                  <a:srgbClr val="7030A0"/>
                </a:solidFill>
                <a:effectLst/>
                <a:uLnTx/>
                <a:uFillTx/>
                <a:latin typeface="Times New Roman" pitchFamily="18" charset="0"/>
                <a:cs typeface="Times New Roman" pitchFamily="18" charset="0"/>
              </a:rPr>
              <a:t>Động</a:t>
            </a:r>
            <a:r>
              <a:rPr kumimoji="0" lang="en-US" sz="4000" b="1" i="0" u="none" strike="noStrike" kern="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4000" b="1" i="0" u="none" strike="noStrike" kern="0" cap="none" spc="0" normalizeH="0" baseline="0" noProof="0" dirty="0" err="1">
                <a:ln>
                  <a:noFill/>
                </a:ln>
                <a:solidFill>
                  <a:srgbClr val="7030A0"/>
                </a:solidFill>
                <a:effectLst/>
                <a:uLnTx/>
                <a:uFillTx/>
                <a:latin typeface="Times New Roman" pitchFamily="18" charset="0"/>
                <a:cs typeface="Times New Roman" pitchFamily="18" charset="0"/>
              </a:rPr>
              <a:t>đất</a:t>
            </a:r>
            <a:endParaRPr kumimoji="0" lang="en-US" sz="4000" b="1" i="0" u="none" strike="noStrike" kern="0" cap="none" spc="0" normalizeH="0" baseline="0" noProof="0" dirty="0">
              <a:ln>
                <a:noFill/>
              </a:ln>
              <a:solidFill>
                <a:srgbClr val="7030A0"/>
              </a:solidFill>
              <a:effectLst/>
              <a:uLnTx/>
              <a:uFillTx/>
              <a:latin typeface="Times New Roman" pitchFamily="18" charset="0"/>
              <a:cs typeface="Times New Roman" pitchFamily="18" charset="0"/>
            </a:endParaRPr>
          </a:p>
        </p:txBody>
      </p:sp>
      <p:cxnSp>
        <p:nvCxnSpPr>
          <p:cNvPr id="4" name="Straight Arrow Connector 3"/>
          <p:cNvCxnSpPr/>
          <p:nvPr/>
        </p:nvCxnSpPr>
        <p:spPr>
          <a:xfrm flipH="1">
            <a:off x="3406719" y="1876826"/>
            <a:ext cx="2044009" cy="581459"/>
          </a:xfrm>
          <a:prstGeom prst="straightConnector1">
            <a:avLst/>
          </a:prstGeom>
          <a:noFill/>
          <a:ln w="57150" cap="flat" cmpd="sng" algn="ctr">
            <a:solidFill>
              <a:srgbClr val="FF00FF"/>
            </a:solidFill>
            <a:prstDash val="solid"/>
            <a:miter lim="800000"/>
            <a:tailEnd type="arrow"/>
          </a:ln>
          <a:effectLst/>
        </p:spPr>
      </p:cxnSp>
      <p:cxnSp>
        <p:nvCxnSpPr>
          <p:cNvPr id="5" name="Straight Arrow Connector 4"/>
          <p:cNvCxnSpPr/>
          <p:nvPr/>
        </p:nvCxnSpPr>
        <p:spPr>
          <a:xfrm flipH="1">
            <a:off x="5614881" y="1876826"/>
            <a:ext cx="24106" cy="624255"/>
          </a:xfrm>
          <a:prstGeom prst="straightConnector1">
            <a:avLst/>
          </a:prstGeom>
          <a:noFill/>
          <a:ln w="57150" cap="flat" cmpd="sng" algn="ctr">
            <a:solidFill>
              <a:srgbClr val="FF00FF"/>
            </a:solidFill>
            <a:prstDash val="solid"/>
            <a:miter lim="800000"/>
            <a:tailEnd type="arrow"/>
          </a:ln>
          <a:effectLst/>
        </p:spPr>
      </p:cxnSp>
      <p:cxnSp>
        <p:nvCxnSpPr>
          <p:cNvPr id="6" name="Straight Arrow Connector 5"/>
          <p:cNvCxnSpPr/>
          <p:nvPr/>
        </p:nvCxnSpPr>
        <p:spPr>
          <a:xfrm>
            <a:off x="6002054" y="1876826"/>
            <a:ext cx="2527405" cy="388530"/>
          </a:xfrm>
          <a:prstGeom prst="straightConnector1">
            <a:avLst/>
          </a:prstGeom>
          <a:noFill/>
          <a:ln w="57150" cap="flat" cmpd="sng" algn="ctr">
            <a:solidFill>
              <a:srgbClr val="FF00FF"/>
            </a:solidFill>
            <a:prstDash val="solid"/>
            <a:miter lim="800000"/>
            <a:tailEnd type="arrow"/>
          </a:ln>
          <a:effectLst/>
        </p:spPr>
      </p:cxnSp>
      <p:sp>
        <p:nvSpPr>
          <p:cNvPr id="12" name="Rounded Rectangle 11"/>
          <p:cNvSpPr/>
          <p:nvPr/>
        </p:nvSpPr>
        <p:spPr>
          <a:xfrm>
            <a:off x="1130360" y="2519207"/>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13" name="Rounded Rectangle 12"/>
          <p:cNvSpPr/>
          <p:nvPr/>
        </p:nvSpPr>
        <p:spPr>
          <a:xfrm>
            <a:off x="4702629" y="2563634"/>
            <a:ext cx="220905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14" name="Rounded Rectangle 13"/>
          <p:cNvSpPr/>
          <p:nvPr/>
        </p:nvSpPr>
        <p:spPr>
          <a:xfrm>
            <a:off x="8174958" y="2467837"/>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19" name="Rectangle 19"/>
          <p:cNvSpPr>
            <a:spLocks noChangeArrowheads="1"/>
          </p:cNvSpPr>
          <p:nvPr/>
        </p:nvSpPr>
        <p:spPr bwMode="auto">
          <a:xfrm>
            <a:off x="1194880" y="2519207"/>
            <a:ext cx="1740318" cy="95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err="1">
                <a:solidFill>
                  <a:srgbClr val="000000"/>
                </a:solidFill>
                <a:latin typeface="Times New Roman" pitchFamily="18" charset="0"/>
                <a:cs typeface="Times New Roman" pitchFamily="18" charset="0"/>
              </a:rPr>
              <a:t>Khái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niệm</a:t>
            </a:r>
            <a:endParaRPr lang="en-US" sz="2800" b="1" dirty="0">
              <a:solidFill>
                <a:srgbClr val="000000"/>
              </a:solidFill>
              <a:latin typeface="Times New Roman" pitchFamily="18" charset="0"/>
              <a:cs typeface="Times New Roman" pitchFamily="18" charset="0"/>
            </a:endParaRPr>
          </a:p>
        </p:txBody>
      </p:sp>
      <p:sp>
        <p:nvSpPr>
          <p:cNvPr id="20" name="Rectangle 19"/>
          <p:cNvSpPr>
            <a:spLocks noChangeArrowheads="1"/>
          </p:cNvSpPr>
          <p:nvPr/>
        </p:nvSpPr>
        <p:spPr bwMode="auto">
          <a:xfrm>
            <a:off x="4702629" y="2621275"/>
            <a:ext cx="2118265" cy="95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vi-VN" sz="2800" b="1" dirty="0" smtClean="0">
                <a:solidFill>
                  <a:srgbClr val="000000"/>
                </a:solidFill>
                <a:latin typeface="Times New Roman" pitchFamily="18" charset="0"/>
                <a:cs typeface="Times New Roman" pitchFamily="18" charset="0"/>
              </a:rPr>
              <a:t>Nguyên nhân</a:t>
            </a:r>
            <a:endParaRPr lang="en-US" sz="2800" b="1" dirty="0">
              <a:solidFill>
                <a:srgbClr val="000000"/>
              </a:solidFill>
              <a:latin typeface="Times New Roman" pitchFamily="18" charset="0"/>
              <a:cs typeface="Times New Roman" pitchFamily="18" charset="0"/>
            </a:endParaRPr>
          </a:p>
        </p:txBody>
      </p:sp>
      <p:sp>
        <p:nvSpPr>
          <p:cNvPr id="21" name="Rectangle 19"/>
          <p:cNvSpPr>
            <a:spLocks noChangeArrowheads="1"/>
          </p:cNvSpPr>
          <p:nvPr/>
        </p:nvSpPr>
        <p:spPr bwMode="auto">
          <a:xfrm>
            <a:off x="8237819" y="2525095"/>
            <a:ext cx="1740318" cy="95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vi-VN" sz="2800" b="1" dirty="0" smtClean="0">
                <a:solidFill>
                  <a:srgbClr val="000000"/>
                </a:solidFill>
                <a:latin typeface="Times New Roman" pitchFamily="18" charset="0"/>
                <a:cs typeface="Times New Roman" pitchFamily="18" charset="0"/>
              </a:rPr>
              <a:t>Hậu quả</a:t>
            </a:r>
            <a:endParaRPr lang="en-US" sz="2800" b="1" dirty="0">
              <a:solidFill>
                <a:srgbClr val="000000"/>
              </a:solidFill>
              <a:latin typeface="Times New Roman" pitchFamily="18" charset="0"/>
              <a:cs typeface="Times New Roman" pitchFamily="18" charset="0"/>
            </a:endParaRPr>
          </a:p>
        </p:txBody>
      </p:sp>
      <p:cxnSp>
        <p:nvCxnSpPr>
          <p:cNvPr id="23" name="Straight Arrow Connector 22"/>
          <p:cNvCxnSpPr/>
          <p:nvPr/>
        </p:nvCxnSpPr>
        <p:spPr>
          <a:xfrm flipH="1">
            <a:off x="1976718" y="3590834"/>
            <a:ext cx="87375" cy="509180"/>
          </a:xfrm>
          <a:prstGeom prst="straightConnector1">
            <a:avLst/>
          </a:prstGeom>
          <a:noFill/>
          <a:ln w="57150" cap="flat" cmpd="sng" algn="ctr">
            <a:solidFill>
              <a:srgbClr val="00B050"/>
            </a:solidFill>
            <a:prstDash val="solid"/>
            <a:miter lim="800000"/>
            <a:tailEnd type="arrow"/>
          </a:ln>
          <a:effectLst/>
        </p:spPr>
      </p:cxnSp>
      <p:sp>
        <p:nvSpPr>
          <p:cNvPr id="30" name="Rounded Rectangle 29"/>
          <p:cNvSpPr/>
          <p:nvPr/>
        </p:nvSpPr>
        <p:spPr>
          <a:xfrm>
            <a:off x="6647340" y="4100014"/>
            <a:ext cx="2752153" cy="2672475"/>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r>
              <a:rPr lang="vi-VN" sz="2800" dirty="0">
                <a:solidFill>
                  <a:prstClr val="black"/>
                </a:solidFill>
                <a:latin typeface="Times New Roman"/>
              </a:rPr>
              <a:t>Đổ nhà cửa, các công trình xây </a:t>
            </a:r>
            <a:r>
              <a:rPr lang="vi-VN" sz="2800" dirty="0" smtClean="0">
                <a:solidFill>
                  <a:prstClr val="black"/>
                </a:solidFill>
                <a:latin typeface="Times New Roman"/>
              </a:rPr>
              <a:t>dựng và gây thương vong cho con   người.</a:t>
            </a:r>
            <a:endParaRPr lang="vi-VN" sz="2800" dirty="0">
              <a:solidFill>
                <a:prstClr val="black"/>
              </a:solidFill>
              <a:latin typeface="Times New Roman"/>
            </a:endParaRPr>
          </a:p>
        </p:txBody>
      </p:sp>
      <p:sp>
        <p:nvSpPr>
          <p:cNvPr id="31" name="Rounded Rectangle 30"/>
          <p:cNvSpPr/>
          <p:nvPr/>
        </p:nvSpPr>
        <p:spPr>
          <a:xfrm>
            <a:off x="9554310" y="4025363"/>
            <a:ext cx="2637690" cy="2677656"/>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r>
              <a:rPr lang="vi-VN" sz="2800" dirty="0">
                <a:solidFill>
                  <a:prstClr val="black"/>
                </a:solidFill>
                <a:latin typeface="Times New Roman"/>
              </a:rPr>
              <a:t>Có thể gây nên lở đất, biến dạng đáy biển, </a:t>
            </a:r>
            <a:r>
              <a:rPr lang="vi-VN" sz="2800" dirty="0" smtClean="0">
                <a:solidFill>
                  <a:prstClr val="black"/>
                </a:solidFill>
                <a:latin typeface="Times New Roman"/>
              </a:rPr>
              <a:t>sóng thần.</a:t>
            </a:r>
            <a:endParaRPr lang="vi-VN" sz="2800" dirty="0">
              <a:solidFill>
                <a:prstClr val="black"/>
              </a:solidFill>
              <a:latin typeface="Times New Roman"/>
            </a:endParaRPr>
          </a:p>
        </p:txBody>
      </p:sp>
      <p:sp>
        <p:nvSpPr>
          <p:cNvPr id="33" name="Rounded Rectangle 32"/>
          <p:cNvSpPr/>
          <p:nvPr/>
        </p:nvSpPr>
        <p:spPr>
          <a:xfrm>
            <a:off x="0" y="4100014"/>
            <a:ext cx="3142747" cy="2731088"/>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34" name="Text Box 20"/>
          <p:cNvSpPr txBox="1">
            <a:spLocks noChangeArrowheads="1"/>
          </p:cNvSpPr>
          <p:nvPr/>
        </p:nvSpPr>
        <p:spPr bwMode="auto">
          <a:xfrm>
            <a:off x="0" y="4326412"/>
            <a:ext cx="299782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lnSpc>
                <a:spcPct val="120000"/>
              </a:lnSpc>
              <a:spcBef>
                <a:spcPct val="50000"/>
              </a:spcBef>
              <a:spcAft>
                <a:spcPct val="0"/>
              </a:spcAft>
            </a:pPr>
            <a:r>
              <a:rPr lang="vi-VN" sz="2800" dirty="0" smtClean="0">
                <a:solidFill>
                  <a:prstClr val="black"/>
                </a:solidFill>
                <a:latin typeface="Times New Roman"/>
              </a:rPr>
              <a:t>là </a:t>
            </a:r>
            <a:r>
              <a:rPr lang="vi-VN" sz="2800" dirty="0">
                <a:solidFill>
                  <a:prstClr val="black"/>
                </a:solidFill>
                <a:latin typeface="Times New Roman"/>
              </a:rPr>
              <a:t>những rung chuyển đột ngột mạnh mẽ của vỏ Trái Đất.</a:t>
            </a:r>
            <a:endParaRPr lang="en-US" sz="2800" b="1" dirty="0">
              <a:solidFill>
                <a:srgbClr val="000000"/>
              </a:solidFill>
              <a:latin typeface="Times New Roman" pitchFamily="18" charset="0"/>
            </a:endParaRPr>
          </a:p>
        </p:txBody>
      </p:sp>
      <p:sp>
        <p:nvSpPr>
          <p:cNvPr id="35" name="Rounded Rectangle 34"/>
          <p:cNvSpPr/>
          <p:nvPr/>
        </p:nvSpPr>
        <p:spPr>
          <a:xfrm>
            <a:off x="3361916" y="4061180"/>
            <a:ext cx="3066255" cy="2762862"/>
          </a:xfrm>
          <a:prstGeom prst="roundRect">
            <a:avLst/>
          </a:prstGeom>
          <a:solidFill>
            <a:srgbClr val="1D9BB8">
              <a:lumMod val="20000"/>
              <a:lumOff val="80000"/>
            </a:srgb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108849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a:ln>
                <a:noFill/>
              </a:ln>
              <a:solidFill>
                <a:prstClr val="white"/>
              </a:solidFill>
              <a:effectLst/>
              <a:uLnTx/>
              <a:uFillTx/>
              <a:latin typeface="Trebuchet MS" panose="020B0603020202020204"/>
              <a:cs typeface="Arial" pitchFamily="34" charset="0"/>
            </a:endParaRPr>
          </a:p>
        </p:txBody>
      </p:sp>
      <p:sp>
        <p:nvSpPr>
          <p:cNvPr id="36" name="Text Box 25"/>
          <p:cNvSpPr txBox="1">
            <a:spLocks noChangeArrowheads="1"/>
          </p:cNvSpPr>
          <p:nvPr/>
        </p:nvSpPr>
        <p:spPr bwMode="auto">
          <a:xfrm>
            <a:off x="3480269" y="4025363"/>
            <a:ext cx="288274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vi-VN" sz="2800" dirty="0">
                <a:solidFill>
                  <a:prstClr val="black"/>
                </a:solidFill>
                <a:latin typeface="Times New Roman"/>
              </a:rPr>
              <a:t>Do hoạt động của núi lửa, sự dịch chuyển của các mảng kiến tạo, đứt gãy trong vỏ Trái Đất.</a:t>
            </a:r>
          </a:p>
        </p:txBody>
      </p:sp>
      <p:cxnSp>
        <p:nvCxnSpPr>
          <p:cNvPr id="38" name="Straight Arrow Connector 37"/>
          <p:cNvCxnSpPr/>
          <p:nvPr/>
        </p:nvCxnSpPr>
        <p:spPr>
          <a:xfrm flipH="1">
            <a:off x="5571565" y="3622211"/>
            <a:ext cx="87375" cy="509180"/>
          </a:xfrm>
          <a:prstGeom prst="straightConnector1">
            <a:avLst/>
          </a:prstGeom>
          <a:noFill/>
          <a:ln w="57150" cap="flat" cmpd="sng" algn="ctr">
            <a:solidFill>
              <a:srgbClr val="00B050"/>
            </a:solidFill>
            <a:prstDash val="solid"/>
            <a:miter lim="800000"/>
            <a:tailEnd type="arrow"/>
          </a:ln>
          <a:effectLst/>
        </p:spPr>
      </p:cxnSp>
      <p:cxnSp>
        <p:nvCxnSpPr>
          <p:cNvPr id="39" name="Straight Arrow Connector 38"/>
          <p:cNvCxnSpPr>
            <a:stCxn id="21" idx="2"/>
          </p:cNvCxnSpPr>
          <p:nvPr/>
        </p:nvCxnSpPr>
        <p:spPr>
          <a:xfrm flipH="1">
            <a:off x="8751804" y="3482859"/>
            <a:ext cx="356174" cy="555925"/>
          </a:xfrm>
          <a:prstGeom prst="straightConnector1">
            <a:avLst/>
          </a:prstGeom>
          <a:noFill/>
          <a:ln w="57150" cap="flat" cmpd="sng" algn="ctr">
            <a:solidFill>
              <a:srgbClr val="00B050"/>
            </a:solidFill>
            <a:prstDash val="solid"/>
            <a:miter lim="800000"/>
            <a:tailEnd type="arrow"/>
          </a:ln>
          <a:effectLst/>
        </p:spPr>
      </p:cxnSp>
      <p:cxnSp>
        <p:nvCxnSpPr>
          <p:cNvPr id="40" name="Straight Arrow Connector 39"/>
          <p:cNvCxnSpPr/>
          <p:nvPr/>
        </p:nvCxnSpPr>
        <p:spPr>
          <a:xfrm>
            <a:off x="9351644" y="3534325"/>
            <a:ext cx="814332" cy="394115"/>
          </a:xfrm>
          <a:prstGeom prst="straightConnector1">
            <a:avLst/>
          </a:prstGeom>
          <a:noFill/>
          <a:ln w="57150" cap="flat" cmpd="sng" algn="ctr">
            <a:solidFill>
              <a:srgbClr val="00B050"/>
            </a:solidFill>
            <a:prstDash val="solid"/>
            <a:miter lim="800000"/>
            <a:tailEnd type="arrow"/>
          </a:ln>
          <a:effectLst/>
        </p:spPr>
      </p:cxnSp>
    </p:spTree>
    <p:extLst>
      <p:ext uri="{BB962C8B-B14F-4D97-AF65-F5344CB8AC3E}">
        <p14:creationId xmlns:p14="http://schemas.microsoft.com/office/powerpoint/2010/main" val="36341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down)">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p:bldP spid="20" grpId="0"/>
      <p:bldP spid="21" grpId="0"/>
      <p:bldP spid="30" grpId="0" animBg="1"/>
      <p:bldP spid="31" grpId="0" animBg="1"/>
      <p:bldP spid="34" grpId="0"/>
      <p:bldP spid="35"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1" y="107747"/>
            <a:ext cx="12043954" cy="1590179"/>
          </a:xfrm>
          <a:prstGeom prst="rect">
            <a:avLst/>
          </a:prstGeom>
          <a:noFill/>
        </p:spPr>
        <p:txBody>
          <a:bodyPr wrap="square" rtlCol="0">
            <a:spAutoFit/>
          </a:bodyPr>
          <a:lstStyle/>
          <a:p>
            <a:pPr algn="ctr">
              <a:spcAft>
                <a:spcPts val="800"/>
              </a:spcAft>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8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i="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Kể tên một số trận động đất lớn trong lịch sử?</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4949" y="1697927"/>
            <a:ext cx="11521440" cy="5160100"/>
          </a:xfrm>
          <a:prstGeom prst="rect">
            <a:avLst/>
          </a:prstGeom>
          <a:noFill/>
        </p:spPr>
      </p:pic>
    </p:spTree>
    <p:extLst>
      <p:ext uri="{BB962C8B-B14F-4D97-AF65-F5344CB8AC3E}">
        <p14:creationId xmlns:p14="http://schemas.microsoft.com/office/powerpoint/2010/main" val="21500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640080" y="68292"/>
            <a:ext cx="11129554" cy="553357"/>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Quan sát hình ảnh và cho biết đây là quốc gia nào</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i="1" dirty="0">
              <a:solidFill>
                <a:srgbClr val="0000FF"/>
              </a:solidFill>
              <a:latin typeface="Times New Roman" panose="02020603050405020304" pitchFamily="18" charset="0"/>
              <a:cs typeface="Times New Roman" panose="02020603050405020304" pitchFamily="18" charset="0"/>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391897" y="1606730"/>
            <a:ext cx="6439612" cy="5251269"/>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6831509" y="1349586"/>
            <a:ext cx="5360491" cy="5325533"/>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6096014" y="728870"/>
            <a:ext cx="184731" cy="369332"/>
          </a:xfrm>
          <a:prstGeom prst="rect">
            <a:avLst/>
          </a:prstGeom>
          <a:noFill/>
        </p:spPr>
        <p:txBody>
          <a:bodyPr wrap="none" rtlCol="0">
            <a:spAutoFit/>
          </a:bodyPr>
          <a:lstStyle/>
          <a:p>
            <a:endParaRPr lang="en-US" dirty="0">
              <a:solidFill>
                <a:prstClr val="black"/>
              </a:solidFill>
              <a:latin typeface="Calibri"/>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640080" y="691977"/>
            <a:ext cx="7135633" cy="523220"/>
          </a:xfrm>
          <a:prstGeom prst="rect">
            <a:avLst/>
          </a:prstGeom>
          <a:noFill/>
        </p:spPr>
        <p:txBody>
          <a:bodyPr wrap="square" rtlCol="0">
            <a:spAutoFit/>
          </a:bodyPr>
          <a:lstStyle/>
          <a:p>
            <a:r>
              <a:rPr lang="en-US" sz="2800" i="1" dirty="0" err="1">
                <a:solidFill>
                  <a:srgbClr val="0000FF"/>
                </a:solidFill>
                <a:latin typeface="Times New Roman" panose="02020603050405020304" pitchFamily="18" charset="0"/>
                <a:cs typeface="Times New Roman" panose="02020603050405020304" pitchFamily="18" charset="0"/>
              </a:rPr>
              <a:t>Tại</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sao</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Nhật</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Bản</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là</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nước</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có</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nhiều</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thiên</a:t>
            </a:r>
            <a:r>
              <a:rPr lang="en-US" sz="2800" i="1" dirty="0">
                <a:solidFill>
                  <a:srgbClr val="0000FF"/>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369919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339634" y="387339"/>
            <a:ext cx="11573691" cy="584775"/>
          </a:xfrm>
          <a:prstGeom prst="rect">
            <a:avLst/>
          </a:prstGeom>
          <a:noFill/>
        </p:spPr>
        <p:txBody>
          <a:bodyPr wrap="square" rtlCol="0">
            <a:spAutoFit/>
          </a:bodyPr>
          <a:lstStyle/>
          <a:p>
            <a:pPr>
              <a:defRPr/>
            </a:pPr>
            <a:r>
              <a:rPr lang="vi-VN" sz="3200" i="1" dirty="0" smtClean="0">
                <a:solidFill>
                  <a:srgbClr val="0000FF"/>
                </a:solidFill>
                <a:latin typeface="+mj-lt"/>
                <a:ea typeface="Times New Roman" panose="02020603050405020304" pitchFamily="18" charset="0"/>
                <a:cs typeface="Times New Roman" panose="02020603050405020304" pitchFamily="18" charset="0"/>
              </a:rPr>
              <a:t>Trước </a:t>
            </a:r>
            <a:r>
              <a:rPr lang="vi-VN" sz="3200" i="1" dirty="0">
                <a:solidFill>
                  <a:srgbClr val="0000FF"/>
                </a:solidFill>
                <a:latin typeface="+mj-lt"/>
                <a:ea typeface="Times New Roman" panose="02020603050405020304" pitchFamily="18" charset="0"/>
                <a:cs typeface="Times New Roman" panose="02020603050405020304" pitchFamily="18" charset="0"/>
              </a:rPr>
              <a:t>khi xảy ra động đất thường có các dấu hiệu nào</a:t>
            </a:r>
            <a:r>
              <a:rPr lang="vi-VN" sz="3200" i="1" dirty="0" smtClean="0">
                <a:solidFill>
                  <a:srgbClr val="0000FF"/>
                </a:solidFill>
                <a:latin typeface="+mj-lt"/>
                <a:ea typeface="Times New Roman" panose="02020603050405020304" pitchFamily="18" charset="0"/>
                <a:cs typeface="Times New Roman" panose="02020603050405020304" pitchFamily="18" charset="0"/>
              </a:rPr>
              <a:t>?</a:t>
            </a:r>
            <a:endParaRPr lang="en-US" sz="3200" i="1" dirty="0">
              <a:solidFill>
                <a:srgbClr val="0000FF"/>
              </a:solidFill>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40233EE-7F4F-4B6A-A58C-B5BE4BF1A19D}"/>
              </a:ext>
            </a:extLst>
          </p:cNvPr>
          <p:cNvSpPr txBox="1"/>
          <p:nvPr/>
        </p:nvSpPr>
        <p:spPr>
          <a:xfrm>
            <a:off x="444137" y="1253893"/>
            <a:ext cx="11025052" cy="1354217"/>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latin typeface="Calibri"/>
            </a:endParaRPr>
          </a:p>
        </p:txBody>
      </p:sp>
      <p:sp>
        <p:nvSpPr>
          <p:cNvPr id="6" name="Cloud 5"/>
          <p:cNvSpPr/>
          <p:nvPr/>
        </p:nvSpPr>
        <p:spPr>
          <a:xfrm>
            <a:off x="535577" y="692696"/>
            <a:ext cx="1127324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hỏi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thảo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luận</a:t>
            </a:r>
            <a:r>
              <a:rPr lang="en-US" sz="3600" b="1" dirty="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cặp đôi</a:t>
            </a:r>
            <a:r>
              <a:rPr lang="en-US" sz="3600" b="1" dirty="0" smtClean="0">
                <a:solidFill>
                  <a:prstClr val="black"/>
                </a:solidFill>
                <a:latin typeface="Times New Roman" pitchFamily="18" charset="0"/>
                <a:cs typeface="Times New Roman" pitchFamily="18" charset="0"/>
              </a:rPr>
              <a:t> </a:t>
            </a:r>
            <a:r>
              <a:rPr lang="en-US" sz="3600" b="1" dirty="0">
                <a:solidFill>
                  <a:prstClr val="black"/>
                </a:solidFill>
                <a:latin typeface="Times New Roman" pitchFamily="18" charset="0"/>
                <a:cs typeface="Times New Roman" pitchFamily="18" charset="0"/>
              </a:rPr>
              <a:t>: 3 </a:t>
            </a:r>
            <a:r>
              <a:rPr lang="en-US" sz="3600" b="1" dirty="0" err="1">
                <a:solidFill>
                  <a:prstClr val="black"/>
                </a:solidFill>
                <a:latin typeface="Times New Roman" pitchFamily="18" charset="0"/>
                <a:cs typeface="Times New Roman" pitchFamily="18" charset="0"/>
              </a:rPr>
              <a:t>phút</a:t>
            </a:r>
            <a:endParaRPr lang="en-US" sz="3600" dirty="0">
              <a:solidFill>
                <a:prstClr val="black"/>
              </a:solidFill>
              <a:latin typeface="Times New Roman" pitchFamily="18" charset="0"/>
              <a:cs typeface="Times New Roman" pitchFamily="18" charset="0"/>
            </a:endParaRPr>
          </a:p>
          <a:p>
            <a:pPr algn="ctr">
              <a:lnSpc>
                <a:spcPct val="115000"/>
              </a:lnSpc>
            </a:pPr>
            <a:r>
              <a:rPr lang="en-US" sz="4400" i="1" dirty="0" err="1">
                <a:solidFill>
                  <a:prstClr val="black"/>
                </a:solidFill>
                <a:latin typeface="Times New Roman" pitchFamily="18" charset="0"/>
                <a:cs typeface="Times New Roman" pitchFamily="18" charset="0"/>
              </a:rPr>
              <a:t>Nêu</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các</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biện</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pháp</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phòng</a:t>
            </a:r>
            <a:r>
              <a:rPr lang="en-US" sz="4400" i="1" dirty="0">
                <a:solidFill>
                  <a:prstClr val="black"/>
                </a:solidFill>
                <a:latin typeface="Times New Roman" pitchFamily="18" charset="0"/>
                <a:cs typeface="Times New Roman" pitchFamily="18" charset="0"/>
              </a:rPr>
              <a:t> </a:t>
            </a:r>
            <a:r>
              <a:rPr lang="en-US" sz="4400" i="1" dirty="0" err="1" smtClean="0">
                <a:solidFill>
                  <a:prstClr val="black"/>
                </a:solidFill>
                <a:latin typeface="Times New Roman" pitchFamily="18" charset="0"/>
                <a:cs typeface="Times New Roman" pitchFamily="18" charset="0"/>
              </a:rPr>
              <a:t>tránh</a:t>
            </a:r>
            <a:r>
              <a:rPr lang="vi-VN" sz="4400" i="1" dirty="0" smtClean="0">
                <a:solidFill>
                  <a:prstClr val="black"/>
                </a:solidFill>
                <a:latin typeface="Times New Roman" pitchFamily="18" charset="0"/>
                <a:cs typeface="Times New Roman" pitchFamily="18" charset="0"/>
              </a:rPr>
              <a:t> thiệt hại</a:t>
            </a:r>
            <a:r>
              <a:rPr lang="en-US" sz="4400" i="1" dirty="0" smtClean="0">
                <a:solidFill>
                  <a:prstClr val="black"/>
                </a:solidFill>
                <a:latin typeface="Times New Roman" pitchFamily="18" charset="0"/>
                <a:cs typeface="Times New Roman" pitchFamily="18" charset="0"/>
              </a:rPr>
              <a:t> </a:t>
            </a:r>
            <a:r>
              <a:rPr lang="vi-VN" sz="4400" i="1" dirty="0" smtClean="0">
                <a:solidFill>
                  <a:prstClr val="black"/>
                </a:solidFill>
                <a:latin typeface="Times New Roman" pitchFamily="18" charset="0"/>
                <a:cs typeface="Times New Roman" pitchFamily="18" charset="0"/>
              </a:rPr>
              <a:t>của</a:t>
            </a:r>
            <a:r>
              <a:rPr lang="en-US" sz="4400" i="1" dirty="0" smtClean="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động</a:t>
            </a:r>
            <a:r>
              <a:rPr lang="en-US" sz="4400" i="1" dirty="0">
                <a:solidFill>
                  <a:prstClr val="black"/>
                </a:solidFill>
                <a:latin typeface="Times New Roman" pitchFamily="18" charset="0"/>
                <a:cs typeface="Times New Roman" pitchFamily="18" charset="0"/>
              </a:rPr>
              <a:t> </a:t>
            </a:r>
            <a:r>
              <a:rPr lang="en-US" sz="4400" i="1" dirty="0" err="1" smtClean="0">
                <a:solidFill>
                  <a:prstClr val="black"/>
                </a:solidFill>
                <a:latin typeface="Times New Roman" pitchFamily="18" charset="0"/>
                <a:cs typeface="Times New Roman" pitchFamily="18" charset="0"/>
              </a:rPr>
              <a:t>đất</a:t>
            </a:r>
            <a:r>
              <a:rPr lang="vi-VN" sz="4400" i="1" dirty="0">
                <a:solidFill>
                  <a:prstClr val="black"/>
                </a:solidFill>
                <a:latin typeface="Times New Roman" pitchFamily="18" charset="0"/>
                <a:cs typeface="Times New Roman" pitchFamily="18" charset="0"/>
              </a:rPr>
              <a:t>?</a:t>
            </a:r>
            <a:r>
              <a:rPr lang="en-US" sz="4400" i="1" dirty="0" smtClean="0">
                <a:solidFill>
                  <a:prstClr val="black"/>
                </a:solidFill>
                <a:latin typeface="Times New Roman" pitchFamily="18" charset="0"/>
                <a:cs typeface="Times New Roman" pitchFamily="18" charset="0"/>
              </a:rPr>
              <a:t>   </a:t>
            </a:r>
            <a:endParaRPr lang="en-US" sz="4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74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4"/>
                                        </p:tgtEl>
                                        <p:attrNameLst>
                                          <p:attrName>ppt_x</p:attrName>
                                        </p:attrNameLst>
                                      </p:cBhvr>
                                      <p:tavLst>
                                        <p:tav tm="0">
                                          <p:val>
                                            <p:strVal val="ppt_x"/>
                                          </p:val>
                                        </p:tav>
                                        <p:tav tm="100000">
                                          <p:val>
                                            <p:strVal val="ppt_x"/>
                                          </p:val>
                                        </p:tav>
                                      </p:tavLst>
                                    </p:anim>
                                    <p:anim calcmode="lin" valueType="num">
                                      <p:cBhvr additive="base">
                                        <p:cTn id="18" dur="500"/>
                                        <p:tgtEl>
                                          <p:spTgt spid="4"/>
                                        </p:tgtEl>
                                        <p:attrNameLst>
                                          <p:attrName>ppt_y</p:attrName>
                                        </p:attrNameLst>
                                      </p:cBhvr>
                                      <p:tavLst>
                                        <p:tav tm="0">
                                          <p:val>
                                            <p:strVal val="ppt_y"/>
                                          </p:val>
                                        </p:tav>
                                        <p:tav tm="100000">
                                          <p:val>
                                            <p:strVal val="1+ppt_h/2"/>
                                          </p:val>
                                        </p:tav>
                                      </p:tavLst>
                                    </p:anim>
                                    <p:set>
                                      <p:cBhvr>
                                        <p:cTn id="19" dur="1" fill="hold">
                                          <p:stCondLst>
                                            <p:cond delay="499"/>
                                          </p:stCondLst>
                                        </p:cTn>
                                        <p:tgtEl>
                                          <p:spTgt spid="4"/>
                                        </p:tgtEl>
                                        <p:attrNameLst>
                                          <p:attrName>style.visibility</p:attrName>
                                        </p:attrNameLst>
                                      </p:cBhvr>
                                      <p:to>
                                        <p:strVal val="hidden"/>
                                      </p:to>
                                    </p:set>
                                  </p:childTnLst>
                                </p:cTn>
                              </p:par>
                              <p:par>
                                <p:cTn id="20" presetID="2" presetClass="exit" presetSubtype="4" fill="hold" grpId="1" nodeType="withEffect">
                                  <p:stCondLst>
                                    <p:cond delay="0"/>
                                  </p:stCondLst>
                                  <p:childTnLst>
                                    <p:anim calcmode="lin" valueType="num">
                                      <p:cBhvr additive="base">
                                        <p:cTn id="21" dur="500"/>
                                        <p:tgtEl>
                                          <p:spTgt spid="5"/>
                                        </p:tgtEl>
                                        <p:attrNameLst>
                                          <p:attrName>ppt_x</p:attrName>
                                        </p:attrNameLst>
                                      </p:cBhvr>
                                      <p:tavLst>
                                        <p:tav tm="0">
                                          <p:val>
                                            <p:strVal val="ppt_x"/>
                                          </p:val>
                                        </p:tav>
                                        <p:tav tm="100000">
                                          <p:val>
                                            <p:strVal val="ppt_x"/>
                                          </p:val>
                                        </p:tav>
                                      </p:tavLst>
                                    </p:anim>
                                    <p:anim calcmode="lin" valueType="num">
                                      <p:cBhvr additive="base">
                                        <p:cTn id="22" dur="500"/>
                                        <p:tgtEl>
                                          <p:spTgt spid="5"/>
                                        </p:tgtEl>
                                        <p:attrNameLst>
                                          <p:attrName>ppt_y</p:attrName>
                                        </p:attrNameLst>
                                      </p:cBhvr>
                                      <p:tavLst>
                                        <p:tav tm="0">
                                          <p:val>
                                            <p:strVal val="ppt_y"/>
                                          </p:val>
                                        </p:tav>
                                        <p:tav tm="100000">
                                          <p:val>
                                            <p:strVal val="1+ppt_h/2"/>
                                          </p:val>
                                        </p:tav>
                                      </p:tavLst>
                                    </p:anim>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209006" y="5091957"/>
            <a:ext cx="57726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vi-VN" altLang="en-US" sz="2800" dirty="0" smtClean="0">
                <a:solidFill>
                  <a:srgbClr val="FF0000"/>
                </a:solidFill>
                <a:latin typeface="Times New Roman" panose="02020603050405020304" pitchFamily="18" charset="0"/>
                <a:cs typeface="Times New Roman" panose="02020603050405020304" pitchFamily="18" charset="0"/>
              </a:rPr>
              <a:t>1. </a:t>
            </a:r>
            <a:r>
              <a:rPr lang="en-US" altLang="en-US" sz="2800" dirty="0" err="1" smtClean="0">
                <a:solidFill>
                  <a:srgbClr val="FF0000"/>
                </a:solidFill>
                <a:latin typeface="Times New Roman" panose="02020603050405020304" pitchFamily="18" charset="0"/>
                <a:cs typeface="Times New Roman" panose="02020603050405020304" pitchFamily="18" charset="0"/>
              </a:rPr>
              <a:t>Lập</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trạm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dự</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để</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sơ</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tán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cư</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6" y="1"/>
            <a:ext cx="5772694" cy="496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49" y="0"/>
            <a:ext cx="6036609" cy="49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6096000" y="4992223"/>
            <a:ext cx="5764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fontAlgn="base" hangingPunct="1">
              <a:spcBef>
                <a:spcPct val="0"/>
              </a:spcBef>
              <a:spcAft>
                <a:spcPct val="0"/>
              </a:spcAft>
            </a:pPr>
            <a:r>
              <a:rPr lang="vi-VN" altLang="en-US" sz="2800" dirty="0" smtClean="0">
                <a:solidFill>
                  <a:srgbClr val="FF0000"/>
                </a:solidFill>
                <a:latin typeface="Times New Roman" panose="02020603050405020304" pitchFamily="18" charset="0"/>
                <a:cs typeface="Times New Roman" panose="02020603050405020304" pitchFamily="18" charset="0"/>
              </a:rPr>
              <a:t>2. </a:t>
            </a:r>
            <a:r>
              <a:rPr lang="en-US" altLang="en-US" sz="2800" dirty="0" err="1" smtClean="0">
                <a:solidFill>
                  <a:srgbClr val="FF0000"/>
                </a:solidFill>
                <a:latin typeface="Times New Roman" panose="02020603050405020304" pitchFamily="18" charset="0"/>
                <a:cs typeface="Times New Roman" panose="02020603050405020304" pitchFamily="18" charset="0"/>
              </a:rPr>
              <a:t>Làm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liệu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nhẹ</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bằng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gỗ</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giấy</a:t>
            </a:r>
            <a:r>
              <a:rPr lang="vi-VN" altLang="en-US" sz="2800" dirty="0" smtClean="0">
                <a:solidFill>
                  <a:srgbClr val="FF0000"/>
                </a:solidFill>
                <a:latin typeface="Times New Roman" panose="02020603050405020304" pitchFamily="18" charset="0"/>
                <a:cs typeface="Times New Roman" panose="02020603050405020304" pitchFamily="18" charset="0"/>
              </a:rPr>
              <a:t> hoặc xây nhà chịu các chấn động lớn</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138083" y="6195639"/>
            <a:ext cx="7987552" cy="523220"/>
          </a:xfrm>
          <a:prstGeom prst="rect">
            <a:avLst/>
          </a:prstGeom>
          <a:noFill/>
        </p:spPr>
        <p:txBody>
          <a:bodyPr wrap="square" rtlCol="0">
            <a:spAutoFit/>
          </a:bodyPr>
          <a:lstStyle/>
          <a:p>
            <a:r>
              <a:rPr lang="vi-VN" sz="2800" dirty="0" smtClean="0">
                <a:solidFill>
                  <a:srgbClr val="FF0000"/>
                </a:solidFill>
                <a:latin typeface="+mj-lt"/>
              </a:rPr>
              <a:t>3. Cần có các kĩ năng đối phó với thiên tai động đất.</a:t>
            </a:r>
            <a:endParaRPr lang="en-US" sz="2800" dirty="0">
              <a:solidFill>
                <a:srgbClr val="FF0000"/>
              </a:solidFill>
              <a:latin typeface="+mj-lt"/>
            </a:endParaRPr>
          </a:p>
        </p:txBody>
      </p:sp>
    </p:spTree>
    <p:extLst>
      <p:ext uri="{BB962C8B-B14F-4D97-AF65-F5344CB8AC3E}">
        <p14:creationId xmlns:p14="http://schemas.microsoft.com/office/powerpoint/2010/main" val="2768540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0" y="54170"/>
            <a:ext cx="12192000" cy="846386"/>
          </a:xfrm>
          <a:prstGeom prst="rect">
            <a:avLst/>
          </a:prstGeom>
          <a:noFill/>
        </p:spPr>
        <p:txBody>
          <a:bodyPr wrap="square" rtlCol="0">
            <a:spAutoFit/>
          </a:bodyPr>
          <a:lstStyle/>
          <a:p>
            <a:pPr algn="just"/>
            <a:r>
              <a:rPr lang="vi-VN" sz="31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Nếu đang trong giờ học có động đất xảy ra, em sẽ làm gì để bảo vệ mình?</a:t>
            </a:r>
            <a:endParaRPr lang="en-US" sz="3100" i="1" dirty="0">
              <a:solidFill>
                <a:srgbClr val="0000FF"/>
              </a:solidFill>
              <a:latin typeface="Calibri"/>
              <a:ea typeface="Calibri" panose="020F0502020204030204" pitchFamily="34" charset="0"/>
              <a:cs typeface="Times New Roman" panose="02020603050405020304" pitchFamily="18" charset="0"/>
            </a:endParaRPr>
          </a:p>
          <a:p>
            <a:endParaRPr lang="en-US" dirty="0">
              <a:solidFill>
                <a:prstClr val="black"/>
              </a:solidFill>
              <a:latin typeface="Calibri"/>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161365" y="759692"/>
            <a:ext cx="7758953" cy="6020238"/>
          </a:xfrm>
          <a:prstGeom prst="rect">
            <a:avLst/>
          </a:prstGeom>
          <a:noFill/>
        </p:spPr>
        <p:txBody>
          <a:bodyPr wrap="square" rtlCol="0">
            <a:spAutoFit/>
          </a:bodyPr>
          <a:lstStyle/>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3600" dirty="0">
              <a:solidFill>
                <a:prstClr val="black"/>
              </a:solidFill>
              <a:latin typeface="Calibri"/>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3600" dirty="0">
              <a:solidFill>
                <a:prstClr val="black"/>
              </a:solidFill>
              <a:latin typeface="Calibri"/>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3600" dirty="0">
              <a:solidFill>
                <a:prstClr val="black"/>
              </a:solidFill>
              <a:latin typeface="Calibri"/>
              <a:ea typeface="Calibri" panose="020F0502020204030204" pitchFamily="34" charset="0"/>
              <a:cs typeface="Times New Roman" panose="02020603050405020304" pitchFamily="18" charset="0"/>
            </a:endParaRPr>
          </a:p>
          <a:p>
            <a:pPr algn="just">
              <a:lnSpc>
                <a:spcPct val="107000"/>
              </a:lnSpc>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r>
              <a:rPr lang="vi-VN"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latin typeface="Calibri"/>
              <a:ea typeface="Calibri" panose="020F0502020204030204" pitchFamily="34" charset="0"/>
              <a:cs typeface="Times New Roman" panose="02020603050405020304" pitchFamily="18" charset="0"/>
            </a:endParaRPr>
          </a:p>
        </p:txBody>
      </p:sp>
      <p:pic>
        <p:nvPicPr>
          <p:cNvPr id="4"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681" y="3926541"/>
            <a:ext cx="3926542" cy="293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0" y="743011"/>
            <a:ext cx="4061009" cy="30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4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par>
                                <p:cTn id="18" presetID="4"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2199864" y="265072"/>
            <a:ext cx="5019261" cy="646331"/>
          </a:xfrm>
          <a:prstGeom prst="rect">
            <a:avLst/>
          </a:prstGeom>
          <a:noFill/>
        </p:spPr>
        <p:txBody>
          <a:bodyPr wrap="square" rtlCol="0">
            <a:spAutoFit/>
          </a:bodyPr>
          <a:lstStyle/>
          <a:p>
            <a:pPr algn="ctr"/>
            <a:r>
              <a:rPr lang="en-US" sz="3600" i="1" dirty="0" err="1">
                <a:solidFill>
                  <a:srgbClr val="0000FF"/>
                </a:solidFill>
                <a:latin typeface="Times New Roman" panose="02020603050405020304" pitchFamily="18" charset="0"/>
                <a:cs typeface="Times New Roman" panose="02020603050405020304" pitchFamily="18" charset="0"/>
              </a:rPr>
              <a:t>Đây</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là</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hiện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tượng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gì</a:t>
            </a:r>
            <a:r>
              <a:rPr lang="en-US" sz="3600" i="1" dirty="0">
                <a:solidFill>
                  <a:srgbClr val="0000FF"/>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834" y="1097280"/>
            <a:ext cx="5346022" cy="4838276"/>
          </a:xfrm>
          <a:prstGeom prst="rect">
            <a:avLst/>
          </a:prstGeom>
          <a:noFill/>
          <a:ln>
            <a:noFill/>
          </a:ln>
        </p:spPr>
      </p:pic>
      <p:pic>
        <p:nvPicPr>
          <p:cNvPr id="6" name="Hình ảnh 6">
            <a:extLst>
              <a:ext uri="{FF2B5EF4-FFF2-40B4-BE49-F238E27FC236}">
                <a16:creationId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6245089" y="1097280"/>
            <a:ext cx="5838054" cy="4838276"/>
          </a:xfrm>
          <a:prstGeom prst="rect">
            <a:avLst/>
          </a:prstGeom>
        </p:spPr>
      </p:pic>
      <p:sp>
        <p:nvSpPr>
          <p:cNvPr id="7" name="Rounded Rectangle 19">
            <a:extLst>
              <a:ext uri="{FF2B5EF4-FFF2-40B4-BE49-F238E27FC236}">
                <a16:creationId xmlns:a16="http://schemas.microsoft.com/office/drawing/2014/main" id="{01D2B95E-C709-4DE1-B4E9-7ECAC2012F25}"/>
              </a:ext>
            </a:extLst>
          </p:cNvPr>
          <p:cNvSpPr/>
          <p:nvPr/>
        </p:nvSpPr>
        <p:spPr>
          <a:xfrm>
            <a:off x="2442754" y="5935556"/>
            <a:ext cx="2266737"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7482510" y="5935556"/>
            <a:ext cx="269345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3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23"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23"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3186115"/>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038" y="2333644"/>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227" y="301630"/>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5225" y="301644"/>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5227" y="301644"/>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5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1876" y="120669"/>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10" y="1805007"/>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21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212" y="0"/>
            <a:ext cx="109055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0539" y="2316181"/>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3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0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4023126"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8667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19677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0"/>
            <a:ext cx="12250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900953" y="2743216"/>
            <a:ext cx="112910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600" dirty="0" err="1">
                <a:solidFill>
                  <a:srgbClr val="002060"/>
                </a:solidFill>
                <a:latin typeface="Times New Roman" pitchFamily="18" charset="0"/>
                <a:cs typeface="Times New Roman" pitchFamily="18" charset="0"/>
              </a:rPr>
              <a:t>Có</a:t>
            </a:r>
            <a:r>
              <a:rPr lang="en-US" altLang="en-US" sz="3600" dirty="0">
                <a:solidFill>
                  <a:srgbClr val="002060"/>
                </a:solidFill>
                <a:latin typeface="Times New Roman" pitchFamily="18" charset="0"/>
                <a:cs typeface="Times New Roman" pitchFamily="18" charset="0"/>
              </a:rPr>
              <a:t> 4 </a:t>
            </a:r>
            <a:r>
              <a:rPr lang="en-US" altLang="en-US" sz="3600" dirty="0" err="1">
                <a:solidFill>
                  <a:srgbClr val="002060"/>
                </a:solidFill>
                <a:latin typeface="Times New Roman" pitchFamily="18" charset="0"/>
                <a:cs typeface="Times New Roman" pitchFamily="18" charset="0"/>
              </a:rPr>
              <a:t>chiếc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hộp</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với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các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màu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sắc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khác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nhau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Mỗi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đội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có</a:t>
            </a:r>
            <a:r>
              <a:rPr lang="en-US" altLang="en-US" sz="3600" dirty="0">
                <a:solidFill>
                  <a:srgbClr val="002060"/>
                </a:solidFill>
                <a:latin typeface="Times New Roman" pitchFamily="18" charset="0"/>
                <a:cs typeface="Times New Roman" pitchFamily="18" charset="0"/>
              </a:rPr>
              <a:t> 1 </a:t>
            </a:r>
            <a:r>
              <a:rPr lang="en-US" altLang="en-US" sz="3600" dirty="0" err="1">
                <a:solidFill>
                  <a:srgbClr val="002060"/>
                </a:solidFill>
                <a:latin typeface="Times New Roman" pitchFamily="18" charset="0"/>
                <a:cs typeface="Times New Roman" pitchFamily="18" charset="0"/>
              </a:rPr>
              <a:t>lượt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chọn</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và</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trả</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lời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câu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hỏi</a:t>
            </a:r>
            <a:r>
              <a:rPr lang="en-US" altLang="en-US" sz="3600" dirty="0">
                <a:solidFill>
                  <a:srgbClr val="002060"/>
                </a:solidFill>
                <a:latin typeface="Times New Roman" pitchFamily="18" charset="0"/>
                <a:cs typeface="Times New Roman" pitchFamily="18" charset="0"/>
              </a:rPr>
              <a:t>.</a:t>
            </a:r>
          </a:p>
          <a:p>
            <a:pPr algn="just" fontAlgn="base">
              <a:spcBef>
                <a:spcPct val="0"/>
              </a:spcBef>
              <a:spcAft>
                <a:spcPts val="600"/>
              </a:spcAft>
              <a:buFont typeface="Wingdings" pitchFamily="2" charset="2"/>
              <a:buChar char="v"/>
            </a:pPr>
            <a:r>
              <a:rPr lang="en-US" altLang="en-US" sz="3600" dirty="0" err="1">
                <a:solidFill>
                  <a:srgbClr val="002060"/>
                </a:solidFill>
                <a:latin typeface="Times New Roman" pitchFamily="18" charset="0"/>
                <a:cs typeface="Times New Roman" pitchFamily="18" charset="0"/>
              </a:rPr>
              <a:t>Mỗi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đội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có</a:t>
            </a:r>
            <a:r>
              <a:rPr lang="en-US" altLang="en-US" sz="3600" dirty="0">
                <a:solidFill>
                  <a:srgbClr val="002060"/>
                </a:solidFill>
                <a:latin typeface="Times New Roman" pitchFamily="18" charset="0"/>
                <a:cs typeface="Times New Roman" pitchFamily="18" charset="0"/>
              </a:rPr>
              <a:t> 10 </a:t>
            </a:r>
            <a:r>
              <a:rPr lang="en-US" altLang="en-US" sz="3600" dirty="0" err="1">
                <a:solidFill>
                  <a:srgbClr val="002060"/>
                </a:solidFill>
                <a:latin typeface="Times New Roman" pitchFamily="18" charset="0"/>
                <a:cs typeface="Times New Roman" pitchFamily="18" charset="0"/>
              </a:rPr>
              <a:t>giây</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suy</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nghĩ</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để</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đưa</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ra</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câu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trả</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lời</a:t>
            </a:r>
            <a:r>
              <a:rPr lang="en-US" altLang="en-US" sz="3600" dirty="0">
                <a:solidFill>
                  <a:srgbClr val="002060"/>
                </a:solidFill>
                <a:latin typeface="Times New Roman" pitchFamily="18" charset="0"/>
                <a:cs typeface="Times New Roman" pitchFamily="18" charset="0"/>
              </a:rPr>
              <a:t>.</a:t>
            </a:r>
          </a:p>
          <a:p>
            <a:pPr algn="just" fontAlgn="base">
              <a:spcBef>
                <a:spcPct val="0"/>
              </a:spcBef>
              <a:spcAft>
                <a:spcPts val="600"/>
              </a:spcAft>
              <a:buFont typeface="Wingdings" pitchFamily="2" charset="2"/>
              <a:buChar char="v"/>
            </a:pPr>
            <a:r>
              <a:rPr lang="en-US" altLang="en-US" sz="3600" dirty="0" err="1">
                <a:solidFill>
                  <a:srgbClr val="002060"/>
                </a:solidFill>
                <a:latin typeface="Times New Roman" pitchFamily="18" charset="0"/>
                <a:cs typeface="Times New Roman" pitchFamily="18" charset="0"/>
              </a:rPr>
              <a:t>Mỗi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câu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hỏi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trả</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lời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đúng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đạt</a:t>
            </a:r>
            <a:r>
              <a:rPr lang="en-US" altLang="en-US" sz="3600" dirty="0">
                <a:solidFill>
                  <a:srgbClr val="002060"/>
                </a:solidFill>
                <a:latin typeface="Times New Roman" pitchFamily="18" charset="0"/>
                <a:cs typeface="Times New Roman" pitchFamily="18" charset="0"/>
              </a:rPr>
              <a:t> 10 </a:t>
            </a:r>
            <a:r>
              <a:rPr lang="en-US" altLang="en-US" sz="3600" dirty="0" err="1">
                <a:solidFill>
                  <a:srgbClr val="002060"/>
                </a:solidFill>
                <a:latin typeface="Times New Roman" pitchFamily="18" charset="0"/>
                <a:cs typeface="Times New Roman" pitchFamily="18" charset="0"/>
              </a:rPr>
              <a:t>điểm</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trả</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lời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sai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không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có</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điểm</a:t>
            </a:r>
            <a:r>
              <a:rPr lang="en-US" altLang="en-US" sz="3600" dirty="0">
                <a:solidFill>
                  <a:srgbClr val="002060"/>
                </a:solidFill>
                <a:latin typeface="Times New Roman" pitchFamily="18" charset="0"/>
                <a:cs typeface="Times New Roman" pitchFamily="18" charset="0"/>
              </a:rPr>
              <a:t>.</a:t>
            </a:r>
          </a:p>
        </p:txBody>
      </p:sp>
      <p:sp>
        <p:nvSpPr>
          <p:cNvPr id="132100" name="TextBox 4"/>
          <p:cNvSpPr txBox="1">
            <a:spLocks noChangeArrowheads="1"/>
          </p:cNvSpPr>
          <p:nvPr/>
        </p:nvSpPr>
        <p:spPr bwMode="auto">
          <a:xfrm>
            <a:off x="5067303" y="762010"/>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a:solidFill>
                  <a:srgbClr val="0000FF"/>
                </a:solidFill>
                <a:latin typeface="Times New Roman" pitchFamily="18" charset="0"/>
                <a:cs typeface="Times New Roman" pitchFamily="18" charset="0"/>
              </a:rPr>
              <a:t>LUẬT CHƠI</a:t>
            </a:r>
          </a:p>
        </p:txBody>
      </p:sp>
    </p:spTree>
    <p:extLst>
      <p:ext uri="{BB962C8B-B14F-4D97-AF65-F5344CB8AC3E}">
        <p14:creationId xmlns:p14="http://schemas.microsoft.com/office/powerpoint/2010/main" val="3034969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36" y="-109537"/>
            <a:ext cx="11383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0539" y="2316181"/>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3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0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4023126"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8667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945706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8435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8435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8435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8435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8435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8435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8435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8435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3238509"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2508744" y="2444335"/>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latin typeface="Lato Light"/>
            </a:endParaRPr>
          </a:p>
        </p:txBody>
      </p:sp>
      <p:sp>
        <p:nvSpPr>
          <p:cNvPr id="76" name="TextBox 75"/>
          <p:cNvSpPr txBox="1"/>
          <p:nvPr/>
        </p:nvSpPr>
        <p:spPr>
          <a:xfrm>
            <a:off x="2508744" y="3086406"/>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latin typeface="Lato Light"/>
            </a:endParaRPr>
          </a:p>
        </p:txBody>
      </p:sp>
      <p:sp>
        <p:nvSpPr>
          <p:cNvPr id="77" name="TextBox 76"/>
          <p:cNvSpPr txBox="1"/>
          <p:nvPr/>
        </p:nvSpPr>
        <p:spPr>
          <a:xfrm>
            <a:off x="2508743" y="3767921"/>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latin typeface="Lato Light"/>
            </a:endParaRPr>
          </a:p>
        </p:txBody>
      </p:sp>
      <p:sp>
        <p:nvSpPr>
          <p:cNvPr id="78" name="TextBox 77"/>
          <p:cNvSpPr txBox="1"/>
          <p:nvPr/>
        </p:nvSpPr>
        <p:spPr>
          <a:xfrm>
            <a:off x="2508744" y="4383311"/>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latin typeface="Lato Light"/>
            </a:endParaRPr>
          </a:p>
        </p:txBody>
      </p:sp>
      <p:sp>
        <p:nvSpPr>
          <p:cNvPr id="79" name="Oval 78"/>
          <p:cNvSpPr/>
          <p:nvPr/>
        </p:nvSpPr>
        <p:spPr>
          <a:xfrm>
            <a:off x="2508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Lato Light"/>
            </a:endParaRPr>
          </a:p>
        </p:txBody>
      </p:sp>
      <p:sp>
        <p:nvSpPr>
          <p:cNvPr id="74" name="Right Arrow 73">
            <a:hlinkClick r:id="rId4" action="ppaction://hlinksldjump"/>
          </p:cNvPr>
          <p:cNvSpPr/>
          <p:nvPr/>
        </p:nvSpPr>
        <p:spPr>
          <a:xfrm>
            <a:off x="9504998" y="577146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Lato Light"/>
            </a:endParaRPr>
          </a:p>
        </p:txBody>
      </p:sp>
    </p:spTree>
    <p:extLst>
      <p:ext uri="{BB962C8B-B14F-4D97-AF65-F5344CB8AC3E}">
        <p14:creationId xmlns:p14="http://schemas.microsoft.com/office/powerpoint/2010/main" val="282953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8435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8435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8435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3071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2640633"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276" y="3297918"/>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9779318" y="410327"/>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Lato Light"/>
            </a:endParaRPr>
          </a:p>
        </p:txBody>
      </p:sp>
    </p:spTree>
    <p:extLst>
      <p:ext uri="{BB962C8B-B14F-4D97-AF65-F5344CB8AC3E}">
        <p14:creationId xmlns:p14="http://schemas.microsoft.com/office/powerpoint/2010/main" val="3312086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8435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8435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8435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1866909"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2315317"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2280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Lato Light"/>
            </a:endParaRPr>
          </a:p>
        </p:txBody>
      </p:sp>
      <p:sp>
        <p:nvSpPr>
          <p:cNvPr id="75" name="Right Arrow 74">
            <a:hlinkClick r:id="rId4" action="ppaction://hlinksldjump"/>
          </p:cNvPr>
          <p:cNvSpPr/>
          <p:nvPr/>
        </p:nvSpPr>
        <p:spPr>
          <a:xfrm>
            <a:off x="9427845" y="6095760"/>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Lato Light"/>
            </a:endParaRPr>
          </a:p>
        </p:txBody>
      </p:sp>
    </p:spTree>
    <p:extLst>
      <p:ext uri="{BB962C8B-B14F-4D97-AF65-F5344CB8AC3E}">
        <p14:creationId xmlns:p14="http://schemas.microsoft.com/office/powerpoint/2010/main" val="2583629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8435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8435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8435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8435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8435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8435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8435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8435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8435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8435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8435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2948363" y="351695"/>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2420817"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18" y="2442704"/>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9504998" y="5982134"/>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Lato Light"/>
            </a:endParaRPr>
          </a:p>
        </p:txBody>
      </p:sp>
    </p:spTree>
    <p:extLst>
      <p:ext uri="{BB962C8B-B14F-4D97-AF65-F5344CB8AC3E}">
        <p14:creationId xmlns:p14="http://schemas.microsoft.com/office/powerpoint/2010/main" val="499235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85E0-B4F2-4169-AF28-960F7EE78AA6}"/>
              </a:ext>
            </a:extLst>
          </p:cNvPr>
          <p:cNvSpPr txBox="1"/>
          <p:nvPr/>
        </p:nvSpPr>
        <p:spPr>
          <a:xfrm>
            <a:off x="3344775" y="444011"/>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latin typeface="Calibri"/>
              <a:ea typeface="Calibri" panose="020F0502020204030204" pitchFamily="34" charset="0"/>
              <a:cs typeface="Times New Roman" panose="02020603050405020304" pitchFamily="18" charset="0"/>
            </a:endParaRPr>
          </a:p>
          <a:p>
            <a:pPr algn="ctr"/>
            <a:endParaRPr lang="en-US" dirty="0">
              <a:solidFill>
                <a:prstClr val="black"/>
              </a:solidFill>
              <a:latin typeface="Calibri"/>
            </a:endParaRPr>
          </a:p>
        </p:txBody>
      </p:sp>
      <p:sp>
        <p:nvSpPr>
          <p:cNvPr id="2" name="TextBox 1"/>
          <p:cNvSpPr txBox="1"/>
          <p:nvPr/>
        </p:nvSpPr>
        <p:spPr>
          <a:xfrm>
            <a:off x="2069133"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latin typeface="Calibri"/>
            </a:endParaRPr>
          </a:p>
        </p:txBody>
      </p:sp>
    </p:spTree>
    <p:extLst>
      <p:ext uri="{BB962C8B-B14F-4D97-AF65-F5344CB8AC3E}">
        <p14:creationId xmlns:p14="http://schemas.microsoft.com/office/powerpoint/2010/main" val="7532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39</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1981200" y="531831"/>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695450" y="2530484"/>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3638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a:t>
            </a: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bài 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72650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81127" y="28"/>
            <a:ext cx="9286875" cy="9286875"/>
          </a:xfrm>
          <a:prstGeom prst="rect">
            <a:avLst/>
          </a:prstGeom>
        </p:spPr>
      </p:pic>
      <p:sp>
        <p:nvSpPr>
          <p:cNvPr id="8" name="TextBox 7"/>
          <p:cNvSpPr txBox="1"/>
          <p:nvPr/>
        </p:nvSpPr>
        <p:spPr>
          <a:xfrm>
            <a:off x="1524014" y="1273629"/>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latin typeface="Calibri"/>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428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1657" y="2209816"/>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24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E872C8-1894-457B-BEB8-40BC8F6CBF9B}"/>
              </a:ext>
            </a:extLst>
          </p:cNvPr>
          <p:cNvSpPr/>
          <p:nvPr/>
        </p:nvSpPr>
        <p:spPr>
          <a:xfrm>
            <a:off x="3055242" y="521481"/>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latin typeface="Arial" panose="020B0604020202020204" pitchFamily="34" charset="0"/>
            </a:endParaRPr>
          </a:p>
        </p:txBody>
      </p:sp>
      <p:pic>
        <p:nvPicPr>
          <p:cNvPr id="17" name="Picture 16"/>
          <p:cNvPicPr>
            <a:picLocks noChangeAspect="1"/>
          </p:cNvPicPr>
          <p:nvPr/>
        </p:nvPicPr>
        <p:blipFill>
          <a:blip r:embed="rId3"/>
          <a:stretch>
            <a:fillRect/>
          </a:stretch>
        </p:blipFill>
        <p:spPr>
          <a:xfrm>
            <a:off x="3348718" y="1955827"/>
            <a:ext cx="1561292" cy="1616397"/>
          </a:xfrm>
          <a:prstGeom prst="rect">
            <a:avLst/>
          </a:prstGeom>
        </p:spPr>
      </p:pic>
      <p:pic>
        <p:nvPicPr>
          <p:cNvPr id="4" name="Picture 3"/>
          <p:cNvPicPr>
            <a:picLocks noChangeAspect="1"/>
          </p:cNvPicPr>
          <p:nvPr/>
        </p:nvPicPr>
        <p:blipFill>
          <a:blip r:embed="rId4"/>
          <a:stretch>
            <a:fillRect/>
          </a:stretch>
        </p:blipFill>
        <p:spPr>
          <a:xfrm>
            <a:off x="3905251" y="3483296"/>
            <a:ext cx="1878252" cy="2504336"/>
          </a:xfrm>
          <a:prstGeom prst="ellipse">
            <a:avLst/>
          </a:prstGeom>
          <a:ln>
            <a:noFill/>
          </a:ln>
          <a:effectLst>
            <a:softEdge rad="112500"/>
          </a:effectLst>
        </p:spPr>
      </p:pic>
      <p:sp>
        <p:nvSpPr>
          <p:cNvPr id="11" name="TextBox 10"/>
          <p:cNvSpPr txBox="1"/>
          <p:nvPr/>
        </p:nvSpPr>
        <p:spPr>
          <a:xfrm>
            <a:off x="4844377" y="2312170"/>
            <a:ext cx="4438650" cy="769441"/>
          </a:xfrm>
          <a:prstGeom prst="rect">
            <a:avLst/>
          </a:prstGeom>
          <a:noFill/>
        </p:spPr>
        <p:txBody>
          <a:bodyPr wrap="square" rtlCol="0">
            <a:spAutoFit/>
          </a:bodyPr>
          <a:lstStyle/>
          <a:p>
            <a:pPr>
              <a:defRPr/>
            </a:pPr>
            <a:r>
              <a:rPr lang="vi-VN" sz="4400" b="1" dirty="0">
                <a:solidFill>
                  <a:srgbClr val="FF0066"/>
                </a:solidFill>
                <a:latin typeface="Times New Roman" panose="02020603050405020304" pitchFamily="18" charset="0"/>
                <a:cs typeface="Times New Roman" panose="02020603050405020304" pitchFamily="18" charset="0"/>
              </a:rPr>
              <a:t>1. </a:t>
            </a:r>
            <a:r>
              <a:rPr lang="en-US" sz="4400" b="1" dirty="0" err="1">
                <a:solidFill>
                  <a:srgbClr val="FF0066"/>
                </a:solidFill>
                <a:latin typeface="Times New Roman" panose="02020603050405020304" pitchFamily="18" charset="0"/>
                <a:cs typeface="Times New Roman" panose="02020603050405020304" pitchFamily="18" charset="0"/>
              </a:rPr>
              <a:t>Núi</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lửa</a:t>
            </a:r>
            <a:endParaRPr lang="en-US" sz="4400" b="1"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508214" y="4382911"/>
            <a:ext cx="4438650" cy="769441"/>
          </a:xfrm>
          <a:prstGeom prst="rect">
            <a:avLst/>
          </a:prstGeom>
          <a:noFill/>
        </p:spPr>
        <p:txBody>
          <a:bodyPr wrap="square" rtlCol="0">
            <a:spAutoFit/>
          </a:bodyPr>
          <a:lstStyle/>
          <a:p>
            <a:pPr>
              <a:defRPr/>
            </a:pPr>
            <a:r>
              <a:rPr lang="vi-VN" sz="4400" b="1" dirty="0">
                <a:solidFill>
                  <a:srgbClr val="FF0066"/>
                </a:solidFill>
                <a:latin typeface="Times New Roman" panose="02020603050405020304" pitchFamily="18" charset="0"/>
                <a:cs typeface="Times New Roman" panose="02020603050405020304" pitchFamily="18" charset="0"/>
              </a:rPr>
              <a:t>2. </a:t>
            </a:r>
            <a:r>
              <a:rPr lang="en-US" sz="4400" b="1" dirty="0" err="1">
                <a:solidFill>
                  <a:srgbClr val="FF0066"/>
                </a:solidFill>
                <a:latin typeface="Times New Roman" panose="02020603050405020304" pitchFamily="18" charset="0"/>
                <a:cs typeface="Times New Roman" panose="02020603050405020304" pitchFamily="18" charset="0"/>
              </a:rPr>
              <a:t>Động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đất</a:t>
            </a:r>
            <a:endParaRPr lang="en-US" sz="4400" b="1"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929108" y="51360"/>
            <a:ext cx="1785938" cy="1695450"/>
          </a:xfrm>
          <a:prstGeom prst="rect">
            <a:avLst/>
          </a:prstGeom>
        </p:spPr>
      </p:pic>
    </p:spTree>
    <p:extLst>
      <p:ext uri="{BB962C8B-B14F-4D97-AF65-F5344CB8AC3E}">
        <p14:creationId xmlns:p14="http://schemas.microsoft.com/office/powerpoint/2010/main" val="2917150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383" y="1883235"/>
            <a:ext cx="5212283" cy="4935579"/>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2234647" y="1157241"/>
            <a:ext cx="7404653" cy="530594"/>
          </a:xfrm>
          <a:prstGeom prst="rect">
            <a:avLst/>
          </a:prstGeom>
          <a:noFill/>
        </p:spPr>
        <p:txBody>
          <a:bodyPr wrap="square" rtlCol="0">
            <a:spAutoFit/>
          </a:bodyPr>
          <a:lstStyle/>
          <a:p>
            <a:pPr algn="just">
              <a:lnSpc>
                <a:spcPct val="107000"/>
              </a:lnSpc>
            </a:pP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i="1" dirty="0">
              <a:solidFill>
                <a:srgbClr val="0000FF"/>
              </a:solidFill>
              <a:latin typeface="Calibri"/>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72" y="770710"/>
            <a:ext cx="6106982" cy="5982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2169" y="371515"/>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983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981306" y="2638605"/>
            <a:ext cx="7088773"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154722" y="2048476"/>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E6F973"/>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smtClean="0">
                <a:ln>
                  <a:noFill/>
                </a:ln>
                <a:solidFill>
                  <a:srgbClr val="E6F973"/>
                </a:solidFill>
                <a:effectLst/>
                <a:uLnTx/>
                <a:uFillTx/>
                <a:latin typeface="Times New Roman" pitchFamily="18" charset="0"/>
                <a:ea typeface="+mn-ea"/>
                <a:cs typeface="Times New Roman" pitchFamily="18" charset="0"/>
              </a:rPr>
              <a:t>Núi</a:t>
            </a:r>
            <a:r>
              <a:rPr kumimoji="0" lang="en-US" sz="3200" b="1" i="0" u="none" strike="noStrike" kern="1200" cap="none" spc="0" normalizeH="0" baseline="0" noProof="0" dirty="0" smtClean="0">
                <a:ln>
                  <a:noFill/>
                </a:ln>
                <a:solidFill>
                  <a:srgbClr val="E6F973"/>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E6F973"/>
                </a:solidFill>
                <a:effectLst/>
                <a:uLnTx/>
                <a:uFillTx/>
                <a:latin typeface="Times New Roman" pitchFamily="18" charset="0"/>
                <a:ea typeface="+mn-ea"/>
                <a:cs typeface="Times New Roman" pitchFamily="18" charset="0"/>
              </a:rPr>
              <a:t>lửa</a:t>
            </a:r>
            <a:endParaRPr kumimoji="0" lang="en-US" sz="1016" b="0" i="0" u="none" strike="noStrike" kern="1200" cap="none" spc="0" normalizeH="0" baseline="0" noProof="0" dirty="0">
              <a:ln>
                <a:noFill/>
              </a:ln>
              <a:solidFill>
                <a:srgbClr val="E6F973"/>
              </a:solidFill>
              <a:effectLst/>
              <a:uLnTx/>
              <a:uFillTx/>
              <a:latin typeface="Calibri"/>
              <a:ea typeface="+mn-ea"/>
            </a:endParaRPr>
          </a:p>
        </p:txBody>
      </p:sp>
      <p:cxnSp>
        <p:nvCxnSpPr>
          <p:cNvPr id="23" name="Straight Connector 22"/>
          <p:cNvCxnSpPr/>
          <p:nvPr/>
        </p:nvCxnSpPr>
        <p:spPr>
          <a:xfrm flipH="1" flipV="1">
            <a:off x="1870580" y="1682682"/>
            <a:ext cx="26657" cy="4957269"/>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94851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96706" y="1668405"/>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876316"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330403" y="1142467"/>
            <a:ext cx="2131567" cy="103607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Khái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niệm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ounded Rectangle 40"/>
          <p:cNvSpPr/>
          <p:nvPr/>
        </p:nvSpPr>
        <p:spPr>
          <a:xfrm>
            <a:off x="2322424" y="2766886"/>
            <a:ext cx="2027507" cy="996068"/>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Cấu tạo</a:t>
            </a:r>
          </a:p>
        </p:txBody>
      </p:sp>
      <p:sp>
        <p:nvSpPr>
          <p:cNvPr id="45" name="Rounded Rectangle 44"/>
          <p:cNvSpPr/>
          <p:nvPr/>
        </p:nvSpPr>
        <p:spPr>
          <a:xfrm>
            <a:off x="2271150" y="4140841"/>
            <a:ext cx="2196347"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lumMod val="95000"/>
                  </a:schemeClr>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schemeClr val="bg1">
                    <a:lumMod val="9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lumMod val="95000"/>
                  </a:schemeClr>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chemeClr val="bg1">
                    <a:lumMod val="9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lumMod val="95000"/>
                  </a:schemeClr>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schemeClr val="bg1">
                    <a:lumMod val="95000"/>
                  </a:scheme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lumMod val="95000"/>
                  </a:schemeClr>
                </a:solidFill>
                <a:effectLst/>
                <a:uLnTx/>
                <a:uFillTx/>
                <a:latin typeface="Times New Roman" pitchFamily="18" charset="0"/>
                <a:ea typeface="+mn-ea"/>
                <a:cs typeface="Times New Roman" pitchFamily="18" charset="0"/>
              </a:rPr>
              <a:t>thành</a:t>
            </a:r>
            <a:endParaRPr kumimoji="0" lang="en-US" sz="2800" b="0" i="0" u="none" strike="noStrike" kern="1200" cap="none" spc="0" normalizeH="0" baseline="0" noProof="0" dirty="0">
              <a:ln>
                <a:noFill/>
              </a:ln>
              <a:solidFill>
                <a:schemeClr val="bg1">
                  <a:lumMod val="95000"/>
                </a:schemeClr>
              </a:solidFill>
              <a:effectLst/>
              <a:uLnTx/>
              <a:uFillTx/>
              <a:latin typeface="Times New Roman" pitchFamily="18" charset="0"/>
              <a:ea typeface="+mn-ea"/>
              <a:cs typeface="Times New Roman" pitchFamily="18" charset="0"/>
            </a:endParaRPr>
          </a:p>
        </p:txBody>
      </p:sp>
      <p:sp>
        <p:nvSpPr>
          <p:cNvPr id="26" name="Rounded Rectangle 25"/>
          <p:cNvSpPr/>
          <p:nvPr/>
        </p:nvSpPr>
        <p:spPr>
          <a:xfrm>
            <a:off x="4869010" y="847137"/>
            <a:ext cx="7201070"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ight Arrow 47"/>
          <p:cNvSpPr/>
          <p:nvPr/>
        </p:nvSpPr>
        <p:spPr>
          <a:xfrm>
            <a:off x="4475023" y="1359213"/>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a:off x="4438493" y="307174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ight Arrow 54"/>
          <p:cNvSpPr/>
          <p:nvPr/>
        </p:nvSpPr>
        <p:spPr>
          <a:xfrm flipV="1">
            <a:off x="4474631" y="4645608"/>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4981307" y="4154813"/>
            <a:ext cx="7088772" cy="1357715"/>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4" name="Rounded Rectangle 23"/>
          <p:cNvSpPr/>
          <p:nvPr/>
        </p:nvSpPr>
        <p:spPr>
          <a:xfrm>
            <a:off x="2218070" y="5620744"/>
            <a:ext cx="2243900" cy="1019239"/>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Hậu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Rounded Rectangle 24"/>
          <p:cNvSpPr/>
          <p:nvPr/>
        </p:nvSpPr>
        <p:spPr>
          <a:xfrm>
            <a:off x="4981307" y="5681571"/>
            <a:ext cx="7088772" cy="105886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27" name="Right Arrow 26"/>
          <p:cNvSpPr/>
          <p:nvPr/>
        </p:nvSpPr>
        <p:spPr>
          <a:xfrm flipV="1">
            <a:off x="4474631" y="5877761"/>
            <a:ext cx="402479" cy="226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Connector 28"/>
          <p:cNvCxnSpPr/>
          <p:nvPr/>
        </p:nvCxnSpPr>
        <p:spPr>
          <a:xfrm>
            <a:off x="1929398"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339365" y="139612"/>
            <a:ext cx="8641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ÀI</a:t>
            </a: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1</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NÚI LỬA VÀ ĐỘNG </a:t>
            </a:r>
            <a:r>
              <a:rPr kumimoji="0" lang="en-US" sz="3600" b="1" i="0" u="none" strike="noStrike" kern="1200" cap="none" spc="0" normalizeH="0" baseline="0" noProof="0" dirty="0" smtClean="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endParaRPr kumimoji="0" lang="en-US" sz="3600" b="0" i="0" u="none" strike="noStrike" kern="1200" cap="none" spc="0" normalizeH="0" baseline="0" noProof="0" dirty="0">
              <a:ln>
                <a:noFill/>
              </a:ln>
              <a:solidFill>
                <a:srgbClr val="FF0066"/>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102356"/>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6775" y="-8520"/>
            <a:ext cx="2233703"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b="1" dirty="0" smtClean="0">
                <a:solidFill>
                  <a:prstClr val="white"/>
                </a:solidFill>
                <a:latin typeface="Times New Roman" pitchFamily="18" charset="0"/>
                <a:cs typeface="Times New Roman" pitchFamily="18" charset="0"/>
              </a:rPr>
              <a:t>NHÓM</a:t>
            </a:r>
            <a:endParaRPr lang="vi-VN" sz="2800" b="1" dirty="0" smtClean="0">
              <a:solidFill>
                <a:prstClr val="white"/>
              </a:solidFill>
              <a:latin typeface="Times New Roman" pitchFamily="18" charset="0"/>
              <a:cs typeface="Times New Roman" pitchFamily="18" charset="0"/>
            </a:endParaRPr>
          </a:p>
          <a:p>
            <a:pPr algn="ctr" defTabSz="816368">
              <a:defRPr/>
            </a:pPr>
            <a:r>
              <a:rPr lang="vi-VN" sz="2800" b="1" dirty="0" smtClean="0">
                <a:solidFill>
                  <a:prstClr val="white"/>
                </a:solidFill>
                <a:latin typeface="Times New Roman" pitchFamily="18" charset="0"/>
                <a:cs typeface="Times New Roman" pitchFamily="18" charset="0"/>
              </a:rPr>
              <a:t>1,2,3</a:t>
            </a:r>
            <a:r>
              <a:rPr lang="en-US" sz="2800" b="1" dirty="0" smtClean="0">
                <a:solidFill>
                  <a:prstClr val="white"/>
                </a:solidFill>
                <a:latin typeface="Times New Roman" pitchFamily="18" charset="0"/>
                <a:cs typeface="Times New Roman" pitchFamily="18" charset="0"/>
              </a:rPr>
              <a:t> </a:t>
            </a:r>
            <a:endParaRPr lang="en-US" sz="2800" b="1" dirty="0">
              <a:solidFill>
                <a:prstClr val="white"/>
              </a:solidFill>
              <a:latin typeface="Times New Roman" pitchFamily="18" charset="0"/>
              <a:cs typeface="Times New Roman" pitchFamily="18" charset="0"/>
            </a:endParaRPr>
          </a:p>
        </p:txBody>
      </p:sp>
      <p:sp>
        <p:nvSpPr>
          <p:cNvPr id="3" name="Rectangle: Rounded Corners 1">
            <a:extLst>
              <a:ext uri="{FF2B5EF4-FFF2-40B4-BE49-F238E27FC236}">
                <a16:creationId xmlns:a16="http://schemas.microsoft.com/office/drawing/2014/main" id="{49368C2B-08BB-4567-BA27-2402FAA3C31F}"/>
              </a:ext>
            </a:extLst>
          </p:cNvPr>
          <p:cNvSpPr/>
          <p:nvPr/>
        </p:nvSpPr>
        <p:spPr>
          <a:xfrm>
            <a:off x="7393577" y="90384"/>
            <a:ext cx="2495698" cy="1751478"/>
          </a:xfrm>
          <a:prstGeom prst="roundRect">
            <a:avLst/>
          </a:prstGeom>
          <a:solidFill>
            <a:srgbClr val="C0504D">
              <a:lumMod val="20000"/>
              <a:lumOff val="80000"/>
            </a:srgbClr>
          </a:solidFill>
          <a:ln w="25400" cap="flat" cmpd="sng" algn="ctr">
            <a:solidFill>
              <a:srgbClr val="4F81BD">
                <a:shade val="50000"/>
              </a:srgbClr>
            </a:solidFill>
            <a:prstDash val="solid"/>
          </a:ln>
          <a:effectLst>
            <a:glow rad="139700">
              <a:srgbClr val="C0504D">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NHÓM</a:t>
            </a:r>
            <a:endPar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4,5</a:t>
            </a: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,6</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4" name="Rectangle: Rounded Corners 13">
            <a:extLst>
              <a:ext uri="{FF2B5EF4-FFF2-40B4-BE49-F238E27FC236}">
                <a16:creationId xmlns:a16="http://schemas.microsoft.com/office/drawing/2014/main" id="{D57A15F4-FE97-4AD2-BA74-AA0DC8068413}"/>
              </a:ext>
            </a:extLst>
          </p:cNvPr>
          <p:cNvSpPr/>
          <p:nvPr/>
        </p:nvSpPr>
        <p:spPr>
          <a:xfrm>
            <a:off x="5611095" y="3281566"/>
            <a:ext cx="3167838" cy="3393554"/>
          </a:xfrm>
          <a:prstGeom prst="roundRect">
            <a:avLst/>
          </a:prstGeom>
          <a:solidFill>
            <a:srgbClr val="CCFFCC"/>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3.</a:t>
            </a:r>
            <a:r>
              <a:rPr kumimoji="0" lang="en-US"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T</a:t>
            </a:r>
            <a:r>
              <a:rPr kumimoji="0" lang="vi-VN"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ại sao ở những khu vực núi lửa ngừng hoạt động lại có sức hấp dẫ</a:t>
            </a:r>
            <a:r>
              <a:rPr kumimoji="0" lang="en-US"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n</a:t>
            </a:r>
            <a:r>
              <a:rPr kumimoji="0" lang="vi-VN"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lớn đối với dân cư? </a:t>
            </a:r>
            <a:endParaRPr kumimoji="0" lang="en-US" sz="3200" b="0"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5" name="Rectangle: Rounded Corners 15">
            <a:extLst>
              <a:ext uri="{FF2B5EF4-FFF2-40B4-BE49-F238E27FC236}">
                <a16:creationId xmlns:a16="http://schemas.microsoft.com/office/drawing/2014/main" id="{F00E3249-ACD5-4D11-8D94-2D016D6532E8}"/>
              </a:ext>
            </a:extLst>
          </p:cNvPr>
          <p:cNvSpPr/>
          <p:nvPr/>
        </p:nvSpPr>
        <p:spPr>
          <a:xfrm>
            <a:off x="9083733" y="3281566"/>
            <a:ext cx="2960222" cy="3393554"/>
          </a:xfrm>
          <a:prstGeom prst="roundRect">
            <a:avLst/>
          </a:prstGeom>
          <a:solidFill>
            <a:srgbClr val="CCFFCC"/>
          </a:solidFill>
          <a:ln w="254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200" kern="0" dirty="0">
                <a:solidFill>
                  <a:prstClr val="black"/>
                </a:solidFill>
                <a:latin typeface="Times New Roman" pitchFamily="18" charset="0"/>
                <a:cs typeface="Times New Roman" pitchFamily="18" charset="0"/>
              </a:rPr>
              <a:t>4</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Núi</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lửa</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phun</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trào</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gây</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ra</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những</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hậu</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quả</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nghiêm</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trọng</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như</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nào</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p>
        </p:txBody>
      </p:sp>
      <p:cxnSp>
        <p:nvCxnSpPr>
          <p:cNvPr id="6" name="Straight Arrow Connector 5">
            <a:extLst>
              <a:ext uri="{FF2B5EF4-FFF2-40B4-BE49-F238E27FC236}">
                <a16:creationId xmlns:a16="http://schemas.microsoft.com/office/drawing/2014/main" id="{22708614-0FF2-4E62-A678-E089C72AC34F}"/>
              </a:ext>
            </a:extLst>
          </p:cNvPr>
          <p:cNvCxnSpPr>
            <a:cxnSpLocks/>
            <a:stCxn id="3" idx="2"/>
            <a:endCxn id="4" idx="0"/>
          </p:cNvCxnSpPr>
          <p:nvPr/>
        </p:nvCxnSpPr>
        <p:spPr>
          <a:xfrm flipH="1">
            <a:off x="7195014" y="1841862"/>
            <a:ext cx="1446412" cy="1439704"/>
          </a:xfrm>
          <a:prstGeom prst="straightConnector1">
            <a:avLst/>
          </a:prstGeom>
          <a:noFill/>
          <a:ln w="57150" cap="flat" cmpd="sng" algn="ctr">
            <a:solidFill>
              <a:srgbClr val="FF9933"/>
            </a:solidFill>
            <a:prstDash val="solid"/>
            <a:tailEnd type="triangle"/>
          </a:ln>
          <a:effectLst/>
        </p:spPr>
      </p:cxnSp>
      <p:cxnSp>
        <p:nvCxnSpPr>
          <p:cNvPr id="8" name="Straight Arrow Connector 7">
            <a:extLst>
              <a:ext uri="{FF2B5EF4-FFF2-40B4-BE49-F238E27FC236}">
                <a16:creationId xmlns:a16="http://schemas.microsoft.com/office/drawing/2014/main" id="{22708614-0FF2-4E62-A678-E089C72AC34F}"/>
              </a:ext>
            </a:extLst>
          </p:cNvPr>
          <p:cNvCxnSpPr>
            <a:cxnSpLocks/>
            <a:stCxn id="3" idx="2"/>
          </p:cNvCxnSpPr>
          <p:nvPr/>
        </p:nvCxnSpPr>
        <p:spPr>
          <a:xfrm>
            <a:off x="8641426" y="1841862"/>
            <a:ext cx="1678231" cy="1345475"/>
          </a:xfrm>
          <a:prstGeom prst="straightConnector1">
            <a:avLst/>
          </a:prstGeom>
          <a:noFill/>
          <a:ln w="57150" cap="flat" cmpd="sng" algn="ctr">
            <a:solidFill>
              <a:srgbClr val="FF9933"/>
            </a:solidFill>
            <a:prstDash val="solid"/>
            <a:tailEnd type="triangle"/>
          </a:ln>
          <a:effectLst/>
        </p:spPr>
      </p:cxnSp>
      <p:sp>
        <p:nvSpPr>
          <p:cNvPr id="12" name="Rounded Rectangle 11"/>
          <p:cNvSpPr/>
          <p:nvPr/>
        </p:nvSpPr>
        <p:spPr>
          <a:xfrm>
            <a:off x="209272" y="3200402"/>
            <a:ext cx="2118381" cy="3268272"/>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5000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 cấu tạo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3021778" y="3148153"/>
            <a:ext cx="2179431" cy="320597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dirty="0">
              <a:solidFill>
                <a:schemeClr val="bg1"/>
              </a:solidFill>
              <a:latin typeface="Calibri"/>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stCxn id="2" idx="2"/>
            <a:endCxn id="12" idx="0"/>
          </p:cNvCxnSpPr>
          <p:nvPr/>
        </p:nvCxnSpPr>
        <p:spPr>
          <a:xfrm flipH="1">
            <a:off x="1268463" y="1895075"/>
            <a:ext cx="1455164" cy="1305327"/>
          </a:xfrm>
          <a:prstGeom prst="straightConnector1">
            <a:avLst/>
          </a:prstGeom>
          <a:noFill/>
          <a:ln w="57150" cap="flat" cmpd="sng" algn="ctr">
            <a:solidFill>
              <a:srgbClr val="FF9933"/>
            </a:solidFill>
            <a:prstDash val="solid"/>
            <a:tailEnd type="triangle"/>
          </a:ln>
          <a:effectLst/>
        </p:spPr>
      </p:cxnSp>
      <p:cxnSp>
        <p:nvCxnSpPr>
          <p:cNvPr id="15" name="Straight Arrow Connector 14">
            <a:extLst>
              <a:ext uri="{FF2B5EF4-FFF2-40B4-BE49-F238E27FC236}">
                <a16:creationId xmlns:a16="http://schemas.microsoft.com/office/drawing/2014/main" id="{22708614-0FF2-4E62-A678-E089C72AC34F}"/>
              </a:ext>
            </a:extLst>
          </p:cNvPr>
          <p:cNvCxnSpPr>
            <a:cxnSpLocks/>
            <a:endCxn id="13" idx="0"/>
          </p:cNvCxnSpPr>
          <p:nvPr/>
        </p:nvCxnSpPr>
        <p:spPr>
          <a:xfrm>
            <a:off x="2918100" y="1895075"/>
            <a:ext cx="1193394" cy="1253078"/>
          </a:xfrm>
          <a:prstGeom prst="straightConnector1">
            <a:avLst/>
          </a:prstGeom>
          <a:noFill/>
          <a:ln w="57150" cap="flat" cmpd="sng" algn="ctr">
            <a:solidFill>
              <a:srgbClr val="FF9933"/>
            </a:solidFill>
            <a:prstDash val="solid"/>
            <a:tailEnd type="triangle"/>
          </a:ln>
          <a:effectLst/>
        </p:spPr>
      </p:cxnSp>
      <p:sp>
        <p:nvSpPr>
          <p:cNvPr id="25" name="Rounded Rectangle 24"/>
          <p:cNvSpPr/>
          <p:nvPr/>
        </p:nvSpPr>
        <p:spPr>
          <a:xfrm>
            <a:off x="209272" y="3239586"/>
            <a:ext cx="2118381" cy="3268272"/>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50000"/>
              </a:spcBef>
              <a:spcAft>
                <a:spcPct val="0"/>
              </a:spcAft>
            </a:pP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 cấu tạo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25"/>
          <p:cNvSpPr/>
          <p:nvPr/>
        </p:nvSpPr>
        <p:spPr>
          <a:xfrm>
            <a:off x="3021778" y="3187337"/>
            <a:ext cx="2179431" cy="320597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3200" dirty="0">
              <a:solidFill>
                <a:schemeClr val="bg1"/>
              </a:solidFill>
              <a:latin typeface="Calibri"/>
            </a:endParaRPr>
          </a:p>
        </p:txBody>
      </p:sp>
      <p:sp>
        <p:nvSpPr>
          <p:cNvPr id="28" name="TextBox 2"/>
          <p:cNvSpPr txBox="1">
            <a:spLocks noChangeArrowheads="1"/>
          </p:cNvSpPr>
          <p:nvPr/>
        </p:nvSpPr>
        <p:spPr bwMode="auto">
          <a:xfrm>
            <a:off x="4572054" y="103218"/>
            <a:ext cx="1530080" cy="1815882"/>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None/>
            </a:pPr>
            <a:r>
              <a:rPr lang="en-US" altLang="en-US" sz="2800" b="1" dirty="0" smtClean="0">
                <a:solidFill>
                  <a:srgbClr val="FF0000"/>
                </a:solidFill>
                <a:latin typeface="Times New Roman" panose="02020603050405020304" pitchFamily="18" charset="0"/>
                <a:cs typeface="Times New Roman" panose="02020603050405020304" pitchFamily="18" charset="0"/>
              </a:rPr>
              <a:t>NHÓM</a:t>
            </a:r>
            <a:endParaRPr lang="vi-VN" altLang="en-US" sz="2800" b="1" dirty="0" smtClean="0">
              <a:solidFill>
                <a:srgbClr val="FF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ClrTx/>
              <a:buSzTx/>
              <a:buNone/>
            </a:pPr>
            <a:r>
              <a:rPr lang="vi-VN" altLang="en-US" sz="2800" b="1" dirty="0" smtClean="0">
                <a:solidFill>
                  <a:srgbClr val="FF0000"/>
                </a:solidFill>
                <a:latin typeface="Times New Roman" panose="02020603050405020304" pitchFamily="18" charset="0"/>
                <a:cs typeface="Times New Roman" panose="02020603050405020304" pitchFamily="18" charset="0"/>
              </a:rPr>
              <a:t>- 5 phút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055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981306" y="2638605"/>
            <a:ext cx="7088773"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kumimoji="0" lang="vi-VN"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 ống phun.</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154722" y="2048476"/>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66FF99"/>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smtClean="0">
                <a:ln>
                  <a:noFill/>
                </a:ln>
                <a:solidFill>
                  <a:srgbClr val="66FF99"/>
                </a:solidFill>
                <a:effectLst/>
                <a:uLnTx/>
                <a:uFillTx/>
                <a:latin typeface="Times New Roman" pitchFamily="18" charset="0"/>
                <a:ea typeface="+mn-ea"/>
                <a:cs typeface="Times New Roman" pitchFamily="18" charset="0"/>
              </a:rPr>
              <a:t>Núi</a:t>
            </a:r>
            <a:r>
              <a:rPr kumimoji="0" lang="en-US" sz="3200" b="1" i="0" u="none" strike="noStrike" kern="1200" cap="none" spc="0" normalizeH="0" baseline="0" noProof="0" dirty="0" smtClean="0">
                <a:ln>
                  <a:noFill/>
                </a:ln>
                <a:solidFill>
                  <a:srgbClr val="66FF99"/>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66FF99"/>
                </a:solidFill>
                <a:effectLst/>
                <a:uLnTx/>
                <a:uFillTx/>
                <a:latin typeface="Times New Roman" pitchFamily="18" charset="0"/>
                <a:ea typeface="+mn-ea"/>
                <a:cs typeface="Times New Roman" pitchFamily="18" charset="0"/>
              </a:rPr>
              <a:t>lửa</a:t>
            </a: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 name="Straight Connector 22"/>
          <p:cNvCxnSpPr/>
          <p:nvPr/>
        </p:nvCxnSpPr>
        <p:spPr>
          <a:xfrm flipH="1" flipV="1">
            <a:off x="1870580" y="1682682"/>
            <a:ext cx="26657" cy="4957269"/>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94851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96706" y="1668405"/>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876316"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330403" y="1142467"/>
            <a:ext cx="2131567" cy="103607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Khái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niệm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ounded Rectangle 40"/>
          <p:cNvSpPr/>
          <p:nvPr/>
        </p:nvSpPr>
        <p:spPr>
          <a:xfrm>
            <a:off x="2322424" y="2766886"/>
            <a:ext cx="2027507" cy="996068"/>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Cấu tạo</a:t>
            </a:r>
          </a:p>
        </p:txBody>
      </p:sp>
      <p:sp>
        <p:nvSpPr>
          <p:cNvPr id="45" name="Rounded Rectangle 44"/>
          <p:cNvSpPr/>
          <p:nvPr/>
        </p:nvSpPr>
        <p:spPr>
          <a:xfrm>
            <a:off x="2271150" y="4140841"/>
            <a:ext cx="2196347"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thành</a:t>
            </a:r>
            <a:endParaRPr kumimoji="0" lang="en-US" sz="2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
        <p:nvSpPr>
          <p:cNvPr id="26" name="Rounded Rectangle 25"/>
          <p:cNvSpPr/>
          <p:nvPr/>
        </p:nvSpPr>
        <p:spPr>
          <a:xfrm>
            <a:off x="4869010" y="847137"/>
            <a:ext cx="7201070"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ight Arrow 47"/>
          <p:cNvSpPr/>
          <p:nvPr/>
        </p:nvSpPr>
        <p:spPr>
          <a:xfrm>
            <a:off x="4475023" y="1359213"/>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a:off x="4438493" y="307174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ight Arrow 54"/>
          <p:cNvSpPr/>
          <p:nvPr/>
        </p:nvSpPr>
        <p:spPr>
          <a:xfrm flipV="1">
            <a:off x="4474631" y="4645608"/>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4981307" y="4154813"/>
            <a:ext cx="7088772" cy="1357715"/>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Do </a:t>
            </a:r>
            <a:r>
              <a:rPr kumimoji="0" lang="vi-VN" sz="30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tác động của nội lực</a:t>
            </a: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 nén </a:t>
            </a:r>
            <a:r>
              <a:rPr kumimoji="0" lang="vi-VN" sz="30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ép lớp đất đá, đẩy vật chất từ dưới sâu lên mặt </a:t>
            </a:r>
            <a:r>
              <a:rPr kumimoji="0" lang="vi-VN" sz="3000" b="0" i="0" u="none" strike="noStrike" kern="1200" cap="none" spc="0" normalizeH="0" baseline="0" noProof="0" dirty="0" smtClean="0">
                <a:ln>
                  <a:noFill/>
                </a:ln>
                <a:solidFill>
                  <a:prstClr val="black"/>
                </a:solidFill>
                <a:effectLst/>
                <a:uLnTx/>
                <a:uFillTx/>
                <a:latin typeface="Times New Roman"/>
                <a:ea typeface="Times New Roman" panose="02020603050405020304" pitchFamily="18" charset="0"/>
                <a:cs typeface="Times New Roman" panose="02020603050405020304" pitchFamily="18" charset="0"/>
              </a:rPr>
              <a:t>đất.  </a:t>
            </a:r>
            <a:endParaRPr kumimoji="0" lang="en-US" sz="30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4" name="Rounded Rectangle 23"/>
          <p:cNvSpPr/>
          <p:nvPr/>
        </p:nvSpPr>
        <p:spPr>
          <a:xfrm>
            <a:off x="2218070" y="5620744"/>
            <a:ext cx="2243900" cy="1019239"/>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Hậu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Rounded Rectangle 24"/>
          <p:cNvSpPr/>
          <p:nvPr/>
        </p:nvSpPr>
        <p:spPr>
          <a:xfrm>
            <a:off x="4981307" y="5681571"/>
            <a:ext cx="7088772" cy="105886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27" name="Right Arrow 26"/>
          <p:cNvSpPr/>
          <p:nvPr/>
        </p:nvSpPr>
        <p:spPr>
          <a:xfrm flipV="1">
            <a:off x="4474631" y="5877761"/>
            <a:ext cx="402479" cy="226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Connector 28"/>
          <p:cNvCxnSpPr/>
          <p:nvPr/>
        </p:nvCxnSpPr>
        <p:spPr>
          <a:xfrm>
            <a:off x="1929398"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339365" y="139612"/>
            <a:ext cx="8641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ÀI</a:t>
            </a:r>
            <a:r>
              <a:rPr kumimoji="0" lang="vi-VN"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1</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NÚI LỬA VÀ ĐỘNG </a:t>
            </a:r>
            <a:r>
              <a:rPr kumimoji="0" lang="en-US" sz="3600" b="1" i="0" u="none" strike="noStrike" kern="1200" cap="none" spc="0" normalizeH="0" baseline="0" noProof="0" dirty="0" smtClean="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endParaRPr kumimoji="0" lang="en-US" sz="3600" b="0" i="0" u="none" strike="noStrike" kern="1200" cap="none" spc="0" normalizeH="0" baseline="0" noProof="0" dirty="0">
              <a:ln>
                <a:noFill/>
              </a:ln>
              <a:solidFill>
                <a:srgbClr val="FF0066"/>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1481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1576</Words>
  <Application>Microsoft Office PowerPoint</Application>
  <PresentationFormat>Widescreen</PresentationFormat>
  <Paragraphs>217</Paragraphs>
  <Slides>40</Slides>
  <Notes>4</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40</vt:i4>
      </vt:variant>
    </vt:vector>
  </HeadingPairs>
  <TitlesOfParts>
    <vt:vector size="60" baseType="lpstr">
      <vt:lpstr>宋体</vt:lpstr>
      <vt:lpstr>#9Slide04 Tinos Bold</vt:lpstr>
      <vt:lpstr>Arial</vt:lpstr>
      <vt:lpstr>Calibri</vt:lpstr>
      <vt:lpstr>Calibri Light</vt:lpstr>
      <vt:lpstr>Impact</vt:lpstr>
      <vt:lpstr>Lato Light</vt:lpstr>
      <vt:lpstr>Lato Regular</vt:lpstr>
      <vt:lpstr>Times New Roman</vt:lpstr>
      <vt:lpstr>Trebuchet MS</vt:lpstr>
      <vt:lpstr>Wingdings</vt:lpstr>
      <vt:lpstr>Wingdings 3</vt:lpstr>
      <vt:lpstr>1_Office Theme</vt:lpstr>
      <vt:lpstr>6_Default Design</vt:lpstr>
      <vt:lpstr>3_Office Theme</vt:lpstr>
      <vt:lpstr>2_Office Theme</vt:lpstr>
      <vt:lpstr>9_Office Theme</vt:lpstr>
      <vt:lpstr>4_Office Theme</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2022-10-30T09:15:41Z</dcterms:created>
  <dcterms:modified xsi:type="dcterms:W3CDTF">2022-12-02T07:46:08Z</dcterms:modified>
</cp:coreProperties>
</file>