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2"/>
  </p:notesMasterIdLst>
  <p:sldIdLst>
    <p:sldId id="294" r:id="rId4"/>
    <p:sldId id="293" r:id="rId5"/>
    <p:sldId id="257" r:id="rId6"/>
    <p:sldId id="256" r:id="rId7"/>
    <p:sldId id="295" r:id="rId8"/>
    <p:sldId id="258" r:id="rId9"/>
    <p:sldId id="265" r:id="rId10"/>
    <p:sldId id="266" r:id="rId11"/>
    <p:sldId id="264" r:id="rId12"/>
    <p:sldId id="260" r:id="rId13"/>
    <p:sldId id="269" r:id="rId14"/>
    <p:sldId id="272" r:id="rId15"/>
    <p:sldId id="261" r:id="rId16"/>
    <p:sldId id="271" r:id="rId17"/>
    <p:sldId id="267" r:id="rId18"/>
    <p:sldId id="268" r:id="rId19"/>
    <p:sldId id="262" r:id="rId20"/>
    <p:sldId id="26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9C6C1F-CCCC-4A33-B95C-C17A2FE69D95}" type="datetimeFigureOut">
              <a:rPr lang="en-US" smtClean="0"/>
              <a:t>8/6/2024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268825-7CC7-4E08-B437-E690FA28768E}" type="slidenum">
              <a:rPr lang="en-US" smtClean="0"/>
              <a:t>‹#›</a:t>
            </a:fld>
            <a:endParaRPr lang="en-US"/>
          </a:p>
        </p:txBody>
      </p:sp>
    </p:spTree>
    <p:extLst>
      <p:ext uri="{BB962C8B-B14F-4D97-AF65-F5344CB8AC3E}">
        <p14:creationId xmlns:p14="http://schemas.microsoft.com/office/powerpoint/2010/main" val="2892717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58180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49902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66679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687554A-6425-456C-8F7E-6AA612E0DFF7}" type="datetimeFigureOut">
              <a:rPr lang="en-US" smtClean="0"/>
              <a:t>8/6/2024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EF9671-2024-4AC9-BA78-87422C2FEAA7}" type="slidenum">
              <a:rPr lang="en-US" smtClean="0"/>
              <a:t>‹#›</a:t>
            </a:fld>
            <a:endParaRPr lang="en-US"/>
          </a:p>
        </p:txBody>
      </p:sp>
    </p:spTree>
    <p:extLst>
      <p:ext uri="{BB962C8B-B14F-4D97-AF65-F5344CB8AC3E}">
        <p14:creationId xmlns:p14="http://schemas.microsoft.com/office/powerpoint/2010/main" val="4216703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87554A-6425-456C-8F7E-6AA612E0DFF7}" type="datetimeFigureOut">
              <a:rPr lang="en-US" smtClean="0"/>
              <a:t>8/6/2024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EF9671-2024-4AC9-BA78-87422C2FEAA7}" type="slidenum">
              <a:rPr lang="en-US" smtClean="0"/>
              <a:t>‹#›</a:t>
            </a:fld>
            <a:endParaRPr lang="en-US"/>
          </a:p>
        </p:txBody>
      </p:sp>
    </p:spTree>
    <p:extLst>
      <p:ext uri="{BB962C8B-B14F-4D97-AF65-F5344CB8AC3E}">
        <p14:creationId xmlns:p14="http://schemas.microsoft.com/office/powerpoint/2010/main" val="2840679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87554A-6425-456C-8F7E-6AA612E0DFF7}" type="datetimeFigureOut">
              <a:rPr lang="en-US" smtClean="0"/>
              <a:t>8/6/2024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EF9671-2024-4AC9-BA78-87422C2FEAA7}" type="slidenum">
              <a:rPr lang="en-US" smtClean="0"/>
              <a:t>‹#›</a:t>
            </a:fld>
            <a:endParaRPr lang="en-US"/>
          </a:p>
        </p:txBody>
      </p:sp>
    </p:spTree>
    <p:extLst>
      <p:ext uri="{BB962C8B-B14F-4D97-AF65-F5344CB8AC3E}">
        <p14:creationId xmlns:p14="http://schemas.microsoft.com/office/powerpoint/2010/main" val="41900440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6274A3C9-6499-44F0-9C85-EB06482C0300}"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1827184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D96E1674-3DEC-4424-A3F5-B2D62BE62CC2}"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192704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ACD3FA08-6ACE-4964-85DE-5A3B3367B328}"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7322585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3E2A2DBC-79EF-4A33-82F7-C79F5B936987}"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8550042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C1035C5A-F887-4AFA-9553-CD78AB6E98E9}"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7629871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0113D4FA-B357-42C0-909D-49F7D5DFEDDC}"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2929769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DDC8B076-212C-41A6-BB49-2090CED920FF}"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3978069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EF1FB170-B0F2-4CB0-8CD1-EEEE69D2BCD9}"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593652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87554A-6425-456C-8F7E-6AA612E0DFF7}" type="datetimeFigureOut">
              <a:rPr lang="en-US" smtClean="0"/>
              <a:t>8/6/2024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EF9671-2024-4AC9-BA78-87422C2FEAA7}" type="slidenum">
              <a:rPr lang="en-US" smtClean="0"/>
              <a:t>‹#›</a:t>
            </a:fld>
            <a:endParaRPr lang="en-US"/>
          </a:p>
        </p:txBody>
      </p:sp>
    </p:spTree>
    <p:extLst>
      <p:ext uri="{BB962C8B-B14F-4D97-AF65-F5344CB8AC3E}">
        <p14:creationId xmlns:p14="http://schemas.microsoft.com/office/powerpoint/2010/main" val="21867511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61B82720-B9F1-4A5A-BBAC-691A7B96BEA8}"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5519165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E7488F59-D0DC-4651-ABA3-65785C9EFDB0}"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3873347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4CB65382-ACA5-4B73-8DFC-5518E45D2F6B}"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6232341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A6C7EF1-2138-41C6-8730-10D6E11882D2}"/>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FC09F9C-4D2D-4822-AA68-23E2F09723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9A7B02E1-6600-4516-8212-8E38AFE89040}"/>
              </a:ext>
            </a:extLst>
          </p:cNvPr>
          <p:cNvSpPr>
            <a:spLocks noGrp="1"/>
          </p:cNvSpPr>
          <p:nvPr>
            <p:ph type="dt" sz="half" idx="10"/>
          </p:nvPr>
        </p:nvSpPr>
        <p:spPr/>
        <p:txBody>
          <a:bodyPr/>
          <a:lstStyle/>
          <a:p>
            <a:fld id="{EC85BF49-3D7A-4F43-BA91-D003E0AEA55D}" type="datetimeFigureOut">
              <a:rPr lang="zh-CN" altLang="en-US" smtClean="0"/>
              <a:t>2024/8/6</a:t>
            </a:fld>
            <a:endParaRPr lang="zh-CN" altLang="en-US"/>
          </a:p>
        </p:txBody>
      </p:sp>
      <p:sp>
        <p:nvSpPr>
          <p:cNvPr id="5" name="页脚占位符 4">
            <a:extLst>
              <a:ext uri="{FF2B5EF4-FFF2-40B4-BE49-F238E27FC236}">
                <a16:creationId xmlns:a16="http://schemas.microsoft.com/office/drawing/2014/main" id="{7F0340C5-7E3A-4D5C-B2CA-166D21090A9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70C5C68-E650-4A3A-BC49-A01CB023D84F}"/>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pic>
        <p:nvPicPr>
          <p:cNvPr id="7" name="图片 6" descr="图片包含 事情&#10;&#10;已生成极高可信度的说明">
            <a:extLst>
              <a:ext uri="{FF2B5EF4-FFF2-40B4-BE49-F238E27FC236}">
                <a16:creationId xmlns:a16="http://schemas.microsoft.com/office/drawing/2014/main" id="{0FB86466-89CD-4F69-84E4-5313C587DBD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Tree>
    <p:extLst>
      <p:ext uri="{BB962C8B-B14F-4D97-AF65-F5344CB8AC3E}">
        <p14:creationId xmlns:p14="http://schemas.microsoft.com/office/powerpoint/2010/main" val="19382412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AAE625-CCE1-44F6-895D-5AF7016B331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FA83C3F-BA58-4315-BFDF-E60BCC01F280}"/>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20B4E28-BD5D-4F3F-B69C-DBAEC1F2194F}"/>
              </a:ext>
            </a:extLst>
          </p:cNvPr>
          <p:cNvSpPr>
            <a:spLocks noGrp="1"/>
          </p:cNvSpPr>
          <p:nvPr>
            <p:ph type="dt" sz="half" idx="10"/>
          </p:nvPr>
        </p:nvSpPr>
        <p:spPr/>
        <p:txBody>
          <a:bodyPr/>
          <a:lstStyle/>
          <a:p>
            <a:fld id="{EC85BF49-3D7A-4F43-BA91-D003E0AEA55D}" type="datetimeFigureOut">
              <a:rPr lang="zh-CN" altLang="en-US" smtClean="0"/>
              <a:t>2024/8/6</a:t>
            </a:fld>
            <a:endParaRPr lang="zh-CN" altLang="en-US"/>
          </a:p>
        </p:txBody>
      </p:sp>
      <p:sp>
        <p:nvSpPr>
          <p:cNvPr id="5" name="页脚占位符 4">
            <a:extLst>
              <a:ext uri="{FF2B5EF4-FFF2-40B4-BE49-F238E27FC236}">
                <a16:creationId xmlns:a16="http://schemas.microsoft.com/office/drawing/2014/main" id="{9C625689-122D-4A42-93C0-0286D12F7C1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84B6780-D01C-4C9C-B42E-7A4F26B8D02C}"/>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22174110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C29D3C-433F-4A63-8FF5-36EE97F0E34C}"/>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908A0D82-1BDE-4956-BBE7-876EF4C9C3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D3A7D608-4FD4-4089-A182-A5B58F7492D3}"/>
              </a:ext>
            </a:extLst>
          </p:cNvPr>
          <p:cNvSpPr>
            <a:spLocks noGrp="1"/>
          </p:cNvSpPr>
          <p:nvPr>
            <p:ph type="dt" sz="half" idx="10"/>
          </p:nvPr>
        </p:nvSpPr>
        <p:spPr/>
        <p:txBody>
          <a:bodyPr/>
          <a:lstStyle/>
          <a:p>
            <a:fld id="{EC85BF49-3D7A-4F43-BA91-D003E0AEA55D}" type="datetimeFigureOut">
              <a:rPr lang="zh-CN" altLang="en-US" smtClean="0"/>
              <a:t>2024/8/6</a:t>
            </a:fld>
            <a:endParaRPr lang="zh-CN" altLang="en-US"/>
          </a:p>
        </p:txBody>
      </p:sp>
      <p:sp>
        <p:nvSpPr>
          <p:cNvPr id="5" name="页脚占位符 4">
            <a:extLst>
              <a:ext uri="{FF2B5EF4-FFF2-40B4-BE49-F238E27FC236}">
                <a16:creationId xmlns:a16="http://schemas.microsoft.com/office/drawing/2014/main" id="{4202FDCD-14CB-478B-AB8C-D7E3D4A39A2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7912418-15EB-4B02-B1ED-DF9966177A36}"/>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8594268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903029-121E-4745-8C82-783089C8CFA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BF77133-A399-4B32-9027-6824172CEBE7}"/>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CA5C523C-3916-46C6-ABCB-8B86E01D650F}"/>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842F8245-7E0D-4F5C-BBD9-5BB4B79A74E3}"/>
              </a:ext>
            </a:extLst>
          </p:cNvPr>
          <p:cNvSpPr>
            <a:spLocks noGrp="1"/>
          </p:cNvSpPr>
          <p:nvPr>
            <p:ph type="dt" sz="half" idx="10"/>
          </p:nvPr>
        </p:nvSpPr>
        <p:spPr/>
        <p:txBody>
          <a:bodyPr/>
          <a:lstStyle/>
          <a:p>
            <a:fld id="{EC85BF49-3D7A-4F43-BA91-D003E0AEA55D}" type="datetimeFigureOut">
              <a:rPr lang="zh-CN" altLang="en-US" smtClean="0"/>
              <a:t>2024/8/6</a:t>
            </a:fld>
            <a:endParaRPr lang="zh-CN" altLang="en-US"/>
          </a:p>
        </p:txBody>
      </p:sp>
      <p:sp>
        <p:nvSpPr>
          <p:cNvPr id="6" name="页脚占位符 5">
            <a:extLst>
              <a:ext uri="{FF2B5EF4-FFF2-40B4-BE49-F238E27FC236}">
                <a16:creationId xmlns:a16="http://schemas.microsoft.com/office/drawing/2014/main" id="{A405755D-B8AB-449D-BBC4-48ACBBB5137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CEEE41F-5F54-4C73-80D9-78344F9BA7CE}"/>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9376556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1" name="矩形 10"/>
          <p:cNvSpPr/>
          <p:nvPr userDrawn="1"/>
        </p:nvSpPr>
        <p:spPr>
          <a:xfrm>
            <a:off x="8325228" y="3859375"/>
            <a:ext cx="775136" cy="230832"/>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r>
              <a:rPr lang="en-US" altLang="zh-CN" sz="100" dirty="0">
                <a:solidFill>
                  <a:prstClr val="white"/>
                </a:solidFill>
                <a:latin typeface="Calibri"/>
                <a:ea typeface="宋体"/>
              </a:rPr>
              <a:t> </a:t>
            </a:r>
          </a:p>
        </p:txBody>
      </p:sp>
      <p:sp>
        <p:nvSpPr>
          <p:cNvPr id="2" name="标题 1">
            <a:extLst>
              <a:ext uri="{FF2B5EF4-FFF2-40B4-BE49-F238E27FC236}">
                <a16:creationId xmlns:a16="http://schemas.microsoft.com/office/drawing/2014/main" id="{429F8BAA-8A45-4805-B80A-07C8740E2E6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67A0A44-AB43-4C74-A603-D8119FB27E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0C131986-E042-4909-B443-8AD60B39F206}"/>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7A9DF9E6-93A8-41DA-9AFE-F1AD163BAE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FA105C94-063B-410A-9E78-B933C70542C9}"/>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532ED612-40B6-40D5-9AB6-A5756E735A04}"/>
              </a:ext>
            </a:extLst>
          </p:cNvPr>
          <p:cNvSpPr>
            <a:spLocks noGrp="1"/>
          </p:cNvSpPr>
          <p:nvPr>
            <p:ph type="dt" sz="half" idx="10"/>
          </p:nvPr>
        </p:nvSpPr>
        <p:spPr/>
        <p:txBody>
          <a:bodyPr/>
          <a:lstStyle/>
          <a:p>
            <a:fld id="{EC85BF49-3D7A-4F43-BA91-D003E0AEA55D}" type="datetimeFigureOut">
              <a:rPr lang="zh-CN" altLang="en-US" smtClean="0"/>
              <a:t>2024/8/6</a:t>
            </a:fld>
            <a:endParaRPr lang="zh-CN" altLang="en-US"/>
          </a:p>
        </p:txBody>
      </p:sp>
      <p:sp>
        <p:nvSpPr>
          <p:cNvPr id="8" name="页脚占位符 7">
            <a:extLst>
              <a:ext uri="{FF2B5EF4-FFF2-40B4-BE49-F238E27FC236}">
                <a16:creationId xmlns:a16="http://schemas.microsoft.com/office/drawing/2014/main" id="{2F0CBC1E-B6EE-4097-952D-830B41F13F50}"/>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558DC997-89AA-47B6-AC9E-9DABE64D8C93}"/>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20155653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1FA586-1609-48FE-8744-41F3E00127D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1E871FBC-BFBC-4554-93E0-667EBD3B7D36}"/>
              </a:ext>
            </a:extLst>
          </p:cNvPr>
          <p:cNvSpPr>
            <a:spLocks noGrp="1"/>
          </p:cNvSpPr>
          <p:nvPr>
            <p:ph type="dt" sz="half" idx="10"/>
          </p:nvPr>
        </p:nvSpPr>
        <p:spPr/>
        <p:txBody>
          <a:bodyPr/>
          <a:lstStyle/>
          <a:p>
            <a:fld id="{EC85BF49-3D7A-4F43-BA91-D003E0AEA55D}" type="datetimeFigureOut">
              <a:rPr lang="zh-CN" altLang="en-US" smtClean="0"/>
              <a:t>2024/8/6</a:t>
            </a:fld>
            <a:endParaRPr lang="zh-CN" altLang="en-US"/>
          </a:p>
        </p:txBody>
      </p:sp>
      <p:sp>
        <p:nvSpPr>
          <p:cNvPr id="4" name="页脚占位符 3">
            <a:extLst>
              <a:ext uri="{FF2B5EF4-FFF2-40B4-BE49-F238E27FC236}">
                <a16:creationId xmlns:a16="http://schemas.microsoft.com/office/drawing/2014/main" id="{9E473339-3CF2-40AF-A7A8-247F02DFDF1C}"/>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BB04E57B-F9FF-4C6E-BAB0-34397F82D461}"/>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9234683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12E0898-CC0E-4ABE-B003-4FEE96EA1445}"/>
              </a:ext>
            </a:extLst>
          </p:cNvPr>
          <p:cNvSpPr>
            <a:spLocks noGrp="1"/>
          </p:cNvSpPr>
          <p:nvPr>
            <p:ph type="dt" sz="half" idx="10"/>
          </p:nvPr>
        </p:nvSpPr>
        <p:spPr/>
        <p:txBody>
          <a:bodyPr/>
          <a:lstStyle/>
          <a:p>
            <a:fld id="{EC85BF49-3D7A-4F43-BA91-D003E0AEA55D}" type="datetimeFigureOut">
              <a:rPr lang="zh-CN" altLang="en-US" smtClean="0"/>
              <a:t>2024/8/6</a:t>
            </a:fld>
            <a:endParaRPr lang="zh-CN" altLang="en-US"/>
          </a:p>
        </p:txBody>
      </p:sp>
      <p:sp>
        <p:nvSpPr>
          <p:cNvPr id="3" name="页脚占位符 2">
            <a:extLst>
              <a:ext uri="{FF2B5EF4-FFF2-40B4-BE49-F238E27FC236}">
                <a16:creationId xmlns:a16="http://schemas.microsoft.com/office/drawing/2014/main" id="{E871EC42-DDD9-4E80-962A-12A36157D288}"/>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AD90195A-C088-4DD2-8AB6-D519D23F9AF8}"/>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4216262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687554A-6425-456C-8F7E-6AA612E0DFF7}" type="datetimeFigureOut">
              <a:rPr lang="en-US" smtClean="0"/>
              <a:t>8/6/2024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EF9671-2024-4AC9-BA78-87422C2FEAA7}" type="slidenum">
              <a:rPr lang="en-US" smtClean="0"/>
              <a:t>‹#›</a:t>
            </a:fld>
            <a:endParaRPr lang="en-US"/>
          </a:p>
        </p:txBody>
      </p:sp>
    </p:spTree>
    <p:extLst>
      <p:ext uri="{BB962C8B-B14F-4D97-AF65-F5344CB8AC3E}">
        <p14:creationId xmlns:p14="http://schemas.microsoft.com/office/powerpoint/2010/main" val="27815410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16A4D5-F43F-400E-A3BA-C864372902C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23176F08-C64D-4AE4-A92E-DCDB93255C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7E6893A0-6D7A-455F-A082-735E6D3BFA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EA7E056-9362-4F22-8D6D-10BDC1AF7FDF}"/>
              </a:ext>
            </a:extLst>
          </p:cNvPr>
          <p:cNvSpPr>
            <a:spLocks noGrp="1"/>
          </p:cNvSpPr>
          <p:nvPr>
            <p:ph type="dt" sz="half" idx="10"/>
          </p:nvPr>
        </p:nvSpPr>
        <p:spPr/>
        <p:txBody>
          <a:bodyPr/>
          <a:lstStyle/>
          <a:p>
            <a:fld id="{EC85BF49-3D7A-4F43-BA91-D003E0AEA55D}" type="datetimeFigureOut">
              <a:rPr lang="zh-CN" altLang="en-US" smtClean="0"/>
              <a:t>2024/8/6</a:t>
            </a:fld>
            <a:endParaRPr lang="zh-CN" altLang="en-US"/>
          </a:p>
        </p:txBody>
      </p:sp>
      <p:sp>
        <p:nvSpPr>
          <p:cNvPr id="6" name="页脚占位符 5">
            <a:extLst>
              <a:ext uri="{FF2B5EF4-FFF2-40B4-BE49-F238E27FC236}">
                <a16:creationId xmlns:a16="http://schemas.microsoft.com/office/drawing/2014/main" id="{F66B34AC-86F1-4527-BC19-2D1D6946B1D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087EF4C-F50A-47A3-99CE-F21E902F3FFA}"/>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24259223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BBC4ECF-4A3A-401C-B45E-6E90080F420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808DBD3-CE25-46F2-9048-9D52CF27A3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D8123A1B-70F0-41D6-AD47-2C30B02C89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FF92FBC-7EA5-4037-AA89-0B55AEB591F0}"/>
              </a:ext>
            </a:extLst>
          </p:cNvPr>
          <p:cNvSpPr>
            <a:spLocks noGrp="1"/>
          </p:cNvSpPr>
          <p:nvPr>
            <p:ph type="dt" sz="half" idx="10"/>
          </p:nvPr>
        </p:nvSpPr>
        <p:spPr/>
        <p:txBody>
          <a:bodyPr/>
          <a:lstStyle/>
          <a:p>
            <a:fld id="{EC85BF49-3D7A-4F43-BA91-D003E0AEA55D}" type="datetimeFigureOut">
              <a:rPr lang="zh-CN" altLang="en-US" smtClean="0"/>
              <a:t>2024/8/6</a:t>
            </a:fld>
            <a:endParaRPr lang="zh-CN" altLang="en-US"/>
          </a:p>
        </p:txBody>
      </p:sp>
      <p:sp>
        <p:nvSpPr>
          <p:cNvPr id="6" name="页脚占位符 5">
            <a:extLst>
              <a:ext uri="{FF2B5EF4-FFF2-40B4-BE49-F238E27FC236}">
                <a16:creationId xmlns:a16="http://schemas.microsoft.com/office/drawing/2014/main" id="{27014370-AECC-4117-9CA7-767F6D74C14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AC8CD34-3386-4ABE-83B9-CA0B7FA26A9D}"/>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7413066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AB18831-B750-4360-8DD2-D2C4F0FDE90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A87CC73-9300-42A2-B611-9A0DEE8ED5BF}"/>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D4BC5E6-9192-456B-BB7A-D6FCDC667613}"/>
              </a:ext>
            </a:extLst>
          </p:cNvPr>
          <p:cNvSpPr>
            <a:spLocks noGrp="1"/>
          </p:cNvSpPr>
          <p:nvPr>
            <p:ph type="dt" sz="half" idx="10"/>
          </p:nvPr>
        </p:nvSpPr>
        <p:spPr/>
        <p:txBody>
          <a:bodyPr/>
          <a:lstStyle/>
          <a:p>
            <a:fld id="{EC85BF49-3D7A-4F43-BA91-D003E0AEA55D}" type="datetimeFigureOut">
              <a:rPr lang="zh-CN" altLang="en-US" smtClean="0"/>
              <a:t>2024/8/6</a:t>
            </a:fld>
            <a:endParaRPr lang="zh-CN" altLang="en-US"/>
          </a:p>
        </p:txBody>
      </p:sp>
      <p:sp>
        <p:nvSpPr>
          <p:cNvPr id="5" name="页脚占位符 4">
            <a:extLst>
              <a:ext uri="{FF2B5EF4-FFF2-40B4-BE49-F238E27FC236}">
                <a16:creationId xmlns:a16="http://schemas.microsoft.com/office/drawing/2014/main" id="{E4B14153-CF16-46D5-8523-7C66A7EEDE3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3756B3A-E31B-44BC-A357-73F5EDCEF2F8}"/>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4325232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22899807-5192-4098-BAED-6D1B73B393DD}"/>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3B7437E-317E-4E72-BD0F-96424D7DEEAB}"/>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E6BD8EA-D110-4D30-A546-FFE20E67EB66}"/>
              </a:ext>
            </a:extLst>
          </p:cNvPr>
          <p:cNvSpPr>
            <a:spLocks noGrp="1"/>
          </p:cNvSpPr>
          <p:nvPr>
            <p:ph type="dt" sz="half" idx="10"/>
          </p:nvPr>
        </p:nvSpPr>
        <p:spPr/>
        <p:txBody>
          <a:bodyPr/>
          <a:lstStyle/>
          <a:p>
            <a:fld id="{EC85BF49-3D7A-4F43-BA91-D003E0AEA55D}" type="datetimeFigureOut">
              <a:rPr lang="zh-CN" altLang="en-US" smtClean="0"/>
              <a:t>2024/8/6</a:t>
            </a:fld>
            <a:endParaRPr lang="zh-CN" altLang="en-US"/>
          </a:p>
        </p:txBody>
      </p:sp>
      <p:sp>
        <p:nvSpPr>
          <p:cNvPr id="5" name="页脚占位符 4">
            <a:extLst>
              <a:ext uri="{FF2B5EF4-FFF2-40B4-BE49-F238E27FC236}">
                <a16:creationId xmlns:a16="http://schemas.microsoft.com/office/drawing/2014/main" id="{96A127AD-6044-4EBB-A42A-1074843A5D3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489A9E2-4B2F-4974-B7DA-3836DA7911FA}"/>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2282251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687554A-6425-456C-8F7E-6AA612E0DFF7}" type="datetimeFigureOut">
              <a:rPr lang="en-US" smtClean="0"/>
              <a:t>8/6/2024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EF9671-2024-4AC9-BA78-87422C2FEAA7}" type="slidenum">
              <a:rPr lang="en-US" smtClean="0"/>
              <a:t>‹#›</a:t>
            </a:fld>
            <a:endParaRPr lang="en-US"/>
          </a:p>
        </p:txBody>
      </p:sp>
    </p:spTree>
    <p:extLst>
      <p:ext uri="{BB962C8B-B14F-4D97-AF65-F5344CB8AC3E}">
        <p14:creationId xmlns:p14="http://schemas.microsoft.com/office/powerpoint/2010/main" val="2814365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687554A-6425-456C-8F7E-6AA612E0DFF7}" type="datetimeFigureOut">
              <a:rPr lang="en-US" smtClean="0"/>
              <a:t>8/6/2024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EF9671-2024-4AC9-BA78-87422C2FEAA7}" type="slidenum">
              <a:rPr lang="en-US" smtClean="0"/>
              <a:t>‹#›</a:t>
            </a:fld>
            <a:endParaRPr lang="en-US"/>
          </a:p>
        </p:txBody>
      </p:sp>
    </p:spTree>
    <p:extLst>
      <p:ext uri="{BB962C8B-B14F-4D97-AF65-F5344CB8AC3E}">
        <p14:creationId xmlns:p14="http://schemas.microsoft.com/office/powerpoint/2010/main" val="1804938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87554A-6425-456C-8F7E-6AA612E0DFF7}" type="datetimeFigureOut">
              <a:rPr lang="en-US" smtClean="0"/>
              <a:t>8/6/2024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EF9671-2024-4AC9-BA78-87422C2FEAA7}" type="slidenum">
              <a:rPr lang="en-US" smtClean="0"/>
              <a:t>‹#›</a:t>
            </a:fld>
            <a:endParaRPr lang="en-US"/>
          </a:p>
        </p:txBody>
      </p:sp>
    </p:spTree>
    <p:extLst>
      <p:ext uri="{BB962C8B-B14F-4D97-AF65-F5344CB8AC3E}">
        <p14:creationId xmlns:p14="http://schemas.microsoft.com/office/powerpoint/2010/main" val="2140837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87554A-6425-456C-8F7E-6AA612E0DFF7}" type="datetimeFigureOut">
              <a:rPr lang="en-US" smtClean="0"/>
              <a:t>8/6/2024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EF9671-2024-4AC9-BA78-87422C2FEAA7}" type="slidenum">
              <a:rPr lang="en-US" smtClean="0"/>
              <a:t>‹#›</a:t>
            </a:fld>
            <a:endParaRPr lang="en-US"/>
          </a:p>
        </p:txBody>
      </p:sp>
    </p:spTree>
    <p:extLst>
      <p:ext uri="{BB962C8B-B14F-4D97-AF65-F5344CB8AC3E}">
        <p14:creationId xmlns:p14="http://schemas.microsoft.com/office/powerpoint/2010/main" val="182918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687554A-6425-456C-8F7E-6AA612E0DFF7}" type="datetimeFigureOut">
              <a:rPr lang="en-US" smtClean="0"/>
              <a:t>8/6/2024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EF9671-2024-4AC9-BA78-87422C2FEAA7}" type="slidenum">
              <a:rPr lang="en-US" smtClean="0"/>
              <a:t>‹#›</a:t>
            </a:fld>
            <a:endParaRPr lang="en-US"/>
          </a:p>
        </p:txBody>
      </p:sp>
    </p:spTree>
    <p:extLst>
      <p:ext uri="{BB962C8B-B14F-4D97-AF65-F5344CB8AC3E}">
        <p14:creationId xmlns:p14="http://schemas.microsoft.com/office/powerpoint/2010/main" val="3134350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687554A-6425-456C-8F7E-6AA612E0DFF7}" type="datetimeFigureOut">
              <a:rPr lang="en-US" smtClean="0"/>
              <a:t>8/6/2024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EF9671-2024-4AC9-BA78-87422C2FEAA7}" type="slidenum">
              <a:rPr lang="en-US" smtClean="0"/>
              <a:t>‹#›</a:t>
            </a:fld>
            <a:endParaRPr lang="en-US"/>
          </a:p>
        </p:txBody>
      </p:sp>
    </p:spTree>
    <p:extLst>
      <p:ext uri="{BB962C8B-B14F-4D97-AF65-F5344CB8AC3E}">
        <p14:creationId xmlns:p14="http://schemas.microsoft.com/office/powerpoint/2010/main" val="1021183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87554A-6425-456C-8F7E-6AA612E0DFF7}" type="datetimeFigureOut">
              <a:rPr lang="en-US" smtClean="0"/>
              <a:t>8/6/2024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EF9671-2024-4AC9-BA78-87422C2FEAA7}" type="slidenum">
              <a:rPr lang="en-US" smtClean="0"/>
              <a:t>‹#›</a:t>
            </a:fld>
            <a:endParaRPr lang="en-US"/>
          </a:p>
        </p:txBody>
      </p:sp>
    </p:spTree>
    <p:extLst>
      <p:ext uri="{BB962C8B-B14F-4D97-AF65-F5344CB8AC3E}">
        <p14:creationId xmlns:p14="http://schemas.microsoft.com/office/powerpoint/2010/main" val="28502314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pPr fontAlgn="base">
              <a:spcBef>
                <a:spcPct val="0"/>
              </a:spcBef>
              <a:spcAft>
                <a:spcPct val="0"/>
              </a:spcAft>
            </a:pPr>
            <a:fld id="{3266EF39-68E1-43A2-8780-34DD37E382EF}"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5258415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23B18FF4-15B0-4A0F-A408-29575D30AE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DAFFAF94-3EC8-417C-A78B-9C2E4C069A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C2BF2CF7-FD2F-42F4-95D0-B1D7BD179D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EC85BF49-3D7A-4F43-BA91-D003E0AEA55D}" type="datetimeFigureOut">
              <a:rPr lang="zh-CN" altLang="en-US" smtClean="0"/>
              <a:pPr/>
              <a:t>2024/8/6</a:t>
            </a:fld>
            <a:endParaRPr lang="zh-CN" altLang="en-US" dirty="0"/>
          </a:p>
        </p:txBody>
      </p:sp>
      <p:sp>
        <p:nvSpPr>
          <p:cNvPr id="5" name="页脚占位符 4">
            <a:extLst>
              <a:ext uri="{FF2B5EF4-FFF2-40B4-BE49-F238E27FC236}">
                <a16:creationId xmlns:a16="http://schemas.microsoft.com/office/drawing/2014/main" id="{520F1565-20E8-4745-8FF2-10D53A944E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zh-CN" altLang="en-US" dirty="0"/>
          </a:p>
        </p:txBody>
      </p:sp>
      <p:sp>
        <p:nvSpPr>
          <p:cNvPr id="6" name="灯片编号占位符 5">
            <a:extLst>
              <a:ext uri="{FF2B5EF4-FFF2-40B4-BE49-F238E27FC236}">
                <a16:creationId xmlns:a16="http://schemas.microsoft.com/office/drawing/2014/main" id="{8D337385-E146-4D8D-9D11-BCA989E8FA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F23BD8DC-39EC-4016-A177-D6AECE158338}" type="slidenum">
              <a:rPr lang="zh-CN" altLang="en-US" smtClean="0"/>
              <a:pPr/>
              <a:t>‹#›</a:t>
            </a:fld>
            <a:endParaRPr lang="zh-CN" altLang="en-US" dirty="0"/>
          </a:p>
        </p:txBody>
      </p:sp>
    </p:spTree>
    <p:extLst>
      <p:ext uri="{BB962C8B-B14F-4D97-AF65-F5344CB8AC3E}">
        <p14:creationId xmlns:p14="http://schemas.microsoft.com/office/powerpoint/2010/main" val="400826286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9.png"/><Relationship Id="rId5" Type="http://schemas.openxmlformats.org/officeDocument/2006/relationships/tags" Target="../tags/tag5.xml"/><Relationship Id="rId10" Type="http://schemas.openxmlformats.org/officeDocument/2006/relationships/image" Target="../media/image8.png"/><Relationship Id="rId4" Type="http://schemas.openxmlformats.org/officeDocument/2006/relationships/tags" Target="../tags/tag4.xml"/><Relationship Id="rId9"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20.png"/><Relationship Id="rId3" Type="http://schemas.openxmlformats.org/officeDocument/2006/relationships/slideLayout" Target="../slideLayouts/slideLayout24.xml"/><Relationship Id="rId7" Type="http://schemas.openxmlformats.org/officeDocument/2006/relationships/image" Target="../media/image15.png"/><Relationship Id="rId12" Type="http://schemas.openxmlformats.org/officeDocument/2006/relationships/image" Target="../media/image19.jp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14.png"/><Relationship Id="rId11" Type="http://schemas.openxmlformats.org/officeDocument/2006/relationships/image" Target="../media/image18.png"/><Relationship Id="rId5" Type="http://schemas.openxmlformats.org/officeDocument/2006/relationships/image" Target="../media/image1.jpeg"/><Relationship Id="rId10" Type="http://schemas.openxmlformats.org/officeDocument/2006/relationships/image" Target="../media/image17.jpg"/><Relationship Id="rId4" Type="http://schemas.openxmlformats.org/officeDocument/2006/relationships/notesSlide" Target="../notesSlides/notesSlide3.xml"/><Relationship Id="rId9" Type="http://schemas.openxmlformats.org/officeDocument/2006/relationships/image" Target="../media/image16.jpeg"/><Relationship Id="rId14" Type="http://schemas.openxmlformats.org/officeDocument/2006/relationships/image" Target="../media/image2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16517" y="726544"/>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prstClr val="white"/>
                </a:solidFill>
                <a:effectLst/>
                <a:uLnTx/>
                <a:uFillTx/>
                <a:latin typeface="Arial" panose="020B0604020202020204"/>
                <a:ea typeface="+mn-ea"/>
                <a:cs typeface="+mn-cs"/>
              </a:rPr>
              <a:t>Như vậy các em có </a:t>
            </a:r>
            <a:r>
              <a:rPr kumimoji="0" lang="vi-VN" sz="1800" b="0" i="1" u="none" strike="noStrike" kern="1200" cap="none" spc="0" normalizeH="0" baseline="0" noProof="0">
                <a:ln>
                  <a:noFill/>
                </a:ln>
                <a:solidFill>
                  <a:prstClr val="white"/>
                </a:solidFill>
                <a:effectLst/>
                <a:uLnTx/>
                <a:uFillTx/>
                <a:latin typeface="Arial" panose="020B0604020202020204" pitchFamily="34" charset="0"/>
                <a:ea typeface="+mn-ea"/>
                <a:cs typeface="+mn-cs"/>
              </a:rPr>
              <a:t>thể</a:t>
            </a:r>
            <a:r>
              <a:rPr kumimoji="0" lang="en-US" sz="1800" b="0" i="1" u="none" strike="noStrike" kern="1200" cap="none" spc="0" normalizeH="0" baseline="0" noProof="0">
                <a:ln>
                  <a:noFill/>
                </a:ln>
                <a:solidFill>
                  <a:prstClr val="white"/>
                </a:solidFill>
                <a:effectLst/>
                <a:uLnTx/>
                <a:uFillTx/>
                <a:latin typeface="Arial" panose="020B0604020202020204"/>
                <a:ea typeface="+mn-ea"/>
                <a:cs typeface="+mn-cs"/>
              </a:rPr>
              <a:t> thấy, Trái Đất của chúng ta rất rộng lớn, không phải ai trong tất cả chúng ta ngồi đây đêu có cơ hội tru khắp khắp nơi để tìm hiểu.Quả Địa cầu là mô hình thu nhỏ của TĐ, còn nếu muốn tìm hiểu chi tiết và có một hình dung cụ thể về các vùng trên TĐ này thì bản đồ là một công cụ không thể thiếu. Vậy bản đồ là gì? Làm sao ta vó thể sử dụng bản đồ…..</a:t>
            </a:r>
            <a:r>
              <a:rPr kumimoji="0" lang="en-US" sz="1800" b="1" i="0" u="none" strike="noStrike" kern="1200" cap="none" spc="0" normalizeH="0" baseline="0" noProof="0">
                <a:ln>
                  <a:noFill/>
                </a:ln>
                <a:solidFill>
                  <a:prstClr val="white"/>
                </a:solidFill>
                <a:effectLst/>
                <a:uLnTx/>
                <a:uFillTx/>
                <a:latin typeface="Arial" panose="020B0604020202020204"/>
                <a:ea typeface="+mn-ea"/>
                <a:cs typeface="+mn-cs"/>
              </a:rPr>
              <a:t> </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3762368" y="-17552"/>
            <a:ext cx="3883489" cy="1767976"/>
          </a:xfrm>
          <a:prstGeom prst="rect">
            <a:avLst/>
          </a:prstGeom>
        </p:spPr>
      </p:pic>
      <p:sp>
        <p:nvSpPr>
          <p:cNvPr id="5" name="TextBox 4"/>
          <p:cNvSpPr txBox="1"/>
          <p:nvPr/>
        </p:nvSpPr>
        <p:spPr>
          <a:xfrm>
            <a:off x="4624252" y="862146"/>
            <a:ext cx="221246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KHỞI ĐỘNG</a:t>
            </a:r>
            <a:endPar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6" name="Picture 5"/>
          <p:cNvPicPr>
            <a:picLocks noChangeAspect="1"/>
          </p:cNvPicPr>
          <p:nvPr/>
        </p:nvPicPr>
        <p:blipFill>
          <a:blip r:embed="rId8"/>
          <a:stretch>
            <a:fillRect/>
          </a:stretch>
        </p:blipFill>
        <p:spPr>
          <a:xfrm>
            <a:off x="6492241" y="1750424"/>
            <a:ext cx="4582804" cy="3477911"/>
          </a:xfrm>
          <a:prstGeom prst="rect">
            <a:avLst/>
          </a:prstGeom>
        </p:spPr>
      </p:pic>
      <p:sp>
        <p:nvSpPr>
          <p:cNvPr id="10" name="TextBox 9"/>
          <p:cNvSpPr txBox="1"/>
          <p:nvPr/>
        </p:nvSpPr>
        <p:spPr>
          <a:xfrm>
            <a:off x="6592388" y="5312235"/>
            <a:ext cx="426911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Theo em, bạn nào nói đúng?</a:t>
            </a:r>
            <a:endPar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1" name="TextBox 10"/>
          <p:cNvSpPr txBox="1"/>
          <p:nvPr/>
        </p:nvSpPr>
        <p:spPr>
          <a:xfrm>
            <a:off x="1376116" y="1793972"/>
            <a:ext cx="4959540" cy="41549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Như</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vậy</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em</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có</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thể</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thấy</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Trái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Đất</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chúng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ta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rất</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rộng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lớn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không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phải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ai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trong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tất</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cả</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chúng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ta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ngồi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đây</a:t>
            </a:r>
            <a:r>
              <a:rPr kumimoji="0" lang="vi-VN"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đều</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có</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cơ</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hội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khắp</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khắp</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nơi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để</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tìm</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hiểu.Quả</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Địa</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cầu</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mô</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thu</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nhỏ</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TĐ,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còn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nếu</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muốn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tìm</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hiểu</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chi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tiết</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có</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dung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cụ</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thể</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về</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vùng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trên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TĐ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này</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thì</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bản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đồ</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công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cụ</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không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thể</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thiếu</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Vậy</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bản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đồ</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gì</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Làm</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sao</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ta </a:t>
            </a:r>
            <a:r>
              <a:rPr lang="en-US" sz="2400" i="1" dirty="0">
                <a:solidFill>
                  <a:prstClr val="black"/>
                </a:solidFill>
                <a:latin typeface="Times New Roman" panose="02020603050405020304" pitchFamily="18" charset="0"/>
                <a:cs typeface="Times New Roman" panose="02020603050405020304" pitchFamily="18" charset="0"/>
              </a:rPr>
              <a:t>c</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ó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thể</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sử</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dụng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bản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đồ</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149818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xEl>
                                              <p:pRg st="0" end="0"/>
                                            </p:txEl>
                                          </p:spTgt>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anim calcmode="lin" valueType="num">
                                      <p:cBhvr>
                                        <p:cTn id="17" dur="1000" fill="hold"/>
                                        <p:tgtEl>
                                          <p:spTgt spid="10"/>
                                        </p:tgtEl>
                                        <p:attrNameLst>
                                          <p:attrName>ppt_x</p:attrName>
                                        </p:attrNameLst>
                                      </p:cBhvr>
                                      <p:tavLst>
                                        <p:tav tm="0">
                                          <p:val>
                                            <p:strVal val="#ppt_x"/>
                                          </p:val>
                                        </p:tav>
                                        <p:tav tm="100000">
                                          <p:val>
                                            <p:strVal val="#ppt_x"/>
                                          </p:val>
                                        </p:tav>
                                      </p:tavLst>
                                    </p:anim>
                                    <p:anim calcmode="lin" valueType="num">
                                      <p:cBhvr>
                                        <p:cTn id="1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0"/>
          <p:cNvPicPr/>
          <p:nvPr/>
        </p:nvPicPr>
        <p:blipFill>
          <a:blip r:embed="rId2"/>
          <a:stretch>
            <a:fillRect/>
          </a:stretch>
        </p:blipFill>
        <p:spPr>
          <a:xfrm>
            <a:off x="4518212" y="282388"/>
            <a:ext cx="6750423" cy="6053099"/>
          </a:xfrm>
          <a:prstGeom prst="rect">
            <a:avLst/>
          </a:prstGeom>
        </p:spPr>
      </p:pic>
      <p:sp>
        <p:nvSpPr>
          <p:cNvPr id="2" name="TextBox 1"/>
          <p:cNvSpPr txBox="1"/>
          <p:nvPr/>
        </p:nvSpPr>
        <p:spPr>
          <a:xfrm>
            <a:off x="874059" y="995082"/>
            <a:ext cx="2716306" cy="2062103"/>
          </a:xfrm>
          <a:prstGeom prst="rect">
            <a:avLst/>
          </a:prstGeom>
          <a:noFill/>
        </p:spPr>
        <p:txBody>
          <a:bodyPr wrap="square" rtlCol="0">
            <a:spAutoFit/>
          </a:bodyPr>
          <a:lstStyle/>
          <a:p>
            <a:pPr algn="just"/>
            <a:r>
              <a:rPr lang="vi-VN" sz="3200" i="1" dirty="0">
                <a:solidFill>
                  <a:srgbClr val="0000FF"/>
                </a:solidFill>
                <a:latin typeface="+mj-lt"/>
              </a:rPr>
              <a:t>? Quan sát H2,  có mấy phương hướng chính trên bản đồ</a:t>
            </a:r>
            <a:endParaRPr lang="en-US" sz="3200" i="1" dirty="0">
              <a:solidFill>
                <a:srgbClr val="0000FF"/>
              </a:solidFill>
              <a:latin typeface="+mj-lt"/>
            </a:endParaRPr>
          </a:p>
        </p:txBody>
      </p:sp>
    </p:spTree>
    <p:extLst>
      <p:ext uri="{BB962C8B-B14F-4D97-AF65-F5344CB8AC3E}">
        <p14:creationId xmlns:p14="http://schemas.microsoft.com/office/powerpoint/2010/main" val="2684006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4949" y="130622"/>
            <a:ext cx="11612880"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Bài 2. BẢN ĐỒ. MỘT SỐ LƯỚI KINH, VĨ TUYẾN.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PHƯƠNG HƯỚNG TRÊN BẢN ĐỒ</a:t>
            </a:r>
            <a:endParaRPr kumimoji="0" lang="en-US" sz="2800" b="1" i="0" u="none" strike="noStrike" kern="1200" cap="none" spc="0" normalizeH="0" baseline="0" noProof="0" dirty="0">
              <a:ln>
                <a:noFill/>
              </a:ln>
              <a:solidFill>
                <a:srgbClr val="FF0000"/>
              </a:solidFill>
              <a:effectLst/>
              <a:uLnTx/>
              <a:uFillTx/>
              <a:latin typeface="Calibri Light" panose="020F0302020204030204"/>
              <a:ea typeface="+mn-ea"/>
              <a:cs typeface="+mn-cs"/>
            </a:endParaRPr>
          </a:p>
        </p:txBody>
      </p:sp>
      <p:graphicFrame>
        <p:nvGraphicFramePr>
          <p:cNvPr id="6" name="Table 5"/>
          <p:cNvGraphicFramePr>
            <a:graphicFrameLocks noGrp="1"/>
          </p:cNvGraphicFramePr>
          <p:nvPr/>
        </p:nvGraphicFramePr>
        <p:xfrm>
          <a:off x="273426" y="1108520"/>
          <a:ext cx="10515600" cy="451358"/>
        </p:xfrm>
        <a:graphic>
          <a:graphicData uri="http://schemas.openxmlformats.org/drawingml/2006/table">
            <a:tbl>
              <a:tblPr/>
              <a:tblGrid>
                <a:gridCol w="10515600">
                  <a:extLst>
                    <a:ext uri="{9D8B030D-6E8A-4147-A177-3AD203B41FA5}">
                      <a16:colId xmlns:a16="http://schemas.microsoft.com/office/drawing/2014/main" val="4207698727"/>
                    </a:ext>
                  </a:extLst>
                </a:gridCol>
              </a:tblGrid>
              <a:tr h="0">
                <a:tc>
                  <a:txBody>
                    <a:bodyPr/>
                    <a:lstStyle/>
                    <a:p>
                      <a:pPr algn="just">
                        <a:lnSpc>
                          <a:spcPct val="115000"/>
                        </a:lnSpc>
                        <a:spcAft>
                          <a:spcPts val="0"/>
                        </a:spcAft>
                      </a:pPr>
                      <a:r>
                        <a:rPr lang="vi-VN" sz="28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3. Phương hướng trên bản đồ</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4300" marR="114300" marT="0" marB="0">
                    <a:lnL>
                      <a:noFill/>
                    </a:lnL>
                    <a:lnR>
                      <a:noFill/>
                    </a:lnR>
                    <a:lnT>
                      <a:noFill/>
                    </a:lnT>
                    <a:lnB>
                      <a:noFill/>
                    </a:lnB>
                  </a:tcPr>
                </a:tc>
                <a:extLst>
                  <a:ext uri="{0D108BD9-81ED-4DB2-BD59-A6C34878D82A}">
                    <a16:rowId xmlns:a16="http://schemas.microsoft.com/office/drawing/2014/main" val="651341065"/>
                  </a:ext>
                </a:extLst>
              </a:tr>
            </a:tbl>
          </a:graphicData>
        </a:graphic>
      </p:graphicFrame>
      <p:sp>
        <p:nvSpPr>
          <p:cNvPr id="7" name="TextBox 6"/>
          <p:cNvSpPr txBox="1"/>
          <p:nvPr/>
        </p:nvSpPr>
        <p:spPr>
          <a:xfrm>
            <a:off x="404949" y="1627095"/>
            <a:ext cx="728676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800" dirty="0">
                <a:solidFill>
                  <a:prstClr val="black"/>
                </a:solidFill>
                <a:latin typeface="Times New Roman" panose="02020603050405020304" pitchFamily="18" charset="0"/>
              </a:rPr>
              <a:t>*</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Có 8 phương hướng chính trên bản đồ.</a:t>
            </a:r>
            <a:endPar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3826936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114800" y="-152400"/>
            <a:ext cx="2362200" cy="990600"/>
          </a:xfrm>
        </p:spPr>
        <p:txBody>
          <a:bodyPr/>
          <a:lstStyle/>
          <a:p>
            <a:br>
              <a:rPr lang="en-US" altLang="en-US" sz="2800"/>
            </a:br>
            <a:endParaRPr lang="en-US" altLang="en-US" sz="2800"/>
          </a:p>
        </p:txBody>
      </p:sp>
      <p:sp>
        <p:nvSpPr>
          <p:cNvPr id="8195" name="Line 3"/>
          <p:cNvSpPr>
            <a:spLocks noChangeShapeType="1"/>
          </p:cNvSpPr>
          <p:nvPr/>
        </p:nvSpPr>
        <p:spPr bwMode="auto">
          <a:xfrm>
            <a:off x="5486400" y="2362200"/>
            <a:ext cx="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Times New Roman" panose="02020603050405020304" pitchFamily="18" charset="0"/>
            </a:endParaRPr>
          </a:p>
        </p:txBody>
      </p:sp>
      <p:sp>
        <p:nvSpPr>
          <p:cNvPr id="8196" name="Line 4"/>
          <p:cNvSpPr>
            <a:spLocks noChangeShapeType="1"/>
          </p:cNvSpPr>
          <p:nvPr/>
        </p:nvSpPr>
        <p:spPr bwMode="auto">
          <a:xfrm>
            <a:off x="4953000" y="2743200"/>
            <a:ext cx="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Times New Roman" panose="02020603050405020304" pitchFamily="18" charset="0"/>
            </a:endParaRPr>
          </a:p>
        </p:txBody>
      </p:sp>
      <p:sp>
        <p:nvSpPr>
          <p:cNvPr id="8197" name="Line 5"/>
          <p:cNvSpPr>
            <a:spLocks noChangeShapeType="1"/>
          </p:cNvSpPr>
          <p:nvPr/>
        </p:nvSpPr>
        <p:spPr bwMode="auto">
          <a:xfrm>
            <a:off x="3581400" y="3505200"/>
            <a:ext cx="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Times New Roman" panose="02020603050405020304" pitchFamily="18" charset="0"/>
            </a:endParaRPr>
          </a:p>
        </p:txBody>
      </p:sp>
      <p:pic>
        <p:nvPicPr>
          <p:cNvPr id="8198" name="Picture 6" descr="Ban%2520do%2520Viet%2520N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0"/>
            <a:ext cx="5943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3" name="Line 7"/>
          <p:cNvSpPr>
            <a:spLocks noChangeShapeType="1"/>
          </p:cNvSpPr>
          <p:nvPr/>
        </p:nvSpPr>
        <p:spPr bwMode="auto">
          <a:xfrm>
            <a:off x="4876800" y="3352800"/>
            <a:ext cx="5562600" cy="0"/>
          </a:xfrm>
          <a:prstGeom prst="line">
            <a:avLst/>
          </a:prstGeom>
          <a:noFill/>
          <a:ln w="381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Times New Roman" panose="02020603050405020304" pitchFamily="18" charset="0"/>
            </a:endParaRPr>
          </a:p>
        </p:txBody>
      </p:sp>
      <p:sp>
        <p:nvSpPr>
          <p:cNvPr id="65544" name="Line 8"/>
          <p:cNvSpPr>
            <a:spLocks noChangeShapeType="1"/>
          </p:cNvSpPr>
          <p:nvPr/>
        </p:nvSpPr>
        <p:spPr bwMode="auto">
          <a:xfrm flipH="1">
            <a:off x="7696200" y="609600"/>
            <a:ext cx="0" cy="5562600"/>
          </a:xfrm>
          <a:prstGeom prst="line">
            <a:avLst/>
          </a:prstGeom>
          <a:noFill/>
          <a:ln w="381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Times New Roman" panose="02020603050405020304" pitchFamily="18" charset="0"/>
            </a:endParaRPr>
          </a:p>
        </p:txBody>
      </p:sp>
      <p:sp>
        <p:nvSpPr>
          <p:cNvPr id="65545" name="AutoShape 9"/>
          <p:cNvSpPr>
            <a:spLocks noChangeArrowheads="1"/>
          </p:cNvSpPr>
          <p:nvPr/>
        </p:nvSpPr>
        <p:spPr bwMode="auto">
          <a:xfrm>
            <a:off x="7391400" y="3048000"/>
            <a:ext cx="609600" cy="609600"/>
          </a:xfrm>
          <a:prstGeom prst="star4">
            <a:avLst>
              <a:gd name="adj" fmla="val 15477"/>
            </a:avLst>
          </a:prstGeom>
          <a:solidFill>
            <a:srgbClr val="FF0000"/>
          </a:solidFill>
          <a:ln w="9525">
            <a:solidFill>
              <a:schemeClr val="tx1"/>
            </a:solidFill>
            <a:miter lim="800000"/>
            <a:headEnd/>
            <a:tailEnd/>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fontAlgn="base">
              <a:spcBef>
                <a:spcPct val="0"/>
              </a:spcBef>
              <a:spcAft>
                <a:spcPct val="0"/>
              </a:spcAft>
            </a:pPr>
            <a:endParaRPr lang="vi-VN" altLang="en-US">
              <a:solidFill>
                <a:srgbClr val="000000"/>
              </a:solidFill>
            </a:endParaRPr>
          </a:p>
        </p:txBody>
      </p:sp>
      <p:sp>
        <p:nvSpPr>
          <p:cNvPr id="65546" name="Text Box 10"/>
          <p:cNvSpPr txBox="1">
            <a:spLocks noChangeArrowheads="1"/>
          </p:cNvSpPr>
          <p:nvPr/>
        </p:nvSpPr>
        <p:spPr bwMode="auto">
          <a:xfrm>
            <a:off x="7315200" y="166688"/>
            <a:ext cx="838200" cy="3667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fontAlgn="base">
              <a:spcBef>
                <a:spcPct val="50000"/>
              </a:spcBef>
              <a:spcAft>
                <a:spcPct val="0"/>
              </a:spcAft>
            </a:pPr>
            <a:r>
              <a:rPr lang="en-US" altLang="en-US" b="1">
                <a:solidFill>
                  <a:srgbClr val="000000"/>
                </a:solidFill>
                <a:latin typeface=".VnTimeH" panose="020B7200000000000000" pitchFamily="34" charset="0"/>
                <a:cs typeface="Arial" panose="020B0604020202020204" pitchFamily="34" charset="0"/>
              </a:rPr>
              <a:t>b¾c</a:t>
            </a:r>
          </a:p>
        </p:txBody>
      </p:sp>
      <p:sp>
        <p:nvSpPr>
          <p:cNvPr id="65547" name="Text Box 11"/>
          <p:cNvSpPr txBox="1">
            <a:spLocks noChangeArrowheads="1"/>
          </p:cNvSpPr>
          <p:nvPr/>
        </p:nvSpPr>
        <p:spPr bwMode="auto">
          <a:xfrm>
            <a:off x="7239000" y="6172201"/>
            <a:ext cx="990600"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fontAlgn="base">
              <a:spcBef>
                <a:spcPct val="50000"/>
              </a:spcBef>
              <a:spcAft>
                <a:spcPct val="0"/>
              </a:spcAft>
            </a:pPr>
            <a:r>
              <a:rPr lang="en-US" altLang="en-US" b="1">
                <a:solidFill>
                  <a:srgbClr val="000000"/>
                </a:solidFill>
                <a:latin typeface=".VnTimeH" panose="020B7200000000000000" pitchFamily="34" charset="0"/>
                <a:cs typeface="Arial" panose="020B0604020202020204" pitchFamily="34" charset="0"/>
              </a:rPr>
              <a:t>nam</a:t>
            </a:r>
          </a:p>
        </p:txBody>
      </p:sp>
      <p:sp>
        <p:nvSpPr>
          <p:cNvPr id="65548" name="Text Box 12"/>
          <p:cNvSpPr txBox="1">
            <a:spLocks noChangeArrowheads="1"/>
          </p:cNvSpPr>
          <p:nvPr/>
        </p:nvSpPr>
        <p:spPr bwMode="auto">
          <a:xfrm>
            <a:off x="9753600" y="3505201"/>
            <a:ext cx="914400"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fontAlgn="base">
              <a:spcBef>
                <a:spcPct val="50000"/>
              </a:spcBef>
              <a:spcAft>
                <a:spcPct val="0"/>
              </a:spcAft>
            </a:pPr>
            <a:r>
              <a:rPr lang="en-US" altLang="en-US" b="1">
                <a:solidFill>
                  <a:srgbClr val="000000"/>
                </a:solidFill>
                <a:latin typeface=".VnTimeH" panose="020B7200000000000000" pitchFamily="34" charset="0"/>
                <a:cs typeface="Arial" panose="020B0604020202020204" pitchFamily="34" charset="0"/>
              </a:rPr>
              <a:t>®«ng</a:t>
            </a:r>
          </a:p>
        </p:txBody>
      </p:sp>
      <p:sp>
        <p:nvSpPr>
          <p:cNvPr id="65549" name="Text Box 13"/>
          <p:cNvSpPr txBox="1">
            <a:spLocks noChangeArrowheads="1"/>
          </p:cNvSpPr>
          <p:nvPr/>
        </p:nvSpPr>
        <p:spPr bwMode="auto">
          <a:xfrm>
            <a:off x="4876800" y="3505201"/>
            <a:ext cx="762000"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fontAlgn="base">
              <a:spcBef>
                <a:spcPct val="50000"/>
              </a:spcBef>
              <a:spcAft>
                <a:spcPct val="0"/>
              </a:spcAft>
            </a:pPr>
            <a:r>
              <a:rPr lang="en-US" altLang="en-US" b="1">
                <a:solidFill>
                  <a:srgbClr val="000000"/>
                </a:solidFill>
                <a:latin typeface=".VnTimeH" panose="020B7200000000000000" pitchFamily="34" charset="0"/>
                <a:cs typeface="Arial" panose="020B0604020202020204" pitchFamily="34" charset="0"/>
              </a:rPr>
              <a:t>T©y</a:t>
            </a:r>
          </a:p>
        </p:txBody>
      </p:sp>
      <p:sp>
        <p:nvSpPr>
          <p:cNvPr id="65550" name="Line 14"/>
          <p:cNvSpPr>
            <a:spLocks noChangeShapeType="1"/>
          </p:cNvSpPr>
          <p:nvPr/>
        </p:nvSpPr>
        <p:spPr bwMode="auto">
          <a:xfrm>
            <a:off x="5410200" y="609600"/>
            <a:ext cx="4572000" cy="5486400"/>
          </a:xfrm>
          <a:prstGeom prst="line">
            <a:avLst/>
          </a:prstGeom>
          <a:noFill/>
          <a:ln w="38100">
            <a:solidFill>
              <a:srgbClr val="0000FF"/>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Times New Roman" panose="02020603050405020304" pitchFamily="18" charset="0"/>
            </a:endParaRPr>
          </a:p>
        </p:txBody>
      </p:sp>
      <p:sp>
        <p:nvSpPr>
          <p:cNvPr id="65551" name="Text Box 15"/>
          <p:cNvSpPr txBox="1">
            <a:spLocks noChangeArrowheads="1"/>
          </p:cNvSpPr>
          <p:nvPr/>
        </p:nvSpPr>
        <p:spPr bwMode="auto">
          <a:xfrm>
            <a:off x="4800600" y="0"/>
            <a:ext cx="838200" cy="641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fontAlgn="base">
              <a:spcBef>
                <a:spcPct val="50000"/>
              </a:spcBef>
              <a:spcAft>
                <a:spcPct val="0"/>
              </a:spcAft>
            </a:pPr>
            <a:r>
              <a:rPr lang="en-US" altLang="en-US" b="1">
                <a:solidFill>
                  <a:srgbClr val="000000"/>
                </a:solidFill>
                <a:latin typeface="Arial" panose="020B0604020202020204" pitchFamily="34" charset="0"/>
                <a:cs typeface="Arial" panose="020B0604020202020204" pitchFamily="34" charset="0"/>
              </a:rPr>
              <a:t>Tây Bắc</a:t>
            </a:r>
          </a:p>
        </p:txBody>
      </p:sp>
      <p:sp>
        <p:nvSpPr>
          <p:cNvPr id="65552" name="Text Box 16"/>
          <p:cNvSpPr txBox="1">
            <a:spLocks noChangeArrowheads="1"/>
          </p:cNvSpPr>
          <p:nvPr/>
        </p:nvSpPr>
        <p:spPr bwMode="auto">
          <a:xfrm>
            <a:off x="9753600" y="5313363"/>
            <a:ext cx="914400" cy="641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fontAlgn="base">
              <a:spcBef>
                <a:spcPct val="50000"/>
              </a:spcBef>
              <a:spcAft>
                <a:spcPct val="0"/>
              </a:spcAft>
            </a:pPr>
            <a:r>
              <a:rPr lang="en-US" altLang="en-US" b="1">
                <a:solidFill>
                  <a:srgbClr val="000000"/>
                </a:solidFill>
                <a:latin typeface="Arial" panose="020B0604020202020204" pitchFamily="34" charset="0"/>
                <a:cs typeface="Arial" panose="020B0604020202020204" pitchFamily="34" charset="0"/>
              </a:rPr>
              <a:t>Đông Nam</a:t>
            </a:r>
          </a:p>
        </p:txBody>
      </p:sp>
      <p:sp>
        <p:nvSpPr>
          <p:cNvPr id="65553" name="Line 17"/>
          <p:cNvSpPr>
            <a:spLocks noChangeShapeType="1"/>
          </p:cNvSpPr>
          <p:nvPr/>
        </p:nvSpPr>
        <p:spPr bwMode="auto">
          <a:xfrm flipH="1">
            <a:off x="5105400" y="868364"/>
            <a:ext cx="4953000" cy="5227637"/>
          </a:xfrm>
          <a:prstGeom prst="line">
            <a:avLst/>
          </a:prstGeom>
          <a:noFill/>
          <a:ln w="38100">
            <a:solidFill>
              <a:srgbClr val="0000FF"/>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Times New Roman" panose="02020603050405020304" pitchFamily="18" charset="0"/>
            </a:endParaRPr>
          </a:p>
        </p:txBody>
      </p:sp>
      <p:sp>
        <p:nvSpPr>
          <p:cNvPr id="65554" name="Text Box 18"/>
          <p:cNvSpPr txBox="1">
            <a:spLocks noChangeArrowheads="1"/>
          </p:cNvSpPr>
          <p:nvPr/>
        </p:nvSpPr>
        <p:spPr bwMode="auto">
          <a:xfrm>
            <a:off x="9144000" y="358775"/>
            <a:ext cx="838200" cy="641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fontAlgn="base">
              <a:spcBef>
                <a:spcPct val="50000"/>
              </a:spcBef>
              <a:spcAft>
                <a:spcPct val="0"/>
              </a:spcAft>
            </a:pPr>
            <a:r>
              <a:rPr lang="en-US" altLang="en-US" b="1">
                <a:solidFill>
                  <a:srgbClr val="000000"/>
                </a:solidFill>
                <a:latin typeface="Arial" panose="020B0604020202020204" pitchFamily="34" charset="0"/>
                <a:cs typeface="Arial" panose="020B0604020202020204" pitchFamily="34" charset="0"/>
              </a:rPr>
              <a:t>Đông Bắc</a:t>
            </a:r>
          </a:p>
        </p:txBody>
      </p:sp>
      <p:sp>
        <p:nvSpPr>
          <p:cNvPr id="65555" name="Text Box 19"/>
          <p:cNvSpPr txBox="1">
            <a:spLocks noChangeArrowheads="1"/>
          </p:cNvSpPr>
          <p:nvPr/>
        </p:nvSpPr>
        <p:spPr bwMode="auto">
          <a:xfrm>
            <a:off x="5143500" y="5897563"/>
            <a:ext cx="685800" cy="641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fontAlgn="base">
              <a:spcBef>
                <a:spcPct val="50000"/>
              </a:spcBef>
              <a:spcAft>
                <a:spcPct val="0"/>
              </a:spcAft>
            </a:pPr>
            <a:r>
              <a:rPr lang="en-US" altLang="en-US" b="1">
                <a:solidFill>
                  <a:srgbClr val="000000"/>
                </a:solidFill>
                <a:latin typeface="Arial" panose="020B0604020202020204" pitchFamily="34" charset="0"/>
                <a:cs typeface="Arial" panose="020B0604020202020204" pitchFamily="34" charset="0"/>
              </a:rPr>
              <a:t>Tây Nam</a:t>
            </a:r>
          </a:p>
        </p:txBody>
      </p:sp>
    </p:spTree>
    <p:extLst>
      <p:ext uri="{BB962C8B-B14F-4D97-AF65-F5344CB8AC3E}">
        <p14:creationId xmlns:p14="http://schemas.microsoft.com/office/powerpoint/2010/main" val="12499856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5545"/>
                                        </p:tgtEl>
                                        <p:attrNameLst>
                                          <p:attrName>style.visibility</p:attrName>
                                        </p:attrNameLst>
                                      </p:cBhvr>
                                      <p:to>
                                        <p:strVal val="visible"/>
                                      </p:to>
                                    </p:set>
                                    <p:animEffect transition="in" filter="diamond(in)">
                                      <p:cBhvr>
                                        <p:cTn id="7" dur="500"/>
                                        <p:tgtEl>
                                          <p:spTgt spid="655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65544"/>
                                        </p:tgtEl>
                                        <p:attrNameLst>
                                          <p:attrName>style.visibility</p:attrName>
                                        </p:attrNameLst>
                                      </p:cBhvr>
                                      <p:to>
                                        <p:strVal val="visible"/>
                                      </p:to>
                                    </p:set>
                                    <p:anim calcmode="lin" valueType="num">
                                      <p:cBhvr additive="base">
                                        <p:cTn id="12" dur="500" fill="hold"/>
                                        <p:tgtEl>
                                          <p:spTgt spid="65544"/>
                                        </p:tgtEl>
                                        <p:attrNameLst>
                                          <p:attrName>ppt_x</p:attrName>
                                        </p:attrNameLst>
                                      </p:cBhvr>
                                      <p:tavLst>
                                        <p:tav tm="0">
                                          <p:val>
                                            <p:strVal val="#ppt_x"/>
                                          </p:val>
                                        </p:tav>
                                        <p:tav tm="100000">
                                          <p:val>
                                            <p:strVal val="#ppt_x"/>
                                          </p:val>
                                        </p:tav>
                                      </p:tavLst>
                                    </p:anim>
                                    <p:anim calcmode="lin" valueType="num">
                                      <p:cBhvr additive="base">
                                        <p:cTn id="13" dur="500" fill="hold"/>
                                        <p:tgtEl>
                                          <p:spTgt spid="65544"/>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65546"/>
                                        </p:tgtEl>
                                        <p:attrNameLst>
                                          <p:attrName>style.visibility</p:attrName>
                                        </p:attrNameLst>
                                      </p:cBhvr>
                                      <p:to>
                                        <p:strVal val="visible"/>
                                      </p:to>
                                    </p:set>
                                    <p:animEffect transition="in" filter="diamond(in)">
                                      <p:cBhvr>
                                        <p:cTn id="18" dur="500"/>
                                        <p:tgtEl>
                                          <p:spTgt spid="6554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65547"/>
                                        </p:tgtEl>
                                        <p:attrNameLst>
                                          <p:attrName>style.visibility</p:attrName>
                                        </p:attrNameLst>
                                      </p:cBhvr>
                                      <p:to>
                                        <p:strVal val="visible"/>
                                      </p:to>
                                    </p:set>
                                    <p:animEffect transition="in" filter="diamond(in)">
                                      <p:cBhvr>
                                        <p:cTn id="23" dur="500"/>
                                        <p:tgtEl>
                                          <p:spTgt spid="6554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65543"/>
                                        </p:tgtEl>
                                        <p:attrNameLst>
                                          <p:attrName>style.visibility</p:attrName>
                                        </p:attrNameLst>
                                      </p:cBhvr>
                                      <p:to>
                                        <p:strVal val="visible"/>
                                      </p:to>
                                    </p:set>
                                    <p:anim calcmode="lin" valueType="num">
                                      <p:cBhvr additive="base">
                                        <p:cTn id="28" dur="500" fill="hold"/>
                                        <p:tgtEl>
                                          <p:spTgt spid="65543"/>
                                        </p:tgtEl>
                                        <p:attrNameLst>
                                          <p:attrName>ppt_x</p:attrName>
                                        </p:attrNameLst>
                                      </p:cBhvr>
                                      <p:tavLst>
                                        <p:tav tm="0">
                                          <p:val>
                                            <p:strVal val="#ppt_x"/>
                                          </p:val>
                                        </p:tav>
                                        <p:tav tm="100000">
                                          <p:val>
                                            <p:strVal val="#ppt_x"/>
                                          </p:val>
                                        </p:tav>
                                      </p:tavLst>
                                    </p:anim>
                                    <p:anim calcmode="lin" valueType="num">
                                      <p:cBhvr additive="base">
                                        <p:cTn id="29" dur="500" fill="hold"/>
                                        <p:tgtEl>
                                          <p:spTgt spid="65543"/>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8" presetClass="entr" presetSubtype="16" fill="hold" grpId="0" nodeType="clickEffect">
                                  <p:stCondLst>
                                    <p:cond delay="0"/>
                                  </p:stCondLst>
                                  <p:childTnLst>
                                    <p:set>
                                      <p:cBhvr>
                                        <p:cTn id="33" dur="1" fill="hold">
                                          <p:stCondLst>
                                            <p:cond delay="0"/>
                                          </p:stCondLst>
                                        </p:cTn>
                                        <p:tgtEl>
                                          <p:spTgt spid="65548"/>
                                        </p:tgtEl>
                                        <p:attrNameLst>
                                          <p:attrName>style.visibility</p:attrName>
                                        </p:attrNameLst>
                                      </p:cBhvr>
                                      <p:to>
                                        <p:strVal val="visible"/>
                                      </p:to>
                                    </p:set>
                                    <p:animEffect transition="in" filter="diamond(in)">
                                      <p:cBhvr>
                                        <p:cTn id="34" dur="500"/>
                                        <p:tgtEl>
                                          <p:spTgt spid="65548"/>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8" presetClass="entr" presetSubtype="16" fill="hold" grpId="0" nodeType="clickEffect">
                                  <p:stCondLst>
                                    <p:cond delay="0"/>
                                  </p:stCondLst>
                                  <p:childTnLst>
                                    <p:set>
                                      <p:cBhvr>
                                        <p:cTn id="38" dur="1" fill="hold">
                                          <p:stCondLst>
                                            <p:cond delay="0"/>
                                          </p:stCondLst>
                                        </p:cTn>
                                        <p:tgtEl>
                                          <p:spTgt spid="65549"/>
                                        </p:tgtEl>
                                        <p:attrNameLst>
                                          <p:attrName>style.visibility</p:attrName>
                                        </p:attrNameLst>
                                      </p:cBhvr>
                                      <p:to>
                                        <p:strVal val="visible"/>
                                      </p:to>
                                    </p:set>
                                    <p:animEffect transition="in" filter="diamond(in)">
                                      <p:cBhvr>
                                        <p:cTn id="39" dur="500"/>
                                        <p:tgtEl>
                                          <p:spTgt spid="65549"/>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nodeType="clickEffect">
                                  <p:stCondLst>
                                    <p:cond delay="0"/>
                                  </p:stCondLst>
                                  <p:childTnLst>
                                    <p:set>
                                      <p:cBhvr>
                                        <p:cTn id="43" dur="1" fill="hold">
                                          <p:stCondLst>
                                            <p:cond delay="0"/>
                                          </p:stCondLst>
                                        </p:cTn>
                                        <p:tgtEl>
                                          <p:spTgt spid="65553"/>
                                        </p:tgtEl>
                                        <p:attrNameLst>
                                          <p:attrName>style.visibility</p:attrName>
                                        </p:attrNameLst>
                                      </p:cBhvr>
                                      <p:to>
                                        <p:strVal val="visible"/>
                                      </p:to>
                                    </p:set>
                                    <p:anim calcmode="lin" valueType="num">
                                      <p:cBhvr additive="base">
                                        <p:cTn id="44" dur="500" fill="hold"/>
                                        <p:tgtEl>
                                          <p:spTgt spid="65553"/>
                                        </p:tgtEl>
                                        <p:attrNameLst>
                                          <p:attrName>ppt_x</p:attrName>
                                        </p:attrNameLst>
                                      </p:cBhvr>
                                      <p:tavLst>
                                        <p:tav tm="0">
                                          <p:val>
                                            <p:strVal val="#ppt_x"/>
                                          </p:val>
                                        </p:tav>
                                        <p:tav tm="100000">
                                          <p:val>
                                            <p:strVal val="#ppt_x"/>
                                          </p:val>
                                        </p:tav>
                                      </p:tavLst>
                                    </p:anim>
                                    <p:anim calcmode="lin" valueType="num">
                                      <p:cBhvr additive="base">
                                        <p:cTn id="45" dur="500" fill="hold"/>
                                        <p:tgtEl>
                                          <p:spTgt spid="65553"/>
                                        </p:tgtEl>
                                        <p:attrNameLst>
                                          <p:attrName>ppt_y</p:attrName>
                                        </p:attrNameLst>
                                      </p:cBhvr>
                                      <p:tavLst>
                                        <p:tav tm="0">
                                          <p:val>
                                            <p:strVal val="1+#ppt_h/2"/>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8" presetClass="entr" presetSubtype="16" fill="hold" grpId="0" nodeType="clickEffect">
                                  <p:stCondLst>
                                    <p:cond delay="0"/>
                                  </p:stCondLst>
                                  <p:childTnLst>
                                    <p:set>
                                      <p:cBhvr>
                                        <p:cTn id="49" dur="1" fill="hold">
                                          <p:stCondLst>
                                            <p:cond delay="0"/>
                                          </p:stCondLst>
                                        </p:cTn>
                                        <p:tgtEl>
                                          <p:spTgt spid="65554"/>
                                        </p:tgtEl>
                                        <p:attrNameLst>
                                          <p:attrName>style.visibility</p:attrName>
                                        </p:attrNameLst>
                                      </p:cBhvr>
                                      <p:to>
                                        <p:strVal val="visible"/>
                                      </p:to>
                                    </p:set>
                                    <p:animEffect transition="in" filter="diamond(in)">
                                      <p:cBhvr>
                                        <p:cTn id="50" dur="500"/>
                                        <p:tgtEl>
                                          <p:spTgt spid="65554"/>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8" presetClass="entr" presetSubtype="16" fill="hold" grpId="0" nodeType="clickEffect">
                                  <p:stCondLst>
                                    <p:cond delay="0"/>
                                  </p:stCondLst>
                                  <p:childTnLst>
                                    <p:set>
                                      <p:cBhvr>
                                        <p:cTn id="54" dur="1" fill="hold">
                                          <p:stCondLst>
                                            <p:cond delay="0"/>
                                          </p:stCondLst>
                                        </p:cTn>
                                        <p:tgtEl>
                                          <p:spTgt spid="65555"/>
                                        </p:tgtEl>
                                        <p:attrNameLst>
                                          <p:attrName>style.visibility</p:attrName>
                                        </p:attrNameLst>
                                      </p:cBhvr>
                                      <p:to>
                                        <p:strVal val="visible"/>
                                      </p:to>
                                    </p:set>
                                    <p:animEffect transition="in" filter="diamond(in)">
                                      <p:cBhvr>
                                        <p:cTn id="55" dur="500"/>
                                        <p:tgtEl>
                                          <p:spTgt spid="65555"/>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4" fill="hold" nodeType="clickEffect">
                                  <p:stCondLst>
                                    <p:cond delay="0"/>
                                  </p:stCondLst>
                                  <p:childTnLst>
                                    <p:set>
                                      <p:cBhvr>
                                        <p:cTn id="59" dur="1" fill="hold">
                                          <p:stCondLst>
                                            <p:cond delay="0"/>
                                          </p:stCondLst>
                                        </p:cTn>
                                        <p:tgtEl>
                                          <p:spTgt spid="65550"/>
                                        </p:tgtEl>
                                        <p:attrNameLst>
                                          <p:attrName>style.visibility</p:attrName>
                                        </p:attrNameLst>
                                      </p:cBhvr>
                                      <p:to>
                                        <p:strVal val="visible"/>
                                      </p:to>
                                    </p:set>
                                    <p:anim calcmode="lin" valueType="num">
                                      <p:cBhvr additive="base">
                                        <p:cTn id="60" dur="500" fill="hold"/>
                                        <p:tgtEl>
                                          <p:spTgt spid="65550"/>
                                        </p:tgtEl>
                                        <p:attrNameLst>
                                          <p:attrName>ppt_x</p:attrName>
                                        </p:attrNameLst>
                                      </p:cBhvr>
                                      <p:tavLst>
                                        <p:tav tm="0">
                                          <p:val>
                                            <p:strVal val="#ppt_x"/>
                                          </p:val>
                                        </p:tav>
                                        <p:tav tm="100000">
                                          <p:val>
                                            <p:strVal val="#ppt_x"/>
                                          </p:val>
                                        </p:tav>
                                      </p:tavLst>
                                    </p:anim>
                                    <p:anim calcmode="lin" valueType="num">
                                      <p:cBhvr additive="base">
                                        <p:cTn id="61" dur="500" fill="hold"/>
                                        <p:tgtEl>
                                          <p:spTgt spid="65550"/>
                                        </p:tgtEl>
                                        <p:attrNameLst>
                                          <p:attrName>ppt_y</p:attrName>
                                        </p:attrNameLst>
                                      </p:cBhvr>
                                      <p:tavLst>
                                        <p:tav tm="0">
                                          <p:val>
                                            <p:strVal val="1+#ppt_h/2"/>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8" presetClass="entr" presetSubtype="16" fill="hold" grpId="0" nodeType="clickEffect">
                                  <p:stCondLst>
                                    <p:cond delay="0"/>
                                  </p:stCondLst>
                                  <p:childTnLst>
                                    <p:set>
                                      <p:cBhvr>
                                        <p:cTn id="65" dur="1" fill="hold">
                                          <p:stCondLst>
                                            <p:cond delay="0"/>
                                          </p:stCondLst>
                                        </p:cTn>
                                        <p:tgtEl>
                                          <p:spTgt spid="65551"/>
                                        </p:tgtEl>
                                        <p:attrNameLst>
                                          <p:attrName>style.visibility</p:attrName>
                                        </p:attrNameLst>
                                      </p:cBhvr>
                                      <p:to>
                                        <p:strVal val="visible"/>
                                      </p:to>
                                    </p:set>
                                    <p:animEffect transition="in" filter="diamond(in)">
                                      <p:cBhvr>
                                        <p:cTn id="66" dur="500"/>
                                        <p:tgtEl>
                                          <p:spTgt spid="65551"/>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8" presetClass="entr" presetSubtype="16" fill="hold" grpId="0" nodeType="clickEffect">
                                  <p:stCondLst>
                                    <p:cond delay="0"/>
                                  </p:stCondLst>
                                  <p:childTnLst>
                                    <p:set>
                                      <p:cBhvr>
                                        <p:cTn id="70" dur="1" fill="hold">
                                          <p:stCondLst>
                                            <p:cond delay="0"/>
                                          </p:stCondLst>
                                        </p:cTn>
                                        <p:tgtEl>
                                          <p:spTgt spid="65552"/>
                                        </p:tgtEl>
                                        <p:attrNameLst>
                                          <p:attrName>style.visibility</p:attrName>
                                        </p:attrNameLst>
                                      </p:cBhvr>
                                      <p:to>
                                        <p:strVal val="visible"/>
                                      </p:to>
                                    </p:set>
                                    <p:animEffect transition="in" filter="diamond(in)">
                                      <p:cBhvr>
                                        <p:cTn id="71" dur="500"/>
                                        <p:tgtEl>
                                          <p:spTgt spid="655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5" grpId="0" animBg="1"/>
      <p:bldP spid="65546" grpId="0" animBg="1"/>
      <p:bldP spid="65547" grpId="0" animBg="1"/>
      <p:bldP spid="65548" grpId="0" animBg="1"/>
      <p:bldP spid="65549" grpId="0" animBg="1"/>
      <p:bldP spid="65551" grpId="0" animBg="1"/>
      <p:bldP spid="65552" grpId="0" animBg="1"/>
      <p:bldP spid="65554" grpId="0" animBg="1"/>
      <p:bldP spid="6555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2066" y="438241"/>
            <a:ext cx="4663444" cy="5710025"/>
          </a:xfrm>
          <a:prstGeom prst="rect">
            <a:avLst/>
          </a:prstGeom>
        </p:spPr>
        <p:txBody>
          <a:bodyPr wrap="square">
            <a:spAutoFit/>
          </a:bodyPr>
          <a:lstStyle/>
          <a:p>
            <a:pPr algn="just">
              <a:lnSpc>
                <a:spcPct val="115000"/>
              </a:lnSpc>
              <a:spcAft>
                <a:spcPts val="0"/>
              </a:spcAf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HS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quan</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sát</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bản</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đồ</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nước</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Đông</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Nam Á</a:t>
            </a:r>
            <a:r>
              <a:rPr lang="vi-VN"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vi-VN"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en-US" sz="32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Xác</a:t>
            </a:r>
            <a:r>
              <a:rPr lang="en-US" sz="32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32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các</a:t>
            </a:r>
            <a:r>
              <a:rPr lang="en-US" sz="32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đường</a:t>
            </a:r>
            <a:r>
              <a:rPr lang="en-US" sz="32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kinh</a:t>
            </a:r>
            <a:r>
              <a:rPr lang="en-US" sz="32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tuyến</a:t>
            </a:r>
            <a:r>
              <a:rPr lang="en-US" sz="32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vĩ</a:t>
            </a:r>
            <a:r>
              <a:rPr lang="en-US" sz="32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tuyến</a:t>
            </a:r>
            <a:r>
              <a:rPr lang="en-US" sz="32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en-US" sz="32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Phía</a:t>
            </a:r>
            <a:r>
              <a:rPr lang="en-US" sz="32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trên</a:t>
            </a:r>
            <a:r>
              <a:rPr lang="en-US" sz="32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đường</a:t>
            </a:r>
            <a:r>
              <a:rPr lang="en-US" sz="32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kinh</a:t>
            </a:r>
            <a:r>
              <a:rPr lang="en-US" sz="32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tuyến</a:t>
            </a:r>
            <a:r>
              <a:rPr lang="en-US" sz="32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chỉ</a:t>
            </a:r>
            <a:r>
              <a:rPr lang="en-US" sz="32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hướng</a:t>
            </a:r>
            <a:r>
              <a:rPr lang="en-US" sz="32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gì</a:t>
            </a:r>
            <a:r>
              <a:rPr lang="en-US" sz="32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Phía</a:t>
            </a:r>
            <a:r>
              <a:rPr lang="en-US" sz="32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dưới</a:t>
            </a:r>
            <a:r>
              <a:rPr lang="en-US" sz="32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chỉ</a:t>
            </a:r>
            <a:r>
              <a:rPr lang="en-US" sz="32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hướng</a:t>
            </a:r>
            <a:r>
              <a:rPr lang="en-US" sz="32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gì</a:t>
            </a:r>
            <a:r>
              <a:rPr lang="en-US" sz="32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en-US" sz="32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Đầu</a:t>
            </a:r>
            <a:r>
              <a:rPr lang="en-US" sz="32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bên</a:t>
            </a:r>
            <a:r>
              <a:rPr lang="en-US" sz="32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trái</a:t>
            </a:r>
            <a:r>
              <a:rPr lang="en-US" sz="32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và</a:t>
            </a:r>
            <a:r>
              <a:rPr lang="en-US" sz="32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phải</a:t>
            </a:r>
            <a:r>
              <a:rPr lang="en-US" sz="32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của</a:t>
            </a:r>
            <a:r>
              <a:rPr lang="en-US" sz="32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đường</a:t>
            </a:r>
            <a:r>
              <a:rPr lang="en-US" sz="32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kinh</a:t>
            </a:r>
            <a:r>
              <a:rPr lang="en-US" sz="32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tuyến</a:t>
            </a:r>
            <a:r>
              <a:rPr lang="en-US" sz="32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chỉ</a:t>
            </a:r>
            <a:r>
              <a:rPr lang="en-US" sz="32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hướng</a:t>
            </a:r>
            <a:r>
              <a:rPr lang="en-US" sz="32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gì</a:t>
            </a:r>
            <a:r>
              <a:rPr lang="en-US" sz="32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Hình ảnh 11"/>
          <p:cNvPicPr/>
          <p:nvPr/>
        </p:nvPicPr>
        <p:blipFill>
          <a:blip r:embed="rId2" cstate="print">
            <a:extLst>
              <a:ext uri="{28A0092B-C50C-407E-A947-70E740481C1C}">
                <a14:useLocalDpi xmlns:a14="http://schemas.microsoft.com/office/drawing/2010/main" val="0"/>
              </a:ext>
            </a:extLst>
          </a:blip>
          <a:srcRect l="3590" t="2695" r="7755" b="3758"/>
          <a:stretch>
            <a:fillRect/>
          </a:stretch>
        </p:blipFill>
        <p:spPr>
          <a:xfrm>
            <a:off x="5577839" y="438241"/>
            <a:ext cx="5956663" cy="6035871"/>
          </a:xfrm>
          <a:prstGeom prst="rect">
            <a:avLst/>
          </a:prstGeom>
          <a:noFill/>
          <a:ln>
            <a:noFill/>
          </a:ln>
        </p:spPr>
      </p:pic>
      <p:sp>
        <p:nvSpPr>
          <p:cNvPr id="6" name="Hình Bầu dục 27"/>
          <p:cNvSpPr/>
          <p:nvPr/>
        </p:nvSpPr>
        <p:spPr>
          <a:xfrm>
            <a:off x="7493002" y="116836"/>
            <a:ext cx="1229360" cy="406400"/>
          </a:xfrm>
          <a:prstGeom prst="ellipse">
            <a:avLst/>
          </a:prstGeom>
          <a:solidFill>
            <a:sysClr val="window" lastClr="FFFFFF"/>
          </a:solidFill>
          <a:ln w="12700" cap="flat" cmpd="sng">
            <a:noFill/>
            <a:prstDash val="solid"/>
            <a:miter lim="800000"/>
            <a:headEnd type="none" w="sm" len="sm"/>
            <a:tailEnd type="none" w="sm" len="sm"/>
          </a:ln>
          <a:effectLst/>
        </p:spPr>
        <p:txBody>
          <a:bodyPr spcFirstLastPara="1" wrap="square" lIns="91425" tIns="45700" rIns="91425" bIns="45700" anchor="ctr" anchorCtr="0">
            <a:noAutofit/>
          </a:bodyPr>
          <a:lstStyle/>
          <a:p>
            <a:pPr indent="179070" algn="ctr">
              <a:lnSpc>
                <a:spcPct val="107000"/>
              </a:lnSpc>
              <a:spcAft>
                <a:spcPts val="800"/>
              </a:spcAft>
            </a:pPr>
            <a:r>
              <a:rPr lang="en-US" sz="20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Bắc</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Hình Bầu dục 27"/>
          <p:cNvSpPr/>
          <p:nvPr/>
        </p:nvSpPr>
        <p:spPr>
          <a:xfrm>
            <a:off x="7580087" y="6474112"/>
            <a:ext cx="1785982" cy="406400"/>
          </a:xfrm>
          <a:prstGeom prst="ellipse">
            <a:avLst/>
          </a:prstGeom>
          <a:solidFill>
            <a:sysClr val="window" lastClr="FFFFFF"/>
          </a:solidFill>
          <a:ln w="12700" cap="flat" cmpd="sng">
            <a:noFill/>
            <a:prstDash val="solid"/>
            <a:miter lim="800000"/>
            <a:headEnd type="none" w="sm" len="sm"/>
            <a:tailEnd type="none" w="sm" len="sm"/>
          </a:ln>
          <a:effectLst/>
        </p:spPr>
        <p:txBody>
          <a:bodyPr spcFirstLastPara="1" wrap="square" lIns="91425" tIns="45700" rIns="91425" bIns="45700" anchor="ctr" anchorCtr="0">
            <a:noAutofit/>
          </a:bodyPr>
          <a:lstStyle/>
          <a:p>
            <a:pPr indent="179070" algn="ctr">
              <a:lnSpc>
                <a:spcPct val="107000"/>
              </a:lnSpc>
              <a:spcAft>
                <a:spcPts val="800"/>
              </a:spcAft>
            </a:pPr>
            <a:r>
              <a:rPr lang="vi-VN" sz="2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Nam</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Hình Bầu dục 27"/>
          <p:cNvSpPr/>
          <p:nvPr/>
        </p:nvSpPr>
        <p:spPr>
          <a:xfrm>
            <a:off x="11168744" y="2717074"/>
            <a:ext cx="1384662" cy="636455"/>
          </a:xfrm>
          <a:prstGeom prst="ellipse">
            <a:avLst/>
          </a:prstGeom>
          <a:solidFill>
            <a:sysClr val="window" lastClr="FFFFFF"/>
          </a:solidFill>
          <a:ln w="12700" cap="flat" cmpd="sng">
            <a:noFill/>
            <a:prstDash val="solid"/>
            <a:miter lim="800000"/>
            <a:headEnd type="none" w="sm" len="sm"/>
            <a:tailEnd type="none" w="sm" len="sm"/>
          </a:ln>
          <a:effectLst/>
        </p:spPr>
        <p:txBody>
          <a:bodyPr spcFirstLastPara="1" wrap="square" lIns="91425" tIns="45700" rIns="91425" bIns="45700" anchor="ctr" anchorCtr="0">
            <a:noAutofit/>
          </a:bodyPr>
          <a:lstStyle/>
          <a:p>
            <a:pPr indent="179070" algn="ctr">
              <a:lnSpc>
                <a:spcPct val="107000"/>
              </a:lnSpc>
              <a:spcAft>
                <a:spcPts val="800"/>
              </a:spcAft>
            </a:pPr>
            <a:r>
              <a:rPr lang="vi-VN" sz="2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Đông</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Hình Bầu dục 27"/>
          <p:cNvSpPr/>
          <p:nvPr/>
        </p:nvSpPr>
        <p:spPr>
          <a:xfrm>
            <a:off x="4754878" y="3260637"/>
            <a:ext cx="1188722" cy="406400"/>
          </a:xfrm>
          <a:prstGeom prst="ellipse">
            <a:avLst/>
          </a:prstGeom>
          <a:solidFill>
            <a:sysClr val="window" lastClr="FFFFFF"/>
          </a:solidFill>
          <a:ln w="12700" cap="flat" cmpd="sng">
            <a:noFill/>
            <a:prstDash val="solid"/>
            <a:miter lim="800000"/>
            <a:headEnd type="none" w="sm" len="sm"/>
            <a:tailEnd type="none" w="sm" len="sm"/>
          </a:ln>
          <a:effectLst/>
        </p:spPr>
        <p:txBody>
          <a:bodyPr spcFirstLastPara="1" wrap="square" lIns="91425" tIns="45700" rIns="91425" bIns="45700" anchor="ctr" anchorCtr="0">
            <a:noAutofit/>
          </a:bodyPr>
          <a:lstStyle/>
          <a:p>
            <a:pPr indent="179070" algn="ctr">
              <a:lnSpc>
                <a:spcPct val="107000"/>
              </a:lnSpc>
              <a:spcAft>
                <a:spcPts val="800"/>
              </a:spcAft>
            </a:pPr>
            <a:r>
              <a:rPr lang="vi-VN" sz="2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Tây</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782559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4949" y="130622"/>
            <a:ext cx="11612880"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Bài 2. BẢN ĐỒ. MỘT SỐ LƯỚI KINH, VĨ TUYẾN.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PHƯƠNG HƯỚNG TRÊN BẢN ĐỒ</a:t>
            </a:r>
            <a:endParaRPr kumimoji="0" lang="en-US" sz="2800" b="1" i="0" u="none" strike="noStrike" kern="1200" cap="none" spc="0" normalizeH="0" baseline="0" noProof="0" dirty="0">
              <a:ln>
                <a:noFill/>
              </a:ln>
              <a:solidFill>
                <a:srgbClr val="FF0000"/>
              </a:solidFill>
              <a:effectLst/>
              <a:uLnTx/>
              <a:uFillTx/>
              <a:latin typeface="Calibri Light" panose="020F0302020204030204"/>
              <a:ea typeface="+mn-ea"/>
              <a:cs typeface="+mn-cs"/>
            </a:endParaRPr>
          </a:p>
        </p:txBody>
      </p:sp>
      <p:graphicFrame>
        <p:nvGraphicFramePr>
          <p:cNvPr id="6" name="Table 5"/>
          <p:cNvGraphicFramePr>
            <a:graphicFrameLocks noGrp="1"/>
          </p:cNvGraphicFramePr>
          <p:nvPr/>
        </p:nvGraphicFramePr>
        <p:xfrm>
          <a:off x="273426" y="1108520"/>
          <a:ext cx="10515600" cy="451358"/>
        </p:xfrm>
        <a:graphic>
          <a:graphicData uri="http://schemas.openxmlformats.org/drawingml/2006/table">
            <a:tbl>
              <a:tblPr/>
              <a:tblGrid>
                <a:gridCol w="10515600">
                  <a:extLst>
                    <a:ext uri="{9D8B030D-6E8A-4147-A177-3AD203B41FA5}">
                      <a16:colId xmlns:a16="http://schemas.microsoft.com/office/drawing/2014/main" val="4207698727"/>
                    </a:ext>
                  </a:extLst>
                </a:gridCol>
              </a:tblGrid>
              <a:tr h="0">
                <a:tc>
                  <a:txBody>
                    <a:bodyPr/>
                    <a:lstStyle/>
                    <a:p>
                      <a:pPr algn="just">
                        <a:lnSpc>
                          <a:spcPct val="115000"/>
                        </a:lnSpc>
                        <a:spcAft>
                          <a:spcPts val="0"/>
                        </a:spcAft>
                      </a:pPr>
                      <a:r>
                        <a:rPr lang="vi-VN" sz="28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3. Phương hướng trên bản đồ</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4300" marR="114300" marT="0" marB="0">
                    <a:lnL>
                      <a:noFill/>
                    </a:lnL>
                    <a:lnR>
                      <a:noFill/>
                    </a:lnR>
                    <a:lnT>
                      <a:noFill/>
                    </a:lnT>
                    <a:lnB>
                      <a:noFill/>
                    </a:lnB>
                  </a:tcPr>
                </a:tc>
                <a:extLst>
                  <a:ext uri="{0D108BD9-81ED-4DB2-BD59-A6C34878D82A}">
                    <a16:rowId xmlns:a16="http://schemas.microsoft.com/office/drawing/2014/main" val="651341065"/>
                  </a:ext>
                </a:extLst>
              </a:tr>
            </a:tbl>
          </a:graphicData>
        </a:graphic>
      </p:graphicFrame>
      <p:sp>
        <p:nvSpPr>
          <p:cNvPr id="7" name="TextBox 6"/>
          <p:cNvSpPr txBox="1"/>
          <p:nvPr/>
        </p:nvSpPr>
        <p:spPr>
          <a:xfrm>
            <a:off x="364608" y="1600201"/>
            <a:ext cx="728676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Có 8 phương hướng chính.</a:t>
            </a:r>
            <a:endPar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9" name="TextBox 8"/>
          <p:cNvSpPr txBox="1"/>
          <p:nvPr/>
        </p:nvSpPr>
        <p:spPr>
          <a:xfrm>
            <a:off x="376519" y="2111189"/>
            <a:ext cx="570155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Cách xác định:</a:t>
            </a:r>
            <a:endPar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10" name="TextBox 9"/>
          <p:cNvSpPr txBox="1"/>
          <p:nvPr/>
        </p:nvSpPr>
        <p:spPr>
          <a:xfrm>
            <a:off x="364608" y="2689412"/>
            <a:ext cx="9182804" cy="587853"/>
          </a:xfrm>
          <a:prstGeom prst="rect">
            <a:avLst/>
          </a:prstGeom>
          <a:noFill/>
        </p:spPr>
        <p:txBody>
          <a:bodyPr wrap="square" rtlCol="0">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Dựa vào các đường kinh tuyến, vĩ tuyến trên bản đồ.</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TextBox 10"/>
          <p:cNvSpPr txBox="1"/>
          <p:nvPr/>
        </p:nvSpPr>
        <p:spPr>
          <a:xfrm>
            <a:off x="376519" y="3214697"/>
            <a:ext cx="9547412" cy="260019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Đầu</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phía</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trên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đường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kinh</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tuyến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hướng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Bắc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Đầu</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phía</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dưới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đường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kinh</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tuyến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hướng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Nam.</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Đầu</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bên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phải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vĩ</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tuyến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hướng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Đông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Đầu</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bên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trái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vĩ</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tuyến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hướng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Tây</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7953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520518" y="806823"/>
            <a:ext cx="582211" cy="369332"/>
          </a:xfrm>
          <a:prstGeom prst="rect">
            <a:avLst/>
          </a:prstGeom>
          <a:noFill/>
        </p:spPr>
        <p:txBody>
          <a:bodyPr wrap="none" rtlCol="0">
            <a:spAutoFit/>
          </a:bodyPr>
          <a:lstStyle/>
          <a:p>
            <a:r>
              <a:rPr lang="vi-VN" dirty="0"/>
              <a:t>Bắc</a:t>
            </a:r>
            <a:endParaRPr lang="en-US" dirty="0"/>
          </a:p>
        </p:txBody>
      </p:sp>
      <p:cxnSp>
        <p:nvCxnSpPr>
          <p:cNvPr id="11" name="Straight Connector 10"/>
          <p:cNvCxnSpPr/>
          <p:nvPr/>
        </p:nvCxnSpPr>
        <p:spPr>
          <a:xfrm flipH="1">
            <a:off x="8807824" y="1761565"/>
            <a:ext cx="2017058" cy="255494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337177" y="1869141"/>
            <a:ext cx="3039035" cy="2191871"/>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94129" y="785065"/>
            <a:ext cx="7368989" cy="1077218"/>
          </a:xfrm>
          <a:prstGeom prst="rect">
            <a:avLst/>
          </a:prstGeom>
          <a:noFill/>
        </p:spPr>
        <p:txBody>
          <a:bodyPr wrap="square" rtlCol="0">
            <a:spAutoFit/>
          </a:bodyPr>
          <a:lstStyle/>
          <a:p>
            <a:r>
              <a:rPr lang="vi-VN" sz="3200" i="1" dirty="0">
                <a:solidFill>
                  <a:srgbClr val="0000FF"/>
                </a:solidFill>
                <a:latin typeface="+mj-lt"/>
              </a:rPr>
              <a:t>Trên bản đồ cho hướng Bắc, em điền tiếp các hướng chính còn lại</a:t>
            </a:r>
            <a:endParaRPr lang="en-US" sz="3200" i="1" dirty="0">
              <a:solidFill>
                <a:srgbClr val="0000FF"/>
              </a:solidFill>
              <a:latin typeface="+mj-lt"/>
            </a:endParaRPr>
          </a:p>
        </p:txBody>
      </p:sp>
      <p:cxnSp>
        <p:nvCxnSpPr>
          <p:cNvPr id="17" name="Straight Connector 16"/>
          <p:cNvCxnSpPr/>
          <p:nvPr/>
        </p:nvCxnSpPr>
        <p:spPr>
          <a:xfrm flipV="1">
            <a:off x="8337177" y="2911288"/>
            <a:ext cx="3039035" cy="168089"/>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9843248" y="1438835"/>
            <a:ext cx="67235" cy="328108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5866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xit" presetSubtype="21" fill="hold" grpId="1" nodeType="clickEffect">
                                  <p:stCondLst>
                                    <p:cond delay="0"/>
                                  </p:stCondLst>
                                  <p:childTnLst>
                                    <p:animEffect transition="out" filter="barn(inVertical)">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4949" y="130622"/>
            <a:ext cx="11612880"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Bài 2. BẢN ĐỒ. MỘT SỐ LƯỚI KINH, VĨ TUYẾN.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PHƯƠNG HƯỚNG TRÊN BẢN ĐỒ</a:t>
            </a:r>
            <a:endParaRPr kumimoji="0" lang="en-US" sz="2800" b="1" i="0" u="none" strike="noStrike" kern="1200" cap="none" spc="0" normalizeH="0" baseline="0" noProof="0" dirty="0">
              <a:ln>
                <a:noFill/>
              </a:ln>
              <a:solidFill>
                <a:srgbClr val="FF0000"/>
              </a:solidFill>
              <a:effectLst/>
              <a:uLnTx/>
              <a:uFillTx/>
              <a:latin typeface="Calibri Light" panose="020F0302020204030204"/>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val="290904808"/>
              </p:ext>
            </p:extLst>
          </p:nvPr>
        </p:nvGraphicFramePr>
        <p:xfrm>
          <a:off x="273426" y="1108520"/>
          <a:ext cx="10515600" cy="451358"/>
        </p:xfrm>
        <a:graphic>
          <a:graphicData uri="http://schemas.openxmlformats.org/drawingml/2006/table">
            <a:tbl>
              <a:tblPr/>
              <a:tblGrid>
                <a:gridCol w="10515600">
                  <a:extLst>
                    <a:ext uri="{9D8B030D-6E8A-4147-A177-3AD203B41FA5}">
                      <a16:colId xmlns:a16="http://schemas.microsoft.com/office/drawing/2014/main" val="4207698727"/>
                    </a:ext>
                  </a:extLst>
                </a:gridCol>
              </a:tblGrid>
              <a:tr h="0">
                <a:tc>
                  <a:txBody>
                    <a:bodyPr/>
                    <a:lstStyle/>
                    <a:p>
                      <a:pPr algn="just">
                        <a:lnSpc>
                          <a:spcPct val="115000"/>
                        </a:lnSpc>
                        <a:spcAft>
                          <a:spcPts val="0"/>
                        </a:spcAft>
                      </a:pPr>
                      <a:r>
                        <a:rPr lang="vi-VN" sz="28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3. Phương hướng trên bản đồ</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4300" marR="114300" marT="0" marB="0">
                    <a:lnL>
                      <a:noFill/>
                    </a:lnL>
                    <a:lnR>
                      <a:noFill/>
                    </a:lnR>
                    <a:lnT>
                      <a:noFill/>
                    </a:lnT>
                    <a:lnB>
                      <a:noFill/>
                    </a:lnB>
                  </a:tcPr>
                </a:tc>
                <a:extLst>
                  <a:ext uri="{0D108BD9-81ED-4DB2-BD59-A6C34878D82A}">
                    <a16:rowId xmlns:a16="http://schemas.microsoft.com/office/drawing/2014/main" val="651341065"/>
                  </a:ext>
                </a:extLst>
              </a:tr>
            </a:tbl>
          </a:graphicData>
        </a:graphic>
      </p:graphicFrame>
      <p:sp>
        <p:nvSpPr>
          <p:cNvPr id="7" name="TextBox 6"/>
          <p:cNvSpPr txBox="1"/>
          <p:nvPr/>
        </p:nvSpPr>
        <p:spPr>
          <a:xfrm>
            <a:off x="364608" y="1600201"/>
            <a:ext cx="7286769" cy="523220"/>
          </a:xfrm>
          <a:prstGeom prst="rect">
            <a:avLst/>
          </a:prstGeom>
          <a:noFill/>
        </p:spPr>
        <p:txBody>
          <a:bodyPr wrap="square" rtlCol="0">
            <a:spAutoFit/>
          </a:bodyPr>
          <a:lstStyle/>
          <a:p>
            <a:r>
              <a:rPr lang="vi-VN" sz="2800" dirty="0">
                <a:latin typeface="+mj-lt"/>
              </a:rPr>
              <a:t>* Có 8 phương hướng chính.</a:t>
            </a:r>
            <a:endParaRPr lang="en-US" sz="2800" dirty="0">
              <a:latin typeface="+mj-lt"/>
            </a:endParaRPr>
          </a:p>
        </p:txBody>
      </p:sp>
      <p:sp>
        <p:nvSpPr>
          <p:cNvPr id="9" name="TextBox 8"/>
          <p:cNvSpPr txBox="1"/>
          <p:nvPr/>
        </p:nvSpPr>
        <p:spPr>
          <a:xfrm>
            <a:off x="376519" y="2111189"/>
            <a:ext cx="5701553" cy="523220"/>
          </a:xfrm>
          <a:prstGeom prst="rect">
            <a:avLst/>
          </a:prstGeom>
          <a:noFill/>
        </p:spPr>
        <p:txBody>
          <a:bodyPr wrap="square" rtlCol="0">
            <a:spAutoFit/>
          </a:bodyPr>
          <a:lstStyle/>
          <a:p>
            <a:r>
              <a:rPr lang="vi-VN" sz="2800" dirty="0">
                <a:latin typeface="+mj-lt"/>
              </a:rPr>
              <a:t>* Cách xác định:</a:t>
            </a:r>
            <a:endParaRPr lang="en-US" sz="2800" dirty="0">
              <a:latin typeface="+mj-lt"/>
            </a:endParaRPr>
          </a:p>
        </p:txBody>
      </p:sp>
      <p:sp>
        <p:nvSpPr>
          <p:cNvPr id="10" name="TextBox 9"/>
          <p:cNvSpPr txBox="1"/>
          <p:nvPr/>
        </p:nvSpPr>
        <p:spPr>
          <a:xfrm>
            <a:off x="364608" y="2689412"/>
            <a:ext cx="9182804" cy="587853"/>
          </a:xfrm>
          <a:prstGeom prst="rect">
            <a:avLst/>
          </a:prstGeom>
          <a:noFill/>
        </p:spPr>
        <p:txBody>
          <a:bodyPr wrap="square" rtlCol="0">
            <a:spAutoFit/>
          </a:bodyPr>
          <a:lstStyle/>
          <a:p>
            <a:pPr lvl="0" algn="just">
              <a:lnSpc>
                <a:spcPct val="115000"/>
              </a:lnSpc>
            </a:pP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Dựa vào các đường kinh tuyến, vĩ tuyến trên bản đồ.</a:t>
            </a:r>
            <a:endPar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TextBox 10"/>
          <p:cNvSpPr txBox="1"/>
          <p:nvPr/>
        </p:nvSpPr>
        <p:spPr>
          <a:xfrm>
            <a:off x="376519" y="3214697"/>
            <a:ext cx="9547412" cy="2600199"/>
          </a:xfrm>
          <a:prstGeom prst="rect">
            <a:avLst/>
          </a:prstGeom>
          <a:noFill/>
        </p:spPr>
        <p:txBody>
          <a:bodyPr wrap="square" rtlCol="0">
            <a:spAutoFit/>
          </a:bodyPr>
          <a:lstStyle/>
          <a:p>
            <a:pPr lvl="0" algn="just">
              <a:lnSpc>
                <a:spcPct val="150000"/>
              </a:lnSpc>
            </a:pP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phía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kinh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tuyến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hướng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Bắc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50000"/>
              </a:lnSpc>
            </a:pP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phía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dưới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kinh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tuyến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hướng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Nam.</a:t>
            </a:r>
            <a:endPar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50000"/>
              </a:lnSpc>
            </a:pP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bên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vĩ</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tuyến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hướng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Đông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50000"/>
              </a:lnSpc>
            </a:pP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bên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trái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vĩ</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tuyến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hướng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Tây</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Rectangle 12"/>
          <p:cNvSpPr/>
          <p:nvPr/>
        </p:nvSpPr>
        <p:spPr>
          <a:xfrm>
            <a:off x="372103" y="5934908"/>
            <a:ext cx="6768199" cy="548099"/>
          </a:xfrm>
          <a:prstGeom prst="rect">
            <a:avLst/>
          </a:prstGeom>
        </p:spPr>
        <p:txBody>
          <a:bodyPr wrap="none">
            <a:spAutoFit/>
          </a:bodyPr>
          <a:lstStyle/>
          <a:p>
            <a:pPr lvl="0" algn="just">
              <a:lnSpc>
                <a:spcPct val="115000"/>
              </a:lnSpc>
            </a:pP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Dựa vào mũi tên chỉ hướng Bắc trên bản đồ.</a:t>
            </a:r>
            <a:endPar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180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1972491" y="737843"/>
            <a:ext cx="8242663" cy="6120157"/>
          </a:xfrm>
          <a:prstGeom prst="rect">
            <a:avLst/>
          </a:prstGeom>
        </p:spPr>
      </p:pic>
      <p:sp>
        <p:nvSpPr>
          <p:cNvPr id="5" name="Rectangle 4"/>
          <p:cNvSpPr/>
          <p:nvPr/>
        </p:nvSpPr>
        <p:spPr>
          <a:xfrm>
            <a:off x="313509" y="149991"/>
            <a:ext cx="11612879" cy="587853"/>
          </a:xfrm>
          <a:prstGeom prst="rect">
            <a:avLst/>
          </a:prstGeom>
        </p:spPr>
        <p:txBody>
          <a:bodyPr wrap="square">
            <a:spAutoFit/>
          </a:bodyPr>
          <a:lstStyle/>
          <a:p>
            <a:pPr algn="ctr">
              <a:lnSpc>
                <a:spcPct val="115000"/>
              </a:lnSpc>
              <a:spcAft>
                <a:spcPts val="800"/>
              </a:spcAft>
            </a:pPr>
            <a:r>
              <a:rPr lang="vi-VN" sz="28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Xác định hướng đi từ Hà Nội đến các địa điểm: Băng Cốc, Ma-ni-a, Xin-ga-po</a:t>
            </a:r>
            <a:r>
              <a:rPr lang="vi-VN" sz="14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endParaRPr lang="en-US" sz="1400" i="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91632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9212" y="474519"/>
            <a:ext cx="10275474" cy="954107"/>
          </a:xfrm>
          <a:prstGeom prst="rect">
            <a:avLst/>
          </a:prstGeom>
        </p:spPr>
        <p:txBody>
          <a:bodyPr wrap="square">
            <a:spAutoFit/>
          </a:bodyPr>
          <a:lstStyle/>
          <a:p>
            <a:r>
              <a:rPr lang="vi-VN" sz="2800" i="1" dirty="0">
                <a:solidFill>
                  <a:srgbClr val="0000FF"/>
                </a:solidFill>
                <a:latin typeface="Times New Roman" panose="02020603050405020304" pitchFamily="18" charset="0"/>
                <a:ea typeface="Calibri" panose="020F0502020204030204" pitchFamily="34" charset="0"/>
              </a:rPr>
              <a:t>Dựa vào bản đồ </a:t>
            </a:r>
            <a:r>
              <a:rPr lang="en-US" sz="2800" i="1" dirty="0">
                <a:solidFill>
                  <a:srgbClr val="0000FF"/>
                </a:solidFill>
                <a:latin typeface="Times New Roman" panose="02020603050405020304" pitchFamily="18" charset="0"/>
                <a:ea typeface="Calibri" panose="020F0502020204030204" pitchFamily="34" charset="0"/>
              </a:rPr>
              <a:t>“</a:t>
            </a:r>
            <a:r>
              <a:rPr lang="vi-VN" sz="2800" i="1" dirty="0">
                <a:solidFill>
                  <a:srgbClr val="0000FF"/>
                </a:solidFill>
                <a:latin typeface="Times New Roman" panose="02020603050405020304" pitchFamily="18" charset="0"/>
                <a:ea typeface="Calibri" panose="020F0502020204030204" pitchFamily="34" charset="0"/>
              </a:rPr>
              <a:t> Việt Nam trong Đông Nam Á</a:t>
            </a:r>
            <a:r>
              <a:rPr lang="en-US" sz="2800" i="1" dirty="0">
                <a:solidFill>
                  <a:srgbClr val="0000FF"/>
                </a:solidFill>
                <a:latin typeface="Times New Roman" panose="02020603050405020304" pitchFamily="18" charset="0"/>
                <a:ea typeface="Calibri" panose="020F0502020204030204" pitchFamily="34" charset="0"/>
              </a:rPr>
              <a:t>”</a:t>
            </a:r>
            <a:r>
              <a:rPr lang="vi-VN" sz="2800" i="1" dirty="0">
                <a:solidFill>
                  <a:srgbClr val="0000FF"/>
                </a:solidFill>
                <a:latin typeface="Times New Roman" panose="02020603050405020304" pitchFamily="18" charset="0"/>
                <a:ea typeface="Calibri" panose="020F0502020204030204" pitchFamily="34" charset="0"/>
              </a:rPr>
              <a:t>, cho biết phần đất liền ở nước ta tiếp giáp với biển ở những hướng nào?</a:t>
            </a:r>
            <a:endParaRPr lang="en-US" sz="2800" dirty="0">
              <a:solidFill>
                <a:srgbClr val="0000FF"/>
              </a:solidFill>
            </a:endParaRPr>
          </a:p>
        </p:txBody>
      </p:sp>
      <p:pic>
        <p:nvPicPr>
          <p:cNvPr id="5" name="Picture 4"/>
          <p:cNvPicPr/>
          <p:nvPr/>
        </p:nvPicPr>
        <p:blipFill>
          <a:blip r:embed="rId2"/>
          <a:stretch>
            <a:fillRect/>
          </a:stretch>
        </p:blipFill>
        <p:spPr>
          <a:xfrm>
            <a:off x="4493623" y="1331260"/>
            <a:ext cx="6871063" cy="5526356"/>
          </a:xfrm>
          <a:prstGeom prst="rect">
            <a:avLst/>
          </a:prstGeom>
        </p:spPr>
      </p:pic>
      <p:sp>
        <p:nvSpPr>
          <p:cNvPr id="6" name="Rectangle 5"/>
          <p:cNvSpPr/>
          <p:nvPr/>
        </p:nvSpPr>
        <p:spPr>
          <a:xfrm>
            <a:off x="1313965" y="2336698"/>
            <a:ext cx="2743199" cy="3065455"/>
          </a:xfrm>
          <a:prstGeom prst="rect">
            <a:avLst/>
          </a:prstGeom>
        </p:spPr>
        <p:txBody>
          <a:bodyPr wrap="square">
            <a:spAutoFit/>
          </a:bodyPr>
          <a:lstStyle/>
          <a:p>
            <a:pPr>
              <a:lnSpc>
                <a:spcPct val="115000"/>
              </a:lnSpc>
              <a:spcAft>
                <a:spcPts val="0"/>
              </a:spcAft>
            </a:pPr>
            <a:r>
              <a:rPr lang="vi-VN"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Phần đất liền ở nước ta tiếp giáp với biển ở những hướng: Hướng đông, đông nam, nam và tây nam.</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Box 6"/>
          <p:cNvSpPr txBox="1"/>
          <p:nvPr/>
        </p:nvSpPr>
        <p:spPr>
          <a:xfrm>
            <a:off x="3840480" y="71845"/>
            <a:ext cx="4741817" cy="523220"/>
          </a:xfrm>
          <a:prstGeom prst="rect">
            <a:avLst/>
          </a:prstGeom>
          <a:noFill/>
        </p:spPr>
        <p:txBody>
          <a:bodyPr wrap="square" rtlCol="0">
            <a:spAutoFit/>
          </a:bodyPr>
          <a:lstStyle/>
          <a:p>
            <a:pPr algn="ctr"/>
            <a:r>
              <a:rPr lang="vi-VN" sz="2800" b="1" dirty="0">
                <a:solidFill>
                  <a:srgbClr val="FF0000"/>
                </a:solidFill>
                <a:latin typeface="+mj-lt"/>
              </a:rPr>
              <a:t>LUYỆN TẬP</a:t>
            </a:r>
            <a:endParaRPr lang="en-US" sz="2800" b="1" dirty="0">
              <a:solidFill>
                <a:srgbClr val="FF0000"/>
              </a:solidFill>
              <a:latin typeface="+mj-lt"/>
            </a:endParaRPr>
          </a:p>
        </p:txBody>
      </p:sp>
    </p:spTree>
    <p:extLst>
      <p:ext uri="{BB962C8B-B14F-4D97-AF65-F5344CB8AC3E}">
        <p14:creationId xmlns:p14="http://schemas.microsoft.com/office/powerpoint/2010/main" val="2731559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xit" presetSubtype="0" fill="hold" grpId="1" nodeType="clickEffect">
                                  <p:stCondLst>
                                    <p:cond delay="0"/>
                                  </p:stCondLst>
                                  <p:childTnLst>
                                    <p:animEffect transition="out" filter="fade">
                                      <p:cBhvr>
                                        <p:cTn id="18" dur="1000"/>
                                        <p:tgtEl>
                                          <p:spTgt spid="4"/>
                                        </p:tgtEl>
                                      </p:cBhvr>
                                    </p:animEffect>
                                    <p:anim calcmode="lin" valueType="num">
                                      <p:cBhvr>
                                        <p:cTn id="19" dur="1000"/>
                                        <p:tgtEl>
                                          <p:spTgt spid="4"/>
                                        </p:tgtEl>
                                        <p:attrNameLst>
                                          <p:attrName>ppt_x</p:attrName>
                                        </p:attrNameLst>
                                      </p:cBhvr>
                                      <p:tavLst>
                                        <p:tav tm="0">
                                          <p:val>
                                            <p:strVal val="ppt_x"/>
                                          </p:val>
                                        </p:tav>
                                        <p:tav tm="100000">
                                          <p:val>
                                            <p:strVal val="ppt_x"/>
                                          </p:val>
                                        </p:tav>
                                      </p:tavLst>
                                    </p:anim>
                                    <p:anim calcmode="lin" valueType="num">
                                      <p:cBhvr>
                                        <p:cTn id="20" dur="1000"/>
                                        <p:tgtEl>
                                          <p:spTgt spid="4"/>
                                        </p:tgtEl>
                                        <p:attrNameLst>
                                          <p:attrName>ppt_y</p:attrName>
                                        </p:attrNameLst>
                                      </p:cBhvr>
                                      <p:tavLst>
                                        <p:tav tm="0">
                                          <p:val>
                                            <p:strVal val="ppt_y"/>
                                          </p:val>
                                        </p:tav>
                                        <p:tav tm="100000">
                                          <p:val>
                                            <p:strVal val="ppt_y+.1"/>
                                          </p:val>
                                        </p:tav>
                                      </p:tavLst>
                                    </p:anim>
                                    <p:set>
                                      <p:cBhvr>
                                        <p:cTn id="21" dur="1" fill="hold">
                                          <p:stCondLst>
                                            <p:cond delay="999"/>
                                          </p:stCondLst>
                                        </p:cTn>
                                        <p:tgtEl>
                                          <p:spTgt spid="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circle(in)">
                                      <p:cBhvr>
                                        <p:cTn id="2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A_图片 5">
            <a:extLst>
              <a:ext uri="{FF2B5EF4-FFF2-40B4-BE49-F238E27FC236}">
                <a16:creationId xmlns:a16="http://schemas.microsoft.com/office/drawing/2014/main" id="{D72433B6-D651-43DF-A9C8-17466AD9AFC9}"/>
              </a:ext>
            </a:extLst>
          </p:cNvPr>
          <p:cNvPicPr>
            <a:picLocks noChangeAspect="1"/>
          </p:cNvPicPr>
          <p:nvPr>
            <p:custDataLst>
              <p:tags r:id="rId1"/>
            </p:custDataLst>
          </p:nvPr>
        </p:nvPicPr>
        <p:blipFill rotWithShape="1">
          <a:blip r:embed="rId10">
            <a:extLst>
              <a:ext uri="{28A0092B-C50C-407E-A947-70E740481C1C}">
                <a14:useLocalDpi xmlns:a14="http://schemas.microsoft.com/office/drawing/2010/main"/>
              </a:ext>
            </a:extLst>
          </a:blip>
          <a:srcRect l="13365" t="33946" r="10385" b="24526"/>
          <a:stretch/>
        </p:blipFill>
        <p:spPr>
          <a:xfrm>
            <a:off x="7858125" y="4667250"/>
            <a:ext cx="5229226" cy="2847975"/>
          </a:xfrm>
          <a:prstGeom prst="rect">
            <a:avLst/>
          </a:prstGeom>
        </p:spPr>
      </p:pic>
      <p:pic>
        <p:nvPicPr>
          <p:cNvPr id="13" name="PA_图片 4">
            <a:extLst>
              <a:ext uri="{FF2B5EF4-FFF2-40B4-BE49-F238E27FC236}">
                <a16:creationId xmlns:a16="http://schemas.microsoft.com/office/drawing/2014/main" id="{4B2DC1D2-E523-4C97-9334-A94215574903}"/>
              </a:ext>
            </a:extLst>
          </p:cNvPr>
          <p:cNvPicPr>
            <a:picLocks noChangeAspect="1"/>
          </p:cNvPicPr>
          <p:nvPr>
            <p:custDataLst>
              <p:tags r:id="rId2"/>
            </p:custDataLst>
          </p:nvPr>
        </p:nvPicPr>
        <p:blipFill>
          <a:blip r:embed="rId11" cstate="screen">
            <a:extLst>
              <a:ext uri="{28A0092B-C50C-407E-A947-70E740481C1C}">
                <a14:useLocalDpi xmlns:a14="http://schemas.microsoft.com/office/drawing/2010/main"/>
              </a:ext>
            </a:extLst>
          </a:blip>
          <a:stretch>
            <a:fillRect/>
          </a:stretch>
        </p:blipFill>
        <p:spPr>
          <a:xfrm>
            <a:off x="8172327" y="1529977"/>
            <a:ext cx="3879978" cy="3074884"/>
          </a:xfrm>
          <a:prstGeom prst="rect">
            <a:avLst/>
          </a:prstGeom>
        </p:spPr>
      </p:pic>
      <p:sp>
        <p:nvSpPr>
          <p:cNvPr id="14" name="PA_文本框 5">
            <a:extLst>
              <a:ext uri="{FF2B5EF4-FFF2-40B4-BE49-F238E27FC236}">
                <a16:creationId xmlns:a16="http://schemas.microsoft.com/office/drawing/2014/main" id="{E0F8F9D2-23D3-40EF-A5DE-3D88A3455823}"/>
              </a:ext>
            </a:extLst>
          </p:cNvPr>
          <p:cNvSpPr txBox="1"/>
          <p:nvPr>
            <p:custDataLst>
              <p:tags r:id="rId3"/>
            </p:custDataLst>
          </p:nvPr>
        </p:nvSpPr>
        <p:spPr>
          <a:xfrm>
            <a:off x="8805725" y="2266821"/>
            <a:ext cx="2815877"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Phương hướng trên bản đồ</a:t>
            </a:r>
            <a:endParaRPr kumimoji="0" lang="zh-CN" altLang="en-US" sz="2400" b="0" i="0" u="none" strike="noStrike" kern="1200" cap="none" spc="0" normalizeH="0" baseline="0" noProof="0" dirty="0">
              <a:ln>
                <a:noFill/>
              </a:ln>
              <a:solidFill>
                <a:srgbClr val="E7E6E6">
                  <a:lumMod val="10000"/>
                </a:srgbClr>
              </a:solidFill>
              <a:effectLst/>
              <a:uLnTx/>
              <a:uFillTx/>
              <a:latin typeface="Times New Roman" panose="02020603050405020304" pitchFamily="18" charset="0"/>
              <a:ea typeface="黑体" panose="02010609060101010101" pitchFamily="49" charset="-122"/>
              <a:cs typeface="Times New Roman" panose="02020603050405020304" pitchFamily="18" charset="0"/>
              <a:sym typeface="+mn-lt"/>
            </a:endParaRPr>
          </a:p>
        </p:txBody>
      </p:sp>
      <p:pic>
        <p:nvPicPr>
          <p:cNvPr id="16" name="PA_图片 4">
            <a:extLst>
              <a:ext uri="{FF2B5EF4-FFF2-40B4-BE49-F238E27FC236}">
                <a16:creationId xmlns:a16="http://schemas.microsoft.com/office/drawing/2014/main" id="{D9C9184B-D205-46BD-AD26-AE8E6D130DDB}"/>
              </a:ext>
            </a:extLst>
          </p:cNvPr>
          <p:cNvPicPr>
            <a:picLocks noChangeAspect="1"/>
          </p:cNvPicPr>
          <p:nvPr>
            <p:custDataLst>
              <p:tags r:id="rId4"/>
            </p:custDataLst>
          </p:nvPr>
        </p:nvPicPr>
        <p:blipFill>
          <a:blip r:embed="rId11" cstate="screen">
            <a:extLst>
              <a:ext uri="{28A0092B-C50C-407E-A947-70E740481C1C}">
                <a14:useLocalDpi xmlns:a14="http://schemas.microsoft.com/office/drawing/2010/main"/>
              </a:ext>
            </a:extLst>
          </a:blip>
          <a:stretch>
            <a:fillRect/>
          </a:stretch>
        </p:blipFill>
        <p:spPr>
          <a:xfrm>
            <a:off x="4168201" y="1674477"/>
            <a:ext cx="3879978" cy="3074884"/>
          </a:xfrm>
          <a:prstGeom prst="rect">
            <a:avLst/>
          </a:prstGeom>
        </p:spPr>
      </p:pic>
      <p:pic>
        <p:nvPicPr>
          <p:cNvPr id="19" name="PA_图片 4">
            <a:extLst>
              <a:ext uri="{FF2B5EF4-FFF2-40B4-BE49-F238E27FC236}">
                <a16:creationId xmlns:a16="http://schemas.microsoft.com/office/drawing/2014/main" id="{779FECAC-BC6E-4061-8183-C4468F8E8B32}"/>
              </a:ext>
            </a:extLst>
          </p:cNvPr>
          <p:cNvPicPr>
            <a:picLocks noChangeAspect="1"/>
          </p:cNvPicPr>
          <p:nvPr>
            <p:custDataLst>
              <p:tags r:id="rId5"/>
            </p:custDataLst>
          </p:nvPr>
        </p:nvPicPr>
        <p:blipFill>
          <a:blip r:embed="rId11" cstate="screen">
            <a:extLst>
              <a:ext uri="{28A0092B-C50C-407E-A947-70E740481C1C}">
                <a14:useLocalDpi xmlns:a14="http://schemas.microsoft.com/office/drawing/2010/main"/>
              </a:ext>
            </a:extLst>
          </a:blip>
          <a:stretch>
            <a:fillRect/>
          </a:stretch>
        </p:blipFill>
        <p:spPr>
          <a:xfrm>
            <a:off x="244113" y="1982446"/>
            <a:ext cx="3879978" cy="3074884"/>
          </a:xfrm>
          <a:prstGeom prst="rect">
            <a:avLst/>
          </a:prstGeom>
        </p:spPr>
      </p:pic>
      <p:sp>
        <p:nvSpPr>
          <p:cNvPr id="24" name="PA_文本框 5">
            <a:extLst>
              <a:ext uri="{FF2B5EF4-FFF2-40B4-BE49-F238E27FC236}">
                <a16:creationId xmlns:a16="http://schemas.microsoft.com/office/drawing/2014/main" id="{E0F8F9D2-23D3-40EF-A5DE-3D88A3455823}"/>
              </a:ext>
            </a:extLst>
          </p:cNvPr>
          <p:cNvSpPr txBox="1"/>
          <p:nvPr>
            <p:custDataLst>
              <p:tags r:id="rId6"/>
            </p:custDataLst>
          </p:nvPr>
        </p:nvSpPr>
        <p:spPr>
          <a:xfrm>
            <a:off x="4705237" y="2456918"/>
            <a:ext cx="2815877"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nl-NL"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Một số lưới kinh, vĩ tuyến của bản đồ thế giới</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5" name="PA_文本框 5">
            <a:extLst>
              <a:ext uri="{FF2B5EF4-FFF2-40B4-BE49-F238E27FC236}">
                <a16:creationId xmlns:a16="http://schemas.microsoft.com/office/drawing/2014/main" id="{E0F8F9D2-23D3-40EF-A5DE-3D88A3455823}"/>
              </a:ext>
            </a:extLst>
          </p:cNvPr>
          <p:cNvSpPr txBox="1"/>
          <p:nvPr>
            <p:custDataLst>
              <p:tags r:id="rId7"/>
            </p:custDataLst>
          </p:nvPr>
        </p:nvSpPr>
        <p:spPr>
          <a:xfrm>
            <a:off x="838200" y="2780172"/>
            <a:ext cx="2815877"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Khái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niệm</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bản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đồ</a:t>
            </a:r>
            <a:endParaRPr kumimoji="0" lang="zh-CN" altLang="en-US" sz="2800" b="0" i="0" u="none" strike="noStrike" kern="1200" cap="none" spc="0" normalizeH="0" baseline="0" noProof="0" dirty="0">
              <a:ln>
                <a:noFill/>
              </a:ln>
              <a:solidFill>
                <a:srgbClr val="E7E6E6">
                  <a:lumMod val="10000"/>
                </a:srgbClr>
              </a:solidFill>
              <a:effectLst/>
              <a:uLnTx/>
              <a:uFillTx/>
              <a:latin typeface="Times New Roman" panose="02020603050405020304" pitchFamily="18" charset="0"/>
              <a:ea typeface="黑体" panose="02010609060101010101" pitchFamily="49" charset="-122"/>
              <a:cs typeface="Times New Roman" panose="02020603050405020304" pitchFamily="18" charset="0"/>
              <a:sym typeface="+mn-lt"/>
            </a:endParaRPr>
          </a:p>
        </p:txBody>
      </p:sp>
      <p:sp>
        <p:nvSpPr>
          <p:cNvPr id="2" name="Title 3">
            <a:extLst>
              <a:ext uri="{FF2B5EF4-FFF2-40B4-BE49-F238E27FC236}">
                <a16:creationId xmlns:a16="http://schemas.microsoft.com/office/drawing/2014/main" id="{C4CE21D5-F458-4813-8D2A-A1FB0A17AC06}"/>
              </a:ext>
            </a:extLst>
          </p:cNvPr>
          <p:cNvSpPr txBox="1">
            <a:spLocks/>
          </p:cNvSpPr>
          <p:nvPr/>
        </p:nvSpPr>
        <p:spPr>
          <a:xfrm>
            <a:off x="838200" y="219844"/>
            <a:ext cx="10515600" cy="1325563"/>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mj-cs"/>
              </a:rPr>
              <a:t>Bài 2. BẢN ĐỒ. MỘT SỐ LƯỚI KINH, VĨ TUYẾN.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mj-cs"/>
              </a:rPr>
              <a:t>PHƯƠNG HƯỚNG TRÊN BẢN ĐỒ</a:t>
            </a:r>
            <a:endParaRPr kumimoji="0" lang="en-US" sz="2800" b="1" i="0" u="none" strike="noStrike" kern="1200" cap="none" spc="0" normalizeH="0" baseline="0" noProof="0" dirty="0">
              <a:ln>
                <a:noFill/>
              </a:ln>
              <a:solidFill>
                <a:srgbClr val="FF0000"/>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2564129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4">
                                            <p:txEl>
                                              <p:pRg st="0" end="0"/>
                                            </p:txEl>
                                          </p:spTgt>
                                        </p:tgtEl>
                                        <p:attrNameLst>
                                          <p:attrName>style.visibility</p:attrName>
                                        </p:attrNameLst>
                                      </p:cBhvr>
                                      <p:to>
                                        <p:strVal val="visible"/>
                                      </p:to>
                                    </p:set>
                                    <p:animEffect transition="in" filter="barn(inVertical)">
                                      <p:cBhvr>
                                        <p:cTn id="12" dur="500"/>
                                        <p:tgtEl>
                                          <p:spTgt spid="2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circle(in)">
                                      <p:cBhvr>
                                        <p:cTn id="17" dur="20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09007" y="-41695"/>
            <a:ext cx="11795760" cy="1295739"/>
          </a:xfrm>
          <a:prstGeom prst="rect">
            <a:avLst/>
          </a:prstGeom>
        </p:spPr>
        <p:txBody>
          <a:bodyPr wrap="square">
            <a:spAutoFit/>
          </a:bodyPr>
          <a:lstStyle/>
          <a:p>
            <a:pPr algn="ctr">
              <a:lnSpc>
                <a:spcPct val="115000"/>
              </a:lnSpc>
              <a:spcAft>
                <a:spcPts val="0"/>
              </a:spcAft>
            </a:pPr>
            <a:r>
              <a:rPr lang="vi-VN" sz="3200" b="1" dirty="0">
                <a:solidFill>
                  <a:srgbClr val="FF0000"/>
                </a:solidFill>
                <a:latin typeface="+mj-lt"/>
                <a:ea typeface="Times New Roman" panose="02020603050405020304" pitchFamily="18" charset="0"/>
                <a:cs typeface="Times New Roman" panose="02020603050405020304" pitchFamily="18" charset="0"/>
              </a:rPr>
              <a:t>Nhiệm vụ 1:</a:t>
            </a:r>
            <a:r>
              <a:rPr lang="vi-VN" sz="3200" dirty="0">
                <a:solidFill>
                  <a:srgbClr val="FF0000"/>
                </a:solidFill>
                <a:latin typeface="+mj-lt"/>
                <a:ea typeface="Times New Roman" panose="02020603050405020304" pitchFamily="18" charset="0"/>
                <a:cs typeface="Times New Roman" panose="02020603050405020304" pitchFamily="18" charset="0"/>
              </a:rPr>
              <a:t> HĐ cá nhân- </a:t>
            </a:r>
            <a:r>
              <a:rPr lang="vi-VN" sz="2800" dirty="0">
                <a:solidFill>
                  <a:srgbClr val="FF0000"/>
                </a:solidFill>
                <a:latin typeface="+mj-lt"/>
                <a:ea typeface="Times New Roman" panose="02020603050405020304" pitchFamily="18" charset="0"/>
                <a:cs typeface="Times New Roman" panose="02020603050405020304" pitchFamily="18" charset="0"/>
              </a:rPr>
              <a:t>Đọc thông tin SGK và QS, em hãy cho biết:</a:t>
            </a:r>
            <a:endParaRPr lang="en-US" sz="2800" dirty="0">
              <a:solidFill>
                <a:srgbClr val="FF0000"/>
              </a:solidFill>
              <a:latin typeface="+mj-lt"/>
            </a:endParaRPr>
          </a:p>
          <a:p>
            <a:pPr algn="ctr">
              <a:lnSpc>
                <a:spcPct val="115000"/>
              </a:lnSpc>
              <a:spcAft>
                <a:spcPts val="0"/>
              </a:spcAft>
            </a:pPr>
            <a:r>
              <a:rPr lang="vi-VN" sz="3600" i="1" dirty="0">
                <a:solidFill>
                  <a:srgbClr val="0000FF"/>
                </a:solidFill>
                <a:latin typeface="+mj-lt"/>
                <a:ea typeface="Times New Roman" panose="02020603050405020304" pitchFamily="18" charset="0"/>
                <a:cs typeface="Times New Roman" panose="02020603050405020304" pitchFamily="18" charset="0"/>
              </a:rPr>
              <a:t> Bản đồ là gì? Vai trò bản đồ? </a:t>
            </a:r>
            <a:endParaRPr lang="en-US" sz="3600" dirty="0">
              <a:solidFill>
                <a:srgbClr val="0000FF"/>
              </a:solidFill>
              <a:latin typeface="+mj-lt"/>
            </a:endParaRPr>
          </a:p>
        </p:txBody>
      </p:sp>
      <p:pic>
        <p:nvPicPr>
          <p:cNvPr id="3" name="Picture 2"/>
          <p:cNvPicPr/>
          <p:nvPr/>
        </p:nvPicPr>
        <p:blipFill>
          <a:blip r:embed="rId2"/>
          <a:stretch>
            <a:fillRect/>
          </a:stretch>
        </p:blipFill>
        <p:spPr>
          <a:xfrm>
            <a:off x="104503" y="1254044"/>
            <a:ext cx="5329645" cy="5603571"/>
          </a:xfrm>
          <a:prstGeom prst="rect">
            <a:avLst/>
          </a:prstGeom>
        </p:spPr>
      </p:pic>
      <p:pic>
        <p:nvPicPr>
          <p:cNvPr id="7" name="Picture 6" descr="C:\Users\123\Desktop\hinh-1-1654603913.jpg"/>
          <p:cNvPicPr/>
          <p:nvPr/>
        </p:nvPicPr>
        <p:blipFill>
          <a:blip r:embed="rId3"/>
          <a:srcRect/>
          <a:stretch>
            <a:fillRect/>
          </a:stretch>
        </p:blipFill>
        <p:spPr bwMode="auto">
          <a:xfrm>
            <a:off x="5551714" y="1254044"/>
            <a:ext cx="6296297" cy="5603571"/>
          </a:xfrm>
          <a:prstGeom prst="rect">
            <a:avLst/>
          </a:prstGeom>
          <a:noFill/>
          <a:ln w="9525">
            <a:noFill/>
            <a:miter lim="800000"/>
            <a:headEnd/>
            <a:tailEnd/>
          </a:ln>
        </p:spPr>
      </p:pic>
    </p:spTree>
    <p:extLst>
      <p:ext uri="{BB962C8B-B14F-4D97-AF65-F5344CB8AC3E}">
        <p14:creationId xmlns:p14="http://schemas.microsoft.com/office/powerpoint/2010/main" val="1820190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14"/>
          <p:cNvPicPr/>
          <p:nvPr/>
        </p:nvPicPr>
        <p:blipFill>
          <a:blip r:embed="rId2" cstate="print">
            <a:extLst>
              <a:ext uri="{28A0092B-C50C-407E-A947-70E740481C1C}">
                <a14:useLocalDpi xmlns:a14="http://schemas.microsoft.com/office/drawing/2010/main" val="0"/>
              </a:ext>
            </a:extLst>
          </a:blip>
          <a:srcRect/>
          <a:stretch>
            <a:fillRect/>
          </a:stretch>
        </p:blipFill>
        <p:spPr>
          <a:xfrm flipH="1">
            <a:off x="522514" y="300446"/>
            <a:ext cx="5107576" cy="5904411"/>
          </a:xfrm>
          <a:prstGeom prst="rect">
            <a:avLst/>
          </a:prstGeom>
          <a:noFill/>
        </p:spPr>
      </p:pic>
      <p:pic>
        <p:nvPicPr>
          <p:cNvPr id="5" name="Hình ảnh 4"/>
          <p:cNvPicPr/>
          <p:nvPr/>
        </p:nvPicPr>
        <p:blipFill>
          <a:blip r:embed="rId3"/>
          <a:stretch>
            <a:fillRect/>
          </a:stretch>
        </p:blipFill>
        <p:spPr>
          <a:xfrm>
            <a:off x="5786846" y="300446"/>
            <a:ext cx="5316582" cy="5904411"/>
          </a:xfrm>
          <a:prstGeom prst="rect">
            <a:avLst/>
          </a:prstGeom>
        </p:spPr>
      </p:pic>
    </p:spTree>
    <p:extLst>
      <p:ext uri="{BB962C8B-B14F-4D97-AF65-F5344CB8AC3E}">
        <p14:creationId xmlns:p14="http://schemas.microsoft.com/office/powerpoint/2010/main" val="512381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16520" y="726544"/>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8" name="PA_图片 5">
            <a:extLst>
              <a:ext uri="{FF2B5EF4-FFF2-40B4-BE49-F238E27FC236}">
                <a16:creationId xmlns:a16="http://schemas.microsoft.com/office/drawing/2014/main" id="{0BDE6185-9F52-4850-8D85-FC9CE1A42605}"/>
              </a:ext>
            </a:extLst>
          </p:cNvPr>
          <p:cNvPicPr>
            <a:picLocks noChangeAspect="1"/>
          </p:cNvPicPr>
          <p:nvPr>
            <p:custDataLst>
              <p:tags r:id="rId1"/>
            </p:custDataLst>
          </p:nvPr>
        </p:nvPicPr>
        <p:blipFill>
          <a:blip r:embed="rId6" cstate="screen">
            <a:extLst>
              <a:ext uri="{28A0092B-C50C-407E-A947-70E740481C1C}">
                <a14:useLocalDpi xmlns:a14="http://schemas.microsoft.com/office/drawing/2010/main"/>
              </a:ext>
            </a:extLst>
          </a:blip>
          <a:stretch>
            <a:fillRect/>
          </a:stretch>
        </p:blipFill>
        <p:spPr>
          <a:xfrm rot="19239403" flipH="1">
            <a:off x="9881543" y="5226397"/>
            <a:ext cx="1863915" cy="1704407"/>
          </a:xfrm>
          <a:prstGeom prst="rect">
            <a:avLst/>
          </a:prstGeom>
        </p:spPr>
      </p:pic>
      <p:pic>
        <p:nvPicPr>
          <p:cNvPr id="9" name="PA_图片 7">
            <a:extLst>
              <a:ext uri="{FF2B5EF4-FFF2-40B4-BE49-F238E27FC236}">
                <a16:creationId xmlns:a16="http://schemas.microsoft.com/office/drawing/2014/main" id="{EAC6A015-BDF6-4D4D-A23E-6E68F30F2A39}"/>
              </a:ext>
            </a:extLst>
          </p:cNvPr>
          <p:cNvPicPr>
            <a:picLocks noChangeAspect="1"/>
          </p:cNvPicPr>
          <p:nvPr>
            <p:custDataLst>
              <p:tags r:id="rId2"/>
            </p:custDataLst>
          </p:nvPr>
        </p:nvPicPr>
        <p:blipFill>
          <a:blip r:embed="rId7" cstate="screen">
            <a:extLst>
              <a:ext uri="{28A0092B-C50C-407E-A947-70E740481C1C}">
                <a14:useLocalDpi xmlns:a14="http://schemas.microsoft.com/office/drawing/2010/main"/>
              </a:ext>
            </a:extLst>
          </a:blip>
          <a:stretch>
            <a:fillRect/>
          </a:stretch>
        </p:blipFill>
        <p:spPr>
          <a:xfrm>
            <a:off x="195030" y="5133703"/>
            <a:ext cx="2340487" cy="2219809"/>
          </a:xfrm>
          <a:prstGeom prst="rect">
            <a:avLst/>
          </a:prstGeom>
        </p:spPr>
      </p:pic>
      <p:grpSp>
        <p:nvGrpSpPr>
          <p:cNvPr id="5" name="Group 4"/>
          <p:cNvGrpSpPr/>
          <p:nvPr/>
        </p:nvGrpSpPr>
        <p:grpSpPr>
          <a:xfrm>
            <a:off x="809900" y="-17552"/>
            <a:ext cx="10633165" cy="984203"/>
            <a:chOff x="809900" y="-17552"/>
            <a:chExt cx="10633165" cy="984203"/>
          </a:xfrm>
        </p:grpSpPr>
        <p:pic>
          <p:nvPicPr>
            <p:cNvPr id="6" name="Picture 5"/>
            <p:cNvPicPr>
              <a:picLocks noChangeAspect="1"/>
            </p:cNvPicPr>
            <p:nvPr/>
          </p:nvPicPr>
          <p:blipFill>
            <a:blip r:embed="rId8"/>
            <a:stretch>
              <a:fillRect/>
            </a:stretch>
          </p:blipFill>
          <p:spPr>
            <a:xfrm>
              <a:off x="809900" y="-17552"/>
              <a:ext cx="10633165" cy="984203"/>
            </a:xfrm>
            <a:prstGeom prst="rect">
              <a:avLst/>
            </a:prstGeom>
          </p:spPr>
        </p:pic>
        <p:sp>
          <p:nvSpPr>
            <p:cNvPr id="3" name="TextBox 2"/>
            <p:cNvSpPr txBox="1"/>
            <p:nvPr/>
          </p:nvSpPr>
          <p:spPr>
            <a:xfrm>
              <a:off x="1489166" y="287381"/>
              <a:ext cx="956201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Bài 2. BẢN ĐỒ. MỘT SỐ LƯỚI KINH, VĨ TUYẾN.PHƯƠNG HƯỚNG TRÊN BẢN ĐỒ</a:t>
              </a:r>
            </a:p>
          </p:txBody>
        </p:sp>
      </p:grpSp>
      <p:cxnSp>
        <p:nvCxnSpPr>
          <p:cNvPr id="10" name="Straight Connector 9"/>
          <p:cNvCxnSpPr/>
          <p:nvPr/>
        </p:nvCxnSpPr>
        <p:spPr>
          <a:xfrm flipH="1">
            <a:off x="6087291" y="927462"/>
            <a:ext cx="13066" cy="5493623"/>
          </a:xfrm>
          <a:prstGeom prst="line">
            <a:avLst/>
          </a:prstGeom>
        </p:spPr>
        <p:style>
          <a:lnRef idx="3">
            <a:schemeClr val="dk1"/>
          </a:lnRef>
          <a:fillRef idx="0">
            <a:schemeClr val="dk1"/>
          </a:fillRef>
          <a:effectRef idx="2">
            <a:schemeClr val="dk1"/>
          </a:effectRef>
          <a:fontRef idx="minor">
            <a:schemeClr val="tx1"/>
          </a:fontRef>
        </p:style>
      </p:cxnSp>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21929" y="1515286"/>
            <a:ext cx="3184152" cy="2033451"/>
          </a:xfrm>
          <a:prstGeom prst="rect">
            <a:avLst/>
          </a:prstGeom>
        </p:spPr>
      </p:pic>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22951" y="3618599"/>
            <a:ext cx="3283130" cy="3239399"/>
          </a:xfrm>
          <a:prstGeom prst="rect">
            <a:avLst/>
          </a:prstGeom>
        </p:spPr>
      </p:pic>
      <p:pic>
        <p:nvPicPr>
          <p:cNvPr id="14" name="Picture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138812" y="1488001"/>
            <a:ext cx="4429833" cy="5338030"/>
          </a:xfrm>
          <a:prstGeom prst="rect">
            <a:avLst/>
          </a:prstGeom>
        </p:spPr>
      </p:pic>
      <p:pic>
        <p:nvPicPr>
          <p:cNvPr id="15" name="Picture 1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568645" y="1515286"/>
            <a:ext cx="2812593" cy="2495011"/>
          </a:xfrm>
          <a:prstGeom prst="rect">
            <a:avLst/>
          </a:prstGeom>
        </p:spPr>
      </p:pic>
      <p:sp>
        <p:nvSpPr>
          <p:cNvPr id="16" name="TextBox 15"/>
          <p:cNvSpPr txBox="1"/>
          <p:nvPr/>
        </p:nvSpPr>
        <p:spPr>
          <a:xfrm>
            <a:off x="4859381" y="979713"/>
            <a:ext cx="3274679"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Vai trò của bản đồ </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7" name="Picture 1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637267" y="4087902"/>
            <a:ext cx="2691037" cy="2738130"/>
          </a:xfrm>
          <a:prstGeom prst="rect">
            <a:avLst/>
          </a:prstGeom>
        </p:spPr>
      </p:pic>
      <p:pic>
        <p:nvPicPr>
          <p:cNvPr id="18" name="Picture 1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33985" y="1564488"/>
            <a:ext cx="10404708" cy="5287185"/>
          </a:xfrm>
          <a:prstGeom prst="rect">
            <a:avLst/>
          </a:prstGeom>
        </p:spPr>
      </p:pic>
    </p:spTree>
    <p:extLst>
      <p:ext uri="{BB962C8B-B14F-4D97-AF65-F5344CB8AC3E}">
        <p14:creationId xmlns:p14="http://schemas.microsoft.com/office/powerpoint/2010/main" val="2681664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45" presetClass="entr" presetSubtype="0"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2000"/>
                                        <p:tgtEl>
                                          <p:spTgt spid="15"/>
                                        </p:tgtEl>
                                      </p:cBhvr>
                                    </p:animEffect>
                                    <p:anim calcmode="lin" valueType="num">
                                      <p:cBhvr>
                                        <p:cTn id="25" dur="2000" fill="hold"/>
                                        <p:tgtEl>
                                          <p:spTgt spid="15"/>
                                        </p:tgtEl>
                                        <p:attrNameLst>
                                          <p:attrName>ppt_w</p:attrName>
                                        </p:attrNameLst>
                                      </p:cBhvr>
                                      <p:tavLst>
                                        <p:tav tm="0" fmla="#ppt_w*sin(2.5*pi*$)">
                                          <p:val>
                                            <p:fltVal val="0"/>
                                          </p:val>
                                        </p:tav>
                                        <p:tav tm="100000">
                                          <p:val>
                                            <p:fltVal val="1"/>
                                          </p:val>
                                        </p:tav>
                                      </p:tavLst>
                                    </p:anim>
                                    <p:anim calcmode="lin" valueType="num">
                                      <p:cBhvr>
                                        <p:cTn id="26" dur="20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randombar(horizontal)">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down)">
                                      <p:cBhvr>
                                        <p:cTn id="3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8192" y="4660647"/>
            <a:ext cx="11943808" cy="707886"/>
          </a:xfrm>
          <a:prstGeom prst="rect">
            <a:avLst/>
          </a:prstGeom>
        </p:spPr>
        <p:txBody>
          <a:bodyPr wrap="square">
            <a:spAutoFit/>
          </a:bodyPr>
          <a:lstStyle/>
          <a:p>
            <a:r>
              <a:rPr lang="vi-VN" sz="4000" dirty="0">
                <a:solidFill>
                  <a:srgbClr val="000000"/>
                </a:solidFill>
                <a:latin typeface="Times New Roman" panose="02020603050405020304" pitchFamily="18" charset="0"/>
                <a:ea typeface="Times New Roman" panose="02020603050405020304" pitchFamily="18" charset="0"/>
              </a:rPr>
              <a:t>- Bản đồ có vai trò quan trọng, trong học tập và đời sống.</a:t>
            </a:r>
            <a:endParaRPr lang="en-US" sz="4000" dirty="0"/>
          </a:p>
        </p:txBody>
      </p:sp>
      <p:sp>
        <p:nvSpPr>
          <p:cNvPr id="3" name="TextBox 2"/>
          <p:cNvSpPr txBox="1"/>
          <p:nvPr/>
        </p:nvSpPr>
        <p:spPr>
          <a:xfrm>
            <a:off x="404949" y="130622"/>
            <a:ext cx="11612880" cy="954107"/>
          </a:xfrm>
          <a:prstGeom prst="rect">
            <a:avLst/>
          </a:prstGeom>
          <a:noFill/>
        </p:spPr>
        <p:txBody>
          <a:bodyPr wrap="square" rtlCol="0">
            <a:spAutoFit/>
          </a:bodyPr>
          <a:lstStyle/>
          <a:p>
            <a:pPr algn="ctr"/>
            <a:r>
              <a:rPr lang="vi-VN" sz="2800" b="1" dirty="0">
                <a:solidFill>
                  <a:srgbClr val="FF0000"/>
                </a:solidFill>
                <a:latin typeface="+mj-lt"/>
              </a:rPr>
              <a:t>Bài 2. BẢN ĐỒ. MỘT SỐ LƯỚI KINH, VĨ TUYẾN. </a:t>
            </a:r>
          </a:p>
          <a:p>
            <a:pPr algn="ctr"/>
            <a:r>
              <a:rPr lang="vi-VN" sz="2800" b="1" dirty="0">
                <a:solidFill>
                  <a:srgbClr val="FF0000"/>
                </a:solidFill>
                <a:latin typeface="+mj-lt"/>
              </a:rPr>
              <a:t>PHƯƠNG HƯỚNG TRÊN BẢN ĐỒ</a:t>
            </a:r>
            <a:endParaRPr lang="en-US" sz="2800" b="1" dirty="0">
              <a:solidFill>
                <a:srgbClr val="FF0000"/>
              </a:solidFill>
              <a:latin typeface="+mj-lt"/>
            </a:endParaRPr>
          </a:p>
        </p:txBody>
      </p:sp>
      <p:sp>
        <p:nvSpPr>
          <p:cNvPr id="5" name="TextBox 4"/>
          <p:cNvSpPr txBox="1"/>
          <p:nvPr/>
        </p:nvSpPr>
        <p:spPr>
          <a:xfrm>
            <a:off x="404948" y="1129938"/>
            <a:ext cx="8791303" cy="678327"/>
          </a:xfrm>
          <a:prstGeom prst="rect">
            <a:avLst/>
          </a:prstGeom>
          <a:noFill/>
        </p:spPr>
        <p:txBody>
          <a:bodyPr wrap="square" rtlCol="0">
            <a:spAutoFit/>
          </a:bodyPr>
          <a:lstStyle/>
          <a:p>
            <a:pPr lvl="0" algn="just">
              <a:lnSpc>
                <a:spcPct val="115000"/>
              </a:lnSpc>
            </a:pPr>
            <a:r>
              <a:rPr lang="vi-VN" sz="36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1. Khái niệm bản đồ</a:t>
            </a:r>
            <a:endParaRPr lang="en-US" sz="36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extBox 5"/>
          <p:cNvSpPr txBox="1"/>
          <p:nvPr/>
        </p:nvSpPr>
        <p:spPr>
          <a:xfrm>
            <a:off x="404948" y="1776550"/>
            <a:ext cx="11273245" cy="2923877"/>
          </a:xfrm>
          <a:prstGeom prst="rect">
            <a:avLst/>
          </a:prstGeom>
          <a:noFill/>
        </p:spPr>
        <p:txBody>
          <a:bodyPr wrap="square" rtlCol="0">
            <a:spAutoFit/>
          </a:bodyPr>
          <a:lstStyle/>
          <a:p>
            <a:pPr lvl="0" algn="just">
              <a:lnSpc>
                <a:spcPct val="115000"/>
              </a:lnSpc>
            </a:pPr>
            <a:r>
              <a:rPr lang="vi-VN"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Bản đồ là hình vẽ thu nhỏ một phần hay toàn bộ bề mặt Trái Đất lên mặt phẳng trên cơ sở toán học, trên đó các đối tượng địa lí được thể hiện bằng các kí hiệu bản đồ.</a:t>
            </a:r>
            <a:endParaRPr lang="en-US" sz="4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38816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5393" y="388710"/>
            <a:ext cx="10672355" cy="1962604"/>
          </a:xfrm>
        </p:spPr>
        <p:txBody>
          <a:bodyPr>
            <a:normAutofit/>
          </a:bodyPr>
          <a:lstStyle/>
          <a:p>
            <a:pPr marL="0" indent="0" algn="ctr">
              <a:buNone/>
            </a:pPr>
            <a:r>
              <a:rPr lang="vi-VN" dirty="0">
                <a:latin typeface="+mj-lt"/>
              </a:rPr>
              <a:t>Dựa vào thông tin SGK và hình 1, trả lời các câu hỏi sau:</a:t>
            </a:r>
            <a:endParaRPr lang="en-US" dirty="0">
              <a:latin typeface="+mj-lt"/>
            </a:endParaRPr>
          </a:p>
          <a:p>
            <a:pPr marL="0" indent="0">
              <a:buNone/>
            </a:pPr>
            <a:r>
              <a:rPr lang="vi-VN" i="1" dirty="0">
                <a:solidFill>
                  <a:srgbClr val="0000FF"/>
                </a:solidFill>
                <a:latin typeface="+mj-lt"/>
              </a:rPr>
              <a:t>- Nhận xét về sự khác nhau 2 lưới kinh tuyến và vĩ tuyến hình a và b</a:t>
            </a:r>
            <a:endParaRPr lang="en-US" dirty="0">
              <a:solidFill>
                <a:srgbClr val="0000FF"/>
              </a:solidFill>
              <a:latin typeface="+mj-lt"/>
            </a:endParaRPr>
          </a:p>
          <a:p>
            <a:pPr marL="0" indent="0">
              <a:buNone/>
            </a:pPr>
            <a:r>
              <a:rPr lang="vi-VN" i="1" dirty="0">
                <a:solidFill>
                  <a:srgbClr val="0000FF"/>
                </a:solidFill>
                <a:latin typeface="+mj-lt"/>
              </a:rPr>
              <a:t>- Mô tả hình dạng lưới kinh, vĩ tuyến ở mỗi bản đồ?</a:t>
            </a:r>
            <a:endParaRPr lang="en-US" dirty="0">
              <a:solidFill>
                <a:srgbClr val="0000FF"/>
              </a:solidFill>
              <a:latin typeface="+mj-lt"/>
            </a:endParaRPr>
          </a:p>
        </p:txBody>
      </p:sp>
      <p:sp>
        <p:nvSpPr>
          <p:cNvPr id="4" name="Rectangle 3"/>
          <p:cNvSpPr/>
          <p:nvPr/>
        </p:nvSpPr>
        <p:spPr>
          <a:xfrm>
            <a:off x="422366" y="3034158"/>
            <a:ext cx="11691257" cy="1539139"/>
          </a:xfrm>
          <a:prstGeom prst="rect">
            <a:avLst/>
          </a:prstGeom>
        </p:spPr>
        <p:txBody>
          <a:bodyPr wrap="square">
            <a:spAutoFit/>
          </a:bodyPr>
          <a:lstStyle/>
          <a:p>
            <a:pPr>
              <a:lnSpc>
                <a:spcPct val="115000"/>
              </a:lnSpc>
              <a:spcAft>
                <a:spcPts val="0"/>
              </a:spcAft>
            </a:pPr>
            <a:r>
              <a:rPr lang="vi-VN" sz="2800" dirty="0">
                <a:latin typeface="+mj-lt"/>
                <a:ea typeface="Times New Roman" panose="02020603050405020304" pitchFamily="18" charset="0"/>
                <a:cs typeface="Times New Roman" panose="02020603050405020304" pitchFamily="18" charset="0"/>
              </a:rPr>
              <a:t>+ Hình a. Phép chiếu hình nón: Kinh tuyến là những đoạn thẳng đồng quy ở đỉnh hình nón, vĩ tuyến là những cung tròn đồng tâm ở đỉnh hình nón.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Càng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xa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xích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đạo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chiều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dài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vĩ</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tuyến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càng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ngắn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TextBox 4"/>
          <p:cNvSpPr txBox="1"/>
          <p:nvPr/>
        </p:nvSpPr>
        <p:spPr>
          <a:xfrm>
            <a:off x="422366" y="4715682"/>
            <a:ext cx="11203577" cy="1578894"/>
          </a:xfrm>
          <a:prstGeom prst="rect">
            <a:avLst/>
          </a:prstGeom>
          <a:noFill/>
        </p:spPr>
        <p:txBody>
          <a:bodyPr wrap="square" rtlCol="0">
            <a:spAutoFit/>
          </a:bodyPr>
          <a:lstStyle/>
          <a:p>
            <a:pPr lvl="0">
              <a:lnSpc>
                <a:spcPct val="115000"/>
              </a:lnSpc>
            </a:pPr>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Hình b.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Mặt</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chiếu</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trụ</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bao</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quanh</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quả</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cầu</a:t>
            </a:r>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kinh</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tuyến</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thẳng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song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song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nhau</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vĩ</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tuyến</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thẳng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song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song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nhau</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vuông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góc</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kinh</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tuyến</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705394" y="2351314"/>
            <a:ext cx="8373292" cy="556434"/>
          </a:xfrm>
          <a:prstGeom prst="rect">
            <a:avLst/>
          </a:prstGeom>
          <a:noFill/>
        </p:spPr>
        <p:txBody>
          <a:bodyPr wrap="square" rtlCol="0">
            <a:spAutoFit/>
          </a:bodyPr>
          <a:lstStyle/>
          <a:p>
            <a:pPr lvl="0">
              <a:lnSpc>
                <a:spcPct val="115000"/>
              </a:lnSpc>
            </a:pPr>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ặc</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dạng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lưới</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kinh</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vĩ</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tuyến</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prstClr val="black"/>
                </a:solidFill>
                <a:latin typeface="Calibri Light" panose="020F0302020204030204"/>
                <a:ea typeface="Times New Roman" panose="02020603050405020304" pitchFamily="18" charset="0"/>
                <a:cs typeface="Times New Roman" panose="02020603050405020304" pitchFamily="18" charset="0"/>
              </a:rPr>
              <a:t>:</a:t>
            </a:r>
            <a:endParaRPr lang="en-US" sz="2800" dirty="0">
              <a:solidFill>
                <a:prstClr val="black"/>
              </a:solidFill>
              <a:latin typeface="Calibri Light" panose="020F0302020204030204"/>
              <a:ea typeface="Calibri" panose="020F0502020204030204" pitchFamily="34" charset="0"/>
              <a:cs typeface="Times New Roman" panose="02020603050405020304" pitchFamily="18" charset="0"/>
            </a:endParaRPr>
          </a:p>
        </p:txBody>
      </p:sp>
      <p:sp>
        <p:nvSpPr>
          <p:cNvPr id="7" name="Rectangle 6"/>
          <p:cNvSpPr/>
          <p:nvPr/>
        </p:nvSpPr>
        <p:spPr>
          <a:xfrm>
            <a:off x="5126824" y="40775"/>
            <a:ext cx="1938351" cy="480131"/>
          </a:xfrm>
          <a:prstGeom prst="rect">
            <a:avLst/>
          </a:prstGeom>
        </p:spPr>
        <p:txBody>
          <a:bodyPr wrap="none">
            <a:spAutoFit/>
          </a:bodyPr>
          <a:lstStyle/>
          <a:p>
            <a:pPr lvl="0" algn="ctr">
              <a:lnSpc>
                <a:spcPct val="90000"/>
              </a:lnSpc>
              <a:spcBef>
                <a:spcPts val="1000"/>
              </a:spcBef>
            </a:pPr>
            <a:r>
              <a:rPr lang="vi-VN" sz="2800" dirty="0">
                <a:solidFill>
                  <a:srgbClr val="FF0000"/>
                </a:solidFill>
                <a:latin typeface="Times New Roman" panose="02020603050405020304" pitchFamily="18" charset="0"/>
              </a:rPr>
              <a:t>HĐ cặp đôi:</a:t>
            </a:r>
          </a:p>
        </p:txBody>
      </p:sp>
      <p:pic>
        <p:nvPicPr>
          <p:cNvPr id="8" name="Hình ảnh 1"/>
          <p:cNvPicPr/>
          <p:nvPr/>
        </p:nvPicPr>
        <p:blipFill>
          <a:blip r:embed="rId2"/>
          <a:stretch>
            <a:fillRect/>
          </a:stretch>
        </p:blipFill>
        <p:spPr>
          <a:xfrm>
            <a:off x="836023" y="2116182"/>
            <a:ext cx="10789920" cy="4178393"/>
          </a:xfrm>
          <a:prstGeom prst="rect">
            <a:avLst/>
          </a:prstGeom>
        </p:spPr>
      </p:pic>
    </p:spTree>
    <p:extLst>
      <p:ext uri="{BB962C8B-B14F-4D97-AF65-F5344CB8AC3E}">
        <p14:creationId xmlns:p14="http://schemas.microsoft.com/office/powerpoint/2010/main" val="339421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xit" presetSubtype="0" fill="hold" nodeType="clickEffect">
                                  <p:stCondLst>
                                    <p:cond delay="0"/>
                                  </p:stCondLst>
                                  <p:childTnLst>
                                    <p:animEffect transition="out" filter="fade">
                                      <p:cBhvr>
                                        <p:cTn id="31" dur="1000"/>
                                        <p:tgtEl>
                                          <p:spTgt spid="8"/>
                                        </p:tgtEl>
                                      </p:cBhvr>
                                    </p:animEffect>
                                    <p:anim calcmode="lin" valueType="num">
                                      <p:cBhvr>
                                        <p:cTn id="32" dur="1000"/>
                                        <p:tgtEl>
                                          <p:spTgt spid="8"/>
                                        </p:tgtEl>
                                        <p:attrNameLst>
                                          <p:attrName>ppt_x</p:attrName>
                                        </p:attrNameLst>
                                      </p:cBhvr>
                                      <p:tavLst>
                                        <p:tav tm="0">
                                          <p:val>
                                            <p:strVal val="ppt_x"/>
                                          </p:val>
                                        </p:tav>
                                        <p:tav tm="100000">
                                          <p:val>
                                            <p:strVal val="ppt_x"/>
                                          </p:val>
                                        </p:tav>
                                      </p:tavLst>
                                    </p:anim>
                                    <p:anim calcmode="lin" valueType="num">
                                      <p:cBhvr>
                                        <p:cTn id="33" dur="1000"/>
                                        <p:tgtEl>
                                          <p:spTgt spid="8"/>
                                        </p:tgtEl>
                                        <p:attrNameLst>
                                          <p:attrName>ppt_y</p:attrName>
                                        </p:attrNameLst>
                                      </p:cBhvr>
                                      <p:tavLst>
                                        <p:tav tm="0">
                                          <p:val>
                                            <p:strVal val="ppt_y"/>
                                          </p:val>
                                        </p:tav>
                                        <p:tav tm="100000">
                                          <p:val>
                                            <p:strVal val="ppt_y+.1"/>
                                          </p:val>
                                        </p:tav>
                                      </p:tavLst>
                                    </p:anim>
                                    <p:set>
                                      <p:cBhvr>
                                        <p:cTn id="34" dur="1" fill="hold">
                                          <p:stCondLst>
                                            <p:cond delay="999"/>
                                          </p:stCondLst>
                                        </p:cTn>
                                        <p:tgtEl>
                                          <p:spTgt spid="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6" presetClass="exit" presetSubtype="32" fill="hold" grpId="1" nodeType="clickEffect">
                                  <p:stCondLst>
                                    <p:cond delay="0"/>
                                  </p:stCondLst>
                                  <p:childTnLst>
                                    <p:animEffect transition="out" filter="circle(out)">
                                      <p:cBhvr>
                                        <p:cTn id="38" dur="2000"/>
                                        <p:tgtEl>
                                          <p:spTgt spid="3">
                                            <p:txEl>
                                              <p:pRg st="0" end="0"/>
                                            </p:txEl>
                                          </p:spTgt>
                                        </p:tgtEl>
                                      </p:cBhvr>
                                    </p:animEffect>
                                    <p:set>
                                      <p:cBhvr>
                                        <p:cTn id="39" dur="1" fill="hold">
                                          <p:stCondLst>
                                            <p:cond delay="1999"/>
                                          </p:stCondLst>
                                        </p:cTn>
                                        <p:tgtEl>
                                          <p:spTgt spid="3">
                                            <p:txEl>
                                              <p:pRg st="0" end="0"/>
                                            </p:txEl>
                                          </p:spTgt>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6" presetClass="exit" presetSubtype="32" fill="hold" grpId="1" nodeType="clickEffect">
                                  <p:stCondLst>
                                    <p:cond delay="0"/>
                                  </p:stCondLst>
                                  <p:childTnLst>
                                    <p:animEffect transition="out" filter="circle(out)">
                                      <p:cBhvr>
                                        <p:cTn id="43" dur="2000"/>
                                        <p:tgtEl>
                                          <p:spTgt spid="3">
                                            <p:txEl>
                                              <p:pRg st="1" end="1"/>
                                            </p:txEl>
                                          </p:spTgt>
                                        </p:tgtEl>
                                      </p:cBhvr>
                                    </p:animEffect>
                                    <p:set>
                                      <p:cBhvr>
                                        <p:cTn id="44" dur="1" fill="hold">
                                          <p:stCondLst>
                                            <p:cond delay="1999"/>
                                          </p:stCondLst>
                                        </p:cTn>
                                        <p:tgtEl>
                                          <p:spTgt spid="3">
                                            <p:txEl>
                                              <p:pRg st="1" end="1"/>
                                            </p:txEl>
                                          </p:spTgt>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6" presetClass="exit" presetSubtype="32" fill="hold" grpId="1" nodeType="clickEffect">
                                  <p:stCondLst>
                                    <p:cond delay="0"/>
                                  </p:stCondLst>
                                  <p:childTnLst>
                                    <p:animEffect transition="out" filter="circle(out)">
                                      <p:cBhvr>
                                        <p:cTn id="48" dur="2000"/>
                                        <p:tgtEl>
                                          <p:spTgt spid="3">
                                            <p:txEl>
                                              <p:pRg st="2" end="2"/>
                                            </p:txEl>
                                          </p:spTgt>
                                        </p:tgtEl>
                                      </p:cBhvr>
                                    </p:animEffect>
                                    <p:set>
                                      <p:cBhvr>
                                        <p:cTn id="49" dur="1" fill="hold">
                                          <p:stCondLst>
                                            <p:cond delay="1999"/>
                                          </p:stCondLst>
                                        </p:cTn>
                                        <p:tgtEl>
                                          <p:spTgt spid="3">
                                            <p:txEl>
                                              <p:pRg st="2" end="2"/>
                                            </p:txEl>
                                          </p:spTgt>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1000"/>
                                        <p:tgtEl>
                                          <p:spTgt spid="6"/>
                                        </p:tgtEl>
                                      </p:cBhvr>
                                    </p:animEffect>
                                    <p:anim calcmode="lin" valueType="num">
                                      <p:cBhvr>
                                        <p:cTn id="55" dur="1000" fill="hold"/>
                                        <p:tgtEl>
                                          <p:spTgt spid="6"/>
                                        </p:tgtEl>
                                        <p:attrNameLst>
                                          <p:attrName>ppt_x</p:attrName>
                                        </p:attrNameLst>
                                      </p:cBhvr>
                                      <p:tavLst>
                                        <p:tav tm="0">
                                          <p:val>
                                            <p:strVal val="#ppt_x"/>
                                          </p:val>
                                        </p:tav>
                                        <p:tav tm="100000">
                                          <p:val>
                                            <p:strVal val="#ppt_x"/>
                                          </p:val>
                                        </p:tav>
                                      </p:tavLst>
                                    </p:anim>
                                    <p:anim calcmode="lin" valueType="num">
                                      <p:cBhvr>
                                        <p:cTn id="5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4" presetClass="entr" presetSubtype="10" fill="hold" grpId="0" nodeType="click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randombar(horizontal)">
                                      <p:cBhvr>
                                        <p:cTn id="61" dur="500"/>
                                        <p:tgtEl>
                                          <p:spTgt spid="4"/>
                                        </p:tgtEl>
                                      </p:cBhvr>
                                    </p:animEffect>
                                  </p:childTnLst>
                                </p:cTn>
                              </p:par>
                            </p:childTnLst>
                          </p:cTn>
                        </p:par>
                      </p:childTnLst>
                    </p:cTn>
                  </p:par>
                  <p:par>
                    <p:cTn id="62" fill="hold">
                      <p:stCondLst>
                        <p:cond delay="indefinite"/>
                      </p:stCondLst>
                      <p:childTnLst>
                        <p:par>
                          <p:cTn id="63" fill="hold">
                            <p:stCondLst>
                              <p:cond delay="0"/>
                            </p:stCondLst>
                            <p:childTnLst>
                              <p:par>
                                <p:cTn id="64" presetID="14" presetClass="entr" presetSubtype="10" fill="hold" grpId="0" nodeType="clickEffect">
                                  <p:stCondLst>
                                    <p:cond delay="0"/>
                                  </p:stCondLst>
                                  <p:childTnLst>
                                    <p:set>
                                      <p:cBhvr>
                                        <p:cTn id="65" dur="1" fill="hold">
                                          <p:stCondLst>
                                            <p:cond delay="0"/>
                                          </p:stCondLst>
                                        </p:cTn>
                                        <p:tgtEl>
                                          <p:spTgt spid="5"/>
                                        </p:tgtEl>
                                        <p:attrNameLst>
                                          <p:attrName>style.visibility</p:attrName>
                                        </p:attrNameLst>
                                      </p:cBhvr>
                                      <p:to>
                                        <p:strVal val="visible"/>
                                      </p:to>
                                    </p:set>
                                    <p:animEffect transition="in" filter="randombar(horizontal)">
                                      <p:cBhvr>
                                        <p:cTn id="6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4"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206223912"/>
              </p:ext>
            </p:extLst>
          </p:nvPr>
        </p:nvGraphicFramePr>
        <p:xfrm>
          <a:off x="1206776" y="2797994"/>
          <a:ext cx="8987244" cy="628714"/>
        </p:xfrm>
        <a:graphic>
          <a:graphicData uri="http://schemas.openxmlformats.org/drawingml/2006/table">
            <a:tbl>
              <a:tblPr firstRow="1" firstCol="1" bandRow="1"/>
              <a:tblGrid>
                <a:gridCol w="4493622">
                  <a:extLst>
                    <a:ext uri="{9D8B030D-6E8A-4147-A177-3AD203B41FA5}">
                      <a16:colId xmlns:a16="http://schemas.microsoft.com/office/drawing/2014/main" val="3517795904"/>
                    </a:ext>
                  </a:extLst>
                </a:gridCol>
                <a:gridCol w="4493622">
                  <a:extLst>
                    <a:ext uri="{9D8B030D-6E8A-4147-A177-3AD203B41FA5}">
                      <a16:colId xmlns:a16="http://schemas.microsoft.com/office/drawing/2014/main" val="1682220182"/>
                    </a:ext>
                  </a:extLst>
                </a:gridCol>
              </a:tblGrid>
              <a:tr h="133855">
                <a:tc>
                  <a:txBody>
                    <a:bodyPr/>
                    <a:lstStyle/>
                    <a:p>
                      <a:pPr algn="ctr">
                        <a:lnSpc>
                          <a:spcPct val="115000"/>
                        </a:lnSpc>
                        <a:spcAft>
                          <a:spcPts val="0"/>
                        </a:spcAft>
                      </a:pPr>
                      <a:endParaRPr lang="vi-VN"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endParaRPr lang="vi-VN"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3949869485"/>
                  </a:ext>
                </a:extLst>
              </a:tr>
              <a:tr h="340651">
                <a:tc>
                  <a:txBody>
                    <a:bodyPr/>
                    <a:lstStyle/>
                    <a:p>
                      <a:pPr algn="ctr">
                        <a:lnSpc>
                          <a:spcPct val="100000"/>
                        </a:lnSpc>
                        <a:spcAft>
                          <a:spcPts val="0"/>
                        </a:spcAft>
                      </a:pP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Phép chiếu hình nón</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Phép chiếu hình trụ</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3122031511"/>
                  </a:ext>
                </a:extLst>
              </a:tr>
            </a:tbl>
          </a:graphicData>
        </a:graphic>
      </p:graphicFrame>
      <p:pic>
        <p:nvPicPr>
          <p:cNvPr id="5122" name="Hình ảnh 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5736" y="52249"/>
            <a:ext cx="2965269" cy="2941691"/>
          </a:xfrm>
          <a:prstGeom prst="rect">
            <a:avLst/>
          </a:prstGeom>
          <a:noFill/>
          <a:extLst>
            <a:ext uri="{909E8E84-426E-40DD-AFC4-6F175D3DCCD1}">
              <a14:hiddenFill xmlns:a14="http://schemas.microsoft.com/office/drawing/2010/main">
                <a:solidFill>
                  <a:srgbClr val="FFFFFF"/>
                </a:solidFill>
              </a14:hiddenFill>
            </a:ext>
          </a:extLst>
        </p:spPr>
      </p:pic>
      <p:pic>
        <p:nvPicPr>
          <p:cNvPr id="5121" name="Hình ảnh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4959" y="52249"/>
            <a:ext cx="2960867" cy="2941691"/>
          </a:xfrm>
          <a:prstGeom prst="rect">
            <a:avLst/>
          </a:prstGeom>
          <a:noFill/>
          <a:extLst>
            <a:ext uri="{909E8E84-426E-40DD-AFC4-6F175D3DCCD1}">
              <a14:hiddenFill xmlns:a14="http://schemas.microsoft.com/office/drawing/2010/main">
                <a:solidFill>
                  <a:srgbClr val="FFFFFF"/>
                </a:solidFill>
              </a14:hiddenFill>
            </a:ext>
          </a:extLst>
        </p:spPr>
      </p:pic>
      <p:pic>
        <p:nvPicPr>
          <p:cNvPr id="7" name="Hình ảnh 1"/>
          <p:cNvPicPr/>
          <p:nvPr/>
        </p:nvPicPr>
        <p:blipFill>
          <a:blip r:embed="rId4"/>
          <a:stretch>
            <a:fillRect/>
          </a:stretch>
        </p:blipFill>
        <p:spPr>
          <a:xfrm>
            <a:off x="2312126" y="3426708"/>
            <a:ext cx="7080068" cy="3287602"/>
          </a:xfrm>
          <a:prstGeom prst="rect">
            <a:avLst/>
          </a:prstGeom>
        </p:spPr>
      </p:pic>
    </p:spTree>
    <p:extLst>
      <p:ext uri="{BB962C8B-B14F-4D97-AF65-F5344CB8AC3E}">
        <p14:creationId xmlns:p14="http://schemas.microsoft.com/office/powerpoint/2010/main" val="1384236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4949" y="130622"/>
            <a:ext cx="11612880"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Bài 2. BẢN ĐỒ. MỘT SỐ LƯỚI KINH, VĨ TUYẾN.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PHƯƠNG HƯỚNG TRÊN BẢN ĐỒ</a:t>
            </a:r>
            <a:endParaRPr kumimoji="0" lang="en-US" sz="2800" b="1" i="0" u="none" strike="noStrike" kern="1200" cap="none" spc="0" normalizeH="0" baseline="0" noProof="0" dirty="0">
              <a:ln>
                <a:noFill/>
              </a:ln>
              <a:solidFill>
                <a:srgbClr val="FF0000"/>
              </a:solidFill>
              <a:effectLst/>
              <a:uLnTx/>
              <a:uFillTx/>
              <a:latin typeface="Calibri Light" panose="020F0302020204030204"/>
              <a:ea typeface="+mn-ea"/>
              <a:cs typeface="+mn-cs"/>
            </a:endParaRPr>
          </a:p>
        </p:txBody>
      </p:sp>
      <p:sp>
        <p:nvSpPr>
          <p:cNvPr id="5" name="TextBox 4"/>
          <p:cNvSpPr txBox="1"/>
          <p:nvPr/>
        </p:nvSpPr>
        <p:spPr>
          <a:xfrm>
            <a:off x="548636" y="1129938"/>
            <a:ext cx="10332723" cy="658642"/>
          </a:xfrm>
          <a:prstGeom prst="rect">
            <a:avLst/>
          </a:prstGeom>
          <a:noFill/>
        </p:spPr>
        <p:txBody>
          <a:bodyPr wrap="square" rtlCol="0">
            <a:spAutoFit/>
          </a:bodyPr>
          <a:lstStyle/>
          <a:p>
            <a:pPr algn="just">
              <a:lnSpc>
                <a:spcPct val="115000"/>
              </a:lnSpc>
              <a:spcAft>
                <a:spcPts val="0"/>
              </a:spcAft>
            </a:pPr>
            <a:r>
              <a:rPr lang="vi-VN" sz="32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2</a:t>
            </a:r>
            <a:r>
              <a:rPr kumimoji="0" lang="vi-VN" sz="32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Một số lưới kinh, vĩ tuyến của bản đồ thế giới.</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extBox 5"/>
          <p:cNvSpPr txBox="1"/>
          <p:nvPr/>
        </p:nvSpPr>
        <p:spPr>
          <a:xfrm>
            <a:off x="404948" y="1632853"/>
            <a:ext cx="11273245" cy="678327"/>
          </a:xfrm>
          <a:prstGeom prst="rect">
            <a:avLst/>
          </a:prstGeom>
          <a:noFill/>
        </p:spPr>
        <p:txBody>
          <a:bodyPr wrap="square" rtlCol="0">
            <a:spAutoFit/>
          </a:bodyPr>
          <a:lstStyle/>
          <a:p>
            <a:pPr algn="just">
              <a:lnSpc>
                <a:spcPct val="115000"/>
              </a:lnSpc>
              <a:spcAft>
                <a:spcPts val="0"/>
              </a:spcAft>
            </a:pPr>
            <a:r>
              <a:rPr lang="vi-VN"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Phép chiếu hình nón</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Box 6"/>
          <p:cNvSpPr txBox="1"/>
          <p:nvPr/>
        </p:nvSpPr>
        <p:spPr>
          <a:xfrm>
            <a:off x="404948" y="2299061"/>
            <a:ext cx="11273245" cy="678327"/>
          </a:xfrm>
          <a:prstGeom prst="rect">
            <a:avLst/>
          </a:prstGeom>
          <a:noFill/>
        </p:spPr>
        <p:txBody>
          <a:bodyPr wrap="square" rtlCol="0">
            <a:spAutoFit/>
          </a:bodyPr>
          <a:lstStyle/>
          <a:p>
            <a:pPr algn="just">
              <a:lnSpc>
                <a:spcPct val="115000"/>
              </a:lnSpc>
              <a:spcAft>
                <a:spcPts val="0"/>
              </a:spcAft>
            </a:pPr>
            <a:r>
              <a:rPr lang="vi-VN"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Phép chiếu hình trụ</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TextBox 7"/>
          <p:cNvSpPr txBox="1"/>
          <p:nvPr/>
        </p:nvSpPr>
        <p:spPr>
          <a:xfrm>
            <a:off x="361403" y="2960910"/>
            <a:ext cx="11273245" cy="1315425"/>
          </a:xfrm>
          <a:prstGeom prst="rect">
            <a:avLst/>
          </a:prstGeom>
          <a:noFill/>
        </p:spPr>
        <p:txBody>
          <a:bodyPr wrap="square" rtlCol="0">
            <a:spAutoFit/>
          </a:bodyPr>
          <a:lstStyle/>
          <a:p>
            <a:pPr algn="just">
              <a:lnSpc>
                <a:spcPct val="115000"/>
              </a:lnSpc>
              <a:spcAft>
                <a:spcPts val="0"/>
              </a:spcAft>
            </a:pPr>
            <a:r>
              <a:rPr lang="vi-VN"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=&gt; Tùy thuộc vào mục đích sử dụng, quy mô, vị trí và hình dạng lãnh thổ để lựa chọn bản đồ có phép chiếu phù hợp.</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32752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ags/tag8.xml><?xml version="1.0" encoding="utf-8"?>
<p:tagLst xmlns:a="http://schemas.openxmlformats.org/drawingml/2006/main" xmlns:r="http://schemas.openxmlformats.org/officeDocument/2006/relationships" xmlns:p="http://schemas.openxmlformats.org/presentationml/2006/main">
  <p:tag name="PA" val="v3.2.0"/>
</p:tagLst>
</file>

<file path=ppt/tags/tag9.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113</TotalTime>
  <Words>1057</Words>
  <Application>Microsoft Office PowerPoint</Application>
  <PresentationFormat>Widescreen</PresentationFormat>
  <Paragraphs>86</Paragraphs>
  <Slides>18</Slides>
  <Notes>3</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18</vt:i4>
      </vt:variant>
    </vt:vector>
  </HeadingPairs>
  <TitlesOfParts>
    <vt:vector size="28" baseType="lpstr">
      <vt:lpstr>等线</vt:lpstr>
      <vt:lpstr>.VnTimeH</vt:lpstr>
      <vt:lpstr>Aptos</vt:lpstr>
      <vt:lpstr>Arial</vt:lpstr>
      <vt:lpstr>Calibri</vt:lpstr>
      <vt:lpstr>Calibri Light</vt:lpstr>
      <vt:lpstr>Times New Roman</vt:lpstr>
      <vt:lpstr>Office Theme</vt:lpstr>
      <vt:lpstr>Default Design</vt:lpstr>
      <vt:lpstr>第一PPT，www.1ppt.com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v A Duc</cp:lastModifiedBy>
  <cp:revision>18</cp:revision>
  <dcterms:created xsi:type="dcterms:W3CDTF">2021-08-18T09:26:52Z</dcterms:created>
  <dcterms:modified xsi:type="dcterms:W3CDTF">2024-08-06T10:22:02Z</dcterms:modified>
</cp:coreProperties>
</file>