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5" r:id="rId3"/>
    <p:sldMasterId id="2147483677" r:id="rId4"/>
    <p:sldMasterId id="2147483689" r:id="rId5"/>
  </p:sldMasterIdLst>
  <p:notesMasterIdLst>
    <p:notesMasterId r:id="rId24"/>
  </p:notesMasterIdLst>
  <p:sldIdLst>
    <p:sldId id="256" r:id="rId6"/>
    <p:sldId id="264" r:id="rId7"/>
    <p:sldId id="259" r:id="rId8"/>
    <p:sldId id="262" r:id="rId9"/>
    <p:sldId id="270" r:id="rId10"/>
    <p:sldId id="272" r:id="rId11"/>
    <p:sldId id="271" r:id="rId12"/>
    <p:sldId id="260" r:id="rId13"/>
    <p:sldId id="274" r:id="rId14"/>
    <p:sldId id="275" r:id="rId15"/>
    <p:sldId id="273" r:id="rId16"/>
    <p:sldId id="266" r:id="rId17"/>
    <p:sldId id="263" r:id="rId18"/>
    <p:sldId id="265" r:id="rId19"/>
    <p:sldId id="267" r:id="rId20"/>
    <p:sldId id="268" r:id="rId21"/>
    <p:sldId id="276" r:id="rId22"/>
    <p:sldId id="26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76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519B40-BF38-4372-AC2A-C7AE396D20B3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F59D6-DA0D-4437-9282-DF7A0C120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389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632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262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417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2C30C-C53A-476A-BF69-48A50D1FC4D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2121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2C30C-C53A-476A-BF69-48A50D1FC4D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904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189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2C30C-C53A-476A-BF69-48A50D1FC4D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7745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703F0-10A7-4F8C-85D9-CF8B210D0F8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62075-8995-4094-802D-CE80B1DF4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42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703F0-10A7-4F8C-85D9-CF8B210D0F8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62075-8995-4094-802D-CE80B1DF4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253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703F0-10A7-4F8C-85D9-CF8B210D0F8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62075-8995-4094-802D-CE80B1DF4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8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61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346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2316501" y="2883737"/>
            <a:ext cx="1303020" cy="1304258"/>
          </a:xfrm>
          <a:custGeom>
            <a:avLst/>
            <a:gdLst>
              <a:gd name="connsiteX0" fmla="*/ 651510 w 1303020"/>
              <a:gd name="connsiteY0" fmla="*/ 0 h 1304258"/>
              <a:gd name="connsiteX1" fmla="*/ 1303020 w 1303020"/>
              <a:gd name="connsiteY1" fmla="*/ 652129 h 1304258"/>
              <a:gd name="connsiteX2" fmla="*/ 651510 w 1303020"/>
              <a:gd name="connsiteY2" fmla="*/ 1304258 h 1304258"/>
              <a:gd name="connsiteX3" fmla="*/ 0 w 1303020"/>
              <a:gd name="connsiteY3" fmla="*/ 652129 h 1304258"/>
              <a:gd name="connsiteX4" fmla="*/ 651510 w 1303020"/>
              <a:gd name="connsiteY4" fmla="*/ 0 h 130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020" h="1304258">
                <a:moveTo>
                  <a:pt x="651510" y="0"/>
                </a:moveTo>
                <a:cubicBezTo>
                  <a:pt x="1011329" y="0"/>
                  <a:pt x="1303020" y="291968"/>
                  <a:pt x="1303020" y="652129"/>
                </a:cubicBezTo>
                <a:cubicBezTo>
                  <a:pt x="1303020" y="1012290"/>
                  <a:pt x="1011329" y="1304258"/>
                  <a:pt x="651510" y="1304258"/>
                </a:cubicBezTo>
                <a:cubicBezTo>
                  <a:pt x="291691" y="1304258"/>
                  <a:pt x="0" y="1012290"/>
                  <a:pt x="0" y="652129"/>
                </a:cubicBezTo>
                <a:cubicBezTo>
                  <a:pt x="0" y="291968"/>
                  <a:pt x="291691" y="0"/>
                  <a:pt x="6515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5453380" y="2883737"/>
            <a:ext cx="1303020" cy="1304258"/>
          </a:xfrm>
          <a:custGeom>
            <a:avLst/>
            <a:gdLst>
              <a:gd name="connsiteX0" fmla="*/ 651510 w 1303020"/>
              <a:gd name="connsiteY0" fmla="*/ 0 h 1304258"/>
              <a:gd name="connsiteX1" fmla="*/ 1303020 w 1303020"/>
              <a:gd name="connsiteY1" fmla="*/ 652129 h 1304258"/>
              <a:gd name="connsiteX2" fmla="*/ 651510 w 1303020"/>
              <a:gd name="connsiteY2" fmla="*/ 1304258 h 1304258"/>
              <a:gd name="connsiteX3" fmla="*/ 0 w 1303020"/>
              <a:gd name="connsiteY3" fmla="*/ 652129 h 1304258"/>
              <a:gd name="connsiteX4" fmla="*/ 651510 w 1303020"/>
              <a:gd name="connsiteY4" fmla="*/ 0 h 130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020" h="1304258">
                <a:moveTo>
                  <a:pt x="651510" y="0"/>
                </a:moveTo>
                <a:cubicBezTo>
                  <a:pt x="1011329" y="0"/>
                  <a:pt x="1303020" y="291968"/>
                  <a:pt x="1303020" y="652129"/>
                </a:cubicBezTo>
                <a:cubicBezTo>
                  <a:pt x="1303020" y="1012290"/>
                  <a:pt x="1011329" y="1304258"/>
                  <a:pt x="651510" y="1304258"/>
                </a:cubicBezTo>
                <a:cubicBezTo>
                  <a:pt x="291691" y="1304258"/>
                  <a:pt x="0" y="1012290"/>
                  <a:pt x="0" y="652129"/>
                </a:cubicBezTo>
                <a:cubicBezTo>
                  <a:pt x="0" y="291968"/>
                  <a:pt x="291691" y="0"/>
                  <a:pt x="6515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8593935" y="2883737"/>
            <a:ext cx="1303020" cy="1304258"/>
          </a:xfrm>
          <a:custGeom>
            <a:avLst/>
            <a:gdLst>
              <a:gd name="connsiteX0" fmla="*/ 651510 w 1303020"/>
              <a:gd name="connsiteY0" fmla="*/ 0 h 1304258"/>
              <a:gd name="connsiteX1" fmla="*/ 1303020 w 1303020"/>
              <a:gd name="connsiteY1" fmla="*/ 652129 h 1304258"/>
              <a:gd name="connsiteX2" fmla="*/ 651510 w 1303020"/>
              <a:gd name="connsiteY2" fmla="*/ 1304258 h 1304258"/>
              <a:gd name="connsiteX3" fmla="*/ 0 w 1303020"/>
              <a:gd name="connsiteY3" fmla="*/ 652129 h 1304258"/>
              <a:gd name="connsiteX4" fmla="*/ 651510 w 1303020"/>
              <a:gd name="connsiteY4" fmla="*/ 0 h 130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020" h="1304258">
                <a:moveTo>
                  <a:pt x="651510" y="0"/>
                </a:moveTo>
                <a:cubicBezTo>
                  <a:pt x="1011329" y="0"/>
                  <a:pt x="1303020" y="291968"/>
                  <a:pt x="1303020" y="652129"/>
                </a:cubicBezTo>
                <a:cubicBezTo>
                  <a:pt x="1303020" y="1012290"/>
                  <a:pt x="1011329" y="1304258"/>
                  <a:pt x="651510" y="1304258"/>
                </a:cubicBezTo>
                <a:cubicBezTo>
                  <a:pt x="291691" y="1304258"/>
                  <a:pt x="0" y="1012290"/>
                  <a:pt x="0" y="652129"/>
                </a:cubicBezTo>
                <a:cubicBezTo>
                  <a:pt x="0" y="291968"/>
                  <a:pt x="291691" y="0"/>
                  <a:pt x="6515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0828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806124" y="2469198"/>
            <a:ext cx="1874520" cy="2640330"/>
          </a:xfrm>
          <a:custGeom>
            <a:avLst/>
            <a:gdLst>
              <a:gd name="connsiteX0" fmla="*/ 0 w 1874520"/>
              <a:gd name="connsiteY0" fmla="*/ 0 h 2640330"/>
              <a:gd name="connsiteX1" fmla="*/ 1874520 w 1874520"/>
              <a:gd name="connsiteY1" fmla="*/ 0 h 2640330"/>
              <a:gd name="connsiteX2" fmla="*/ 1874520 w 1874520"/>
              <a:gd name="connsiteY2" fmla="*/ 2640330 h 2640330"/>
              <a:gd name="connsiteX3" fmla="*/ 0 w 1874520"/>
              <a:gd name="connsiteY3" fmla="*/ 2640330 h 264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4520" h="2640330">
                <a:moveTo>
                  <a:pt x="0" y="0"/>
                </a:moveTo>
                <a:lnTo>
                  <a:pt x="1874520" y="0"/>
                </a:lnTo>
                <a:lnTo>
                  <a:pt x="1874520" y="2640330"/>
                </a:lnTo>
                <a:lnTo>
                  <a:pt x="0" y="26403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5166544" y="2469198"/>
            <a:ext cx="1874520" cy="2640330"/>
          </a:xfrm>
          <a:custGeom>
            <a:avLst/>
            <a:gdLst>
              <a:gd name="connsiteX0" fmla="*/ 0 w 1874520"/>
              <a:gd name="connsiteY0" fmla="*/ 0 h 2640330"/>
              <a:gd name="connsiteX1" fmla="*/ 1874520 w 1874520"/>
              <a:gd name="connsiteY1" fmla="*/ 0 h 2640330"/>
              <a:gd name="connsiteX2" fmla="*/ 1874520 w 1874520"/>
              <a:gd name="connsiteY2" fmla="*/ 2640330 h 2640330"/>
              <a:gd name="connsiteX3" fmla="*/ 0 w 1874520"/>
              <a:gd name="connsiteY3" fmla="*/ 2640330 h 264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4520" h="2640330">
                <a:moveTo>
                  <a:pt x="0" y="0"/>
                </a:moveTo>
                <a:lnTo>
                  <a:pt x="1874520" y="0"/>
                </a:lnTo>
                <a:lnTo>
                  <a:pt x="1874520" y="2640330"/>
                </a:lnTo>
                <a:lnTo>
                  <a:pt x="0" y="26403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8526964" y="2469198"/>
            <a:ext cx="1874520" cy="2640330"/>
          </a:xfrm>
          <a:custGeom>
            <a:avLst/>
            <a:gdLst>
              <a:gd name="connsiteX0" fmla="*/ 0 w 1874520"/>
              <a:gd name="connsiteY0" fmla="*/ 0 h 2640330"/>
              <a:gd name="connsiteX1" fmla="*/ 1874520 w 1874520"/>
              <a:gd name="connsiteY1" fmla="*/ 0 h 2640330"/>
              <a:gd name="connsiteX2" fmla="*/ 1874520 w 1874520"/>
              <a:gd name="connsiteY2" fmla="*/ 2640330 h 2640330"/>
              <a:gd name="connsiteX3" fmla="*/ 0 w 1874520"/>
              <a:gd name="connsiteY3" fmla="*/ 2640330 h 264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4520" h="2640330">
                <a:moveTo>
                  <a:pt x="0" y="0"/>
                </a:moveTo>
                <a:lnTo>
                  <a:pt x="1874520" y="0"/>
                </a:lnTo>
                <a:lnTo>
                  <a:pt x="1874520" y="2640330"/>
                </a:lnTo>
                <a:lnTo>
                  <a:pt x="0" y="26403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4553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74A3C9-6499-44F0-9C85-EB06482C030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004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6E1674-3DEC-4424-A3F5-B2D62BE62CC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1170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CD3FA08-6ACE-4964-85DE-5A3B3367B32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8797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2A2DBC-79EF-4A33-82F7-C79F5B93698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514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703F0-10A7-4F8C-85D9-CF8B210D0F8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62075-8995-4094-802D-CE80B1DF4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69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035C5A-F887-4AFA-9553-CD78AB6E98E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760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113D4FA-B357-42C0-909D-49F7D5DFEDD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3859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C8B076-212C-41A6-BB49-2090CED920F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2690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1FB170-B0F2-4CB0-8CD1-EEEE69D2BCD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1260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B82720-B9F1-4A5A-BBAC-691A7B96BEA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0587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7488F59-D0DC-4651-ABA3-65785C9EFDB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8147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CB65382-ACA5-4B73-8DFC-5518E45D2F6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4894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74A3C9-6499-44F0-9C85-EB06482C030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7894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6E1674-3DEC-4424-A3F5-B2D62BE62CC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7379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CD3FA08-6ACE-4964-85DE-5A3B3367B32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449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703F0-10A7-4F8C-85D9-CF8B210D0F8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62075-8995-4094-802D-CE80B1DF4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864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2A2DBC-79EF-4A33-82F7-C79F5B93698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7749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035C5A-F887-4AFA-9553-CD78AB6E98E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2049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113D4FA-B357-42C0-909D-49F7D5DFEDD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3380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C8B076-212C-41A6-BB49-2090CED920F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8208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1FB170-B0F2-4CB0-8CD1-EEEE69D2BCD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5291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B82720-B9F1-4A5A-BBAC-691A7B96BEA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8468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7488F59-D0DC-4651-ABA3-65785C9EFDB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3451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CB65382-ACA5-4B73-8DFC-5518E45D2F6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1970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74A3C9-6499-44F0-9C85-EB06482C030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9958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6E1674-3DEC-4424-A3F5-B2D62BE62CC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650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703F0-10A7-4F8C-85D9-CF8B210D0F8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62075-8995-4094-802D-CE80B1DF4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726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CD3FA08-6ACE-4964-85DE-5A3B3367B32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5615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2A2DBC-79EF-4A33-82F7-C79F5B93698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6659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035C5A-F887-4AFA-9553-CD78AB6E98E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9942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113D4FA-B357-42C0-909D-49F7D5DFEDD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7052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C8B076-212C-41A6-BB49-2090CED920F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7189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1FB170-B0F2-4CB0-8CD1-EEEE69D2BCD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4961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B82720-B9F1-4A5A-BBAC-691A7B96BEA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8398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7488F59-D0DC-4651-ABA3-65785C9EFDB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8728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CB65382-ACA5-4B73-8DFC-5518E45D2F6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461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703F0-10A7-4F8C-85D9-CF8B210D0F8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62075-8995-4094-802D-CE80B1DF4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36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703F0-10A7-4F8C-85D9-CF8B210D0F8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62075-8995-4094-802D-CE80B1DF4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789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703F0-10A7-4F8C-85D9-CF8B210D0F8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62075-8995-4094-802D-CE80B1DF4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681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703F0-10A7-4F8C-85D9-CF8B210D0F8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62075-8995-4094-802D-CE80B1DF4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511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703F0-10A7-4F8C-85D9-CF8B210D0F8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62075-8995-4094-802D-CE80B1DF4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5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703F0-10A7-4F8C-85D9-CF8B210D0F8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62075-8995-4094-802D-CE80B1DF4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290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7"/>
          <a:srcRect l="838" t="838" r="838" b="838"/>
          <a:stretch/>
        </p:blipFill>
        <p:spPr>
          <a:xfrm>
            <a:off x="-1" y="0"/>
            <a:ext cx="12192001" cy="6858000"/>
          </a:xfrm>
          <a:custGeom>
            <a:avLst/>
            <a:gdLst>
              <a:gd name="connsiteX0" fmla="*/ 292101 w 12192001"/>
              <a:gd name="connsiteY0" fmla="*/ 323850 h 6858000"/>
              <a:gd name="connsiteX1" fmla="*/ 292101 w 12192001"/>
              <a:gd name="connsiteY1" fmla="*/ 6534150 h 6858000"/>
              <a:gd name="connsiteX2" fmla="*/ 11899901 w 12192001"/>
              <a:gd name="connsiteY2" fmla="*/ 6534150 h 6858000"/>
              <a:gd name="connsiteX3" fmla="*/ 11899901 w 12192001"/>
              <a:gd name="connsiteY3" fmla="*/ 323850 h 6858000"/>
              <a:gd name="connsiteX4" fmla="*/ 0 w 12192001"/>
              <a:gd name="connsiteY4" fmla="*/ 0 h 6858000"/>
              <a:gd name="connsiteX5" fmla="*/ 12192001 w 12192001"/>
              <a:gd name="connsiteY5" fmla="*/ 0 h 6858000"/>
              <a:gd name="connsiteX6" fmla="*/ 12192001 w 12192001"/>
              <a:gd name="connsiteY6" fmla="*/ 6858000 h 6858000"/>
              <a:gd name="connsiteX7" fmla="*/ 0 w 1219200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6858000">
                <a:moveTo>
                  <a:pt x="292101" y="323850"/>
                </a:moveTo>
                <a:lnTo>
                  <a:pt x="292101" y="6534150"/>
                </a:lnTo>
                <a:lnTo>
                  <a:pt x="11899901" y="6534150"/>
                </a:lnTo>
                <a:lnTo>
                  <a:pt x="11899901" y="323850"/>
                </a:lnTo>
                <a:close/>
                <a:moveTo>
                  <a:pt x="0" y="0"/>
                </a:moveTo>
                <a:lnTo>
                  <a:pt x="12192001" y="0"/>
                </a:lnTo>
                <a:lnTo>
                  <a:pt x="12192001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00759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7">
          <p15:clr>
            <a:srgbClr val="F26B43"/>
          </p15:clr>
        </p15:guide>
        <p15:guide id="2" pos="3840">
          <p15:clr>
            <a:srgbClr val="F26B43"/>
          </p15:clr>
        </p15:guide>
        <p15:guide id="3" pos="551">
          <p15:clr>
            <a:srgbClr val="F26B43"/>
          </p15:clr>
        </p15:guide>
        <p15:guide id="4" pos="7129">
          <p15:clr>
            <a:srgbClr val="F26B43"/>
          </p15:clr>
        </p15:guide>
        <p15:guide id="5" orient="horz" pos="3974">
          <p15:clr>
            <a:srgbClr val="F26B43"/>
          </p15:clr>
        </p15:guide>
        <p15:guide id="6" orient="horz" pos="79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66EF39-68E1-43A2-8780-34DD37E382E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712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66EF39-68E1-43A2-8780-34DD37E382E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904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66EF39-68E1-43A2-8780-34DD37E382E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634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2.xml"/><Relationship Id="rId5" Type="http://schemas.openxmlformats.org/officeDocument/2006/relationships/slide" Target="slide2.xml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4.xml"/><Relationship Id="rId1" Type="http://schemas.openxmlformats.org/officeDocument/2006/relationships/tags" Target="../tags/tag4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3471" y="745496"/>
            <a:ext cx="10045058" cy="6317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vi-V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1. HỆ THỐNG KINH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VĨ TUYẾN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TỌA ĐỘ ĐỊA LÍ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055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2"/>
          <p:cNvSpPr>
            <a:spLocks noChangeShapeType="1"/>
          </p:cNvSpPr>
          <p:nvPr/>
        </p:nvSpPr>
        <p:spPr bwMode="auto">
          <a:xfrm flipH="1">
            <a:off x="5562600" y="9144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>
            <a:off x="4724400" y="2133600"/>
            <a:ext cx="495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5562600" y="19812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9813" name="Line 5"/>
          <p:cNvSpPr>
            <a:spLocks noChangeShapeType="1"/>
          </p:cNvSpPr>
          <p:nvPr/>
        </p:nvSpPr>
        <p:spPr bwMode="auto">
          <a:xfrm>
            <a:off x="5562600" y="762000"/>
            <a:ext cx="0" cy="44196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9814" name="Line 6"/>
          <p:cNvSpPr>
            <a:spLocks noChangeShapeType="1"/>
          </p:cNvSpPr>
          <p:nvPr/>
        </p:nvSpPr>
        <p:spPr bwMode="auto">
          <a:xfrm flipH="1">
            <a:off x="4724400" y="2133600"/>
            <a:ext cx="49530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 flipH="1">
            <a:off x="4953000" y="815975"/>
            <a:ext cx="0" cy="419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 flipH="1">
            <a:off x="6200775" y="844550"/>
            <a:ext cx="0" cy="419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 flipH="1">
            <a:off x="6840538" y="860425"/>
            <a:ext cx="0" cy="419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 flipH="1">
            <a:off x="7507288" y="844550"/>
            <a:ext cx="0" cy="419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 flipH="1">
            <a:off x="8131175" y="860425"/>
            <a:ext cx="0" cy="419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 flipH="1">
            <a:off x="8813800" y="860425"/>
            <a:ext cx="0" cy="419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>
            <a:off x="4727576" y="2811463"/>
            <a:ext cx="51022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>
            <a:off x="4800601" y="1446213"/>
            <a:ext cx="5102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>
            <a:off x="4699001" y="3465513"/>
            <a:ext cx="5102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>
            <a:off x="4699001" y="4103688"/>
            <a:ext cx="5102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>
            <a:off x="4670426" y="4756150"/>
            <a:ext cx="5102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9856789" y="2667001"/>
            <a:ext cx="4460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FF"/>
                </a:solidFill>
                <a:latin typeface="Arial" panose="020B0604020202020204" pitchFamily="34" charset="0"/>
              </a:rPr>
              <a:t>O</a:t>
            </a:r>
            <a:r>
              <a:rPr lang="en-US" altLang="en-US" b="1" baseline="30000">
                <a:solidFill>
                  <a:srgbClr val="0000FF"/>
                </a:solidFill>
                <a:latin typeface="Arial" panose="020B0604020202020204" pitchFamily="34" charset="0"/>
              </a:rPr>
              <a:t>0</a:t>
            </a:r>
            <a:endParaRPr lang="en-US" altLang="en-US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6629401" y="457201"/>
            <a:ext cx="4556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FF"/>
                </a:solidFill>
                <a:latin typeface="Arial" panose="020B0604020202020204" pitchFamily="34" charset="0"/>
              </a:rPr>
              <a:t>O</a:t>
            </a:r>
            <a:r>
              <a:rPr lang="en-US" altLang="en-US" b="1" baseline="30000">
                <a:solidFill>
                  <a:srgbClr val="0000FF"/>
                </a:solidFill>
                <a:latin typeface="Arial" panose="020B0604020202020204" pitchFamily="34" charset="0"/>
              </a:rPr>
              <a:t>o</a:t>
            </a:r>
            <a:endParaRPr lang="en-US" altLang="en-US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0500" name="Line 20"/>
          <p:cNvSpPr>
            <a:spLocks noChangeShapeType="1"/>
          </p:cNvSpPr>
          <p:nvPr/>
        </p:nvSpPr>
        <p:spPr bwMode="auto">
          <a:xfrm flipH="1">
            <a:off x="9496425" y="892175"/>
            <a:ext cx="0" cy="419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9829" name="Text Box 21"/>
          <p:cNvSpPr txBox="1">
            <a:spLocks noChangeArrowheads="1"/>
          </p:cNvSpPr>
          <p:nvPr/>
        </p:nvSpPr>
        <p:spPr bwMode="auto">
          <a:xfrm>
            <a:off x="5143501" y="1657351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119830" name="Text Box 22"/>
          <p:cNvSpPr txBox="1">
            <a:spLocks noChangeArrowheads="1"/>
          </p:cNvSpPr>
          <p:nvPr/>
        </p:nvSpPr>
        <p:spPr bwMode="auto">
          <a:xfrm>
            <a:off x="9845676" y="1914526"/>
            <a:ext cx="588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VNI-Bodon-Poster" pitchFamily="2" charset="0"/>
              </a:rPr>
              <a:t>10</a:t>
            </a:r>
            <a:r>
              <a:rPr lang="en-US" altLang="en-US" b="1" baseline="30000">
                <a:solidFill>
                  <a:srgbClr val="000000"/>
                </a:solidFill>
                <a:latin typeface="VNI-Bodon-Poster" pitchFamily="2" charset="0"/>
              </a:rPr>
              <a:t>o</a:t>
            </a:r>
            <a:endParaRPr lang="en-US" altLang="en-US" b="1">
              <a:solidFill>
                <a:srgbClr val="000000"/>
              </a:solidFill>
              <a:latin typeface="VNI-Bodon-Poster" pitchFamily="2" charset="0"/>
            </a:endParaRPr>
          </a:p>
        </p:txBody>
      </p:sp>
      <p:sp>
        <p:nvSpPr>
          <p:cNvPr id="20503" name="Text Box 23"/>
          <p:cNvSpPr txBox="1">
            <a:spLocks noChangeArrowheads="1"/>
          </p:cNvSpPr>
          <p:nvPr/>
        </p:nvSpPr>
        <p:spPr bwMode="auto">
          <a:xfrm>
            <a:off x="9829800" y="1219201"/>
            <a:ext cx="5222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r>
              <a:rPr lang="en-US" altLang="en-US" b="1" baseline="30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en-US" altLang="en-US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504" name="Text Box 24"/>
          <p:cNvSpPr txBox="1">
            <a:spLocks noChangeArrowheads="1"/>
          </p:cNvSpPr>
          <p:nvPr/>
        </p:nvSpPr>
        <p:spPr bwMode="auto">
          <a:xfrm>
            <a:off x="9753601" y="3276601"/>
            <a:ext cx="5318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r>
              <a:rPr lang="en-US" altLang="en-US" b="1" baseline="30000">
                <a:solidFill>
                  <a:srgbClr val="000000"/>
                </a:solidFill>
                <a:latin typeface="Arial" panose="020B0604020202020204" pitchFamily="34" charset="0"/>
              </a:rPr>
              <a:t>o</a:t>
            </a:r>
            <a:endParaRPr lang="en-US" altLang="en-US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505" name="Text Box 25"/>
          <p:cNvSpPr txBox="1">
            <a:spLocks noChangeArrowheads="1"/>
          </p:cNvSpPr>
          <p:nvPr/>
        </p:nvSpPr>
        <p:spPr bwMode="auto">
          <a:xfrm>
            <a:off x="9829801" y="3886201"/>
            <a:ext cx="5318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r>
              <a:rPr lang="en-US" altLang="en-US" b="1" baseline="30000">
                <a:solidFill>
                  <a:srgbClr val="000000"/>
                </a:solidFill>
                <a:latin typeface="Arial" panose="020B0604020202020204" pitchFamily="34" charset="0"/>
              </a:rPr>
              <a:t>o</a:t>
            </a:r>
            <a:endParaRPr lang="en-US" altLang="en-US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506" name="Text Box 26"/>
          <p:cNvSpPr txBox="1">
            <a:spLocks noChangeArrowheads="1"/>
          </p:cNvSpPr>
          <p:nvPr/>
        </p:nvSpPr>
        <p:spPr bwMode="auto">
          <a:xfrm>
            <a:off x="9829801" y="4572001"/>
            <a:ext cx="5318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r>
              <a:rPr lang="en-US" altLang="en-US" b="1" baseline="30000">
                <a:solidFill>
                  <a:srgbClr val="000000"/>
                </a:solidFill>
                <a:latin typeface="Arial" panose="020B0604020202020204" pitchFamily="34" charset="0"/>
              </a:rPr>
              <a:t>o</a:t>
            </a:r>
            <a:endParaRPr lang="en-US" altLang="en-US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507" name="Text Box 27"/>
          <p:cNvSpPr txBox="1">
            <a:spLocks noChangeArrowheads="1"/>
          </p:cNvSpPr>
          <p:nvPr/>
        </p:nvSpPr>
        <p:spPr bwMode="auto">
          <a:xfrm>
            <a:off x="4632326" y="481013"/>
            <a:ext cx="5318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r>
              <a:rPr lang="en-US" altLang="en-US" b="1" baseline="30000">
                <a:solidFill>
                  <a:srgbClr val="000000"/>
                </a:solidFill>
                <a:latin typeface="Arial" panose="020B0604020202020204" pitchFamily="34" charset="0"/>
              </a:rPr>
              <a:t>o</a:t>
            </a:r>
            <a:endParaRPr lang="en-US" altLang="en-US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9836" name="Text Box 28"/>
          <p:cNvSpPr txBox="1">
            <a:spLocks noChangeArrowheads="1"/>
          </p:cNvSpPr>
          <p:nvPr/>
        </p:nvSpPr>
        <p:spPr bwMode="auto">
          <a:xfrm>
            <a:off x="5318126" y="454026"/>
            <a:ext cx="588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VNI-Bodon-Poster" pitchFamily="2" charset="0"/>
              </a:rPr>
              <a:t>20</a:t>
            </a:r>
            <a:r>
              <a:rPr lang="en-US" altLang="en-US" b="1" baseline="30000">
                <a:solidFill>
                  <a:srgbClr val="000000"/>
                </a:solidFill>
                <a:latin typeface="VNI-Bodon-Poster" pitchFamily="2" charset="0"/>
              </a:rPr>
              <a:t>o</a:t>
            </a:r>
            <a:endParaRPr lang="en-US" altLang="en-US" b="1">
              <a:solidFill>
                <a:srgbClr val="000000"/>
              </a:solidFill>
              <a:latin typeface="VNI-Bodon-Poster" pitchFamily="2" charset="0"/>
            </a:endParaRPr>
          </a:p>
        </p:txBody>
      </p:sp>
      <p:sp>
        <p:nvSpPr>
          <p:cNvPr id="20509" name="Text Box 29"/>
          <p:cNvSpPr txBox="1">
            <a:spLocks noChangeArrowheads="1"/>
          </p:cNvSpPr>
          <p:nvPr/>
        </p:nvSpPr>
        <p:spPr bwMode="auto">
          <a:xfrm>
            <a:off x="6156326" y="481013"/>
            <a:ext cx="5318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r>
              <a:rPr lang="en-US" altLang="en-US" b="1" baseline="30000">
                <a:solidFill>
                  <a:srgbClr val="000000"/>
                </a:solidFill>
                <a:latin typeface="Arial" panose="020B0604020202020204" pitchFamily="34" charset="0"/>
              </a:rPr>
              <a:t>o</a:t>
            </a:r>
            <a:endParaRPr lang="en-US" altLang="en-US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510" name="Text Box 30"/>
          <p:cNvSpPr txBox="1">
            <a:spLocks noChangeArrowheads="1"/>
          </p:cNvSpPr>
          <p:nvPr/>
        </p:nvSpPr>
        <p:spPr bwMode="auto">
          <a:xfrm>
            <a:off x="7231063" y="539751"/>
            <a:ext cx="5318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r>
              <a:rPr lang="en-US" altLang="en-US" b="1" baseline="30000">
                <a:solidFill>
                  <a:srgbClr val="000000"/>
                </a:solidFill>
                <a:latin typeface="Arial" panose="020B0604020202020204" pitchFamily="34" charset="0"/>
              </a:rPr>
              <a:t>o</a:t>
            </a:r>
            <a:endParaRPr lang="en-US" altLang="en-US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511" name="Text Box 31"/>
          <p:cNvSpPr txBox="1">
            <a:spLocks noChangeArrowheads="1"/>
          </p:cNvSpPr>
          <p:nvPr/>
        </p:nvSpPr>
        <p:spPr bwMode="auto">
          <a:xfrm>
            <a:off x="7929563" y="520701"/>
            <a:ext cx="5318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r>
              <a:rPr lang="en-US" altLang="en-US" b="1" baseline="30000">
                <a:solidFill>
                  <a:srgbClr val="000000"/>
                </a:solidFill>
                <a:latin typeface="Arial" panose="020B0604020202020204" pitchFamily="34" charset="0"/>
              </a:rPr>
              <a:t>o</a:t>
            </a:r>
            <a:endParaRPr lang="en-US" altLang="en-US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512" name="Text Box 32"/>
          <p:cNvSpPr txBox="1">
            <a:spLocks noChangeArrowheads="1"/>
          </p:cNvSpPr>
          <p:nvPr/>
        </p:nvSpPr>
        <p:spPr bwMode="auto">
          <a:xfrm>
            <a:off x="8610601" y="520701"/>
            <a:ext cx="5318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r>
              <a:rPr lang="en-US" altLang="en-US" b="1" baseline="30000">
                <a:solidFill>
                  <a:srgbClr val="000000"/>
                </a:solidFill>
                <a:latin typeface="Arial" panose="020B0604020202020204" pitchFamily="34" charset="0"/>
              </a:rPr>
              <a:t>o</a:t>
            </a:r>
            <a:endParaRPr lang="en-US" altLang="en-US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513" name="Text Box 33"/>
          <p:cNvSpPr txBox="1">
            <a:spLocks noChangeArrowheads="1"/>
          </p:cNvSpPr>
          <p:nvPr/>
        </p:nvSpPr>
        <p:spPr bwMode="auto">
          <a:xfrm>
            <a:off x="9296400" y="533401"/>
            <a:ext cx="63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 panose="020B0604020202020204" pitchFamily="34" charset="0"/>
              </a:rPr>
              <a:t>40</a:t>
            </a:r>
            <a:r>
              <a:rPr lang="en-US" altLang="en-US" b="1" baseline="30000">
                <a:solidFill>
                  <a:srgbClr val="000000"/>
                </a:solidFill>
                <a:latin typeface="Arial" panose="020B0604020202020204" pitchFamily="34" charset="0"/>
              </a:rPr>
              <a:t>o</a:t>
            </a:r>
            <a:endParaRPr lang="en-US" altLang="en-US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514" name="Text Box 3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419600" y="5638800"/>
            <a:ext cx="594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</a:rPr>
              <a:t>Hình 11</a:t>
            </a:r>
            <a:r>
              <a:rPr lang="en-US" altLang="en-US" sz="2400" b="1">
                <a:solidFill>
                  <a:srgbClr val="000000"/>
                </a:solidFill>
                <a:latin typeface="VNI-Bodon-Poster" pitchFamily="2" charset="0"/>
              </a:rPr>
              <a:t>: </a:t>
            </a:r>
            <a:r>
              <a:rPr lang="en-US" altLang="en-US" sz="2400" b="1">
                <a:solidFill>
                  <a:srgbClr val="000000"/>
                </a:solidFill>
              </a:rPr>
              <a:t>Tọa độ địa lí của điểm C</a:t>
            </a:r>
          </a:p>
        </p:txBody>
      </p:sp>
      <p:sp>
        <p:nvSpPr>
          <p:cNvPr id="20515" name="Line 35"/>
          <p:cNvSpPr>
            <a:spLocks noChangeShapeType="1"/>
          </p:cNvSpPr>
          <p:nvPr/>
        </p:nvSpPr>
        <p:spPr bwMode="auto">
          <a:xfrm>
            <a:off x="5562600" y="990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16" name="Line 36"/>
          <p:cNvSpPr>
            <a:spLocks noChangeShapeType="1"/>
          </p:cNvSpPr>
          <p:nvPr/>
        </p:nvSpPr>
        <p:spPr bwMode="auto">
          <a:xfrm>
            <a:off x="5562600" y="15240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17" name="Line 37"/>
          <p:cNvSpPr>
            <a:spLocks noChangeShapeType="1"/>
          </p:cNvSpPr>
          <p:nvPr/>
        </p:nvSpPr>
        <p:spPr bwMode="auto">
          <a:xfrm>
            <a:off x="5562600" y="1676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9846" name="AutoShape 38"/>
          <p:cNvSpPr>
            <a:spLocks noChangeArrowheads="1"/>
          </p:cNvSpPr>
          <p:nvPr/>
        </p:nvSpPr>
        <p:spPr bwMode="auto">
          <a:xfrm>
            <a:off x="5448300" y="2000251"/>
            <a:ext cx="228600" cy="206375"/>
          </a:xfrm>
          <a:prstGeom prst="star8">
            <a:avLst>
              <a:gd name="adj" fmla="val 38250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119847" name="AutoShape 39"/>
          <p:cNvSpPr>
            <a:spLocks noChangeArrowheads="1"/>
          </p:cNvSpPr>
          <p:nvPr/>
        </p:nvSpPr>
        <p:spPr bwMode="auto">
          <a:xfrm>
            <a:off x="1524000" y="1219200"/>
            <a:ext cx="2362200" cy="4572000"/>
          </a:xfrm>
          <a:prstGeom prst="wedgeRoundRectCallout">
            <a:avLst>
              <a:gd name="adj1" fmla="val 122048"/>
              <a:gd name="adj2" fmla="val -3106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 err="1">
                <a:solidFill>
                  <a:srgbClr val="000000"/>
                </a:solidFill>
                <a:latin typeface="Arial"/>
              </a:rPr>
              <a:t>Điểm</a:t>
            </a:r>
            <a:r>
              <a:rPr lang="en-US" sz="3200" dirty="0">
                <a:solidFill>
                  <a:srgbClr val="000000"/>
                </a:solidFill>
                <a:latin typeface="Arial"/>
              </a:rPr>
              <a:t> C </a:t>
            </a:r>
            <a:r>
              <a:rPr lang="en-US" sz="3200" dirty="0" err="1">
                <a:solidFill>
                  <a:srgbClr val="000000"/>
                </a:solidFill>
                <a:latin typeface="Arial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/>
              </a:rPr>
              <a:t>điểm</a:t>
            </a:r>
            <a:r>
              <a:rPr lang="en-US" sz="32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/>
              </a:rPr>
              <a:t>giao</a:t>
            </a:r>
            <a:r>
              <a:rPr lang="en-US" sz="32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/>
              </a:rPr>
              <a:t>nhau</a:t>
            </a:r>
            <a:r>
              <a:rPr lang="en-US" sz="32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/>
              </a:rPr>
              <a:t>những</a:t>
            </a:r>
            <a:r>
              <a:rPr lang="en-US" sz="32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/>
              </a:rPr>
              <a:t>kinh</a:t>
            </a:r>
            <a:r>
              <a:rPr lang="en-US" sz="32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/>
              </a:rPr>
              <a:t>tuyến</a:t>
            </a:r>
            <a:r>
              <a:rPr lang="en-US" sz="32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/>
              </a:rPr>
              <a:t>vĩ</a:t>
            </a:r>
            <a:r>
              <a:rPr lang="en-US" sz="32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/>
              </a:rPr>
              <a:t>tuyến</a:t>
            </a:r>
            <a:r>
              <a:rPr lang="en-US" sz="32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/>
              </a:rPr>
              <a:t>nào</a:t>
            </a:r>
            <a:r>
              <a:rPr lang="en-US" sz="3200" dirty="0">
                <a:solidFill>
                  <a:srgbClr val="000000"/>
                </a:solidFill>
                <a:latin typeface="Arial"/>
              </a:rPr>
              <a:t>?</a:t>
            </a:r>
          </a:p>
        </p:txBody>
      </p:sp>
      <p:sp>
        <p:nvSpPr>
          <p:cNvPr id="119848" name="Rectangle 40"/>
          <p:cNvSpPr>
            <a:spLocks noChangeArrowheads="1"/>
          </p:cNvSpPr>
          <p:nvPr/>
        </p:nvSpPr>
        <p:spPr bwMode="auto">
          <a:xfrm>
            <a:off x="3998913" y="5522913"/>
            <a:ext cx="6172200" cy="114300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3333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 err="1">
                <a:solidFill>
                  <a:srgbClr val="000000"/>
                </a:solidFill>
                <a:latin typeface="Arial"/>
              </a:rPr>
              <a:t>Tọa</a:t>
            </a:r>
            <a:r>
              <a:rPr lang="en-US" sz="32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/>
              </a:rPr>
              <a:t>độ</a:t>
            </a:r>
            <a:r>
              <a:rPr lang="en-US" sz="32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/>
              </a:rPr>
              <a:t>địa</a:t>
            </a:r>
            <a:r>
              <a:rPr lang="en-US" sz="32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/>
              </a:rPr>
              <a:t>lí</a:t>
            </a:r>
            <a:r>
              <a:rPr lang="en-US" sz="32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/>
              </a:rPr>
              <a:t>điểm</a:t>
            </a:r>
            <a:r>
              <a:rPr lang="en-US" sz="32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/>
              </a:rPr>
              <a:t>gì</a:t>
            </a:r>
            <a:r>
              <a:rPr lang="en-US" sz="3200" dirty="0">
                <a:solidFill>
                  <a:srgbClr val="000000"/>
                </a:solidFill>
                <a:latin typeface="Arial"/>
              </a:rPr>
              <a:t>?</a:t>
            </a:r>
          </a:p>
        </p:txBody>
      </p:sp>
      <p:sp>
        <p:nvSpPr>
          <p:cNvPr id="119849" name="Rectangle 4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81200" y="25146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119850" name="AutoShape 42"/>
          <p:cNvSpPr>
            <a:spLocks/>
          </p:cNvSpPr>
          <p:nvPr/>
        </p:nvSpPr>
        <p:spPr bwMode="auto">
          <a:xfrm>
            <a:off x="2438400" y="2746375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28575">
            <a:solidFill>
              <a:srgbClr val="33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119851" name="Text Box 43"/>
          <p:cNvSpPr txBox="1">
            <a:spLocks noChangeArrowheads="1"/>
          </p:cNvSpPr>
          <p:nvPr/>
        </p:nvSpPr>
        <p:spPr bwMode="auto">
          <a:xfrm>
            <a:off x="2571750" y="2495550"/>
            <a:ext cx="833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800000"/>
                </a:solidFill>
                <a:latin typeface="Arial" panose="020B0604020202020204" pitchFamily="34" charset="0"/>
              </a:rPr>
              <a:t>20</a:t>
            </a:r>
            <a:r>
              <a:rPr lang="en-US" altLang="en-US" sz="2400" b="1" baseline="30000">
                <a:solidFill>
                  <a:srgbClr val="800000"/>
                </a:solidFill>
                <a:latin typeface="Arial" panose="020B0604020202020204" pitchFamily="34" charset="0"/>
              </a:rPr>
              <a:t>o</a:t>
            </a:r>
            <a:r>
              <a:rPr lang="en-US" altLang="en-US" sz="2400" b="1">
                <a:solidFill>
                  <a:srgbClr val="800000"/>
                </a:solidFill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119852" name="Text Box 44"/>
          <p:cNvSpPr txBox="1">
            <a:spLocks noChangeArrowheads="1"/>
          </p:cNvSpPr>
          <p:nvPr/>
        </p:nvSpPr>
        <p:spPr bwMode="auto">
          <a:xfrm>
            <a:off x="2541588" y="3390900"/>
            <a:ext cx="868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800000"/>
                </a:solidFill>
                <a:latin typeface="Arial" panose="020B0604020202020204" pitchFamily="34" charset="0"/>
              </a:rPr>
              <a:t>10</a:t>
            </a:r>
            <a:r>
              <a:rPr lang="en-US" altLang="en-US" sz="2400" b="1" baseline="30000">
                <a:solidFill>
                  <a:srgbClr val="800000"/>
                </a:solidFill>
                <a:latin typeface="Arial" panose="020B0604020202020204" pitchFamily="34" charset="0"/>
              </a:rPr>
              <a:t>o</a:t>
            </a:r>
            <a:r>
              <a:rPr lang="en-US" altLang="en-US" sz="2400" b="1">
                <a:solidFill>
                  <a:srgbClr val="800000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20525" name="Text Box 45"/>
          <p:cNvSpPr txBox="1">
            <a:spLocks noChangeArrowheads="1"/>
          </p:cNvSpPr>
          <p:nvPr/>
        </p:nvSpPr>
        <p:spPr bwMode="auto">
          <a:xfrm>
            <a:off x="5316538" y="457201"/>
            <a:ext cx="5889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VNI-Bodon-Poster" pitchFamily="2" charset="0"/>
              </a:rPr>
              <a:t>20</a:t>
            </a:r>
            <a:r>
              <a:rPr lang="en-US" altLang="en-US" b="1" baseline="30000">
                <a:solidFill>
                  <a:srgbClr val="000000"/>
                </a:solidFill>
                <a:latin typeface="VNI-Bodon-Poster" pitchFamily="2" charset="0"/>
              </a:rPr>
              <a:t>o</a:t>
            </a:r>
            <a:endParaRPr lang="en-US" altLang="en-US" b="1">
              <a:solidFill>
                <a:srgbClr val="000000"/>
              </a:solidFill>
              <a:latin typeface="VNI-Bodon-Poster" pitchFamily="2" charset="0"/>
            </a:endParaRPr>
          </a:p>
        </p:txBody>
      </p:sp>
      <p:sp>
        <p:nvSpPr>
          <p:cNvPr id="20526" name="Text Box 46"/>
          <p:cNvSpPr txBox="1">
            <a:spLocks noChangeArrowheads="1"/>
          </p:cNvSpPr>
          <p:nvPr/>
        </p:nvSpPr>
        <p:spPr bwMode="auto">
          <a:xfrm>
            <a:off x="9845676" y="1905001"/>
            <a:ext cx="588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VNI-Bodon-Poster" pitchFamily="2" charset="0"/>
              </a:rPr>
              <a:t>10</a:t>
            </a:r>
            <a:r>
              <a:rPr lang="en-US" altLang="en-US" b="1" baseline="30000">
                <a:solidFill>
                  <a:srgbClr val="000000"/>
                </a:solidFill>
                <a:latin typeface="VNI-Bodon-Poster" pitchFamily="2" charset="0"/>
              </a:rPr>
              <a:t>o</a:t>
            </a:r>
            <a:endParaRPr lang="en-US" altLang="en-US" b="1">
              <a:solidFill>
                <a:srgbClr val="000000"/>
              </a:solidFill>
              <a:latin typeface="VNI-Bodon-Poster" pitchFamily="2" charset="0"/>
            </a:endParaRPr>
          </a:p>
        </p:txBody>
      </p:sp>
      <p:sp>
        <p:nvSpPr>
          <p:cNvPr id="119855" name="AutoShape 47"/>
          <p:cNvSpPr>
            <a:spLocks/>
          </p:cNvSpPr>
          <p:nvPr/>
        </p:nvSpPr>
        <p:spPr bwMode="auto">
          <a:xfrm rot="16200000">
            <a:off x="6057900" y="1276350"/>
            <a:ext cx="304800" cy="1219200"/>
          </a:xfrm>
          <a:prstGeom prst="rightBrace">
            <a:avLst>
              <a:gd name="adj1" fmla="val 33333"/>
              <a:gd name="adj2" fmla="val 50000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119856" name="Text Box 48"/>
          <p:cNvSpPr txBox="1">
            <a:spLocks noChangeArrowheads="1"/>
          </p:cNvSpPr>
          <p:nvPr/>
        </p:nvSpPr>
        <p:spPr bwMode="auto">
          <a:xfrm>
            <a:off x="5962650" y="1433513"/>
            <a:ext cx="5222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333399"/>
                </a:solidFill>
                <a:latin typeface="Arial" panose="020B0604020202020204" pitchFamily="34" charset="0"/>
              </a:rPr>
              <a:t>20</a:t>
            </a:r>
            <a:r>
              <a:rPr lang="en-US" altLang="en-US" b="1" baseline="30000">
                <a:solidFill>
                  <a:srgbClr val="333399"/>
                </a:solidFill>
                <a:latin typeface="Arial" panose="020B0604020202020204" pitchFamily="34" charset="0"/>
              </a:rPr>
              <a:t>0</a:t>
            </a:r>
            <a:endParaRPr lang="en-US" altLang="en-US" b="1">
              <a:solidFill>
                <a:srgbClr val="333399"/>
              </a:solidFill>
              <a:latin typeface="Arial" panose="020B0604020202020204" pitchFamily="34" charset="0"/>
            </a:endParaRPr>
          </a:p>
        </p:txBody>
      </p:sp>
      <p:sp>
        <p:nvSpPr>
          <p:cNvPr id="119857" name="AutoShape 49"/>
          <p:cNvSpPr>
            <a:spLocks/>
          </p:cNvSpPr>
          <p:nvPr/>
        </p:nvSpPr>
        <p:spPr bwMode="auto">
          <a:xfrm rot="21440347">
            <a:off x="5581650" y="2171700"/>
            <a:ext cx="228600" cy="609600"/>
          </a:xfrm>
          <a:prstGeom prst="rightBrace">
            <a:avLst>
              <a:gd name="adj1" fmla="val 22222"/>
              <a:gd name="adj2" fmla="val 50000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119858" name="Text Box 50"/>
          <p:cNvSpPr txBox="1">
            <a:spLocks noChangeArrowheads="1"/>
          </p:cNvSpPr>
          <p:nvPr/>
        </p:nvSpPr>
        <p:spPr bwMode="auto">
          <a:xfrm>
            <a:off x="5715000" y="2286001"/>
            <a:ext cx="5222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333399"/>
                </a:solidFill>
                <a:latin typeface="Arial" panose="020B0604020202020204" pitchFamily="34" charset="0"/>
              </a:rPr>
              <a:t>10</a:t>
            </a:r>
            <a:r>
              <a:rPr lang="en-US" altLang="en-US" b="1" baseline="30000">
                <a:solidFill>
                  <a:srgbClr val="333399"/>
                </a:solidFill>
                <a:latin typeface="Arial" panose="020B0604020202020204" pitchFamily="34" charset="0"/>
              </a:rPr>
              <a:t>0</a:t>
            </a:r>
            <a:endParaRPr lang="en-US" altLang="en-US" b="1">
              <a:solidFill>
                <a:srgbClr val="333399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14229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9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9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119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198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9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9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9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9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9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9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9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9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9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9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9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9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9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9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9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9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19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19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9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9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19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29" grpId="0"/>
      <p:bldP spid="119836" grpId="0"/>
      <p:bldP spid="119846" grpId="0" animBg="1"/>
      <p:bldP spid="119847" grpId="0" animBg="1"/>
      <p:bldP spid="119847" grpId="1" animBg="1"/>
      <p:bldP spid="119848" grpId="0" animBg="1"/>
      <p:bldP spid="119849" grpId="0"/>
      <p:bldP spid="119850" grpId="0" animBg="1"/>
      <p:bldP spid="119851" grpId="0"/>
      <p:bldP spid="119852" grpId="0"/>
      <p:bldP spid="119855" grpId="0" animBg="1"/>
      <p:bldP spid="119856" grpId="0"/>
      <p:bldP spid="119857" grpId="0" animBg="1"/>
      <p:bldP spid="1198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2"/>
          <p:cNvSpPr>
            <a:spLocks noChangeShapeType="1"/>
          </p:cNvSpPr>
          <p:nvPr/>
        </p:nvSpPr>
        <p:spPr bwMode="auto">
          <a:xfrm flipH="1">
            <a:off x="5562600" y="9144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>
            <a:off x="4724400" y="2133600"/>
            <a:ext cx="495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5562600" y="19812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5562600" y="990600"/>
            <a:ext cx="0" cy="419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 flipH="1">
            <a:off x="4724400" y="2133600"/>
            <a:ext cx="495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 flipH="1">
            <a:off x="4953000" y="815975"/>
            <a:ext cx="0" cy="419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 flipH="1">
            <a:off x="6200775" y="844550"/>
            <a:ext cx="0" cy="419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 flipH="1">
            <a:off x="6840538" y="860425"/>
            <a:ext cx="0" cy="419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 flipH="1">
            <a:off x="7507288" y="844550"/>
            <a:ext cx="0" cy="419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 flipH="1">
            <a:off x="8131175" y="860425"/>
            <a:ext cx="0" cy="419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 flipH="1">
            <a:off x="8813800" y="860425"/>
            <a:ext cx="0" cy="419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4727576" y="2811463"/>
            <a:ext cx="51022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>
            <a:off x="4800601" y="1446213"/>
            <a:ext cx="5102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>
            <a:off x="4699001" y="3465513"/>
            <a:ext cx="5102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>
            <a:off x="4699001" y="4103688"/>
            <a:ext cx="5102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>
            <a:off x="4670426" y="4756150"/>
            <a:ext cx="5102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9856789" y="2667001"/>
            <a:ext cx="4460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FF"/>
                </a:solidFill>
                <a:latin typeface="Arial" panose="020B0604020202020204" pitchFamily="34" charset="0"/>
              </a:rPr>
              <a:t>O</a:t>
            </a:r>
            <a:r>
              <a:rPr lang="en-US" altLang="en-US" b="1" baseline="30000">
                <a:solidFill>
                  <a:srgbClr val="0000FF"/>
                </a:solidFill>
                <a:latin typeface="Arial" panose="020B0604020202020204" pitchFamily="34" charset="0"/>
              </a:rPr>
              <a:t>0</a:t>
            </a:r>
            <a:endParaRPr lang="en-US" altLang="en-US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6629401" y="457201"/>
            <a:ext cx="4556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FF"/>
                </a:solidFill>
                <a:latin typeface="Arial" panose="020B0604020202020204" pitchFamily="34" charset="0"/>
              </a:rPr>
              <a:t>O</a:t>
            </a:r>
            <a:r>
              <a:rPr lang="en-US" altLang="en-US" b="1" baseline="30000">
                <a:solidFill>
                  <a:srgbClr val="0000FF"/>
                </a:solidFill>
                <a:latin typeface="Arial" panose="020B0604020202020204" pitchFamily="34" charset="0"/>
              </a:rPr>
              <a:t>o</a:t>
            </a:r>
            <a:endParaRPr lang="en-US" altLang="en-US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2548" name="Line 20"/>
          <p:cNvSpPr>
            <a:spLocks noChangeShapeType="1"/>
          </p:cNvSpPr>
          <p:nvPr/>
        </p:nvSpPr>
        <p:spPr bwMode="auto">
          <a:xfrm flipH="1">
            <a:off x="9496425" y="892175"/>
            <a:ext cx="0" cy="419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49" name="Text Box 21"/>
          <p:cNvSpPr txBox="1">
            <a:spLocks noChangeArrowheads="1"/>
          </p:cNvSpPr>
          <p:nvPr/>
        </p:nvSpPr>
        <p:spPr bwMode="auto">
          <a:xfrm>
            <a:off x="5143501" y="1657351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22550" name="Text Box 22"/>
          <p:cNvSpPr txBox="1">
            <a:spLocks noChangeArrowheads="1"/>
          </p:cNvSpPr>
          <p:nvPr/>
        </p:nvSpPr>
        <p:spPr bwMode="auto">
          <a:xfrm>
            <a:off x="9845676" y="1919288"/>
            <a:ext cx="5318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r>
              <a:rPr lang="en-US" altLang="en-US" b="1" baseline="30000">
                <a:solidFill>
                  <a:srgbClr val="000000"/>
                </a:solidFill>
                <a:latin typeface="Arial" panose="020B0604020202020204" pitchFamily="34" charset="0"/>
              </a:rPr>
              <a:t>o</a:t>
            </a:r>
            <a:endParaRPr lang="en-US" altLang="en-US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551" name="Text Box 23"/>
          <p:cNvSpPr txBox="1">
            <a:spLocks noChangeArrowheads="1"/>
          </p:cNvSpPr>
          <p:nvPr/>
        </p:nvSpPr>
        <p:spPr bwMode="auto">
          <a:xfrm>
            <a:off x="9829800" y="1219201"/>
            <a:ext cx="5222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r>
              <a:rPr lang="en-US" altLang="en-US" b="1" baseline="30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en-US" altLang="en-US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552" name="Text Box 24"/>
          <p:cNvSpPr txBox="1">
            <a:spLocks noChangeArrowheads="1"/>
          </p:cNvSpPr>
          <p:nvPr/>
        </p:nvSpPr>
        <p:spPr bwMode="auto">
          <a:xfrm>
            <a:off x="9753601" y="3276601"/>
            <a:ext cx="5318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r>
              <a:rPr lang="en-US" altLang="en-US" b="1" baseline="30000">
                <a:solidFill>
                  <a:srgbClr val="000000"/>
                </a:solidFill>
                <a:latin typeface="Arial" panose="020B0604020202020204" pitchFamily="34" charset="0"/>
              </a:rPr>
              <a:t>o</a:t>
            </a:r>
            <a:endParaRPr lang="en-US" altLang="en-US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553" name="Text Box 25"/>
          <p:cNvSpPr txBox="1">
            <a:spLocks noChangeArrowheads="1"/>
          </p:cNvSpPr>
          <p:nvPr/>
        </p:nvSpPr>
        <p:spPr bwMode="auto">
          <a:xfrm>
            <a:off x="9829801" y="3886201"/>
            <a:ext cx="5318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r>
              <a:rPr lang="en-US" altLang="en-US" b="1" baseline="30000">
                <a:solidFill>
                  <a:srgbClr val="000000"/>
                </a:solidFill>
                <a:latin typeface="Arial" panose="020B0604020202020204" pitchFamily="34" charset="0"/>
              </a:rPr>
              <a:t>o</a:t>
            </a:r>
            <a:endParaRPr lang="en-US" altLang="en-US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554" name="Text Box 26"/>
          <p:cNvSpPr txBox="1">
            <a:spLocks noChangeArrowheads="1"/>
          </p:cNvSpPr>
          <p:nvPr/>
        </p:nvSpPr>
        <p:spPr bwMode="auto">
          <a:xfrm>
            <a:off x="9829801" y="4572001"/>
            <a:ext cx="5318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r>
              <a:rPr lang="en-US" altLang="en-US" b="1" baseline="30000">
                <a:solidFill>
                  <a:srgbClr val="000000"/>
                </a:solidFill>
                <a:latin typeface="Arial" panose="020B0604020202020204" pitchFamily="34" charset="0"/>
              </a:rPr>
              <a:t>o</a:t>
            </a:r>
            <a:endParaRPr lang="en-US" altLang="en-US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555" name="Text Box 27"/>
          <p:cNvSpPr txBox="1">
            <a:spLocks noChangeArrowheads="1"/>
          </p:cNvSpPr>
          <p:nvPr/>
        </p:nvSpPr>
        <p:spPr bwMode="auto">
          <a:xfrm>
            <a:off x="4632326" y="481013"/>
            <a:ext cx="5318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r>
              <a:rPr lang="en-US" altLang="en-US" b="1" baseline="30000">
                <a:solidFill>
                  <a:srgbClr val="000000"/>
                </a:solidFill>
                <a:latin typeface="Arial" panose="020B0604020202020204" pitchFamily="34" charset="0"/>
              </a:rPr>
              <a:t>o</a:t>
            </a:r>
            <a:endParaRPr lang="en-US" altLang="en-US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556" name="Text Box 28"/>
          <p:cNvSpPr txBox="1">
            <a:spLocks noChangeArrowheads="1"/>
          </p:cNvSpPr>
          <p:nvPr/>
        </p:nvSpPr>
        <p:spPr bwMode="auto">
          <a:xfrm>
            <a:off x="5318126" y="458788"/>
            <a:ext cx="5318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r>
              <a:rPr lang="en-US" altLang="en-US" b="1" baseline="30000">
                <a:solidFill>
                  <a:srgbClr val="000000"/>
                </a:solidFill>
                <a:latin typeface="Arial" panose="020B0604020202020204" pitchFamily="34" charset="0"/>
              </a:rPr>
              <a:t>o</a:t>
            </a:r>
            <a:endParaRPr lang="en-US" altLang="en-US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557" name="Text Box 29"/>
          <p:cNvSpPr txBox="1">
            <a:spLocks noChangeArrowheads="1"/>
          </p:cNvSpPr>
          <p:nvPr/>
        </p:nvSpPr>
        <p:spPr bwMode="auto">
          <a:xfrm>
            <a:off x="6156326" y="481013"/>
            <a:ext cx="5318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r>
              <a:rPr lang="en-US" altLang="en-US" b="1" baseline="30000">
                <a:solidFill>
                  <a:srgbClr val="000000"/>
                </a:solidFill>
                <a:latin typeface="Arial" panose="020B0604020202020204" pitchFamily="34" charset="0"/>
              </a:rPr>
              <a:t>o</a:t>
            </a:r>
            <a:endParaRPr lang="en-US" altLang="en-US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558" name="Text Box 30"/>
          <p:cNvSpPr txBox="1">
            <a:spLocks noChangeArrowheads="1"/>
          </p:cNvSpPr>
          <p:nvPr/>
        </p:nvSpPr>
        <p:spPr bwMode="auto">
          <a:xfrm>
            <a:off x="7231063" y="539751"/>
            <a:ext cx="5318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r>
              <a:rPr lang="en-US" altLang="en-US" b="1" baseline="30000">
                <a:solidFill>
                  <a:srgbClr val="000000"/>
                </a:solidFill>
                <a:latin typeface="Arial" panose="020B0604020202020204" pitchFamily="34" charset="0"/>
              </a:rPr>
              <a:t>o</a:t>
            </a:r>
            <a:endParaRPr lang="en-US" altLang="en-US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559" name="Text Box 31"/>
          <p:cNvSpPr txBox="1">
            <a:spLocks noChangeArrowheads="1"/>
          </p:cNvSpPr>
          <p:nvPr/>
        </p:nvSpPr>
        <p:spPr bwMode="auto">
          <a:xfrm>
            <a:off x="7929563" y="520701"/>
            <a:ext cx="5318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r>
              <a:rPr lang="en-US" altLang="en-US" b="1" baseline="30000">
                <a:solidFill>
                  <a:srgbClr val="000000"/>
                </a:solidFill>
                <a:latin typeface="Arial" panose="020B0604020202020204" pitchFamily="34" charset="0"/>
              </a:rPr>
              <a:t>o</a:t>
            </a:r>
            <a:endParaRPr lang="en-US" altLang="en-US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560" name="Text Box 32"/>
          <p:cNvSpPr txBox="1">
            <a:spLocks noChangeArrowheads="1"/>
          </p:cNvSpPr>
          <p:nvPr/>
        </p:nvSpPr>
        <p:spPr bwMode="auto">
          <a:xfrm>
            <a:off x="8610601" y="520701"/>
            <a:ext cx="5318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r>
              <a:rPr lang="en-US" altLang="en-US" b="1" baseline="30000">
                <a:solidFill>
                  <a:srgbClr val="000000"/>
                </a:solidFill>
                <a:latin typeface="Arial" panose="020B0604020202020204" pitchFamily="34" charset="0"/>
              </a:rPr>
              <a:t>o</a:t>
            </a:r>
            <a:endParaRPr lang="en-US" altLang="en-US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561" name="Text Box 33"/>
          <p:cNvSpPr txBox="1">
            <a:spLocks noChangeArrowheads="1"/>
          </p:cNvSpPr>
          <p:nvPr/>
        </p:nvSpPr>
        <p:spPr bwMode="auto">
          <a:xfrm>
            <a:off x="9296400" y="533401"/>
            <a:ext cx="63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 panose="020B0604020202020204" pitchFamily="34" charset="0"/>
              </a:rPr>
              <a:t>40</a:t>
            </a:r>
            <a:r>
              <a:rPr lang="en-US" altLang="en-US" b="1" baseline="30000">
                <a:solidFill>
                  <a:srgbClr val="000000"/>
                </a:solidFill>
                <a:latin typeface="Arial" panose="020B0604020202020204" pitchFamily="34" charset="0"/>
              </a:rPr>
              <a:t>o</a:t>
            </a:r>
            <a:endParaRPr lang="en-US" altLang="en-US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562" name="Rectangle 3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000250" y="36957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FF"/>
                </a:solidFill>
                <a:latin typeface="VNI-Bodon-Poster" pitchFamily="2" charset="0"/>
              </a:rPr>
              <a:t>C</a:t>
            </a:r>
          </a:p>
        </p:txBody>
      </p:sp>
      <p:sp>
        <p:nvSpPr>
          <p:cNvPr id="22563" name="AutoShape 35"/>
          <p:cNvSpPr>
            <a:spLocks/>
          </p:cNvSpPr>
          <p:nvPr/>
        </p:nvSpPr>
        <p:spPr bwMode="auto">
          <a:xfrm>
            <a:off x="2438400" y="3889375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28575">
            <a:solidFill>
              <a:srgbClr val="33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22564" name="Text Box 36"/>
          <p:cNvSpPr txBox="1">
            <a:spLocks noChangeArrowheads="1"/>
          </p:cNvSpPr>
          <p:nvPr/>
        </p:nvSpPr>
        <p:spPr bwMode="auto">
          <a:xfrm>
            <a:off x="2557464" y="3651250"/>
            <a:ext cx="833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800000"/>
                </a:solidFill>
                <a:latin typeface="Arial" panose="020B0604020202020204" pitchFamily="34" charset="0"/>
              </a:rPr>
              <a:t>20</a:t>
            </a:r>
            <a:r>
              <a:rPr lang="en-US" altLang="en-US" sz="2400" b="1" baseline="30000">
                <a:solidFill>
                  <a:srgbClr val="800000"/>
                </a:solidFill>
                <a:latin typeface="Arial" panose="020B0604020202020204" pitchFamily="34" charset="0"/>
              </a:rPr>
              <a:t>o</a:t>
            </a:r>
            <a:r>
              <a:rPr lang="en-US" altLang="en-US" sz="2400" b="1">
                <a:solidFill>
                  <a:srgbClr val="800000"/>
                </a:solidFill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22565" name="Text Box 37"/>
          <p:cNvSpPr txBox="1">
            <a:spLocks noChangeArrowheads="1"/>
          </p:cNvSpPr>
          <p:nvPr/>
        </p:nvSpPr>
        <p:spPr bwMode="auto">
          <a:xfrm>
            <a:off x="2530476" y="4565650"/>
            <a:ext cx="868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800000"/>
                </a:solidFill>
                <a:latin typeface="Arial" panose="020B0604020202020204" pitchFamily="34" charset="0"/>
              </a:rPr>
              <a:t>10</a:t>
            </a:r>
            <a:r>
              <a:rPr lang="en-US" altLang="en-US" sz="2400" b="1" baseline="30000">
                <a:solidFill>
                  <a:srgbClr val="800000"/>
                </a:solidFill>
                <a:latin typeface="Arial" panose="020B0604020202020204" pitchFamily="34" charset="0"/>
              </a:rPr>
              <a:t>o</a:t>
            </a:r>
            <a:r>
              <a:rPr lang="en-US" altLang="en-US" sz="2400" b="1">
                <a:solidFill>
                  <a:srgbClr val="800000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21894" name="AutoShape 38"/>
          <p:cNvSpPr>
            <a:spLocks noChangeArrowheads="1"/>
          </p:cNvSpPr>
          <p:nvPr/>
        </p:nvSpPr>
        <p:spPr bwMode="auto">
          <a:xfrm>
            <a:off x="8648700" y="1295400"/>
            <a:ext cx="304800" cy="304800"/>
          </a:xfrm>
          <a:prstGeom prst="star8">
            <a:avLst>
              <a:gd name="adj" fmla="val 382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121895" name="Text Box 39"/>
          <p:cNvSpPr txBox="1">
            <a:spLocks noChangeArrowheads="1"/>
          </p:cNvSpPr>
          <p:nvPr/>
        </p:nvSpPr>
        <p:spPr bwMode="auto">
          <a:xfrm>
            <a:off x="8229600" y="927100"/>
            <a:ext cx="5667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FF"/>
                </a:solidFill>
                <a:latin typeface="VNI-Bodon-Poster" pitchFamily="2" charset="0"/>
              </a:rPr>
              <a:t>A</a:t>
            </a:r>
          </a:p>
        </p:txBody>
      </p:sp>
      <p:sp>
        <p:nvSpPr>
          <p:cNvPr id="121896" name="Text Box 40"/>
          <p:cNvSpPr txBox="1">
            <a:spLocks noChangeArrowheads="1"/>
          </p:cNvSpPr>
          <p:nvPr/>
        </p:nvSpPr>
        <p:spPr bwMode="auto">
          <a:xfrm>
            <a:off x="8953501" y="4219575"/>
            <a:ext cx="5445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400" b="1">
                <a:solidFill>
                  <a:srgbClr val="0000FF"/>
                </a:solidFill>
                <a:latin typeface="VNI-Bodon-Poster" pitchFamily="2" charset="0"/>
              </a:rPr>
              <a:t>B</a:t>
            </a:r>
          </a:p>
        </p:txBody>
      </p:sp>
      <p:sp>
        <p:nvSpPr>
          <p:cNvPr id="121897" name="Text Box 41"/>
          <p:cNvSpPr txBox="1">
            <a:spLocks noChangeArrowheads="1"/>
          </p:cNvSpPr>
          <p:nvPr/>
        </p:nvSpPr>
        <p:spPr bwMode="auto">
          <a:xfrm>
            <a:off x="4991101" y="4216400"/>
            <a:ext cx="5445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400" b="1">
                <a:solidFill>
                  <a:srgbClr val="0000FF"/>
                </a:solidFill>
                <a:latin typeface="VNI-Bodon-Poster" pitchFamily="2" charset="0"/>
              </a:rPr>
              <a:t>D</a:t>
            </a:r>
          </a:p>
        </p:txBody>
      </p:sp>
      <p:sp>
        <p:nvSpPr>
          <p:cNvPr id="22570" name="Text Box 4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4699000" y="5505450"/>
            <a:ext cx="5380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u="sng" dirty="0" err="1">
                <a:solidFill>
                  <a:srgbClr val="000000"/>
                </a:solidFill>
                <a:latin typeface="Arial"/>
              </a:rPr>
              <a:t>Hình</a:t>
            </a:r>
            <a:r>
              <a:rPr lang="en-US" sz="2400" b="1" u="sng" dirty="0">
                <a:solidFill>
                  <a:srgbClr val="000000"/>
                </a:solidFill>
                <a:latin typeface="Arial"/>
              </a:rPr>
              <a:t> 11</a:t>
            </a:r>
            <a:r>
              <a:rPr lang="en-US" sz="2400" b="1" dirty="0">
                <a:solidFill>
                  <a:srgbClr val="000000"/>
                </a:solidFill>
                <a:latin typeface="Arial"/>
              </a:rPr>
              <a:t> : </a:t>
            </a:r>
            <a:r>
              <a:rPr lang="en-US" sz="2400" b="1" dirty="0" err="1">
                <a:solidFill>
                  <a:srgbClr val="000000"/>
                </a:solidFill>
                <a:latin typeface="Arial"/>
              </a:rPr>
              <a:t>Tọa</a:t>
            </a:r>
            <a:r>
              <a:rPr lang="en-US" sz="2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/>
              </a:rPr>
              <a:t>độ</a:t>
            </a:r>
            <a:r>
              <a:rPr lang="en-US" sz="2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/>
              </a:rPr>
              <a:t>địa</a:t>
            </a:r>
            <a:r>
              <a:rPr lang="en-US" sz="2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/>
              </a:rPr>
              <a:t>lí</a:t>
            </a:r>
            <a:r>
              <a:rPr lang="en-US" sz="2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/>
              </a:rPr>
              <a:t>điểm</a:t>
            </a:r>
            <a:r>
              <a:rPr lang="en-US" sz="2400" b="1" dirty="0">
                <a:solidFill>
                  <a:srgbClr val="000000"/>
                </a:solidFill>
                <a:latin typeface="Arial"/>
              </a:rPr>
              <a:t> C</a:t>
            </a:r>
          </a:p>
        </p:txBody>
      </p:sp>
      <p:sp>
        <p:nvSpPr>
          <p:cNvPr id="121899" name="Rectangle 43"/>
          <p:cNvSpPr>
            <a:spLocks noChangeArrowheads="1"/>
          </p:cNvSpPr>
          <p:nvPr/>
        </p:nvSpPr>
        <p:spPr bwMode="auto">
          <a:xfrm>
            <a:off x="1962150" y="52959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FF"/>
                </a:solidFill>
                <a:latin typeface="VNI-Bodon-Poster" pitchFamily="2" charset="0"/>
              </a:rPr>
              <a:t>D</a:t>
            </a:r>
          </a:p>
        </p:txBody>
      </p:sp>
      <p:sp>
        <p:nvSpPr>
          <p:cNvPr id="121900" name="AutoShape 44"/>
          <p:cNvSpPr>
            <a:spLocks/>
          </p:cNvSpPr>
          <p:nvPr/>
        </p:nvSpPr>
        <p:spPr bwMode="auto">
          <a:xfrm>
            <a:off x="2409825" y="5486400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28575">
            <a:solidFill>
              <a:srgbClr val="33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121901" name="Rectangle 45"/>
          <p:cNvSpPr>
            <a:spLocks noChangeArrowheads="1"/>
          </p:cNvSpPr>
          <p:nvPr/>
        </p:nvSpPr>
        <p:spPr bwMode="auto">
          <a:xfrm>
            <a:off x="2057400" y="307975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FF"/>
                </a:solidFill>
                <a:latin typeface="VNI-Bodon-Poster" pitchFamily="2" charset="0"/>
              </a:rPr>
              <a:t>A</a:t>
            </a:r>
          </a:p>
        </p:txBody>
      </p:sp>
      <p:sp>
        <p:nvSpPr>
          <p:cNvPr id="121902" name="AutoShape 46"/>
          <p:cNvSpPr>
            <a:spLocks/>
          </p:cNvSpPr>
          <p:nvPr/>
        </p:nvSpPr>
        <p:spPr bwMode="auto">
          <a:xfrm>
            <a:off x="2482850" y="536575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28575">
            <a:solidFill>
              <a:srgbClr val="33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121903" name="Rectangle 47"/>
          <p:cNvSpPr>
            <a:spLocks noChangeArrowheads="1"/>
          </p:cNvSpPr>
          <p:nvPr/>
        </p:nvSpPr>
        <p:spPr bwMode="auto">
          <a:xfrm>
            <a:off x="1981200" y="19812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FF"/>
                </a:solidFill>
                <a:latin typeface="VNI-Bodon-Poster" pitchFamily="2" charset="0"/>
              </a:rPr>
              <a:t>B</a:t>
            </a:r>
          </a:p>
        </p:txBody>
      </p:sp>
      <p:sp>
        <p:nvSpPr>
          <p:cNvPr id="121904" name="AutoShape 48"/>
          <p:cNvSpPr>
            <a:spLocks/>
          </p:cNvSpPr>
          <p:nvPr/>
        </p:nvSpPr>
        <p:spPr bwMode="auto">
          <a:xfrm>
            <a:off x="2439988" y="2163763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28575">
            <a:solidFill>
              <a:srgbClr val="33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121905" name="Text Box 49"/>
          <p:cNvSpPr txBox="1">
            <a:spLocks noChangeArrowheads="1"/>
          </p:cNvSpPr>
          <p:nvPr/>
        </p:nvSpPr>
        <p:spPr bwMode="auto">
          <a:xfrm>
            <a:off x="2628900" y="285750"/>
            <a:ext cx="857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800000"/>
                </a:solidFill>
                <a:latin typeface="Arial" panose="020B0604020202020204" pitchFamily="34" charset="0"/>
              </a:rPr>
              <a:t>30</a:t>
            </a:r>
            <a:r>
              <a:rPr lang="en-US" altLang="en-US" sz="2400" b="1" baseline="30000">
                <a:solidFill>
                  <a:srgbClr val="800000"/>
                </a:solidFill>
                <a:latin typeface="Arial" panose="020B0604020202020204" pitchFamily="34" charset="0"/>
              </a:rPr>
              <a:t>0</a:t>
            </a:r>
            <a:r>
              <a:rPr lang="en-US" altLang="en-US" sz="2400" b="1">
                <a:solidFill>
                  <a:srgbClr val="800000"/>
                </a:solidFill>
                <a:latin typeface="Arial" panose="020B0604020202020204" pitchFamily="34" charset="0"/>
              </a:rPr>
              <a:t>Đ</a:t>
            </a:r>
          </a:p>
        </p:txBody>
      </p:sp>
      <p:sp>
        <p:nvSpPr>
          <p:cNvPr id="121906" name="Text Box 50"/>
          <p:cNvSpPr txBox="1">
            <a:spLocks noChangeArrowheads="1"/>
          </p:cNvSpPr>
          <p:nvPr/>
        </p:nvSpPr>
        <p:spPr bwMode="auto">
          <a:xfrm>
            <a:off x="2647950" y="1143000"/>
            <a:ext cx="857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800000"/>
                </a:solidFill>
                <a:latin typeface="Arial" panose="020B0604020202020204" pitchFamily="34" charset="0"/>
              </a:rPr>
              <a:t>20</a:t>
            </a:r>
            <a:r>
              <a:rPr lang="en-US" altLang="en-US" sz="2400" b="1" baseline="30000">
                <a:solidFill>
                  <a:srgbClr val="800000"/>
                </a:solidFill>
                <a:latin typeface="Arial" panose="020B0604020202020204" pitchFamily="34" charset="0"/>
              </a:rPr>
              <a:t>0</a:t>
            </a:r>
            <a:r>
              <a:rPr lang="en-US" altLang="en-US" sz="2400" b="1">
                <a:solidFill>
                  <a:srgbClr val="800000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21907" name="Text Box 51"/>
          <p:cNvSpPr txBox="1">
            <a:spLocks noChangeArrowheads="1"/>
          </p:cNvSpPr>
          <p:nvPr/>
        </p:nvSpPr>
        <p:spPr bwMode="auto">
          <a:xfrm>
            <a:off x="2571750" y="1943100"/>
            <a:ext cx="857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800000"/>
                </a:solidFill>
                <a:latin typeface="Arial" panose="020B0604020202020204" pitchFamily="34" charset="0"/>
              </a:rPr>
              <a:t>40</a:t>
            </a:r>
            <a:r>
              <a:rPr lang="en-US" altLang="en-US" sz="2400" b="1" baseline="30000">
                <a:solidFill>
                  <a:srgbClr val="800000"/>
                </a:solidFill>
                <a:latin typeface="Arial" panose="020B0604020202020204" pitchFamily="34" charset="0"/>
              </a:rPr>
              <a:t>0</a:t>
            </a:r>
            <a:r>
              <a:rPr lang="en-US" altLang="en-US" sz="2400" b="1">
                <a:solidFill>
                  <a:srgbClr val="800000"/>
                </a:solidFill>
                <a:latin typeface="Arial" panose="020B0604020202020204" pitchFamily="34" charset="0"/>
              </a:rPr>
              <a:t>Đ</a:t>
            </a:r>
          </a:p>
        </p:txBody>
      </p:sp>
      <p:sp>
        <p:nvSpPr>
          <p:cNvPr id="121908" name="Text Box 52"/>
          <p:cNvSpPr txBox="1">
            <a:spLocks noChangeArrowheads="1"/>
          </p:cNvSpPr>
          <p:nvPr/>
        </p:nvSpPr>
        <p:spPr bwMode="auto">
          <a:xfrm>
            <a:off x="2568575" y="2859088"/>
            <a:ext cx="857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800000"/>
                </a:solidFill>
                <a:latin typeface="Arial" panose="020B0604020202020204" pitchFamily="34" charset="0"/>
              </a:rPr>
              <a:t>30</a:t>
            </a:r>
            <a:r>
              <a:rPr lang="en-US" altLang="en-US" sz="2400" b="1" baseline="30000">
                <a:solidFill>
                  <a:srgbClr val="800000"/>
                </a:solidFill>
                <a:latin typeface="Arial" panose="020B0604020202020204" pitchFamily="34" charset="0"/>
              </a:rPr>
              <a:t>0</a:t>
            </a:r>
            <a:r>
              <a:rPr lang="en-US" altLang="en-US" sz="2400" b="1">
                <a:solidFill>
                  <a:srgbClr val="800000"/>
                </a:solidFill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121909" name="Text Box 53"/>
          <p:cNvSpPr txBox="1">
            <a:spLocks noChangeArrowheads="1"/>
          </p:cNvSpPr>
          <p:nvPr/>
        </p:nvSpPr>
        <p:spPr bwMode="auto">
          <a:xfrm>
            <a:off x="2530476" y="5276850"/>
            <a:ext cx="822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800000"/>
                </a:solidFill>
                <a:latin typeface="Arial" panose="020B0604020202020204" pitchFamily="34" charset="0"/>
              </a:rPr>
              <a:t>30</a:t>
            </a:r>
            <a:r>
              <a:rPr lang="en-US" altLang="en-US" sz="2400" b="1" baseline="30000">
                <a:solidFill>
                  <a:srgbClr val="800000"/>
                </a:solidFill>
                <a:latin typeface="Arial" panose="020B0604020202020204" pitchFamily="34" charset="0"/>
              </a:rPr>
              <a:t>0</a:t>
            </a:r>
            <a:r>
              <a:rPr lang="en-US" altLang="en-US" sz="2400" b="1">
                <a:solidFill>
                  <a:srgbClr val="800000"/>
                </a:solidFill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121910" name="Text Box 54"/>
          <p:cNvSpPr txBox="1">
            <a:spLocks noChangeArrowheads="1"/>
          </p:cNvSpPr>
          <p:nvPr/>
        </p:nvSpPr>
        <p:spPr bwMode="auto">
          <a:xfrm>
            <a:off x="2530475" y="6192838"/>
            <a:ext cx="857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800000"/>
                </a:solidFill>
                <a:latin typeface="Arial" panose="020B0604020202020204" pitchFamily="34" charset="0"/>
              </a:rPr>
              <a:t>30</a:t>
            </a:r>
            <a:r>
              <a:rPr lang="en-US" altLang="en-US" sz="2400" b="1" baseline="30000">
                <a:solidFill>
                  <a:srgbClr val="800000"/>
                </a:solidFill>
                <a:latin typeface="Arial" panose="020B0604020202020204" pitchFamily="34" charset="0"/>
              </a:rPr>
              <a:t>0</a:t>
            </a:r>
            <a:r>
              <a:rPr lang="en-US" altLang="en-US" sz="2400" b="1">
                <a:solidFill>
                  <a:srgbClr val="800000"/>
                </a:solidFill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22583" name="Line 55"/>
          <p:cNvSpPr>
            <a:spLocks noChangeShapeType="1"/>
          </p:cNvSpPr>
          <p:nvPr/>
        </p:nvSpPr>
        <p:spPr bwMode="auto">
          <a:xfrm>
            <a:off x="5562600" y="990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84" name="Line 56"/>
          <p:cNvSpPr>
            <a:spLocks noChangeShapeType="1"/>
          </p:cNvSpPr>
          <p:nvPr/>
        </p:nvSpPr>
        <p:spPr bwMode="auto">
          <a:xfrm>
            <a:off x="5562600" y="1295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85" name="Line 57"/>
          <p:cNvSpPr>
            <a:spLocks noChangeShapeType="1"/>
          </p:cNvSpPr>
          <p:nvPr/>
        </p:nvSpPr>
        <p:spPr bwMode="auto">
          <a:xfrm>
            <a:off x="5562600" y="15240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86" name="Line 58"/>
          <p:cNvSpPr>
            <a:spLocks noChangeShapeType="1"/>
          </p:cNvSpPr>
          <p:nvPr/>
        </p:nvSpPr>
        <p:spPr bwMode="auto">
          <a:xfrm>
            <a:off x="5562600" y="1676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87" name="Line 59"/>
          <p:cNvSpPr>
            <a:spLocks noChangeShapeType="1"/>
          </p:cNvSpPr>
          <p:nvPr/>
        </p:nvSpPr>
        <p:spPr bwMode="auto">
          <a:xfrm flipV="1">
            <a:off x="5562600" y="914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88" name="AutoShape 60"/>
          <p:cNvSpPr>
            <a:spLocks/>
          </p:cNvSpPr>
          <p:nvPr/>
        </p:nvSpPr>
        <p:spPr bwMode="auto">
          <a:xfrm rot="16200000">
            <a:off x="6057900" y="1276350"/>
            <a:ext cx="304800" cy="1219200"/>
          </a:xfrm>
          <a:prstGeom prst="rightBrace">
            <a:avLst>
              <a:gd name="adj1" fmla="val 33333"/>
              <a:gd name="adj2" fmla="val 50000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22589" name="Text Box 61"/>
          <p:cNvSpPr txBox="1">
            <a:spLocks noChangeArrowheads="1"/>
          </p:cNvSpPr>
          <p:nvPr/>
        </p:nvSpPr>
        <p:spPr bwMode="auto">
          <a:xfrm>
            <a:off x="5962650" y="1433513"/>
            <a:ext cx="5222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333399"/>
                </a:solidFill>
                <a:latin typeface="Arial" panose="020B0604020202020204" pitchFamily="34" charset="0"/>
              </a:rPr>
              <a:t>20</a:t>
            </a:r>
            <a:r>
              <a:rPr lang="en-US" altLang="en-US" b="1" baseline="30000">
                <a:solidFill>
                  <a:srgbClr val="333399"/>
                </a:solidFill>
                <a:latin typeface="Arial" panose="020B0604020202020204" pitchFamily="34" charset="0"/>
              </a:rPr>
              <a:t>0</a:t>
            </a:r>
            <a:endParaRPr lang="en-US" altLang="en-US" b="1">
              <a:solidFill>
                <a:srgbClr val="333399"/>
              </a:solidFill>
              <a:latin typeface="Arial" panose="020B0604020202020204" pitchFamily="34" charset="0"/>
            </a:endParaRPr>
          </a:p>
        </p:txBody>
      </p:sp>
      <p:sp>
        <p:nvSpPr>
          <p:cNvPr id="22590" name="AutoShape 62"/>
          <p:cNvSpPr>
            <a:spLocks/>
          </p:cNvSpPr>
          <p:nvPr/>
        </p:nvSpPr>
        <p:spPr bwMode="auto">
          <a:xfrm rot="21440347">
            <a:off x="5581650" y="2171700"/>
            <a:ext cx="228600" cy="609600"/>
          </a:xfrm>
          <a:prstGeom prst="rightBrace">
            <a:avLst>
              <a:gd name="adj1" fmla="val 22222"/>
              <a:gd name="adj2" fmla="val 50000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22591" name="Text Box 63"/>
          <p:cNvSpPr txBox="1">
            <a:spLocks noChangeArrowheads="1"/>
          </p:cNvSpPr>
          <p:nvPr/>
        </p:nvSpPr>
        <p:spPr bwMode="auto">
          <a:xfrm>
            <a:off x="5715000" y="2246313"/>
            <a:ext cx="5222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333399"/>
                </a:solidFill>
                <a:latin typeface="Arial" panose="020B0604020202020204" pitchFamily="34" charset="0"/>
              </a:rPr>
              <a:t>10</a:t>
            </a:r>
            <a:r>
              <a:rPr lang="en-US" altLang="en-US" b="1" baseline="30000">
                <a:solidFill>
                  <a:srgbClr val="333399"/>
                </a:solidFill>
                <a:latin typeface="Arial" panose="020B0604020202020204" pitchFamily="34" charset="0"/>
              </a:rPr>
              <a:t>0</a:t>
            </a:r>
            <a:endParaRPr lang="en-US" altLang="en-US" b="1">
              <a:solidFill>
                <a:srgbClr val="333399"/>
              </a:solidFill>
              <a:latin typeface="Arial" panose="020B0604020202020204" pitchFamily="34" charset="0"/>
            </a:endParaRPr>
          </a:p>
        </p:txBody>
      </p:sp>
      <p:sp>
        <p:nvSpPr>
          <p:cNvPr id="22592" name="AutoShape 64"/>
          <p:cNvSpPr>
            <a:spLocks noChangeArrowheads="1"/>
          </p:cNvSpPr>
          <p:nvPr/>
        </p:nvSpPr>
        <p:spPr bwMode="auto">
          <a:xfrm>
            <a:off x="5448300" y="2000251"/>
            <a:ext cx="228600" cy="206375"/>
          </a:xfrm>
          <a:prstGeom prst="star8">
            <a:avLst>
              <a:gd name="adj" fmla="val 38250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121921" name="AutoShape 65"/>
          <p:cNvSpPr>
            <a:spLocks noChangeArrowheads="1"/>
          </p:cNvSpPr>
          <p:nvPr/>
        </p:nvSpPr>
        <p:spPr bwMode="auto">
          <a:xfrm>
            <a:off x="9353550" y="4572000"/>
            <a:ext cx="304800" cy="304800"/>
          </a:xfrm>
          <a:prstGeom prst="star8">
            <a:avLst>
              <a:gd name="adj" fmla="val 382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121922" name="AutoShape 66"/>
          <p:cNvSpPr>
            <a:spLocks noChangeArrowheads="1"/>
          </p:cNvSpPr>
          <p:nvPr/>
        </p:nvSpPr>
        <p:spPr bwMode="auto">
          <a:xfrm>
            <a:off x="4800600" y="4591050"/>
            <a:ext cx="304800" cy="304800"/>
          </a:xfrm>
          <a:prstGeom prst="star8">
            <a:avLst>
              <a:gd name="adj" fmla="val 382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121923" name="AutoShape 67"/>
          <p:cNvSpPr>
            <a:spLocks noChangeArrowheads="1"/>
          </p:cNvSpPr>
          <p:nvPr/>
        </p:nvSpPr>
        <p:spPr bwMode="auto">
          <a:xfrm>
            <a:off x="2286000" y="1295400"/>
            <a:ext cx="4495800" cy="2584450"/>
          </a:xfrm>
          <a:prstGeom prst="cloudCallout">
            <a:avLst>
              <a:gd name="adj1" fmla="val 71505"/>
              <a:gd name="adj2" fmla="val 3177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 err="1">
                <a:solidFill>
                  <a:srgbClr val="000000"/>
                </a:solidFill>
                <a:latin typeface="Arial"/>
              </a:rPr>
              <a:t>Xác</a:t>
            </a:r>
            <a:r>
              <a:rPr lang="en-US" sz="32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/>
              </a:rPr>
              <a:t>định</a:t>
            </a:r>
            <a:r>
              <a:rPr lang="en-US" sz="32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/>
              </a:rPr>
              <a:t>tọa</a:t>
            </a:r>
            <a:r>
              <a:rPr lang="en-US" sz="32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/>
              </a:rPr>
              <a:t>độ</a:t>
            </a:r>
            <a:r>
              <a:rPr lang="en-US" sz="32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/>
              </a:rPr>
              <a:t>địa</a:t>
            </a:r>
            <a:r>
              <a:rPr lang="en-US" sz="32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/>
              </a:rPr>
              <a:t>lí</a:t>
            </a:r>
            <a:r>
              <a:rPr lang="en-US" sz="32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/>
              </a:rPr>
              <a:t>điểm</a:t>
            </a:r>
            <a:r>
              <a:rPr lang="en-US" sz="3200" dirty="0">
                <a:solidFill>
                  <a:srgbClr val="000000"/>
                </a:solidFill>
                <a:latin typeface="Arial"/>
              </a:rPr>
              <a:t> A, B ,D</a:t>
            </a:r>
          </a:p>
        </p:txBody>
      </p:sp>
      <p:sp>
        <p:nvSpPr>
          <p:cNvPr id="121924" name="Line 68"/>
          <p:cNvSpPr>
            <a:spLocks noChangeShapeType="1"/>
          </p:cNvSpPr>
          <p:nvPr/>
        </p:nvSpPr>
        <p:spPr bwMode="auto">
          <a:xfrm>
            <a:off x="6858000" y="1447800"/>
            <a:ext cx="1752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1925" name="Line 69"/>
          <p:cNvSpPr>
            <a:spLocks noChangeShapeType="1"/>
          </p:cNvSpPr>
          <p:nvPr/>
        </p:nvSpPr>
        <p:spPr bwMode="auto">
          <a:xfrm flipV="1">
            <a:off x="8801100" y="1600200"/>
            <a:ext cx="0" cy="1219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1926" name="Line 70"/>
          <p:cNvSpPr>
            <a:spLocks noChangeShapeType="1"/>
          </p:cNvSpPr>
          <p:nvPr/>
        </p:nvSpPr>
        <p:spPr bwMode="auto">
          <a:xfrm flipV="1">
            <a:off x="6838950" y="4724400"/>
            <a:ext cx="2533650" cy="190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1927" name="Line 71"/>
          <p:cNvSpPr>
            <a:spLocks noChangeShapeType="1"/>
          </p:cNvSpPr>
          <p:nvPr/>
        </p:nvSpPr>
        <p:spPr bwMode="auto">
          <a:xfrm>
            <a:off x="9486900" y="2781300"/>
            <a:ext cx="19050" cy="17907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1928" name="Line 72"/>
          <p:cNvSpPr>
            <a:spLocks noChangeShapeType="1"/>
          </p:cNvSpPr>
          <p:nvPr/>
        </p:nvSpPr>
        <p:spPr bwMode="auto">
          <a:xfrm>
            <a:off x="4953000" y="2819400"/>
            <a:ext cx="19050" cy="17907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1929" name="Line 73"/>
          <p:cNvSpPr>
            <a:spLocks noChangeShapeType="1"/>
          </p:cNvSpPr>
          <p:nvPr/>
        </p:nvSpPr>
        <p:spPr bwMode="auto">
          <a:xfrm flipH="1">
            <a:off x="5029200" y="4743450"/>
            <a:ext cx="1905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56934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1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1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1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1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1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1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1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1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1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1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1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2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1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1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1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1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12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1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1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2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1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1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1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1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1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1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2000"/>
                                        <p:tgtEl>
                                          <p:spTgt spid="12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1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1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" dur="500"/>
                                        <p:tgtEl>
                                          <p:spTgt spid="12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21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21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1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21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21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21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6" dur="500"/>
                                        <p:tgtEl>
                                          <p:spTgt spid="12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21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21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7" dur="500"/>
                                        <p:tgtEl>
                                          <p:spTgt spid="12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21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21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94" grpId="0" animBg="1"/>
      <p:bldP spid="121895" grpId="0"/>
      <p:bldP spid="121896" grpId="0"/>
      <p:bldP spid="121897" grpId="0"/>
      <p:bldP spid="121899" grpId="0"/>
      <p:bldP spid="121900" grpId="0" animBg="1"/>
      <p:bldP spid="121901" grpId="0"/>
      <p:bldP spid="121902" grpId="0" animBg="1"/>
      <p:bldP spid="121903" grpId="0"/>
      <p:bldP spid="121904" grpId="0" animBg="1"/>
      <p:bldP spid="121905" grpId="0"/>
      <p:bldP spid="121906" grpId="0"/>
      <p:bldP spid="121908" grpId="0"/>
      <p:bldP spid="121909" grpId="0"/>
      <p:bldP spid="121910" grpId="0"/>
      <p:bldP spid="121921" grpId="0" animBg="1"/>
      <p:bldP spid="121922" grpId="0" animBg="1"/>
      <p:bldP spid="121923" grpId="0" animBg="1"/>
      <p:bldP spid="12192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goặc móc Trái 6"/>
          <p:cNvSpPr/>
          <p:nvPr/>
        </p:nvSpPr>
        <p:spPr>
          <a:xfrm>
            <a:off x="6803802" y="7650163"/>
            <a:ext cx="422092" cy="781050"/>
          </a:xfrm>
          <a:prstGeom prst="leftBrac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en-US"/>
          </a:p>
        </p:txBody>
      </p:sp>
      <p:sp>
        <p:nvSpPr>
          <p:cNvPr id="6" name="Hộp Văn bản 9"/>
          <p:cNvSpPr txBox="1"/>
          <p:nvPr/>
        </p:nvSpPr>
        <p:spPr>
          <a:xfrm>
            <a:off x="6850525" y="7507288"/>
            <a:ext cx="1529762" cy="301625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3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Vĩ độ</a:t>
            </a:r>
            <a:endParaRPr lang="en-US" sz="1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10"/>
          <p:cNvSpPr txBox="1"/>
          <p:nvPr/>
        </p:nvSpPr>
        <p:spPr>
          <a:xfrm>
            <a:off x="6951301" y="8240713"/>
            <a:ext cx="1284183" cy="301625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3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 độ</a:t>
            </a:r>
            <a:endParaRPr lang="en-US" sz="1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4949" y="221240"/>
            <a:ext cx="1153450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1. HỆ THỐNG KINH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VĨ TUYẾN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TỌA ĐỘ ĐỊA LÍ</a:t>
            </a:r>
          </a:p>
          <a:p>
            <a:pPr algn="just">
              <a:spcAft>
                <a:spcPts val="0"/>
              </a:spcAft>
            </a:pPr>
            <a:r>
              <a:rPr lang="en-US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 độ, vĩ độ và tọa độ địa lí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4949" y="1479955"/>
            <a:ext cx="111948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 độ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là khoảng cách tính bằng độ từ kinh tuyến gốc đến kinh tuyến đi qua địa điểm đó.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1073" y="2773181"/>
            <a:ext cx="11168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6571" y="4168763"/>
            <a:ext cx="11273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Tọa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4949" y="4987374"/>
            <a:ext cx="11103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 viết t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ọa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thường viết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trước,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 hoặc kinh độ trên, vĩ độ dưới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77" y="64677"/>
            <a:ext cx="11038113" cy="719092"/>
          </a:xfrm>
        </p:spPr>
        <p:txBody>
          <a:bodyPr>
            <a:normAutofit/>
          </a:bodyPr>
          <a:lstStyle/>
          <a:p>
            <a:pPr algn="ctr"/>
            <a:r>
              <a:rPr lang="vi-VN" sz="3600" i="1" dirty="0">
                <a:solidFill>
                  <a:srgbClr val="0000CC"/>
                </a:solidFill>
              </a:rPr>
              <a:t>Xác định tọa độ địa lí của các điểm A, B,C trên hình 4?</a:t>
            </a:r>
            <a:endParaRPr lang="en-US" sz="3600" i="1" dirty="0">
              <a:solidFill>
                <a:srgbClr val="0000CC"/>
              </a:solidFill>
            </a:endParaRPr>
          </a:p>
        </p:txBody>
      </p:sp>
      <p:pic>
        <p:nvPicPr>
          <p:cNvPr id="4" name="Hình ảnh 1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6629" y="783768"/>
            <a:ext cx="7667897" cy="607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766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902" y="143691"/>
            <a:ext cx="10218717" cy="6570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2013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组合 91"/>
          <p:cNvGrpSpPr/>
          <p:nvPr/>
        </p:nvGrpSpPr>
        <p:grpSpPr>
          <a:xfrm>
            <a:off x="389195" y="325692"/>
            <a:ext cx="4609178" cy="769441"/>
            <a:chOff x="994820" y="448892"/>
            <a:chExt cx="6028633" cy="769441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69" y="448892"/>
              <a:ext cx="542758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汉仪喵魂体W" panose="00020600040101010101" pitchFamily="18" charset="-122"/>
                  <a:ea typeface="汉仪喵魂体W" panose="00020600040101010101" pitchFamily="18" charset="-122"/>
                  <a:cs typeface="+mn-cs"/>
                </a:rPr>
                <a:t>LUYỆN TẬP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汉仪喵魂体W" panose="00020600040101010101" pitchFamily="18" charset="-122"/>
                <a:ea typeface="汉仪喵魂体W" panose="00020600040101010101" pitchFamily="18" charset="-122"/>
                <a:cs typeface="+mn-cs"/>
              </a:endParaRPr>
            </a:p>
          </p:txBody>
        </p:sp>
      </p:grpSp>
      <p:sp>
        <p:nvSpPr>
          <p:cNvPr id="97" name="Rectangle 96"/>
          <p:cNvSpPr/>
          <p:nvPr/>
        </p:nvSpPr>
        <p:spPr>
          <a:xfrm>
            <a:off x="209801" y="953085"/>
            <a:ext cx="11711291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tập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1.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Cho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biết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nếu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vẽ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đường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kinh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tuyến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vĩ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tuyến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cách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nhau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1</a:t>
            </a:r>
            <a:r>
              <a:rPr kumimoji="0" lang="nl-NL" sz="28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0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thì trên quả địa cầu có bao nhiêu kinh tuyến, vĩ tuyến.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046" y="2006930"/>
            <a:ext cx="5668047" cy="4525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8" name="Rectangle 97"/>
          <p:cNvSpPr/>
          <p:nvPr/>
        </p:nvSpPr>
        <p:spPr>
          <a:xfrm>
            <a:off x="389195" y="2262696"/>
            <a:ext cx="5676251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Nếu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cách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nhau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1</a:t>
            </a:r>
            <a:r>
              <a:rPr kumimoji="0" lang="nl-NL" sz="2400" b="0" i="1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0</a:t>
            </a: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, ta vẽ 1 kinh tuyến thì có 360 kinh tuyến.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Nếu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cách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nhau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1</a:t>
            </a:r>
            <a:r>
              <a:rPr kumimoji="0" lang="nl-NL" sz="2400" b="0" i="1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0</a:t>
            </a: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, ta vẽ 1 vĩ tuyến thì có: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marR="0" lvl="0" indent="4572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+ 90 vĩ tuyến Bắc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marR="0" lvl="0" indent="4572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+ 90 vĩ tuyến Nam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marR="0" lvl="0" indent="4572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+ Vĩ tuyến 0</a:t>
            </a:r>
            <a:r>
              <a:rPr kumimoji="0" lang="nl-NL" sz="2400" b="0" i="1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0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--&gt; Vậy có tất cả 181 vĩ tuyến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36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9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文本框 93"/>
          <p:cNvSpPr txBox="1"/>
          <p:nvPr/>
        </p:nvSpPr>
        <p:spPr>
          <a:xfrm>
            <a:off x="209006" y="325692"/>
            <a:ext cx="3396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汉仪喵魂体W" panose="00020600040101010101" pitchFamily="18" charset="-122"/>
                <a:ea typeface="汉仪喵魂体W" panose="00020600040101010101" pitchFamily="18" charset="-122"/>
                <a:cs typeface="+mn-cs"/>
              </a:rPr>
              <a:t>LUYỆN TẬP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汉仪喵魂体W" panose="00020600040101010101" pitchFamily="18" charset="-122"/>
              <a:ea typeface="汉仪喵魂体W" panose="00020600040101010101" pitchFamily="18" charset="-122"/>
              <a:cs typeface="+mn-c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980" y="1"/>
            <a:ext cx="88690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5279" y="1095133"/>
            <a:ext cx="17411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Bài tập 2.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3510" y="1618353"/>
            <a:ext cx="2847701" cy="301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 (30</a:t>
            </a:r>
            <a:r>
              <a:rPr kumimoji="0" lang="nl-NL" sz="32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0 </a:t>
            </a: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Đ, 30</a:t>
            </a:r>
            <a:r>
              <a:rPr kumimoji="0" lang="nl-NL" sz="32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0</a:t>
            </a: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 (0</a:t>
            </a:r>
            <a:r>
              <a:rPr kumimoji="0" lang="nl-NL" sz="32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0</a:t>
            </a: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 20</a:t>
            </a:r>
            <a:r>
              <a:rPr kumimoji="0" lang="nl-NL" sz="32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0</a:t>
            </a: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 (20</a:t>
            </a:r>
            <a:r>
              <a:rPr kumimoji="0" lang="nl-NL" sz="32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0</a:t>
            </a: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Đ, 30</a:t>
            </a:r>
            <a:r>
              <a:rPr kumimoji="0" lang="nl-NL" sz="32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0</a:t>
            </a: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 (20</a:t>
            </a:r>
            <a:r>
              <a:rPr kumimoji="0" lang="nl-NL" sz="32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0</a:t>
            </a: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T, 10</a:t>
            </a:r>
            <a:r>
              <a:rPr kumimoji="0" lang="nl-NL" sz="32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0</a:t>
            </a: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 (30</a:t>
            </a:r>
            <a:r>
              <a:rPr kumimoji="0" lang="nl-NL" sz="32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0</a:t>
            </a: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T, 10</a:t>
            </a:r>
            <a:r>
              <a:rPr kumimoji="0" lang="nl-NL" sz="32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0</a:t>
            </a: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N)</a:t>
            </a:r>
          </a:p>
        </p:txBody>
      </p:sp>
    </p:spTree>
    <p:extLst>
      <p:ext uri="{BB962C8B-B14F-4D97-AF65-F5344CB8AC3E}">
        <p14:creationId xmlns:p14="http://schemas.microsoft.com/office/powerpoint/2010/main" val="423633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DSCN1156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64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8" name="Line 4"/>
          <p:cNvSpPr>
            <a:spLocks noChangeShapeType="1"/>
          </p:cNvSpPr>
          <p:nvPr/>
        </p:nvSpPr>
        <p:spPr bwMode="auto">
          <a:xfrm flipH="1" flipV="1">
            <a:off x="2286000" y="2628900"/>
            <a:ext cx="609600" cy="2286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4149" name="Line 5"/>
          <p:cNvSpPr>
            <a:spLocks noChangeShapeType="1"/>
          </p:cNvSpPr>
          <p:nvPr/>
        </p:nvSpPr>
        <p:spPr bwMode="auto">
          <a:xfrm flipV="1">
            <a:off x="2921000" y="2362200"/>
            <a:ext cx="228600" cy="5334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4150" name="Line 6"/>
          <p:cNvSpPr>
            <a:spLocks noChangeShapeType="1"/>
          </p:cNvSpPr>
          <p:nvPr/>
        </p:nvSpPr>
        <p:spPr bwMode="auto">
          <a:xfrm>
            <a:off x="2895600" y="2895600"/>
            <a:ext cx="609600" cy="4572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4151" name="Line 7"/>
          <p:cNvSpPr>
            <a:spLocks noChangeShapeType="1"/>
          </p:cNvSpPr>
          <p:nvPr/>
        </p:nvSpPr>
        <p:spPr bwMode="auto">
          <a:xfrm flipH="1">
            <a:off x="2463800" y="2971800"/>
            <a:ext cx="457200" cy="6096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5638800" y="119064"/>
            <a:ext cx="50292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</a:rPr>
              <a:t>BT2.  Quan sát H7. Bản đồ khu vực Đông Bắc Á : Xác định hướng đi từ điểm 0 đến các điểm A ,B,C,D ?</a:t>
            </a:r>
          </a:p>
        </p:txBody>
      </p:sp>
      <p:sp>
        <p:nvSpPr>
          <p:cNvPr id="134153" name="Text Box 9"/>
          <p:cNvSpPr txBox="1">
            <a:spLocks noChangeArrowheads="1"/>
          </p:cNvSpPr>
          <p:nvPr/>
        </p:nvSpPr>
        <p:spPr bwMode="auto">
          <a:xfrm>
            <a:off x="6324600" y="2376488"/>
            <a:ext cx="434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O  - - -&gt; A   </a:t>
            </a: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hướng Bắc </a:t>
            </a:r>
          </a:p>
        </p:txBody>
      </p:sp>
      <p:sp>
        <p:nvSpPr>
          <p:cNvPr id="134154" name="Text Box 10"/>
          <p:cNvSpPr txBox="1">
            <a:spLocks noChangeArrowheads="1"/>
          </p:cNvSpPr>
          <p:nvPr/>
        </p:nvSpPr>
        <p:spPr bwMode="auto">
          <a:xfrm>
            <a:off x="6286500" y="3138488"/>
            <a:ext cx="449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O  - - -&gt; B  </a:t>
            </a: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hướng Đông</a:t>
            </a:r>
          </a:p>
        </p:txBody>
      </p:sp>
      <p:sp>
        <p:nvSpPr>
          <p:cNvPr id="134155" name="Text Box 11"/>
          <p:cNvSpPr txBox="1">
            <a:spLocks noChangeArrowheads="1"/>
          </p:cNvSpPr>
          <p:nvPr/>
        </p:nvSpPr>
        <p:spPr bwMode="auto">
          <a:xfrm>
            <a:off x="6172200" y="3976688"/>
            <a:ext cx="449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O  - - -&gt; C  </a:t>
            </a: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hướng Nam</a:t>
            </a:r>
          </a:p>
        </p:txBody>
      </p:sp>
      <p:sp>
        <p:nvSpPr>
          <p:cNvPr id="134156" name="Text Box 12"/>
          <p:cNvSpPr txBox="1">
            <a:spLocks noChangeArrowheads="1"/>
          </p:cNvSpPr>
          <p:nvPr/>
        </p:nvSpPr>
        <p:spPr bwMode="auto">
          <a:xfrm>
            <a:off x="6172200" y="4738688"/>
            <a:ext cx="449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O  - - -&gt; D  </a:t>
            </a: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hướng Tây</a:t>
            </a:r>
          </a:p>
        </p:txBody>
      </p:sp>
      <p:sp>
        <p:nvSpPr>
          <p:cNvPr id="134158" name="Oval 14"/>
          <p:cNvSpPr>
            <a:spLocks noChangeArrowheads="1"/>
          </p:cNvSpPr>
          <p:nvPr/>
        </p:nvSpPr>
        <p:spPr bwMode="auto">
          <a:xfrm>
            <a:off x="5410200" y="3530600"/>
            <a:ext cx="762000" cy="381000"/>
          </a:xfrm>
          <a:prstGeom prst="ellipse">
            <a:avLst/>
          </a:prstGeom>
          <a:gradFill rotWithShape="1">
            <a:gsLst>
              <a:gs pos="0">
                <a:schemeClr val="accent1">
                  <a:alpha val="28999"/>
                </a:schemeClr>
              </a:gs>
              <a:gs pos="50000">
                <a:schemeClr val="accent1">
                  <a:gamma/>
                  <a:tint val="69804"/>
                  <a:invGamma/>
                  <a:alpha val="27000"/>
                </a:schemeClr>
              </a:gs>
              <a:gs pos="100000">
                <a:schemeClr val="accent1">
                  <a:alpha val="28999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4159" name="Oval 15"/>
          <p:cNvSpPr>
            <a:spLocks noChangeArrowheads="1"/>
          </p:cNvSpPr>
          <p:nvPr/>
        </p:nvSpPr>
        <p:spPr bwMode="auto">
          <a:xfrm>
            <a:off x="3733800" y="152400"/>
            <a:ext cx="762000" cy="457200"/>
          </a:xfrm>
          <a:prstGeom prst="ellipse">
            <a:avLst/>
          </a:prstGeom>
          <a:gradFill rotWithShape="1">
            <a:gsLst>
              <a:gs pos="0">
                <a:schemeClr val="accent1">
                  <a:alpha val="46001"/>
                </a:schemeClr>
              </a:gs>
              <a:gs pos="50000">
                <a:schemeClr val="accent1">
                  <a:gamma/>
                  <a:tint val="63529"/>
                  <a:invGamma/>
                  <a:alpha val="46001"/>
                </a:schemeClr>
              </a:gs>
              <a:gs pos="100000">
                <a:schemeClr val="accent1">
                  <a:alpha val="46001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68166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4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4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3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4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3" grpId="0"/>
      <p:bldP spid="134154" grpId="0"/>
      <p:bldP spid="134155" grpId="0"/>
      <p:bldP spid="134156" grpId="0"/>
      <p:bldP spid="134158" grpId="0" animBg="1"/>
      <p:bldP spid="134158" grpId="1" animBg="1"/>
      <p:bldP spid="134159" grpId="0" animBg="1"/>
      <p:bldP spid="13415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组合 91"/>
          <p:cNvGrpSpPr/>
          <p:nvPr/>
        </p:nvGrpSpPr>
        <p:grpSpPr>
          <a:xfrm>
            <a:off x="389195" y="325692"/>
            <a:ext cx="4609178" cy="769441"/>
            <a:chOff x="994820" y="448892"/>
            <a:chExt cx="6028634" cy="769441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48892"/>
              <a:ext cx="542758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汉仪喵魂体W" panose="00020600040101010101" pitchFamily="18" charset="-122"/>
                  <a:ea typeface="汉仪喵魂体W" panose="00020600040101010101" pitchFamily="18" charset="-122"/>
                  <a:cs typeface="+mn-cs"/>
                </a:rPr>
                <a:t>LUYỆN TẬP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汉仪喵魂体W" panose="00020600040101010101" pitchFamily="18" charset="-122"/>
                <a:ea typeface="汉仪喵魂体W" panose="00020600040101010101" pitchFamily="18" charset="-122"/>
                <a:cs typeface="+mn-cs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475279" y="1095133"/>
            <a:ext cx="17411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Bài tập 3.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248" y="1095133"/>
            <a:ext cx="7592074" cy="5431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8194" y="1741564"/>
            <a:ext cx="3370217" cy="2530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(1)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Vòng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cực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bắc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(2)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Chí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tuyến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bắc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(3)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Xích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đạo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(4)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Chí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tuyến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nam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(5)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Vòng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cực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nam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21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4"/>
          <p:cNvPicPr/>
          <p:nvPr/>
        </p:nvPicPr>
        <p:blipFill>
          <a:blip r:embed="rId2"/>
          <a:stretch>
            <a:fillRect/>
          </a:stretch>
        </p:blipFill>
        <p:spPr>
          <a:xfrm>
            <a:off x="1698171" y="235131"/>
            <a:ext cx="8647612" cy="662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139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461701"/>
              </p:ext>
            </p:extLst>
          </p:nvPr>
        </p:nvGraphicFramePr>
        <p:xfrm>
          <a:off x="535578" y="1998617"/>
          <a:ext cx="11077302" cy="3471056"/>
        </p:xfrm>
        <a:graphic>
          <a:graphicData uri="http://schemas.openxmlformats.org/drawingml/2006/table">
            <a:tbl>
              <a:tblPr firstRow="1" firstCol="1" bandRow="1"/>
              <a:tblGrid>
                <a:gridCol w="3735976">
                  <a:extLst>
                    <a:ext uri="{9D8B030D-6E8A-4147-A177-3AD203B41FA5}">
                      <a16:colId xmlns:a16="http://schemas.microsoft.com/office/drawing/2014/main" val="899124940"/>
                    </a:ext>
                  </a:extLst>
                </a:gridCol>
                <a:gridCol w="7341326">
                  <a:extLst>
                    <a:ext uri="{9D8B030D-6E8A-4147-A177-3AD203B41FA5}">
                      <a16:colId xmlns:a16="http://schemas.microsoft.com/office/drawing/2014/main" val="86457427"/>
                    </a:ext>
                  </a:extLst>
                </a:gridCol>
              </a:tblGrid>
              <a:tr h="992777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vi-VN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vi-VN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Kinh tuyến?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2528513"/>
                  </a:ext>
                </a:extLst>
              </a:tr>
              <a:tr h="927463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vi-VN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vi-VN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Kinh tuyến gốc?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355236"/>
                  </a:ext>
                </a:extLst>
              </a:tr>
              <a:tr h="775408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vi-VN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vi-VN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Vĩ tuyến?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7345622"/>
                  </a:ext>
                </a:extLst>
              </a:tr>
              <a:tr h="775408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vi-VN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vi-VN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Vĩ tuyến gốc?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396189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18902" y="191206"/>
            <a:ext cx="10894423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vi-VN" sz="3200" dirty="0">
                <a:solidFill>
                  <a:srgbClr val="0000CC"/>
                </a:solidFill>
                <a:latin typeface="+mj-lt"/>
              </a:rPr>
              <a:t>PHIẾU HỌC TẬP SỐ 1</a:t>
            </a:r>
            <a:endParaRPr lang="en-US" sz="3200" dirty="0">
              <a:solidFill>
                <a:srgbClr val="0000CC"/>
              </a:solidFill>
              <a:latin typeface="+mj-lt"/>
            </a:endParaRPr>
          </a:p>
          <a:p>
            <a:r>
              <a:rPr lang="vi-VN" sz="3200" dirty="0">
                <a:solidFill>
                  <a:srgbClr val="0000CC"/>
                </a:solidFill>
                <a:latin typeface="+mj-lt"/>
              </a:rPr>
              <a:t>Nhiệm vụ: </a:t>
            </a:r>
            <a:r>
              <a:rPr lang="vi-VN" sz="3200" i="1" dirty="0">
                <a:solidFill>
                  <a:srgbClr val="0000CC"/>
                </a:solidFill>
                <a:latin typeface="+mj-lt"/>
              </a:rPr>
              <a:t>Dựa vào hình 2 và thông tin SGK, các em hãy trao đổi và hãy điền những thông tin còn thiếu vào phiếu học tập.</a:t>
            </a:r>
            <a:endParaRPr lang="en-US" sz="3200" i="1" dirty="0">
              <a:solidFill>
                <a:srgbClr val="0000C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2358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9634" y="209918"/>
            <a:ext cx="11273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vi-V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1. HỆ THỐNG KINH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VĨ TUYẾN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TỌA ĐỘ ĐỊA LÍ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vi-VN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vi-VN" sz="2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vi-VN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ệ thống kinh, vĩ tuyến</a:t>
            </a:r>
            <a:endParaRPr lang="en-US" sz="28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6754" y="1345472"/>
            <a:ext cx="114561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Kinh tuyến: là những đường nối liền hai điểm cực Bắc và cực Nam trên quả địa cầu.</a:t>
            </a:r>
            <a:endParaRPr lang="en-US" sz="3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6755" y="2355927"/>
            <a:ext cx="113646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>
                <a:latin typeface="+mj-lt"/>
              </a:rPr>
              <a:t>- Kinh tuyến gốc: </a:t>
            </a:r>
            <a:r>
              <a:rPr lang="vi-VN" sz="3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đánh số 0°</a:t>
            </a:r>
            <a:endParaRPr lang="en-US" sz="3000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6754" y="2974663"/>
            <a:ext cx="1191332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- Vĩ tuyến: </a:t>
            </a:r>
            <a:r>
              <a:rPr lang="vi-VN" sz="3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vi-VN" sz="3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những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vi-VN" sz="3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tròn trên quả địa cầu và vuông góc với kinh tuyến.</a:t>
            </a:r>
            <a:r>
              <a:rPr lang="en-US" sz="3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6754" y="3605345"/>
            <a:ext cx="11456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- Vĩ tuyến gốc: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 </a:t>
            </a:r>
            <a:r>
              <a:rPr lang="vi-VN" sz="2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xích đạo, được đánh số 0°.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50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165605"/>
              </p:ext>
            </p:extLst>
          </p:nvPr>
        </p:nvGraphicFramePr>
        <p:xfrm>
          <a:off x="535578" y="1528356"/>
          <a:ext cx="11077302" cy="3148148"/>
        </p:xfrm>
        <a:graphic>
          <a:graphicData uri="http://schemas.openxmlformats.org/drawingml/2006/table">
            <a:tbl>
              <a:tblPr firstRow="1" firstCol="1" bandRow="1"/>
              <a:tblGrid>
                <a:gridCol w="4140925">
                  <a:extLst>
                    <a:ext uri="{9D8B030D-6E8A-4147-A177-3AD203B41FA5}">
                      <a16:colId xmlns:a16="http://schemas.microsoft.com/office/drawing/2014/main" val="899124940"/>
                    </a:ext>
                  </a:extLst>
                </a:gridCol>
                <a:gridCol w="6936377">
                  <a:extLst>
                    <a:ext uri="{9D8B030D-6E8A-4147-A177-3AD203B41FA5}">
                      <a16:colId xmlns:a16="http://schemas.microsoft.com/office/drawing/2014/main" val="86457427"/>
                    </a:ext>
                  </a:extLst>
                </a:gridCol>
              </a:tblGrid>
              <a:tr h="791665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vi-VN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vi-VN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vi-VN" sz="36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tuyến tây</a:t>
                      </a:r>
                      <a:r>
                        <a:rPr lang="vi-VN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7384045"/>
                  </a:ext>
                </a:extLst>
              </a:tr>
              <a:tr h="873563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vi-VN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vi-VN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Kinh tuyến</a:t>
                      </a:r>
                      <a:r>
                        <a:rPr lang="vi-VN" sz="36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đông</a:t>
                      </a:r>
                      <a:r>
                        <a:rPr lang="vi-VN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0235454"/>
                  </a:ext>
                </a:extLst>
              </a:tr>
              <a:tr h="832614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vi-VN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vi-VN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Vĩ</a:t>
                      </a:r>
                      <a:r>
                        <a:rPr lang="vi-VN" sz="36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tuyến Bắc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4254199"/>
                  </a:ext>
                </a:extLst>
              </a:tr>
              <a:tr h="650306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vi-VN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vi-VN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Vĩ</a:t>
                      </a:r>
                      <a:r>
                        <a:rPr lang="vi-VN" sz="36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tuyến Nam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900485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18903" y="191206"/>
            <a:ext cx="9849394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PHIẾU HỌC TẬP SỐ 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Nhiệm vụ: </a:t>
            </a: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Dựa vào hình 2 và thông tin SGK, các em hãy trao đổi và hãy điền những thông tin còn thiếu vào phiếu học tập.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753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4"/>
          <p:cNvPicPr/>
          <p:nvPr/>
        </p:nvPicPr>
        <p:blipFill>
          <a:blip r:embed="rId2"/>
          <a:stretch>
            <a:fillRect/>
          </a:stretch>
        </p:blipFill>
        <p:spPr>
          <a:xfrm>
            <a:off x="1772194" y="235131"/>
            <a:ext cx="8647612" cy="662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4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9634" y="209918"/>
            <a:ext cx="11273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1. HỆ THỐNG KINH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VĨ TUYẾN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TỌA ĐỘ ĐỊA LÍ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Hệ thống kinh, vĩ tuyến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6754" y="1345472"/>
            <a:ext cx="114561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Kinh tuyến: là những đường nối liền hai điểm cực Bắc và cực Nam trên quả địa cầu.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6755" y="2355927"/>
            <a:ext cx="113646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Kinh tuyến gốc: 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đánh số 0°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6754" y="2974663"/>
            <a:ext cx="1191332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 Vĩ tuyến: 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những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tròn trên quả địa cầu và vuông góc với kinh tuyến.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+mn-cs"/>
              </a:rPr>
              <a:t> 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6754" y="3605345"/>
            <a:ext cx="11456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 Vĩ tuyến gốc: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xích đạo, được đánh số 0°.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6754" y="4205150"/>
            <a:ext cx="11364686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Vĩ tuyến Bắc: là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những vĩ tuyến nằm từ xích đạo đến cực Bắc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6754" y="4892034"/>
            <a:ext cx="10398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Vĩ tuyến Nam: là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những vĩ tuyến nằm từ xích đạo đến cực nam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6754" y="6139544"/>
            <a:ext cx="105809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Kinh tuyến Tây: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những kinh tuyến nằm bên trái kinh tuyến gốc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6755" y="5521238"/>
            <a:ext cx="113646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Kinh tuyến Đông: 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những kinh tuyến nằm bên phải kinh tuyến gốc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43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0447" y="1652043"/>
            <a:ext cx="11495314" cy="365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000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000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4000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4000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4000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vi-VN" sz="4000" i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000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000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Vĩ</a:t>
            </a:r>
            <a:r>
              <a:rPr lang="en-US" sz="4000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4000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4000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4000" i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0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vi-VN" sz="4000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4000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4000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vĩ</a:t>
            </a:r>
            <a:r>
              <a:rPr lang="en-US" sz="4000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4000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 </a:t>
            </a:r>
            <a:r>
              <a:rPr lang="en-US" sz="4000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4000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4000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4000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000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4000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4000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40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vi-VN" sz="4000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4000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Nêu</a:t>
            </a:r>
            <a:r>
              <a:rPr lang="en-US" sz="4000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4000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4000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tọa</a:t>
            </a:r>
            <a:r>
              <a:rPr lang="en-US" sz="4000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4000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địa</a:t>
            </a:r>
            <a:r>
              <a:rPr lang="en-US" sz="4000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4000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000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4000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4000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4000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4000" dirty="0">
              <a:solidFill>
                <a:srgbClr val="00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60320" y="692330"/>
            <a:ext cx="5525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Hoạt động cặp đôi ( 5 phút)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72935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2"/>
          <p:cNvSpPr>
            <a:spLocks noChangeShapeType="1"/>
          </p:cNvSpPr>
          <p:nvPr/>
        </p:nvSpPr>
        <p:spPr bwMode="auto">
          <a:xfrm flipH="1">
            <a:off x="5562600" y="1752600"/>
            <a:ext cx="0" cy="42672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59" name="Line 3"/>
          <p:cNvSpPr>
            <a:spLocks noChangeShapeType="1"/>
          </p:cNvSpPr>
          <p:nvPr/>
        </p:nvSpPr>
        <p:spPr bwMode="auto">
          <a:xfrm>
            <a:off x="4724400" y="3124200"/>
            <a:ext cx="5105400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5562600" y="1981200"/>
            <a:ext cx="0" cy="3200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65" name="Line 5"/>
          <p:cNvSpPr>
            <a:spLocks noChangeShapeType="1"/>
          </p:cNvSpPr>
          <p:nvPr/>
        </p:nvSpPr>
        <p:spPr bwMode="auto">
          <a:xfrm>
            <a:off x="5562600" y="1752600"/>
            <a:ext cx="0" cy="42672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2" name="Line 7"/>
          <p:cNvSpPr>
            <a:spLocks noChangeShapeType="1"/>
          </p:cNvSpPr>
          <p:nvPr/>
        </p:nvSpPr>
        <p:spPr bwMode="auto">
          <a:xfrm flipH="1">
            <a:off x="4953000" y="1806575"/>
            <a:ext cx="0" cy="41910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3" name="Line 8"/>
          <p:cNvSpPr>
            <a:spLocks noChangeShapeType="1"/>
          </p:cNvSpPr>
          <p:nvPr/>
        </p:nvSpPr>
        <p:spPr bwMode="auto">
          <a:xfrm flipH="1">
            <a:off x="6200775" y="1835150"/>
            <a:ext cx="0" cy="41910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4" name="Line 9"/>
          <p:cNvSpPr>
            <a:spLocks noChangeShapeType="1"/>
          </p:cNvSpPr>
          <p:nvPr/>
        </p:nvSpPr>
        <p:spPr bwMode="auto">
          <a:xfrm flipH="1">
            <a:off x="6840538" y="1851025"/>
            <a:ext cx="0" cy="419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5" name="Line 10"/>
          <p:cNvSpPr>
            <a:spLocks noChangeShapeType="1"/>
          </p:cNvSpPr>
          <p:nvPr/>
        </p:nvSpPr>
        <p:spPr bwMode="auto">
          <a:xfrm flipH="1">
            <a:off x="7507288" y="1835150"/>
            <a:ext cx="0" cy="41910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6" name="Line 11"/>
          <p:cNvSpPr>
            <a:spLocks noChangeShapeType="1"/>
          </p:cNvSpPr>
          <p:nvPr/>
        </p:nvSpPr>
        <p:spPr bwMode="auto">
          <a:xfrm flipH="1">
            <a:off x="8131175" y="1851025"/>
            <a:ext cx="0" cy="41910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7" name="Line 12"/>
          <p:cNvSpPr>
            <a:spLocks noChangeShapeType="1"/>
          </p:cNvSpPr>
          <p:nvPr/>
        </p:nvSpPr>
        <p:spPr bwMode="auto">
          <a:xfrm flipH="1">
            <a:off x="8813800" y="1851025"/>
            <a:ext cx="0" cy="41910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8" name="Line 13"/>
          <p:cNvSpPr>
            <a:spLocks noChangeShapeType="1"/>
          </p:cNvSpPr>
          <p:nvPr/>
        </p:nvSpPr>
        <p:spPr bwMode="auto">
          <a:xfrm>
            <a:off x="4727576" y="3802063"/>
            <a:ext cx="51022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9" name="Line 14"/>
          <p:cNvSpPr>
            <a:spLocks noChangeShapeType="1"/>
          </p:cNvSpPr>
          <p:nvPr/>
        </p:nvSpPr>
        <p:spPr bwMode="auto">
          <a:xfrm>
            <a:off x="4724401" y="2438400"/>
            <a:ext cx="5102225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70" name="Line 15"/>
          <p:cNvSpPr>
            <a:spLocks noChangeShapeType="1"/>
          </p:cNvSpPr>
          <p:nvPr/>
        </p:nvSpPr>
        <p:spPr bwMode="auto">
          <a:xfrm>
            <a:off x="4699001" y="4456113"/>
            <a:ext cx="5102225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71" name="Line 16"/>
          <p:cNvSpPr>
            <a:spLocks noChangeShapeType="1"/>
          </p:cNvSpPr>
          <p:nvPr/>
        </p:nvSpPr>
        <p:spPr bwMode="auto">
          <a:xfrm>
            <a:off x="4699001" y="5094288"/>
            <a:ext cx="5102225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72" name="Line 17"/>
          <p:cNvSpPr>
            <a:spLocks noChangeShapeType="1"/>
          </p:cNvSpPr>
          <p:nvPr/>
        </p:nvSpPr>
        <p:spPr bwMode="auto">
          <a:xfrm>
            <a:off x="4670426" y="5746750"/>
            <a:ext cx="5102225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73" name="Text Box 18"/>
          <p:cNvSpPr txBox="1">
            <a:spLocks noChangeArrowheads="1"/>
          </p:cNvSpPr>
          <p:nvPr/>
        </p:nvSpPr>
        <p:spPr bwMode="auto">
          <a:xfrm>
            <a:off x="9856789" y="3657601"/>
            <a:ext cx="4460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FF"/>
                </a:solidFill>
                <a:latin typeface="Arial" panose="020B0604020202020204" pitchFamily="34" charset="0"/>
              </a:rPr>
              <a:t>O</a:t>
            </a:r>
            <a:r>
              <a:rPr lang="en-US" altLang="en-US" b="1" baseline="30000">
                <a:solidFill>
                  <a:srgbClr val="0000FF"/>
                </a:solidFill>
                <a:latin typeface="Arial" panose="020B0604020202020204" pitchFamily="34" charset="0"/>
              </a:rPr>
              <a:t>0</a:t>
            </a:r>
            <a:endParaRPr lang="en-US" altLang="en-US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9474" name="Text Box 19"/>
          <p:cNvSpPr txBox="1">
            <a:spLocks noChangeArrowheads="1"/>
          </p:cNvSpPr>
          <p:nvPr/>
        </p:nvSpPr>
        <p:spPr bwMode="auto">
          <a:xfrm>
            <a:off x="6629401" y="1447801"/>
            <a:ext cx="4556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FF"/>
                </a:solidFill>
                <a:latin typeface="Arial" panose="020B0604020202020204" pitchFamily="34" charset="0"/>
              </a:rPr>
              <a:t>O</a:t>
            </a:r>
            <a:r>
              <a:rPr lang="en-US" altLang="en-US" b="1" baseline="30000">
                <a:solidFill>
                  <a:srgbClr val="0000FF"/>
                </a:solidFill>
                <a:latin typeface="Arial" panose="020B0604020202020204" pitchFamily="34" charset="0"/>
              </a:rPr>
              <a:t>o</a:t>
            </a:r>
            <a:endParaRPr lang="en-US" altLang="en-US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9475" name="Line 20"/>
          <p:cNvSpPr>
            <a:spLocks noChangeShapeType="1"/>
          </p:cNvSpPr>
          <p:nvPr/>
        </p:nvSpPr>
        <p:spPr bwMode="auto">
          <a:xfrm flipH="1">
            <a:off x="9496425" y="1882775"/>
            <a:ext cx="0" cy="41910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81" name="Text Box 21"/>
          <p:cNvSpPr txBox="1">
            <a:spLocks noChangeArrowheads="1"/>
          </p:cNvSpPr>
          <p:nvPr/>
        </p:nvSpPr>
        <p:spPr bwMode="auto">
          <a:xfrm>
            <a:off x="5143501" y="2647951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92182" name="Text Box 22"/>
          <p:cNvSpPr txBox="1">
            <a:spLocks noChangeArrowheads="1"/>
          </p:cNvSpPr>
          <p:nvPr/>
        </p:nvSpPr>
        <p:spPr bwMode="auto">
          <a:xfrm>
            <a:off x="9845676" y="2905126"/>
            <a:ext cx="588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VNI-Bodon-Poster" pitchFamily="2" charset="0"/>
              </a:rPr>
              <a:t>10</a:t>
            </a:r>
            <a:r>
              <a:rPr lang="en-US" altLang="en-US" b="1" baseline="30000">
                <a:solidFill>
                  <a:srgbClr val="000000"/>
                </a:solidFill>
                <a:latin typeface="VNI-Bodon-Poster" pitchFamily="2" charset="0"/>
              </a:rPr>
              <a:t>o</a:t>
            </a:r>
            <a:endParaRPr lang="en-US" altLang="en-US" b="1">
              <a:solidFill>
                <a:srgbClr val="000000"/>
              </a:solidFill>
              <a:latin typeface="VNI-Bodon-Poster" pitchFamily="2" charset="0"/>
            </a:endParaRPr>
          </a:p>
        </p:txBody>
      </p:sp>
      <p:sp>
        <p:nvSpPr>
          <p:cNvPr id="19478" name="Text Box 23"/>
          <p:cNvSpPr txBox="1">
            <a:spLocks noChangeArrowheads="1"/>
          </p:cNvSpPr>
          <p:nvPr/>
        </p:nvSpPr>
        <p:spPr bwMode="auto">
          <a:xfrm>
            <a:off x="9829800" y="2209801"/>
            <a:ext cx="5222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r>
              <a:rPr lang="en-US" altLang="en-US" b="1" baseline="30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en-US" altLang="en-US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479" name="Text Box 24"/>
          <p:cNvSpPr txBox="1">
            <a:spLocks noChangeArrowheads="1"/>
          </p:cNvSpPr>
          <p:nvPr/>
        </p:nvSpPr>
        <p:spPr bwMode="auto">
          <a:xfrm>
            <a:off x="9753601" y="4267201"/>
            <a:ext cx="5318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r>
              <a:rPr lang="en-US" altLang="en-US" b="1" baseline="30000">
                <a:solidFill>
                  <a:srgbClr val="000000"/>
                </a:solidFill>
                <a:latin typeface="Arial" panose="020B0604020202020204" pitchFamily="34" charset="0"/>
              </a:rPr>
              <a:t>o</a:t>
            </a:r>
            <a:endParaRPr lang="en-US" altLang="en-US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480" name="Text Box 25"/>
          <p:cNvSpPr txBox="1">
            <a:spLocks noChangeArrowheads="1"/>
          </p:cNvSpPr>
          <p:nvPr/>
        </p:nvSpPr>
        <p:spPr bwMode="auto">
          <a:xfrm>
            <a:off x="9829801" y="4876801"/>
            <a:ext cx="5318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r>
              <a:rPr lang="en-US" altLang="en-US" b="1" baseline="30000">
                <a:solidFill>
                  <a:srgbClr val="000000"/>
                </a:solidFill>
                <a:latin typeface="Arial" panose="020B0604020202020204" pitchFamily="34" charset="0"/>
              </a:rPr>
              <a:t>o</a:t>
            </a:r>
            <a:endParaRPr lang="en-US" altLang="en-US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481" name="Text Box 26"/>
          <p:cNvSpPr txBox="1">
            <a:spLocks noChangeArrowheads="1"/>
          </p:cNvSpPr>
          <p:nvPr/>
        </p:nvSpPr>
        <p:spPr bwMode="auto">
          <a:xfrm>
            <a:off x="9829801" y="5562601"/>
            <a:ext cx="5318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r>
              <a:rPr lang="en-US" altLang="en-US" b="1" baseline="30000">
                <a:solidFill>
                  <a:srgbClr val="000000"/>
                </a:solidFill>
                <a:latin typeface="Arial" panose="020B0604020202020204" pitchFamily="34" charset="0"/>
              </a:rPr>
              <a:t>o</a:t>
            </a:r>
            <a:endParaRPr lang="en-US" altLang="en-US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482" name="Text Box 27"/>
          <p:cNvSpPr txBox="1">
            <a:spLocks noChangeArrowheads="1"/>
          </p:cNvSpPr>
          <p:nvPr/>
        </p:nvSpPr>
        <p:spPr bwMode="auto">
          <a:xfrm>
            <a:off x="4632326" y="1471613"/>
            <a:ext cx="5318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r>
              <a:rPr lang="en-US" altLang="en-US" b="1" baseline="30000">
                <a:solidFill>
                  <a:srgbClr val="000000"/>
                </a:solidFill>
                <a:latin typeface="Arial" panose="020B0604020202020204" pitchFamily="34" charset="0"/>
              </a:rPr>
              <a:t>o</a:t>
            </a:r>
            <a:endParaRPr lang="en-US" altLang="en-US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2188" name="Text Box 28"/>
          <p:cNvSpPr txBox="1">
            <a:spLocks noChangeArrowheads="1"/>
          </p:cNvSpPr>
          <p:nvPr/>
        </p:nvSpPr>
        <p:spPr bwMode="auto">
          <a:xfrm>
            <a:off x="5318126" y="1444626"/>
            <a:ext cx="588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VNI-Bodon-Poster" pitchFamily="2" charset="0"/>
              </a:rPr>
              <a:t>20</a:t>
            </a:r>
            <a:r>
              <a:rPr lang="en-US" altLang="en-US" b="1" baseline="30000">
                <a:solidFill>
                  <a:srgbClr val="000000"/>
                </a:solidFill>
                <a:latin typeface="VNI-Bodon-Poster" pitchFamily="2" charset="0"/>
              </a:rPr>
              <a:t>o</a:t>
            </a:r>
            <a:endParaRPr lang="en-US" altLang="en-US" b="1">
              <a:solidFill>
                <a:srgbClr val="000000"/>
              </a:solidFill>
              <a:latin typeface="VNI-Bodon-Poster" pitchFamily="2" charset="0"/>
            </a:endParaRPr>
          </a:p>
        </p:txBody>
      </p:sp>
      <p:sp>
        <p:nvSpPr>
          <p:cNvPr id="19484" name="Text Box 29"/>
          <p:cNvSpPr txBox="1">
            <a:spLocks noChangeArrowheads="1"/>
          </p:cNvSpPr>
          <p:nvPr/>
        </p:nvSpPr>
        <p:spPr bwMode="auto">
          <a:xfrm>
            <a:off x="6156326" y="1471613"/>
            <a:ext cx="5318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r>
              <a:rPr lang="en-US" altLang="en-US" b="1" baseline="30000">
                <a:solidFill>
                  <a:srgbClr val="000000"/>
                </a:solidFill>
                <a:latin typeface="Arial" panose="020B0604020202020204" pitchFamily="34" charset="0"/>
              </a:rPr>
              <a:t>o</a:t>
            </a:r>
            <a:endParaRPr lang="en-US" altLang="en-US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485" name="Text Box 30"/>
          <p:cNvSpPr txBox="1">
            <a:spLocks noChangeArrowheads="1"/>
          </p:cNvSpPr>
          <p:nvPr/>
        </p:nvSpPr>
        <p:spPr bwMode="auto">
          <a:xfrm>
            <a:off x="7231063" y="1530351"/>
            <a:ext cx="5318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r>
              <a:rPr lang="en-US" altLang="en-US" b="1" baseline="30000">
                <a:solidFill>
                  <a:srgbClr val="000000"/>
                </a:solidFill>
                <a:latin typeface="Arial" panose="020B0604020202020204" pitchFamily="34" charset="0"/>
              </a:rPr>
              <a:t>o</a:t>
            </a:r>
            <a:endParaRPr lang="en-US" altLang="en-US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486" name="Text Box 31"/>
          <p:cNvSpPr txBox="1">
            <a:spLocks noChangeArrowheads="1"/>
          </p:cNvSpPr>
          <p:nvPr/>
        </p:nvSpPr>
        <p:spPr bwMode="auto">
          <a:xfrm>
            <a:off x="7929563" y="1511301"/>
            <a:ext cx="5318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r>
              <a:rPr lang="en-US" altLang="en-US" b="1" baseline="30000">
                <a:solidFill>
                  <a:srgbClr val="000000"/>
                </a:solidFill>
                <a:latin typeface="Arial" panose="020B0604020202020204" pitchFamily="34" charset="0"/>
              </a:rPr>
              <a:t>o</a:t>
            </a:r>
            <a:endParaRPr lang="en-US" altLang="en-US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487" name="Text Box 32"/>
          <p:cNvSpPr txBox="1">
            <a:spLocks noChangeArrowheads="1"/>
          </p:cNvSpPr>
          <p:nvPr/>
        </p:nvSpPr>
        <p:spPr bwMode="auto">
          <a:xfrm>
            <a:off x="8610601" y="1511301"/>
            <a:ext cx="5318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r>
              <a:rPr lang="en-US" altLang="en-US" b="1" baseline="30000">
                <a:solidFill>
                  <a:srgbClr val="000000"/>
                </a:solidFill>
                <a:latin typeface="Arial" panose="020B0604020202020204" pitchFamily="34" charset="0"/>
              </a:rPr>
              <a:t>o</a:t>
            </a:r>
            <a:endParaRPr lang="en-US" altLang="en-US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488" name="Text Box 33"/>
          <p:cNvSpPr txBox="1">
            <a:spLocks noChangeArrowheads="1"/>
          </p:cNvSpPr>
          <p:nvPr/>
        </p:nvSpPr>
        <p:spPr bwMode="auto">
          <a:xfrm>
            <a:off x="9296400" y="1524001"/>
            <a:ext cx="63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 panose="020B0604020202020204" pitchFamily="34" charset="0"/>
              </a:rPr>
              <a:t>40</a:t>
            </a:r>
            <a:r>
              <a:rPr lang="en-US" altLang="en-US" b="1" baseline="30000">
                <a:solidFill>
                  <a:srgbClr val="000000"/>
                </a:solidFill>
                <a:latin typeface="Arial" panose="020B0604020202020204" pitchFamily="34" charset="0"/>
              </a:rPr>
              <a:t>o</a:t>
            </a:r>
            <a:endParaRPr lang="en-US" altLang="en-US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489" name="Text Box 3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495800" y="6172200"/>
            <a:ext cx="609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u="sng" dirty="0" err="1">
                <a:solidFill>
                  <a:srgbClr val="000000"/>
                </a:solidFill>
                <a:latin typeface="Arial"/>
              </a:rPr>
              <a:t>Hình</a:t>
            </a:r>
            <a:r>
              <a:rPr lang="en-US" sz="2400" b="1" u="sng" dirty="0">
                <a:solidFill>
                  <a:srgbClr val="000000"/>
                </a:solidFill>
                <a:latin typeface="Arial"/>
              </a:rPr>
              <a:t> 11</a:t>
            </a:r>
            <a:r>
              <a:rPr lang="en-US" sz="2400" b="1" dirty="0">
                <a:solidFill>
                  <a:srgbClr val="000000"/>
                </a:solidFill>
                <a:latin typeface="Arial"/>
              </a:rPr>
              <a:t> : </a:t>
            </a:r>
            <a:r>
              <a:rPr lang="en-US" sz="2400" b="1" dirty="0" err="1">
                <a:solidFill>
                  <a:srgbClr val="000000"/>
                </a:solidFill>
                <a:latin typeface="Arial"/>
              </a:rPr>
              <a:t>Tọa</a:t>
            </a:r>
            <a:r>
              <a:rPr lang="en-US" sz="2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/>
              </a:rPr>
              <a:t>độ</a:t>
            </a:r>
            <a:r>
              <a:rPr lang="en-US" sz="2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/>
              </a:rPr>
              <a:t>địa</a:t>
            </a:r>
            <a:r>
              <a:rPr lang="en-US" sz="2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/>
              </a:rPr>
              <a:t>lí</a:t>
            </a:r>
            <a:r>
              <a:rPr lang="en-US" sz="2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/>
              </a:rPr>
              <a:t>của</a:t>
            </a:r>
            <a:r>
              <a:rPr lang="en-US" sz="2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/>
              </a:rPr>
              <a:t>điểm</a:t>
            </a:r>
            <a:r>
              <a:rPr lang="en-US" sz="2400" b="1" dirty="0">
                <a:solidFill>
                  <a:srgbClr val="000000"/>
                </a:solidFill>
                <a:latin typeface="Arial"/>
              </a:rPr>
              <a:t> C</a:t>
            </a:r>
          </a:p>
        </p:txBody>
      </p:sp>
      <p:sp>
        <p:nvSpPr>
          <p:cNvPr id="19490" name="Line 35"/>
          <p:cNvSpPr>
            <a:spLocks noChangeShapeType="1"/>
          </p:cNvSpPr>
          <p:nvPr/>
        </p:nvSpPr>
        <p:spPr bwMode="auto">
          <a:xfrm>
            <a:off x="5562600" y="990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6" name="AutoShape 36"/>
          <p:cNvSpPr>
            <a:spLocks/>
          </p:cNvSpPr>
          <p:nvPr/>
        </p:nvSpPr>
        <p:spPr bwMode="auto">
          <a:xfrm rot="16200000">
            <a:off x="6057900" y="2266950"/>
            <a:ext cx="304800" cy="1219200"/>
          </a:xfrm>
          <a:prstGeom prst="rightBrace">
            <a:avLst>
              <a:gd name="adj1" fmla="val 33333"/>
              <a:gd name="adj2" fmla="val 50000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92197" name="Text Box 37"/>
          <p:cNvSpPr txBox="1">
            <a:spLocks noChangeArrowheads="1"/>
          </p:cNvSpPr>
          <p:nvPr/>
        </p:nvSpPr>
        <p:spPr bwMode="auto">
          <a:xfrm>
            <a:off x="5962650" y="2424113"/>
            <a:ext cx="5222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333399"/>
                </a:solidFill>
                <a:latin typeface="Arial" panose="020B0604020202020204" pitchFamily="34" charset="0"/>
              </a:rPr>
              <a:t>20</a:t>
            </a:r>
            <a:r>
              <a:rPr lang="en-US" altLang="en-US" b="1" baseline="30000">
                <a:solidFill>
                  <a:srgbClr val="333399"/>
                </a:solidFill>
                <a:latin typeface="Arial" panose="020B0604020202020204" pitchFamily="34" charset="0"/>
              </a:rPr>
              <a:t>0</a:t>
            </a:r>
            <a:endParaRPr lang="en-US" altLang="en-US" b="1">
              <a:solidFill>
                <a:srgbClr val="333399"/>
              </a:solidFill>
              <a:latin typeface="Arial" panose="020B0604020202020204" pitchFamily="34" charset="0"/>
            </a:endParaRPr>
          </a:p>
        </p:txBody>
      </p:sp>
      <p:sp>
        <p:nvSpPr>
          <p:cNvPr id="92200" name="AutoShape 40"/>
          <p:cNvSpPr>
            <a:spLocks noChangeArrowheads="1"/>
          </p:cNvSpPr>
          <p:nvPr/>
        </p:nvSpPr>
        <p:spPr bwMode="auto">
          <a:xfrm>
            <a:off x="5448300" y="2994026"/>
            <a:ext cx="228600" cy="206375"/>
          </a:xfrm>
          <a:prstGeom prst="star8">
            <a:avLst>
              <a:gd name="adj" fmla="val 38250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92203" name="AutoShape 43"/>
          <p:cNvSpPr>
            <a:spLocks noChangeArrowheads="1"/>
          </p:cNvSpPr>
          <p:nvPr/>
        </p:nvSpPr>
        <p:spPr bwMode="auto">
          <a:xfrm>
            <a:off x="1828800" y="2057400"/>
            <a:ext cx="1981200" cy="3276600"/>
          </a:xfrm>
          <a:prstGeom prst="wedgeEllipseCallout">
            <a:avLst>
              <a:gd name="adj1" fmla="val 137019"/>
              <a:gd name="adj2" fmla="val -165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 err="1">
                <a:solidFill>
                  <a:srgbClr val="000000"/>
                </a:solidFill>
                <a:latin typeface="Arial"/>
              </a:rPr>
              <a:t>Kinh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độ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địa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lí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điểm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 C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gì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?</a:t>
            </a:r>
          </a:p>
        </p:txBody>
      </p:sp>
      <p:sp>
        <p:nvSpPr>
          <p:cNvPr id="19495" name="Text Box 46"/>
          <p:cNvSpPr txBox="1">
            <a:spLocks noChangeArrowheads="1"/>
          </p:cNvSpPr>
          <p:nvPr/>
        </p:nvSpPr>
        <p:spPr bwMode="auto">
          <a:xfrm>
            <a:off x="5318126" y="1447801"/>
            <a:ext cx="588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VNI-Bodon-Poster" pitchFamily="2" charset="0"/>
              </a:rPr>
              <a:t>20</a:t>
            </a:r>
            <a:r>
              <a:rPr lang="en-US" altLang="en-US" b="1" baseline="30000">
                <a:solidFill>
                  <a:srgbClr val="000000"/>
                </a:solidFill>
                <a:latin typeface="VNI-Bodon-Poster" pitchFamily="2" charset="0"/>
              </a:rPr>
              <a:t>o</a:t>
            </a:r>
            <a:endParaRPr lang="en-US" altLang="en-US" b="1">
              <a:solidFill>
                <a:srgbClr val="000000"/>
              </a:solidFill>
              <a:latin typeface="VNI-Bodon-Poster" pitchFamily="2" charset="0"/>
            </a:endParaRPr>
          </a:p>
        </p:txBody>
      </p:sp>
      <p:sp>
        <p:nvSpPr>
          <p:cNvPr id="19496" name="Text Box 47"/>
          <p:cNvSpPr txBox="1">
            <a:spLocks noChangeArrowheads="1"/>
          </p:cNvSpPr>
          <p:nvPr/>
        </p:nvSpPr>
        <p:spPr bwMode="auto">
          <a:xfrm>
            <a:off x="9845676" y="2895601"/>
            <a:ext cx="588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VNI-Bodon-Poster" pitchFamily="2" charset="0"/>
              </a:rPr>
              <a:t>10</a:t>
            </a:r>
            <a:r>
              <a:rPr lang="en-US" altLang="en-US" b="1" baseline="30000">
                <a:solidFill>
                  <a:srgbClr val="000000"/>
                </a:solidFill>
                <a:latin typeface="VNI-Bodon-Poster" pitchFamily="2" charset="0"/>
              </a:rPr>
              <a:t>o</a:t>
            </a:r>
            <a:endParaRPr lang="en-US" altLang="en-US" b="1">
              <a:solidFill>
                <a:srgbClr val="000000"/>
              </a:solidFill>
              <a:latin typeface="VNI-Bodon-Poster" pitchFamily="2" charset="0"/>
            </a:endParaRPr>
          </a:p>
        </p:txBody>
      </p:sp>
      <p:sp>
        <p:nvSpPr>
          <p:cNvPr id="92208" name="Text Box 48"/>
          <p:cNvSpPr txBox="1">
            <a:spLocks noChangeArrowheads="1"/>
          </p:cNvSpPr>
          <p:nvPr/>
        </p:nvSpPr>
        <p:spPr bwMode="auto">
          <a:xfrm>
            <a:off x="365759" y="145866"/>
            <a:ext cx="11377749" cy="1077218"/>
          </a:xfrm>
          <a:prstGeom prst="rect">
            <a:avLst/>
          </a:prstGeom>
          <a:noFill/>
          <a:ln w="9525">
            <a:solidFill>
              <a:srgbClr val="55300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FF"/>
                </a:solidFill>
              </a:rPr>
              <a:t>- </a:t>
            </a:r>
            <a:r>
              <a:rPr lang="en-US" altLang="en-US" sz="3200" b="1" dirty="0" err="1">
                <a:solidFill>
                  <a:srgbClr val="0000FF"/>
                </a:solidFill>
              </a:rPr>
              <a:t>Kinh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độ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của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một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điểm</a:t>
            </a:r>
            <a:r>
              <a:rPr lang="en-US" altLang="en-US" sz="3200" b="1" dirty="0">
                <a:solidFill>
                  <a:srgbClr val="0000FF"/>
                </a:solidFill>
              </a:rPr>
              <a:t>  </a:t>
            </a:r>
            <a:r>
              <a:rPr lang="en-US" altLang="en-US" sz="3200" b="1" dirty="0" err="1">
                <a:solidFill>
                  <a:srgbClr val="0000FF"/>
                </a:solidFill>
              </a:rPr>
              <a:t>là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khoảng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cách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tính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bằng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số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độ</a:t>
            </a:r>
            <a:r>
              <a:rPr lang="en-US" altLang="en-US" sz="3200" b="1" dirty="0">
                <a:solidFill>
                  <a:srgbClr val="0000FF"/>
                </a:solidFill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</a:rPr>
              <a:t>từ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kinh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tuyến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đi</a:t>
            </a:r>
            <a:r>
              <a:rPr lang="en-US" altLang="en-US" sz="3200" b="1" dirty="0">
                <a:solidFill>
                  <a:srgbClr val="0000FF"/>
                </a:solidFill>
              </a:rPr>
              <a:t> qua </a:t>
            </a:r>
            <a:r>
              <a:rPr lang="en-US" altLang="en-US" sz="3200" b="1" dirty="0" err="1">
                <a:solidFill>
                  <a:srgbClr val="0000FF"/>
                </a:solidFill>
              </a:rPr>
              <a:t>điểm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đó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đến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kinh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tuyến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gốc</a:t>
            </a:r>
            <a:r>
              <a:rPr lang="en-US" altLang="en-US" sz="32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92211" name="Line 51"/>
          <p:cNvSpPr>
            <a:spLocks noChangeShapeType="1"/>
          </p:cNvSpPr>
          <p:nvPr/>
        </p:nvSpPr>
        <p:spPr bwMode="auto">
          <a:xfrm flipH="1">
            <a:off x="4724400" y="3124200"/>
            <a:ext cx="51054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12" name="AutoShape 52"/>
          <p:cNvSpPr>
            <a:spLocks/>
          </p:cNvSpPr>
          <p:nvPr/>
        </p:nvSpPr>
        <p:spPr bwMode="auto">
          <a:xfrm rot="21440347">
            <a:off x="5562600" y="3200400"/>
            <a:ext cx="228600" cy="609600"/>
          </a:xfrm>
          <a:prstGeom prst="rightBrace">
            <a:avLst>
              <a:gd name="adj1" fmla="val 22222"/>
              <a:gd name="adj2" fmla="val 50000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92213" name="Text Box 53"/>
          <p:cNvSpPr txBox="1">
            <a:spLocks noChangeArrowheads="1"/>
          </p:cNvSpPr>
          <p:nvPr/>
        </p:nvSpPr>
        <p:spPr bwMode="auto">
          <a:xfrm>
            <a:off x="5715000" y="3352801"/>
            <a:ext cx="5222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333399"/>
                </a:solidFill>
                <a:latin typeface="Arial" panose="020B0604020202020204" pitchFamily="34" charset="0"/>
              </a:rPr>
              <a:t>10</a:t>
            </a:r>
            <a:r>
              <a:rPr lang="en-US" altLang="en-US" b="1" baseline="30000">
                <a:solidFill>
                  <a:srgbClr val="333399"/>
                </a:solidFill>
                <a:latin typeface="Arial" panose="020B0604020202020204" pitchFamily="34" charset="0"/>
              </a:rPr>
              <a:t>0</a:t>
            </a:r>
            <a:endParaRPr lang="en-US" altLang="en-US" b="1">
              <a:solidFill>
                <a:srgbClr val="333399"/>
              </a:solidFill>
              <a:latin typeface="Arial" panose="020B0604020202020204" pitchFamily="34" charset="0"/>
            </a:endParaRPr>
          </a:p>
        </p:txBody>
      </p:sp>
      <p:sp>
        <p:nvSpPr>
          <p:cNvPr id="92214" name="AutoShape 54"/>
          <p:cNvSpPr>
            <a:spLocks noChangeArrowheads="1"/>
          </p:cNvSpPr>
          <p:nvPr/>
        </p:nvSpPr>
        <p:spPr bwMode="auto">
          <a:xfrm>
            <a:off x="2246313" y="2890838"/>
            <a:ext cx="1981200" cy="2895600"/>
          </a:xfrm>
          <a:prstGeom prst="wedgeEllipseCallout">
            <a:avLst>
              <a:gd name="adj1" fmla="val 116829"/>
              <a:gd name="adj2" fmla="val -430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 err="1">
                <a:solidFill>
                  <a:srgbClr val="000000"/>
                </a:solidFill>
                <a:latin typeface="Arial"/>
              </a:rPr>
              <a:t>Vĩ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độ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địa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lí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điểm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 C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gì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?</a:t>
            </a:r>
          </a:p>
        </p:txBody>
      </p:sp>
      <p:sp>
        <p:nvSpPr>
          <p:cNvPr id="92215" name="Text Box 55"/>
          <p:cNvSpPr txBox="1">
            <a:spLocks noChangeArrowheads="1"/>
          </p:cNvSpPr>
          <p:nvPr/>
        </p:nvSpPr>
        <p:spPr bwMode="auto">
          <a:xfrm>
            <a:off x="1566864" y="131580"/>
            <a:ext cx="10176644" cy="1076325"/>
          </a:xfrm>
          <a:prstGeom prst="rect">
            <a:avLst/>
          </a:prstGeom>
          <a:noFill/>
          <a:ln w="9525">
            <a:solidFill>
              <a:srgbClr val="55300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</a:rPr>
              <a:t>- Vĩ độ của một điểm là khoảng cách tính bằng số  độ, từ vĩ tuyến đi qua điểm đó đến vĩ tuyến gốc.</a:t>
            </a:r>
          </a:p>
        </p:txBody>
      </p:sp>
      <p:sp>
        <p:nvSpPr>
          <p:cNvPr id="92216" name="AutoShape 56"/>
          <p:cNvSpPr>
            <a:spLocks noChangeArrowheads="1"/>
          </p:cNvSpPr>
          <p:nvPr/>
        </p:nvSpPr>
        <p:spPr bwMode="auto">
          <a:xfrm>
            <a:off x="836023" y="1438277"/>
            <a:ext cx="4062819" cy="5053964"/>
          </a:xfrm>
          <a:prstGeom prst="wedgeEllipseCallout">
            <a:avLst>
              <a:gd name="adj1" fmla="val 43574"/>
              <a:gd name="adj2" fmla="val -2717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en-US" sz="3200" b="1">
                <a:solidFill>
                  <a:srgbClr val="0000FF"/>
                </a:solidFill>
                <a:cs typeface="Times New Roman" panose="02020603050405020304" pitchFamily="18" charset="0"/>
              </a:rPr>
              <a:t>Kinh độ,vĩ độ của điểm C là </a:t>
            </a:r>
            <a:r>
              <a:rPr lang="en-US" altLang="en-US" sz="3200" b="1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rgbClr val="0000FF"/>
                </a:solidFill>
              </a:rPr>
              <a:t>khoảng cách tính bằng độ, từ điểm C đến kinh tuyến gốc và vĩ tuyến gốc</a:t>
            </a:r>
            <a:endParaRPr lang="nl-NL" altLang="en-US" sz="3200" b="1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55885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92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2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92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2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2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2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2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2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2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2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2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1000"/>
                                        <p:tgtEl>
                                          <p:spTgt spid="9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92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92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" dur="500"/>
                                        <p:tgtEl>
                                          <p:spTgt spid="92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1" grpId="0"/>
      <p:bldP spid="92188" grpId="0"/>
      <p:bldP spid="92196" grpId="0" animBg="1"/>
      <p:bldP spid="92197" grpId="0"/>
      <p:bldP spid="92200" grpId="0" animBg="1"/>
      <p:bldP spid="92203" grpId="0" animBg="1"/>
      <p:bldP spid="92203" grpId="1" animBg="1"/>
      <p:bldP spid="92208" grpId="0" animBg="1"/>
      <p:bldP spid="92208" grpId="1" animBg="1"/>
      <p:bldP spid="92212" grpId="0" animBg="1"/>
      <p:bldP spid="92213" grpId="0"/>
      <p:bldP spid="92214" grpId="0" animBg="1"/>
      <p:bldP spid="92214" grpId="1" animBg="1"/>
      <p:bldP spid="92215" grpId="0" animBg="1"/>
      <p:bldP spid="92215" grpId="1" animBg="1"/>
      <p:bldP spid="922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FF49A5EA-5B95-4F78-9B78-180E1FBCCD98}"/>
  <p:tag name="GENSWF_ADVANCE_TIME" val="19.14"/>
  <p:tag name="TIMING" val="|2.203|2.922|4.484|1.437|1.969|0.985|1.796|0.844|0.938|0.75"/>
  <p:tag name="ISPRING_CUSTOM_TIMING_USED" val="1"/>
  <p:tag name="PPSNARRATION" val="7,1114085619,N:\GIAO AN E-LEARNING\KHOI 6\DIA\giao an pp\giao an dien tu dia ly 6\bai 4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84420488-2F09-48AE-B269-3F2384CC5B78}"/>
  <p:tag name="GENSWF_ADVANCE_TIME" val="12.25"/>
  <p:tag name="TIMING" val="|0.109|0.828|2.359|1.36|0.719|0.406|0.531|0.531|0.563|1.047|0.875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BAC7CFEC-0E9D-4F0C-99AC-9E7DC74BA531}"/>
  <p:tag name="GENSWF_ADVANCE_TIME" val="31.328"/>
  <p:tag name="TIMING" val="|1|1.125|4.968|0.75|0.391|0.656|0.36|1.015|0.75|1.094|5.984|1.516|4.656|1.25|1.063|0.843|1.219|1.844"/>
  <p:tag name="ISPRING_CUSTOM_TIMING_USED" val="1"/>
  <p:tag name="PPSNARRATION" val="11,1114085619,N:\GIAO AN E-LEARNING\KHOI 6\DIA\giao an pp\giao an dien tu dia ly 6\bai 4\Media.ppc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40D420C4-0608-48E8-8CC2-97F2A3B1AE23}"/>
  <p:tag name="GENSWF_ADVANCE_TIME" val="30.328"/>
  <p:tag name="TIMING" val="|0.001|9.53|3.422|1.265|4.969|1.094|1.406|2.891|1.062|1.672|1.453"/>
  <p:tag name="ISPRING_CUSTOM_TIMING_USED" val="1"/>
  <p:tag name="PPSNARRATION" val="17,1114085619,N:\GIAO AN E-LEARNING\KHOI 6\DIA\giao an pp\giao an dien tu dia ly 6\bai 4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包图主题2">
  <a:themeElements>
    <a:clrScheme name="自定义 5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E469"/>
      </a:accent1>
      <a:accent2>
        <a:srgbClr val="FF9CAF"/>
      </a:accent2>
      <a:accent3>
        <a:srgbClr val="81D4DE"/>
      </a:accent3>
      <a:accent4>
        <a:srgbClr val="88E5A9"/>
      </a:accent4>
      <a:accent5>
        <a:srgbClr val="FFE469"/>
      </a:accent5>
      <a:accent6>
        <a:srgbClr val="FF9CAF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1013</Words>
  <Application>Microsoft Office PowerPoint</Application>
  <PresentationFormat>Widescreen</PresentationFormat>
  <Paragraphs>173</Paragraphs>
  <Slides>18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VNI-Bodon-Poster</vt:lpstr>
      <vt:lpstr>汉仪喵魂体W</vt:lpstr>
      <vt:lpstr>Office Theme</vt:lpstr>
      <vt:lpstr>包图主题2</vt:lpstr>
      <vt:lpstr>Default Design</vt:lpstr>
      <vt:lpstr>1_Default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Xác định tọa độ địa lí của các điểm A, B,C trên hình 4?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v A Duc</cp:lastModifiedBy>
  <cp:revision>12</cp:revision>
  <dcterms:created xsi:type="dcterms:W3CDTF">2022-09-12T13:51:15Z</dcterms:created>
  <dcterms:modified xsi:type="dcterms:W3CDTF">2024-03-25T16:07:31Z</dcterms:modified>
</cp:coreProperties>
</file>