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64" r:id="rId7"/>
    <p:sldId id="26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6A1630-4552-4211-B3E7-FCC4C2AD6C0F}" type="datetimeFigureOut">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385C9-B0AB-45D6-8E20-9B369A928169}" type="slidenum">
              <a:rPr lang="en-US" smtClean="0"/>
              <a:t>‹#›</a:t>
            </a:fld>
            <a:endParaRPr lang="en-US"/>
          </a:p>
        </p:txBody>
      </p:sp>
    </p:spTree>
    <p:extLst>
      <p:ext uri="{BB962C8B-B14F-4D97-AF65-F5344CB8AC3E}">
        <p14:creationId xmlns:p14="http://schemas.microsoft.com/office/powerpoint/2010/main" val="356594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A1630-4552-4211-B3E7-FCC4C2AD6C0F}" type="datetimeFigureOut">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385C9-B0AB-45D6-8E20-9B369A928169}" type="slidenum">
              <a:rPr lang="en-US" smtClean="0"/>
              <a:t>‹#›</a:t>
            </a:fld>
            <a:endParaRPr lang="en-US"/>
          </a:p>
        </p:txBody>
      </p:sp>
    </p:spTree>
    <p:extLst>
      <p:ext uri="{BB962C8B-B14F-4D97-AF65-F5344CB8AC3E}">
        <p14:creationId xmlns:p14="http://schemas.microsoft.com/office/powerpoint/2010/main" val="757220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A1630-4552-4211-B3E7-FCC4C2AD6C0F}" type="datetimeFigureOut">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385C9-B0AB-45D6-8E20-9B369A928169}" type="slidenum">
              <a:rPr lang="en-US" smtClean="0"/>
              <a:t>‹#›</a:t>
            </a:fld>
            <a:endParaRPr lang="en-US"/>
          </a:p>
        </p:txBody>
      </p:sp>
    </p:spTree>
    <p:extLst>
      <p:ext uri="{BB962C8B-B14F-4D97-AF65-F5344CB8AC3E}">
        <p14:creationId xmlns:p14="http://schemas.microsoft.com/office/powerpoint/2010/main" val="3945698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A1630-4552-4211-B3E7-FCC4C2AD6C0F}" type="datetimeFigureOut">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385C9-B0AB-45D6-8E20-9B369A928169}" type="slidenum">
              <a:rPr lang="en-US" smtClean="0"/>
              <a:t>‹#›</a:t>
            </a:fld>
            <a:endParaRPr lang="en-US"/>
          </a:p>
        </p:txBody>
      </p:sp>
    </p:spTree>
    <p:extLst>
      <p:ext uri="{BB962C8B-B14F-4D97-AF65-F5344CB8AC3E}">
        <p14:creationId xmlns:p14="http://schemas.microsoft.com/office/powerpoint/2010/main" val="1251878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6A1630-4552-4211-B3E7-FCC4C2AD6C0F}" type="datetimeFigureOut">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385C9-B0AB-45D6-8E20-9B369A928169}" type="slidenum">
              <a:rPr lang="en-US" smtClean="0"/>
              <a:t>‹#›</a:t>
            </a:fld>
            <a:endParaRPr lang="en-US"/>
          </a:p>
        </p:txBody>
      </p:sp>
    </p:spTree>
    <p:extLst>
      <p:ext uri="{BB962C8B-B14F-4D97-AF65-F5344CB8AC3E}">
        <p14:creationId xmlns:p14="http://schemas.microsoft.com/office/powerpoint/2010/main" val="3373386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6A1630-4552-4211-B3E7-FCC4C2AD6C0F}" type="datetimeFigureOut">
              <a:rPr lang="en-US" smtClean="0"/>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385C9-B0AB-45D6-8E20-9B369A928169}" type="slidenum">
              <a:rPr lang="en-US" smtClean="0"/>
              <a:t>‹#›</a:t>
            </a:fld>
            <a:endParaRPr lang="en-US"/>
          </a:p>
        </p:txBody>
      </p:sp>
    </p:spTree>
    <p:extLst>
      <p:ext uri="{BB962C8B-B14F-4D97-AF65-F5344CB8AC3E}">
        <p14:creationId xmlns:p14="http://schemas.microsoft.com/office/powerpoint/2010/main" val="1133617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6A1630-4552-4211-B3E7-FCC4C2AD6C0F}" type="datetimeFigureOut">
              <a:rPr lang="en-US" smtClean="0"/>
              <a:t>9/3/2021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B385C9-B0AB-45D6-8E20-9B369A928169}" type="slidenum">
              <a:rPr lang="en-US" smtClean="0"/>
              <a:t>‹#›</a:t>
            </a:fld>
            <a:endParaRPr lang="en-US"/>
          </a:p>
        </p:txBody>
      </p:sp>
    </p:spTree>
    <p:extLst>
      <p:ext uri="{BB962C8B-B14F-4D97-AF65-F5344CB8AC3E}">
        <p14:creationId xmlns:p14="http://schemas.microsoft.com/office/powerpoint/2010/main" val="1759222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6A1630-4552-4211-B3E7-FCC4C2AD6C0F}" type="datetimeFigureOut">
              <a:rPr lang="en-US" smtClean="0"/>
              <a:t>9/3/2021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385C9-B0AB-45D6-8E20-9B369A928169}" type="slidenum">
              <a:rPr lang="en-US" smtClean="0"/>
              <a:t>‹#›</a:t>
            </a:fld>
            <a:endParaRPr lang="en-US"/>
          </a:p>
        </p:txBody>
      </p:sp>
    </p:spTree>
    <p:extLst>
      <p:ext uri="{BB962C8B-B14F-4D97-AF65-F5344CB8AC3E}">
        <p14:creationId xmlns:p14="http://schemas.microsoft.com/office/powerpoint/2010/main" val="2426448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6A1630-4552-4211-B3E7-FCC4C2AD6C0F}" type="datetimeFigureOut">
              <a:rPr lang="en-US" smtClean="0"/>
              <a:t>9/3/2021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B385C9-B0AB-45D6-8E20-9B369A928169}" type="slidenum">
              <a:rPr lang="en-US" smtClean="0"/>
              <a:t>‹#›</a:t>
            </a:fld>
            <a:endParaRPr lang="en-US"/>
          </a:p>
        </p:txBody>
      </p:sp>
    </p:spTree>
    <p:extLst>
      <p:ext uri="{BB962C8B-B14F-4D97-AF65-F5344CB8AC3E}">
        <p14:creationId xmlns:p14="http://schemas.microsoft.com/office/powerpoint/2010/main" val="3167860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56A1630-4552-4211-B3E7-FCC4C2AD6C0F}" type="datetimeFigureOut">
              <a:rPr lang="en-US" smtClean="0"/>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385C9-B0AB-45D6-8E20-9B369A928169}" type="slidenum">
              <a:rPr lang="en-US" smtClean="0"/>
              <a:t>‹#›</a:t>
            </a:fld>
            <a:endParaRPr lang="en-US"/>
          </a:p>
        </p:txBody>
      </p:sp>
    </p:spTree>
    <p:extLst>
      <p:ext uri="{BB962C8B-B14F-4D97-AF65-F5344CB8AC3E}">
        <p14:creationId xmlns:p14="http://schemas.microsoft.com/office/powerpoint/2010/main" val="1933432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56A1630-4552-4211-B3E7-FCC4C2AD6C0F}" type="datetimeFigureOut">
              <a:rPr lang="en-US" smtClean="0"/>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385C9-B0AB-45D6-8E20-9B369A928169}" type="slidenum">
              <a:rPr lang="en-US" smtClean="0"/>
              <a:t>‹#›</a:t>
            </a:fld>
            <a:endParaRPr lang="en-US"/>
          </a:p>
        </p:txBody>
      </p:sp>
    </p:spTree>
    <p:extLst>
      <p:ext uri="{BB962C8B-B14F-4D97-AF65-F5344CB8AC3E}">
        <p14:creationId xmlns:p14="http://schemas.microsoft.com/office/powerpoint/2010/main" val="3876220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A1630-4552-4211-B3E7-FCC4C2AD6C0F}" type="datetimeFigureOut">
              <a:rPr lang="en-US" smtClean="0"/>
              <a:t>9/3/2021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385C9-B0AB-45D6-8E20-9B369A928169}" type="slidenum">
              <a:rPr lang="en-US" smtClean="0"/>
              <a:t>‹#›</a:t>
            </a:fld>
            <a:endParaRPr lang="en-US"/>
          </a:p>
        </p:txBody>
      </p:sp>
    </p:spTree>
    <p:extLst>
      <p:ext uri="{BB962C8B-B14F-4D97-AF65-F5344CB8AC3E}">
        <p14:creationId xmlns:p14="http://schemas.microsoft.com/office/powerpoint/2010/main" val="2553920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jJDDEaOr4Y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535969957"/>
              </p:ext>
            </p:extLst>
          </p:nvPr>
        </p:nvGraphicFramePr>
        <p:xfrm>
          <a:off x="1790814" y="574766"/>
          <a:ext cx="8698661" cy="5837329"/>
        </p:xfrm>
        <a:graphic>
          <a:graphicData uri="http://schemas.openxmlformats.org/presentationml/2006/ole">
            <mc:AlternateContent xmlns:mc="http://schemas.openxmlformats.org/markup-compatibility/2006">
              <mc:Choice xmlns:v="urn:schemas-microsoft-com:vml" Requires="v">
                <p:oleObj spid="_x0000_s4103" name="Document" r:id="rId3" imgW="6295918" imgH="4590490" progId="Word.Document.12">
                  <p:embed/>
                </p:oleObj>
              </mc:Choice>
              <mc:Fallback>
                <p:oleObj name="Document" r:id="rId3" imgW="6295918" imgH="4590490" progId="Word.Document.12">
                  <p:embed/>
                  <p:pic>
                    <p:nvPicPr>
                      <p:cNvPr id="0" name=""/>
                      <p:cNvPicPr/>
                      <p:nvPr/>
                    </p:nvPicPr>
                    <p:blipFill>
                      <a:blip r:embed="rId4"/>
                      <a:stretch>
                        <a:fillRect/>
                      </a:stretch>
                    </p:blipFill>
                    <p:spPr>
                      <a:xfrm>
                        <a:off x="1790814" y="574766"/>
                        <a:ext cx="8698661" cy="5837329"/>
                      </a:xfrm>
                      <a:prstGeom prst="rect">
                        <a:avLst/>
                      </a:prstGeom>
                    </p:spPr>
                  </p:pic>
                </p:oleObj>
              </mc:Fallback>
            </mc:AlternateContent>
          </a:graphicData>
        </a:graphic>
      </p:graphicFrame>
    </p:spTree>
    <p:extLst>
      <p:ext uri="{BB962C8B-B14F-4D97-AF65-F5344CB8AC3E}">
        <p14:creationId xmlns:p14="http://schemas.microsoft.com/office/powerpoint/2010/main" val="2972452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3544"/>
            <a:ext cx="10515600" cy="5587111"/>
          </a:xfrm>
        </p:spPr>
        <p:txBody>
          <a:bodyPr>
            <a:noAutofit/>
          </a:bodyPr>
          <a:lstStyle/>
          <a:p>
            <a:pPr>
              <a:lnSpc>
                <a:spcPct val="110000"/>
              </a:lnSpc>
            </a:pPr>
            <a:r>
              <a:rPr lang="vi-VN" sz="2400" b="1" dirty="0"/>
              <a:t>Nhiệm vụ 1:</a:t>
            </a:r>
            <a:r>
              <a:rPr lang="vi-VN" sz="2400" dirty="0"/>
              <a:t> Nhóm 1,3,5: </a:t>
            </a:r>
            <a:r>
              <a:rPr lang="vi-VN" sz="2400" dirty="0">
                <a:solidFill>
                  <a:srgbClr val="FF0000"/>
                </a:solidFill>
              </a:rPr>
              <a:t>Tìm hiểu về các khái niệm cơ bản trong môn Địa lí</a:t>
            </a:r>
            <a:endParaRPr lang="en-US" sz="2400" dirty="0">
              <a:solidFill>
                <a:srgbClr val="FF0000"/>
              </a:solidFill>
            </a:endParaRPr>
          </a:p>
          <a:p>
            <a:pPr marL="0" indent="0">
              <a:lnSpc>
                <a:spcPct val="110000"/>
              </a:lnSpc>
              <a:buNone/>
            </a:pPr>
            <a:r>
              <a:rPr lang="vi-VN" sz="2400" i="1" dirty="0"/>
              <a:t>+ Dựa vào cấu trúc chương trình Địa lí lớp 6, em hãy cho biết chúng ta sẽ được tìm hiểu những </a:t>
            </a:r>
            <a:r>
              <a:rPr lang="vi-VN" sz="2400" b="1" i="1" dirty="0"/>
              <a:t>khái niệm</a:t>
            </a:r>
            <a:r>
              <a:rPr lang="vi-VN" sz="2400" i="1" dirty="0"/>
              <a:t> nào?</a:t>
            </a:r>
            <a:endParaRPr lang="en-US" sz="2400" i="1" dirty="0"/>
          </a:p>
          <a:p>
            <a:pPr marL="0" indent="0">
              <a:lnSpc>
                <a:spcPct val="110000"/>
              </a:lnSpc>
              <a:buNone/>
            </a:pPr>
            <a:r>
              <a:rPr lang="vi-VN" sz="2400" i="1" dirty="0"/>
              <a:t>+ Việc nắm vững các khái niệm này có </a:t>
            </a:r>
            <a:r>
              <a:rPr lang="vi-VN" sz="2400" b="1" i="1" dirty="0"/>
              <a:t>ý nghĩa </a:t>
            </a:r>
            <a:r>
              <a:rPr lang="vi-VN" sz="2400" i="1" dirty="0"/>
              <a:t>gì</a:t>
            </a:r>
            <a:r>
              <a:rPr lang="en-US" sz="2400" i="1" dirty="0"/>
              <a:t> </a:t>
            </a:r>
            <a:r>
              <a:rPr lang="en-US" sz="2400" i="1" dirty="0" err="1"/>
              <a:t>đối</a:t>
            </a:r>
            <a:r>
              <a:rPr lang="en-US" sz="2400" i="1" dirty="0"/>
              <a:t> </a:t>
            </a:r>
            <a:r>
              <a:rPr lang="en-US" sz="2400" i="1" dirty="0" err="1"/>
              <a:t>với</a:t>
            </a:r>
            <a:r>
              <a:rPr lang="en-US" sz="2400" i="1" dirty="0"/>
              <a:t> </a:t>
            </a:r>
            <a:r>
              <a:rPr lang="en-US" sz="2400" i="1" dirty="0" err="1"/>
              <a:t>em</a:t>
            </a:r>
            <a:r>
              <a:rPr lang="en-US" sz="2400" i="1" dirty="0"/>
              <a:t> </a:t>
            </a:r>
            <a:r>
              <a:rPr lang="en-US" sz="2400" i="1" dirty="0" err="1"/>
              <a:t>trong</a:t>
            </a:r>
            <a:r>
              <a:rPr lang="en-US" sz="2400" i="1" dirty="0"/>
              <a:t> </a:t>
            </a:r>
            <a:r>
              <a:rPr lang="en-US" sz="2400" i="1" dirty="0" err="1"/>
              <a:t>học</a:t>
            </a:r>
            <a:r>
              <a:rPr lang="en-US" sz="2400" i="1" dirty="0"/>
              <a:t> </a:t>
            </a:r>
            <a:r>
              <a:rPr lang="en-US" sz="2400" i="1" dirty="0" err="1"/>
              <a:t>tập</a:t>
            </a:r>
            <a:r>
              <a:rPr lang="en-US" sz="2400" i="1" dirty="0"/>
              <a:t> </a:t>
            </a:r>
            <a:r>
              <a:rPr lang="en-US" sz="2400" i="1" dirty="0" err="1"/>
              <a:t>và</a:t>
            </a:r>
            <a:r>
              <a:rPr lang="en-US" sz="2400" i="1" dirty="0"/>
              <a:t> </a:t>
            </a:r>
            <a:r>
              <a:rPr lang="en-US" sz="2400" i="1" dirty="0" err="1"/>
              <a:t>cuộc</a:t>
            </a:r>
            <a:r>
              <a:rPr lang="en-US" sz="2400" i="1" dirty="0"/>
              <a:t> </a:t>
            </a:r>
            <a:r>
              <a:rPr lang="en-US" sz="2400" i="1" dirty="0" err="1"/>
              <a:t>sống</a:t>
            </a:r>
            <a:r>
              <a:rPr lang="en-US" sz="2400" i="1" dirty="0"/>
              <a:t>?</a:t>
            </a:r>
          </a:p>
          <a:p>
            <a:pPr>
              <a:lnSpc>
                <a:spcPct val="110000"/>
              </a:lnSpc>
            </a:pPr>
            <a:r>
              <a:rPr lang="vi-VN" sz="2400" b="1" dirty="0"/>
              <a:t>Nhiệm vụ 2</a:t>
            </a:r>
            <a:r>
              <a:rPr lang="vi-VN" sz="2400" dirty="0"/>
              <a:t>: Nhóm </a:t>
            </a:r>
            <a:r>
              <a:rPr lang="vi-VN" sz="2400" dirty="0" smtClean="0"/>
              <a:t>2,4,6</a:t>
            </a:r>
            <a:r>
              <a:rPr lang="en-US" sz="2400" dirty="0" smtClean="0"/>
              <a:t>: </a:t>
            </a:r>
            <a:r>
              <a:rPr lang="vi-VN" sz="2400" dirty="0" smtClean="0">
                <a:solidFill>
                  <a:srgbClr val="FF0000"/>
                </a:solidFill>
              </a:rPr>
              <a:t>Tìm </a:t>
            </a:r>
            <a:r>
              <a:rPr lang="vi-VN" sz="2400" dirty="0">
                <a:solidFill>
                  <a:srgbClr val="FF0000"/>
                </a:solidFill>
              </a:rPr>
              <a:t>hiểu về những kĩ năng chủ yếu khi học Địa lí.</a:t>
            </a:r>
            <a:endParaRPr lang="en-US" sz="2400" dirty="0">
              <a:solidFill>
                <a:srgbClr val="FF0000"/>
              </a:solidFill>
            </a:endParaRPr>
          </a:p>
          <a:p>
            <a:pPr marL="0" indent="0">
              <a:lnSpc>
                <a:spcPct val="110000"/>
              </a:lnSpc>
              <a:buNone/>
            </a:pPr>
            <a:r>
              <a:rPr lang="en-US" sz="2400" dirty="0" smtClean="0"/>
              <a:t> 	</a:t>
            </a:r>
            <a:r>
              <a:rPr lang="en-US" sz="2400" dirty="0" err="1" smtClean="0"/>
              <a:t>Dựa</a:t>
            </a:r>
            <a:r>
              <a:rPr lang="en-US" sz="2400" dirty="0" smtClean="0"/>
              <a:t> </a:t>
            </a:r>
            <a:r>
              <a:rPr lang="en-US" sz="2400" dirty="0" err="1" smtClean="0"/>
              <a:t>vào</a:t>
            </a:r>
            <a:r>
              <a:rPr lang="en-US" sz="2400" dirty="0" smtClean="0"/>
              <a:t> </a:t>
            </a:r>
            <a:r>
              <a:rPr lang="en-US" sz="2400" dirty="0" err="1" smtClean="0"/>
              <a:t>thông</a:t>
            </a:r>
            <a:r>
              <a:rPr lang="en-US" sz="2400" dirty="0" smtClean="0"/>
              <a:t> tin </a:t>
            </a:r>
            <a:r>
              <a:rPr lang="en-US" sz="2400" dirty="0" err="1" smtClean="0"/>
              <a:t>mục</a:t>
            </a:r>
            <a:r>
              <a:rPr lang="en-US" sz="2400" dirty="0" smtClean="0"/>
              <a:t> 1, </a:t>
            </a:r>
            <a:r>
              <a:rPr lang="en-US" sz="2400" dirty="0" err="1" smtClean="0"/>
              <a:t>hình</a:t>
            </a:r>
            <a:r>
              <a:rPr lang="en-US" sz="2400" dirty="0" smtClean="0"/>
              <a:t> 1,2,3, </a:t>
            </a:r>
            <a:r>
              <a:rPr lang="en-US" sz="2400" dirty="0" err="1" smtClean="0"/>
              <a:t>các</a:t>
            </a:r>
            <a:r>
              <a:rPr lang="en-US" sz="2400" dirty="0" smtClean="0"/>
              <a:t> </a:t>
            </a:r>
            <a:r>
              <a:rPr lang="en-US" sz="2400" dirty="0" err="1" smtClean="0"/>
              <a:t>em</a:t>
            </a:r>
            <a:r>
              <a:rPr lang="en-US" sz="2400" dirty="0" smtClean="0"/>
              <a:t> </a:t>
            </a:r>
            <a:r>
              <a:rPr lang="en-US" sz="2400" dirty="0" err="1" smtClean="0"/>
              <a:t>hãy</a:t>
            </a:r>
            <a:r>
              <a:rPr lang="en-US" sz="2400" dirty="0" smtClean="0"/>
              <a:t>:</a:t>
            </a:r>
          </a:p>
          <a:p>
            <a:pPr marL="0" indent="0">
              <a:lnSpc>
                <a:spcPct val="110000"/>
              </a:lnSpc>
              <a:buNone/>
            </a:pPr>
            <a:r>
              <a:rPr lang="vi-VN" sz="2400" i="1" dirty="0" smtClean="0"/>
              <a:t>+ </a:t>
            </a:r>
            <a:r>
              <a:rPr lang="en-US" sz="2400" i="1" dirty="0" err="1"/>
              <a:t>Kể</a:t>
            </a:r>
            <a:r>
              <a:rPr lang="en-US" sz="2400" i="1" dirty="0"/>
              <a:t> </a:t>
            </a:r>
            <a:r>
              <a:rPr lang="en-US" sz="2400" i="1" dirty="0" err="1"/>
              <a:t>tên</a:t>
            </a:r>
            <a:r>
              <a:rPr lang="en-US" sz="2400" i="1" dirty="0"/>
              <a:t> c</a:t>
            </a:r>
            <a:r>
              <a:rPr lang="vi-VN" sz="2400" i="1" dirty="0"/>
              <a:t>ác </a:t>
            </a:r>
            <a:r>
              <a:rPr lang="vi-VN" sz="2400" b="1" i="1" dirty="0"/>
              <a:t>công cụ hỗ trợ</a:t>
            </a:r>
            <a:r>
              <a:rPr lang="vi-VN" sz="2400" i="1" dirty="0"/>
              <a:t> </a:t>
            </a:r>
            <a:r>
              <a:rPr lang="en-US" sz="2400" i="1" dirty="0" err="1"/>
              <a:t>khi</a:t>
            </a:r>
            <a:r>
              <a:rPr lang="en-US" sz="2400" i="1" dirty="0"/>
              <a:t> </a:t>
            </a:r>
            <a:r>
              <a:rPr lang="en-US" sz="2400" i="1" dirty="0" err="1"/>
              <a:t>học</a:t>
            </a:r>
            <a:r>
              <a:rPr lang="en-US" sz="2400" i="1" dirty="0"/>
              <a:t> </a:t>
            </a:r>
            <a:r>
              <a:rPr lang="en-US" sz="2400" i="1" dirty="0" err="1"/>
              <a:t>Địa</a:t>
            </a:r>
            <a:r>
              <a:rPr lang="en-US" sz="2400" i="1" dirty="0"/>
              <a:t> </a:t>
            </a:r>
            <a:r>
              <a:rPr lang="en-US" sz="2400" i="1" dirty="0" err="1"/>
              <a:t>lí</a:t>
            </a:r>
            <a:r>
              <a:rPr lang="en-US" sz="2400" i="1" dirty="0"/>
              <a:t>?</a:t>
            </a:r>
            <a:r>
              <a:rPr lang="vi-VN" sz="2400" i="1" dirty="0"/>
              <a:t>?</a:t>
            </a:r>
            <a:endParaRPr lang="en-US" sz="2400" i="1" dirty="0"/>
          </a:p>
          <a:p>
            <a:pPr marL="0" indent="0">
              <a:lnSpc>
                <a:spcPct val="110000"/>
              </a:lnSpc>
              <a:buNone/>
            </a:pPr>
            <a:r>
              <a:rPr lang="vi-VN" sz="2400" i="1" dirty="0"/>
              <a:t>+ </a:t>
            </a:r>
            <a:r>
              <a:rPr lang="en-US" sz="2400" i="1" dirty="0"/>
              <a:t>Cho </a:t>
            </a:r>
            <a:r>
              <a:rPr lang="en-US" sz="2400" i="1" dirty="0" err="1"/>
              <a:t>biết</a:t>
            </a:r>
            <a:r>
              <a:rPr lang="en-US" sz="2400" i="1" dirty="0"/>
              <a:t> </a:t>
            </a:r>
            <a:r>
              <a:rPr lang="vi-VN" sz="2400" b="1" i="1" dirty="0"/>
              <a:t>kĩ năng</a:t>
            </a:r>
            <a:r>
              <a:rPr lang="vi-VN" sz="2400" i="1" dirty="0"/>
              <a:t> chủ yếu khi học Địa lí?</a:t>
            </a:r>
            <a:endParaRPr lang="en-US" sz="2400" i="1" dirty="0"/>
          </a:p>
        </p:txBody>
      </p:sp>
    </p:spTree>
    <p:extLst>
      <p:ext uri="{BB962C8B-B14F-4D97-AF65-F5344CB8AC3E}">
        <p14:creationId xmlns:p14="http://schemas.microsoft.com/office/powerpoint/2010/main" val="2625433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lnSpc>
                <a:spcPct val="120000"/>
              </a:lnSpc>
              <a:spcAft>
                <a:spcPts val="0"/>
              </a:spcAft>
            </a:pP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MỞ ĐẦU</a:t>
            </a:r>
            <a:r>
              <a:rPr lang="en-US"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3600" dirty="0" smtClean="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557348" y="1374520"/>
            <a:ext cx="11077303" cy="4745863"/>
          </a:xfrm>
        </p:spPr>
        <p:txBody>
          <a:bodyPr/>
          <a:lstStyle/>
          <a:p>
            <a:pPr marL="0" indent="0">
              <a:lnSpc>
                <a:spcPct val="100000"/>
              </a:lnSpc>
              <a:buNone/>
            </a:pPr>
            <a:r>
              <a:rPr lang="vi-VN" b="1" dirty="0"/>
              <a:t>1. Những khái niệm cơ bản và kĩ năng chủ yếu của môn Địa lí</a:t>
            </a:r>
            <a:endParaRPr lang="en-US" dirty="0"/>
          </a:p>
          <a:p>
            <a:pPr marL="0" indent="0">
              <a:lnSpc>
                <a:spcPct val="100000"/>
              </a:lnSpc>
              <a:buNone/>
            </a:pPr>
            <a:r>
              <a:rPr lang="vi-VN" dirty="0"/>
              <a:t>- Chương trình Địa lí lớp 6 sẽ giúp các em tìm hiểu một số khái niệm địa lí cơ bản về Trái Đất, các thành phần tự nhiên của Trái Đất và mối quan hệ giữa con người với thiên nhiên.</a:t>
            </a:r>
            <a:endParaRPr lang="en-US" dirty="0"/>
          </a:p>
          <a:p>
            <a:pPr marL="0" indent="0">
              <a:lnSpc>
                <a:spcPct val="100000"/>
              </a:lnSpc>
              <a:buNone/>
            </a:pPr>
            <a:r>
              <a:rPr lang="vi-VN" dirty="0"/>
              <a:t>- Các kĩ năng Địa lí chủ yếu</a:t>
            </a:r>
            <a:endParaRPr lang="en-US" dirty="0"/>
          </a:p>
          <a:p>
            <a:pPr marL="0" indent="0">
              <a:lnSpc>
                <a:spcPct val="100000"/>
              </a:lnSpc>
              <a:buNone/>
            </a:pPr>
            <a:r>
              <a:rPr lang="vi-VN" dirty="0"/>
              <a:t>+ Sử dụng bản đồ, sơ đồ, hình ảnh, bảng số liệu, biểu đồ …</a:t>
            </a:r>
            <a:endParaRPr lang="en-US" dirty="0"/>
          </a:p>
          <a:p>
            <a:pPr marL="0" indent="0">
              <a:lnSpc>
                <a:spcPct val="100000"/>
              </a:lnSpc>
              <a:buNone/>
            </a:pPr>
            <a:r>
              <a:rPr lang="vi-VN" dirty="0"/>
              <a:t>+ Tổ chức học tập ngoài thực địa.</a:t>
            </a:r>
            <a:endParaRPr lang="en-US" dirty="0"/>
          </a:p>
          <a:p>
            <a:pPr marL="0" indent="0">
              <a:lnSpc>
                <a:spcPct val="100000"/>
              </a:lnSpc>
              <a:buNone/>
            </a:pPr>
            <a:r>
              <a:rPr lang="vi-VN" dirty="0"/>
              <a:t>+ Khai thác thông tin trên Internet.</a:t>
            </a:r>
            <a:endParaRPr lang="en-US" dirty="0"/>
          </a:p>
        </p:txBody>
      </p:sp>
    </p:spTree>
    <p:extLst>
      <p:ext uri="{BB962C8B-B14F-4D97-AF65-F5344CB8AC3E}">
        <p14:creationId xmlns:p14="http://schemas.microsoft.com/office/powerpoint/2010/main" val="3894741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19284"/>
          </a:xfrm>
        </p:spPr>
        <p:txBody>
          <a:bodyPr>
            <a:normAutofit fontScale="90000"/>
          </a:bodyPr>
          <a:lstStyle/>
          <a:p>
            <a:pPr>
              <a:lnSpc>
                <a:spcPct val="107000"/>
              </a:lnSpc>
              <a:spcAft>
                <a:spcPts val="0"/>
              </a:spcAft>
            </a:pPr>
            <a:r>
              <a:rPr lang="vi-VN" sz="2200" b="1" i="1" dirty="0">
                <a:solidFill>
                  <a:srgbClr val="FF0000"/>
                </a:solidFill>
                <a:ea typeface="Times New Roman" panose="02020603050405020304" pitchFamily="18" charset="0"/>
                <a:cs typeface="Times New Roman" panose="02020603050405020304" pitchFamily="18" charset="0"/>
              </a:rPr>
              <a:t>+ Em hãy nêu những điều lí thú được thể hiện qua các hình ảnh trên?</a:t>
            </a:r>
            <a:r>
              <a:rPr lang="en-US" sz="2200" b="1"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200" b="1"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vi-VN" sz="2200" b="1" i="1" dirty="0">
                <a:solidFill>
                  <a:srgbClr val="FF0000"/>
                </a:solidFill>
                <a:ea typeface="Times New Roman" panose="02020603050405020304" pitchFamily="18" charset="0"/>
                <a:cs typeface="Times New Roman" panose="02020603050405020304" pitchFamily="18" charset="0"/>
              </a:rPr>
              <a:t>+ Kể thêm những điều lí thú mà em biết về tự nhiên và con người trên Trái Đất?</a:t>
            </a:r>
            <a:r>
              <a:rPr lang="en-US" sz="2200" b="1"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200" b="1"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200" b="1" i="1" dirty="0">
              <a:solidFill>
                <a:srgbClr val="FF0000"/>
              </a:solidFill>
            </a:endParaRPr>
          </a:p>
        </p:txBody>
      </p:sp>
      <p:pic>
        <p:nvPicPr>
          <p:cNvPr id="4" name="Hình ảnh 5"/>
          <p:cNvPicPr>
            <a:picLocks noGrp="1"/>
          </p:cNvPicPr>
          <p:nvPr>
            <p:ph idx="1"/>
          </p:nvPr>
        </p:nvPicPr>
        <p:blipFill>
          <a:blip r:embed="rId2"/>
          <a:stretch>
            <a:fillRect/>
          </a:stretch>
        </p:blipFill>
        <p:spPr>
          <a:xfrm>
            <a:off x="838200" y="1384410"/>
            <a:ext cx="3853543" cy="2625887"/>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130887751"/>
              </p:ext>
            </p:extLst>
          </p:nvPr>
        </p:nvGraphicFramePr>
        <p:xfrm>
          <a:off x="1036360" y="4025942"/>
          <a:ext cx="3013075" cy="211963"/>
        </p:xfrm>
        <a:graphic>
          <a:graphicData uri="http://schemas.openxmlformats.org/drawingml/2006/table">
            <a:tbl>
              <a:tblPr firstRow="1" firstCol="1" bandRow="1"/>
              <a:tblGrid>
                <a:gridCol w="3013075">
                  <a:extLst>
                    <a:ext uri="{9D8B030D-6E8A-4147-A177-3AD203B41FA5}">
                      <a16:colId xmlns:a16="http://schemas.microsoft.com/office/drawing/2014/main" val="2796559098"/>
                    </a:ext>
                  </a:extLst>
                </a:gridCol>
              </a:tblGrid>
              <a:tr h="0">
                <a:tc>
                  <a:txBody>
                    <a:bodyPr/>
                    <a:lstStyle/>
                    <a:p>
                      <a:pPr>
                        <a:lnSpc>
                          <a:spcPct val="107000"/>
                        </a:lnSpc>
                        <a:spcAft>
                          <a:spcPts val="0"/>
                        </a:spcAft>
                      </a:pPr>
                      <a:r>
                        <a:rPr lang="en-US"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Hoang </a:t>
                      </a:r>
                      <a:r>
                        <a:rPr lang="en-US" sz="1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mạc</a:t>
                      </a:r>
                      <a:r>
                        <a:rPr lang="en-US"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Xahara</a:t>
                      </a:r>
                      <a:r>
                        <a:rPr lang="en-US"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rộng</a:t>
                      </a:r>
                      <a:r>
                        <a:rPr lang="en-US"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608687305"/>
                  </a:ext>
                </a:extLst>
              </a:tr>
            </a:tbl>
          </a:graphicData>
        </a:graphic>
      </p:graphicFrame>
      <p:pic>
        <p:nvPicPr>
          <p:cNvPr id="6" name="Hình ảnh 6"/>
          <p:cNvPicPr/>
          <p:nvPr/>
        </p:nvPicPr>
        <p:blipFill>
          <a:blip r:embed="rId3"/>
          <a:stretch>
            <a:fillRect/>
          </a:stretch>
        </p:blipFill>
        <p:spPr>
          <a:xfrm>
            <a:off x="6635931" y="1384410"/>
            <a:ext cx="4221486" cy="2474212"/>
          </a:xfrm>
          <a:prstGeom prst="rect">
            <a:avLst/>
          </a:prstGeom>
        </p:spPr>
      </p:pic>
      <p:sp>
        <p:nvSpPr>
          <p:cNvPr id="7" name="Rectangle 6"/>
          <p:cNvSpPr/>
          <p:nvPr/>
        </p:nvSpPr>
        <p:spPr>
          <a:xfrm>
            <a:off x="6663072" y="3935950"/>
            <a:ext cx="4012637" cy="292388"/>
          </a:xfrm>
          <a:prstGeom prst="rect">
            <a:avLst/>
          </a:prstGeom>
        </p:spPr>
        <p:txBody>
          <a:bodyPr wrap="none">
            <a:spAutoFit/>
          </a:bodyPr>
          <a:lstStyle/>
          <a:p>
            <a:r>
              <a:rPr lang="en-US" sz="1300" dirty="0" err="1" smtClean="0">
                <a:solidFill>
                  <a:srgbClr val="000000"/>
                </a:solidFill>
                <a:effectLst/>
                <a:latin typeface="Times New Roman" panose="02020603050405020304" pitchFamily="18" charset="0"/>
                <a:ea typeface="Times New Roman" panose="02020603050405020304" pitchFamily="18" charset="0"/>
              </a:rPr>
              <a:t>Ngôi</a:t>
            </a:r>
            <a:r>
              <a:rPr lang="en-US" sz="1300" dirty="0" smtClean="0">
                <a:solidFill>
                  <a:srgbClr val="000000"/>
                </a:solidFill>
                <a:effectLst/>
                <a:latin typeface="Times New Roman" panose="02020603050405020304" pitchFamily="18" charset="0"/>
                <a:ea typeface="Times New Roman" panose="02020603050405020304" pitchFamily="18" charset="0"/>
              </a:rPr>
              <a:t> </a:t>
            </a:r>
            <a:r>
              <a:rPr lang="en-US" sz="1300" dirty="0" err="1" smtClean="0">
                <a:solidFill>
                  <a:srgbClr val="000000"/>
                </a:solidFill>
                <a:effectLst/>
                <a:latin typeface="Times New Roman" panose="02020603050405020304" pitchFamily="18" charset="0"/>
                <a:ea typeface="Times New Roman" panose="02020603050405020304" pitchFamily="18" charset="0"/>
              </a:rPr>
              <a:t>nhà</a:t>
            </a:r>
            <a:r>
              <a:rPr lang="en-US" sz="1300" dirty="0" smtClean="0">
                <a:solidFill>
                  <a:srgbClr val="000000"/>
                </a:solidFill>
                <a:effectLst/>
                <a:latin typeface="Times New Roman" panose="02020603050405020304" pitchFamily="18" charset="0"/>
                <a:ea typeface="Times New Roman" panose="02020603050405020304" pitchFamily="18" charset="0"/>
              </a:rPr>
              <a:t> </a:t>
            </a:r>
            <a:r>
              <a:rPr lang="en-US" sz="1300" dirty="0" err="1" smtClean="0">
                <a:solidFill>
                  <a:srgbClr val="000000"/>
                </a:solidFill>
                <a:effectLst/>
                <a:latin typeface="Times New Roman" panose="02020603050405020304" pitchFamily="18" charset="0"/>
                <a:ea typeface="Times New Roman" panose="02020603050405020304" pitchFamily="18" charset="0"/>
              </a:rPr>
              <a:t>băng</a:t>
            </a:r>
            <a:r>
              <a:rPr lang="en-US" sz="1300" dirty="0" smtClean="0">
                <a:solidFill>
                  <a:srgbClr val="000000"/>
                </a:solidFill>
                <a:effectLst/>
                <a:latin typeface="Times New Roman" panose="02020603050405020304" pitchFamily="18" charset="0"/>
                <a:ea typeface="Times New Roman" panose="02020603050405020304" pitchFamily="18" charset="0"/>
              </a:rPr>
              <a:t> </a:t>
            </a:r>
            <a:r>
              <a:rPr lang="en-US" sz="1300" dirty="0" err="1" smtClean="0">
                <a:solidFill>
                  <a:srgbClr val="000000"/>
                </a:solidFill>
                <a:effectLst/>
                <a:latin typeface="Times New Roman" panose="02020603050405020304" pitchFamily="18" charset="0"/>
                <a:ea typeface="Times New Roman" panose="02020603050405020304" pitchFamily="18" charset="0"/>
              </a:rPr>
              <a:t>của</a:t>
            </a:r>
            <a:r>
              <a:rPr lang="en-US" sz="1300" dirty="0" smtClean="0">
                <a:solidFill>
                  <a:srgbClr val="000000"/>
                </a:solidFill>
                <a:effectLst/>
                <a:latin typeface="Times New Roman" panose="02020603050405020304" pitchFamily="18" charset="0"/>
                <a:ea typeface="Times New Roman" panose="02020603050405020304" pitchFamily="18" charset="0"/>
              </a:rPr>
              <a:t> </a:t>
            </a:r>
            <a:r>
              <a:rPr lang="en-US" sz="1300" dirty="0" err="1" smtClean="0">
                <a:solidFill>
                  <a:srgbClr val="000000"/>
                </a:solidFill>
                <a:effectLst/>
                <a:latin typeface="Times New Roman" panose="02020603050405020304" pitchFamily="18" charset="0"/>
                <a:ea typeface="Times New Roman" panose="02020603050405020304" pitchFamily="18" charset="0"/>
              </a:rPr>
              <a:t>người</a:t>
            </a:r>
            <a:r>
              <a:rPr lang="en-US" sz="1300" dirty="0" smtClean="0">
                <a:solidFill>
                  <a:srgbClr val="000000"/>
                </a:solidFill>
                <a:effectLst/>
                <a:latin typeface="Times New Roman" panose="02020603050405020304" pitchFamily="18" charset="0"/>
                <a:ea typeface="Times New Roman" panose="02020603050405020304" pitchFamily="18" charset="0"/>
              </a:rPr>
              <a:t> </a:t>
            </a:r>
            <a:r>
              <a:rPr lang="en-US" sz="1300" dirty="0" err="1" smtClean="0">
                <a:solidFill>
                  <a:srgbClr val="000000"/>
                </a:solidFill>
                <a:effectLst/>
                <a:latin typeface="Times New Roman" panose="02020603050405020304" pitchFamily="18" charset="0"/>
                <a:ea typeface="Times New Roman" panose="02020603050405020304" pitchFamily="18" charset="0"/>
              </a:rPr>
              <a:t>Exkimo</a:t>
            </a:r>
            <a:r>
              <a:rPr lang="en-US" sz="1300" dirty="0" smtClean="0">
                <a:solidFill>
                  <a:srgbClr val="000000"/>
                </a:solidFill>
                <a:effectLst/>
                <a:latin typeface="Times New Roman" panose="02020603050405020304" pitchFamily="18" charset="0"/>
                <a:ea typeface="Times New Roman" panose="02020603050405020304" pitchFamily="18" charset="0"/>
              </a:rPr>
              <a:t> ở </a:t>
            </a:r>
            <a:r>
              <a:rPr lang="en-US" sz="1300" dirty="0" err="1" smtClean="0">
                <a:solidFill>
                  <a:srgbClr val="000000"/>
                </a:solidFill>
                <a:effectLst/>
                <a:latin typeface="Times New Roman" panose="02020603050405020304" pitchFamily="18" charset="0"/>
                <a:ea typeface="Times New Roman" panose="02020603050405020304" pitchFamily="18" charset="0"/>
              </a:rPr>
              <a:t>đới</a:t>
            </a:r>
            <a:r>
              <a:rPr lang="en-US" sz="1300" dirty="0" smtClean="0">
                <a:solidFill>
                  <a:srgbClr val="000000"/>
                </a:solidFill>
                <a:effectLst/>
                <a:latin typeface="Times New Roman" panose="02020603050405020304" pitchFamily="18" charset="0"/>
                <a:ea typeface="Times New Roman" panose="02020603050405020304" pitchFamily="18" charset="0"/>
              </a:rPr>
              <a:t> </a:t>
            </a:r>
            <a:r>
              <a:rPr lang="en-US" sz="1300" dirty="0" err="1" smtClean="0">
                <a:solidFill>
                  <a:srgbClr val="000000"/>
                </a:solidFill>
                <a:effectLst/>
                <a:latin typeface="Times New Roman" panose="02020603050405020304" pitchFamily="18" charset="0"/>
                <a:ea typeface="Times New Roman" panose="02020603050405020304" pitchFamily="18" charset="0"/>
              </a:rPr>
              <a:t>lạnh</a:t>
            </a:r>
            <a:r>
              <a:rPr lang="en-US" sz="1300" dirty="0" smtClean="0">
                <a:solidFill>
                  <a:srgbClr val="000000"/>
                </a:solidFill>
                <a:effectLst/>
                <a:latin typeface="Times New Roman" panose="02020603050405020304" pitchFamily="18" charset="0"/>
                <a:ea typeface="Times New Roman" panose="02020603050405020304" pitchFamily="18" charset="0"/>
              </a:rPr>
              <a:t> </a:t>
            </a:r>
            <a:r>
              <a:rPr lang="en-US" sz="1300" dirty="0" err="1" smtClean="0">
                <a:solidFill>
                  <a:srgbClr val="000000"/>
                </a:solidFill>
                <a:effectLst/>
                <a:latin typeface="Times New Roman" panose="02020603050405020304" pitchFamily="18" charset="0"/>
                <a:ea typeface="Times New Roman" panose="02020603050405020304" pitchFamily="18" charset="0"/>
              </a:rPr>
              <a:t>phương</a:t>
            </a:r>
            <a:r>
              <a:rPr lang="en-US" sz="1300" dirty="0" smtClean="0">
                <a:solidFill>
                  <a:srgbClr val="000000"/>
                </a:solidFill>
                <a:effectLst/>
                <a:latin typeface="Times New Roman" panose="02020603050405020304" pitchFamily="18" charset="0"/>
                <a:ea typeface="Times New Roman" panose="02020603050405020304" pitchFamily="18" charset="0"/>
              </a:rPr>
              <a:t> </a:t>
            </a:r>
            <a:r>
              <a:rPr lang="en-US" sz="1300" dirty="0" err="1" smtClean="0">
                <a:solidFill>
                  <a:srgbClr val="000000"/>
                </a:solidFill>
                <a:effectLst/>
                <a:latin typeface="Times New Roman" panose="02020603050405020304" pitchFamily="18" charset="0"/>
                <a:ea typeface="Times New Roman" panose="02020603050405020304" pitchFamily="18" charset="0"/>
              </a:rPr>
              <a:t>Bắc</a:t>
            </a:r>
            <a:endParaRPr lang="en-US" dirty="0"/>
          </a:p>
        </p:txBody>
      </p:sp>
      <p:pic>
        <p:nvPicPr>
          <p:cNvPr id="8" name="Hình ảnh 7"/>
          <p:cNvPicPr/>
          <p:nvPr/>
        </p:nvPicPr>
        <p:blipFill>
          <a:blip r:embed="rId4"/>
          <a:stretch>
            <a:fillRect/>
          </a:stretch>
        </p:blipFill>
        <p:spPr>
          <a:xfrm>
            <a:off x="731521" y="4438786"/>
            <a:ext cx="3853542" cy="2082165"/>
          </a:xfrm>
          <a:prstGeom prst="rect">
            <a:avLst/>
          </a:prstGeom>
        </p:spPr>
      </p:pic>
      <p:pic>
        <p:nvPicPr>
          <p:cNvPr id="9" name="Hình ảnh 8"/>
          <p:cNvPicPr/>
          <p:nvPr/>
        </p:nvPicPr>
        <p:blipFill>
          <a:blip r:embed="rId5"/>
          <a:stretch>
            <a:fillRect/>
          </a:stretch>
        </p:blipFill>
        <p:spPr>
          <a:xfrm>
            <a:off x="6787382" y="4545875"/>
            <a:ext cx="4070035" cy="1927726"/>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570418483"/>
              </p:ext>
            </p:extLst>
          </p:nvPr>
        </p:nvGraphicFramePr>
        <p:xfrm>
          <a:off x="1153923" y="6520953"/>
          <a:ext cx="3013075" cy="211963"/>
        </p:xfrm>
        <a:graphic>
          <a:graphicData uri="http://schemas.openxmlformats.org/drawingml/2006/table">
            <a:tbl>
              <a:tblPr firstRow="1" firstCol="1" bandRow="1"/>
              <a:tblGrid>
                <a:gridCol w="3013075">
                  <a:extLst>
                    <a:ext uri="{9D8B030D-6E8A-4147-A177-3AD203B41FA5}">
                      <a16:colId xmlns:a16="http://schemas.microsoft.com/office/drawing/2014/main" val="1089649857"/>
                    </a:ext>
                  </a:extLst>
                </a:gridCol>
              </a:tblGrid>
              <a:tr h="0">
                <a:tc>
                  <a:txBody>
                    <a:bodyPr/>
                    <a:lstStyle/>
                    <a:p>
                      <a:pPr>
                        <a:lnSpc>
                          <a:spcPct val="107000"/>
                        </a:lnSpc>
                        <a:spcAft>
                          <a:spcPts val="0"/>
                        </a:spcAft>
                      </a:pPr>
                      <a:r>
                        <a:rPr lang="en-US" sz="1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Chết_Hồ</a:t>
                      </a:r>
                      <a:r>
                        <a:rPr lang="en-US"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mặn</a:t>
                      </a:r>
                      <a:r>
                        <a:rPr lang="en-US"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541602715"/>
                  </a:ext>
                </a:extLst>
              </a:tr>
            </a:tbl>
          </a:graphicData>
        </a:graphic>
      </p:graphicFrame>
      <p:sp>
        <p:nvSpPr>
          <p:cNvPr id="11" name="Rectangle 10"/>
          <p:cNvSpPr/>
          <p:nvPr/>
        </p:nvSpPr>
        <p:spPr>
          <a:xfrm>
            <a:off x="6261469" y="6422374"/>
            <a:ext cx="6096000" cy="492443"/>
          </a:xfrm>
          <a:prstGeom prst="rect">
            <a:avLst/>
          </a:prstGeom>
        </p:spPr>
        <p:txBody>
          <a:bodyPr>
            <a:spAutoFit/>
          </a:bodyPr>
          <a:lstStyle/>
          <a:p>
            <a:r>
              <a:rPr lang="vi-VN" sz="1300" dirty="0" smtClean="0">
                <a:solidFill>
                  <a:srgbClr val="000000"/>
                </a:solidFill>
                <a:effectLst/>
                <a:latin typeface="Times New Roman" panose="02020603050405020304" pitchFamily="18" charset="0"/>
                <a:ea typeface="Times New Roman" panose="02020603050405020304" pitchFamily="18" charset="0"/>
              </a:rPr>
              <a:t>Nơi giao nhau giữa Thái Bình Dương và Đại Tây Dương</a:t>
            </a:r>
            <a:r>
              <a:rPr lang="en-US" sz="1300" dirty="0" smtClean="0">
                <a:solidFill>
                  <a:srgbClr val="000000"/>
                </a:solidFill>
                <a:effectLst/>
                <a:latin typeface="Times New Roman" panose="02020603050405020304" pitchFamily="18" charset="0"/>
                <a:ea typeface="Times New Roman" panose="02020603050405020304" pitchFamily="18" charset="0"/>
              </a:rPr>
              <a:t> </a:t>
            </a:r>
            <a:r>
              <a:rPr lang="en-US" sz="1300" dirty="0" err="1" smtClean="0">
                <a:solidFill>
                  <a:srgbClr val="000000"/>
                </a:solidFill>
                <a:effectLst/>
                <a:latin typeface="Times New Roman" panose="02020603050405020304" pitchFamily="18" charset="0"/>
                <a:ea typeface="Times New Roman" panose="02020603050405020304" pitchFamily="18" charset="0"/>
              </a:rPr>
              <a:t>nhưng</a:t>
            </a:r>
            <a:r>
              <a:rPr lang="en-US" sz="1300" dirty="0" smtClean="0">
                <a:solidFill>
                  <a:srgbClr val="000000"/>
                </a:solidFill>
                <a:effectLst/>
                <a:latin typeface="Times New Roman" panose="02020603050405020304" pitchFamily="18" charset="0"/>
                <a:ea typeface="Times New Roman" panose="02020603050405020304" pitchFamily="18" charset="0"/>
              </a:rPr>
              <a:t> </a:t>
            </a:r>
            <a:r>
              <a:rPr lang="en-US" sz="1300" dirty="0" err="1" smtClean="0">
                <a:solidFill>
                  <a:srgbClr val="000000"/>
                </a:solidFill>
                <a:effectLst/>
                <a:latin typeface="Times New Roman" panose="02020603050405020304" pitchFamily="18" charset="0"/>
                <a:ea typeface="Times New Roman" panose="02020603050405020304" pitchFamily="18" charset="0"/>
              </a:rPr>
              <a:t>nước</a:t>
            </a:r>
            <a:r>
              <a:rPr lang="en-US" sz="1300" dirty="0" smtClean="0">
                <a:solidFill>
                  <a:srgbClr val="000000"/>
                </a:solidFill>
                <a:effectLst/>
                <a:latin typeface="Times New Roman" panose="02020603050405020304" pitchFamily="18" charset="0"/>
                <a:ea typeface="Times New Roman" panose="02020603050405020304" pitchFamily="18" charset="0"/>
              </a:rPr>
              <a:t> </a:t>
            </a:r>
            <a:r>
              <a:rPr lang="en-US" sz="1300" dirty="0" err="1" smtClean="0">
                <a:solidFill>
                  <a:srgbClr val="000000"/>
                </a:solidFill>
                <a:effectLst/>
                <a:latin typeface="Times New Roman" panose="02020603050405020304" pitchFamily="18" charset="0"/>
                <a:ea typeface="Times New Roman" panose="02020603050405020304" pitchFamily="18" charset="0"/>
              </a:rPr>
              <a:t>không</a:t>
            </a:r>
            <a:r>
              <a:rPr lang="en-US" sz="1300" dirty="0" smtClean="0">
                <a:solidFill>
                  <a:srgbClr val="000000"/>
                </a:solidFill>
                <a:effectLst/>
                <a:latin typeface="Times New Roman" panose="02020603050405020304" pitchFamily="18" charset="0"/>
                <a:ea typeface="Times New Roman" panose="02020603050405020304" pitchFamily="18" charset="0"/>
              </a:rPr>
              <a:t> </a:t>
            </a:r>
            <a:r>
              <a:rPr lang="en-US" sz="1300" dirty="0" err="1" smtClean="0">
                <a:solidFill>
                  <a:srgbClr val="000000"/>
                </a:solidFill>
                <a:effectLst/>
                <a:latin typeface="Times New Roman" panose="02020603050405020304" pitchFamily="18" charset="0"/>
                <a:ea typeface="Times New Roman" panose="02020603050405020304" pitchFamily="18" charset="0"/>
              </a:rPr>
              <a:t>thể</a:t>
            </a:r>
            <a:r>
              <a:rPr lang="en-US" sz="1300" dirty="0" smtClean="0">
                <a:solidFill>
                  <a:srgbClr val="000000"/>
                </a:solidFill>
                <a:effectLst/>
                <a:latin typeface="Times New Roman" panose="02020603050405020304" pitchFamily="18" charset="0"/>
                <a:ea typeface="Times New Roman" panose="02020603050405020304" pitchFamily="18" charset="0"/>
              </a:rPr>
              <a:t> </a:t>
            </a:r>
            <a:r>
              <a:rPr lang="en-US" sz="1300" dirty="0" err="1" smtClean="0">
                <a:solidFill>
                  <a:srgbClr val="000000"/>
                </a:solidFill>
                <a:effectLst/>
                <a:latin typeface="Times New Roman" panose="02020603050405020304" pitchFamily="18" charset="0"/>
                <a:ea typeface="Times New Roman" panose="02020603050405020304" pitchFamily="18" charset="0"/>
              </a:rPr>
              <a:t>hòa</a:t>
            </a:r>
            <a:r>
              <a:rPr lang="en-US" sz="1300" dirty="0" smtClean="0">
                <a:solidFill>
                  <a:srgbClr val="000000"/>
                </a:solidFill>
                <a:effectLst/>
                <a:latin typeface="Times New Roman" panose="02020603050405020304" pitchFamily="18" charset="0"/>
                <a:ea typeface="Times New Roman" panose="02020603050405020304" pitchFamily="18" charset="0"/>
              </a:rPr>
              <a:t> </a:t>
            </a:r>
            <a:r>
              <a:rPr lang="en-US" sz="1300" dirty="0" err="1" smtClean="0">
                <a:solidFill>
                  <a:srgbClr val="000000"/>
                </a:solidFill>
                <a:effectLst/>
                <a:latin typeface="Times New Roman" panose="02020603050405020304" pitchFamily="18" charset="0"/>
                <a:ea typeface="Times New Roman" panose="02020603050405020304" pitchFamily="18" charset="0"/>
              </a:rPr>
              <a:t>vào</a:t>
            </a:r>
            <a:r>
              <a:rPr lang="en-US" sz="1300" dirty="0" smtClean="0">
                <a:solidFill>
                  <a:srgbClr val="000000"/>
                </a:solidFill>
                <a:effectLst/>
                <a:latin typeface="Times New Roman" panose="02020603050405020304" pitchFamily="18" charset="0"/>
                <a:ea typeface="Times New Roman" panose="02020603050405020304" pitchFamily="18" charset="0"/>
              </a:rPr>
              <a:t> </a:t>
            </a:r>
            <a:r>
              <a:rPr lang="en-US" sz="1300" dirty="0" err="1" smtClean="0">
                <a:solidFill>
                  <a:srgbClr val="000000"/>
                </a:solidFill>
                <a:effectLst/>
                <a:latin typeface="Times New Roman" panose="02020603050405020304" pitchFamily="18" charset="0"/>
                <a:ea typeface="Times New Roman" panose="02020603050405020304" pitchFamily="18" charset="0"/>
              </a:rPr>
              <a:t>nhau</a:t>
            </a:r>
            <a:r>
              <a:rPr lang="en-US" sz="1300" dirty="0" smtClean="0">
                <a:solidFill>
                  <a:srgbClr val="000000"/>
                </a:solidFill>
                <a:effectLst/>
                <a:latin typeface="Times New Roman" panose="02020603050405020304" pitchFamily="18" charset="0"/>
                <a:ea typeface="Times New Roman" panose="02020603050405020304" pitchFamily="18" charset="0"/>
              </a:rPr>
              <a:t> </a:t>
            </a:r>
            <a:r>
              <a:rPr lang="en-US" sz="1300" dirty="0" err="1" smtClean="0">
                <a:solidFill>
                  <a:srgbClr val="000000"/>
                </a:solidFill>
                <a:effectLst/>
                <a:latin typeface="Times New Roman" panose="02020603050405020304" pitchFamily="18" charset="0"/>
                <a:ea typeface="Times New Roman" panose="02020603050405020304" pitchFamily="18" charset="0"/>
              </a:rPr>
              <a:t>tạo</a:t>
            </a:r>
            <a:r>
              <a:rPr lang="en-US" sz="1300" dirty="0" smtClean="0">
                <a:solidFill>
                  <a:srgbClr val="000000"/>
                </a:solidFill>
                <a:effectLst/>
                <a:latin typeface="Times New Roman" panose="02020603050405020304" pitchFamily="18" charset="0"/>
                <a:ea typeface="Times New Roman" panose="02020603050405020304" pitchFamily="18" charset="0"/>
              </a:rPr>
              <a:t> </a:t>
            </a:r>
            <a:r>
              <a:rPr lang="en-US" sz="1300" dirty="0" err="1" smtClean="0">
                <a:solidFill>
                  <a:srgbClr val="000000"/>
                </a:solidFill>
                <a:effectLst/>
                <a:latin typeface="Times New Roman" panose="02020603050405020304" pitchFamily="18" charset="0"/>
                <a:ea typeface="Times New Roman" panose="02020603050405020304" pitchFamily="18" charset="0"/>
              </a:rPr>
              <a:t>nên</a:t>
            </a:r>
            <a:r>
              <a:rPr lang="en-US" sz="1300" dirty="0" smtClean="0">
                <a:solidFill>
                  <a:srgbClr val="000000"/>
                </a:solidFill>
                <a:effectLst/>
                <a:latin typeface="Times New Roman" panose="02020603050405020304" pitchFamily="18" charset="0"/>
                <a:ea typeface="Times New Roman" panose="02020603050405020304" pitchFamily="18" charset="0"/>
              </a:rPr>
              <a:t> 2 </a:t>
            </a:r>
            <a:r>
              <a:rPr lang="en-US" sz="1300" dirty="0" err="1" smtClean="0">
                <a:solidFill>
                  <a:srgbClr val="000000"/>
                </a:solidFill>
                <a:effectLst/>
                <a:latin typeface="Times New Roman" panose="02020603050405020304" pitchFamily="18" charset="0"/>
                <a:ea typeface="Times New Roman" panose="02020603050405020304" pitchFamily="18" charset="0"/>
              </a:rPr>
              <a:t>màu</a:t>
            </a:r>
            <a:r>
              <a:rPr lang="en-US" sz="1300" dirty="0" smtClean="0">
                <a:solidFill>
                  <a:srgbClr val="000000"/>
                </a:solidFill>
                <a:effectLst/>
                <a:latin typeface="Times New Roman" panose="02020603050405020304" pitchFamily="18" charset="0"/>
                <a:ea typeface="Times New Roman" panose="02020603050405020304" pitchFamily="18" charset="0"/>
              </a:rPr>
              <a:t> </a:t>
            </a:r>
            <a:r>
              <a:rPr lang="en-US" sz="1300" dirty="0" err="1" smtClean="0">
                <a:solidFill>
                  <a:srgbClr val="000000"/>
                </a:solidFill>
                <a:effectLst/>
                <a:latin typeface="Times New Roman" panose="02020603050405020304" pitchFamily="18" charset="0"/>
                <a:ea typeface="Times New Roman" panose="02020603050405020304" pitchFamily="18" charset="0"/>
              </a:rPr>
              <a:t>sắc</a:t>
            </a:r>
            <a:r>
              <a:rPr lang="en-US" sz="1300" dirty="0" smtClean="0">
                <a:solidFill>
                  <a:srgbClr val="000000"/>
                </a:solidFill>
                <a:effectLst/>
                <a:latin typeface="Times New Roman" panose="02020603050405020304" pitchFamily="18" charset="0"/>
                <a:ea typeface="Times New Roman" panose="02020603050405020304" pitchFamily="18" charset="0"/>
              </a:rPr>
              <a:t> </a:t>
            </a:r>
            <a:r>
              <a:rPr lang="en-US" sz="1300" dirty="0" err="1" smtClean="0">
                <a:solidFill>
                  <a:srgbClr val="000000"/>
                </a:solidFill>
                <a:effectLst/>
                <a:latin typeface="Times New Roman" panose="02020603050405020304" pitchFamily="18" charset="0"/>
                <a:ea typeface="Times New Roman" panose="02020603050405020304" pitchFamily="18" charset="0"/>
              </a:rPr>
              <a:t>khác</a:t>
            </a:r>
            <a:r>
              <a:rPr lang="en-US" sz="1300" dirty="0" smtClean="0">
                <a:solidFill>
                  <a:srgbClr val="000000"/>
                </a:solidFill>
                <a:effectLst/>
                <a:latin typeface="Times New Roman" panose="02020603050405020304" pitchFamily="18" charset="0"/>
                <a:ea typeface="Times New Roman" panose="02020603050405020304" pitchFamily="18" charset="0"/>
              </a:rPr>
              <a:t> </a:t>
            </a:r>
            <a:r>
              <a:rPr lang="en-US" sz="1300" dirty="0" err="1" smtClean="0">
                <a:solidFill>
                  <a:srgbClr val="000000"/>
                </a:solidFill>
                <a:effectLst/>
                <a:latin typeface="Times New Roman" panose="02020603050405020304" pitchFamily="18" charset="0"/>
                <a:ea typeface="Times New Roman" panose="02020603050405020304" pitchFamily="18" charset="0"/>
              </a:rPr>
              <a:t>biệt</a:t>
            </a:r>
            <a:endParaRPr lang="en-US" dirty="0"/>
          </a:p>
        </p:txBody>
      </p:sp>
    </p:spTree>
    <p:extLst>
      <p:ext uri="{BB962C8B-B14F-4D97-AF65-F5344CB8AC3E}">
        <p14:creationId xmlns:p14="http://schemas.microsoft.com/office/powerpoint/2010/main" val="2877065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vi-VN" u="sng" dirty="0">
                <a:solidFill>
                  <a:srgbClr val="5D9CEC"/>
                </a:solidFill>
                <a:latin typeface="Times New Roman" panose="02020603050405020304" pitchFamily="18" charset="0"/>
                <a:ea typeface="Times New Roman" panose="02020603050405020304" pitchFamily="18" charset="0"/>
                <a:cs typeface="Times New Roman" panose="02020603050405020304" pitchFamily="18" charset="0"/>
                <a:hlinkClick r:id="rId2"/>
              </a:rPr>
              <a:t>https://www.youtube.com/watch?v=jJDDEaOr4Ys</a:t>
            </a:r>
            <a:endParaRPr lang="en-US" dirty="0"/>
          </a:p>
        </p:txBody>
      </p:sp>
    </p:spTree>
    <p:extLst>
      <p:ext uri="{BB962C8B-B14F-4D97-AF65-F5344CB8AC3E}">
        <p14:creationId xmlns:p14="http://schemas.microsoft.com/office/powerpoint/2010/main" val="3503775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1883"/>
          </a:xfrm>
        </p:spPr>
        <p:txBody>
          <a:bodyPr>
            <a:normAutofit fontScale="90000"/>
          </a:bodyPr>
          <a:lstStyle/>
          <a:p>
            <a:pPr algn="ct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MỞ ĐẦU</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838200" y="1130681"/>
            <a:ext cx="10515600" cy="4351338"/>
          </a:xfrm>
        </p:spPr>
        <p:txBody>
          <a:bodyPr/>
          <a:lstStyle/>
          <a:p>
            <a:pPr marL="0" indent="0" algn="just">
              <a:lnSpc>
                <a:spcPts val="1800"/>
              </a:lnSpc>
              <a:spcAft>
                <a:spcPts val="0"/>
              </a:spcAft>
              <a:buNone/>
            </a:pPr>
            <a:r>
              <a:rPr lang="vi-VN"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2. Môn Địa lí và những điều lí thú</a:t>
            </a:r>
            <a:endPar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50000"/>
              </a:lnSpc>
              <a:spcAft>
                <a:spcPts val="0"/>
              </a:spcAft>
              <a:buNone/>
            </a:pP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Học Địa lí thật là lí thú: Giúp các em khám phá và giải thích được nhiều hiện tượng tự nhiên, dân cư, văn hóa, kinh tế…của các vùng đất khác nhau trên thế giới và nơi mình đang sinh sống.</a:t>
            </a:r>
            <a:endPar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50000"/>
              </a:lnSpc>
              <a:buNone/>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hiểu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về</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mối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quan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hệ</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giữa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vật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hiện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tượng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địa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lí</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Chuyển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động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hiện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tượng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ngày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đêm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mùa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Mối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quan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hệ</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giữa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khí</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áp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gió</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p>
        </p:txBody>
      </p:sp>
    </p:spTree>
    <p:extLst>
      <p:ext uri="{BB962C8B-B14F-4D97-AF65-F5344CB8AC3E}">
        <p14:creationId xmlns:p14="http://schemas.microsoft.com/office/powerpoint/2010/main" val="4155121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i="1" dirty="0" smtClean="0"/>
              <a:t>em hãy lấy  được các ví dụ để thấy được vai trò của môn Địa lí đối với cuộc sống?</a:t>
            </a:r>
            <a:endParaRPr lang="en-US" i="1" dirty="0"/>
          </a:p>
        </p:txBody>
      </p:sp>
      <p:sp>
        <p:nvSpPr>
          <p:cNvPr id="3" name="Content Placeholder 2"/>
          <p:cNvSpPr>
            <a:spLocks noGrp="1"/>
          </p:cNvSpPr>
          <p:nvPr>
            <p:ph idx="1"/>
          </p:nvPr>
        </p:nvSpPr>
        <p:spPr/>
        <p:txBody>
          <a:bodyPr/>
          <a:lstStyle/>
          <a:p>
            <a:endParaRPr lang="vi-VN" dirty="0" smtClean="0"/>
          </a:p>
          <a:p>
            <a:pPr marL="0" indent="0">
              <a:buNone/>
            </a:pPr>
            <a:r>
              <a:rPr lang="vi-VN" dirty="0" smtClean="0">
                <a:solidFill>
                  <a:srgbClr val="FF0000"/>
                </a:solidFill>
              </a:rPr>
              <a:t>3. Địa lí và cuộc sống</a:t>
            </a:r>
            <a:endParaRPr lang="en-US" dirty="0" smtClean="0">
              <a:solidFill>
                <a:srgbClr val="FF0000"/>
              </a:solidFill>
            </a:endParaRPr>
          </a:p>
          <a:p>
            <a:pPr marL="0" indent="0">
              <a:buNone/>
            </a:pPr>
            <a:r>
              <a:rPr lang="vi-VN" dirty="0" smtClean="0"/>
              <a:t>- </a:t>
            </a:r>
            <a:r>
              <a:rPr lang="en-US" dirty="0" err="1" smtClean="0"/>
              <a:t>Môn</a:t>
            </a:r>
            <a:r>
              <a:rPr lang="en-US" dirty="0" smtClean="0"/>
              <a:t> </a:t>
            </a:r>
            <a:r>
              <a:rPr lang="en-US" dirty="0" err="1" smtClean="0"/>
              <a:t>Địa</a:t>
            </a:r>
            <a:r>
              <a:rPr lang="en-US" dirty="0" smtClean="0"/>
              <a:t> </a:t>
            </a:r>
            <a:r>
              <a:rPr lang="en-US" dirty="0" err="1" smtClean="0"/>
              <a:t>lí</a:t>
            </a:r>
            <a:r>
              <a:rPr lang="en-US" dirty="0" smtClean="0"/>
              <a:t> </a:t>
            </a:r>
            <a:r>
              <a:rPr lang="en-US" dirty="0" err="1" smtClean="0"/>
              <a:t>cung</a:t>
            </a:r>
            <a:r>
              <a:rPr lang="en-US" dirty="0" smtClean="0"/>
              <a:t> </a:t>
            </a:r>
            <a:r>
              <a:rPr lang="en-US" dirty="0" err="1" smtClean="0"/>
              <a:t>cấp</a:t>
            </a:r>
            <a:r>
              <a:rPr lang="en-US" dirty="0" smtClean="0"/>
              <a:t> </a:t>
            </a:r>
            <a:r>
              <a:rPr lang="en-US" dirty="0" err="1" smtClean="0"/>
              <a:t>cho</a:t>
            </a:r>
            <a:r>
              <a:rPr lang="en-US" dirty="0" smtClean="0"/>
              <a:t> </a:t>
            </a:r>
            <a:r>
              <a:rPr lang="en-US" dirty="0" err="1" smtClean="0"/>
              <a:t>các</a:t>
            </a:r>
            <a:r>
              <a:rPr lang="en-US" dirty="0" smtClean="0"/>
              <a:t> </a:t>
            </a:r>
            <a:r>
              <a:rPr lang="en-US" dirty="0" err="1" smtClean="0"/>
              <a:t>em</a:t>
            </a:r>
            <a:r>
              <a:rPr lang="en-US" dirty="0" smtClean="0"/>
              <a:t> </a:t>
            </a:r>
            <a:r>
              <a:rPr lang="en-US" dirty="0" err="1" smtClean="0"/>
              <a:t>hiểu</a:t>
            </a:r>
            <a:r>
              <a:rPr lang="en-US" dirty="0" smtClean="0"/>
              <a:t> </a:t>
            </a:r>
            <a:r>
              <a:rPr lang="en-US" dirty="0" err="1" smtClean="0"/>
              <a:t>biết</a:t>
            </a:r>
            <a:r>
              <a:rPr lang="en-US" dirty="0" smtClean="0"/>
              <a:t> </a:t>
            </a:r>
            <a:r>
              <a:rPr lang="en-US" dirty="0" err="1" smtClean="0"/>
              <a:t>về</a:t>
            </a:r>
            <a:r>
              <a:rPr lang="en-US" dirty="0" smtClean="0"/>
              <a:t>:</a:t>
            </a:r>
          </a:p>
          <a:p>
            <a:pPr marL="0" indent="0">
              <a:buNone/>
            </a:pPr>
            <a:r>
              <a:rPr lang="en-US" dirty="0" smtClean="0"/>
              <a:t>+ </a:t>
            </a:r>
            <a:r>
              <a:rPr lang="en-US" dirty="0" err="1" smtClean="0"/>
              <a:t>Các</a:t>
            </a:r>
            <a:r>
              <a:rPr lang="en-US" dirty="0" smtClean="0"/>
              <a:t> </a:t>
            </a:r>
            <a:r>
              <a:rPr lang="en-US" dirty="0" err="1" smtClean="0"/>
              <a:t>hiện</a:t>
            </a:r>
            <a:r>
              <a:rPr lang="en-US" dirty="0" smtClean="0"/>
              <a:t> </a:t>
            </a:r>
            <a:r>
              <a:rPr lang="en-US" dirty="0" err="1" smtClean="0"/>
              <a:t>tượng</a:t>
            </a:r>
            <a:r>
              <a:rPr lang="en-US" dirty="0" smtClean="0"/>
              <a:t> </a:t>
            </a:r>
            <a:r>
              <a:rPr lang="en-US" dirty="0" err="1" smtClean="0"/>
              <a:t>trong</a:t>
            </a:r>
            <a:r>
              <a:rPr lang="en-US" dirty="0" smtClean="0"/>
              <a:t> </a:t>
            </a:r>
            <a:r>
              <a:rPr lang="en-US" dirty="0" err="1" smtClean="0"/>
              <a:t>tự</a:t>
            </a:r>
            <a:r>
              <a:rPr lang="en-US" dirty="0" smtClean="0"/>
              <a:t> </a:t>
            </a:r>
            <a:r>
              <a:rPr lang="en-US" dirty="0" err="1" smtClean="0"/>
              <a:t>nhiên</a:t>
            </a:r>
            <a:r>
              <a:rPr lang="en-US" dirty="0" smtClean="0"/>
              <a:t>.</a:t>
            </a:r>
          </a:p>
          <a:p>
            <a:pPr marL="0" indent="0">
              <a:buNone/>
            </a:pPr>
            <a:r>
              <a:rPr lang="en-US" dirty="0" smtClean="0"/>
              <a:t>+ </a:t>
            </a:r>
            <a:r>
              <a:rPr lang="en-US" dirty="0" err="1" smtClean="0"/>
              <a:t>Mối</a:t>
            </a:r>
            <a:r>
              <a:rPr lang="en-US" dirty="0" smtClean="0"/>
              <a:t> </a:t>
            </a:r>
            <a:r>
              <a:rPr lang="en-US" dirty="0" err="1" smtClean="0"/>
              <a:t>quan</a:t>
            </a:r>
            <a:r>
              <a:rPr lang="en-US" dirty="0" smtClean="0"/>
              <a:t> </a:t>
            </a:r>
            <a:r>
              <a:rPr lang="en-US" dirty="0" err="1" smtClean="0"/>
              <a:t>hệ</a:t>
            </a:r>
            <a:r>
              <a:rPr lang="en-US" dirty="0" smtClean="0"/>
              <a:t> </a:t>
            </a:r>
            <a:r>
              <a:rPr lang="en-US" dirty="0" err="1" smtClean="0"/>
              <a:t>giữa</a:t>
            </a:r>
            <a:r>
              <a:rPr lang="en-US" dirty="0" smtClean="0"/>
              <a:t> con </a:t>
            </a:r>
            <a:r>
              <a:rPr lang="en-US" dirty="0" err="1" smtClean="0"/>
              <a:t>người</a:t>
            </a:r>
            <a:r>
              <a:rPr lang="en-US" dirty="0" smtClean="0"/>
              <a:t> </a:t>
            </a:r>
            <a:r>
              <a:rPr lang="en-US" dirty="0" err="1" smtClean="0"/>
              <a:t>với</a:t>
            </a:r>
            <a:r>
              <a:rPr lang="en-US" dirty="0" smtClean="0"/>
              <a:t> </a:t>
            </a:r>
            <a:r>
              <a:rPr lang="en-US" dirty="0" err="1" smtClean="0"/>
              <a:t>thiên</a:t>
            </a:r>
            <a:r>
              <a:rPr lang="en-US" dirty="0" smtClean="0"/>
              <a:t> </a:t>
            </a:r>
            <a:r>
              <a:rPr lang="en-US" dirty="0" err="1" smtClean="0"/>
              <a:t>nhiên</a:t>
            </a:r>
            <a:r>
              <a:rPr lang="en-US" dirty="0" smtClean="0"/>
              <a:t>.</a:t>
            </a:r>
          </a:p>
          <a:p>
            <a:pPr marL="0" indent="0">
              <a:buNone/>
            </a:pPr>
            <a:r>
              <a:rPr lang="vi-VN" dirty="0" smtClean="0"/>
              <a:t>-</a:t>
            </a:r>
            <a:r>
              <a:rPr lang="en-US" dirty="0" err="1" smtClean="0"/>
              <a:t>Vận</a:t>
            </a:r>
            <a:r>
              <a:rPr lang="en-US" dirty="0" smtClean="0"/>
              <a:t> </a:t>
            </a:r>
            <a:r>
              <a:rPr lang="en-US" dirty="0" err="1" smtClean="0"/>
              <a:t>dụng</a:t>
            </a:r>
            <a:r>
              <a:rPr lang="en-US" dirty="0" smtClean="0"/>
              <a:t> </a:t>
            </a:r>
            <a:r>
              <a:rPr lang="en-US" dirty="0" err="1" smtClean="0"/>
              <a:t>kiến</a:t>
            </a:r>
            <a:r>
              <a:rPr lang="en-US" dirty="0" smtClean="0"/>
              <a:t> </a:t>
            </a:r>
            <a:r>
              <a:rPr lang="en-US" dirty="0" err="1" smtClean="0"/>
              <a:t>thức</a:t>
            </a:r>
            <a:r>
              <a:rPr lang="en-US" dirty="0" smtClean="0"/>
              <a:t>, </a:t>
            </a:r>
            <a:r>
              <a:rPr lang="en-US" dirty="0" err="1" smtClean="0"/>
              <a:t>kĩ</a:t>
            </a:r>
            <a:r>
              <a:rPr lang="en-US" dirty="0" smtClean="0"/>
              <a:t> </a:t>
            </a:r>
            <a:r>
              <a:rPr lang="en-US" dirty="0" err="1" smtClean="0"/>
              <a:t>năng</a:t>
            </a:r>
            <a:r>
              <a:rPr lang="en-US" dirty="0" smtClean="0"/>
              <a:t> </a:t>
            </a:r>
            <a:r>
              <a:rPr lang="en-US" dirty="0" err="1" smtClean="0"/>
              <a:t>đã</a:t>
            </a:r>
            <a:r>
              <a:rPr lang="en-US" dirty="0" smtClean="0"/>
              <a:t> </a:t>
            </a:r>
            <a:r>
              <a:rPr lang="en-US" dirty="0" err="1" smtClean="0"/>
              <a:t>học</a:t>
            </a:r>
            <a:r>
              <a:rPr lang="en-US" dirty="0" smtClean="0"/>
              <a:t> </a:t>
            </a:r>
            <a:r>
              <a:rPr lang="en-US" dirty="0" err="1" smtClean="0"/>
              <a:t>để</a:t>
            </a:r>
            <a:r>
              <a:rPr lang="en-US" dirty="0" smtClean="0"/>
              <a:t> </a:t>
            </a:r>
            <a:r>
              <a:rPr lang="en-US" dirty="0" err="1" smtClean="0"/>
              <a:t>giải</a:t>
            </a:r>
            <a:r>
              <a:rPr lang="en-US" dirty="0" smtClean="0"/>
              <a:t> </a:t>
            </a:r>
            <a:r>
              <a:rPr lang="en-US" dirty="0" err="1" smtClean="0"/>
              <a:t>quyết</a:t>
            </a:r>
            <a:r>
              <a:rPr lang="en-US" dirty="0" smtClean="0"/>
              <a:t> </a:t>
            </a:r>
            <a:r>
              <a:rPr lang="en-US" dirty="0" err="1" smtClean="0"/>
              <a:t>các</a:t>
            </a:r>
            <a:r>
              <a:rPr lang="en-US" dirty="0" smtClean="0"/>
              <a:t> </a:t>
            </a:r>
            <a:r>
              <a:rPr lang="en-US" dirty="0" err="1" smtClean="0"/>
              <a:t>vấn</a:t>
            </a:r>
            <a:r>
              <a:rPr lang="en-US" dirty="0" smtClean="0"/>
              <a:t> </a:t>
            </a:r>
            <a:r>
              <a:rPr lang="en-US" dirty="0" err="1" smtClean="0"/>
              <a:t>đề</a:t>
            </a:r>
            <a:r>
              <a:rPr lang="en-US" dirty="0" smtClean="0"/>
              <a:t> </a:t>
            </a:r>
            <a:r>
              <a:rPr lang="en-US" dirty="0" err="1" smtClean="0"/>
              <a:t>trong</a:t>
            </a:r>
            <a:r>
              <a:rPr lang="en-US" dirty="0" smtClean="0"/>
              <a:t> </a:t>
            </a:r>
            <a:r>
              <a:rPr lang="en-US" dirty="0" err="1" smtClean="0"/>
              <a:t>cuộc</a:t>
            </a:r>
            <a:r>
              <a:rPr lang="en-US" dirty="0" smtClean="0"/>
              <a:t> </a:t>
            </a:r>
            <a:r>
              <a:rPr lang="en-US" dirty="0" err="1" smtClean="0"/>
              <a:t>sống</a:t>
            </a:r>
            <a:r>
              <a:rPr lang="en-US" dirty="0" smtClean="0"/>
              <a:t> </a:t>
            </a:r>
            <a:r>
              <a:rPr lang="en-US" dirty="0" err="1" smtClean="0"/>
              <a:t>hàng</a:t>
            </a:r>
            <a:r>
              <a:rPr lang="en-US" dirty="0" smtClean="0"/>
              <a:t> </a:t>
            </a:r>
            <a:r>
              <a:rPr lang="en-US" dirty="0" err="1" smtClean="0"/>
              <a:t>ngày</a:t>
            </a:r>
            <a:endParaRPr lang="en-US" dirty="0"/>
          </a:p>
        </p:txBody>
      </p:sp>
    </p:spTree>
    <p:extLst>
      <p:ext uri="{BB962C8B-B14F-4D97-AF65-F5344CB8AC3E}">
        <p14:creationId xmlns:p14="http://schemas.microsoft.com/office/powerpoint/2010/main" val="131220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452</Words>
  <Application>Microsoft Office PowerPoint</Application>
  <PresentationFormat>Widescreen</PresentationFormat>
  <Paragraphs>31</Paragraphs>
  <Slides>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3" baseType="lpstr">
      <vt:lpstr>Arial</vt:lpstr>
      <vt:lpstr>Calibri</vt:lpstr>
      <vt:lpstr>Calibri Light</vt:lpstr>
      <vt:lpstr>Times New Roman</vt:lpstr>
      <vt:lpstr>Office Theme</vt:lpstr>
      <vt:lpstr>Document</vt:lpstr>
      <vt:lpstr>PowerPoint Presentation</vt:lpstr>
      <vt:lpstr>PowerPoint Presentation</vt:lpstr>
      <vt:lpstr>BÀI MỞ ĐẦU </vt:lpstr>
      <vt:lpstr>+ Em hãy nêu những điều lí thú được thể hiện qua các hình ảnh trên? + Kể thêm những điều lí thú mà em biết về tự nhiên và con người trên Trái Đất? </vt:lpstr>
      <vt:lpstr>PowerPoint Presentation</vt:lpstr>
      <vt:lpstr>BÀI MỞ ĐẦU </vt:lpstr>
      <vt:lpstr>em hãy lấy  được các ví dụ để thấy được vai trò của môn Địa lí đối với cuộc sống?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6</cp:revision>
  <dcterms:created xsi:type="dcterms:W3CDTF">2021-08-18T08:53:55Z</dcterms:created>
  <dcterms:modified xsi:type="dcterms:W3CDTF">2021-09-03T07:49:35Z</dcterms:modified>
</cp:coreProperties>
</file>