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84" r:id="rId3"/>
    <p:sldId id="308" r:id="rId4"/>
    <p:sldId id="257" r:id="rId5"/>
    <p:sldId id="260" r:id="rId6"/>
    <p:sldId id="264" r:id="rId7"/>
    <p:sldId id="287" r:id="rId8"/>
    <p:sldId id="286" r:id="rId9"/>
    <p:sldId id="292" r:id="rId10"/>
    <p:sldId id="289" r:id="rId11"/>
    <p:sldId id="291" r:id="rId12"/>
    <p:sldId id="290" r:id="rId13"/>
    <p:sldId id="288" r:id="rId14"/>
    <p:sldId id="293" r:id="rId15"/>
    <p:sldId id="294" r:id="rId16"/>
    <p:sldId id="295" r:id="rId17"/>
    <p:sldId id="296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9" r:id="rId28"/>
    <p:sldId id="283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nh Nguyệt" initials="AN" lastIdx="1" clrIdx="0">
    <p:extLst>
      <p:ext uri="{19B8F6BF-5375-455C-9EA6-DF929625EA0E}">
        <p15:presenceInfo xmlns:p15="http://schemas.microsoft.com/office/powerpoint/2012/main" userId="Ánh Nguyệ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28D"/>
    <a:srgbClr val="FF9999"/>
    <a:srgbClr val="A19587"/>
    <a:srgbClr val="FFD757"/>
    <a:srgbClr val="FFCD2F"/>
    <a:srgbClr val="FFEB95"/>
    <a:srgbClr val="472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52" y="48"/>
      </p:cViewPr>
      <p:guideLst>
        <p:guide orient="horz" pos="6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2B8-DFA0-42D4-BB56-C041186E9AEC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E786-4216-45F2-862D-D7FBD8328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40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51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2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89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66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5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32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26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797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11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04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54487-5C52-43DE-8040-E4597B8E6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6D38B3-FFF9-4D55-BB90-5F1457DC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A9CFA4-BBAC-4A85-95C0-B8362F9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C0A92B-882F-4EAE-9CD9-C3638E88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FF9EE6-DCF3-4596-AFC1-8B9F75DC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9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00B32-1CD8-4584-AFFC-468F16A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213848-5DFF-4229-945E-D09C771F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CBE1A3-AB9C-4EE4-9F5F-3687D6E5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6D30A-713C-45BF-8230-18DA0B82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AA1D7-D90D-4E95-B9BC-EBF858A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677BFC-1CEB-4EC9-BDFE-223EC88FE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85C34F-4519-4606-8E0E-0897A9DCA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CC154-5B53-4BCA-8718-4ED3FD4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39DA60-5E9B-4090-8D53-F1001C33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DCC125-0D3E-4EA9-A7C8-6B7F205D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3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4D18D-7DCA-4907-BF3A-2579F502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CA1271-3E82-497F-8B53-0F1867D9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D3CAA6-9D80-4D7F-B066-F05B326E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72E402-B1CB-4A42-A678-0F755DC0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FC4956-AD1F-4860-9AD2-0BF20646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3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BCA75-1F57-42BB-BA48-FF7C11F9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ED596-E120-41AB-A9D0-0C265B708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4CC783-0900-49CE-BA3B-0DAB551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FE88C5-D9F1-4EFA-AC3A-FFECD8F1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71C59-EA95-4156-B37F-1D9181F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4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3CE9B-26F4-4B05-91AD-7D5BBED7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CDBC56-9665-4D60-9294-B80E2DB8F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1C4657-3D75-49B8-8964-65075368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6B204F-8CF6-4A2B-9F70-F87F2391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A51D15-F7E4-4DE1-A5B4-83ECC6D1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6C39E-8093-41EE-A607-8E5F0170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66374-AFE4-4831-A5D4-D610A238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3994A4-C448-4CA5-B862-08CF03A3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DDCC8E-BB47-4F1D-9799-9F4191D8C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EBAE0C-F973-4EB6-863C-C1E8B652D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A79FA2-E550-4485-B4C1-39F22F975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B10B1F-8655-45D2-B5B4-9F8EC0F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50D1C5-417B-4AB3-955E-4882CCE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A9BB96-5048-4114-8119-6433A9C2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9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0AD0C29-217F-4361-8E80-7465E78B1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85725"/>
            <a:ext cx="11610975" cy="6686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372D81-DD6F-46C0-89FD-3F7395D2D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3653" y="935520"/>
            <a:ext cx="1054699" cy="49869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0669E6-D5C2-4FC1-8B78-AF25BC9726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697" y="5566146"/>
            <a:ext cx="1860677" cy="1378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9536A4-CF62-4AF6-A9D3-6682247631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5500" y="5540995"/>
            <a:ext cx="1918638" cy="14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B82DFE-C0A5-4AD2-BA2A-E99A9A69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0C2B3D-536B-48EA-852C-D6CAA92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2DEAD2-81E2-4AFD-9589-38B34A21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3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64A12-4BAB-4E3A-8DA9-52A095F8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86420-FFFC-40E3-948C-4C3076A7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3064B2-4C4C-4E59-A636-386101A7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F877-3A10-4449-A41F-F5F4AAD7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C1BDEC-2A6B-4B59-BC79-E457B820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3395E7-F1F8-46C5-AD62-DAF3BA33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E34F2-1AAA-482B-95A0-022B6E04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391EE8-C5F4-4CEE-AE7B-A88CEEB0C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BB1AC-FA53-469F-94F1-F54377A90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E5B89E-D193-4E52-8679-A2EF6BFB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BA0B5B-4620-420D-8049-B1459F88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BE54AB-C10C-4E82-808F-078B0114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7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CC79CE-D0B9-4A26-A9C7-D1A3715F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400D15-5A87-4F32-85DB-F6625FF3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24C90-B32D-4839-A49B-9CC172D2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12B-C032-45E8-ABE9-CC3D372FACD1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15ABAE-7824-4CF1-89BB-15DFE2DC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C655C6-FC82-4699-BFEB-5D510E174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6F4793-9545-4817-BAFA-50B986289D55}"/>
              </a:ext>
            </a:extLst>
          </p:cNvPr>
          <p:cNvGrpSpPr/>
          <p:nvPr/>
        </p:nvGrpSpPr>
        <p:grpSpPr>
          <a:xfrm>
            <a:off x="0" y="252185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347" y="779108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1688602" y="1458225"/>
            <a:ext cx="1004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Em hãy chú ý các từ được in đậm dưới đây có gì đặc biệt?</a:t>
            </a:r>
            <a:endParaRPr lang="vi-VN" sz="2400" b="1" dirty="0"/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456" y="4799553"/>
            <a:ext cx="1237657" cy="1042238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7944" y="2296766"/>
            <a:ext cx="457240" cy="48162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D42F607-6E32-43C6-82D1-EBD028E9A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7944" y="3716810"/>
            <a:ext cx="457240" cy="48162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E2A11B-A4A4-421E-9CD8-EEAA52DE0AD9}"/>
              </a:ext>
            </a:extLst>
          </p:cNvPr>
          <p:cNvSpPr txBox="1"/>
          <p:nvPr/>
        </p:nvSpPr>
        <p:spPr>
          <a:xfrm>
            <a:off x="3688080" y="2296766"/>
            <a:ext cx="785622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0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Mẹ tôi ngâm </a:t>
            </a:r>
            <a:r>
              <a:rPr lang="de-DE" sz="2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đỗ (1)</a:t>
            </a:r>
            <a:r>
              <a:rPr lang="de-DE" sz="20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để nấu chè;</a:t>
            </a:r>
            <a:endParaRPr lang="vi-VN" sz="20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0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Tôi sung sướng vì đã </a:t>
            </a:r>
            <a:r>
              <a:rPr lang="de-DE" sz="2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đỗ (2) </a:t>
            </a:r>
            <a:r>
              <a:rPr lang="de-DE" sz="20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đầu trong kỳ thi học sinh giỏi.</a:t>
            </a:r>
            <a:endParaRPr lang="vi-VN" sz="20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b="1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D7323EA2-939E-4448-8BD4-92FDF9471661}"/>
              </a:ext>
            </a:extLst>
          </p:cNvPr>
          <p:cNvSpPr txBox="1"/>
          <p:nvPr/>
        </p:nvSpPr>
        <p:spPr>
          <a:xfrm>
            <a:off x="3698660" y="3605995"/>
            <a:ext cx="785622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0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Bạn hãy suy nghĩ cho </a:t>
            </a:r>
            <a:r>
              <a:rPr lang="de-DE" sz="2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chín (1)</a:t>
            </a:r>
            <a:r>
              <a:rPr lang="de-DE" sz="20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rồi quyết định;</a:t>
            </a:r>
            <a:endParaRPr lang="vi-VN" sz="20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0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Con chờ cơm </a:t>
            </a:r>
            <a:r>
              <a:rPr lang="de-DE" sz="2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chín (2) </a:t>
            </a:r>
            <a:r>
              <a:rPr lang="de-DE" sz="20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rồi mới được đi chơi nhé!</a:t>
            </a:r>
            <a:endParaRPr lang="vi-VN" sz="20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DB5DB35-16B1-4DC1-B956-E2F765A0B9EB}"/>
              </a:ext>
            </a:extLst>
          </p:cNvPr>
          <p:cNvSpPr txBox="1"/>
          <p:nvPr/>
        </p:nvSpPr>
        <p:spPr>
          <a:xfrm>
            <a:off x="3545642" y="437262"/>
            <a:ext cx="525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KHỞI ĐỘNG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424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4" y="297309"/>
            <a:ext cx="676715" cy="7071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6E101E-855F-4D7B-889C-BFDB7B31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83" y="1038780"/>
            <a:ext cx="9923117" cy="494755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1BD4925-0963-4744-AEAF-FC5CD9CCA949}"/>
              </a:ext>
            </a:extLst>
          </p:cNvPr>
          <p:cNvGrpSpPr/>
          <p:nvPr/>
        </p:nvGrpSpPr>
        <p:grpSpPr>
          <a:xfrm>
            <a:off x="1308606" y="470534"/>
            <a:ext cx="4617420" cy="1067944"/>
            <a:chOff x="1953104" y="2399893"/>
            <a:chExt cx="2712955" cy="59136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2A3C10B-7334-4A92-8D3E-2FA1CD5DB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3104" y="2399893"/>
              <a:ext cx="2712955" cy="59136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4F95C3C-9975-43C8-8869-0CD8324553E5}"/>
                </a:ext>
              </a:extLst>
            </p:cNvPr>
            <p:cNvSpPr txBox="1"/>
            <p:nvPr/>
          </p:nvSpPr>
          <p:spPr>
            <a:xfrm>
              <a:off x="2151255" y="2482539"/>
              <a:ext cx="2108200" cy="426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Ví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dụ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DCB2D43-11DF-4AC3-A2DA-E29658FC15E6}"/>
              </a:ext>
            </a:extLst>
          </p:cNvPr>
          <p:cNvSpPr txBox="1"/>
          <p:nvPr/>
        </p:nvSpPr>
        <p:spPr>
          <a:xfrm>
            <a:off x="1645856" y="1538997"/>
            <a:ext cx="9238043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hãy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biết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nghĩa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đậm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nghĩa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đó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liên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quan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gì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với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nhau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không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51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3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53" name="Straight Connector 13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AD1052-D91A-428D-81C3-085083D0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2288833"/>
            <a:ext cx="5321300" cy="37115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i="1" dirty="0" err="1">
                <a:solidFill>
                  <a:srgbClr val="FF0000"/>
                </a:solidFill>
              </a:rPr>
              <a:t>Chín</a:t>
            </a:r>
            <a:r>
              <a:rPr lang="en-US" b="1" i="1" dirty="0">
                <a:solidFill>
                  <a:srgbClr val="FF0000"/>
                </a:solidFill>
              </a:rPr>
              <a:t> (1): </a:t>
            </a:r>
            <a:r>
              <a:rPr lang="en-US" b="1" i="1" dirty="0" err="1">
                <a:solidFill>
                  <a:schemeClr val="bg1"/>
                </a:solidFill>
              </a:rPr>
              <a:t>tính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từ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err="1">
                <a:solidFill>
                  <a:schemeClr val="bg1"/>
                </a:solidFill>
              </a:rPr>
              <a:t>chỉ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tính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chất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làm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việc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thành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thạo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err="1">
                <a:solidFill>
                  <a:schemeClr val="bg1"/>
                </a:solidFill>
              </a:rPr>
              <a:t>hiệu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quả</a:t>
            </a:r>
            <a:endParaRPr lang="en-US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solidFill>
                  <a:srgbClr val="FF0000"/>
                </a:solidFill>
              </a:rPr>
              <a:t>Chín</a:t>
            </a:r>
            <a:r>
              <a:rPr lang="en-US" b="1" i="1" dirty="0">
                <a:solidFill>
                  <a:srgbClr val="FF0000"/>
                </a:solidFill>
              </a:rPr>
              <a:t> (2): </a:t>
            </a:r>
            <a:r>
              <a:rPr lang="en-US" b="1" i="1" dirty="0" err="1">
                <a:solidFill>
                  <a:schemeClr val="bg1"/>
                </a:solidFill>
              </a:rPr>
              <a:t>số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từ</a:t>
            </a:r>
            <a:r>
              <a:rPr lang="en-US" b="1" i="1" dirty="0">
                <a:solidFill>
                  <a:schemeClr val="bg1"/>
                </a:solidFill>
              </a:rPr>
              <a:t>, </a:t>
            </a:r>
            <a:r>
              <a:rPr lang="en-US" b="1" i="1" dirty="0" err="1">
                <a:solidFill>
                  <a:schemeClr val="bg1"/>
                </a:solidFill>
              </a:rPr>
              <a:t>chỉ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số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lượng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Số 9 có ý nghĩa gì? Ý nghĩa số 9 có tốt không?">
            <a:extLst>
              <a:ext uri="{FF2B5EF4-FFF2-40B4-BE49-F238E27FC236}">
                <a16:creationId xmlns:a16="http://schemas.microsoft.com/office/drawing/2014/main" id="{8DD7EC64-F006-4771-A296-F112C414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0372" y="369913"/>
            <a:ext cx="309828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ector Bộ sưu tập Nghề nghiệp | Thư viện stock vector đẹp miễn phí">
            <a:extLst>
              <a:ext uri="{FF2B5EF4-FFF2-40B4-BE49-F238E27FC236}">
                <a16:creationId xmlns:a16="http://schemas.microsoft.com/office/drawing/2014/main" id="{B748F4F6-84BA-42C3-A220-AFE4F33F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808194"/>
            <a:ext cx="3588640" cy="26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6E101E-855F-4D7B-889C-BFDB7B31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104" y="1751415"/>
            <a:ext cx="7192483" cy="375187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1BD4925-0963-4744-AEAF-FC5CD9CCA949}"/>
              </a:ext>
            </a:extLst>
          </p:cNvPr>
          <p:cNvGrpSpPr/>
          <p:nvPr/>
        </p:nvGrpSpPr>
        <p:grpSpPr>
          <a:xfrm>
            <a:off x="2112130" y="1059030"/>
            <a:ext cx="3983870" cy="1399906"/>
            <a:chOff x="1953104" y="2399893"/>
            <a:chExt cx="2712955" cy="77870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2A3C10B-7334-4A92-8D3E-2FA1CD5DB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3104" y="2399893"/>
              <a:ext cx="2712955" cy="59136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4F95C3C-9975-43C8-8869-0CD8324553E5}"/>
                </a:ext>
              </a:extLst>
            </p:cNvPr>
            <p:cNvSpPr txBox="1"/>
            <p:nvPr/>
          </p:nvSpPr>
          <p:spPr>
            <a:xfrm>
              <a:off x="2151255" y="2510908"/>
              <a:ext cx="2108200" cy="66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Từ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đa</a:t>
              </a:r>
              <a:r>
                <a:rPr lang="en-US" altLang="zh-CN" sz="3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nghĩa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DCB2D43-11DF-4AC3-A2DA-E29658FC15E6}"/>
              </a:ext>
            </a:extLst>
          </p:cNvPr>
          <p:cNvSpPr txBox="1"/>
          <p:nvPr/>
        </p:nvSpPr>
        <p:spPr>
          <a:xfrm>
            <a:off x="2356579" y="2405270"/>
            <a:ext cx="6429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E99D99F8-CB57-4778-81DA-4F0314EF9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0"/>
          <a:stretch/>
        </p:blipFill>
        <p:spPr>
          <a:xfrm>
            <a:off x="7060237" y="520749"/>
            <a:ext cx="3739013" cy="538475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2222652F-2CB0-4787-832A-6D5E4E0D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II. </a:t>
            </a:r>
            <a:r>
              <a:rPr lang="en-US" b="1" dirty="0">
                <a:effectLst/>
                <a:latin typeface="+mn-lt"/>
                <a:ea typeface="Times New Roman" panose="02020603050405020304" pitchFamily="18" charset="0"/>
              </a:rPr>
              <a:t>LUYỆN TẬP</a:t>
            </a:r>
            <a:endParaRPr lang="vi-VN" dirty="0"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CDD2086-19B9-4EAF-BFAA-B79E2ABFB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200"/>
            <a:ext cx="6057900" cy="488950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732790" algn="l"/>
              </a:tabLst>
            </a:pP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1. Trong ba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sau ta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SG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đa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SG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200" b="1" i="1" u="none" strike="noStrike" spc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âm </a:t>
            </a:r>
            <a:r>
              <a:rPr lang="vi-VN" sz="2200" b="1" i="1" dirty="0" err="1"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200" b="1" i="1" dirty="0">
                <a:ea typeface="Arial" panose="020B0604020202020204" pitchFamily="34" charset="0"/>
                <a:cs typeface="Arial" panose="020B0604020202020204" pitchFamily="34" charset="0"/>
              </a:rPr>
              <a:t> nhau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1069975" algn="l"/>
              </a:tabLst>
            </a:pP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Lờ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đờ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ngả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trăng chênh</a:t>
            </a:r>
            <a:endParaRPr lang="vi-VN" sz="2200" b="1" i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1069975" algn="l"/>
              </a:tabLst>
            </a:pPr>
            <a:r>
              <a:rPr lang="vi-VN" sz="2200" b="1" i="1" dirty="0" err="1">
                <a:effectLst/>
                <a:ea typeface="Arial" panose="020B0604020202020204" pitchFamily="34" charset="0"/>
              </a:rPr>
              <a:t>Tiếng</a:t>
            </a:r>
            <a:r>
              <a:rPr lang="vi-VN" sz="22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200" b="1" i="1" dirty="0" err="1">
                <a:effectLst/>
                <a:ea typeface="Arial" panose="020B0604020202020204" pitchFamily="34" charset="0"/>
              </a:rPr>
              <a:t>hò</a:t>
            </a:r>
            <a:r>
              <a:rPr lang="vi-VN" sz="2200" b="1" i="1" dirty="0">
                <a:effectLst/>
                <a:ea typeface="Arial" panose="020B0604020202020204" pitchFamily="34" charset="0"/>
              </a:rPr>
              <a:t> xa </a:t>
            </a:r>
            <a:r>
              <a:rPr lang="vi-VN" sz="2200" b="1" i="1" dirty="0" err="1">
                <a:effectLst/>
                <a:ea typeface="Arial" panose="020B0604020202020204" pitchFamily="34" charset="0"/>
              </a:rPr>
              <a:t>vọng</a:t>
            </a:r>
            <a:r>
              <a:rPr lang="vi-VN" sz="2200" b="1" i="1" dirty="0">
                <a:effectLst/>
                <a:ea typeface="Arial" panose="020B0604020202020204" pitchFamily="34" charset="0"/>
              </a:rPr>
              <a:t>, </a:t>
            </a:r>
            <a:r>
              <a:rPr lang="vi-VN" sz="2200" b="1" i="1" dirty="0" err="1">
                <a:effectLst/>
                <a:ea typeface="Arial" panose="020B0604020202020204" pitchFamily="34" charset="0"/>
              </a:rPr>
              <a:t>nặng</a:t>
            </a:r>
            <a:r>
              <a:rPr lang="vi-VN" sz="22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200" b="1" i="1" dirty="0" err="1">
                <a:effectLst/>
                <a:ea typeface="Arial" panose="020B0604020202020204" pitchFamily="34" charset="0"/>
              </a:rPr>
              <a:t>tình</a:t>
            </a:r>
            <a:r>
              <a:rPr lang="vi-VN" sz="22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200" b="1" i="1" dirty="0" err="1">
                <a:effectLst/>
                <a:ea typeface="Arial" panose="020B0604020202020204" pitchFamily="34" charset="0"/>
              </a:rPr>
              <a:t>nước</a:t>
            </a:r>
            <a:r>
              <a:rPr lang="vi-VN" sz="2200" b="1" i="1" dirty="0">
                <a:effectLst/>
                <a:ea typeface="Arial" panose="020B0604020202020204" pitchFamily="34" charset="0"/>
              </a:rPr>
              <a:t> non.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10590" algn="l"/>
              </a:tabLst>
            </a:pP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200" b="1" i="1" u="none" strike="noStrike" spc="0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sz="2200" b="1" i="1" u="none" strike="noStrike" spc="0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lăn ra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biên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 i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10590" algn="l"/>
              </a:tabLst>
            </a:pP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véc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-ni </a:t>
            </a:r>
            <a:r>
              <a:rPr lang="vi-VN" sz="22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i="1" u="none" strike="noStrike" spc="0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sz="22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2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200" b="1" i="1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885220E-4F7A-49CE-B334-5E70A6AF37A2}"/>
              </a:ext>
            </a:extLst>
          </p:cNvPr>
          <p:cNvSpPr txBox="1"/>
          <p:nvPr/>
        </p:nvSpPr>
        <p:spPr>
          <a:xfrm>
            <a:off x="7222568" y="1439678"/>
            <a:ext cx="341434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1 SGK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92</a:t>
            </a:r>
          </a:p>
        </p:txBody>
      </p:sp>
    </p:spTree>
    <p:extLst>
      <p:ext uri="{BB962C8B-B14F-4D97-AF65-F5344CB8AC3E}">
        <p14:creationId xmlns:p14="http://schemas.microsoft.com/office/powerpoint/2010/main" val="25497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Kết quả bóng đá hôm nay 22/1">
            <a:extLst>
              <a:ext uri="{FF2B5EF4-FFF2-40B4-BE49-F238E27FC236}">
                <a16:creationId xmlns:a16="http://schemas.microsoft.com/office/drawing/2014/main" id="{53C88EA0-5C19-4B61-A365-6CA130EAA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r="12112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ơn đồ gỗ Cần Thơ (PU) Nhận sơn sửa đồ gỗ tại nhà | Cần Thơ Plus">
            <a:extLst>
              <a:ext uri="{FF2B5EF4-FFF2-40B4-BE49-F238E27FC236}">
                <a16:creationId xmlns:a16="http://schemas.microsoft.com/office/drawing/2014/main" id="{650513EF-D10D-48AE-A98C-7DF9ABACC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2" r="3" b="3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ậu bé duới bóng cây - Góc tâm hồn">
            <a:extLst>
              <a:ext uri="{FF2B5EF4-FFF2-40B4-BE49-F238E27FC236}">
                <a16:creationId xmlns:a16="http://schemas.microsoft.com/office/drawing/2014/main" id="{CAD6F823-DB63-4968-BDA9-0FE33C9F8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" r="-1" b="17279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13DED85-395A-4DBF-933C-50E516AF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4" y="965200"/>
            <a:ext cx="5159935" cy="5588000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đờ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nẩy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véc-ni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3357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ậu bé duới bóng cây - Góc tâm hồn">
            <a:extLst>
              <a:ext uri="{FF2B5EF4-FFF2-40B4-BE49-F238E27FC236}">
                <a16:creationId xmlns:a16="http://schemas.microsoft.com/office/drawing/2014/main" id="{CAD6F823-DB63-4968-BDA9-0FE33C9F8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3545" b="-1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ơn đồ gỗ Cần Thơ (PU) Nhận sơn sửa đồ gỗ tại nhà | Cần Thơ Plus">
            <a:extLst>
              <a:ext uri="{FF2B5EF4-FFF2-40B4-BE49-F238E27FC236}">
                <a16:creationId xmlns:a16="http://schemas.microsoft.com/office/drawing/2014/main" id="{650513EF-D10D-48AE-A98C-7DF9ABACC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7" r="3" b="3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bóng đá hôm nay 22/1">
            <a:extLst>
              <a:ext uri="{FF2B5EF4-FFF2-40B4-BE49-F238E27FC236}">
                <a16:creationId xmlns:a16="http://schemas.microsoft.com/office/drawing/2014/main" id="{53C88EA0-5C19-4B61-A365-6CA130EAA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r="8846" b="2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13DED85-395A-4DBF-933C-50E516AF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4766267"/>
            <a:ext cx="10506075" cy="1077411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92C31782-35D8-4B7D-9D42-46B3023EB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19" y="520749"/>
            <a:ext cx="4388049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6D252360-8891-48D8-8498-7B429ECD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156" y="693457"/>
            <a:ext cx="3502269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92 – 93</a:t>
            </a:r>
            <a:endParaRPr lang="vi-VN" sz="3200" dirty="0"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4B4D16D-87E3-4389-AD53-2F33397B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266700"/>
            <a:ext cx="4922882" cy="63627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07415" algn="l"/>
              </a:tabLst>
            </a:pP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2. Phân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câu sau. Theo em,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âm hay không?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sao?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07415" algn="l"/>
              </a:tabLst>
            </a:pP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a. - </a:t>
            </a:r>
            <a:r>
              <a:rPr lang="vi-VN" sz="2400" b="1" i="1" u="none" strike="noStrike" spc="0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Lạng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bao xa?</a:t>
            </a:r>
            <a:endParaRPr lang="vi-VN" sz="2400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07415" algn="l"/>
              </a:tabLst>
            </a:pPr>
            <a:r>
              <a:rPr lang="vi-VN" sz="2400" b="1" i="1" dirty="0">
                <a:effectLst/>
                <a:ea typeface="Arial" panose="020B0604020202020204" pitchFamily="34" charset="0"/>
              </a:rPr>
              <a:t>-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Những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cây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mía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óng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ả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này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chính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là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nguyên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liệu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để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làm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đường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.</a:t>
            </a:r>
            <a:endParaRPr lang="vi-VN" sz="2400" b="1" dirty="0">
              <a:effectLst/>
              <a:ea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buNone/>
              <a:tabLst>
                <a:tab pos="901065" algn="l"/>
              </a:tabLst>
            </a:pP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b. -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bên ni </a:t>
            </a:r>
            <a:r>
              <a:rPr lang="vi-VN" sz="2400" b="1" i="1" u="none" strike="noStrike" spc="0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ngó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bên tê </a:t>
            </a:r>
            <a:r>
              <a:rPr lang="vi-VN" sz="2400" b="1" i="1" u="none" strike="noStrike" spc="0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, mênh mông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buNone/>
              <a:tabLst>
                <a:tab pos="901065" algn="l"/>
              </a:tabLst>
            </a:pPr>
            <a:r>
              <a:rPr lang="vi-VN" sz="2400" b="1" i="1" dirty="0" err="1">
                <a:effectLst/>
                <a:ea typeface="Arial" panose="020B0604020202020204" pitchFamily="34" charset="0"/>
              </a:rPr>
              <a:t>Đứng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bên tê </a:t>
            </a:r>
            <a:r>
              <a:rPr lang="vi-VN" sz="2400" b="1" i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đồng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,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ngó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bên ni </a:t>
            </a:r>
            <a:r>
              <a:rPr lang="vi-VN" sz="2400" b="1" i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đồng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,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cũng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bát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ngát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mênh mông.</a:t>
            </a:r>
            <a:endParaRPr lang="vi-VN" sz="2400" b="1" i="1" dirty="0">
              <a:ea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buNone/>
              <a:tabLst>
                <a:tab pos="901065" algn="l"/>
              </a:tabLst>
            </a:pPr>
            <a:r>
              <a:rPr lang="vi-VN" sz="2400" b="1" dirty="0">
                <a:effectLst/>
                <a:ea typeface="Arial" panose="020B0604020202020204" pitchFamily="34" charset="0"/>
              </a:rPr>
              <a:t>(</a:t>
            </a:r>
            <a:r>
              <a:rPr lang="vi-VN" sz="2400" b="1" dirty="0" err="1">
                <a:effectLst/>
                <a:ea typeface="Arial" panose="020B0604020202020204" pitchFamily="34" charset="0"/>
              </a:rPr>
              <a:t>Vũ</a:t>
            </a:r>
            <a:r>
              <a:rPr lang="vi-VN" sz="2400" b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ea typeface="Arial" panose="020B0604020202020204" pitchFamily="34" charset="0"/>
              </a:rPr>
              <a:t>Ngọc</a:t>
            </a:r>
            <a:r>
              <a:rPr lang="vi-VN" sz="2400" b="1" dirty="0">
                <a:effectLst/>
                <a:ea typeface="Arial" panose="020B0604020202020204" pitchFamily="34" charset="0"/>
              </a:rPr>
              <a:t> Phan,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Tục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ngữ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, ca dao, dân ca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Việt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Nam,</a:t>
            </a:r>
            <a:r>
              <a:rPr lang="vi-VN" sz="2400" b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ea typeface="Arial" panose="020B0604020202020204" pitchFamily="34" charset="0"/>
              </a:rPr>
              <a:t>Sđd</a:t>
            </a:r>
            <a:r>
              <a:rPr lang="vi-VN" sz="2400" b="1" dirty="0">
                <a:effectLst/>
                <a:ea typeface="Arial" panose="020B0604020202020204" pitchFamily="34" charset="0"/>
              </a:rPr>
              <a:t>, </a:t>
            </a:r>
            <a:r>
              <a:rPr lang="vi-VN" sz="2400" b="1" dirty="0" err="1">
                <a:effectLst/>
                <a:ea typeface="Arial" panose="020B0604020202020204" pitchFamily="34" charset="0"/>
              </a:rPr>
              <a:t>tr</a:t>
            </a:r>
            <a:r>
              <a:rPr lang="vi-VN" sz="2400" b="1" dirty="0">
                <a:effectLst/>
                <a:ea typeface="Arial" panose="020B0604020202020204" pitchFamily="34" charset="0"/>
              </a:rPr>
              <a:t>. 185)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buNone/>
              <a:tabLst>
                <a:tab pos="901065" algn="l"/>
              </a:tabLst>
            </a:pPr>
            <a:r>
              <a:rPr lang="vi-VN" sz="2400" b="1" i="1" dirty="0">
                <a:effectLst/>
                <a:ea typeface="Arial" panose="020B0604020202020204" pitchFamily="34" charset="0"/>
              </a:rPr>
              <a:t>- Tôi mua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cái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bút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này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với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giá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hai mươi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nghìn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đồng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.</a:t>
            </a:r>
            <a:endParaRPr lang="vi-VN" sz="2400" b="1" dirty="0">
              <a:effectLst/>
              <a:ea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96728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55A2526-1DAB-4DAF-9B8D-8B44312C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43" y="1270000"/>
            <a:ext cx="5106452" cy="4906963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a. - </a:t>
            </a:r>
            <a:r>
              <a:rPr lang="en-US" sz="2200" b="1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15 hình ảnh những con đường đẹp nhất Thế Giới - Viet World US">
            <a:extLst>
              <a:ext uri="{FF2B5EF4-FFF2-40B4-BE49-F238E27FC236}">
                <a16:creationId xmlns:a16="http://schemas.microsoft.com/office/drawing/2014/main" id="{5ECB34C4-7CAF-416C-AF38-331F1888B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r="13057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Ăn nhiều đường có bị tiểu đường không? Ăn nhiều đường có tốt không?">
            <a:extLst>
              <a:ext uri="{FF2B5EF4-FFF2-40B4-BE49-F238E27FC236}">
                <a16:creationId xmlns:a16="http://schemas.microsoft.com/office/drawing/2014/main" id="{5CE8AE47-8F51-4A83-89D2-A4A8A2A8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18099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Rectangle 14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Tiền Việt Nam">
            <a:extLst>
              <a:ext uri="{FF2B5EF4-FFF2-40B4-BE49-F238E27FC236}">
                <a16:creationId xmlns:a16="http://schemas.microsoft.com/office/drawing/2014/main" id="{EA6FB18F-FF89-49C0-BD63-486930DB5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r="-1" b="-1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ành Trình Khám Phá Từ Đà Nẵng Đến Làng Đại Bình Vườn Trái Cây">
            <a:extLst>
              <a:ext uri="{FF2B5EF4-FFF2-40B4-BE49-F238E27FC236}">
                <a16:creationId xmlns:a16="http://schemas.microsoft.com/office/drawing/2014/main" id="{E85406CE-EA2F-44C6-9D00-718B8D293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6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55A2526-1DAB-4DAF-9B8D-8B44312C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0" y="1003300"/>
            <a:ext cx="5016496" cy="5416549"/>
          </a:xfrm>
        </p:spPr>
        <p:txBody>
          <a:bodyPr anchor="t">
            <a:normAutofit fontScale="92500" lnSpcReduction="100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 –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>
                    <a:alpha val="80000"/>
                  </a:srgb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>
                    <a:alpha val="80000"/>
                  </a:srgb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vi-VN" sz="2400" b="1" dirty="0">
              <a:solidFill>
                <a:schemeClr val="tx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>
                    <a:alpha val="80000"/>
                  </a:srgb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endParaRPr lang="en-US" sz="2400" b="1" dirty="0">
              <a:solidFill>
                <a:schemeClr val="tx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90170" algn="l"/>
                <a:tab pos="180340" algn="l"/>
              </a:tabLst>
            </a:pPr>
            <a:endParaRPr lang="vi-VN" sz="2400" b="1" dirty="0">
              <a:solidFill>
                <a:schemeClr val="tx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C06EF5-9657-4DE1-889D-4DFD2B2DB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18" y="1752599"/>
            <a:ext cx="7299482" cy="510540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732790" algn="l"/>
              </a:tabLst>
            </a:pP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liên quan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nhau không? </a:t>
            </a:r>
            <a:r>
              <a:rPr lang="vi-VN" sz="2400" b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2400" b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sao?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07415" algn="l"/>
              </a:tabLst>
            </a:pP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a. Cây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sân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u="none" strike="noStrike" spc="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07415" algn="l"/>
              </a:tabLst>
            </a:pP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mua cho em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2400" b="1" i="1" u="none" strike="noStrike" spc="0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u="none" strike="noStrike" spc="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07415" algn="l"/>
              </a:tabLst>
            </a:pP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2400" b="1" i="1" u="none" strike="noStrike" spc="0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effectLst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400" b="1" i="1" u="none" strike="noStrike" spc="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u="none" strike="noStrike" spc="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2400" b="1" dirty="0"/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9F4197ED-B6A8-457B-B747-E669607C4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" r="-2" b="-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AF2E4605-255A-4836-9C1E-868FEA02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79" y="927109"/>
            <a:ext cx="4306821" cy="14954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4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93</a:t>
            </a:r>
            <a:endParaRPr lang="vi-VN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2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6F4793-9545-4817-BAFA-50B986289D55}"/>
              </a:ext>
            </a:extLst>
          </p:cNvPr>
          <p:cNvGrpSpPr/>
          <p:nvPr/>
        </p:nvGrpSpPr>
        <p:grpSpPr>
          <a:xfrm>
            <a:off x="-15200" y="161607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493" y="4689843"/>
            <a:ext cx="1237657" cy="1042238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1891" y="550093"/>
            <a:ext cx="457240" cy="48162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E2A11B-A4A4-421E-9CD8-EEAA52DE0AD9}"/>
              </a:ext>
            </a:extLst>
          </p:cNvPr>
          <p:cNvSpPr txBox="1"/>
          <p:nvPr/>
        </p:nvSpPr>
        <p:spPr>
          <a:xfrm>
            <a:off x="3802607" y="488920"/>
            <a:ext cx="7391400" cy="194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4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Từ đồng âm: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4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đỗ (1): một loại hạt  ngũ cốc</a:t>
            </a:r>
            <a:endParaRPr lang="vi-VN" sz="24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400" b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đỗ (2): thi đạt trong một kì thi</a:t>
            </a:r>
            <a:endParaRPr lang="vi-VN" sz="2400" b="1" dirty="0"/>
          </a:p>
        </p:txBody>
      </p:sp>
      <p:pic>
        <p:nvPicPr>
          <p:cNvPr id="11266" name="Picture 2" descr="Tác Dụng Thần Kỳ Của 10 Loại Đậu Quen Thuộc | Cooky.vn">
            <a:extLst>
              <a:ext uri="{FF2B5EF4-FFF2-40B4-BE49-F238E27FC236}">
                <a16:creationId xmlns:a16="http://schemas.microsoft.com/office/drawing/2014/main" id="{758D0580-7DEE-48FD-BE55-1FD9E0AF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89" y="2775199"/>
            <a:ext cx="4343111" cy="2551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hông có mô tả ảnh.">
            <a:extLst>
              <a:ext uri="{FF2B5EF4-FFF2-40B4-BE49-F238E27FC236}">
                <a16:creationId xmlns:a16="http://schemas.microsoft.com/office/drawing/2014/main" id="{66F30E3A-C309-46CC-BBA5-A8F8F254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64" y="2850755"/>
            <a:ext cx="2703932" cy="249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Tả quả xoài - Văn lớp 5 miêu tả trái xoài hay nhất | VFO.VN">
            <a:extLst>
              <a:ext uri="{FF2B5EF4-FFF2-40B4-BE49-F238E27FC236}">
                <a16:creationId xmlns:a16="http://schemas.microsoft.com/office/drawing/2014/main" id="{AD6EC1C0-DFEA-43D9-8E2F-48C86863F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r="9587" b="-1"/>
          <a:stretch/>
        </p:blipFill>
        <p:spPr bwMode="auto">
          <a:xfrm>
            <a:off x="279143" y="299509"/>
            <a:ext cx="2456683" cy="25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rái bóng, giàn khoan và định mức khuây khỏa">
            <a:extLst>
              <a:ext uri="{FF2B5EF4-FFF2-40B4-BE49-F238E27FC236}">
                <a16:creationId xmlns:a16="http://schemas.microsoft.com/office/drawing/2014/main" id="{5740B8E6-9CF7-4755-B753-526E1407C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26125" b="-2"/>
          <a:stretch/>
        </p:blipFill>
        <p:spPr bwMode="auto">
          <a:xfrm>
            <a:off x="3044085" y="299509"/>
            <a:ext cx="2456683" cy="25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u lịch, GO!: Theo chân các ngọn núi lửa Việt Nam">
            <a:extLst>
              <a:ext uri="{FF2B5EF4-FFF2-40B4-BE49-F238E27FC236}">
                <a16:creationId xmlns:a16="http://schemas.microsoft.com/office/drawing/2014/main" id="{D49C4E05-5F46-49ED-8794-584FD6974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r="10634" b="3"/>
          <a:stretch/>
        </p:blipFill>
        <p:spPr bwMode="auto">
          <a:xfrm>
            <a:off x="279143" y="3108025"/>
            <a:ext cx="5221625" cy="34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071BDE-C943-499F-8F25-BC9FDDA1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98600"/>
            <a:ext cx="5211018" cy="5168900"/>
          </a:xfrm>
        </p:spPr>
        <p:txBody>
          <a:bodyPr anchor="t"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400" b="1" dirty="0">
              <a:solidFill>
                <a:schemeClr val="tx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400" b="1" dirty="0">
              <a:solidFill>
                <a:schemeClr val="tx1">
                  <a:alpha val="8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vi-VN" sz="2400" b="1" dirty="0">
              <a:solidFill>
                <a:schemeClr val="tx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tx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D390B58A-6FB2-492B-8FBB-E43F47198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r="9876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507954-65BE-4E02-BC03-77E2B855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084" y="1092200"/>
            <a:ext cx="5426611" cy="5264149"/>
          </a:xfrm>
        </p:spPr>
        <p:txBody>
          <a:bodyPr anchor="t">
            <a:norm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852805" algn="l"/>
              </a:tabLst>
            </a:pPr>
            <a:r>
              <a:rPr lang="vi-VN" sz="2400" b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2400" b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vi-VN" sz="2400" b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vi-VN" sz="2400" b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b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vi-VN" sz="2400" b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400" b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âm </a:t>
            </a:r>
            <a:r>
              <a:rPr lang="vi-VN" sz="2400" b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400" b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đa </a:t>
            </a:r>
            <a:r>
              <a:rPr lang="vi-VN" sz="2400" b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2400" b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400" b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b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câu sau: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07415" algn="l"/>
              </a:tabLst>
            </a:pP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Con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rgbClr val="FF0000">
                    <a:alpha val="80000"/>
                  </a:srgb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cao.</a:t>
            </a:r>
            <a:endParaRPr lang="vi-VN" sz="2400" b="1" u="none" strike="noStrike" spc="0" dirty="0">
              <a:solidFill>
                <a:schemeClr val="tx1">
                  <a:alpha val="80000"/>
                </a:schemeClr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907415" algn="l"/>
              </a:tabLst>
            </a:pP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Con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u="none" strike="noStrike" spc="0" dirty="0" err="1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binh cao </a:t>
            </a:r>
            <a:r>
              <a:rPr lang="vi-VN" sz="2400" b="1" i="1" u="none" strike="noStrike" spc="0" dirty="0" err="1">
                <a:solidFill>
                  <a:srgbClr val="FF0000">
                    <a:alpha val="80000"/>
                  </a:srgb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vi-VN" sz="2400" b="1" i="1" u="none" strike="noStrike" spc="0" dirty="0">
                <a:solidFill>
                  <a:schemeClr val="tx1">
                    <a:alpha val="80000"/>
                  </a:schemeClr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chemeClr val="tx1">
                  <a:alpha val="80000"/>
                </a:schemeClr>
              </a:solidFill>
              <a:effectLst/>
              <a:ea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2400" b="1" i="1" dirty="0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c. </a:t>
            </a:r>
            <a:r>
              <a:rPr lang="vi-VN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Phố</a:t>
            </a:r>
            <a:r>
              <a:rPr lang="vi-VN" sz="2400" b="1" i="1" dirty="0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 </a:t>
            </a:r>
            <a:r>
              <a:rPr lang="vi-VN" sz="2400" b="1" i="1" dirty="0" err="1">
                <a:solidFill>
                  <a:srgbClr val="FF0000">
                    <a:alpha val="80000"/>
                  </a:srgbClr>
                </a:solidFill>
                <a:effectLst/>
                <a:ea typeface="Courier New" panose="02070309020205020404" pitchFamily="49" charset="0"/>
              </a:rPr>
              <a:t>cổ</a:t>
            </a:r>
            <a:r>
              <a:rPr lang="vi-VN" sz="2400" b="1" i="1" dirty="0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 </a:t>
            </a:r>
            <a:r>
              <a:rPr lang="vi-VN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tạo</a:t>
            </a:r>
            <a:r>
              <a:rPr lang="vi-VN" sz="2400" b="1" i="1" dirty="0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 nên </a:t>
            </a:r>
            <a:r>
              <a:rPr lang="vi-VN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vẻ</a:t>
            </a:r>
            <a:r>
              <a:rPr lang="vi-VN" sz="2400" b="1" i="1" dirty="0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 </a:t>
            </a:r>
            <a:r>
              <a:rPr lang="vi-VN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đẹp</a:t>
            </a:r>
            <a:r>
              <a:rPr lang="vi-VN" sz="2400" b="1" i="1" dirty="0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 riêng </a:t>
            </a:r>
            <a:r>
              <a:rPr lang="vi-VN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của</a:t>
            </a:r>
            <a:r>
              <a:rPr lang="vi-VN" sz="2400" b="1" i="1" dirty="0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 </a:t>
            </a:r>
            <a:r>
              <a:rPr lang="vi-VN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Hà</a:t>
            </a:r>
            <a:r>
              <a:rPr lang="vi-VN" sz="2400" b="1" i="1" dirty="0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 </a:t>
            </a:r>
            <a:r>
              <a:rPr lang="vi-VN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Nội</a:t>
            </a:r>
            <a:r>
              <a:rPr lang="vi-VN" sz="2400" b="1" i="1" dirty="0">
                <a:solidFill>
                  <a:schemeClr val="tx1">
                    <a:alpha val="80000"/>
                  </a:schemeClr>
                </a:solidFill>
                <a:effectLst/>
                <a:ea typeface="Courier New" panose="02070309020205020404" pitchFamily="49" charset="0"/>
              </a:rPr>
              <a:t>.</a:t>
            </a:r>
            <a:endParaRPr lang="vi-VN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êu đề 1">
            <a:extLst>
              <a:ext uri="{FF2B5EF4-FFF2-40B4-BE49-F238E27FC236}">
                <a16:creationId xmlns:a16="http://schemas.microsoft.com/office/drawing/2014/main" id="{722757C2-9AAE-4DBD-9B8E-F42CDD7D86BE}"/>
              </a:ext>
            </a:extLst>
          </p:cNvPr>
          <p:cNvSpPr txBox="1">
            <a:spLocks/>
          </p:cNvSpPr>
          <p:nvPr/>
        </p:nvSpPr>
        <p:spPr>
          <a:xfrm>
            <a:off x="794460" y="1188959"/>
            <a:ext cx="4414848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pPr algn="ctr"/>
            <a:r>
              <a:rPr lang="en-US" sz="3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93</a:t>
            </a:r>
            <a:endParaRPr lang="vi-VN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9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005C3D84-8219-487D-8275-47FE61E9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5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5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5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5200" b="1" dirty="0">
              <a:latin typeface="+mn-lt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2A5E86A-1C11-42F7-BB34-40AD01FB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807" y="2273300"/>
            <a:ext cx="5200403" cy="4305300"/>
          </a:xfrm>
        </p:spPr>
        <p:txBody>
          <a:bodyPr anchor="t">
            <a:normAutofit fontScale="925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>
                    <a:alpha val="80000"/>
                  </a:srgb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2400" b="1" dirty="0">
              <a:solidFill>
                <a:schemeClr val="tx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0170" algn="l"/>
                <a:tab pos="180340" algn="l"/>
              </a:tabLst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i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>
                    <a:alpha val="80000"/>
                  </a:srgb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vi-VN" sz="2400" b="1" dirty="0">
              <a:solidFill>
                <a:schemeClr val="tx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0170" algn="l"/>
                <a:tab pos="180340" algn="l"/>
              </a:tabLst>
            </a:pPr>
            <a:endParaRPr lang="vi-VN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175" name="Freeform: Shape 77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6" name="Freeform: Shape 78">
            <a:extLst>
              <a:ext uri="{FF2B5EF4-FFF2-40B4-BE49-F238E27FC236}">
                <a16:creationId xmlns:a16="http://schemas.microsoft.com/office/drawing/2014/main" id="{063F1D6B-3845-4F68-9803-39000080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Lọ hoa Bát Tràng- Lọ cổ ngỗng men rạn vẽ cẩm tú">
            <a:extLst>
              <a:ext uri="{FF2B5EF4-FFF2-40B4-BE49-F238E27FC236}">
                <a16:creationId xmlns:a16="http://schemas.microsoft.com/office/drawing/2014/main" id="{5585A073-CF06-4A8E-8247-5BACD9EFB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r="3" b="3"/>
          <a:stretch/>
        </p:blipFill>
        <p:spPr bwMode="auto">
          <a:xfrm>
            <a:off x="-3" y="10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iết câu chuyện ngắn từ bài Con cò mà đi ăn đêm - 3 Bài văn mẫu Viết câu  chuyện ngắn từ bài Con cò mà đi ăn đêm lớp 7 - VnDoc.com">
            <a:extLst>
              <a:ext uri="{FF2B5EF4-FFF2-40B4-BE49-F238E27FC236}">
                <a16:creationId xmlns:a16="http://schemas.microsoft.com/office/drawing/2014/main" id="{C7444780-30C7-41D7-9107-E406C8AAC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4909" b="1"/>
          <a:stretch/>
        </p:blipFill>
        <p:spPr bwMode="auto">
          <a:xfrm>
            <a:off x="2767505" y="3942512"/>
            <a:ext cx="3238727" cy="2915488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7" name="Group 80">
            <a:extLst>
              <a:ext uri="{FF2B5EF4-FFF2-40B4-BE49-F238E27FC236}">
                <a16:creationId xmlns:a16="http://schemas.microsoft.com/office/drawing/2014/main" id="{C6C6FA52-B664-419A-A212-125E50579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825" y="1771652"/>
            <a:ext cx="3486643" cy="2754874"/>
            <a:chOff x="1303825" y="1771652"/>
            <a:chExt cx="3486643" cy="2754874"/>
          </a:xfrm>
        </p:grpSpPr>
        <p:sp>
          <p:nvSpPr>
            <p:cNvPr id="8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18953" y="17716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04045" y="3208746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1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825" y="4368981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223A576-E4AF-4FA3-9676-A63B037BA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72899"/>
            <a:ext cx="435026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endParaRPr lang="vi-VN" sz="2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200" b="1" dirty="0"/>
          </a:p>
        </p:txBody>
      </p:sp>
      <p:pic>
        <p:nvPicPr>
          <p:cNvPr id="8194" name="Picture 2" descr="Khu phố cổ Hà Nội – Vẻ đẹp của Hà Nội xưa | DN">
            <a:extLst>
              <a:ext uri="{FF2B5EF4-FFF2-40B4-BE49-F238E27FC236}">
                <a16:creationId xmlns:a16="http://schemas.microsoft.com/office/drawing/2014/main" id="{D6B5323E-67DC-49C5-BB72-279935A4E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r="937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42F9092-BA70-46B7-9527-5F0FA9299B7E}"/>
              </a:ext>
            </a:extLst>
          </p:cNvPr>
          <p:cNvSpPr txBox="1"/>
          <p:nvPr/>
        </p:nvSpPr>
        <p:spPr>
          <a:xfrm>
            <a:off x="705921" y="139136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0C7B32EC-77C9-473E-A1FA-D6F92E4CC154}"/>
              </a:ext>
            </a:extLst>
          </p:cNvPr>
          <p:cNvSpPr txBox="1">
            <a:spLocks/>
          </p:cNvSpPr>
          <p:nvPr/>
        </p:nvSpPr>
        <p:spPr>
          <a:xfrm>
            <a:off x="534923" y="2872889"/>
            <a:ext cx="435026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200" b="1"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b="1" i="1">
                <a:ea typeface="Times New Roman" panose="02020603050405020304" pitchFamily="18" charset="0"/>
                <a:cs typeface="Times New Roman" panose="02020603050405020304" pitchFamily="18" charset="0"/>
              </a:rPr>
              <a:t>Phố cổ tạo nên vẻ đẹp của riêng Hà Nội</a:t>
            </a:r>
            <a:r>
              <a:rPr lang="en-US" sz="2200" b="1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200" b="1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>
                <a:ea typeface="Times New Roman" panose="02020603050405020304" pitchFamily="18" charset="0"/>
                <a:cs typeface="Times New Roman" panose="02020603050405020304" pitchFamily="18" charset="0"/>
              </a:rPr>
              <a:t>: tính từ, chỉ sự cổ kính, lâu đời, không liên quan gì đến nghĩa của từ </a:t>
            </a:r>
            <a:r>
              <a:rPr lang="en-US" sz="2200" b="1" i="1"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>
                <a:ea typeface="Times New Roman" panose="02020603050405020304" pitchFamily="18" charset="0"/>
                <a:cs typeface="Times New Roman" panose="02020603050405020304" pitchFamily="18" charset="0"/>
              </a:rPr>
              <a:t> trong hai câu a. và b. </a:t>
            </a:r>
            <a:endParaRPr lang="vi-VN" sz="2200" b="1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200" b="1" dirty="0"/>
          </a:p>
        </p:txBody>
      </p:sp>
      <p:pic>
        <p:nvPicPr>
          <p:cNvPr id="10" name="Picture 2" descr="Khu phố cổ Hà Nội – Vẻ đẹp của Hà Nội xưa | DN">
            <a:extLst>
              <a:ext uri="{FF2B5EF4-FFF2-40B4-BE49-F238E27FC236}">
                <a16:creationId xmlns:a16="http://schemas.microsoft.com/office/drawing/2014/main" id="{CD524399-2489-43BE-9F0C-C33E7FF4F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r="9374" b="-1"/>
          <a:stretch/>
        </p:blipFill>
        <p:spPr bwMode="auto"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F69BD274-813D-41F4-B210-A1074E54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98" y="520749"/>
            <a:ext cx="3259291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5ACA679-38D2-4961-939A-DA30B1FF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11" y="818546"/>
            <a:ext cx="27986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7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7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93</a:t>
            </a:r>
            <a:br>
              <a:rPr lang="vi-VN" sz="3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700" dirty="0"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24B572-5CD3-441E-8829-6340AB0C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84443"/>
            <a:ext cx="6477000" cy="4192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err="1">
                <a:effectLst/>
                <a:ea typeface="Arial" panose="020B0604020202020204" pitchFamily="34" charset="0"/>
              </a:rPr>
              <a:t>Hãy</a:t>
            </a:r>
            <a:r>
              <a:rPr lang="vi-VN" sz="2400" b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ea typeface="Arial" panose="020B0604020202020204" pitchFamily="34" charset="0"/>
              </a:rPr>
              <a:t>giải</a:t>
            </a:r>
            <a:r>
              <a:rPr lang="vi-VN" sz="2400" b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ea typeface="Arial" panose="020B0604020202020204" pitchFamily="34" charset="0"/>
              </a:rPr>
              <a:t>thích</a:t>
            </a:r>
            <a:r>
              <a:rPr lang="vi-VN" sz="2400" b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ea typeface="Arial" panose="020B0604020202020204" pitchFamily="34" charset="0"/>
              </a:rPr>
              <a:t>nghĩa</a:t>
            </a:r>
            <a:r>
              <a:rPr lang="vi-VN" sz="2400" b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ea typeface="Arial" panose="020B0604020202020204" pitchFamily="34" charset="0"/>
              </a:rPr>
              <a:t>của</a:t>
            </a:r>
            <a:r>
              <a:rPr lang="vi-VN" sz="2400" b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dirty="0" err="1">
                <a:effectLst/>
                <a:ea typeface="Arial" panose="020B0604020202020204" pitchFamily="34" charset="0"/>
              </a:rPr>
              <a:t>từ</a:t>
            </a:r>
            <a:r>
              <a:rPr lang="vi-VN" sz="2400" b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nặng</a:t>
            </a:r>
            <a:r>
              <a:rPr lang="vi-VN" sz="2400" b="1" dirty="0">
                <a:effectLst/>
                <a:ea typeface="Arial" panose="020B0604020202020204" pitchFamily="34" charset="0"/>
              </a:rPr>
              <a:t> trong câu ca dao: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b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Tiếng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hò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xa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vọng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, </a:t>
            </a:r>
            <a:r>
              <a:rPr lang="vi-VN" sz="2400" b="1" i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nặng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tình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</a:t>
            </a:r>
            <a:r>
              <a:rPr lang="vi-VN" sz="2400" b="1" i="1" dirty="0" err="1">
                <a:effectLst/>
                <a:ea typeface="Arial" panose="020B0604020202020204" pitchFamily="34" charset="0"/>
              </a:rPr>
              <a:t>nước</a:t>
            </a:r>
            <a:r>
              <a:rPr lang="vi-VN" sz="2400" b="1" i="1" dirty="0">
                <a:effectLst/>
                <a:ea typeface="Arial" panose="020B0604020202020204" pitchFamily="34" charset="0"/>
              </a:rPr>
              <a:t> non. </a:t>
            </a:r>
          </a:p>
          <a:p>
            <a:pPr>
              <a:lnSpc>
                <a:spcPct val="150000"/>
              </a:lnSpc>
            </a:pPr>
            <a:r>
              <a:rPr lang="vi-VN" sz="3600" b="1" i="1" baseline="30000" dirty="0" err="1">
                <a:ea typeface="Arial" panose="020B0604020202020204" pitchFamily="34" charset="0"/>
              </a:rPr>
              <a:t>Tìm</a:t>
            </a:r>
            <a:r>
              <a:rPr lang="vi-VN" sz="3600" b="1" i="1" baseline="30000" dirty="0">
                <a:ea typeface="Arial" panose="020B0604020202020204" pitchFamily="34" charset="0"/>
              </a:rPr>
              <a:t> thêm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một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số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 vi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dụ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có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từ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 </a:t>
            </a:r>
            <a:r>
              <a:rPr lang="vi-VN" sz="3600" b="1" i="1" baseline="30000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nặng</a:t>
            </a:r>
            <a:r>
              <a:rPr lang="vi-VN" sz="3600" b="1" i="1" baseline="30000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được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dùng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với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nghĩa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 </a:t>
            </a:r>
            <a:r>
              <a:rPr lang="vi-VN" sz="3600" b="1" baseline="30000" dirty="0" err="1">
                <a:effectLst/>
                <a:ea typeface="Arial" panose="020B0604020202020204" pitchFamily="34" charset="0"/>
              </a:rPr>
              <a:t>khác</a:t>
            </a:r>
            <a:r>
              <a:rPr lang="vi-VN" sz="3600" b="1" baseline="30000" dirty="0">
                <a:effectLst/>
                <a:ea typeface="Arial" panose="020B0604020202020204" pitchFamily="34" charset="0"/>
              </a:rPr>
              <a:t>	</a:t>
            </a:r>
            <a:endParaRPr lang="vi-VN" sz="3600" b="1" dirty="0">
              <a:effectLst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81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ADE248-028D-41CE-BE64-0D4A8A04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vi-VN" sz="2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fr-F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200" b="1" dirty="0"/>
          </a:p>
        </p:txBody>
      </p:sp>
      <p:pic>
        <p:nvPicPr>
          <p:cNvPr id="9218" name="Picture 2" descr="Perfume River (Huong River)">
            <a:extLst>
              <a:ext uri="{FF2B5EF4-FFF2-40B4-BE49-F238E27FC236}">
                <a16:creationId xmlns:a16="http://schemas.microsoft.com/office/drawing/2014/main" id="{79E7CAF2-66B6-451A-8B65-8A7F504D4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r="2122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6" name="Rectangle 7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Bà tôi">
            <a:extLst>
              <a:ext uri="{FF2B5EF4-FFF2-40B4-BE49-F238E27FC236}">
                <a16:creationId xmlns:a16="http://schemas.microsoft.com/office/drawing/2014/main" id="{5679E35C-0329-43F6-B88E-4907E259E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r="17316" b="2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n túi giấy đựng hoa quả/trái cây Đẹp_Bền theo yêu cầu - In Lạc Hồng">
            <a:extLst>
              <a:ext uri="{FF2B5EF4-FFF2-40B4-BE49-F238E27FC236}">
                <a16:creationId xmlns:a16="http://schemas.microsoft.com/office/drawing/2014/main" id="{95230F9C-AF28-4ED6-8700-AB0A33603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37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7" name="Group 7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48" name="Freeform: Shape 76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D20B74-3079-4CB6-8F82-D53D9FA8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57" y="4494668"/>
            <a:ext cx="10213975" cy="10774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1" dirty="0">
              <a:solidFill>
                <a:schemeClr val="bg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bg1">
                  <a:alpha val="8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buồn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bà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ốm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chemeClr val="bg1">
                    <a:alpha val="8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vi-VN" b="1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2A8629C-7A92-4EAF-812D-E343E9FA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vi-VN" sz="5400"/>
              <a:t>Vận dụng:</a:t>
            </a:r>
          </a:p>
        </p:txBody>
      </p:sp>
      <p:pic>
        <p:nvPicPr>
          <p:cNvPr id="1026" name="Picture 2" descr="19,956 Child Writing Illustrations &amp;amp; Clip Art - iStock">
            <a:extLst>
              <a:ext uri="{FF2B5EF4-FFF2-40B4-BE49-F238E27FC236}">
                <a16:creationId xmlns:a16="http://schemas.microsoft.com/office/drawing/2014/main" id="{40117548-55E8-46BD-B80E-FE885D790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" b="380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137160A-E1A9-4668-B026-EE874E5AA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>
                <a:effectLst/>
                <a:ea typeface="Times New Roman" panose="02020603050405020304" pitchFamily="18" charset="0"/>
              </a:rPr>
              <a:t>Viết một đoạn văn ngắn (5 – 7 câu) nói về tình yêu quê hương đất nước của em, trong đoạn văn có sử dụng ít nhất một từ đồng âm và một từ đa nghĩa.</a:t>
            </a:r>
            <a:endParaRPr lang="vi-VN" sz="2200" b="1"/>
          </a:p>
        </p:txBody>
      </p:sp>
    </p:spTree>
    <p:extLst>
      <p:ext uri="{BB962C8B-B14F-4D97-AF65-F5344CB8AC3E}">
        <p14:creationId xmlns:p14="http://schemas.microsoft.com/office/powerpoint/2010/main" val="2876249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195" y="2200410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442" y="2737407"/>
            <a:ext cx="1030313" cy="1024217"/>
          </a:xfrm>
          <a:prstGeom prst="rect">
            <a:avLst/>
          </a:prstGeom>
        </p:spPr>
      </p:pic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169EB59-90C0-4695-B048-373693CA377C}"/>
              </a:ext>
            </a:extLst>
          </p:cNvPr>
          <p:cNvSpPr txBox="1"/>
          <p:nvPr/>
        </p:nvSpPr>
        <p:spPr>
          <a:xfrm>
            <a:off x="3174202" y="1189506"/>
            <a:ext cx="7839023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DẶN DÒ: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dirty="0" err="1"/>
              <a:t>Nắm</a:t>
            </a:r>
            <a:r>
              <a:rPr lang="vi-VN" sz="2800" b="1" dirty="0"/>
              <a:t> </a:t>
            </a:r>
            <a:r>
              <a:rPr lang="vi-VN" sz="2800" b="1" dirty="0" err="1"/>
              <a:t>nội</a:t>
            </a:r>
            <a:r>
              <a:rPr lang="vi-VN" sz="2800" b="1" dirty="0"/>
              <a:t> dung </a:t>
            </a:r>
            <a:r>
              <a:rPr lang="vi-VN" sz="2800" b="1" dirty="0" err="1"/>
              <a:t>bài</a:t>
            </a:r>
            <a:r>
              <a:rPr lang="vi-VN" sz="2800" b="1" dirty="0"/>
              <a:t> </a:t>
            </a:r>
            <a:r>
              <a:rPr lang="vi-VN" sz="2800" b="1" dirty="0" err="1"/>
              <a:t>học</a:t>
            </a:r>
            <a:endParaRPr lang="vi-VN" sz="28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dirty="0" err="1"/>
              <a:t>Hoàn</a:t>
            </a:r>
            <a:r>
              <a:rPr lang="vi-VN" sz="2800" b="1" dirty="0"/>
              <a:t> </a:t>
            </a:r>
            <a:r>
              <a:rPr lang="vi-VN" sz="2800" b="1" dirty="0" err="1"/>
              <a:t>thành</a:t>
            </a:r>
            <a:r>
              <a:rPr lang="vi-VN" sz="2800" b="1" dirty="0"/>
              <a:t> </a:t>
            </a:r>
            <a:r>
              <a:rPr lang="vi-VN" sz="2800" b="1" dirty="0" err="1"/>
              <a:t>bài</a:t>
            </a:r>
            <a:r>
              <a:rPr lang="vi-VN" sz="2800" b="1" dirty="0"/>
              <a:t> </a:t>
            </a:r>
            <a:r>
              <a:rPr lang="vi-VN" sz="2800" b="1" dirty="0" err="1"/>
              <a:t>tập</a:t>
            </a:r>
            <a:endParaRPr lang="vi-VN" sz="28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dirty="0" err="1"/>
              <a:t>Tiết</a:t>
            </a:r>
            <a:r>
              <a:rPr lang="vi-VN" sz="2800" b="1" dirty="0"/>
              <a:t> sau: Văn </a:t>
            </a:r>
            <a:r>
              <a:rPr lang="vi-VN" sz="2800" b="1" dirty="0" err="1"/>
              <a:t>bản</a:t>
            </a:r>
            <a:r>
              <a:rPr lang="vi-VN" sz="2800" b="1" dirty="0"/>
              <a:t> </a:t>
            </a:r>
            <a:r>
              <a:rPr lang="vi-VN" sz="2800" b="1" i="1" dirty="0" err="1"/>
              <a:t>Chuyện</a:t>
            </a:r>
            <a:r>
              <a:rPr lang="vi-VN" sz="2800" b="1" i="1" dirty="0"/>
              <a:t> </a:t>
            </a:r>
            <a:r>
              <a:rPr lang="vi-VN" sz="2800" b="1" i="1" dirty="0" err="1"/>
              <a:t>cổ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mình</a:t>
            </a:r>
            <a:endParaRPr lang="vi-VN" sz="2800" b="1" i="1" dirty="0"/>
          </a:p>
        </p:txBody>
      </p:sp>
    </p:spTree>
    <p:extLst>
      <p:ext uri="{BB962C8B-B14F-4D97-AF65-F5344CB8AC3E}">
        <p14:creationId xmlns:p14="http://schemas.microsoft.com/office/powerpoint/2010/main" val="150498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6F4793-9545-4817-BAFA-50B986289D55}"/>
              </a:ext>
            </a:extLst>
          </p:cNvPr>
          <p:cNvGrpSpPr/>
          <p:nvPr/>
        </p:nvGrpSpPr>
        <p:grpSpPr>
          <a:xfrm>
            <a:off x="-424851" y="335199"/>
            <a:ext cx="1233420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913691" y="254172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493" y="4689843"/>
            <a:ext cx="1237657" cy="1042238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6175" y="678341"/>
            <a:ext cx="457240" cy="48162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BE2A11B-A4A4-421E-9CD8-EEAA52DE0AD9}"/>
              </a:ext>
            </a:extLst>
          </p:cNvPr>
          <p:cNvSpPr txBox="1"/>
          <p:nvPr/>
        </p:nvSpPr>
        <p:spPr>
          <a:xfrm>
            <a:off x="2039680" y="663378"/>
            <a:ext cx="9869335" cy="262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400" b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Từ nhiều nghĩa: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400" b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chín (1): suy nghĩ kĩ càng</a:t>
            </a:r>
            <a:endParaRPr lang="vi-VN" sz="2400" b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r>
              <a:rPr lang="de-DE" sz="2400" b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chín (2): trạng thái của gạo đã được thành cơm, có thể ăn được</a:t>
            </a:r>
            <a:endParaRPr lang="vi-VN" sz="2400" b="1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70510" algn="l"/>
              </a:tabLst>
            </a:pPr>
            <a:endParaRPr lang="vi-VN" sz="2400" b="1" dirty="0"/>
          </a:p>
        </p:txBody>
      </p:sp>
      <p:pic>
        <p:nvPicPr>
          <p:cNvPr id="12292" name="Picture 4" descr="Suy nghĩ về ý nghĩa câu nói: Tôi tư duy, tôi tồn tại (Descartes) - Theki.vn">
            <a:extLst>
              <a:ext uri="{FF2B5EF4-FFF2-40B4-BE49-F238E27FC236}">
                <a16:creationId xmlns:a16="http://schemas.microsoft.com/office/drawing/2014/main" id="{2141C79E-D9CF-4DBE-A562-CCFFDC45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976802"/>
            <a:ext cx="4033675" cy="226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hững sai lầm tai hại khi nấu cơm bà nội trợ nào cũng mắc | Báo Dân trí">
            <a:extLst>
              <a:ext uri="{FF2B5EF4-FFF2-40B4-BE49-F238E27FC236}">
                <a16:creationId xmlns:a16="http://schemas.microsoft.com/office/drawing/2014/main" id="{91E4B250-1A74-4817-AD10-D810693C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18" y="2967039"/>
            <a:ext cx="3766682" cy="2276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1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8472" y="1385693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5607" y="1669431"/>
            <a:ext cx="1030313" cy="1024217"/>
          </a:xfrm>
          <a:prstGeom prst="rect">
            <a:avLst/>
          </a:prstGeom>
        </p:spPr>
      </p:pic>
      <p:sp>
        <p:nvSpPr>
          <p:cNvPr id="128" name="文本框 127">
            <a:extLst>
              <a:ext uri="{FF2B5EF4-FFF2-40B4-BE49-F238E27FC236}">
                <a16:creationId xmlns:a16="http://schemas.microsoft.com/office/drawing/2014/main" id="{938786F9-FDE6-465D-B53F-DA861E3A26F2}"/>
              </a:ext>
            </a:extLst>
          </p:cNvPr>
          <p:cNvSpPr txBox="1"/>
          <p:nvPr/>
        </p:nvSpPr>
        <p:spPr>
          <a:xfrm>
            <a:off x="3070529" y="3228945"/>
            <a:ext cx="6934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n>
                  <a:solidFill>
                    <a:sysClr val="windowText" lastClr="000000"/>
                  </a:solidFill>
                </a:ln>
                <a:solidFill>
                  <a:srgbClr val="BDE28D"/>
                </a:solidFill>
                <a:latin typeface="Arial" panose="020B0604020202020204" pitchFamily="34" charset="0"/>
                <a:ea typeface="汉仪夏日体W" panose="00020600040101010101" pitchFamily="18" charset="-122"/>
                <a:cs typeface="Arial" panose="020B0604020202020204" pitchFamily="34" charset="0"/>
                <a:sym typeface="Arial" panose="020B0604020202020204" pitchFamily="34" charset="0"/>
              </a:rPr>
              <a:t>TỪ ĐỒNG ÂM VÀ TỪ ĐA NGHĨA (TRANG 92)</a:t>
            </a:r>
            <a:endParaRPr lang="zh-CN" altLang="en-US" sz="3200" b="1" dirty="0">
              <a:ln>
                <a:solidFill>
                  <a:sysClr val="windowText" lastClr="000000"/>
                </a:solidFill>
              </a:ln>
              <a:solidFill>
                <a:srgbClr val="BDE28D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1918827" y="1888865"/>
            <a:ext cx="9804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n>
                  <a:solidFill>
                    <a:sysClr val="windowText" lastClr="000000"/>
                  </a:solidFill>
                </a:ln>
                <a:solidFill>
                  <a:srgbClr val="BDE28D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Arial" panose="020B0604020202020204" pitchFamily="34" charset="0"/>
              </a:rPr>
              <a:t>THỰC HÀNH TIẾNG VIỆT</a:t>
            </a:r>
            <a:endParaRPr lang="zh-CN" altLang="en-US" sz="5400" dirty="0">
              <a:ln>
                <a:solidFill>
                  <a:sysClr val="windowText" lastClr="000000"/>
                </a:solidFill>
              </a:ln>
              <a:solidFill>
                <a:srgbClr val="BDE28D"/>
              </a:solidFill>
              <a:latin typeface="#9Slide04 Tinos Bold" panose="02020803070505020304" pitchFamily="18" charset="0"/>
              <a:ea typeface="汉仪夏日体W" panose="00020600040101010101" pitchFamily="18" charset="-122"/>
              <a:cs typeface="#9Slide04 Tinos Bold" panose="02020803070505020304" pitchFamily="18" charset="0"/>
              <a:sym typeface="Arial" panose="020B0604020202020204" pitchFamily="34" charset="0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346" y="406841"/>
            <a:ext cx="6184725" cy="58465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6017" y="630519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4239" y="1251172"/>
            <a:ext cx="1286367" cy="12802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060131" y="294735"/>
            <a:ext cx="1125990" cy="53422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463935-B900-46F3-AD0B-992864080EF3}"/>
              </a:ext>
            </a:extLst>
          </p:cNvPr>
          <p:cNvSpPr txBox="1"/>
          <p:nvPr/>
        </p:nvSpPr>
        <p:spPr>
          <a:xfrm>
            <a:off x="4563270" y="1706355"/>
            <a:ext cx="4171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I. TỪ ĐỒNG ÂM VÀ TỪ ĐA NGHĨA</a:t>
            </a:r>
          </a:p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âm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889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4" y="297309"/>
            <a:ext cx="676715" cy="7071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6E101E-855F-4D7B-889C-BFDB7B31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83" y="1038780"/>
            <a:ext cx="8966687" cy="494755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1BD4925-0963-4744-AEAF-FC5CD9CCA949}"/>
              </a:ext>
            </a:extLst>
          </p:cNvPr>
          <p:cNvGrpSpPr/>
          <p:nvPr/>
        </p:nvGrpSpPr>
        <p:grpSpPr>
          <a:xfrm>
            <a:off x="1308606" y="470534"/>
            <a:ext cx="4617420" cy="1067944"/>
            <a:chOff x="1953104" y="2399893"/>
            <a:chExt cx="2712955" cy="59136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2A3C10B-7334-4A92-8D3E-2FA1CD5DB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3104" y="2399893"/>
              <a:ext cx="2712955" cy="59136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4F95C3C-9975-43C8-8869-0CD8324553E5}"/>
                </a:ext>
              </a:extLst>
            </p:cNvPr>
            <p:cNvSpPr txBox="1"/>
            <p:nvPr/>
          </p:nvSpPr>
          <p:spPr>
            <a:xfrm>
              <a:off x="2043973" y="2499582"/>
              <a:ext cx="2108200" cy="39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Ví</a:t>
              </a:r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dụ</a:t>
              </a:r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: 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DCB2D43-11DF-4AC3-A2DA-E29658FC15E6}"/>
              </a:ext>
            </a:extLst>
          </p:cNvPr>
          <p:cNvSpPr txBox="1"/>
          <p:nvPr/>
        </p:nvSpPr>
        <p:spPr>
          <a:xfrm>
            <a:off x="1463264" y="1926695"/>
            <a:ext cx="8455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biết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nghĩa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in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đậm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câu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sau</a:t>
            </a:r>
            <a:r>
              <a:rPr lang="en-US" sz="2800" b="1" i="1" dirty="0">
                <a:ea typeface="Times New Roman" panose="02020603050405020304" pitchFamily="18" charset="0"/>
              </a:rPr>
              <a:t>. </a:t>
            </a:r>
            <a:r>
              <a:rPr lang="en-US" sz="2800" b="1" i="1" dirty="0" err="1"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nghĩa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liên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quan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gì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nhau</a:t>
            </a:r>
            <a:r>
              <a:rPr lang="en-US" sz="2800" b="1" i="1" dirty="0"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a typeface="Times New Roman" panose="02020603050405020304" pitchFamily="18" charset="0"/>
              </a:rPr>
              <a:t>không</a:t>
            </a:r>
            <a:r>
              <a:rPr lang="en-US" sz="2800" b="1" i="1" dirty="0"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b="1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dĩa</a:t>
            </a:r>
            <a:r>
              <a:rPr lang="en-US" sz="2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vi-VN" sz="2800" b="1" i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i="1" dirty="0"/>
          </a:p>
        </p:txBody>
      </p:sp>
    </p:spTree>
    <p:extLst>
      <p:ext uri="{BB962C8B-B14F-4D97-AF65-F5344CB8AC3E}">
        <p14:creationId xmlns:p14="http://schemas.microsoft.com/office/powerpoint/2010/main" val="41836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AD1052-D91A-428D-81C3-085083D0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98" y="2784133"/>
            <a:ext cx="5672873" cy="37115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chemeClr val="bg1"/>
                </a:solidFill>
              </a:rPr>
              <a:t>Bò</a:t>
            </a:r>
            <a:r>
              <a:rPr lang="en-US" sz="3200" b="1" i="1" dirty="0">
                <a:solidFill>
                  <a:schemeClr val="bg1"/>
                </a:solidFill>
              </a:rPr>
              <a:t> (1): </a:t>
            </a:r>
            <a:r>
              <a:rPr lang="en-US" sz="3200" b="1" i="1" dirty="0" err="1">
                <a:solidFill>
                  <a:schemeClr val="bg1"/>
                </a:solidFill>
              </a:rPr>
              <a:t>động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từ</a:t>
            </a:r>
            <a:r>
              <a:rPr lang="en-US" sz="3200" b="1" i="1" dirty="0">
                <a:solidFill>
                  <a:schemeClr val="bg1"/>
                </a:solidFill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</a:rPr>
              <a:t>hành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động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của</a:t>
            </a:r>
            <a:r>
              <a:rPr lang="en-US" sz="3200" b="1" i="1" dirty="0">
                <a:solidFill>
                  <a:schemeClr val="bg1"/>
                </a:solidFill>
              </a:rPr>
              <a:t> con </a:t>
            </a:r>
            <a:r>
              <a:rPr lang="en-US" sz="3200" b="1" i="1" dirty="0" err="1">
                <a:solidFill>
                  <a:schemeClr val="bg1"/>
                </a:solidFill>
              </a:rPr>
              <a:t>kiến</a:t>
            </a:r>
            <a:endParaRPr lang="en-US" sz="32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chemeClr val="bg1"/>
                </a:solidFill>
              </a:rPr>
              <a:t>Bò</a:t>
            </a:r>
            <a:r>
              <a:rPr lang="en-US" sz="3200" b="1" i="1" dirty="0">
                <a:solidFill>
                  <a:schemeClr val="bg1"/>
                </a:solidFill>
              </a:rPr>
              <a:t> (2): </a:t>
            </a:r>
            <a:r>
              <a:rPr lang="en-US" sz="3200" b="1" i="1" dirty="0" err="1">
                <a:solidFill>
                  <a:schemeClr val="bg1"/>
                </a:solidFill>
              </a:rPr>
              <a:t>danh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từ</a:t>
            </a:r>
            <a:r>
              <a:rPr lang="en-US" sz="3200" b="1" i="1" dirty="0">
                <a:solidFill>
                  <a:schemeClr val="bg1"/>
                </a:solidFill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</a:rPr>
              <a:t>thịt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của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động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vật</a:t>
            </a:r>
            <a:endParaRPr lang="vi-VN" sz="3200" b="1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Ant walk cycle by Chen Libman on Dribbble | Ants, Cycling, Walking">
            <a:extLst>
              <a:ext uri="{FF2B5EF4-FFF2-40B4-BE49-F238E27FC236}">
                <a16:creationId xmlns:a16="http://schemas.microsoft.com/office/drawing/2014/main" id="{146AAE02-0A4D-46B6-9B2E-3418C0B040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193" y="416439"/>
            <a:ext cx="3588640" cy="26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30+ món ngon từ thịt bò để đãi tiệc - cho bé, cho bà bầu">
            <a:extLst>
              <a:ext uri="{FF2B5EF4-FFF2-40B4-BE49-F238E27FC236}">
                <a16:creationId xmlns:a16="http://schemas.microsoft.com/office/drawing/2014/main" id="{D1E0A749-EF89-4B2C-B67C-EBB17CE8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924824"/>
            <a:ext cx="3588640" cy="23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6E101E-855F-4D7B-889C-BFDB7B31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104" y="1751415"/>
            <a:ext cx="7192483" cy="375187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1BD4925-0963-4744-AEAF-FC5CD9CCA949}"/>
              </a:ext>
            </a:extLst>
          </p:cNvPr>
          <p:cNvGrpSpPr/>
          <p:nvPr/>
        </p:nvGrpSpPr>
        <p:grpSpPr>
          <a:xfrm>
            <a:off x="2112130" y="1059030"/>
            <a:ext cx="3346838" cy="1063120"/>
            <a:chOff x="1953104" y="2399893"/>
            <a:chExt cx="2712955" cy="59136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2A3C10B-7334-4A92-8D3E-2FA1CD5DB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3104" y="2399893"/>
              <a:ext cx="2712955" cy="59136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4F95C3C-9975-43C8-8869-0CD8324553E5}"/>
                </a:ext>
              </a:extLst>
            </p:cNvPr>
            <p:cNvSpPr txBox="1"/>
            <p:nvPr/>
          </p:nvSpPr>
          <p:spPr>
            <a:xfrm>
              <a:off x="2151255" y="2510908"/>
              <a:ext cx="2108200" cy="32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Từ</a:t>
              </a:r>
              <a:r>
                <a:rPr lang="en-US" altLang="zh-CN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đồng</a:t>
              </a:r>
              <a:r>
                <a:rPr lang="en-US" altLang="zh-CN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âm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DCB2D43-11DF-4AC3-A2DA-E29658FC15E6}"/>
              </a:ext>
            </a:extLst>
          </p:cNvPr>
          <p:cNvSpPr txBox="1"/>
          <p:nvPr/>
        </p:nvSpPr>
        <p:spPr>
          <a:xfrm>
            <a:off x="2356579" y="2405270"/>
            <a:ext cx="6429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effectLst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đồng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âm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âm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giống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nhưng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nghĩa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khác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không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liên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quan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ea typeface="Times New Roman" panose="02020603050405020304" pitchFamily="18" charset="0"/>
              </a:rPr>
              <a:t>nhau</a:t>
            </a:r>
            <a:endParaRPr lang="vi-VN" sz="2800" b="1" i="1" dirty="0"/>
          </a:p>
        </p:txBody>
      </p:sp>
    </p:spTree>
    <p:extLst>
      <p:ext uri="{BB962C8B-B14F-4D97-AF65-F5344CB8AC3E}">
        <p14:creationId xmlns:p14="http://schemas.microsoft.com/office/powerpoint/2010/main" val="17311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625" y="406841"/>
            <a:ext cx="6166446" cy="58465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6017" y="630519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4239" y="1251172"/>
            <a:ext cx="1286367" cy="12802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060131" y="294735"/>
            <a:ext cx="1125990" cy="53422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463935-B900-46F3-AD0B-992864080EF3}"/>
              </a:ext>
            </a:extLst>
          </p:cNvPr>
          <p:cNvSpPr txBox="1"/>
          <p:nvPr/>
        </p:nvSpPr>
        <p:spPr>
          <a:xfrm>
            <a:off x="4574071" y="2304553"/>
            <a:ext cx="431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Arial"/>
              </a:rPr>
              <a:t>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đa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nghĩa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86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课件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YF补 汉仪夏日体+黑白emoji"/>
        <a:cs typeface=""/>
      </a:majorFont>
      <a:minorFont>
        <a:latin typeface="Arial"/>
        <a:ea typeface="YF补 汉仪夏日体+黑白emoj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1272</Words>
  <Application>Microsoft Office PowerPoint</Application>
  <PresentationFormat>Màn hình rộng</PresentationFormat>
  <Paragraphs>102</Paragraphs>
  <Slides>28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4" baseType="lpstr">
      <vt:lpstr>等线</vt:lpstr>
      <vt:lpstr>#9Slide04 Tinos Bold</vt:lpstr>
      <vt:lpstr>Arial</vt:lpstr>
      <vt:lpstr>Calibri</vt:lpstr>
      <vt:lpstr>Wingdings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II. LUYỆN TẬP</vt:lpstr>
      <vt:lpstr>Bản trình bày PowerPoint</vt:lpstr>
      <vt:lpstr>Bản trình bày PowerPoint</vt:lpstr>
      <vt:lpstr>Bài tập 2 SGK trang 92 – 93</vt:lpstr>
      <vt:lpstr>Bản trình bày PowerPoint</vt:lpstr>
      <vt:lpstr>Bản trình bày PowerPoint</vt:lpstr>
      <vt:lpstr>Bài tập 3 SGK trang 93</vt:lpstr>
      <vt:lpstr>Bản trình bày PowerPoint</vt:lpstr>
      <vt:lpstr>Bản trình bày PowerPoint</vt:lpstr>
      <vt:lpstr>Từ đa nghĩa. </vt:lpstr>
      <vt:lpstr>Bản trình bày PowerPoint</vt:lpstr>
      <vt:lpstr>Bài tập 5 trang 93 </vt:lpstr>
      <vt:lpstr>Bản trình bày PowerPoint</vt:lpstr>
      <vt:lpstr>Bản trình bày PowerPoint</vt:lpstr>
      <vt:lpstr>Vận dụng: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卡通手绘课件PPT</dc:title>
  <dc:creator>lenovo</dc:creator>
  <cp:lastModifiedBy>office083@lophocsangtao.vn</cp:lastModifiedBy>
  <cp:revision>513</cp:revision>
  <dcterms:created xsi:type="dcterms:W3CDTF">2017-08-01T03:24:34Z</dcterms:created>
  <dcterms:modified xsi:type="dcterms:W3CDTF">2021-09-10T01:14:18Z</dcterms:modified>
</cp:coreProperties>
</file>