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256" r:id="rId2"/>
    <p:sldId id="258" r:id="rId3"/>
    <p:sldId id="264" r:id="rId4"/>
    <p:sldId id="280" r:id="rId5"/>
    <p:sldId id="282" r:id="rId6"/>
    <p:sldId id="281" r:id="rId7"/>
    <p:sldId id="283" r:id="rId8"/>
    <p:sldId id="284" r:id="rId9"/>
    <p:sldId id="293" r:id="rId10"/>
    <p:sldId id="292" r:id="rId11"/>
    <p:sldId id="294" r:id="rId12"/>
    <p:sldId id="295" r:id="rId13"/>
    <p:sldId id="288" r:id="rId14"/>
    <p:sldId id="290" r:id="rId15"/>
    <p:sldId id="291" r:id="rId16"/>
    <p:sldId id="298" r:id="rId17"/>
    <p:sldId id="299" r:id="rId18"/>
    <p:sldId id="300" r:id="rId19"/>
    <p:sldId id="301" r:id="rId20"/>
    <p:sldId id="296" r:id="rId21"/>
    <p:sldId id="303" r:id="rId22"/>
    <p:sldId id="304" r:id="rId23"/>
    <p:sldId id="305" r:id="rId24"/>
    <p:sldId id="309" r:id="rId25"/>
    <p:sldId id="307" r:id="rId26"/>
    <p:sldId id="315" r:id="rId27"/>
    <p:sldId id="312" r:id="rId28"/>
    <p:sldId id="313" r:id="rId29"/>
    <p:sldId id="314"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8" autoAdjust="0"/>
    <p:restoredTop sz="87961" autoAdjust="0"/>
  </p:normalViewPr>
  <p:slideViewPr>
    <p:cSldViewPr snapToGrid="0">
      <p:cViewPr varScale="1">
        <p:scale>
          <a:sx n="69" d="100"/>
          <a:sy n="69" d="100"/>
        </p:scale>
        <p:origin x="37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86171-C4F1-47D4-B7E9-6DD006EC67F7}"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BB987-39E5-44C4-93AA-0B0741CCA483}" type="slidenum">
              <a:rPr lang="en-US" smtClean="0"/>
              <a:t>‹#›</a:t>
            </a:fld>
            <a:endParaRPr lang="en-US"/>
          </a:p>
        </p:txBody>
      </p:sp>
    </p:spTree>
    <p:extLst>
      <p:ext uri="{BB962C8B-B14F-4D97-AF65-F5344CB8AC3E}">
        <p14:creationId xmlns:p14="http://schemas.microsoft.com/office/powerpoint/2010/main" val="759394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BB987-39E5-44C4-93AA-0B0741CCA483}" type="slidenum">
              <a:rPr lang="en-US" smtClean="0"/>
              <a:t>2</a:t>
            </a:fld>
            <a:endParaRPr lang="en-US"/>
          </a:p>
        </p:txBody>
      </p:sp>
    </p:spTree>
    <p:extLst>
      <p:ext uri="{BB962C8B-B14F-4D97-AF65-F5344CB8AC3E}">
        <p14:creationId xmlns:p14="http://schemas.microsoft.com/office/powerpoint/2010/main" val="161198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0"/>
              </a:spcAft>
            </a:pPr>
            <a:r>
              <a:rPr lang="de-DE" b="1" smtClean="0">
                <a:latin typeface="Times New Roman" panose="02020603050405020304" pitchFamily="18" charset="0"/>
                <a:ea typeface="Calibri" panose="020F0502020204030204" pitchFamily="34" charset="0"/>
                <a:cs typeface="Times New Roman" panose="02020603050405020304" pitchFamily="18" charset="0"/>
              </a:rPr>
              <a:t>Câu 1:</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de-DE"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đứng trên bàn, đè lên bàn 1 áp lực qua 2 bàn chân.</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Xe ô tô chạy trên đường đè lên mặt đường 1 áp lực.</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Dùng búa đóng đinh.</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Hòn đá trên mặt đất.</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b="1" smtClean="0">
                <a:solidFill>
                  <a:srgbClr val="000000"/>
                </a:solidFill>
                <a:latin typeface="Times New Roman" panose="02020603050405020304" pitchFamily="18" charset="0"/>
                <a:ea typeface="Times New Roman" panose="02020603050405020304" pitchFamily="18" charset="0"/>
              </a:rPr>
              <a:t>        </a:t>
            </a:r>
            <a:r>
              <a:rPr lang="vi-VN" b="1" smtClean="0">
                <a:solidFill>
                  <a:srgbClr val="000000"/>
                </a:solidFill>
                <a:latin typeface="Times New Roman" panose="02020603050405020304" pitchFamily="18" charset="0"/>
                <a:ea typeface="Times New Roman" panose="02020603050405020304" pitchFamily="18" charset="0"/>
              </a:rPr>
              <a:t>Câu 2:</a:t>
            </a:r>
            <a:endParaRPr lang="en-US" sz="1100" smtClean="0">
              <a:latin typeface="Times New Roman" panose="02020603050405020304" pitchFamily="18" charset="0"/>
              <a:ea typeface="Times New Roman" panose="02020603050405020304" pitchFamily="18" charset="0"/>
            </a:endParaRPr>
          </a:p>
          <a:p>
            <a:pPr>
              <a:spcAft>
                <a:spcPts val="0"/>
              </a:spcAft>
            </a:pPr>
            <a:r>
              <a:rPr lang="en-US" smtClean="0">
                <a:solidFill>
                  <a:srgbClr val="000000"/>
                </a:solidFill>
                <a:latin typeface="Times New Roman" panose="02020603050405020304" pitchFamily="18" charset="0"/>
                <a:ea typeface="Times New Roman" panose="02020603050405020304" pitchFamily="18" charset="0"/>
              </a:rPr>
              <a:t>       a) Lực do người tác dụng lên xe kéo - không phải áp lực, lực do người tác dụng vào xe là lực đẩy</a:t>
            </a:r>
            <a:endParaRPr lang="en-US" sz="1100" smtClean="0">
              <a:latin typeface="Times New Roman" panose="02020603050405020304" pitchFamily="18" charset="0"/>
              <a:ea typeface="Times New Roman" panose="02020603050405020304" pitchFamily="18" charset="0"/>
            </a:endParaRPr>
          </a:p>
          <a:p>
            <a:pPr>
              <a:lnSpc>
                <a:spcPct val="107000"/>
              </a:lnSpc>
              <a:spcAft>
                <a:spcPts val="0"/>
              </a:spcAft>
            </a:pP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Lực do xe kéo tác dụng lên mặt đất - là áp lực vì lực của xe kéo tác dụng lên mặt đường chính là trọng lực của máy kéo, có phương vuông góc với mặt bị ép là mặt đường trong trường hợp này.</a:t>
            </a:r>
            <a:endParaRPr lang="en-US" sz="105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Lực do các thùng hàng tác dụng lên xe kéo - không phải áp lực vì lực do các thùng hàng tác dụng lên xe kéo là trọng lực.</a:t>
            </a:r>
            <a:endParaRPr lang="en-US" sz="105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A0BB987-39E5-44C4-93AA-0B0741CCA483}" type="slidenum">
              <a:rPr lang="en-US" smtClean="0"/>
              <a:t>4</a:t>
            </a:fld>
            <a:endParaRPr lang="en-US"/>
          </a:p>
        </p:txBody>
      </p:sp>
    </p:spTree>
    <p:extLst>
      <p:ext uri="{BB962C8B-B14F-4D97-AF65-F5344CB8AC3E}">
        <p14:creationId xmlns:p14="http://schemas.microsoft.com/office/powerpoint/2010/main" val="787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BB987-39E5-44C4-93AA-0B0741CCA483}" type="slidenum">
              <a:rPr lang="en-US" smtClean="0"/>
              <a:t>23</a:t>
            </a:fld>
            <a:endParaRPr lang="en-US"/>
          </a:p>
        </p:txBody>
      </p:sp>
    </p:spTree>
    <p:extLst>
      <p:ext uri="{BB962C8B-B14F-4D97-AF65-F5344CB8AC3E}">
        <p14:creationId xmlns:p14="http://schemas.microsoft.com/office/powerpoint/2010/main" val="289571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0BB987-39E5-44C4-93AA-0B0741CCA483}" type="slidenum">
              <a:rPr lang="en-US" smtClean="0"/>
              <a:t>24</a:t>
            </a:fld>
            <a:endParaRPr lang="en-US"/>
          </a:p>
        </p:txBody>
      </p:sp>
    </p:spTree>
    <p:extLst>
      <p:ext uri="{BB962C8B-B14F-4D97-AF65-F5344CB8AC3E}">
        <p14:creationId xmlns:p14="http://schemas.microsoft.com/office/powerpoint/2010/main" val="412562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12E093-ED99-45CA-A92B-031225202B27}" type="datetimeFigureOut">
              <a:rPr lang="vi-VN" smtClean="0"/>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45E1A2-E8F6-42FB-9232-5BC91E134D81}" type="slidenum">
              <a:rPr lang="vi-VN" smtClean="0"/>
              <a:t>‹#›</a:t>
            </a:fld>
            <a:endParaRPr lang="vi-V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797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12E093-ED99-45CA-A92B-031225202B27}" type="datetimeFigureOut">
              <a:rPr lang="vi-VN" smtClean="0"/>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231288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12E093-ED99-45CA-A92B-031225202B27}" type="datetimeFigureOut">
              <a:rPr lang="vi-VN" smtClean="0"/>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3280980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12E093-ED99-45CA-A92B-031225202B27}" type="datetimeFigureOut">
              <a:rPr lang="vi-VN" smtClean="0"/>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173359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612E093-ED99-45CA-A92B-031225202B27}" type="datetimeFigureOut">
              <a:rPr lang="vi-VN" smtClean="0"/>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445E1A2-E8F6-42FB-9232-5BC91E134D81}" type="slidenum">
              <a:rPr lang="vi-VN" smtClean="0"/>
              <a:t>‹#›</a:t>
            </a:fld>
            <a:endParaRPr lang="vi-VN"/>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969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12E093-ED99-45CA-A92B-031225202B27}" type="datetimeFigureOut">
              <a:rPr lang="vi-VN" smtClean="0"/>
              <a:t>14/12/2024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68396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12E093-ED99-45CA-A92B-031225202B27}" type="datetimeFigureOut">
              <a:rPr lang="vi-VN" smtClean="0"/>
              <a:t>14/12/2024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184183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12E093-ED99-45CA-A92B-031225202B27}" type="datetimeFigureOut">
              <a:rPr lang="vi-VN" smtClean="0"/>
              <a:t>14/12/2024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126363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612E093-ED99-45CA-A92B-031225202B27}" type="datetimeFigureOut">
              <a:rPr lang="vi-VN" smtClean="0"/>
              <a:t>14/12/2024</a:t>
            </a:fld>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425902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612E093-ED99-45CA-A92B-031225202B27}" type="datetimeFigureOut">
              <a:rPr lang="vi-VN" smtClean="0"/>
              <a:t>14/12/2024</a:t>
            </a:fld>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45E1A2-E8F6-42FB-9232-5BC91E134D81}" type="slidenum">
              <a:rPr lang="vi-VN" smtClean="0"/>
              <a:t>‹#›</a:t>
            </a:fld>
            <a:endParaRPr lang="vi-VN"/>
          </a:p>
        </p:txBody>
      </p:sp>
    </p:spTree>
    <p:extLst>
      <p:ext uri="{BB962C8B-B14F-4D97-AF65-F5344CB8AC3E}">
        <p14:creationId xmlns:p14="http://schemas.microsoft.com/office/powerpoint/2010/main" val="1059587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612E093-ED99-45CA-A92B-031225202B27}" type="datetimeFigureOut">
              <a:rPr lang="vi-VN" smtClean="0"/>
              <a:t>14/12/2024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445E1A2-E8F6-42FB-9232-5BC91E134D81}" type="slidenum">
              <a:rPr lang="vi-VN" smtClean="0"/>
              <a:t>‹#›</a:t>
            </a:fld>
            <a:endParaRPr lang="vi-VN"/>
          </a:p>
        </p:txBody>
      </p:sp>
    </p:spTree>
    <p:extLst>
      <p:ext uri="{BB962C8B-B14F-4D97-AF65-F5344CB8AC3E}">
        <p14:creationId xmlns:p14="http://schemas.microsoft.com/office/powerpoint/2010/main" val="202023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612E093-ED99-45CA-A92B-031225202B27}" type="datetimeFigureOut">
              <a:rPr lang="vi-VN" smtClean="0"/>
              <a:t>14/12/2024</a:t>
            </a:fld>
            <a:endParaRPr lang="vi-VN"/>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vi-VN"/>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445E1A2-E8F6-42FB-9232-5BC91E134D81}" type="slidenum">
              <a:rPr lang="vi-VN" smtClean="0"/>
              <a:t>‹#›</a:t>
            </a:fld>
            <a:endParaRPr lang="vi-VN"/>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6275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21.gif"/><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19.gif"/><Relationship Id="rId12" Type="http://schemas.openxmlformats.org/officeDocument/2006/relationships/image" Target="../media/image23.wmf"/><Relationship Id="rId2" Type="http://schemas.openxmlformats.org/officeDocument/2006/relationships/slideLayout" Target="../slideLayouts/slideLayout2.xml"/><Relationship Id="rId16" Type="http://schemas.openxmlformats.org/officeDocument/2006/relationships/image" Target="../media/image25.wmf"/><Relationship Id="rId1" Type="http://schemas.openxmlformats.org/officeDocument/2006/relationships/vmlDrawing" Target="../drawings/vmlDrawing2.vml"/><Relationship Id="rId6" Type="http://schemas.openxmlformats.org/officeDocument/2006/relationships/image" Target="../media/image21.gif"/><Relationship Id="rId11" Type="http://schemas.openxmlformats.org/officeDocument/2006/relationships/oleObject" Target="../embeddings/oleObject3.bin"/><Relationship Id="rId5" Type="http://schemas.openxmlformats.org/officeDocument/2006/relationships/audio" Target="../media/audio2.wav"/><Relationship Id="rId15" Type="http://schemas.openxmlformats.org/officeDocument/2006/relationships/oleObject" Target="../embeddings/oleObject5.bin"/><Relationship Id="rId10" Type="http://schemas.openxmlformats.org/officeDocument/2006/relationships/image" Target="../media/image22.wmf"/><Relationship Id="rId4" Type="http://schemas.openxmlformats.org/officeDocument/2006/relationships/audio" Target="../media/audio3.wav"/><Relationship Id="rId9" Type="http://schemas.openxmlformats.org/officeDocument/2006/relationships/oleObject" Target="../embeddings/oleObject2.bin"/><Relationship Id="rId14" Type="http://schemas.openxmlformats.org/officeDocument/2006/relationships/image" Target="../media/image24.wmf"/></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1.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wmf"/><Relationship Id="rId5" Type="http://schemas.openxmlformats.org/officeDocument/2006/relationships/oleObject" Target="../embeddings/oleObject7.bin"/><Relationship Id="rId4" Type="http://schemas.openxmlformats.org/officeDocument/2006/relationships/image" Target="../media/image26.wm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271" y="920041"/>
            <a:ext cx="11902553" cy="2123658"/>
          </a:xfrm>
          <a:prstGeom prst="rect">
            <a:avLst/>
          </a:prstGeom>
          <a:noFill/>
        </p:spPr>
        <p:txBody>
          <a:bodyPr wrap="none" lIns="91440" tIns="45720" rIns="91440" bIns="45720">
            <a:spAutoFit/>
          </a:bodyPr>
          <a:lstStyle/>
          <a:p>
            <a:pPr algn="ctr"/>
            <a:r>
              <a:rPr lang="en-US" sz="6600" b="1" smtClean="0">
                <a:ln w="22225">
                  <a:solidFill>
                    <a:schemeClr val="accent2"/>
                  </a:solidFill>
                  <a:prstDash val="solid"/>
                </a:ln>
                <a:solidFill>
                  <a:schemeClr val="accent2">
                    <a:lumMod val="40000"/>
                    <a:lumOff val="60000"/>
                  </a:schemeClr>
                </a:solidFill>
              </a:rPr>
              <a:t>Chủ đề 3</a:t>
            </a:r>
          </a:p>
          <a:p>
            <a:pPr algn="ctr"/>
            <a:r>
              <a:rPr lang="en-US" sz="6600" b="1" smtClean="0">
                <a:ln w="22225">
                  <a:solidFill>
                    <a:schemeClr val="accent2"/>
                  </a:solidFill>
                  <a:prstDash val="solid"/>
                </a:ln>
                <a:solidFill>
                  <a:schemeClr val="accent2">
                    <a:lumMod val="40000"/>
                    <a:lumOff val="60000"/>
                  </a:schemeClr>
                </a:solidFill>
              </a:rPr>
              <a:t> </a:t>
            </a:r>
            <a:r>
              <a:rPr lang="en-US" sz="6600" b="1" smtClean="0">
                <a:ln w="22225">
                  <a:solidFill>
                    <a:schemeClr val="accent2"/>
                  </a:solidFill>
                  <a:prstDash val="solid"/>
                </a:ln>
                <a:solidFill>
                  <a:srgbClr val="FF0000"/>
                </a:solidFill>
              </a:rPr>
              <a:t>KHỐI LƯỢNG RIÊNG VÀ ÁP SUẤT </a:t>
            </a:r>
            <a:endParaRPr lang="en-US" sz="66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103102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755" y="298455"/>
            <a:ext cx="11509867" cy="1015663"/>
          </a:xfrm>
          <a:prstGeom prst="rect">
            <a:avLst/>
          </a:prstGeom>
        </p:spPr>
        <p:txBody>
          <a:bodyPr wrap="square">
            <a:spAutoFit/>
          </a:bodyPr>
          <a:lstStyle/>
          <a:p>
            <a:pPr eaLnBrk="0" fontAlgn="base" hangingPunct="0">
              <a:spcBef>
                <a:spcPct val="0"/>
              </a:spcBef>
              <a:spcAft>
                <a:spcPct val="0"/>
              </a:spcAft>
              <a:tabLst>
                <a:tab pos="1208088" algn="l"/>
              </a:tabLst>
            </a:pPr>
            <a:r>
              <a:rPr lang="de-DE" altLang="en-US" sz="3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de-DE" altLang="en-US" sz="30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de-DE" alt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eaLnBrk="0" fontAlgn="base" hangingPunct="0">
              <a:spcBef>
                <a:spcPct val="0"/>
              </a:spcBef>
              <a:spcAft>
                <a:spcPct val="0"/>
              </a:spcAft>
              <a:tabLst>
                <a:tab pos="1208088" algn="l"/>
              </a:tabLst>
            </a:pPr>
            <a:endParaRPr lang="de-DE" altLang="en-US" sz="100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smtClean="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en-US" altLang="en-US" sz="1000">
              <a:latin typeface="Times New Roman" panose="02020603050405020304" pitchFamily="18" charset="0"/>
              <a:cs typeface="Times New Roman" panose="02020603050405020304" pitchFamily="18" charset="0"/>
            </a:endParaRPr>
          </a:p>
        </p:txBody>
      </p:sp>
      <p:sp>
        <p:nvSpPr>
          <p:cNvPr id="3" name="Rectangle 2"/>
          <p:cNvSpPr/>
          <p:nvPr/>
        </p:nvSpPr>
        <p:spPr>
          <a:xfrm>
            <a:off x="269755" y="806286"/>
            <a:ext cx="11814872" cy="3570208"/>
          </a:xfrm>
          <a:prstGeom prst="rect">
            <a:avLst/>
          </a:prstGeom>
        </p:spPr>
        <p:txBody>
          <a:bodyPr wrap="square">
            <a:spAutoFit/>
          </a:bodyPr>
          <a:lstStyle/>
          <a:p>
            <a:pPr>
              <a:lnSpc>
                <a:spcPct val="150000"/>
              </a:lnSpc>
              <a:spcBef>
                <a:spcPts val="600"/>
              </a:spcBef>
              <a:spcAft>
                <a:spcPts val="600"/>
              </a:spcAft>
              <a:tabLst>
                <a:tab pos="1207770" algn="l"/>
              </a:tabLst>
            </a:pPr>
            <a:r>
              <a:rPr lang="de-DE"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de-DE" sz="36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 </a:t>
            </a:r>
            <a:r>
              <a:rPr lang="de-DE"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 một áp lực</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diện tích bị ép </a:t>
            </a:r>
            <a:r>
              <a:rPr lang="de-DE"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giảm</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 </a:t>
            </a:r>
            <a:r>
              <a:rPr lang="de-DE" sz="36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 lún </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 bởi áp lực của khối kim loại trên mặt cát </a:t>
            </a:r>
            <a:r>
              <a:rPr lang="de-DE" sz="3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endParaRPr lang="en-US" sz="3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600"/>
              </a:spcBef>
              <a:spcAft>
                <a:spcPts val="600"/>
              </a:spcAft>
              <a:tabLst>
                <a:tab pos="1207770" algn="l"/>
              </a:tabLst>
            </a:pP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b.Trên một </a:t>
            </a:r>
            <a:r>
              <a:rPr lang="de-DE" sz="3600" b="1">
                <a:latin typeface="Times New Roman" panose="02020603050405020304" pitchFamily="18" charset="0"/>
                <a:ea typeface="Calibri" panose="020F0502020204030204" pitchFamily="34" charset="0"/>
                <a:cs typeface="Times New Roman" panose="02020603050405020304" pitchFamily="18" charset="0"/>
              </a:rPr>
              <a:t>diện tích bị ép không đổi</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6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6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áp lực </a:t>
            </a:r>
            <a:r>
              <a:rPr lang="de-DE" sz="36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r>
            <a:br>
              <a:rPr lang="de-DE" sz="3600" b="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b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 </a:t>
            </a:r>
            <a:r>
              <a:rPr lang="de-DE" sz="36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 lún </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gây bởi áp lực của khối kim loại trên mặt cát </a:t>
            </a:r>
            <a:r>
              <a:rPr lang="de-DE" sz="3600" b="1" u="sng">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endParaRPr lang="en-US" sz="36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567555" y="1932709"/>
            <a:ext cx="1298863"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6" name="Rectangle 5"/>
          <p:cNvSpPr/>
          <p:nvPr/>
        </p:nvSpPr>
        <p:spPr>
          <a:xfrm>
            <a:off x="10567554" y="3716482"/>
            <a:ext cx="1298863"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Tree>
    <p:extLst>
      <p:ext uri="{BB962C8B-B14F-4D97-AF65-F5344CB8AC3E}">
        <p14:creationId xmlns:p14="http://schemas.microsoft.com/office/powerpoint/2010/main" val="33527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8" y="0"/>
            <a:ext cx="11094027" cy="4158511"/>
          </a:xfrm>
          <a:prstGeom prst="rect">
            <a:avLst/>
          </a:prstGeom>
        </p:spPr>
        <p:txBody>
          <a:bodyPr wrap="square">
            <a:spAutoFit/>
          </a:bodyPr>
          <a:lstStyle/>
          <a:p>
            <a:pPr>
              <a:lnSpc>
                <a:spcPct val="150000"/>
              </a:lnSpc>
            </a:pPr>
            <a:r>
              <a:rPr lang="de-DE" sz="36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a:t>
            </a:r>
            <a:r>
              <a:rPr lang="de-DE"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Tác dụng của áp lực lên mặt bị ép phụ thuộc vào những </a:t>
            </a: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yếu tố:</a:t>
            </a:r>
          </a:p>
          <a:p>
            <a:pPr>
              <a:lnSpc>
                <a:spcPct val="150000"/>
              </a:lnSpc>
            </a:pPr>
            <a:r>
              <a:rPr lang="de-DE" sz="3600" smtClean="0">
                <a:latin typeface="Times New Roman" panose="02020603050405020304" pitchFamily="18" charset="0"/>
                <a:cs typeface="Times New Roman" panose="02020603050405020304" pitchFamily="18" charset="0"/>
              </a:rPr>
              <a:t>+ độ </a:t>
            </a:r>
            <a:r>
              <a:rPr lang="de-DE" sz="3600">
                <a:latin typeface="Times New Roman" panose="02020603050405020304" pitchFamily="18" charset="0"/>
                <a:cs typeface="Times New Roman" panose="02020603050405020304" pitchFamily="18" charset="0"/>
              </a:rPr>
              <a:t>lớn của áp lực </a:t>
            </a:r>
          </a:p>
          <a:p>
            <a:pPr>
              <a:lnSpc>
                <a:spcPct val="150000"/>
              </a:lnSpc>
            </a:pPr>
            <a:r>
              <a:rPr lang="de-DE" sz="3600" smtClean="0">
                <a:latin typeface="Times New Roman" panose="02020603050405020304" pitchFamily="18" charset="0"/>
                <a:cs typeface="Times New Roman" panose="02020603050405020304" pitchFamily="18" charset="0"/>
              </a:rPr>
              <a:t>+ diện </a:t>
            </a:r>
            <a:r>
              <a:rPr lang="de-DE" sz="3600">
                <a:latin typeface="Times New Roman" panose="02020603050405020304" pitchFamily="18" charset="0"/>
                <a:cs typeface="Times New Roman" panose="02020603050405020304" pitchFamily="18" charset="0"/>
              </a:rPr>
              <a:t>tích mặt bị ép.</a:t>
            </a:r>
            <a:endParaRPr lang="en-US" sz="3600">
              <a:latin typeface="Times New Roman" panose="02020603050405020304" pitchFamily="18" charset="0"/>
              <a:cs typeface="Times New Roman" panose="02020603050405020304" pitchFamily="18" charset="0"/>
            </a:endParaRPr>
          </a:p>
          <a:p>
            <a:pPr>
              <a:lnSpc>
                <a:spcPct val="150000"/>
              </a:lnSpc>
            </a:pPr>
            <a:r>
              <a:rPr lang="de-DE"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a:p>
        </p:txBody>
      </p:sp>
    </p:spTree>
    <p:extLst>
      <p:ext uri="{BB962C8B-B14F-4D97-AF65-F5344CB8AC3E}">
        <p14:creationId xmlns:p14="http://schemas.microsoft.com/office/powerpoint/2010/main" val="16850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755" y="421994"/>
            <a:ext cx="11509867" cy="1015663"/>
          </a:xfrm>
          <a:prstGeom prst="rect">
            <a:avLst/>
          </a:prstGeom>
        </p:spPr>
        <p:txBody>
          <a:bodyPr wrap="square">
            <a:spAutoFit/>
          </a:bodyPr>
          <a:lstStyle/>
          <a:p>
            <a:pPr lvl="0" eaLnBrk="0" fontAlgn="base" hangingPunct="0">
              <a:spcBef>
                <a:spcPct val="0"/>
              </a:spcBef>
              <a:spcAft>
                <a:spcPct val="0"/>
              </a:spcAft>
              <a:tabLst>
                <a:tab pos="1208088" algn="l"/>
              </a:tabLst>
            </a:pPr>
            <a:endParaRPr lang="de-DE" alt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smtClean="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en-US" altLang="en-US" sz="1000">
              <a:latin typeface="Times New Roman" panose="02020603050405020304" pitchFamily="18" charset="0"/>
              <a:cs typeface="Times New Roman" panose="02020603050405020304" pitchFamily="18" charset="0"/>
            </a:endParaRPr>
          </a:p>
        </p:txBody>
      </p:sp>
      <p:pic>
        <p:nvPicPr>
          <p:cNvPr id="6" name="Picture 12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857" y="3806300"/>
            <a:ext cx="4001845" cy="2126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76523" y="516314"/>
            <a:ext cx="12015477" cy="1567993"/>
          </a:xfrm>
          <a:prstGeom prst="rect">
            <a:avLst/>
          </a:prstGeom>
        </p:spPr>
        <p:txBody>
          <a:bodyPr wrap="square">
            <a:spAutoFit/>
          </a:bodyPr>
          <a:lstStyle/>
          <a:p>
            <a:pPr>
              <a:lnSpc>
                <a:spcPct val="150000"/>
              </a:lnSpc>
              <a:spcBef>
                <a:spcPts val="600"/>
              </a:spcBef>
              <a:spcAft>
                <a:spcPts val="600"/>
              </a:spcAft>
              <a:tabLst>
                <a:tab pos="1207770" algn="l"/>
              </a:tabLst>
            </a:pPr>
            <a:r>
              <a:rPr lang="de-DE" sz="3400" b="1" smtClean="0">
                <a:latin typeface="Times New Roman" panose="02020603050405020304" pitchFamily="18" charset="0"/>
                <a:cs typeface="Times New Roman" panose="02020603050405020304" pitchFamily="18" charset="0"/>
              </a:rPr>
              <a:t>Câu </a:t>
            </a:r>
            <a:r>
              <a:rPr lang="de-DE" sz="3400" b="1">
                <a:latin typeface="Times New Roman" panose="02020603050405020304" pitchFamily="18" charset="0"/>
                <a:cs typeface="Times New Roman" panose="02020603050405020304" pitchFamily="18" charset="0"/>
              </a:rPr>
              <a:t>4</a:t>
            </a:r>
            <a:r>
              <a:rPr lang="de-DE" sz="3400">
                <a:latin typeface="Times New Roman" panose="02020603050405020304" pitchFamily="18" charset="0"/>
                <a:cs typeface="Times New Roman" panose="02020603050405020304" pitchFamily="18" charset="0"/>
              </a:rPr>
              <a:t>: So sánh áp suất do khối kim loại tác dụng lên cát trong trường hợp ở hình 16.2a với 16.2b và </a:t>
            </a:r>
            <a:r>
              <a:rPr lang="de-DE" sz="3400" smtClean="0">
                <a:latin typeface="Times New Roman" panose="02020603050405020304" pitchFamily="18" charset="0"/>
                <a:cs typeface="Times New Roman" panose="02020603050405020304" pitchFamily="18" charset="0"/>
              </a:rPr>
              <a:t>16.2c.</a:t>
            </a:r>
            <a:endParaRPr lang="en-US" sz="3400">
              <a:latin typeface="Times New Roman" panose="02020603050405020304" pitchFamily="18" charset="0"/>
              <a:cs typeface="Times New Roman" panose="02020603050405020304" pitchFamily="18" charset="0"/>
            </a:endParaRPr>
          </a:p>
        </p:txBody>
      </p:sp>
      <p:sp>
        <p:nvSpPr>
          <p:cNvPr id="10" name="Rectangle 9"/>
          <p:cNvSpPr/>
          <p:nvPr/>
        </p:nvSpPr>
        <p:spPr>
          <a:xfrm>
            <a:off x="3755514" y="-15779"/>
            <a:ext cx="4372094" cy="584775"/>
          </a:xfrm>
          <a:prstGeom prst="rect">
            <a:avLst/>
          </a:prstGeom>
        </p:spPr>
        <p:txBody>
          <a:bodyPr wrap="none">
            <a:spAutoFit/>
          </a:bodyPr>
          <a:lstStyle/>
          <a:p>
            <a:pPr lvl="0" eaLnBrk="0" fontAlgn="base" hangingPunct="0">
              <a:spcBef>
                <a:spcPct val="0"/>
              </a:spcBef>
              <a:spcAft>
                <a:spcPct val="0"/>
              </a:spcAft>
              <a:tabLst>
                <a:tab pos="552450" algn="l"/>
              </a:tabLst>
            </a:pPr>
            <a:r>
              <a:rPr lang="de-DE" altLang="en-US" sz="32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de-DE" altLang="en-US" sz="3200" b="1" u="sng"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altLang="en-US" sz="3200">
              <a:latin typeface="Times New Roman" panose="02020603050405020304" pitchFamily="18" charset="0"/>
              <a:cs typeface="Times New Roman" panose="02020603050405020304" pitchFamily="18" charset="0"/>
            </a:endParaRPr>
          </a:p>
        </p:txBody>
      </p:sp>
      <p:sp>
        <p:nvSpPr>
          <p:cNvPr id="2" name="Rectangle 1"/>
          <p:cNvSpPr/>
          <p:nvPr/>
        </p:nvSpPr>
        <p:spPr>
          <a:xfrm>
            <a:off x="176523" y="2103131"/>
            <a:ext cx="10231581" cy="1665521"/>
          </a:xfrm>
          <a:prstGeom prst="rect">
            <a:avLst/>
          </a:prstGeom>
        </p:spPr>
        <p:txBody>
          <a:bodyPr wrap="square">
            <a:spAutoFit/>
          </a:bodyPr>
          <a:lstStyle/>
          <a:p>
            <a:pPr marL="571500" indent="-571500">
              <a:lnSpc>
                <a:spcPct val="150000"/>
              </a:lnSpc>
              <a:buFontTx/>
              <a:buChar char="-"/>
            </a:pPr>
            <a:r>
              <a:rPr lang="de-DE" sz="3600" smtClean="0">
                <a:solidFill>
                  <a:srgbClr val="000000"/>
                </a:solidFill>
                <a:latin typeface="Times New Roman" panose="02020603050405020304" pitchFamily="18" charset="0"/>
                <a:ea typeface="Calibri" panose="020F0502020204030204" pitchFamily="34" charset="0"/>
              </a:rPr>
              <a:t>Áp </a:t>
            </a:r>
            <a:r>
              <a:rPr lang="de-DE" sz="3600">
                <a:solidFill>
                  <a:srgbClr val="000000"/>
                </a:solidFill>
                <a:latin typeface="Times New Roman" panose="02020603050405020304" pitchFamily="18" charset="0"/>
                <a:ea typeface="Calibri" panose="020F0502020204030204" pitchFamily="34" charset="0"/>
              </a:rPr>
              <a:t>suất ở hình 16.2a &lt; Áp suất ở hình </a:t>
            </a:r>
            <a:r>
              <a:rPr lang="de-DE" sz="3600" smtClean="0">
                <a:solidFill>
                  <a:srgbClr val="000000"/>
                </a:solidFill>
                <a:latin typeface="Times New Roman" panose="02020603050405020304" pitchFamily="18" charset="0"/>
                <a:ea typeface="Calibri" panose="020F0502020204030204" pitchFamily="34" charset="0"/>
              </a:rPr>
              <a:t>16.2b</a:t>
            </a:r>
          </a:p>
          <a:p>
            <a:pPr marL="571500" indent="-571500">
              <a:lnSpc>
                <a:spcPct val="150000"/>
              </a:lnSpc>
              <a:buFontTx/>
              <a:buChar char="-"/>
            </a:pPr>
            <a:r>
              <a:rPr lang="de-DE" sz="3600" smtClean="0">
                <a:solidFill>
                  <a:srgbClr val="000000"/>
                </a:solidFill>
                <a:latin typeface="Times New Roman" panose="02020603050405020304" pitchFamily="18" charset="0"/>
                <a:ea typeface="Calibri" panose="020F0502020204030204" pitchFamily="34" charset="0"/>
              </a:rPr>
              <a:t>Áp </a:t>
            </a:r>
            <a:r>
              <a:rPr lang="de-DE" sz="3600">
                <a:solidFill>
                  <a:srgbClr val="000000"/>
                </a:solidFill>
                <a:latin typeface="Times New Roman" panose="02020603050405020304" pitchFamily="18" charset="0"/>
                <a:ea typeface="Calibri" panose="020F0502020204030204" pitchFamily="34" charset="0"/>
              </a:rPr>
              <a:t>suất ở hình 16.2a &lt; Áp suất ở hình </a:t>
            </a:r>
            <a:r>
              <a:rPr lang="de-DE" sz="3600" smtClean="0">
                <a:solidFill>
                  <a:srgbClr val="000000"/>
                </a:solidFill>
                <a:latin typeface="Times New Roman" panose="02020603050405020304" pitchFamily="18" charset="0"/>
                <a:ea typeface="Calibri" panose="020F0502020204030204" pitchFamily="34" charset="0"/>
              </a:rPr>
              <a:t>16.2c</a:t>
            </a:r>
            <a:endParaRPr lang="en-US" sz="3600"/>
          </a:p>
        </p:txBody>
      </p:sp>
    </p:spTree>
    <p:extLst>
      <p:ext uri="{BB962C8B-B14F-4D97-AF65-F5344CB8AC3E}">
        <p14:creationId xmlns:p14="http://schemas.microsoft.com/office/powerpoint/2010/main" val="281774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88" y="7937"/>
            <a:ext cx="11217349" cy="1450757"/>
          </a:xfrm>
        </p:spPr>
        <p:txBody>
          <a:bodyPr>
            <a:normAutofit/>
          </a:bodyPr>
          <a:lstStyle/>
          <a:p>
            <a:r>
              <a:rPr lang="en-US" b="1" smtClean="0">
                <a:latin typeface="Times New Roman" panose="02020603050405020304" pitchFamily="18" charset="0"/>
                <a:cs typeface="Times New Roman" panose="02020603050405020304" pitchFamily="18" charset="0"/>
              </a:rPr>
              <a:t>Khái </a:t>
            </a:r>
            <a:r>
              <a:rPr lang="en-US" b="1">
                <a:latin typeface="Times New Roman" panose="02020603050405020304" pitchFamily="18" charset="0"/>
                <a:cs typeface="Times New Roman" panose="02020603050405020304" pitchFamily="18" charset="0"/>
              </a:rPr>
              <a:t>niệm áp </a:t>
            </a:r>
            <a:r>
              <a:rPr lang="en-US" b="1" smtClean="0">
                <a:latin typeface="Times New Roman" panose="02020603050405020304" pitchFamily="18" charset="0"/>
                <a:cs typeface="Times New Roman" panose="02020603050405020304" pitchFamily="18" charset="0"/>
              </a:rPr>
              <a:t>suất</a:t>
            </a: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0375" y="1903572"/>
            <a:ext cx="11250180" cy="2086537"/>
          </a:xfrm>
        </p:spPr>
        <p:txBody>
          <a:bodyPr>
            <a:noAutofit/>
          </a:bodyPr>
          <a:lstStyle/>
          <a:p>
            <a:pPr>
              <a:lnSpc>
                <a:spcPct val="150000"/>
              </a:lnSpc>
            </a:pPr>
            <a:r>
              <a:rPr lang="de-DE" sz="3600" smtClean="0">
                <a:latin typeface="Times New Roman" panose="02020603050405020304" pitchFamily="18" charset="0"/>
                <a:cs typeface="Times New Roman" panose="02020603050405020304" pitchFamily="18" charset="0"/>
              </a:rPr>
              <a:t>- </a:t>
            </a:r>
            <a:r>
              <a:rPr lang="de-DE" sz="3600" b="1" smtClean="0">
                <a:solidFill>
                  <a:srgbClr val="FF0000"/>
                </a:solidFill>
                <a:latin typeface="Times New Roman" panose="02020603050405020304" pitchFamily="18" charset="0"/>
                <a:cs typeface="Times New Roman" panose="02020603050405020304" pitchFamily="18" charset="0"/>
              </a:rPr>
              <a:t>Tác </a:t>
            </a:r>
            <a:r>
              <a:rPr lang="de-DE" sz="3600" b="1">
                <a:solidFill>
                  <a:srgbClr val="FF0000"/>
                </a:solidFill>
                <a:latin typeface="Times New Roman" panose="02020603050405020304" pitchFamily="18" charset="0"/>
                <a:cs typeface="Times New Roman" panose="02020603050405020304" pitchFamily="18" charset="0"/>
              </a:rPr>
              <a:t>dụng của áp lực </a:t>
            </a:r>
            <a:r>
              <a:rPr lang="de-DE" sz="3600">
                <a:latin typeface="Times New Roman" panose="02020603050405020304" pitchFamily="18" charset="0"/>
                <a:cs typeface="Times New Roman" panose="02020603050405020304" pitchFamily="18" charset="0"/>
              </a:rPr>
              <a:t>lên mặt bị ép </a:t>
            </a:r>
            <a:r>
              <a:rPr lang="de-DE" sz="3600" b="1">
                <a:latin typeface="Times New Roman" panose="02020603050405020304" pitchFamily="18" charset="0"/>
                <a:cs typeface="Times New Roman" panose="02020603050405020304" pitchFamily="18" charset="0"/>
              </a:rPr>
              <a:t>phụ thuộc </a:t>
            </a:r>
            <a:r>
              <a:rPr lang="de-DE" sz="3600">
                <a:latin typeface="Times New Roman" panose="02020603050405020304" pitchFamily="18" charset="0"/>
                <a:cs typeface="Times New Roman" panose="02020603050405020304" pitchFamily="18" charset="0"/>
              </a:rPr>
              <a:t>vào độ lớn của áp lực và diện tích mặt bị </a:t>
            </a:r>
            <a:r>
              <a:rPr lang="de-DE" sz="3600" smtClean="0">
                <a:latin typeface="Times New Roman" panose="02020603050405020304" pitchFamily="18" charset="0"/>
                <a:cs typeface="Times New Roman" panose="02020603050405020304" pitchFamily="18" charset="0"/>
              </a:rPr>
              <a:t>ép.</a:t>
            </a:r>
            <a:endParaRPr lang="en-US" sz="360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AutoShape 2" descr="Bài 7. Áp suất trang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ight Arrow 3"/>
          <p:cNvSpPr/>
          <p:nvPr/>
        </p:nvSpPr>
        <p:spPr>
          <a:xfrm>
            <a:off x="0" y="1045029"/>
            <a:ext cx="674914" cy="206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52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4170" y="91065"/>
            <a:ext cx="11217349"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vi-VN"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258079" y="620075"/>
            <a:ext cx="11250180" cy="208653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pPr>
            <a:r>
              <a:rPr lang="de-DE" sz="3600" smtClean="0">
                <a:latin typeface="Times New Roman" panose="02020603050405020304" pitchFamily="18" charset="0"/>
                <a:cs typeface="Times New Roman" panose="02020603050405020304" pitchFamily="18" charset="0"/>
              </a:rPr>
              <a:t>- </a:t>
            </a:r>
            <a:r>
              <a:rPr lang="de-DE" sz="3600" b="1" smtClean="0">
                <a:solidFill>
                  <a:srgbClr val="FF0000"/>
                </a:solidFill>
                <a:latin typeface="Times New Roman" panose="02020603050405020304" pitchFamily="18" charset="0"/>
                <a:cs typeface="Times New Roman" panose="02020603050405020304" pitchFamily="18" charset="0"/>
              </a:rPr>
              <a:t>Áp suất </a:t>
            </a:r>
            <a:r>
              <a:rPr lang="de-DE" sz="3600" smtClean="0">
                <a:latin typeface="Times New Roman" panose="02020603050405020304" pitchFamily="18" charset="0"/>
                <a:cs typeface="Times New Roman" panose="02020603050405020304" pitchFamily="18" charset="0"/>
              </a:rPr>
              <a:t>được tính bằng áp lực tác dụng lên một đơn vị diện tích mặt bị ép</a:t>
            </a:r>
            <a:r>
              <a:rPr lang="de-DE" sz="3600" b="1" smtClean="0">
                <a:latin typeface="Times New Roman" panose="02020603050405020304" pitchFamily="18" charset="0"/>
                <a:cs typeface="Times New Roman" panose="02020603050405020304" pitchFamily="18" charset="0"/>
              </a:rPr>
              <a:t>. </a:t>
            </a:r>
          </a:p>
          <a:p>
            <a:pPr>
              <a:lnSpc>
                <a:spcPct val="150000"/>
              </a:lnSpc>
            </a:pPr>
            <a:r>
              <a:rPr lang="de-DE" altLang="en-US" sz="36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Công thức t</a:t>
            </a:r>
            <a:r>
              <a:rPr lang="de-DE" altLang="en-US" sz="3600" b="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í</a:t>
            </a:r>
            <a:r>
              <a:rPr lang="de-DE" altLang="en-US" sz="36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 </a:t>
            </a:r>
            <a:r>
              <a:rPr lang="de-DE" altLang="en-US" sz="3600" b="1"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á</a:t>
            </a:r>
            <a:r>
              <a:rPr lang="de-DE" altLang="en-US" sz="36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 suất:</a:t>
            </a:r>
            <a:r>
              <a:rPr lang="en-US"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4400" smtClean="0">
              <a:solidFill>
                <a:schemeClr val="tx1"/>
              </a:solidFill>
              <a:latin typeface="Arial" panose="020B0604020202020204" pitchFamily="34" charset="0"/>
            </a:endParaRPr>
          </a:p>
          <a:p>
            <a:pPr marL="0" indent="0" algn="just" eaLnBrk="0" fontAlgn="base" hangingPunct="0">
              <a:lnSpc>
                <a:spcPct val="100000"/>
              </a:lnSpc>
              <a:spcBef>
                <a:spcPct val="0"/>
              </a:spcBef>
              <a:spcAft>
                <a:spcPct val="0"/>
              </a:spcAft>
              <a:buClrTx/>
              <a:buSzTx/>
              <a:buFont typeface="Calibri" panose="020F0502020204030204" pitchFamily="34" charset="0"/>
              <a:buNone/>
            </a:pP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Trong đ</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ó</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1600">
                <a:solidFill>
                  <a:schemeClr val="tx1"/>
                </a:solidFill>
              </a:rPr>
              <a:t> </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 l</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á</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 suất            </a:t>
            </a:r>
            <a:endParaRPr lang="en-US" altLang="en-US" sz="1600" smtClean="0">
              <a:solidFill>
                <a:schemeClr val="tx1"/>
              </a:solidFill>
            </a:endParaRPr>
          </a:p>
          <a:p>
            <a:pPr marL="0" indent="0" algn="just" eaLnBrk="0" fontAlgn="base" hangingPunct="0">
              <a:lnSpc>
                <a:spcPct val="100000"/>
              </a:lnSpc>
              <a:spcBef>
                <a:spcPct val="0"/>
              </a:spcBef>
              <a:spcAft>
                <a:spcPct val="0"/>
              </a:spcAft>
              <a:buClrTx/>
              <a:buSzTx/>
              <a:buFont typeface="Calibri" panose="020F0502020204030204" pitchFamily="34" charset="0"/>
              <a:buNone/>
            </a:pP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F l</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á</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 lực (N)</a:t>
            </a:r>
            <a:endParaRPr lang="en-US" altLang="en-US" sz="1600" smtClean="0">
              <a:solidFill>
                <a:schemeClr val="tx1"/>
              </a:solidFill>
            </a:endParaRPr>
          </a:p>
          <a:p>
            <a:pPr marL="0" indent="0" algn="just" eaLnBrk="0" fontAlgn="base" hangingPunct="0">
              <a:lnSpc>
                <a:spcPct val="100000"/>
              </a:lnSpc>
              <a:spcBef>
                <a:spcPct val="0"/>
              </a:spcBef>
              <a:spcAft>
                <a:spcPct val="0"/>
              </a:spcAft>
              <a:buClrTx/>
              <a:buSzTx/>
              <a:buFont typeface="Calibri" panose="020F0502020204030204" pitchFamily="34" charset="0"/>
              <a:buNone/>
            </a:pP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S l</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à</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diện t</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í</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ch bị </a:t>
            </a:r>
            <a:r>
              <a:rPr lang="fr-FR" altLang="en-US" sz="360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é</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 (m</a:t>
            </a:r>
            <a:r>
              <a:rPr lang="fr-FR" altLang="en-US" sz="3600" baseline="300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fr-FR" altLang="en-US" sz="36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fr-FR" altLang="en-US" sz="4400" smtClean="0">
              <a:solidFill>
                <a:schemeClr val="tx1"/>
              </a:solidFill>
              <a:latin typeface="Arial" panose="020B0604020202020204" pitchFamily="34" charset="0"/>
            </a:endParaRPr>
          </a:p>
          <a:p>
            <a:pPr>
              <a:lnSpc>
                <a:spcPct val="150000"/>
              </a:lnSpc>
            </a:pPr>
            <a:endParaRPr lang="de-DE" sz="3600" b="1" smtClean="0">
              <a:latin typeface="Times New Roman" panose="02020603050405020304" pitchFamily="18" charset="0"/>
              <a:cs typeface="Times New Roman" panose="02020603050405020304" pitchFamily="18" charset="0"/>
            </a:endParaRPr>
          </a:p>
          <a:p>
            <a:pPr>
              <a:lnSpc>
                <a:spcPct val="150000"/>
              </a:lnSpc>
            </a:pPr>
            <a:endParaRPr lang="en-US" sz="3600" smtClean="0">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436691488"/>
              </p:ext>
            </p:extLst>
          </p:nvPr>
        </p:nvGraphicFramePr>
        <p:xfrm>
          <a:off x="6324312" y="2070832"/>
          <a:ext cx="1801379" cy="1801379"/>
        </p:xfrm>
        <a:graphic>
          <a:graphicData uri="http://schemas.openxmlformats.org/presentationml/2006/ole">
            <mc:AlternateContent xmlns:mc="http://schemas.openxmlformats.org/markup-compatibility/2006">
              <mc:Choice xmlns:v="urn:schemas-microsoft-com:vml" Requires="v">
                <p:oleObj spid="_x0000_s4124" name="Equation" r:id="rId3" imgW="394213" imgH="394213" progId="Equation.3">
                  <p:embed/>
                </p:oleObj>
              </mc:Choice>
              <mc:Fallback>
                <p:oleObj name="Equation" r:id="rId3" imgW="394213" imgH="394213" progId="Equation.3">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312" y="2070832"/>
                        <a:ext cx="1801379" cy="1801379"/>
                      </a:xfrm>
                      <a:prstGeom prst="rect">
                        <a:avLst/>
                      </a:prstGeom>
                      <a:noFill/>
                    </p:spPr>
                  </p:pic>
                </p:oleObj>
              </mc:Fallback>
            </mc:AlternateContent>
          </a:graphicData>
        </a:graphic>
      </p:graphicFrame>
    </p:spTree>
    <p:extLst>
      <p:ext uri="{BB962C8B-B14F-4D97-AF65-F5344CB8AC3E}">
        <p14:creationId xmlns:p14="http://schemas.microsoft.com/office/powerpoint/2010/main" val="39878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918" y="0"/>
            <a:ext cx="11447318" cy="6217087"/>
          </a:xfrm>
          <a:prstGeom prst="rect">
            <a:avLst/>
          </a:prstGeom>
        </p:spPr>
        <p:txBody>
          <a:bodyPr wrap="square">
            <a:spAutoFit/>
          </a:bodyPr>
          <a:lstStyle/>
          <a:p>
            <a:pPr algn="just">
              <a:lnSpc>
                <a:spcPct val="150000"/>
              </a:lnSpc>
              <a:spcAft>
                <a:spcPts val="800"/>
              </a:spcAft>
            </a:pPr>
            <a:r>
              <a:rPr lang="fr-FR" sz="3600">
                <a:latin typeface="Times New Roman" panose="02020603050405020304" pitchFamily="18" charset="0"/>
                <a:ea typeface="Calibri" panose="020F0502020204030204" pitchFamily="34" charset="0"/>
                <a:cs typeface="Times New Roman" panose="02020603050405020304" pitchFamily="18" charset="0"/>
              </a:rPr>
              <a:t>- Đơn vị áp suất Paxcan (Pa)      </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fr-FR" sz="3600" smtClean="0">
                <a:latin typeface="Times New Roman" panose="02020603050405020304" pitchFamily="18" charset="0"/>
                <a:ea typeface="Calibri" panose="020F0502020204030204" pitchFamily="34" charset="0"/>
                <a:cs typeface="Times New Roman" panose="02020603050405020304" pitchFamily="18" charset="0"/>
              </a:rPr>
              <a:t>                                1 </a:t>
            </a:r>
            <a:r>
              <a:rPr lang="fr-FR" sz="3600">
                <a:latin typeface="Times New Roman" panose="02020603050405020304" pitchFamily="18" charset="0"/>
                <a:ea typeface="Calibri" panose="020F0502020204030204" pitchFamily="34" charset="0"/>
                <a:cs typeface="Times New Roman" panose="02020603050405020304" pitchFamily="18" charset="0"/>
              </a:rPr>
              <a:t>Pa = 1 N/m</a:t>
            </a:r>
            <a:r>
              <a:rPr lang="fr-FR" sz="3600" baseline="30000">
                <a:latin typeface="Times New Roman" panose="02020603050405020304" pitchFamily="18" charset="0"/>
                <a:ea typeface="Calibri" panose="020F0502020204030204" pitchFamily="34" charset="0"/>
                <a:cs typeface="Times New Roman" panose="02020603050405020304" pitchFamily="18" charset="0"/>
              </a:rPr>
              <a:t>2</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 đơn bị đo áp suất khác thường dùng</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0"/>
              </a:spcAft>
            </a:pP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bar = 100 000 Pa</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50000"/>
              </a:lnSpc>
              <a:spcAft>
                <a:spcPts val="0"/>
              </a:spcAft>
            </a:pP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mmHg= 133,3 Pa</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lvl="1" algn="just">
              <a:lnSpc>
                <a:spcPct val="150000"/>
              </a:lnSpc>
            </a:pPr>
            <a:r>
              <a:rPr lang="en-US" sz="36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atm = 101 300 Pa</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400"/>
              </a:spcAft>
              <a:tabLst>
                <a:tab pos="551815" algn="l"/>
              </a:tabLst>
            </a:pPr>
            <a:r>
              <a:rPr lang="de-DE" sz="3600">
                <a:latin typeface="Times New Roman" panose="02020603050405020304" pitchFamily="18" charset="0"/>
                <a:ea typeface="Times New Roman" panose="02020603050405020304" pitchFamily="18" charset="0"/>
                <a:cs typeface="Times New Roman" panose="02020603050405020304" pitchFamily="18" charset="0"/>
              </a:rPr>
              <a:t>- Để đo áp suất người ta dùng áp </a:t>
            </a:r>
            <a:r>
              <a:rPr lang="de-DE" sz="3600" smtClean="0">
                <a:latin typeface="Times New Roman" panose="02020603050405020304" pitchFamily="18" charset="0"/>
                <a:ea typeface="Times New Roman" panose="02020603050405020304" pitchFamily="18" charset="0"/>
                <a:cs typeface="Times New Roman" panose="02020603050405020304" pitchFamily="18" charset="0"/>
              </a:rPr>
              <a:t>kế.</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59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4560" y="0"/>
            <a:ext cx="11217349"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smtClean="0">
                <a:latin typeface="Times New Roman" panose="02020603050405020304" pitchFamily="18" charset="0"/>
                <a:cs typeface="Times New Roman" panose="02020603050405020304" pitchFamily="18" charset="0"/>
              </a:rPr>
              <a:t>III.</a:t>
            </a:r>
            <a:r>
              <a:rPr lang="en-US" sz="3600" i="1" smtClean="0">
                <a:latin typeface="Times New Roman" panose="02020603050405020304" pitchFamily="18" charset="0"/>
                <a:cs typeface="Times New Roman" panose="02020603050405020304" pitchFamily="18" charset="0"/>
              </a:rPr>
              <a:t> </a:t>
            </a:r>
            <a:r>
              <a:rPr lang="en-US" sz="3600" smtClean="0">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Tăng giảm áp suất </a:t>
            </a:r>
            <a:endParaRPr lang="vi-VN" sz="3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004982" y="5133109"/>
            <a:ext cx="3187018" cy="1724891"/>
          </a:xfrm>
          <a:prstGeom prst="rect">
            <a:avLst/>
          </a:prstGeom>
        </p:spPr>
      </p:pic>
      <p:sp>
        <p:nvSpPr>
          <p:cNvPr id="4" name="Rectangle 3"/>
          <p:cNvSpPr/>
          <p:nvPr/>
        </p:nvSpPr>
        <p:spPr>
          <a:xfrm>
            <a:off x="139770" y="369788"/>
            <a:ext cx="11572009" cy="3914918"/>
          </a:xfrm>
          <a:prstGeom prst="rect">
            <a:avLst/>
          </a:prstGeom>
        </p:spPr>
        <p:txBody>
          <a:bodyPr wrap="square">
            <a:spAutoFit/>
          </a:bodyPr>
          <a:lstStyle/>
          <a:p>
            <a:pPr algn="just">
              <a:lnSpc>
                <a:spcPct val="115000"/>
              </a:lnSpc>
              <a:spcAft>
                <a:spcPts val="0"/>
              </a:spcAft>
            </a:pPr>
            <a:r>
              <a:rPr lang="en-US" sz="3600" smtClean="0">
                <a:latin typeface="Times New Roman" panose="02020603050405020304" pitchFamily="18" charset="0"/>
                <a:ea typeface="Calibri" panose="020F0502020204030204" pitchFamily="34" charset="0"/>
                <a:cs typeface="Times New Roman" panose="02020603050405020304" pitchFamily="18" charset="0"/>
              </a:rPr>
              <a:t>+ 4.a</a:t>
            </a:r>
            <a:r>
              <a:rPr lang="en-US" sz="3600">
                <a:latin typeface="Times New Roman" panose="02020603050405020304" pitchFamily="18" charset="0"/>
                <a:ea typeface="Calibri" panose="020F0502020204030204" pitchFamily="34" charset="0"/>
                <a:cs typeface="Times New Roman" panose="02020603050405020304" pitchFamily="18" charset="0"/>
              </a:rPr>
              <a:t>. Vì sao các mũi đinh đều được làm nhọn?</a:t>
            </a:r>
          </a:p>
          <a:p>
            <a:pPr algn="just">
              <a:lnSpc>
                <a:spcPct val="115000"/>
              </a:lnSpc>
              <a:spcAft>
                <a:spcPts val="0"/>
              </a:spcAft>
            </a:pPr>
            <a:r>
              <a:rPr lang="en-US" sz="3600" smtClean="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4.b. Vì sao phần lưỡi dao thường được mài mỏng (hình 16.4b)? Vì sao khi thái thức ăn, nhiều khi ta cần tăng lực tác dụng lên dao?</a:t>
            </a:r>
          </a:p>
          <a:p>
            <a:pPr algn="just">
              <a:lnSpc>
                <a:spcPct val="115000"/>
              </a:lnSpc>
              <a:spcAft>
                <a:spcPts val="0"/>
              </a:spcAft>
            </a:pPr>
            <a:r>
              <a:rPr lang="en-US" sz="3600">
                <a:latin typeface="Times New Roman" panose="02020603050405020304" pitchFamily="18" charset="0"/>
                <a:ea typeface="Calibri" panose="020F0502020204030204" pitchFamily="34" charset="0"/>
                <a:cs typeface="Times New Roman" panose="02020603050405020304" pitchFamily="18" charset="0"/>
              </a:rPr>
              <a:t>+ 4.c. Vì sao khi làm phần nền nhà lát vữa xi măng, người thợ lại cần dùng giày đế phẳng và rộng (hình 16.4c)?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0" y="4447805"/>
            <a:ext cx="2622047" cy="2410195"/>
          </a:xfrm>
          <a:prstGeom prst="rect">
            <a:avLst/>
          </a:prstGeom>
        </p:spPr>
      </p:pic>
      <p:pic>
        <p:nvPicPr>
          <p:cNvPr id="6" name="Picture 5"/>
          <p:cNvPicPr>
            <a:picLocks noChangeAspect="1"/>
          </p:cNvPicPr>
          <p:nvPr/>
        </p:nvPicPr>
        <p:blipFill>
          <a:blip r:embed="rId4"/>
          <a:stretch>
            <a:fillRect/>
          </a:stretch>
        </p:blipFill>
        <p:spPr>
          <a:xfrm>
            <a:off x="2703800" y="4447805"/>
            <a:ext cx="4055991" cy="2410195"/>
          </a:xfrm>
          <a:prstGeom prst="rect">
            <a:avLst/>
          </a:prstGeom>
        </p:spPr>
      </p:pic>
      <p:pic>
        <p:nvPicPr>
          <p:cNvPr id="7" name="Picture 6"/>
          <p:cNvPicPr>
            <a:picLocks noChangeAspect="1"/>
          </p:cNvPicPr>
          <p:nvPr/>
        </p:nvPicPr>
        <p:blipFill>
          <a:blip r:embed="rId5"/>
          <a:stretch>
            <a:fillRect/>
          </a:stretch>
        </p:blipFill>
        <p:spPr>
          <a:xfrm>
            <a:off x="6888010" y="4382648"/>
            <a:ext cx="3147776" cy="2540506"/>
          </a:xfrm>
          <a:prstGeom prst="rect">
            <a:avLst/>
          </a:prstGeom>
        </p:spPr>
      </p:pic>
    </p:spTree>
    <p:extLst>
      <p:ext uri="{BB962C8B-B14F-4D97-AF65-F5344CB8AC3E}">
        <p14:creationId xmlns:p14="http://schemas.microsoft.com/office/powerpoint/2010/main" val="3566025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66708" y="559065"/>
            <a:ext cx="4218710" cy="3877853"/>
          </a:xfrm>
          <a:prstGeom prst="rect">
            <a:avLst/>
          </a:prstGeom>
        </p:spPr>
      </p:pic>
      <p:sp>
        <p:nvSpPr>
          <p:cNvPr id="3" name="Rectangle 2"/>
          <p:cNvSpPr/>
          <p:nvPr/>
        </p:nvSpPr>
        <p:spPr>
          <a:xfrm>
            <a:off x="377537" y="431974"/>
            <a:ext cx="6096000" cy="3914918"/>
          </a:xfrm>
          <a:prstGeom prst="rect">
            <a:avLst/>
          </a:prstGeom>
        </p:spPr>
        <p:txBody>
          <a:bodyPr>
            <a:spAutoFit/>
          </a:bodyPr>
          <a:lstStyle/>
          <a:p>
            <a:pPr algn="just">
              <a:lnSpc>
                <a:spcPct val="115000"/>
              </a:lnSpc>
              <a:spcAft>
                <a:spcPts val="0"/>
              </a:spcAft>
            </a:pPr>
            <a:r>
              <a:rPr lang="en-US" sz="3600">
                <a:latin typeface="Times New Roman" panose="02020603050405020304" pitchFamily="18" charset="0"/>
                <a:ea typeface="Calibri" panose="020F0502020204030204" pitchFamily="34" charset="0"/>
                <a:cs typeface="Times New Roman" panose="02020603050405020304" pitchFamily="18" charset="0"/>
              </a:rPr>
              <a:t>+ 4.a. Các mũi đinh đều được làm nhọn vì để </a:t>
            </a: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giảm diện tích </a:t>
            </a:r>
            <a:r>
              <a:rPr lang="en-US" sz="3600">
                <a:latin typeface="Times New Roman" panose="02020603050405020304" pitchFamily="18" charset="0"/>
                <a:ea typeface="Calibri" panose="020F0502020204030204" pitchFamily="34" charset="0"/>
                <a:cs typeface="Times New Roman" panose="02020603050405020304" pitchFamily="18" charset="0"/>
              </a:rPr>
              <a:t>bề mặt tiếp xúc giữa đinh và mặt phẳng cần đóng </a:t>
            </a:r>
            <a:r>
              <a:rPr lang="en-US" sz="3600" smtClean="0">
                <a:latin typeface="Times New Roman" panose="02020603050405020304" pitchFamily="18" charset="0"/>
                <a:ea typeface="Calibri" panose="020F0502020204030204" pitchFamily="34" charset="0"/>
                <a:cs typeface="Times New Roman" panose="02020603050405020304" pitchFamily="18" charset="0"/>
              </a:rPr>
              <a:t/>
            </a:r>
            <a:br>
              <a:rPr lang="en-US" sz="3600" smtClean="0">
                <a:latin typeface="Times New Roman" panose="02020603050405020304" pitchFamily="18" charset="0"/>
                <a:ea typeface="Calibri" panose="020F0502020204030204" pitchFamily="34" charset="0"/>
                <a:cs typeface="Times New Roman" panose="02020603050405020304" pitchFamily="18" charset="0"/>
              </a:rPr>
            </a:br>
            <a:r>
              <a:rPr lang="en-US" sz="3600" smtClean="0">
                <a:latin typeface="Cambria Math" panose="02040503050406030204" pitchFamily="18" charset="0"/>
                <a:ea typeface="Calibri" panose="020F0502020204030204" pitchFamily="34" charset="0"/>
                <a:cs typeface="Times New Roman" panose="02020603050405020304" pitchFamily="18" charset="0"/>
              </a:rPr>
              <a:t>⇒</a:t>
            </a:r>
            <a:r>
              <a:rPr lang="en-US" sz="3600" smtClean="0">
                <a:latin typeface="Times New Roman" panose="02020603050405020304" pitchFamily="18" charset="0"/>
                <a:ea typeface="Calibri" panose="020F0502020204030204" pitchFamily="34" charset="0"/>
                <a:cs typeface="Times New Roman" panose="02020603050405020304" pitchFamily="18" charset="0"/>
              </a:rPr>
              <a:t> </a:t>
            </a:r>
            <a:r>
              <a:rPr lang="en-US" sz="3600">
                <a:latin typeface="Times New Roman" panose="02020603050405020304" pitchFamily="18" charset="0"/>
                <a:ea typeface="Calibri" panose="020F0502020204030204" pitchFamily="34" charset="0"/>
                <a:cs typeface="Times New Roman" panose="02020603050405020304" pitchFamily="18" charset="0"/>
              </a:rPr>
              <a:t>giúp một phần </a:t>
            </a: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 áp suất </a:t>
            </a:r>
            <a:r>
              <a:rPr lang="en-US" sz="3600">
                <a:latin typeface="Times New Roman" panose="02020603050405020304" pitchFamily="18" charset="0"/>
                <a:ea typeface="Calibri" panose="020F0502020204030204" pitchFamily="34" charset="0"/>
                <a:cs typeface="Times New Roman" panose="02020603050405020304" pitchFamily="18" charset="0"/>
              </a:rPr>
              <a:t>để đóng đinh dễ dàng hơn.</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5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91437" y="1231018"/>
            <a:ext cx="4055991" cy="3314204"/>
          </a:xfrm>
          <a:prstGeom prst="rect">
            <a:avLst/>
          </a:prstGeom>
        </p:spPr>
      </p:pic>
      <p:sp>
        <p:nvSpPr>
          <p:cNvPr id="3" name="Rectangle 2"/>
          <p:cNvSpPr/>
          <p:nvPr/>
        </p:nvSpPr>
        <p:spPr>
          <a:xfrm>
            <a:off x="502226" y="542837"/>
            <a:ext cx="6563591" cy="5078313"/>
          </a:xfrm>
          <a:prstGeom prst="rect">
            <a:avLst/>
          </a:prstGeom>
        </p:spPr>
        <p:txBody>
          <a:bodyPr wrap="square">
            <a:spAutoFit/>
          </a:bodyPr>
          <a:lstStyle/>
          <a:p>
            <a:pPr algn="just"/>
            <a:r>
              <a:rPr lang="en-US" sz="3600">
                <a:latin typeface="Times New Roman" panose="02020603050405020304" pitchFamily="18" charset="0"/>
                <a:ea typeface="Calibri" panose="020F0502020204030204" pitchFamily="34" charset="0"/>
              </a:rPr>
              <a:t>4.b. </a:t>
            </a:r>
            <a:r>
              <a:rPr lang="en-US" sz="3600" b="1">
                <a:latin typeface="Times New Roman" panose="02020603050405020304" pitchFamily="18" charset="0"/>
                <a:ea typeface="Calibri" panose="020F0502020204030204" pitchFamily="34" charset="0"/>
              </a:rPr>
              <a:t>Phần lưỡi </a:t>
            </a:r>
            <a:r>
              <a:rPr lang="en-US" sz="3600">
                <a:latin typeface="Times New Roman" panose="02020603050405020304" pitchFamily="18" charset="0"/>
                <a:ea typeface="Calibri" panose="020F0502020204030204" pitchFamily="34" charset="0"/>
              </a:rPr>
              <a:t>dao thường được </a:t>
            </a:r>
            <a:r>
              <a:rPr lang="en-US" sz="3600" b="1">
                <a:latin typeface="Times New Roman" panose="02020603050405020304" pitchFamily="18" charset="0"/>
                <a:ea typeface="Calibri" panose="020F0502020204030204" pitchFamily="34" charset="0"/>
              </a:rPr>
              <a:t>mài mỏng </a:t>
            </a:r>
            <a:r>
              <a:rPr lang="en-US" sz="3600">
                <a:latin typeface="Times New Roman" panose="02020603050405020304" pitchFamily="18" charset="0"/>
                <a:ea typeface="Calibri" panose="020F0502020204030204" pitchFamily="34" charset="0"/>
              </a:rPr>
              <a:t>và khi thái thức ăn, nhiều khi ta cần </a:t>
            </a:r>
            <a:r>
              <a:rPr lang="en-US" sz="3600" b="1">
                <a:latin typeface="Times New Roman" panose="02020603050405020304" pitchFamily="18" charset="0"/>
                <a:ea typeface="Calibri" panose="020F0502020204030204" pitchFamily="34" charset="0"/>
              </a:rPr>
              <a:t>tăng lực tác dụng </a:t>
            </a:r>
            <a:r>
              <a:rPr lang="en-US" sz="3600">
                <a:latin typeface="Times New Roman" panose="02020603050405020304" pitchFamily="18" charset="0"/>
                <a:ea typeface="Calibri" panose="020F0502020204030204" pitchFamily="34" charset="0"/>
              </a:rPr>
              <a:t>lên dao vì để </a:t>
            </a:r>
            <a:r>
              <a:rPr lang="en-US" sz="3600" b="1">
                <a:solidFill>
                  <a:srgbClr val="FF0000"/>
                </a:solidFill>
                <a:latin typeface="Times New Roman" panose="02020603050405020304" pitchFamily="18" charset="0"/>
                <a:ea typeface="Calibri" panose="020F0502020204030204" pitchFamily="34" charset="0"/>
              </a:rPr>
              <a:t>tạo áp lực lớn </a:t>
            </a:r>
            <a:r>
              <a:rPr lang="en-US" sz="3600">
                <a:latin typeface="Times New Roman" panose="02020603050405020304" pitchFamily="18" charset="0"/>
                <a:ea typeface="Calibri" panose="020F0502020204030204" pitchFamily="34" charset="0"/>
              </a:rPr>
              <a:t>lên lưỡi dao. </a:t>
            </a:r>
            <a:endParaRPr lang="en-US" sz="3600" smtClean="0">
              <a:latin typeface="Times New Roman" panose="02020603050405020304" pitchFamily="18" charset="0"/>
              <a:ea typeface="Calibri" panose="020F0502020204030204" pitchFamily="34" charset="0"/>
            </a:endParaRPr>
          </a:p>
          <a:p>
            <a:pPr algn="just"/>
            <a:r>
              <a:rPr lang="en-US" sz="3600" smtClean="0">
                <a:latin typeface="Times New Roman" panose="02020603050405020304" pitchFamily="18" charset="0"/>
                <a:ea typeface="Calibri" panose="020F0502020204030204" pitchFamily="34" charset="0"/>
              </a:rPr>
              <a:t>=&gt; Lúc </a:t>
            </a:r>
            <a:r>
              <a:rPr lang="en-US" sz="3600">
                <a:latin typeface="Times New Roman" panose="02020603050405020304" pitchFamily="18" charset="0"/>
                <a:ea typeface="Calibri" panose="020F0502020204030204" pitchFamily="34" charset="0"/>
              </a:rPr>
              <a:t>này ta đã đồng thời </a:t>
            </a:r>
            <a:r>
              <a:rPr lang="en-US" sz="3600" b="1">
                <a:solidFill>
                  <a:srgbClr val="FF0000"/>
                </a:solidFill>
                <a:latin typeface="Times New Roman" panose="02020603050405020304" pitchFamily="18" charset="0"/>
                <a:ea typeface="Calibri" panose="020F0502020204030204" pitchFamily="34" charset="0"/>
              </a:rPr>
              <a:t>giảm diện tích</a:t>
            </a:r>
            <a:r>
              <a:rPr lang="en-US" sz="3600">
                <a:latin typeface="Times New Roman" panose="02020603050405020304" pitchFamily="18" charset="0"/>
                <a:ea typeface="Calibri" panose="020F0502020204030204" pitchFamily="34" charset="0"/>
              </a:rPr>
              <a:t> mặt bị ép và </a:t>
            </a:r>
            <a:r>
              <a:rPr lang="en-US" sz="3600" b="1">
                <a:solidFill>
                  <a:srgbClr val="FF0000"/>
                </a:solidFill>
                <a:latin typeface="Times New Roman" panose="02020603050405020304" pitchFamily="18" charset="0"/>
                <a:ea typeface="Calibri" panose="020F0502020204030204" pitchFamily="34" charset="0"/>
              </a:rPr>
              <a:t>tăng áp lực</a:t>
            </a:r>
            <a:r>
              <a:rPr lang="en-US" sz="3600">
                <a:latin typeface="Times New Roman" panose="02020603050405020304" pitchFamily="18" charset="0"/>
                <a:ea typeface="Calibri" panose="020F0502020204030204" pitchFamily="34" charset="0"/>
              </a:rPr>
              <a:t> nên </a:t>
            </a:r>
            <a:r>
              <a:rPr lang="en-US" sz="3600" b="1">
                <a:solidFill>
                  <a:srgbClr val="FF0000"/>
                </a:solidFill>
                <a:latin typeface="Times New Roman" panose="02020603050405020304" pitchFamily="18" charset="0"/>
                <a:ea typeface="Calibri" panose="020F0502020204030204" pitchFamily="34" charset="0"/>
              </a:rPr>
              <a:t>áp suất sẽ tăng </a:t>
            </a:r>
            <a:r>
              <a:rPr lang="en-US" sz="3600">
                <a:latin typeface="Times New Roman" panose="02020603050405020304" pitchFamily="18" charset="0"/>
                <a:ea typeface="Calibri" panose="020F0502020204030204" pitchFamily="34" charset="0"/>
              </a:rPr>
              <a:t>giúp thái thức ăn dễ dàng hơn.</a:t>
            </a:r>
            <a:endParaRPr lang="en-US" sz="3600"/>
          </a:p>
        </p:txBody>
      </p:sp>
    </p:spTree>
    <p:extLst>
      <p:ext uri="{BB962C8B-B14F-4D97-AF65-F5344CB8AC3E}">
        <p14:creationId xmlns:p14="http://schemas.microsoft.com/office/powerpoint/2010/main" val="219161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3255" y="943256"/>
            <a:ext cx="4547639" cy="3670307"/>
          </a:xfrm>
          <a:prstGeom prst="rect">
            <a:avLst/>
          </a:prstGeom>
        </p:spPr>
      </p:pic>
      <p:sp>
        <p:nvSpPr>
          <p:cNvPr id="3" name="Rectangle 2"/>
          <p:cNvSpPr/>
          <p:nvPr/>
        </p:nvSpPr>
        <p:spPr>
          <a:xfrm>
            <a:off x="273627" y="103909"/>
            <a:ext cx="6750628" cy="5909310"/>
          </a:xfrm>
          <a:prstGeom prst="rect">
            <a:avLst/>
          </a:prstGeom>
        </p:spPr>
        <p:txBody>
          <a:bodyPr wrap="square">
            <a:spAutoFit/>
          </a:bodyPr>
          <a:lstStyle/>
          <a:p>
            <a:pPr algn="just">
              <a:lnSpc>
                <a:spcPct val="150000"/>
              </a:lnSpc>
            </a:pPr>
            <a:r>
              <a:rPr lang="en-US" sz="3600">
                <a:latin typeface="Times New Roman" panose="02020603050405020304" pitchFamily="18" charset="0"/>
                <a:ea typeface="Calibri" panose="020F0502020204030204" pitchFamily="34" charset="0"/>
              </a:rPr>
              <a:t>4.c. Khi làm phần nền nhà lát vữa xi măng, người thợ lại cần dùng giày đế phẳng và rộng vì lúc này cùng áp lực nhưng </a:t>
            </a:r>
            <a:r>
              <a:rPr lang="en-US" sz="3600" b="1">
                <a:solidFill>
                  <a:srgbClr val="FF0000"/>
                </a:solidFill>
                <a:latin typeface="Times New Roman" panose="02020603050405020304" pitchFamily="18" charset="0"/>
                <a:ea typeface="Calibri" panose="020F0502020204030204" pitchFamily="34" charset="0"/>
              </a:rPr>
              <a:t>tăng diện tích </a:t>
            </a:r>
            <a:r>
              <a:rPr lang="en-US" sz="3600">
                <a:latin typeface="Times New Roman" panose="02020603050405020304" pitchFamily="18" charset="0"/>
                <a:ea typeface="Calibri" panose="020F0502020204030204" pitchFamily="34" charset="0"/>
              </a:rPr>
              <a:t>mặt bị ép, làm </a:t>
            </a:r>
            <a:r>
              <a:rPr lang="en-US" sz="3600" b="1">
                <a:solidFill>
                  <a:srgbClr val="FF0000"/>
                </a:solidFill>
                <a:latin typeface="Times New Roman" panose="02020603050405020304" pitchFamily="18" charset="0"/>
                <a:ea typeface="Calibri" panose="020F0502020204030204" pitchFamily="34" charset="0"/>
              </a:rPr>
              <a:t>giảm áp suất </a:t>
            </a:r>
            <a:r>
              <a:rPr lang="en-US" sz="3600" smtClean="0">
                <a:latin typeface="Times New Roman" panose="02020603050405020304" pitchFamily="18" charset="0"/>
                <a:ea typeface="Calibri" panose="020F0502020204030204" pitchFamily="34" charset="0"/>
              </a:rPr>
              <a:t/>
            </a:r>
            <a:br>
              <a:rPr lang="en-US" sz="3600" smtClean="0">
                <a:latin typeface="Times New Roman" panose="02020603050405020304" pitchFamily="18" charset="0"/>
                <a:ea typeface="Calibri" panose="020F0502020204030204" pitchFamily="34" charset="0"/>
              </a:rPr>
            </a:br>
            <a:r>
              <a:rPr lang="en-US" sz="3600" smtClean="0">
                <a:latin typeface="Cambria Math" panose="02040503050406030204" pitchFamily="18" charset="0"/>
                <a:ea typeface="Calibri" panose="020F0502020204030204" pitchFamily="34" charset="0"/>
                <a:cs typeface="Times New Roman" panose="02020603050405020304" pitchFamily="18" charset="0"/>
              </a:rPr>
              <a:t>⇒</a:t>
            </a:r>
            <a:r>
              <a:rPr lang="en-US" sz="3600" smtClean="0">
                <a:latin typeface="Times New Roman" panose="02020603050405020304" pitchFamily="18" charset="0"/>
                <a:ea typeface="Calibri" panose="020F0502020204030204" pitchFamily="34" charset="0"/>
              </a:rPr>
              <a:t> </a:t>
            </a:r>
            <a:r>
              <a:rPr lang="en-US" sz="3600">
                <a:latin typeface="Times New Roman" panose="02020603050405020304" pitchFamily="18" charset="0"/>
                <a:ea typeface="Calibri" panose="020F0502020204030204" pitchFamily="34" charset="0"/>
              </a:rPr>
              <a:t>người thợ không bị lún xuống lớp vữa xi măng.</a:t>
            </a:r>
            <a:endParaRPr lang="en-US" sz="3600"/>
          </a:p>
        </p:txBody>
      </p:sp>
    </p:spTree>
    <p:extLst>
      <p:ext uri="{BB962C8B-B14F-4D97-AF65-F5344CB8AC3E}">
        <p14:creationId xmlns:p14="http://schemas.microsoft.com/office/powerpoint/2010/main" val="31143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í quyết xử lí xe bị sa lầy hiệu quả - Blog Xe Hơi Carmu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072"/>
            <a:ext cx="6035040" cy="391363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60375" y="4593427"/>
            <a:ext cx="11179743" cy="1450757"/>
          </a:xfrm>
        </p:spPr>
        <p:txBody>
          <a:bodyPr>
            <a:noAutofit/>
          </a:bodyPr>
          <a:lstStyle/>
          <a:p>
            <a:r>
              <a:rPr lang="en-US" smtClean="0">
                <a:latin typeface="Times New Roman" panose="02020603050405020304" pitchFamily="18" charset="0"/>
                <a:ea typeface="Calibri" panose="020F0502020204030204" pitchFamily="34" charset="0"/>
              </a:rPr>
              <a:t>Xe </a:t>
            </a:r>
            <a:r>
              <a:rPr lang="en-US">
                <a:latin typeface="Times New Roman" panose="02020603050405020304" pitchFamily="18" charset="0"/>
                <a:ea typeface="Calibri" panose="020F0502020204030204" pitchFamily="34" charset="0"/>
              </a:rPr>
              <a:t>ô tô và xe tăng cùng đi qua chỗ đất yếu</a:t>
            </a:r>
            <a:r>
              <a:rPr lang="en-US" smtClean="0">
                <a:latin typeface="Times New Roman" panose="02020603050405020304" pitchFamily="18" charset="0"/>
                <a:ea typeface="Calibri" panose="020F0502020204030204" pitchFamily="34" charset="0"/>
              </a:rPr>
              <a:t>,</a:t>
            </a:r>
            <a:br>
              <a:rPr lang="en-US" smtClean="0">
                <a:latin typeface="Times New Roman" panose="02020603050405020304" pitchFamily="18" charset="0"/>
                <a:ea typeface="Calibri" panose="020F0502020204030204" pitchFamily="34" charset="0"/>
              </a:rPr>
            </a:br>
            <a:r>
              <a:rPr lang="en-US" smtClean="0">
                <a:latin typeface="Times New Roman" panose="02020603050405020304" pitchFamily="18" charset="0"/>
                <a:ea typeface="Calibri" panose="020F0502020204030204" pitchFamily="34" charset="0"/>
              </a:rPr>
              <a:t> </a:t>
            </a:r>
            <a:r>
              <a:rPr lang="en-US">
                <a:latin typeface="Times New Roman" panose="02020603050405020304" pitchFamily="18" charset="0"/>
                <a:ea typeface="Calibri" panose="020F0502020204030204" pitchFamily="34" charset="0"/>
              </a:rPr>
              <a:t>xe ô tô bị lún nhưng xe tăng lại không bị lún? </a:t>
            </a:r>
            <a:endParaRPr lang="vi-VN" dirty="0">
              <a:latin typeface="Times New Roman" panose="02020603050405020304" pitchFamily="18" charset="0"/>
              <a:cs typeface="Times New Roman" panose="02020603050405020304" pitchFamily="18" charset="0"/>
            </a:endParaRPr>
          </a:p>
        </p:txBody>
      </p:sp>
      <p:sp>
        <p:nvSpPr>
          <p:cNvPr id="9" name="AutoShape 6" descr="*** Error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4"/>
          <a:stretch>
            <a:fillRect/>
          </a:stretch>
        </p:blipFill>
        <p:spPr>
          <a:xfrm>
            <a:off x="6190615" y="566928"/>
            <a:ext cx="6001385" cy="3913633"/>
          </a:xfrm>
          <a:prstGeom prst="rect">
            <a:avLst/>
          </a:prstGeom>
        </p:spPr>
      </p:pic>
      <p:sp>
        <p:nvSpPr>
          <p:cNvPr id="14" name="Rectangle 13"/>
          <p:cNvSpPr/>
          <p:nvPr/>
        </p:nvSpPr>
        <p:spPr>
          <a:xfrm>
            <a:off x="0" y="-10351"/>
            <a:ext cx="12192000" cy="1107996"/>
          </a:xfrm>
          <a:prstGeom prst="rect">
            <a:avLst/>
          </a:prstGeom>
          <a:solidFill>
            <a:schemeClr val="accent4">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a:spAutoFit/>
          </a:bodyPr>
          <a:lstStyle/>
          <a:p>
            <a:pPr algn="ctr"/>
            <a:r>
              <a:rPr lang="en-US" sz="6600" smtClean="0">
                <a:solidFill>
                  <a:srgbClr val="FF0000"/>
                </a:solidFill>
                <a:latin typeface="Times New Roman" panose="02020603050405020304" pitchFamily="18" charset="0"/>
                <a:cs typeface="Times New Roman" panose="02020603050405020304" pitchFamily="18" charset="0"/>
              </a:rPr>
              <a:t>BÀI 16: ÁP SUẤT </a:t>
            </a:r>
            <a:endParaRPr lang="en-US" sz="6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3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88" y="7937"/>
            <a:ext cx="11217349" cy="1450757"/>
          </a:xfrm>
        </p:spPr>
        <p:txBody>
          <a:bodyPr>
            <a:normAutofit/>
          </a:bodyPr>
          <a:lstStyle/>
          <a:p>
            <a:r>
              <a:rPr lang="en-US">
                <a:latin typeface="Times New Roman" panose="02020603050405020304" pitchFamily="18" charset="0"/>
                <a:cs typeface="Times New Roman" panose="02020603050405020304" pitchFamily="18" charset="0"/>
              </a:rPr>
              <a:t>3</a:t>
            </a:r>
            <a:r>
              <a:rPr lang="en-US"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Tăng giảm áp suất </a:t>
            </a: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0375" y="1903572"/>
            <a:ext cx="11250180" cy="2086537"/>
          </a:xfrm>
        </p:spPr>
        <p:txBody>
          <a:bodyPr>
            <a:noAutofit/>
          </a:bodyPr>
          <a:lstStyle/>
          <a:p>
            <a:pPr algn="just">
              <a:lnSpc>
                <a:spcPct val="150000"/>
              </a:lnSpc>
            </a:pPr>
            <a:r>
              <a:rPr lang="en-US" sz="3400">
                <a:latin typeface="Times New Roman" panose="02020603050405020304" pitchFamily="18" charset="0"/>
                <a:cs typeface="Times New Roman" panose="02020603050405020304" pitchFamily="18" charset="0"/>
              </a:rPr>
              <a:t>- Có thể </a:t>
            </a:r>
            <a:r>
              <a:rPr lang="en-US" sz="3400">
                <a:solidFill>
                  <a:srgbClr val="FF0000"/>
                </a:solidFill>
                <a:latin typeface="Times New Roman" panose="02020603050405020304" pitchFamily="18" charset="0"/>
                <a:cs typeface="Times New Roman" panose="02020603050405020304" pitchFamily="18" charset="0"/>
              </a:rPr>
              <a:t>thay đổi áp suất </a:t>
            </a:r>
            <a:r>
              <a:rPr lang="en-US" sz="3400">
                <a:latin typeface="Times New Roman" panose="02020603050405020304" pitchFamily="18" charset="0"/>
                <a:cs typeface="Times New Roman" panose="02020603050405020304" pitchFamily="18" charset="0"/>
              </a:rPr>
              <a:t>tác dụng lên một diện tích mặt bị ép bằng cách </a:t>
            </a:r>
            <a:r>
              <a:rPr lang="en-US" sz="3400">
                <a:solidFill>
                  <a:srgbClr val="FF0000"/>
                </a:solidFill>
                <a:latin typeface="Times New Roman" panose="02020603050405020304" pitchFamily="18" charset="0"/>
                <a:cs typeface="Times New Roman" panose="02020603050405020304" pitchFamily="18" charset="0"/>
              </a:rPr>
              <a:t>thay đổi áp lực </a:t>
            </a:r>
            <a:r>
              <a:rPr lang="en-US" sz="3400">
                <a:latin typeface="Times New Roman" panose="02020603050405020304" pitchFamily="18" charset="0"/>
                <a:cs typeface="Times New Roman" panose="02020603050405020304" pitchFamily="18" charset="0"/>
              </a:rPr>
              <a:t>hoặc </a:t>
            </a:r>
            <a:r>
              <a:rPr lang="en-US" sz="3400">
                <a:solidFill>
                  <a:srgbClr val="FF0000"/>
                </a:solidFill>
                <a:latin typeface="Times New Roman" panose="02020603050405020304" pitchFamily="18" charset="0"/>
                <a:cs typeface="Times New Roman" panose="02020603050405020304" pitchFamily="18" charset="0"/>
              </a:rPr>
              <a:t>thay đổi diện tích </a:t>
            </a:r>
            <a:r>
              <a:rPr lang="en-US" sz="3400">
                <a:latin typeface="Times New Roman" panose="02020603050405020304" pitchFamily="18" charset="0"/>
                <a:cs typeface="Times New Roman" panose="02020603050405020304" pitchFamily="18" charset="0"/>
              </a:rPr>
              <a:t>mặt bị ép.</a:t>
            </a:r>
            <a:endParaRPr lang="en-US" sz="3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AutoShape 2" descr="Bài 7. Áp suất trang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01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64352" y="5290990"/>
            <a:ext cx="3474028" cy="1015663"/>
          </a:xfrm>
          <a:prstGeom prst="rect">
            <a:avLst/>
          </a:prstGeom>
        </p:spPr>
        <p:txBody>
          <a:bodyPr wrap="none">
            <a:spAutoFit/>
          </a:bodyPr>
          <a:lstStyle/>
          <a:p>
            <a:r>
              <a:rPr lang="en-US" sz="6000" smtClean="0">
                <a:solidFill>
                  <a:srgbClr val="FF0000"/>
                </a:solidFill>
                <a:latin typeface="Times New Roman" panose="02020603050405020304" pitchFamily="18" charset="0"/>
                <a:cs typeface="Times New Roman" panose="02020603050405020304" pitchFamily="18" charset="0"/>
              </a:rPr>
              <a:t>Luyện tập </a:t>
            </a:r>
            <a:endParaRPr lang="en-US" sz="6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3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791" y="1832236"/>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53391" y="276565"/>
            <a:ext cx="8181109" cy="1815400"/>
          </a:xfrm>
          <a:prstGeom prst="wedgeRoundRectCallout">
            <a:avLst>
              <a:gd name="adj1" fmla="val 62786"/>
              <a:gd name="adj2" fmla="val 8254"/>
              <a:gd name="adj3" fmla="val 16667"/>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latin typeface="Times New Roman" panose="02020603050405020304" pitchFamily="18" charset="0"/>
                <a:cs typeface="Times New Roman" panose="02020603050405020304" pitchFamily="18" charset="0"/>
              </a:rPr>
              <a:t>Câu 1</a:t>
            </a:r>
            <a:r>
              <a:rPr lang="en-US" sz="2800" b="1">
                <a:latin typeface="Times New Roman" panose="02020603050405020304" pitchFamily="18" charset="0"/>
                <a:cs typeface="Times New Roman" panose="02020603050405020304" pitchFamily="18" charset="0"/>
              </a:rPr>
              <a:t>:</a:t>
            </a:r>
            <a:r>
              <a:rPr lang="en-US" sz="2800" b="1" smtClean="0">
                <a:latin typeface="Times New Roman" panose="02020603050405020304" pitchFamily="18" charset="0"/>
                <a:cs typeface="Times New Roman" panose="02020603050405020304" pitchFamily="18" charset="0"/>
              </a:rPr>
              <a:t> Phương </a:t>
            </a:r>
            <a:r>
              <a:rPr lang="vi-VN" sz="2800" b="1" smtClean="0">
                <a:latin typeface="Times New Roman" panose="02020603050405020304" pitchFamily="18" charset="0"/>
                <a:cs typeface="Times New Roman" panose="02020603050405020304" pitchFamily="18" charset="0"/>
              </a:rPr>
              <a:t>án </a:t>
            </a:r>
            <a:r>
              <a:rPr lang="vi-VN" sz="2800" b="1">
                <a:latin typeface="Times New Roman" panose="02020603050405020304" pitchFamily="18" charset="0"/>
                <a:cs typeface="Times New Roman" panose="02020603050405020304" pitchFamily="18" charset="0"/>
              </a:rPr>
              <a:t>nào trong các phương án sau đây có thể làm </a:t>
            </a:r>
            <a:r>
              <a:rPr lang="vi-VN" sz="2800" b="1">
                <a:solidFill>
                  <a:srgbClr val="FFFF00"/>
                </a:solidFill>
                <a:latin typeface="Times New Roman" panose="02020603050405020304" pitchFamily="18" charset="0"/>
                <a:cs typeface="Times New Roman" panose="02020603050405020304" pitchFamily="18" charset="0"/>
              </a:rPr>
              <a:t>tăng áp suất </a:t>
            </a:r>
            <a:r>
              <a:rPr lang="vi-VN" sz="2800" b="1">
                <a:latin typeface="Times New Roman" panose="02020603050405020304" pitchFamily="18" charset="0"/>
                <a:cs typeface="Times New Roman" panose="02020603050405020304" pitchFamily="18" charset="0"/>
              </a:rPr>
              <a:t>của một vật tác dụng xuống mặt sàn nằm ngang ?</a:t>
            </a:r>
          </a:p>
          <a:p>
            <a:endParaRPr lang="en-US" sz="2800" b="1">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4537417"/>
            <a:ext cx="2774179" cy="202847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A. </a:t>
            </a:r>
            <a:r>
              <a:rPr lang="pt-BR" sz="3200">
                <a:latin typeface="Times New Roman" panose="02020603050405020304" pitchFamily="18" charset="0"/>
                <a:ea typeface="Calibri" panose="020F0502020204030204" pitchFamily="34" charset="0"/>
              </a:rPr>
              <a:t>Tăng áp lực và giảm diện tích bị ép.</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7086" y="1832236"/>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37634" y="4537417"/>
            <a:ext cx="2774179" cy="2028475"/>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B. </a:t>
            </a:r>
            <a:r>
              <a:rPr lang="pt-BR" sz="3200">
                <a:latin typeface="Times New Roman" panose="02020603050405020304" pitchFamily="18" charset="0"/>
                <a:ea typeface="Calibri" panose="020F0502020204030204" pitchFamily="34" charset="0"/>
              </a:rPr>
              <a:t>Giảm áp lực và giảm diện tích bị ép.</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99381" y="1832236"/>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90711" y="4537417"/>
            <a:ext cx="2774179" cy="202847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C. </a:t>
            </a:r>
            <a:r>
              <a:rPr lang="pt-BR" sz="2800">
                <a:latin typeface="Times New Roman" panose="02020603050405020304" pitchFamily="18" charset="0"/>
                <a:ea typeface="Calibri" panose="020F0502020204030204" pitchFamily="34" charset="0"/>
              </a:rPr>
              <a:t>Tăng áp lực và tăng diện tích bị ép.</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1676" y="1832236"/>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64570" y="4537417"/>
            <a:ext cx="2774179" cy="2028475"/>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2800">
                <a:solidFill>
                  <a:srgbClr val="002060"/>
                </a:solidFill>
                <a:latin typeface="Times New Roman" panose="02020603050405020304" pitchFamily="18" charset="0"/>
                <a:cs typeface="Times New Roman" panose="02020603050405020304" pitchFamily="18" charset="0"/>
              </a:rPr>
              <a:t>D. </a:t>
            </a:r>
            <a:r>
              <a:rPr lang="pt-BR" sz="2800">
                <a:latin typeface="Times New Roman" panose="02020603050405020304" pitchFamily="18" charset="0"/>
                <a:ea typeface="Calibri" panose="020F0502020204030204" pitchFamily="34" charset="0"/>
              </a:rPr>
              <a:t>Giảm áp lực và tăng diện tích bị ép.</a:t>
            </a:r>
            <a:endParaRPr 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12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948" y="2492704"/>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831650" y="81334"/>
            <a:ext cx="9299486" cy="2445256"/>
          </a:xfrm>
          <a:prstGeom prst="wedgeRoundRectCallout">
            <a:avLst>
              <a:gd name="adj1" fmla="val 62786"/>
              <a:gd name="adj2" fmla="val 8254"/>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3200" b="1" smtClean="0">
                <a:solidFill>
                  <a:prstClr val="white"/>
                </a:solidFill>
                <a:latin typeface="Times New Roman" panose="02020603050405020304" pitchFamily="18" charset="0"/>
                <a:cs typeface="Times New Roman" panose="02020603050405020304" pitchFamily="18" charset="0"/>
              </a:rPr>
              <a:t>Câu 2: </a:t>
            </a:r>
            <a:r>
              <a:rPr lang="pt-BR" sz="3200">
                <a:latin typeface="Times New Roman" panose="02020603050405020304" pitchFamily="18" charset="0"/>
                <a:ea typeface="Calibri" panose="020F0502020204030204" pitchFamily="34" charset="0"/>
                <a:cs typeface="Times New Roman" panose="02020603050405020304" pitchFamily="18" charset="0"/>
              </a:rPr>
              <a:t>Đặt một bao gạo 60 kg lên một cái ghế 4 chân có khối lượng 4 kg. Diện tích tiếp xúc với mặt đất của mỗi chân ghế là 8 cm</a:t>
            </a:r>
            <a:r>
              <a:rPr lang="pt-BR" sz="3200" baseline="30000">
                <a:latin typeface="Times New Roman" panose="02020603050405020304" pitchFamily="18" charset="0"/>
                <a:ea typeface="Calibri" panose="020F0502020204030204" pitchFamily="34" charset="0"/>
                <a:cs typeface="Times New Roman" panose="02020603050405020304" pitchFamily="18" charset="0"/>
              </a:rPr>
              <a:t>2</a:t>
            </a:r>
            <a:r>
              <a:rPr lang="pt-BR" sz="3200">
                <a:latin typeface="Times New Roman" panose="02020603050405020304" pitchFamily="18" charset="0"/>
                <a:ea typeface="Calibri" panose="020F0502020204030204" pitchFamily="34" charset="0"/>
                <a:cs typeface="Times New Roman" panose="02020603050405020304" pitchFamily="18" charset="0"/>
              </a:rPr>
              <a:t>. Áp suất các chân ghế tác dụng lên mặt đất là bao nhiêu </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555" y="186575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393153"/>
            <a:ext cx="2774179" cy="117273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r>
              <a:rPr lang="en-US" sz="3200">
                <a:solidFill>
                  <a:srgbClr val="002060"/>
                </a:solidFill>
                <a:latin typeface="Times New Roman" panose="02020603050405020304" pitchFamily="18" charset="0"/>
                <a:cs typeface="Times New Roman" panose="02020603050405020304" pitchFamily="18" charset="0"/>
              </a:rPr>
              <a:t>A. </a:t>
            </a:r>
            <a:r>
              <a:rPr lang="pt-BR" sz="3200">
                <a:latin typeface="Times New Roman" panose="02020603050405020304" pitchFamily="18" charset="0"/>
                <a:ea typeface="Calibri" panose="020F0502020204030204" pitchFamily="34" charset="0"/>
              </a:rPr>
              <a:t>p = 2000 N/m</a:t>
            </a:r>
            <a:r>
              <a:rPr lang="pt-BR" sz="3200" baseline="30000">
                <a:latin typeface="Times New Roman" panose="02020603050405020304" pitchFamily="18" charset="0"/>
                <a:ea typeface="Calibri" panose="020F0502020204030204" pitchFamily="34" charset="0"/>
              </a:rPr>
              <a:t>2</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7243" y="2458817"/>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427041"/>
            <a:ext cx="2774179" cy="1138852"/>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r>
              <a:rPr lang="en-US" sz="3200">
                <a:solidFill>
                  <a:srgbClr val="002060"/>
                </a:solidFill>
                <a:latin typeface="Times New Roman" panose="02020603050405020304" pitchFamily="18" charset="0"/>
                <a:cs typeface="Times New Roman" panose="02020603050405020304" pitchFamily="18" charset="0"/>
              </a:rPr>
              <a:t>B. </a:t>
            </a:r>
            <a:r>
              <a:rPr lang="pt-BR" sz="3200">
                <a:latin typeface="Times New Roman" panose="02020603050405020304" pitchFamily="18" charset="0"/>
                <a:ea typeface="Calibri" panose="020F0502020204030204" pitchFamily="34" charset="0"/>
              </a:rPr>
              <a:t>p = 200000 N/m</a:t>
            </a:r>
            <a:r>
              <a:rPr lang="pt-BR" sz="3200" baseline="30000">
                <a:latin typeface="Times New Roman" panose="02020603050405020304" pitchFamily="18" charset="0"/>
                <a:ea typeface="Calibri" panose="020F0502020204030204" pitchFamily="34" charset="0"/>
              </a:rPr>
              <a:t>2</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59538" y="245881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393153"/>
            <a:ext cx="2774179" cy="117273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lang="pt-BR" sz="2800">
                <a:latin typeface="Times New Roman" panose="02020603050405020304" pitchFamily="18" charset="0"/>
                <a:ea typeface="Calibri" panose="020F0502020204030204" pitchFamily="34" charset="0"/>
              </a:rPr>
              <a:t>p = 20000 N/m</a:t>
            </a:r>
            <a:r>
              <a:rPr lang="pt-BR" sz="2800" baseline="30000">
                <a:latin typeface="Times New Roman" panose="02020603050405020304" pitchFamily="18" charset="0"/>
                <a:ea typeface="Calibri" panose="020F0502020204030204" pitchFamily="34" charset="0"/>
              </a:rPr>
              <a:t>2</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1833" y="2458817"/>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393153"/>
            <a:ext cx="2774179" cy="117273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lgn="ctr">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lang="pt-BR" sz="2800">
                <a:latin typeface="Times New Roman" panose="02020603050405020304" pitchFamily="18" charset="0"/>
                <a:ea typeface="Calibri" panose="020F0502020204030204" pitchFamily="34" charset="0"/>
              </a:rPr>
              <a:t>p = 20000 N/m</a:t>
            </a:r>
            <a:r>
              <a:rPr lang="pt-BR" sz="2800" baseline="30000">
                <a:latin typeface="Times New Roman" panose="02020603050405020304" pitchFamily="18" charset="0"/>
                <a:ea typeface="Calibri" panose="020F0502020204030204" pitchFamily="34" charset="0"/>
              </a:rPr>
              <a:t>3</a:t>
            </a:r>
            <a:r>
              <a:rPr lang="pt-BR" sz="2800">
                <a:latin typeface="Times New Roman" panose="02020603050405020304" pitchFamily="18" charset="0"/>
                <a:ea typeface="Calibri" panose="020F0502020204030204" pitchFamily="34" charset="0"/>
              </a:rPr>
              <a:t>.</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556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832" y="2227877"/>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smtClean="0">
                <a:solidFill>
                  <a:prstClr val="white"/>
                </a:solidFill>
                <a:latin typeface="Times New Roman" panose="02020603050405020304" pitchFamily="18" charset="0"/>
                <a:cs typeface="Times New Roman" panose="02020603050405020304" pitchFamily="18" charset="0"/>
              </a:rPr>
              <a:t>Câu 3: </a:t>
            </a:r>
            <a:r>
              <a:rPr lang="pt-BR" sz="3200" smtClean="0">
                <a:latin typeface="Times New Roman" panose="02020603050405020304" pitchFamily="18" charset="0"/>
                <a:ea typeface="Calibri" panose="020F0502020204030204" pitchFamily="34" charset="0"/>
              </a:rPr>
              <a:t>Công </a:t>
            </a:r>
            <a:r>
              <a:rPr lang="pt-BR" sz="3200">
                <a:latin typeface="Times New Roman" panose="02020603050405020304" pitchFamily="18" charset="0"/>
                <a:ea typeface="Calibri" panose="020F0502020204030204" pitchFamily="34" charset="0"/>
              </a:rPr>
              <a:t>thức tính áp suất </a:t>
            </a:r>
            <a:r>
              <a:rPr lang="pt-BR" sz="3200" smtClean="0">
                <a:latin typeface="Times New Roman" panose="02020603050405020304" pitchFamily="18" charset="0"/>
                <a:ea typeface="Calibri" panose="020F0502020204030204" pitchFamily="34" charset="0"/>
              </a:rPr>
              <a:t>là: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298125"/>
            <a:ext cx="2774179" cy="126776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A.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69127" y="2227877"/>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298125"/>
            <a:ext cx="2774179" cy="126776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a:solidFill>
                  <a:srgbClr val="002060"/>
                </a:solidFill>
                <a:latin typeface="Times New Roman" panose="02020603050405020304" pitchFamily="18" charset="0"/>
                <a:cs typeface="Times New Roman" panose="02020603050405020304" pitchFamily="18" charset="0"/>
              </a:rPr>
              <a:t>B.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1422" y="222787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298125"/>
            <a:ext cx="2774179" cy="126776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3717" y="2227877"/>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298125"/>
            <a:ext cx="2774179" cy="126776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70178532"/>
              </p:ext>
            </p:extLst>
          </p:nvPr>
        </p:nvGraphicFramePr>
        <p:xfrm>
          <a:off x="1290379" y="5372100"/>
          <a:ext cx="1089451" cy="1028700"/>
        </p:xfrm>
        <a:graphic>
          <a:graphicData uri="http://schemas.openxmlformats.org/presentationml/2006/ole">
            <mc:AlternateContent xmlns:mc="http://schemas.openxmlformats.org/markup-compatibility/2006">
              <mc:Choice xmlns:v="urn:schemas-microsoft-com:vml" Requires="v">
                <p:oleObj spid="_x0000_s5198" name="Equation" r:id="rId9" imgW="431640" imgH="393480" progId="Equation.DSMT4">
                  <p:embed/>
                </p:oleObj>
              </mc:Choice>
              <mc:Fallback>
                <p:oleObj name="Equation" r:id="rId9" imgW="431640" imgH="393480" progId="Equation.DSMT4">
                  <p:embed/>
                  <p:pic>
                    <p:nvPicPr>
                      <p:cNvPr id="0" name="Object 1"/>
                      <p:cNvPicPr>
                        <a:picLocks noChangeAspect="1" noChangeArrowheads="1"/>
                      </p:cNvPicPr>
                      <p:nvPr/>
                    </p:nvPicPr>
                    <p:blipFill>
                      <a:blip r:embed="rId10"/>
                      <a:srcRect/>
                      <a:stretch>
                        <a:fillRect/>
                      </a:stretch>
                    </p:blipFill>
                    <p:spPr bwMode="auto">
                      <a:xfrm>
                        <a:off x="1290379" y="5372100"/>
                        <a:ext cx="1089451" cy="1028700"/>
                      </a:xfrm>
                      <a:prstGeom prst="rect">
                        <a:avLst/>
                      </a:prstGeom>
                      <a:noFill/>
                    </p:spPr>
                  </p:pic>
                </p:oleObj>
              </mc:Fallback>
            </mc:AlternateContent>
          </a:graphicData>
        </a:graphic>
      </p:graphicFrame>
      <p:sp>
        <p:nvSpPr>
          <p:cNvPr id="4" name="Rectangle 5"/>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80157840"/>
              </p:ext>
            </p:extLst>
          </p:nvPr>
        </p:nvGraphicFramePr>
        <p:xfrm>
          <a:off x="4064558" y="5473677"/>
          <a:ext cx="981875" cy="927123"/>
        </p:xfrm>
        <a:graphic>
          <a:graphicData uri="http://schemas.openxmlformats.org/presentationml/2006/ole">
            <mc:AlternateContent xmlns:mc="http://schemas.openxmlformats.org/markup-compatibility/2006">
              <mc:Choice xmlns:v="urn:schemas-microsoft-com:vml" Requires="v">
                <p:oleObj spid="_x0000_s5199" name="Equation" r:id="rId11" imgW="431613" imgH="393529" progId="Equation.DSMT4">
                  <p:embed/>
                </p:oleObj>
              </mc:Choice>
              <mc:Fallback>
                <p:oleObj name="Equation" r:id="rId11" imgW="431613" imgH="393529"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64558" y="5473677"/>
                        <a:ext cx="981875" cy="927123"/>
                      </a:xfrm>
                      <a:prstGeom prst="rect">
                        <a:avLst/>
                      </a:prstGeom>
                      <a:noFill/>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630487731"/>
              </p:ext>
            </p:extLst>
          </p:nvPr>
        </p:nvGraphicFramePr>
        <p:xfrm>
          <a:off x="6681844" y="5697699"/>
          <a:ext cx="1529565" cy="468618"/>
        </p:xfrm>
        <a:graphic>
          <a:graphicData uri="http://schemas.openxmlformats.org/presentationml/2006/ole">
            <mc:AlternateContent xmlns:mc="http://schemas.openxmlformats.org/markup-compatibility/2006">
              <mc:Choice xmlns:v="urn:schemas-microsoft-com:vml" Requires="v">
                <p:oleObj spid="_x0000_s5200" name="Equation" r:id="rId13" imgW="647419" imgH="203112" progId="Equation.DSMT4">
                  <p:embed/>
                </p:oleObj>
              </mc:Choice>
              <mc:Fallback>
                <p:oleObj name="Equation" r:id="rId13" imgW="647419" imgH="203112" progId="Equation.DSMT4">
                  <p:embed/>
                  <p:pic>
                    <p:nvPicPr>
                      <p:cNvPr id="3"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81844" y="5697699"/>
                        <a:ext cx="1529565" cy="468618"/>
                      </a:xfrm>
                      <a:prstGeom prst="rect">
                        <a:avLst/>
                      </a:prstGeom>
                      <a:noFill/>
                    </p:spPr>
                  </p:pic>
                </p:oleObj>
              </mc:Fallback>
            </mc:AlternateContent>
          </a:graphicData>
        </a:graphic>
      </p:graphicFrame>
      <p:sp>
        <p:nvSpPr>
          <p:cNvPr id="11" name="Rectangle 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551996627"/>
              </p:ext>
            </p:extLst>
          </p:nvPr>
        </p:nvGraphicFramePr>
        <p:xfrm>
          <a:off x="9683268" y="5625484"/>
          <a:ext cx="1453755" cy="540833"/>
        </p:xfrm>
        <a:graphic>
          <a:graphicData uri="http://schemas.openxmlformats.org/presentationml/2006/ole">
            <mc:AlternateContent xmlns:mc="http://schemas.openxmlformats.org/markup-compatibility/2006">
              <mc:Choice xmlns:v="urn:schemas-microsoft-com:vml" Requires="v">
                <p:oleObj spid="_x0000_s5201" name="Equation" r:id="rId15" imgW="533169" imgH="203112" progId="Equation.DSMT4">
                  <p:embed/>
                </p:oleObj>
              </mc:Choice>
              <mc:Fallback>
                <p:oleObj name="Equation" r:id="rId15" imgW="533169" imgH="203112" progId="Equation.DSMT4">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83268" y="5625484"/>
                        <a:ext cx="1453755" cy="540833"/>
                      </a:xfrm>
                      <a:prstGeom prst="rect">
                        <a:avLst/>
                      </a:prstGeom>
                      <a:noFill/>
                    </p:spPr>
                  </p:pic>
                </p:oleObj>
              </mc:Fallback>
            </mc:AlternateContent>
          </a:graphicData>
        </a:graphic>
      </p:graphicFrame>
    </p:spTree>
    <p:extLst>
      <p:ext uri="{BB962C8B-B14F-4D97-AF65-F5344CB8AC3E}">
        <p14:creationId xmlns:p14="http://schemas.microsoft.com/office/powerpoint/2010/main" val="7208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4: </a:t>
            </a:r>
            <a:r>
              <a:rPr lang="pt-BR" sz="3200">
                <a:latin typeface="Times New Roman" panose="02020603050405020304" pitchFamily="18" charset="0"/>
                <a:ea typeface="Calibri" panose="020F0502020204030204" pitchFamily="34" charset="0"/>
              </a:rPr>
              <a:t>Đơn vị của áp suất </a:t>
            </a:r>
            <a:r>
              <a:rPr lang="pt-BR" sz="3200" smtClean="0">
                <a:latin typeface="Times New Roman" panose="02020603050405020304" pitchFamily="18" charset="0"/>
                <a:ea typeface="Calibri" panose="020F0502020204030204" pitchFamily="34" charset="0"/>
              </a:rPr>
              <a:t>là</a:t>
            </a:r>
            <a:r>
              <a:rPr lang="en-US" sz="3200" b="1" smtClean="0">
                <a:solidFill>
                  <a:prstClr val="white"/>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53384" y="5724063"/>
            <a:ext cx="2774179" cy="84182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pt-BR" sz="3200">
                <a:latin typeface="Times New Roman" panose="02020603050405020304" pitchFamily="18" charset="0"/>
                <a:ea typeface="Calibri" panose="020F0502020204030204" pitchFamily="34" charset="0"/>
              </a:rPr>
              <a:t>Pa	</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37634" y="5724063"/>
            <a:ext cx="2774179" cy="84182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pt-BR" sz="3200">
                <a:latin typeface="Times New Roman" panose="02020603050405020304" pitchFamily="18" charset="0"/>
                <a:ea typeface="Calibri" panose="020F0502020204030204" pitchFamily="34" charset="0"/>
              </a:rPr>
              <a:t>N/m</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01102" y="5724063"/>
            <a:ext cx="2774179" cy="84182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US" sz="2800">
                <a:solidFill>
                  <a:srgbClr val="002060"/>
                </a:solidFill>
                <a:latin typeface="Times New Roman" panose="02020603050405020304" pitchFamily="18" charset="0"/>
                <a:cs typeface="Times New Roman" panose="02020603050405020304" pitchFamily="18" charset="0"/>
              </a:rPr>
              <a:t>C. </a:t>
            </a:r>
            <a:r>
              <a:rPr lang="pt-BR" sz="2800">
                <a:latin typeface="Times New Roman" panose="02020603050405020304" pitchFamily="18" charset="0"/>
                <a:ea typeface="Calibri" panose="020F0502020204030204" pitchFamily="34" charset="0"/>
              </a:rPr>
              <a:t>N/m</a:t>
            </a:r>
            <a:r>
              <a:rPr lang="pt-BR" sz="2800" baseline="30000">
                <a:latin typeface="Times New Roman" panose="02020603050405020304" pitchFamily="18" charset="0"/>
                <a:ea typeface="Calibri" panose="020F0502020204030204" pitchFamily="34" charset="0"/>
              </a:rPr>
              <a:t>2</a:t>
            </a:r>
            <a:endParaRPr lang="en-US" sz="2800">
              <a:solidFill>
                <a:srgbClr val="00206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42854" y="5724062"/>
            <a:ext cx="3100210" cy="841829"/>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US" sz="2800" smtClean="0">
                <a:solidFill>
                  <a:srgbClr val="002060"/>
                </a:solidFill>
                <a:latin typeface="Times New Roman" panose="02020603050405020304" pitchFamily="18" charset="0"/>
                <a:cs typeface="Times New Roman" panose="02020603050405020304" pitchFamily="18" charset="0"/>
              </a:rPr>
              <a:t>D. </a:t>
            </a:r>
            <a:r>
              <a:rPr lang="pt-BR" sz="2800" i="1">
                <a:latin typeface="Times New Roman" panose="02020603050405020304" pitchFamily="18" charset="0"/>
                <a:ea typeface="Calibri" panose="020F0502020204030204" pitchFamily="34" charset="0"/>
              </a:rPr>
              <a:t>Câu A, C đúng </a:t>
            </a:r>
            <a:endParaRPr lang="en-US" sz="2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6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56285" y="129384"/>
            <a:ext cx="9602378" cy="2881674"/>
          </a:xfrm>
          <a:prstGeom prst="wedgeRoundRectCallout">
            <a:avLst>
              <a:gd name="adj1" fmla="val 62786"/>
              <a:gd name="adj2" fmla="val 8254"/>
              <a:gd name="adj3" fmla="val 16667"/>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a:solidFill>
                  <a:prstClr val="white"/>
                </a:solidFill>
                <a:latin typeface="Times New Roman" panose="02020603050405020304" pitchFamily="18" charset="0"/>
                <a:cs typeface="Times New Roman" panose="02020603050405020304" pitchFamily="18" charset="0"/>
              </a:rPr>
              <a:t>Câu 5: </a:t>
            </a:r>
            <a:r>
              <a:rPr lang="pt-BR" sz="3200">
                <a:latin typeface="Times New Roman" panose="02020603050405020304" pitchFamily="18" charset="0"/>
                <a:ea typeface="Calibri" panose="020F0502020204030204" pitchFamily="34" charset="0"/>
              </a:rPr>
              <a:t>Đặt một hộp gỗ lên mặt bàn nằm ngang </a:t>
            </a:r>
            <a:r>
              <a:rPr lang="pt-BR" sz="3200" smtClean="0">
                <a:latin typeface="Times New Roman" panose="02020603050405020304" pitchFamily="18" charset="0"/>
                <a:ea typeface="Calibri" panose="020F0502020204030204" pitchFamily="34" charset="0"/>
              </a:rPr>
              <a:t>thì áp </a:t>
            </a:r>
            <a:r>
              <a:rPr lang="pt-BR" sz="3200">
                <a:latin typeface="Times New Roman" panose="02020603050405020304" pitchFamily="18" charset="0"/>
                <a:ea typeface="Calibri" panose="020F0502020204030204" pitchFamily="34" charset="0"/>
              </a:rPr>
              <a:t>suất do hộp gỗ tác dụng xuống mặt bàn là 56 N/m</a:t>
            </a:r>
            <a:r>
              <a:rPr lang="pt-BR" sz="3200" baseline="30000">
                <a:latin typeface="Times New Roman" panose="02020603050405020304" pitchFamily="18" charset="0"/>
                <a:ea typeface="Calibri" panose="020F0502020204030204" pitchFamily="34" charset="0"/>
              </a:rPr>
              <a:t>2</a:t>
            </a:r>
            <a:r>
              <a:rPr lang="pt-BR" sz="3200">
                <a:latin typeface="Times New Roman" panose="02020603050405020304" pitchFamily="18" charset="0"/>
                <a:ea typeface="Calibri" panose="020F0502020204030204" pitchFamily="34" charset="0"/>
              </a:rPr>
              <a:t>. Khối lượng của hộp gỗ là bao nhiêu, biết diện tích mặt tiếp xúc của hộp gỗ với mặt bàn là 0,3 m</a:t>
            </a:r>
            <a:r>
              <a:rPr lang="pt-BR" sz="3200" baseline="30000">
                <a:latin typeface="Times New Roman" panose="02020603050405020304" pitchFamily="18" charset="0"/>
                <a:ea typeface="Calibri" panose="020F0502020204030204" pitchFamily="34" charset="0"/>
              </a:rPr>
              <a:t>2</a:t>
            </a:r>
            <a:r>
              <a:rPr lang="en-US" sz="3200" b="1">
                <a:solidFill>
                  <a:prstClr val="white"/>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11211" y="259727"/>
            <a:ext cx="2107162" cy="2107162"/>
          </a:xfrm>
          <a:prstGeom prst="rect">
            <a:avLst/>
          </a:prstGeom>
        </p:spPr>
      </p:pic>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068" y="2300666"/>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0781" y="5182341"/>
            <a:ext cx="2964358" cy="1383552"/>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pt-BR" sz="3200">
                <a:solidFill>
                  <a:schemeClr val="tx1"/>
                </a:solidFill>
                <a:latin typeface="Times New Roman" panose="02020603050405020304" pitchFamily="18" charset="0"/>
                <a:ea typeface="Calibri" panose="020F0502020204030204" pitchFamily="34" charset="0"/>
              </a:rPr>
              <a:t>m = 1,68 kg.</a:t>
            </a:r>
            <a:endParaRPr lang="en-US" sz="3200">
              <a:solidFill>
                <a:schemeClr val="tx1"/>
              </a:solidFill>
              <a:latin typeface="Times New Roman" panose="02020603050405020304" pitchFamily="18" charset="0"/>
              <a:cs typeface="Times New Roman" panose="02020603050405020304" pitchFamily="18" charset="0"/>
            </a:endParaRPr>
          </a:p>
          <a:p>
            <a:pPr lvl="0">
              <a:defRPr/>
            </a:pPr>
            <a:r>
              <a:rPr lang="pt-BR" sz="3200">
                <a:latin typeface="Times New Roman" panose="02020603050405020304" pitchFamily="18" charset="0"/>
                <a:ea typeface="Calibri" panose="020F0502020204030204" pitchFamily="34" charset="0"/>
              </a:rPr>
              <a:t>	</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37634" y="5182341"/>
            <a:ext cx="3054798" cy="138355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lang="pt-BR" sz="3200">
                <a:solidFill>
                  <a:schemeClr val="tx1"/>
                </a:solidFill>
                <a:latin typeface="Times New Roman" panose="02020603050405020304" pitchFamily="18" charset="0"/>
                <a:ea typeface="Calibri" panose="020F0502020204030204" pitchFamily="34" charset="0"/>
              </a:rPr>
              <a:t>m = 0,168 kg</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444005" y="5182341"/>
            <a:ext cx="2774179" cy="138355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lvl="0">
              <a:defRPr/>
            </a:pPr>
            <a:r>
              <a:rPr lang="en-US" sz="2800">
                <a:solidFill>
                  <a:srgbClr val="002060"/>
                </a:solidFill>
                <a:latin typeface="Times New Roman" panose="02020603050405020304" pitchFamily="18" charset="0"/>
                <a:cs typeface="Times New Roman" panose="02020603050405020304" pitchFamily="18" charset="0"/>
              </a:rPr>
              <a:t>C. </a:t>
            </a:r>
            <a:r>
              <a:rPr lang="nl-NL" sz="2800">
                <a:solidFill>
                  <a:schemeClr val="tx1"/>
                </a:solidFill>
                <a:latin typeface="Times New Roman" panose="02020603050405020304" pitchFamily="18" charset="0"/>
                <a:ea typeface="Calibri" panose="020F0502020204030204" pitchFamily="34" charset="0"/>
              </a:rPr>
              <a:t>m = 168 kg</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9358494" y="5182342"/>
            <a:ext cx="2784323" cy="138355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2800" smtClean="0">
                <a:solidFill>
                  <a:srgbClr val="002060"/>
                </a:solidFill>
                <a:latin typeface="Times New Roman" panose="02020603050405020304" pitchFamily="18" charset="0"/>
                <a:cs typeface="Times New Roman" panose="02020603050405020304" pitchFamily="18" charset="0"/>
              </a:rPr>
              <a:t>D. </a:t>
            </a:r>
            <a:r>
              <a:rPr lang="nl-NL" sz="2800">
                <a:solidFill>
                  <a:schemeClr val="tx1"/>
                </a:solidFill>
                <a:latin typeface="Times New Roman" panose="02020603050405020304" pitchFamily="18" charset="0"/>
                <a:ea typeface="Calibri" panose="020F0502020204030204" pitchFamily="34" charset="0"/>
              </a:rPr>
              <a:t>m = 16,8 kg</a:t>
            </a:r>
            <a:r>
              <a:rPr lang="nl-NL" sz="2800" smtClean="0">
                <a:solidFill>
                  <a:schemeClr val="tx1"/>
                </a:solidFill>
                <a:latin typeface="Times New Roman" panose="02020603050405020304" pitchFamily="18" charset="0"/>
                <a:ea typeface="Calibri" panose="020F0502020204030204" pitchFamily="34"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5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717442"/>
            <a:ext cx="11217349" cy="1450757"/>
          </a:xfrm>
        </p:spPr>
        <p:txBody>
          <a:bodyPr>
            <a:normAutofit/>
          </a:bodyPr>
          <a:lstStyle/>
          <a:p>
            <a:r>
              <a:rPr lang="en-US" smtClean="0">
                <a:latin typeface="Times New Roman" panose="02020603050405020304" pitchFamily="18" charset="0"/>
                <a:cs typeface="Times New Roman" panose="02020603050405020304" pitchFamily="18" charset="0"/>
              </a:rPr>
              <a:t>IV. Vận dụng</a:t>
            </a:r>
            <a:endParaRPr lang="vi-VN" dirty="0">
              <a:latin typeface="Times New Roman" panose="02020603050405020304" pitchFamily="18" charset="0"/>
              <a:cs typeface="Times New Roman" panose="02020603050405020304" pitchFamily="18" charset="0"/>
            </a:endParaRPr>
          </a:p>
        </p:txBody>
      </p:sp>
      <p:sp>
        <p:nvSpPr>
          <p:cNvPr id="5" name="AutoShape 2" descr="Bài 7. Áp suất trang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733315"/>
            <a:ext cx="12192000" cy="57554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0"/>
              </a:spcAft>
            </a:pPr>
            <a:r>
              <a:rPr lang="nl-NL" sz="3200" b="1" u="sng">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b="1">
                <a:latin typeface="Times New Roman" panose="02020603050405020304" pitchFamily="18" charset="0"/>
                <a:ea typeface="Calibri" panose="020F0502020204030204" pitchFamily="34" charset="0"/>
                <a:cs typeface="Times New Roman" panose="02020603050405020304" pitchFamily="18" charset="0"/>
              </a:rPr>
              <a:t>Câu hỏi: </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a. Một xe tăng có trọng lượng 340000 N. Tính áp suất của xe tăng lên mặt đường nằm ngang, biết rằng diện tích tiếp xúc các bản xích với đất là 1,5 m</a:t>
            </a:r>
            <a:r>
              <a:rPr lang="nl-NL" sz="3200" baseline="30000">
                <a:latin typeface="Times New Roman" panose="02020603050405020304" pitchFamily="18" charset="0"/>
                <a:ea typeface="Calibri" panose="020F0502020204030204" pitchFamily="34" charset="0"/>
                <a:cs typeface="Times New Roman" panose="02020603050405020304" pitchFamily="18" charset="0"/>
              </a:rPr>
              <a:t>2</a:t>
            </a:r>
            <a:r>
              <a:rPr lang="nl-NL" sz="3200">
                <a:latin typeface="Times New Roman" panose="02020603050405020304" pitchFamily="18" charset="0"/>
                <a:ea typeface="Calibri" panose="020F0502020204030204" pitchFamily="34" charset="0"/>
                <a:cs typeface="Times New Roman" panose="02020603050405020304" pitchFamily="18" charset="0"/>
              </a:rPr>
              <a:t>.</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b. Hãy so sánh áp suất đó với áp suất của một ô tô nặng 20000 N có diện tích các bánh xe tiếp xúc với mặt đất nằm ngang là 250 cm</a:t>
            </a:r>
            <a:r>
              <a:rPr lang="nl-NL" sz="3200" baseline="30000">
                <a:latin typeface="Times New Roman" panose="02020603050405020304" pitchFamily="18" charset="0"/>
                <a:ea typeface="Calibri" panose="020F0502020204030204" pitchFamily="34" charset="0"/>
                <a:cs typeface="Times New Roman" panose="02020603050405020304" pitchFamily="18" charset="0"/>
              </a:rPr>
              <a:t>2</a:t>
            </a:r>
            <a:r>
              <a:rPr lang="nl-NL" sz="3200">
                <a:latin typeface="Times New Roman" panose="02020603050405020304" pitchFamily="18" charset="0"/>
                <a:ea typeface="Calibri" panose="020F0502020204030204" pitchFamily="34" charset="0"/>
                <a:cs typeface="Times New Roman" panose="02020603050405020304" pitchFamily="18" charset="0"/>
              </a:rPr>
              <a:t>. </a:t>
            </a:r>
            <a:endParaRPr lang="en-US" sz="32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nl-NL" sz="3200">
                <a:latin typeface="Times New Roman" panose="02020603050405020304" pitchFamily="18" charset="0"/>
                <a:ea typeface="Calibri" panose="020F0502020204030204" pitchFamily="34" charset="0"/>
                <a:cs typeface="Times New Roman" panose="02020603050405020304" pitchFamily="18" charset="0"/>
              </a:rPr>
              <a:t>c. Dựa vào kết quả tính toán ở trên, hãy trả lời tại sao máy kéo nặng nề lại chạy được bình thường trên đất mềm, còn ô tô nhẹ hơn nhiều lại có thể bị lún bánh và sa lầy trên chính quãng đường này?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106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930935176"/>
              </p:ext>
            </p:extLst>
          </p:nvPr>
        </p:nvGraphicFramePr>
        <p:xfrm>
          <a:off x="5421327" y="1776128"/>
          <a:ext cx="5433139" cy="1425090"/>
        </p:xfrm>
        <a:graphic>
          <a:graphicData uri="http://schemas.openxmlformats.org/presentationml/2006/ole">
            <mc:AlternateContent xmlns:mc="http://schemas.openxmlformats.org/markup-compatibility/2006">
              <mc:Choice xmlns:v="urn:schemas-microsoft-com:vml" Requires="v">
                <p:oleObj spid="_x0000_s7204" name="Equation" r:id="rId3" imgW="2222500" imgH="431800" progId="Equation.DSMT4">
                  <p:embed/>
                </p:oleObj>
              </mc:Choice>
              <mc:Fallback>
                <p:oleObj name="Equation" r:id="rId3" imgW="2222500" imgH="4318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327" y="1776128"/>
                        <a:ext cx="5433139" cy="1425090"/>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45211056"/>
              </p:ext>
            </p:extLst>
          </p:nvPr>
        </p:nvGraphicFramePr>
        <p:xfrm>
          <a:off x="5386804" y="3946419"/>
          <a:ext cx="5714513" cy="1236687"/>
        </p:xfrm>
        <a:graphic>
          <a:graphicData uri="http://schemas.openxmlformats.org/presentationml/2006/ole">
            <mc:AlternateContent xmlns:mc="http://schemas.openxmlformats.org/markup-compatibility/2006">
              <mc:Choice xmlns:v="urn:schemas-microsoft-com:vml" Requires="v">
                <p:oleObj spid="_x0000_s7205" name="Equation" r:id="rId5" imgW="1968500" imgH="431800" progId="Equation.DSMT4">
                  <p:embed/>
                </p:oleObj>
              </mc:Choice>
              <mc:Fallback>
                <p:oleObj name="Equation" r:id="rId5" imgW="1968500" imgH="4318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6804" y="3946419"/>
                        <a:ext cx="5714513" cy="1236687"/>
                      </a:xfrm>
                      <a:prstGeom prst="rect">
                        <a:avLst/>
                      </a:prstGeom>
                      <a:noFill/>
                    </p:spPr>
                  </p:pic>
                </p:oleObj>
              </mc:Fallback>
            </mc:AlternateContent>
          </a:graphicData>
        </a:graphic>
      </p:graphicFrame>
      <p:sp>
        <p:nvSpPr>
          <p:cNvPr id="6" name="Rectangle 3"/>
          <p:cNvSpPr>
            <a:spLocks noChangeArrowheads="1"/>
          </p:cNvSpPr>
          <p:nvPr/>
        </p:nvSpPr>
        <p:spPr bwMode="auto">
          <a:xfrm>
            <a:off x="-807590" y="633159"/>
            <a:ext cx="5411097" cy="386772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indent="920750" eaLnBrk="0" fontAlgn="base" hangingPunct="0">
              <a:spcBef>
                <a:spcPct val="0"/>
              </a:spcBef>
              <a:spcAft>
                <a:spcPct val="0"/>
              </a:spcAft>
              <a:tabLst>
                <a:tab pos="95250" algn="l"/>
              </a:tabLst>
              <a:defRPr>
                <a:solidFill>
                  <a:schemeClr val="tx1"/>
                </a:solidFill>
                <a:latin typeface="Arial" panose="020B0604020202020204" pitchFamily="34" charset="0"/>
              </a:defRPr>
            </a:lvl1pPr>
            <a:lvl2pPr eaLnBrk="0" fontAlgn="base" hangingPunct="0">
              <a:spcBef>
                <a:spcPct val="0"/>
              </a:spcBef>
              <a:spcAft>
                <a:spcPct val="0"/>
              </a:spcAft>
              <a:tabLst>
                <a:tab pos="95250" algn="l"/>
              </a:tabLst>
              <a:defRPr>
                <a:solidFill>
                  <a:schemeClr val="tx1"/>
                </a:solidFill>
                <a:latin typeface="Arial" panose="020B0604020202020204" pitchFamily="34" charset="0"/>
              </a:defRPr>
            </a:lvl2pPr>
            <a:lvl3pPr eaLnBrk="0" fontAlgn="base" hangingPunct="0">
              <a:spcBef>
                <a:spcPct val="0"/>
              </a:spcBef>
              <a:spcAft>
                <a:spcPct val="0"/>
              </a:spcAft>
              <a:tabLst>
                <a:tab pos="95250" algn="l"/>
              </a:tabLst>
              <a:defRPr>
                <a:solidFill>
                  <a:schemeClr val="tx1"/>
                </a:solidFill>
                <a:latin typeface="Arial" panose="020B0604020202020204" pitchFamily="34" charset="0"/>
              </a:defRPr>
            </a:lvl3pPr>
            <a:lvl4pPr eaLnBrk="0" fontAlgn="base" hangingPunct="0">
              <a:spcBef>
                <a:spcPct val="0"/>
              </a:spcBef>
              <a:spcAft>
                <a:spcPct val="0"/>
              </a:spcAft>
              <a:tabLst>
                <a:tab pos="95250" algn="l"/>
              </a:tabLst>
              <a:defRPr>
                <a:solidFill>
                  <a:schemeClr val="tx1"/>
                </a:solidFill>
                <a:latin typeface="Arial" panose="020B0604020202020204" pitchFamily="34" charset="0"/>
              </a:defRPr>
            </a:lvl4pPr>
            <a:lvl5pPr eaLnBrk="0" fontAlgn="base" hangingPunct="0">
              <a:spcBef>
                <a:spcPct val="0"/>
              </a:spcBef>
              <a:spcAft>
                <a:spcPct val="0"/>
              </a:spcAft>
              <a:tabLst>
                <a:tab pos="95250" algn="l"/>
              </a:tabLst>
              <a:defRPr>
                <a:solidFill>
                  <a:schemeClr val="tx1"/>
                </a:solidFill>
                <a:latin typeface="Arial" panose="020B0604020202020204" pitchFamily="34" charset="0"/>
              </a:defRPr>
            </a:lvl5pPr>
            <a:lvl6pPr eaLnBrk="0" fontAlgn="base" hangingPunct="0">
              <a:spcBef>
                <a:spcPct val="0"/>
              </a:spcBef>
              <a:spcAft>
                <a:spcPct val="0"/>
              </a:spcAft>
              <a:tabLst>
                <a:tab pos="95250" algn="l"/>
              </a:tabLst>
              <a:defRPr>
                <a:solidFill>
                  <a:schemeClr val="tx1"/>
                </a:solidFill>
                <a:latin typeface="Arial" panose="020B0604020202020204" pitchFamily="34" charset="0"/>
              </a:defRPr>
            </a:lvl6pPr>
            <a:lvl7pPr eaLnBrk="0" fontAlgn="base" hangingPunct="0">
              <a:spcBef>
                <a:spcPct val="0"/>
              </a:spcBef>
              <a:spcAft>
                <a:spcPct val="0"/>
              </a:spcAft>
              <a:tabLst>
                <a:tab pos="95250" algn="l"/>
              </a:tabLst>
              <a:defRPr>
                <a:solidFill>
                  <a:schemeClr val="tx1"/>
                </a:solidFill>
                <a:latin typeface="Arial" panose="020B0604020202020204" pitchFamily="34" charset="0"/>
              </a:defRPr>
            </a:lvl7pPr>
            <a:lvl8pPr eaLnBrk="0" fontAlgn="base" hangingPunct="0">
              <a:spcBef>
                <a:spcPct val="0"/>
              </a:spcBef>
              <a:spcAft>
                <a:spcPct val="0"/>
              </a:spcAft>
              <a:tabLst>
                <a:tab pos="95250" algn="l"/>
              </a:tabLst>
              <a:defRPr>
                <a:solidFill>
                  <a:schemeClr val="tx1"/>
                </a:solidFill>
                <a:latin typeface="Arial" panose="020B0604020202020204" pitchFamily="34" charset="0"/>
              </a:defRPr>
            </a:lvl8pPr>
            <a:lvl9pPr eaLnBrk="0" fontAlgn="base" hangingPunct="0">
              <a:spcBef>
                <a:spcPct val="0"/>
              </a:spcBef>
              <a:spcAft>
                <a:spcPct val="0"/>
              </a:spcAft>
              <a:tabLst>
                <a:tab pos="95250" algn="l"/>
              </a:tabLst>
              <a:defRPr>
                <a:solidFill>
                  <a:schemeClr val="tx1"/>
                </a:solidFill>
                <a:latin typeface="Arial" panose="020B0604020202020204" pitchFamily="34" charset="0"/>
              </a:defRPr>
            </a:lvl9pPr>
          </a:lstStyle>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Tóm tắt:</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340000 N</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1,5 m</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20000 N</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250 cm</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0,025 m</a:t>
            </a:r>
            <a:r>
              <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endParaRPr kumimoji="0" lang="en-US" altLang="en-US" sz="3200" b="0" i="0" u="none" strike="noStrike" cap="none" normalizeH="0" baseline="3000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920750" algn="l" defTabSz="914400" rtl="0" eaLnBrk="0" fontAlgn="base" latinLnBrk="0" hangingPunct="0">
              <a:lnSpc>
                <a:spcPct val="100000"/>
              </a:lnSpc>
              <a:spcBef>
                <a:spcPct val="0"/>
              </a:spcBef>
              <a:spcAft>
                <a:spcPct val="0"/>
              </a:spcAft>
              <a:buClrTx/>
              <a:buSzTx/>
              <a:buFontTx/>
              <a:buNone/>
              <a:tabLst>
                <a:tab pos="95250" algn="l"/>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4"/>
          <p:cNvSpPr>
            <a:spLocks noChangeArrowheads="1"/>
          </p:cNvSpPr>
          <p:nvPr/>
        </p:nvSpPr>
        <p:spPr bwMode="auto">
          <a:xfrm>
            <a:off x="5260489" y="3227842"/>
            <a:ext cx="50225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3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 suất ôtô lên mặt đường:</a:t>
            </a:r>
            <a:endParaRPr kumimoji="0" lang="en-US" altLang="en-US" sz="32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2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p:nvPr/>
        </p:nvSpPr>
        <p:spPr>
          <a:xfrm>
            <a:off x="3399658" y="80511"/>
            <a:ext cx="4372095" cy="658642"/>
          </a:xfrm>
          <a:prstGeom prst="rect">
            <a:avLst/>
          </a:prstGeom>
        </p:spPr>
        <p:txBody>
          <a:bodyPr wrap="none">
            <a:spAutoFit/>
          </a:bodyPr>
          <a:lstStyle/>
          <a:p>
            <a:pPr algn="ctr">
              <a:lnSpc>
                <a:spcPct val="115000"/>
              </a:lnSpc>
              <a:spcAft>
                <a:spcPts val="0"/>
              </a:spcAft>
            </a:pPr>
            <a:r>
              <a:rPr lang="nl-NL" sz="3200" b="1" u="sng">
                <a:latin typeface="Times New Roman" panose="02020603050405020304" pitchFamily="18" charset="0"/>
                <a:ea typeface="Calibri" panose="020F0502020204030204" pitchFamily="34" charset="0"/>
                <a:cs typeface="Times New Roman" panose="02020603050405020304" pitchFamily="18" charset="0"/>
              </a:rPr>
              <a:t>PHIẾU HỌC TẬP SỐ 4</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274371" y="739153"/>
            <a:ext cx="7655859" cy="1077218"/>
          </a:xfrm>
          <a:prstGeom prst="rect">
            <a:avLst/>
          </a:prstGeom>
          <a:solidFill>
            <a:schemeClr val="bg1"/>
          </a:solidFill>
        </p:spPr>
        <p:txBody>
          <a:bodyPr wrap="square">
            <a:spAutoFit/>
          </a:bodyPr>
          <a:lstStyle/>
          <a:p>
            <a:pPr lvl="0" indent="920750" eaLnBrk="0" fontAlgn="base" hangingPunct="0">
              <a:spcBef>
                <a:spcPct val="0"/>
              </a:spcBef>
              <a:spcAft>
                <a:spcPct val="0"/>
              </a:spcAft>
              <a:tabLst>
                <a:tab pos="95250" algn="l"/>
              </a:tabLst>
            </a:pPr>
            <a:r>
              <a:rPr lang="en-US" altLang="en-US" sz="3200">
                <a:latin typeface="Times New Roman" panose="02020603050405020304" pitchFamily="18" charset="0"/>
                <a:ea typeface="Calibri" panose="020F0502020204030204" pitchFamily="34" charset="0"/>
                <a:cs typeface="Times New Roman" panose="02020603050405020304" pitchFamily="18" charset="0"/>
              </a:rPr>
              <a:t>Giải: </a:t>
            </a:r>
            <a:endParaRPr lang="en-US" altLang="en-US" sz="3200">
              <a:latin typeface="Times New Roman" panose="02020603050405020304" pitchFamily="18" charset="0"/>
              <a:cs typeface="Times New Roman" panose="02020603050405020304" pitchFamily="18" charset="0"/>
            </a:endParaRPr>
          </a:p>
          <a:p>
            <a:pPr lvl="0" indent="920750" eaLnBrk="0" fontAlgn="base" hangingPunct="0">
              <a:spcBef>
                <a:spcPct val="0"/>
              </a:spcBef>
              <a:spcAft>
                <a:spcPct val="0"/>
              </a:spcAft>
              <a:tabLst>
                <a:tab pos="95250" algn="l"/>
              </a:tabLst>
            </a:pPr>
            <a:r>
              <a:rPr lang="en-US" altLang="en-US" sz="3200">
                <a:latin typeface="Times New Roman" panose="02020603050405020304" pitchFamily="18" charset="0"/>
                <a:ea typeface="Calibri" panose="020F0502020204030204" pitchFamily="34" charset="0"/>
                <a:cs typeface="Times New Roman" panose="02020603050405020304" pitchFamily="18" charset="0"/>
              </a:rPr>
              <a:t>a. Áp suất xe tăng lên mặt đường:</a:t>
            </a:r>
            <a:endParaRPr lang="en-US" altLang="en-US" sz="3200">
              <a:latin typeface="Times New Roman" panose="02020603050405020304" pitchFamily="18" charset="0"/>
              <a:cs typeface="Times New Roman" panose="02020603050405020304" pitchFamily="18" charset="0"/>
            </a:endParaRPr>
          </a:p>
        </p:txBody>
      </p:sp>
      <p:sp>
        <p:nvSpPr>
          <p:cNvPr id="11" name="Rectangle 10"/>
          <p:cNvSpPr/>
          <p:nvPr/>
        </p:nvSpPr>
        <p:spPr>
          <a:xfrm>
            <a:off x="1785769" y="5018735"/>
            <a:ext cx="10144461" cy="1366528"/>
          </a:xfrm>
          <a:prstGeom prst="rect">
            <a:avLst/>
          </a:prstGeom>
        </p:spPr>
        <p:txBody>
          <a:bodyPr wrap="square">
            <a:spAutoFit/>
          </a:bodyPr>
          <a:lstStyle/>
          <a:p>
            <a:pPr algn="just">
              <a:lnSpc>
                <a:spcPct val="115000"/>
              </a:lnSpc>
              <a:spcAft>
                <a:spcPts val="0"/>
              </a:spcAft>
            </a:pPr>
            <a:r>
              <a:rPr lang="en-US" sz="3600" smtClean="0">
                <a:latin typeface="Times New Roman" panose="02020603050405020304" pitchFamily="18" charset="0"/>
                <a:ea typeface="Calibri" panose="020F0502020204030204" pitchFamily="34" charset="0"/>
                <a:cs typeface="Times New Roman" panose="02020603050405020304" pitchFamily="18" charset="0"/>
              </a:rPr>
              <a:t>=&gt; Áp </a:t>
            </a:r>
            <a:r>
              <a:rPr lang="en-US" sz="3600">
                <a:latin typeface="Times New Roman" panose="02020603050405020304" pitchFamily="18" charset="0"/>
                <a:ea typeface="Calibri" panose="020F0502020204030204" pitchFamily="34" charset="0"/>
                <a:cs typeface="Times New Roman" panose="02020603050405020304" pitchFamily="18" charset="0"/>
              </a:rPr>
              <a:t>suất của xe tăng lên mặt đường nằm ngang nhỏ hơn nhiều lần áp suất của ô tô.</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63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711" y="0"/>
            <a:ext cx="11731335" cy="3380893"/>
          </a:xfrm>
        </p:spPr>
        <p:style>
          <a:lnRef idx="2">
            <a:schemeClr val="accent6"/>
          </a:lnRef>
          <a:fillRef idx="1">
            <a:schemeClr val="lt1"/>
          </a:fillRef>
          <a:effectRef idx="0">
            <a:schemeClr val="accent6"/>
          </a:effectRef>
          <a:fontRef idx="minor">
            <a:schemeClr val="dk1"/>
          </a:fontRef>
        </p:style>
        <p:txBody>
          <a:bodyPr>
            <a:normAutofit lnSpcReduction="10000"/>
          </a:bodyPr>
          <a:lstStyle/>
          <a:p>
            <a:pPr algn="just">
              <a:lnSpc>
                <a:spcPct val="150000"/>
              </a:lnSpc>
            </a:pPr>
            <a:r>
              <a:rPr lang="en-US" sz="3600">
                <a:latin typeface="Times New Roman" panose="02020603050405020304" pitchFamily="18" charset="0"/>
                <a:cs typeface="Times New Roman" panose="02020603050405020304" pitchFamily="18" charset="0"/>
              </a:rPr>
              <a:t>c. Máy kéo nặng nề hơn ô tô lại chạy được trên đất mềm là do máy kéo dùng xích có bản rộng nên áp suất gây ra bởi trọng lượng của máy kéo nhỏ, còn ô tô dùng bánh (diện tích bị ép nhỏ) nên áp suất gây ra bởi trọng lượng của ô tô lớn hơn.</a:t>
            </a:r>
          </a:p>
        </p:txBody>
      </p:sp>
      <p:pic>
        <p:nvPicPr>
          <p:cNvPr id="4" name="Picture 4" descr="Bí quyết xử lí xe bị sa lầy hiệu quả - Blog Xe Hơi Carmu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11" y="3564081"/>
            <a:ext cx="3765491" cy="2670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108392" y="3564080"/>
            <a:ext cx="3744493" cy="2670465"/>
          </a:xfrm>
          <a:prstGeom prst="rect">
            <a:avLst/>
          </a:prstGeom>
        </p:spPr>
      </p:pic>
      <p:pic>
        <p:nvPicPr>
          <p:cNvPr id="8194" name="Picture 2" descr="Xe tăng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075" y="3564080"/>
            <a:ext cx="4132161" cy="267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90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0" y="154176"/>
            <a:ext cx="11217349" cy="1450757"/>
          </a:xfrm>
        </p:spPr>
        <p:txBody>
          <a:bodyPr/>
          <a:lstStyle/>
          <a:p>
            <a:r>
              <a:rPr lang="en-US" smtClean="0">
                <a:latin typeface="Times New Roman" panose="02020603050405020304" pitchFamily="18" charset="0"/>
                <a:cs typeface="Times New Roman" panose="02020603050405020304" pitchFamily="18" charset="0"/>
              </a:rPr>
              <a:t>I. Áp lực</a:t>
            </a:r>
            <a:br>
              <a:rPr lang="en-US" smtClean="0">
                <a:latin typeface="Times New Roman" panose="02020603050405020304" pitchFamily="18" charset="0"/>
                <a:cs typeface="Times New Roman" panose="02020603050405020304" pitchFamily="18" charset="0"/>
              </a:rPr>
            </a:b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1903572"/>
            <a:ext cx="6346825" cy="1519267"/>
          </a:xfrm>
        </p:spPr>
        <p:txBody>
          <a:bodyPr>
            <a:noAutofit/>
          </a:bodyPr>
          <a:lstStyle/>
          <a:p>
            <a:pPr algn="just">
              <a:lnSpc>
                <a:spcPct val="107000"/>
              </a:lnSpc>
              <a:spcAft>
                <a:spcPts val="0"/>
              </a:spcAft>
            </a:pPr>
            <a:r>
              <a:rPr lang="de-DE" sz="4000">
                <a:latin typeface="Times New Roman" panose="02020603050405020304" pitchFamily="18" charset="0"/>
                <a:ea typeface="Calibri" panose="020F0502020204030204" pitchFamily="34" charset="0"/>
                <a:cs typeface="Times New Roman" panose="02020603050405020304" pitchFamily="18" charset="0"/>
              </a:rPr>
              <a:t>-</a:t>
            </a:r>
            <a:r>
              <a:rPr lang="de-DE" sz="4000" smtClean="0">
                <a:latin typeface="Times New Roman" panose="02020603050405020304" pitchFamily="18" charset="0"/>
                <a:ea typeface="Calibri" panose="020F0502020204030204" pitchFamily="34" charset="0"/>
                <a:cs typeface="Times New Roman" panose="02020603050405020304" pitchFamily="18" charset="0"/>
              </a:rPr>
              <a:t> </a:t>
            </a:r>
            <a:r>
              <a:rPr lang="de-DE" sz="40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 </a:t>
            </a:r>
            <a:r>
              <a:rPr lang="de-DE"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 </a:t>
            </a:r>
            <a:r>
              <a:rPr lang="de-DE" sz="4000">
                <a:latin typeface="Times New Roman" panose="02020603050405020304" pitchFamily="18" charset="0"/>
                <a:ea typeface="Calibri" panose="020F0502020204030204" pitchFamily="34" charset="0"/>
                <a:cs typeface="Times New Roman" panose="02020603050405020304" pitchFamily="18" charset="0"/>
              </a:rPr>
              <a:t>là </a:t>
            </a:r>
            <a:r>
              <a:rPr lang="de-DE" sz="4000" b="1">
                <a:latin typeface="Times New Roman" panose="02020603050405020304" pitchFamily="18" charset="0"/>
                <a:ea typeface="Calibri" panose="020F0502020204030204" pitchFamily="34" charset="0"/>
                <a:cs typeface="Times New Roman" panose="02020603050405020304" pitchFamily="18" charset="0"/>
              </a:rPr>
              <a:t>lực ép</a:t>
            </a:r>
            <a:r>
              <a:rPr lang="de-DE" sz="4000">
                <a:latin typeface="Times New Roman" panose="02020603050405020304" pitchFamily="18" charset="0"/>
                <a:ea typeface="Calibri" panose="020F0502020204030204" pitchFamily="34" charset="0"/>
                <a:cs typeface="Times New Roman" panose="02020603050405020304" pitchFamily="18" charset="0"/>
              </a:rPr>
              <a:t> có phương </a:t>
            </a:r>
            <a:r>
              <a:rPr lang="de-DE" sz="4000" b="1">
                <a:latin typeface="Times New Roman" panose="02020603050405020304" pitchFamily="18" charset="0"/>
                <a:ea typeface="Calibri" panose="020F0502020204030204" pitchFamily="34" charset="0"/>
                <a:cs typeface="Times New Roman" panose="02020603050405020304" pitchFamily="18" charset="0"/>
              </a:rPr>
              <a:t>vuông góc </a:t>
            </a:r>
            <a:r>
              <a:rPr lang="de-DE" sz="4000">
                <a:latin typeface="Times New Roman" panose="02020603050405020304" pitchFamily="18" charset="0"/>
                <a:ea typeface="Calibri" panose="020F0502020204030204" pitchFamily="34" charset="0"/>
                <a:cs typeface="Times New Roman" panose="02020603050405020304" pitchFamily="18" charset="0"/>
              </a:rPr>
              <a:t>với </a:t>
            </a:r>
            <a:r>
              <a:rPr lang="de-DE" sz="4000" b="1">
                <a:latin typeface="Times New Roman" panose="02020603050405020304" pitchFamily="18" charset="0"/>
                <a:ea typeface="Calibri" panose="020F0502020204030204" pitchFamily="34" charset="0"/>
                <a:cs typeface="Times New Roman" panose="02020603050405020304" pitchFamily="18" charset="0"/>
              </a:rPr>
              <a:t>mặt</a:t>
            </a:r>
            <a:r>
              <a:rPr lang="de-DE" sz="4000">
                <a:latin typeface="Times New Roman" panose="02020603050405020304" pitchFamily="18" charset="0"/>
                <a:ea typeface="Calibri" panose="020F0502020204030204" pitchFamily="34" charset="0"/>
                <a:cs typeface="Times New Roman" panose="02020603050405020304" pitchFamily="18" charset="0"/>
              </a:rPr>
              <a:t> </a:t>
            </a:r>
            <a:r>
              <a:rPr lang="de-DE" sz="4000" smtClean="0">
                <a:latin typeface="Times New Roman" panose="02020603050405020304" pitchFamily="18" charset="0"/>
                <a:ea typeface="Calibri" panose="020F0502020204030204" pitchFamily="34" charset="0"/>
                <a:cs typeface="Times New Roman" panose="02020603050405020304" pitchFamily="18" charset="0"/>
              </a:rPr>
              <a:t>bị ép. </a:t>
            </a:r>
          </a:p>
          <a:p>
            <a:pPr algn="just">
              <a:lnSpc>
                <a:spcPct val="107000"/>
              </a:lnSpc>
              <a:spcAft>
                <a:spcPts val="0"/>
              </a:spcAft>
            </a:pPr>
            <a:r>
              <a:rPr lang="fr-FR" sz="3600">
                <a:latin typeface="Times New Roman" panose="02020603050405020304" pitchFamily="18" charset="0"/>
                <a:ea typeface="Calibri" panose="020F0502020204030204" pitchFamily="34" charset="0"/>
                <a:cs typeface="Times New Roman" panose="02020603050405020304" pitchFamily="18" charset="0"/>
              </a:rPr>
              <a:t>Vd: lực của cái tủ tác dụng lên mặt sàn</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5" name="AutoShape 2" descr="Bài 7. Áp suất trang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srcRect l="63281" t="37678" b="36989"/>
          <a:stretch/>
        </p:blipFill>
        <p:spPr>
          <a:xfrm>
            <a:off x="6502400" y="7937"/>
            <a:ext cx="5689600" cy="5265381"/>
          </a:xfrm>
          <a:prstGeom prst="rect">
            <a:avLst/>
          </a:prstGeom>
        </p:spPr>
      </p:pic>
      <p:sp>
        <p:nvSpPr>
          <p:cNvPr id="7" name="Down Arrow 6"/>
          <p:cNvSpPr/>
          <p:nvPr/>
        </p:nvSpPr>
        <p:spPr>
          <a:xfrm>
            <a:off x="7620000" y="5129128"/>
            <a:ext cx="254000" cy="707857"/>
          </a:xfrm>
          <a:prstGeom prst="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Down Arrow 7"/>
          <p:cNvSpPr/>
          <p:nvPr/>
        </p:nvSpPr>
        <p:spPr>
          <a:xfrm>
            <a:off x="10515600" y="5129128"/>
            <a:ext cx="254000" cy="707857"/>
          </a:xfrm>
          <a:prstGeom prst="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7148926" y="5493833"/>
                <a:ext cx="521874" cy="610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oMath>
                  </m:oMathPara>
                </a14:m>
                <a:endParaRPr lang="en-US" sz="3000"/>
              </a:p>
            </p:txBody>
          </p:sp>
        </mc:Choice>
        <mc:Fallback xmlns="">
          <p:sp>
            <p:nvSpPr>
              <p:cNvPr id="9" name="Rectangle 8"/>
              <p:cNvSpPr>
                <a:spLocks noRot="1" noChangeAspect="1" noMove="1" noResize="1" noEditPoints="1" noAdjustHandles="1" noChangeArrowheads="1" noChangeShapeType="1" noTextEdit="1"/>
              </p:cNvSpPr>
              <p:nvPr/>
            </p:nvSpPr>
            <p:spPr>
              <a:xfrm>
                <a:off x="7148926" y="5493833"/>
                <a:ext cx="521874" cy="61010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0095326" y="5440193"/>
                <a:ext cx="521874" cy="610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3000" i="1">
                              <a:latin typeface="Cambria Math" panose="02040503050406030204" pitchFamily="18" charset="0"/>
                            </a:rPr>
                          </m:ctrlPr>
                        </m:accPr>
                        <m:e>
                          <m:r>
                            <a:rPr lang="en-US" sz="3000" i="1">
                              <a:latin typeface="Cambria Math" panose="02040503050406030204" pitchFamily="18" charset="0"/>
                            </a:rPr>
                            <m:t>𝐹</m:t>
                          </m:r>
                        </m:e>
                      </m:acc>
                    </m:oMath>
                  </m:oMathPara>
                </a14:m>
                <a:endParaRPr lang="en-US" sz="3000"/>
              </a:p>
            </p:txBody>
          </p:sp>
        </mc:Choice>
        <mc:Fallback xmlns="">
          <p:sp>
            <p:nvSpPr>
              <p:cNvPr id="11" name="Rectangle 10"/>
              <p:cNvSpPr>
                <a:spLocks noRot="1" noChangeAspect="1" noMove="1" noResize="1" noEditPoints="1" noAdjustHandles="1" noChangeArrowheads="1" noChangeShapeType="1" noTextEdit="1"/>
              </p:cNvSpPr>
              <p:nvPr/>
            </p:nvSpPr>
            <p:spPr>
              <a:xfrm>
                <a:off x="10095326" y="5440193"/>
                <a:ext cx="521874" cy="61010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381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500" y="3492500"/>
            <a:ext cx="4508500" cy="3365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6037" y="3021762"/>
            <a:ext cx="7275512"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52450" algn="l"/>
              </a:tabLst>
              <a:defRPr>
                <a:solidFill>
                  <a:schemeClr val="tx1"/>
                </a:solidFill>
                <a:latin typeface="Arial" panose="020B0604020202020204" pitchFamily="34" charset="0"/>
              </a:defRPr>
            </a:lvl1pPr>
            <a:lvl2pPr eaLnBrk="0" fontAlgn="base" hangingPunct="0">
              <a:spcBef>
                <a:spcPct val="0"/>
              </a:spcBef>
              <a:spcAft>
                <a:spcPct val="0"/>
              </a:spcAft>
              <a:tabLst>
                <a:tab pos="552450" algn="l"/>
              </a:tabLst>
              <a:defRPr>
                <a:solidFill>
                  <a:schemeClr val="tx1"/>
                </a:solidFill>
                <a:latin typeface="Arial" panose="020B0604020202020204" pitchFamily="34" charset="0"/>
              </a:defRPr>
            </a:lvl2pPr>
            <a:lvl3pPr eaLnBrk="0" fontAlgn="base" hangingPunct="0">
              <a:spcBef>
                <a:spcPct val="0"/>
              </a:spcBef>
              <a:spcAft>
                <a:spcPct val="0"/>
              </a:spcAft>
              <a:tabLst>
                <a:tab pos="552450" algn="l"/>
              </a:tabLst>
              <a:defRPr>
                <a:solidFill>
                  <a:schemeClr val="tx1"/>
                </a:solidFill>
                <a:latin typeface="Arial" panose="020B0604020202020204" pitchFamily="34" charset="0"/>
              </a:defRPr>
            </a:lvl3pPr>
            <a:lvl4pPr eaLnBrk="0" fontAlgn="base" hangingPunct="0">
              <a:spcBef>
                <a:spcPct val="0"/>
              </a:spcBef>
              <a:spcAft>
                <a:spcPct val="0"/>
              </a:spcAft>
              <a:tabLst>
                <a:tab pos="552450" algn="l"/>
              </a:tabLst>
              <a:defRPr>
                <a:solidFill>
                  <a:schemeClr val="tx1"/>
                </a:solidFill>
                <a:latin typeface="Arial" panose="020B0604020202020204" pitchFamily="34" charset="0"/>
              </a:defRPr>
            </a:lvl4pPr>
            <a:lvl5pPr eaLnBrk="0" fontAlgn="base" hangingPunct="0">
              <a:spcBef>
                <a:spcPct val="0"/>
              </a:spcBef>
              <a:spcAft>
                <a:spcPct val="0"/>
              </a:spcAft>
              <a:tabLst>
                <a:tab pos="552450" algn="l"/>
              </a:tabLst>
              <a:defRPr>
                <a:solidFill>
                  <a:schemeClr val="tx1"/>
                </a:solidFill>
                <a:latin typeface="Arial" panose="020B0604020202020204" pitchFamily="34" charset="0"/>
              </a:defRPr>
            </a:lvl5pPr>
            <a:lvl6pPr eaLnBrk="0" fontAlgn="base" hangingPunct="0">
              <a:spcBef>
                <a:spcPct val="0"/>
              </a:spcBef>
              <a:spcAft>
                <a:spcPct val="0"/>
              </a:spcAft>
              <a:tabLst>
                <a:tab pos="552450" algn="l"/>
              </a:tabLst>
              <a:defRPr>
                <a:solidFill>
                  <a:schemeClr val="tx1"/>
                </a:solidFill>
                <a:latin typeface="Arial" panose="020B0604020202020204" pitchFamily="34" charset="0"/>
              </a:defRPr>
            </a:lvl6pPr>
            <a:lvl7pPr eaLnBrk="0" fontAlgn="base" hangingPunct="0">
              <a:spcBef>
                <a:spcPct val="0"/>
              </a:spcBef>
              <a:spcAft>
                <a:spcPct val="0"/>
              </a:spcAft>
              <a:tabLst>
                <a:tab pos="552450" algn="l"/>
              </a:tabLst>
              <a:defRPr>
                <a:solidFill>
                  <a:schemeClr val="tx1"/>
                </a:solidFill>
                <a:latin typeface="Arial" panose="020B0604020202020204" pitchFamily="34" charset="0"/>
              </a:defRPr>
            </a:lvl7pPr>
            <a:lvl8pPr eaLnBrk="0" fontAlgn="base" hangingPunct="0">
              <a:spcBef>
                <a:spcPct val="0"/>
              </a:spcBef>
              <a:spcAft>
                <a:spcPct val="0"/>
              </a:spcAft>
              <a:tabLst>
                <a:tab pos="552450" algn="l"/>
              </a:tabLst>
              <a:defRPr>
                <a:solidFill>
                  <a:schemeClr val="tx1"/>
                </a:solidFill>
                <a:latin typeface="Arial" panose="020B0604020202020204" pitchFamily="34" charset="0"/>
              </a:defRPr>
            </a:lvl8pPr>
            <a:lvl9pPr eaLnBrk="0" fontAlgn="base" hangingPunct="0">
              <a:spcBef>
                <a:spcPct val="0"/>
              </a:spcBef>
              <a:spcAft>
                <a:spcPct val="0"/>
              </a:spcAft>
              <a:tabLst>
                <a:tab pos="552450" algn="l"/>
              </a:tabLst>
              <a:defRPr>
                <a:solidFill>
                  <a:schemeClr val="tx1"/>
                </a:solidFill>
                <a:latin typeface="Arial" panose="020B0604020202020204" pitchFamily="34" charset="0"/>
              </a:defRPr>
            </a:lvl9pPr>
          </a:lstStyle>
          <a:p>
            <a:pPr marL="342900" lvl="0" indent="-342900">
              <a:lnSpc>
                <a:spcPct val="150000"/>
              </a:lnSpc>
              <a:buAutoNum type="alphaLcPeriod"/>
            </a:pPr>
            <a:r>
              <a:rPr lang="en-US" sz="3600" smtClean="0">
                <a:latin typeface="Times New Roman" panose="02020603050405020304" pitchFamily="18" charset="0"/>
                <a:cs typeface="Times New Roman" panose="02020603050405020304" pitchFamily="18" charset="0"/>
              </a:rPr>
              <a:t> Lực </a:t>
            </a:r>
            <a:r>
              <a:rPr lang="en-US" sz="3600">
                <a:latin typeface="Times New Roman" panose="02020603050405020304" pitchFamily="18" charset="0"/>
                <a:cs typeface="Times New Roman" panose="02020603050405020304" pitchFamily="18" charset="0"/>
              </a:rPr>
              <a:t>do người tác dụng </a:t>
            </a:r>
            <a:r>
              <a:rPr lang="en-US" sz="3600" smtClean="0">
                <a:latin typeface="Times New Roman" panose="02020603050405020304" pitchFamily="18" charset="0"/>
                <a:cs typeface="Times New Roman" panose="02020603050405020304" pitchFamily="18" charset="0"/>
              </a:rPr>
              <a:t>lên xe </a:t>
            </a:r>
            <a:r>
              <a:rPr lang="en-US" sz="3600">
                <a:latin typeface="Times New Roman" panose="02020603050405020304" pitchFamily="18" charset="0"/>
                <a:cs typeface="Times New Roman" panose="02020603050405020304" pitchFamily="18" charset="0"/>
              </a:rPr>
              <a:t>kéo</a:t>
            </a:r>
            <a:r>
              <a:rPr lang="en-US" sz="3600" smtClean="0">
                <a:latin typeface="Times New Roman" panose="02020603050405020304" pitchFamily="18" charset="0"/>
                <a:cs typeface="Times New Roman" panose="02020603050405020304" pitchFamily="18" charset="0"/>
              </a:rPr>
              <a:t>.</a:t>
            </a:r>
          </a:p>
          <a:p>
            <a:pPr marL="342900" indent="-342900">
              <a:lnSpc>
                <a:spcPct val="150000"/>
              </a:lnSpc>
              <a:buFontTx/>
              <a:buAutoNum type="alphaLcPeriod"/>
            </a:pPr>
            <a:r>
              <a:rPr lang="en-US" sz="3600" smtClean="0">
                <a:latin typeface="Times New Roman" panose="02020603050405020304" pitchFamily="18" charset="0"/>
                <a:cs typeface="Times New Roman" panose="02020603050405020304" pitchFamily="18" charset="0"/>
              </a:rPr>
              <a:t> Lực </a:t>
            </a:r>
            <a:r>
              <a:rPr lang="en-US" sz="3600">
                <a:latin typeface="Times New Roman" panose="02020603050405020304" pitchFamily="18" charset="0"/>
                <a:cs typeface="Times New Roman" panose="02020603050405020304" pitchFamily="18" charset="0"/>
              </a:rPr>
              <a:t>do xe kéo tác dụng lên mặt đất.</a:t>
            </a:r>
          </a:p>
          <a:p>
            <a:pPr marL="342900" indent="-342900">
              <a:lnSpc>
                <a:spcPct val="150000"/>
              </a:lnSpc>
              <a:buFontTx/>
              <a:buAutoNum type="alphaLcPeriod"/>
            </a:pPr>
            <a:r>
              <a:rPr lang="en-US" sz="3600" smtClean="0">
                <a:latin typeface="Times New Roman" panose="02020603050405020304" pitchFamily="18" charset="0"/>
                <a:cs typeface="Times New Roman" panose="02020603050405020304" pitchFamily="18" charset="0"/>
              </a:rPr>
              <a:t> Lực </a:t>
            </a:r>
            <a:r>
              <a:rPr lang="en-US" sz="3600">
                <a:latin typeface="Times New Roman" panose="02020603050405020304" pitchFamily="18" charset="0"/>
                <a:cs typeface="Times New Roman" panose="02020603050405020304" pitchFamily="18" charset="0"/>
              </a:rPr>
              <a:t>do các thùng hàng tác dụng lên xe </a:t>
            </a:r>
            <a:r>
              <a:rPr lang="en-US" sz="3600" smtClean="0">
                <a:latin typeface="Times New Roman" panose="02020603050405020304" pitchFamily="18" charset="0"/>
                <a:cs typeface="Times New Roman" panose="02020603050405020304" pitchFamily="18" charset="0"/>
              </a:rPr>
              <a:t>kéo.</a:t>
            </a:r>
            <a:endParaRPr lang="en-US" sz="3600">
              <a:latin typeface="Times New Roman" panose="02020603050405020304" pitchFamily="18" charset="0"/>
              <a:cs typeface="Times New Roman" panose="02020603050405020304" pitchFamily="18" charset="0"/>
            </a:endParaRPr>
          </a:p>
          <a:p>
            <a:pPr lvl="0">
              <a:lnSpc>
                <a:spcPct val="150000"/>
              </a:lnSpc>
            </a:pPr>
            <a:endParaRPr lang="en-US" sz="3600" smtClean="0">
              <a:latin typeface="Times New Roman" panose="02020603050405020304" pitchFamily="18" charset="0"/>
              <a:cs typeface="Times New Roman" panose="02020603050405020304" pitchFamily="18" charset="0"/>
            </a:endParaRPr>
          </a:p>
          <a:p>
            <a:pPr lvl="0">
              <a:lnSpc>
                <a:spcPct val="150000"/>
              </a:lnSpc>
            </a:pPr>
            <a:endParaRPr kumimoji="0" lang="en-US" altLang="en-US" sz="3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5056370" y="217814"/>
            <a:ext cx="11217349"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vi-VN" dirty="0">
              <a:latin typeface="Times New Roman" panose="02020603050405020304" pitchFamily="18" charset="0"/>
              <a:cs typeface="Times New Roman" panose="02020603050405020304" pitchFamily="18" charset="0"/>
            </a:endParaRPr>
          </a:p>
        </p:txBody>
      </p:sp>
      <p:sp>
        <p:nvSpPr>
          <p:cNvPr id="4" name="Rectangle 3"/>
          <p:cNvSpPr/>
          <p:nvPr/>
        </p:nvSpPr>
        <p:spPr>
          <a:xfrm>
            <a:off x="3469789" y="378324"/>
            <a:ext cx="4895764" cy="646331"/>
          </a:xfrm>
          <a:prstGeom prst="rect">
            <a:avLst/>
          </a:prstGeom>
        </p:spPr>
        <p:txBody>
          <a:bodyPr wrap="none">
            <a:spAutoFit/>
          </a:bodyPr>
          <a:lstStyle/>
          <a:p>
            <a:pPr lvl="0" eaLnBrk="0" fontAlgn="base" hangingPunct="0">
              <a:spcBef>
                <a:spcPct val="0"/>
              </a:spcBef>
              <a:spcAft>
                <a:spcPct val="0"/>
              </a:spcAft>
              <a:tabLst>
                <a:tab pos="552450" algn="l"/>
              </a:tabLst>
            </a:pPr>
            <a:r>
              <a:rPr lang="de-DE" altLang="en-US" sz="36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altLang="en-US" sz="3600">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46037" y="3429000"/>
            <a:ext cx="12000614" cy="70149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eaLnBrk="0" fontAlgn="base" hangingPunct="0">
              <a:lnSpc>
                <a:spcPct val="150000"/>
              </a:lnSpc>
              <a:spcAft>
                <a:spcPct val="0"/>
              </a:spcAft>
              <a:tabLst>
                <a:tab pos="552450" algn="l"/>
              </a:tabLst>
            </a:pPr>
            <a:r>
              <a:rPr lang="en-US" altLang="en-US" sz="3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altLang="en-US" sz="3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Nêu một số ví dụ về áp lực trong thực tế</a:t>
            </a:r>
            <a:r>
              <a:rPr lang="en-US" altLang="en-US" sz="36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eaLnBrk="0" fontAlgn="base" hangingPunct="0">
              <a:lnSpc>
                <a:spcPct val="150000"/>
              </a:lnSpc>
              <a:spcAft>
                <a:spcPct val="0"/>
              </a:spcAft>
              <a:tabLst>
                <a:tab pos="552450" algn="l"/>
              </a:tabLst>
            </a:pPr>
            <a:r>
              <a:rPr lang="en-US" altLang="en-US" sz="36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altLang="en-US" sz="3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hình 16.1, lực nào sau đây không phải là áp lực? </a:t>
            </a:r>
            <a:r>
              <a:rPr lang="en-US" altLang="en-US" sz="360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Vì </a:t>
            </a:r>
            <a:r>
              <a:rPr lang="en-US" altLang="en-US" sz="3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altLang="en-US" sz="3600">
              <a:solidFill>
                <a:schemeClr val="tx1"/>
              </a:solidFill>
              <a:latin typeface="Times New Roman" panose="02020603050405020304" pitchFamily="18" charset="0"/>
              <a:cs typeface="Times New Roman" panose="02020603050405020304" pitchFamily="18" charset="0"/>
            </a:endParaRPr>
          </a:p>
          <a:p>
            <a:pPr lvl="0" eaLnBrk="0" fontAlgn="base" hangingPunct="0">
              <a:lnSpc>
                <a:spcPct val="150000"/>
              </a:lnSpc>
              <a:spcAft>
                <a:spcPct val="0"/>
              </a:spcAft>
              <a:tabLst>
                <a:tab pos="552450" algn="l"/>
              </a:tabLst>
            </a:pPr>
            <a:endParaRPr lang="en-US" altLang="en-US" sz="360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0" y="171667"/>
            <a:ext cx="2962275" cy="1543050"/>
          </a:xfrm>
          <a:prstGeom prst="rect">
            <a:avLst/>
          </a:prstGeom>
        </p:spPr>
      </p:pic>
      <p:pic>
        <p:nvPicPr>
          <p:cNvPr id="9"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73067" y="0"/>
            <a:ext cx="3318933" cy="1866900"/>
          </a:xfrm>
          <a:prstGeom prst="rect">
            <a:avLst/>
          </a:prstGeom>
        </p:spPr>
      </p:pic>
    </p:spTree>
    <p:extLst>
      <p:ext uri="{BB962C8B-B14F-4D97-AF65-F5344CB8AC3E}">
        <p14:creationId xmlns:p14="http://schemas.microsoft.com/office/powerpoint/2010/main" val="260229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836" y="0"/>
            <a:ext cx="8443337" cy="823752"/>
          </a:xfrm>
          <a:prstGeom prst="rect">
            <a:avLst/>
          </a:prstGeom>
        </p:spPr>
        <p:txBody>
          <a:bodyPr wrap="none">
            <a:spAutoFit/>
          </a:bodyPr>
          <a:lstStyle/>
          <a:p>
            <a:pPr lvl="0" eaLnBrk="0" fontAlgn="base" hangingPunct="0">
              <a:lnSpc>
                <a:spcPct val="150000"/>
              </a:lnSpc>
              <a:spcAft>
                <a:spcPct val="0"/>
              </a:spcAft>
              <a:tabLst>
                <a:tab pos="552450" algn="l"/>
              </a:tabLst>
            </a:pPr>
            <a:r>
              <a:rPr lang="en-US" altLang="en-US" sz="3600" b="1">
                <a:latin typeface="Times New Roman" panose="02020603050405020304" pitchFamily="18" charset="0"/>
                <a:ea typeface="Times New Roman" panose="02020603050405020304" pitchFamily="18" charset="0"/>
                <a:cs typeface="Times New Roman" panose="02020603050405020304" pitchFamily="18" charset="0"/>
              </a:rPr>
              <a:t>Câu 1:</a:t>
            </a: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 M</a:t>
            </a:r>
            <a:r>
              <a:rPr lang="en-US" altLang="en-US" sz="3600" smtClean="0">
                <a:latin typeface="Times New Roman" panose="02020603050405020304" pitchFamily="18" charset="0"/>
                <a:ea typeface="Times New Roman" panose="02020603050405020304" pitchFamily="18" charset="0"/>
                <a:cs typeface="Times New Roman" panose="02020603050405020304" pitchFamily="18" charset="0"/>
              </a:rPr>
              <a:t>ột </a:t>
            </a: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số ví dụ về áp lực trong thực tế?</a:t>
            </a:r>
          </a:p>
        </p:txBody>
      </p:sp>
      <p:pic>
        <p:nvPicPr>
          <p:cNvPr id="4" name="Picture 3"/>
          <p:cNvPicPr>
            <a:picLocks noChangeAspect="1"/>
          </p:cNvPicPr>
          <p:nvPr/>
        </p:nvPicPr>
        <p:blipFill>
          <a:blip r:embed="rId2"/>
          <a:stretch>
            <a:fillRect/>
          </a:stretch>
        </p:blipFill>
        <p:spPr>
          <a:xfrm>
            <a:off x="524870" y="1214437"/>
            <a:ext cx="11257009" cy="3424238"/>
          </a:xfrm>
          <a:prstGeom prst="rect">
            <a:avLst/>
          </a:prstGeom>
        </p:spPr>
      </p:pic>
    </p:spTree>
    <p:extLst>
      <p:ext uri="{BB962C8B-B14F-4D97-AF65-F5344CB8AC3E}">
        <p14:creationId xmlns:p14="http://schemas.microsoft.com/office/powerpoint/2010/main" val="133748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4" y="-97762"/>
            <a:ext cx="11941176" cy="5292731"/>
          </a:xfrm>
          <a:prstGeom prst="rect">
            <a:avLst/>
          </a:prstGeom>
        </p:spPr>
        <p:txBody>
          <a:bodyPr wrap="square">
            <a:spAutoFit/>
          </a:bodyPr>
          <a:lstStyle/>
          <a:p>
            <a:pPr marL="57150">
              <a:lnSpc>
                <a:spcPct val="107000"/>
              </a:lnSpc>
              <a:spcAft>
                <a:spcPts val="0"/>
              </a:spcAft>
            </a:pPr>
            <a:r>
              <a:rPr lang="vi-VN" sz="3200" b="1" smtClean="0">
                <a:latin typeface="+mj-lt"/>
                <a:ea typeface="Times New Roman" panose="02020603050405020304" pitchFamily="18" charset="0"/>
              </a:rPr>
              <a:t>Câu </a:t>
            </a:r>
            <a:r>
              <a:rPr lang="vi-VN" sz="3200" b="1">
                <a:latin typeface="+mj-lt"/>
                <a:ea typeface="Times New Roman" panose="02020603050405020304" pitchFamily="18" charset="0"/>
              </a:rPr>
              <a:t>2:</a:t>
            </a:r>
            <a:endParaRPr lang="en-US" sz="3200">
              <a:latin typeface="+mj-lt"/>
              <a:ea typeface="Times New Roman" panose="02020603050405020304" pitchFamily="18" charset="0"/>
            </a:endParaRPr>
          </a:p>
          <a:p>
            <a:pPr>
              <a:spcAft>
                <a:spcPts val="0"/>
              </a:spcAft>
            </a:pPr>
            <a:r>
              <a:rPr lang="en-US" sz="3200" smtClean="0">
                <a:solidFill>
                  <a:srgbClr val="002060"/>
                </a:solidFill>
                <a:latin typeface="+mj-lt"/>
                <a:ea typeface="Times New Roman" panose="02020603050405020304" pitchFamily="18" charset="0"/>
              </a:rPr>
              <a:t>a</a:t>
            </a: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Lực do người tác dụng lên xe </a:t>
            </a:r>
            <a:r>
              <a:rPr lang="en-US" sz="32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kéo</a:t>
            </a:r>
          </a:p>
          <a:p>
            <a:pPr>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 =&gt;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phải áp lực</a:t>
            </a:r>
            <a:r>
              <a:rPr lang="en-US" sz="3200">
                <a:latin typeface="Times New Roman" panose="02020603050405020304" pitchFamily="18" charset="0"/>
                <a:ea typeface="Times New Roman" panose="02020603050405020304" pitchFamily="18" charset="0"/>
                <a:cs typeface="Times New Roman" panose="02020603050405020304" pitchFamily="18" charset="0"/>
              </a:rPr>
              <a:t>, lực do người tác dụng vào xe là lực </a:t>
            </a: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đẩy.</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Lực do xe kéo tác dụng lên mặt đất </a:t>
            </a:r>
            <a:endParaRPr lang="en-US" sz="320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=&gt;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 áp lực </a:t>
            </a:r>
            <a:r>
              <a:rPr lang="en-US" sz="3200">
                <a:latin typeface="Times New Roman" panose="02020603050405020304" pitchFamily="18" charset="0"/>
                <a:ea typeface="Times New Roman" panose="02020603050405020304" pitchFamily="18" charset="0"/>
                <a:cs typeface="Times New Roman" panose="02020603050405020304" pitchFamily="18" charset="0"/>
              </a:rPr>
              <a:t>vì lực của xe kéo tác dụng lên mặt đường chính là trọng lực của máy kéo, có phương vuông góc với mặt bị ép là mặt đường trong trường hợp này.</a:t>
            </a:r>
            <a:endParaRPr lang="en-US" sz="320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Lực do các thùng hàng tác dụng lên xe kéo </a:t>
            </a:r>
            <a:endParaRPr lang="en-US" sz="320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pPr>
            <a:r>
              <a:rPr lang="en-US" sz="3200" smtClean="0">
                <a:latin typeface="Times New Roman" panose="02020603050405020304" pitchFamily="18" charset="0"/>
                <a:ea typeface="Times New Roman" panose="02020603050405020304" pitchFamily="18" charset="0"/>
                <a:cs typeface="Times New Roman" panose="02020603050405020304" pitchFamily="18" charset="0"/>
              </a:rPr>
              <a:t>=&gt;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 phải áp lực </a:t>
            </a:r>
            <a:r>
              <a:rPr lang="en-US" sz="3200">
                <a:latin typeface="Times New Roman" panose="02020603050405020304" pitchFamily="18" charset="0"/>
                <a:ea typeface="Times New Roman" panose="02020603050405020304" pitchFamily="18" charset="0"/>
                <a:cs typeface="Times New Roman" panose="02020603050405020304" pitchFamily="18" charset="0"/>
              </a:rPr>
              <a:t>vì lực do các thùng hàng tác dụng lên xe kéo là trọng lực.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4533900"/>
            <a:ext cx="50800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75" y="0"/>
            <a:ext cx="11217349" cy="1450757"/>
          </a:xfrm>
        </p:spPr>
        <p:txBody>
          <a:bodyPr>
            <a:normAutofit fontScale="90000"/>
          </a:bodyPr>
          <a:lstStyle/>
          <a:p>
            <a:r>
              <a:rPr lang="en-US" smtClean="0">
                <a:latin typeface="Times New Roman" panose="02020603050405020304" pitchFamily="18" charset="0"/>
                <a:cs typeface="Times New Roman" panose="02020603050405020304" pitchFamily="18" charset="0"/>
              </a:rPr>
              <a:t/>
            </a:r>
            <a:br>
              <a:rPr lang="en-US" smtClean="0">
                <a:latin typeface="Times New Roman" panose="02020603050405020304" pitchFamily="18" charset="0"/>
                <a:cs typeface="Times New Roman" panose="02020603050405020304" pitchFamily="18" charset="0"/>
              </a:rPr>
            </a:br>
            <a:r>
              <a:rPr lang="en-US" smtClean="0">
                <a:latin typeface="Times New Roman" panose="02020603050405020304" pitchFamily="18" charset="0"/>
                <a:cs typeface="Times New Roman" panose="02020603050405020304" pitchFamily="18" charset="0"/>
              </a:rPr>
              <a:t>II. Áp suất</a:t>
            </a:r>
            <a:br>
              <a:rPr lang="en-US" smtClean="0">
                <a:latin typeface="Times New Roman" panose="02020603050405020304" pitchFamily="18" charset="0"/>
                <a:cs typeface="Times New Roman" panose="02020603050405020304" pitchFamily="18" charset="0"/>
              </a:rPr>
            </a:br>
            <a:r>
              <a:rPr lang="en-US" smtClean="0">
                <a:latin typeface="Times New Roman" panose="02020603050405020304" pitchFamily="18" charset="0"/>
                <a:cs typeface="Times New Roman" panose="02020603050405020304" pitchFamily="18" charset="0"/>
              </a:rPr>
              <a:t>Thí nghiệm =&gt; Hoàn thành phiếu học tập số 2</a:t>
            </a:r>
            <a:endParaRPr lang="vi-VN" dirty="0">
              <a:latin typeface="Times New Roman" panose="02020603050405020304" pitchFamily="18" charset="0"/>
              <a:cs typeface="Times New Roman" panose="02020603050405020304" pitchFamily="18" charset="0"/>
            </a:endParaRPr>
          </a:p>
        </p:txBody>
      </p:sp>
      <p:sp>
        <p:nvSpPr>
          <p:cNvPr id="5" name="AutoShape 2" descr="Bài 7. Áp suất trang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790142" y="1728787"/>
            <a:ext cx="10835738" cy="3331585"/>
          </a:xfrm>
          <a:prstGeom prst="rect">
            <a:avLst/>
          </a:prstGeom>
        </p:spPr>
      </p:pic>
      <p:pic>
        <p:nvPicPr>
          <p:cNvPr id="7" name="Picture 6"/>
          <p:cNvPicPr>
            <a:picLocks noChangeAspect="1"/>
          </p:cNvPicPr>
          <p:nvPr/>
        </p:nvPicPr>
        <p:blipFill>
          <a:blip r:embed="rId3"/>
          <a:stretch>
            <a:fillRect/>
          </a:stretch>
        </p:blipFill>
        <p:spPr>
          <a:xfrm>
            <a:off x="9004983" y="5133109"/>
            <a:ext cx="3187018" cy="1724891"/>
          </a:xfrm>
          <a:prstGeom prst="rect">
            <a:avLst/>
          </a:prstGeom>
        </p:spPr>
      </p:pic>
    </p:spTree>
    <p:extLst>
      <p:ext uri="{BB962C8B-B14F-4D97-AF65-F5344CB8AC3E}">
        <p14:creationId xmlns:p14="http://schemas.microsoft.com/office/powerpoint/2010/main" val="402095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755" y="421994"/>
            <a:ext cx="11509867" cy="1938992"/>
          </a:xfrm>
          <a:prstGeom prst="rect">
            <a:avLst/>
          </a:prstGeom>
        </p:spPr>
        <p:txBody>
          <a:bodyPr wrap="square">
            <a:spAutoFit/>
          </a:bodyPr>
          <a:lstStyle/>
          <a:p>
            <a:pPr eaLnBrk="0" fontAlgn="base" hangingPunct="0">
              <a:spcBef>
                <a:spcPct val="0"/>
              </a:spcBef>
              <a:spcAft>
                <a:spcPct val="0"/>
              </a:spcAft>
              <a:tabLst>
                <a:tab pos="1208088" algn="l"/>
              </a:tabLst>
            </a:pPr>
            <a:r>
              <a:rPr lang="de-DE" altLang="en-US" sz="3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de-DE" altLang="en-US"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dựa vào thí nghiệm hình </a:t>
            </a:r>
            <a:r>
              <a:rPr lang="de-DE" alt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16.2, </a:t>
            </a:r>
            <a:r>
              <a:rPr lang="de-DE" sz="3000" smtClean="0">
                <a:latin typeface="Times New Roman" panose="02020603050405020304" pitchFamily="18" charset="0"/>
                <a:cs typeface="Times New Roman" panose="02020603050405020304" pitchFamily="18" charset="0"/>
              </a:rPr>
              <a:t>tìm </a:t>
            </a:r>
            <a:r>
              <a:rPr lang="de-DE" sz="3000">
                <a:latin typeface="Times New Roman" panose="02020603050405020304" pitchFamily="18" charset="0"/>
                <a:cs typeface="Times New Roman" panose="02020603050405020304" pitchFamily="18" charset="0"/>
              </a:rPr>
              <a:t>dấu =, &gt;, &lt; thích hợp cho các ô trông của bảng sau:</a:t>
            </a:r>
            <a:endParaRPr lang="en-US" sz="300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smtClean="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en-US" altLang="en-US" sz="1000">
              <a:latin typeface="Times New Roman" panose="02020603050405020304" pitchFamily="18" charset="0"/>
              <a:cs typeface="Times New Roman" panose="02020603050405020304" pitchFamily="18" charset="0"/>
            </a:endParaRPr>
          </a:p>
        </p:txBody>
      </p:sp>
      <p:pic>
        <p:nvPicPr>
          <p:cNvPr id="6" name="Picture 12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074" y="1391490"/>
            <a:ext cx="4001845" cy="21262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40363" y="1391489"/>
            <a:ext cx="5423770" cy="2126261"/>
          </a:xfrm>
          <a:prstGeom prst="rect">
            <a:avLst/>
          </a:prstGeom>
        </p:spPr>
      </p:pic>
      <p:sp>
        <p:nvSpPr>
          <p:cNvPr id="7" name="Rectangle 6"/>
          <p:cNvSpPr/>
          <p:nvPr/>
        </p:nvSpPr>
        <p:spPr>
          <a:xfrm>
            <a:off x="251825" y="3642454"/>
            <a:ext cx="12015477" cy="2740750"/>
          </a:xfrm>
          <a:prstGeom prst="rect">
            <a:avLst/>
          </a:prstGeom>
        </p:spPr>
        <p:txBody>
          <a:bodyPr wrap="square">
            <a:spAutoFit/>
          </a:bodyPr>
          <a:lstStyle/>
          <a:p>
            <a:pPr>
              <a:lnSpc>
                <a:spcPct val="107000"/>
              </a:lnSpc>
              <a:spcBef>
                <a:spcPts val="600"/>
              </a:spcBef>
              <a:spcAft>
                <a:spcPts val="600"/>
              </a:spcAft>
              <a:tabLst>
                <a:tab pos="1207770" algn="l"/>
              </a:tabLst>
            </a:pPr>
            <a:r>
              <a:rPr lang="de-DE" sz="3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2: Tìm từ thích hợp điền vào chỗ trống</a:t>
            </a:r>
            <a:endParaRPr lang="en-US" sz="3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mj-lt"/>
              <a:buAutoNum type="alphaLcPeriod"/>
              <a:tabLst>
                <a:tab pos="1207770" algn="l"/>
              </a:tabLst>
            </a:pPr>
            <a:r>
              <a:rPr lang="de-DE"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 cùng một áp lực, diện tích bị ép giảm thì độ lún gây bởi áp lực của khối kim loại trên mặt cát.............</a:t>
            </a:r>
            <a:endParaRPr lang="en-US" sz="30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Bef>
                <a:spcPts val="600"/>
              </a:spcBef>
              <a:spcAft>
                <a:spcPts val="600"/>
              </a:spcAft>
              <a:buFont typeface="+mj-lt"/>
              <a:buAutoNum type="alphaLcPeriod"/>
              <a:tabLst>
                <a:tab pos="1207770" algn="l"/>
              </a:tabLst>
            </a:pPr>
            <a:r>
              <a:rPr lang="de-DE" sz="3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một diện tích bị ép không đổi, tăng áp lực thì độ lún gây bởi áp lực của khối kim loại trên mặt cát</a:t>
            </a:r>
            <a:r>
              <a:rPr lang="de-DE"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0" name="Rectangle 9"/>
          <p:cNvSpPr/>
          <p:nvPr/>
        </p:nvSpPr>
        <p:spPr>
          <a:xfrm>
            <a:off x="3838642" y="-91399"/>
            <a:ext cx="4372094" cy="584775"/>
          </a:xfrm>
          <a:prstGeom prst="rect">
            <a:avLst/>
          </a:prstGeom>
        </p:spPr>
        <p:txBody>
          <a:bodyPr wrap="none">
            <a:spAutoFit/>
          </a:bodyPr>
          <a:lstStyle/>
          <a:p>
            <a:pPr lvl="0" eaLnBrk="0" fontAlgn="base" hangingPunct="0">
              <a:spcBef>
                <a:spcPct val="0"/>
              </a:spcBef>
              <a:spcAft>
                <a:spcPct val="0"/>
              </a:spcAft>
              <a:tabLst>
                <a:tab pos="552450" algn="l"/>
              </a:tabLst>
            </a:pPr>
            <a:r>
              <a:rPr lang="de-DE" altLang="en-US" sz="32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de-DE" altLang="en-US" sz="3200" b="1" u="sng"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681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755" y="298455"/>
            <a:ext cx="11509867" cy="1015663"/>
          </a:xfrm>
          <a:prstGeom prst="rect">
            <a:avLst/>
          </a:prstGeom>
        </p:spPr>
        <p:txBody>
          <a:bodyPr wrap="square">
            <a:spAutoFit/>
          </a:bodyPr>
          <a:lstStyle/>
          <a:p>
            <a:pPr eaLnBrk="0" fontAlgn="base" hangingPunct="0">
              <a:spcBef>
                <a:spcPct val="0"/>
              </a:spcBef>
              <a:spcAft>
                <a:spcPct val="0"/>
              </a:spcAft>
              <a:tabLst>
                <a:tab pos="1208088" algn="l"/>
              </a:tabLst>
            </a:pPr>
            <a:r>
              <a:rPr lang="de-DE" altLang="en-US" sz="3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de-DE" altLang="en-US" sz="30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eaLnBrk="0" fontAlgn="base" hangingPunct="0">
              <a:spcBef>
                <a:spcPct val="0"/>
              </a:spcBef>
              <a:spcAft>
                <a:spcPct val="0"/>
              </a:spcAft>
              <a:tabLst>
                <a:tab pos="1208088" algn="l"/>
              </a:tabLst>
            </a:pPr>
            <a:endParaRPr lang="de-DE" altLang="en-US" sz="100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de-DE" altLang="en-US" sz="1000" smtClean="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1208088" algn="l"/>
              </a:tabLst>
            </a:pPr>
            <a:endParaRPr lang="en-US" altLang="en-US" sz="1000">
              <a:latin typeface="Times New Roman" panose="02020603050405020304" pitchFamily="18" charset="0"/>
              <a:cs typeface="Times New Roman" panose="02020603050405020304" pitchFamily="18" charset="0"/>
            </a:endParaRPr>
          </a:p>
        </p:txBody>
      </p:sp>
      <p:pic>
        <p:nvPicPr>
          <p:cNvPr id="6" name="Picture 12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836" y="3824930"/>
            <a:ext cx="6126404" cy="299419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838642" y="-91399"/>
            <a:ext cx="4372094" cy="584775"/>
          </a:xfrm>
          <a:prstGeom prst="rect">
            <a:avLst/>
          </a:prstGeom>
        </p:spPr>
        <p:txBody>
          <a:bodyPr wrap="none">
            <a:spAutoFit/>
          </a:bodyPr>
          <a:lstStyle/>
          <a:p>
            <a:pPr lvl="0" eaLnBrk="0" fontAlgn="base" hangingPunct="0">
              <a:spcBef>
                <a:spcPct val="0"/>
              </a:spcBef>
              <a:spcAft>
                <a:spcPct val="0"/>
              </a:spcAft>
              <a:tabLst>
                <a:tab pos="552450" algn="l"/>
              </a:tabLst>
            </a:pPr>
            <a:r>
              <a:rPr lang="de-DE" altLang="en-US" sz="3200"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de-DE" altLang="en-US" sz="3200" b="1" u="sng"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altLang="en-US" sz="32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t="15084"/>
          <a:stretch/>
        </p:blipFill>
        <p:spPr>
          <a:xfrm>
            <a:off x="63565" y="806286"/>
            <a:ext cx="11922245" cy="3018644"/>
          </a:xfrm>
          <a:prstGeom prst="rect">
            <a:avLst/>
          </a:prstGeom>
        </p:spPr>
      </p:pic>
      <p:sp>
        <p:nvSpPr>
          <p:cNvPr id="7" name="Rectangle 6"/>
          <p:cNvSpPr/>
          <p:nvPr/>
        </p:nvSpPr>
        <p:spPr>
          <a:xfrm>
            <a:off x="1205346" y="2047482"/>
            <a:ext cx="1163781"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8" name="Rectangle 7"/>
          <p:cNvSpPr/>
          <p:nvPr/>
        </p:nvSpPr>
        <p:spPr>
          <a:xfrm>
            <a:off x="1205346" y="2936206"/>
            <a:ext cx="1298863"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9" name="Rectangle 8"/>
          <p:cNvSpPr/>
          <p:nvPr/>
        </p:nvSpPr>
        <p:spPr>
          <a:xfrm>
            <a:off x="4876111" y="2047481"/>
            <a:ext cx="768927"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11" name="Rectangle 10"/>
          <p:cNvSpPr/>
          <p:nvPr/>
        </p:nvSpPr>
        <p:spPr>
          <a:xfrm>
            <a:off x="4800599" y="2904743"/>
            <a:ext cx="844439"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12" name="Rectangle 11"/>
          <p:cNvSpPr/>
          <p:nvPr/>
        </p:nvSpPr>
        <p:spPr>
          <a:xfrm>
            <a:off x="9133610" y="1974273"/>
            <a:ext cx="758536"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
        <p:nvSpPr>
          <p:cNvPr id="13" name="Rectangle 12"/>
          <p:cNvSpPr/>
          <p:nvPr/>
        </p:nvSpPr>
        <p:spPr>
          <a:xfrm>
            <a:off x="9133611" y="2936205"/>
            <a:ext cx="758536" cy="5091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mtClean="0">
                <a:solidFill>
                  <a:schemeClr val="tx1"/>
                </a:solidFill>
              </a:rPr>
              <a:t>………</a:t>
            </a:r>
            <a:endParaRPr lang="en-US">
              <a:solidFill>
                <a:schemeClr val="tx1"/>
              </a:solidFill>
            </a:endParaRPr>
          </a:p>
        </p:txBody>
      </p:sp>
    </p:spTree>
    <p:extLst>
      <p:ext uri="{BB962C8B-B14F-4D97-AF65-F5344CB8AC3E}">
        <p14:creationId xmlns:p14="http://schemas.microsoft.com/office/powerpoint/2010/main" val="231574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theme/theme1.xml><?xml version="1.0" encoding="utf-8"?>
<a:theme xmlns:a="http://schemas.openxmlformats.org/drawingml/2006/main" name="Retro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4749</TotalTime>
  <Words>1308</Words>
  <Application>Microsoft Office PowerPoint</Application>
  <PresentationFormat>Widescreen</PresentationFormat>
  <Paragraphs>146</Paragraphs>
  <Slides>29</Slides>
  <Notes>4</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Calibri Light</vt:lpstr>
      <vt:lpstr>Cambria Math</vt:lpstr>
      <vt:lpstr>Times New Roman</vt:lpstr>
      <vt:lpstr>Retrospect</vt:lpstr>
      <vt:lpstr>Equation</vt:lpstr>
      <vt:lpstr>PowerPoint Presentation</vt:lpstr>
      <vt:lpstr>Xe ô tô và xe tăng cùng đi qua chỗ đất yếu,  xe ô tô bị lún nhưng xe tăng lại không bị lún? </vt:lpstr>
      <vt:lpstr>I. Áp lực </vt:lpstr>
      <vt:lpstr>PowerPoint Presentation</vt:lpstr>
      <vt:lpstr>PowerPoint Presentation</vt:lpstr>
      <vt:lpstr>PowerPoint Presentation</vt:lpstr>
      <vt:lpstr> II. Áp suất Thí nghiệm =&gt; Hoàn thành phiếu học tập số 2</vt:lpstr>
      <vt:lpstr>PowerPoint Presentation</vt:lpstr>
      <vt:lpstr>PowerPoint Presentation</vt:lpstr>
      <vt:lpstr>PowerPoint Presentation</vt:lpstr>
      <vt:lpstr>PowerPoint Presentation</vt:lpstr>
      <vt:lpstr>PowerPoint Presentation</vt:lpstr>
      <vt:lpstr>Khái niệm áp suất</vt:lpstr>
      <vt:lpstr>PowerPoint Presentation</vt:lpstr>
      <vt:lpstr>PowerPoint Presentation</vt:lpstr>
      <vt:lpstr>PowerPoint Presentation</vt:lpstr>
      <vt:lpstr>PowerPoint Presentation</vt:lpstr>
      <vt:lpstr>PowerPoint Presentation</vt:lpstr>
      <vt:lpstr>PowerPoint Presentation</vt:lpstr>
      <vt:lpstr>3. Tăng giảm áp suất </vt:lpstr>
      <vt:lpstr>PowerPoint Presentation</vt:lpstr>
      <vt:lpstr>PowerPoint Presentation</vt:lpstr>
      <vt:lpstr>PowerPoint Presentation</vt:lpstr>
      <vt:lpstr>PowerPoint Presentation</vt:lpstr>
      <vt:lpstr>PowerPoint Presentation</vt:lpstr>
      <vt:lpstr>PowerPoint Presentation</vt:lpstr>
      <vt:lpstr>IV. Vận dụng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Hong Linh</dc:creator>
  <cp:lastModifiedBy>HP One</cp:lastModifiedBy>
  <cp:revision>73</cp:revision>
  <dcterms:created xsi:type="dcterms:W3CDTF">2022-07-12T04:14:29Z</dcterms:created>
  <dcterms:modified xsi:type="dcterms:W3CDTF">2024-12-14T07:53:23Z</dcterms:modified>
</cp:coreProperties>
</file>