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5.jpg" ContentType="image/jpeg"/>
  <Override PartName="/ppt/media/image8.jpg" ContentType="image/jpeg"/>
  <Override PartName="/ppt/media/image12.jpg" ContentType="image/jpeg"/>
  <Override PartName="/ppt/media/image19.jpg" ContentType="image/jpeg"/>
  <Override PartName="/ppt/media/image20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5" r:id="rId16"/>
    <p:sldId id="28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49800"/>
    <a:srgbClr val="88B900"/>
    <a:srgbClr val="F66B79"/>
    <a:srgbClr val="17A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2" autoAdjust="0"/>
    <p:restoredTop sz="94660"/>
  </p:normalViewPr>
  <p:slideViewPr>
    <p:cSldViewPr snapToGrid="0">
      <p:cViewPr>
        <p:scale>
          <a:sx n="60" d="100"/>
          <a:sy n="60" d="100"/>
        </p:scale>
        <p:origin x="-1068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BD57C-047C-4982-B62F-F56890AA4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DFB8A0-882D-435E-9413-B71E0C660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F89988-550E-4183-80AE-A26B8B23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D5259C-3C6B-4330-8D46-4032EC13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C00DBF-ABB2-48A8-92A9-E164C343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568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9D3C8D-6FC9-49BF-ADA5-C3EEFC14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464F50-00B0-48E0-A84F-AC67E8A9D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3B366A-2EE7-42AE-8630-6A2B774E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788E94-9D26-4AEE-9C07-9E083694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0E28A6-9B02-4B8A-958F-55B44093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37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4EB6260-7663-43CA-8958-1669A1CB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489137-159D-4D96-AE21-4A1E993F6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30FC72-0DF5-4960-A5A4-A7C27721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CDB04E-6F9C-4674-8FB2-25649153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61651C-D058-40D6-B0D8-6082A98D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427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55E480-15CB-4F4E-AB67-BA4C1DF4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89D089-DB15-47E6-935B-3B06415DF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9C5D0E-0167-43D9-8E51-F9203DE4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04623B-5516-4F35-A041-038F4DC1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FB9489-DDF2-4C68-BDDE-CEFB7818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2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BD489D-BEF6-449B-897F-ADDA09CE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4D95BB-536E-4EDA-9EB7-3307E7CD7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5CA820-6DBA-4271-A36D-1067A110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8C7233-6219-4B4B-9279-C9640D70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92924E-E63B-4101-860B-30821BF3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552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511A05-DC66-44C4-8EDB-31233C8C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120014-2E39-4A7E-AAC6-6285D3EAA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02CF6A-C9A5-4194-BDBD-62E5AFE73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52C6BF-51BA-485F-A40A-34D4F45D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88DC89-8F72-4A74-AC2E-74009592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5D970D-2C0A-4925-B038-167CCF56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719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82340-2C4B-489E-B947-35071F37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20AF64-6BAD-4409-9941-CEA61F9F9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952BE4-5AC2-4D05-99B9-83FCE1E0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C360C89-57F0-4BA2-9565-5E2E58B6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C01239-19D7-4D87-B5B6-CB2B88190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DAE7C24-34EB-4B5C-ABA1-47FD74C9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528FCA7-E306-4B79-9921-374AA3B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9A30367-8739-46EC-8F2A-57554C0A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68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E6A1ED-7079-4F42-ACB7-CBF72A7E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E701250-4F56-43F8-A75E-E36B0B69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B41D03-2D5D-4091-8230-713E8895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45284D-4046-42D5-83E2-1970B6BA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20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440EE64-E0C1-4BE7-8E7D-C45E9230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F7A3A0-C807-454C-B750-BC6106C4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B7A110-8669-4EF2-A1D4-FAAA823D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795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9AAFD-B7C8-4AAA-A4E9-67A1B1B0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D41061-A65C-4A77-9F7D-78BC53D0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FE7E95-3E0B-4433-BCBE-CE82D4CA5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2009B2-23D7-456E-A516-4800D789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D5E48-8E5B-4CD1-945D-DD71A6A5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C3A21F-3E2E-42DA-BAE3-D68BFB29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874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6CB94-4673-4B3F-A7AF-D93BCED4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D8D5C3-0830-46DF-BC34-260A0EA0C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F2190C-5613-420A-9ECD-8DA0CDD44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DBDB75-4C22-49F2-A0E6-C922F4E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ADEB94-2CA7-44C6-A624-B4C11848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E11484-597D-43E5-A10C-8A27CA65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0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D6A6B3-CB62-4B92-8DA2-C27F8F5B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DD966C-317A-4A7F-9C05-C616DECD6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1EB013-AD76-4DB4-B753-B65B6EC2E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BF7E-C41A-42AC-9C20-FDBD5F1419A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339D75-54D5-4D44-82B3-229303354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D842C1-B098-4E8C-A448-9A4CD097A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4274-35C0-46DB-A36F-B53811275D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278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2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0A9339-9807-447D-8CB5-D6E66CCDFA46}"/>
              </a:ext>
            </a:extLst>
          </p:cNvPr>
          <p:cNvSpPr txBox="1"/>
          <p:nvPr/>
        </p:nvSpPr>
        <p:spPr>
          <a:xfrm>
            <a:off x="3815277" y="1696851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§</a:t>
            </a: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1. ĐỊNH LÝ PYTHAGOER</a:t>
            </a:r>
            <a:endParaRPr lang="vi-V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A505A9-5C5A-4588-B78F-0CEBB4763FC7}"/>
              </a:ext>
            </a:extLst>
          </p:cNvPr>
          <p:cNvSpPr txBox="1"/>
          <p:nvPr/>
        </p:nvSpPr>
        <p:spPr>
          <a:xfrm>
            <a:off x="3249219" y="579251"/>
            <a:ext cx="7128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CHƯƠNG V : TAM GIÁC</a:t>
            </a:r>
          </a:p>
        </p:txBody>
      </p:sp>
    </p:spTree>
    <p:extLst>
      <p:ext uri="{BB962C8B-B14F-4D97-AF65-F5344CB8AC3E}">
        <p14:creationId xmlns:p14="http://schemas.microsoft.com/office/powerpoint/2010/main" val="287364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0323659-FD24-4C7C-9D5E-E0830F8F6879}"/>
              </a:ext>
            </a:extLst>
          </p:cNvPr>
          <p:cNvSpPr txBox="1"/>
          <p:nvPr/>
        </p:nvSpPr>
        <p:spPr>
          <a:xfrm>
            <a:off x="571500" y="1155032"/>
            <a:ext cx="578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*Định lý Pythagoer đảo (SGK- 95)</a:t>
            </a:r>
            <a:endParaRPr lang="vi-V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341A23E-E838-4E7B-AEE0-5C4F074703E3}"/>
              </a:ext>
            </a:extLst>
          </p:cNvPr>
          <p:cNvGrpSpPr/>
          <p:nvPr/>
        </p:nvGrpSpPr>
        <p:grpSpPr>
          <a:xfrm>
            <a:off x="266700" y="1692742"/>
            <a:ext cx="11520370" cy="1852564"/>
            <a:chOff x="0" y="1776585"/>
            <a:chExt cx="11520370" cy="2316642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62B9E253-7FA0-49AA-BBCC-867E806136BE}"/>
                </a:ext>
              </a:extLst>
            </p:cNvPr>
            <p:cNvGrpSpPr/>
            <p:nvPr/>
          </p:nvGrpSpPr>
          <p:grpSpPr>
            <a:xfrm>
              <a:off x="0" y="1776585"/>
              <a:ext cx="11444037" cy="2316642"/>
              <a:chOff x="-157227" y="2625290"/>
              <a:chExt cx="17732999" cy="330497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D37A824D-F57C-4793-85AC-D8BEF5CD154C}"/>
                  </a:ext>
                </a:extLst>
              </p:cNvPr>
              <p:cNvSpPr/>
              <p:nvPr/>
            </p:nvSpPr>
            <p:spPr>
              <a:xfrm>
                <a:off x="101597" y="2728685"/>
                <a:ext cx="17474175" cy="32015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78FE7B4F-8713-483B-93FD-A5098A2FFC21}"/>
                  </a:ext>
                </a:extLst>
              </p:cNvPr>
              <p:cNvSpPr/>
              <p:nvPr/>
            </p:nvSpPr>
            <p:spPr>
              <a:xfrm>
                <a:off x="101597" y="2714173"/>
                <a:ext cx="17474175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="" xmlns:a16="http://schemas.microsoft.com/office/drawing/2014/main" id="{241F81AA-C856-4E47-98E9-E4A5B7F2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E292A03-2990-4207-A176-A6A20F948033}"/>
                </a:ext>
              </a:extLst>
            </p:cNvPr>
            <p:cNvSpPr txBox="1"/>
            <p:nvPr/>
          </p:nvSpPr>
          <p:spPr>
            <a:xfrm>
              <a:off x="494297" y="2344991"/>
              <a:ext cx="11026073" cy="1635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một tam giác có bình ph</a:t>
              </a:r>
              <a:r>
                <a:rPr lang="vi-V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 của một cạnh bằng tổng bình phương của hai cạnh còn lại thì tam giác đó là tam giác vuông.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331141-7852-4301-AE0E-608D72182213}"/>
              </a:ext>
            </a:extLst>
          </p:cNvPr>
          <p:cNvSpPr txBox="1"/>
          <p:nvPr/>
        </p:nvSpPr>
        <p:spPr>
          <a:xfrm>
            <a:off x="780048" y="3689684"/>
            <a:ext cx="236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*Chẳng hạn: </a:t>
            </a:r>
            <a:endParaRPr lang="vi-V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8EED947-7AA0-4AA4-A309-91AF85D170DE}"/>
              </a:ext>
            </a:extLst>
          </p:cNvPr>
          <p:cNvSpPr txBox="1"/>
          <p:nvPr/>
        </p:nvSpPr>
        <p:spPr>
          <a:xfrm>
            <a:off x="2977816" y="3721768"/>
            <a:ext cx="53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có BC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AB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+AC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590203B-248C-4F6F-B6B9-2CC4A169692D}"/>
              </a:ext>
            </a:extLst>
          </p:cNvPr>
          <p:cNvSpPr txBox="1"/>
          <p:nvPr/>
        </p:nvSpPr>
        <p:spPr>
          <a:xfrm>
            <a:off x="4100763" y="4203032"/>
            <a:ext cx="292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hay a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b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+c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004B242-06D3-4FF2-B1E3-ADD94AD71CF1}"/>
              </a:ext>
            </a:extLst>
          </p:cNvPr>
          <p:cNvSpPr txBox="1"/>
          <p:nvPr/>
        </p:nvSpPr>
        <p:spPr>
          <a:xfrm>
            <a:off x="2785311" y="4748463"/>
            <a:ext cx="53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=&gt;ABC vuông tại A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C29A34C1-409E-49A7-B857-035E81FC97A0}"/>
              </a:ext>
            </a:extLst>
          </p:cNvPr>
          <p:cNvGrpSpPr/>
          <p:nvPr/>
        </p:nvGrpSpPr>
        <p:grpSpPr>
          <a:xfrm>
            <a:off x="8753544" y="3786156"/>
            <a:ext cx="3021362" cy="1812542"/>
            <a:chOff x="10157552" y="2930486"/>
            <a:chExt cx="2034448" cy="1812542"/>
          </a:xfrm>
        </p:grpSpPr>
        <p:sp>
          <p:nvSpPr>
            <p:cNvPr id="57" name="Right Triangle 56">
              <a:extLst>
                <a:ext uri="{FF2B5EF4-FFF2-40B4-BE49-F238E27FC236}">
                  <a16:creationId xmlns="" xmlns:a16="http://schemas.microsoft.com/office/drawing/2014/main" id="{1BF7AB90-E427-4A58-A74C-2CD68669CCD9}"/>
                </a:ext>
              </a:extLst>
            </p:cNvPr>
            <p:cNvSpPr/>
            <p:nvPr/>
          </p:nvSpPr>
          <p:spPr>
            <a:xfrm>
              <a:off x="10461434" y="3202237"/>
              <a:ext cx="1504950" cy="1181100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417091E9-B1BC-451B-92EA-A4FD6AD76B12}"/>
                </a:ext>
              </a:extLst>
            </p:cNvPr>
            <p:cNvSpPr txBox="1"/>
            <p:nvPr/>
          </p:nvSpPr>
          <p:spPr>
            <a:xfrm>
              <a:off x="10212636" y="4263527"/>
              <a:ext cx="38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7D9CD2B-34C8-4806-BF3F-9132C25D740E}"/>
                </a:ext>
              </a:extLst>
            </p:cNvPr>
            <p:cNvSpPr txBox="1"/>
            <p:nvPr/>
          </p:nvSpPr>
          <p:spPr>
            <a:xfrm>
              <a:off x="10157552" y="2930486"/>
              <a:ext cx="38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4F885EA8-CC8E-4A96-8E72-6851B42D94B5}"/>
                </a:ext>
              </a:extLst>
            </p:cNvPr>
            <p:cNvSpPr txBox="1"/>
            <p:nvPr/>
          </p:nvSpPr>
          <p:spPr>
            <a:xfrm>
              <a:off x="11806409" y="4373696"/>
              <a:ext cx="38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D7FBD0C5-236A-4536-8638-FEF1885D92D0}"/>
                </a:ext>
              </a:extLst>
            </p:cNvPr>
            <p:cNvSpPr txBox="1"/>
            <p:nvPr/>
          </p:nvSpPr>
          <p:spPr>
            <a:xfrm>
              <a:off x="11130668" y="3419868"/>
              <a:ext cx="675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6279F6B4-66B2-452A-ADC9-1C3ED8356336}"/>
                </a:ext>
              </a:extLst>
            </p:cNvPr>
            <p:cNvSpPr txBox="1"/>
            <p:nvPr/>
          </p:nvSpPr>
          <p:spPr>
            <a:xfrm>
              <a:off x="10278993" y="3575267"/>
              <a:ext cx="23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BCA51D4E-B008-4420-AA05-1F038219936D}"/>
                </a:ext>
              </a:extLst>
            </p:cNvPr>
            <p:cNvSpPr txBox="1"/>
            <p:nvPr/>
          </p:nvSpPr>
          <p:spPr>
            <a:xfrm>
              <a:off x="10936077" y="4340645"/>
              <a:ext cx="262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7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8" grpId="0"/>
      <p:bldP spid="49" grpId="0"/>
      <p:bldP spid="50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1ABA4B8-9FF3-4D8E-9D95-19101CFA4DF4}"/>
              </a:ext>
            </a:extLst>
          </p:cNvPr>
          <p:cNvGrpSpPr/>
          <p:nvPr/>
        </p:nvGrpSpPr>
        <p:grpSpPr>
          <a:xfrm>
            <a:off x="3601338" y="92434"/>
            <a:ext cx="5009262" cy="604299"/>
            <a:chOff x="1410588" y="206734"/>
            <a:chExt cx="4004249" cy="604299"/>
          </a:xfrm>
        </p:grpSpPr>
        <p:sp>
          <p:nvSpPr>
            <p:cNvPr id="3" name="Hexagon 2">
              <a:extLst>
                <a:ext uri="{FF2B5EF4-FFF2-40B4-BE49-F238E27FC236}">
                  <a16:creationId xmlns="" xmlns:a16="http://schemas.microsoft.com/office/drawing/2014/main" id="{A99A6A8A-B9DD-4B27-9968-11C44C45C6D9}"/>
                </a:ext>
              </a:extLst>
            </p:cNvPr>
            <p:cNvSpPr/>
            <p:nvPr/>
          </p:nvSpPr>
          <p:spPr>
            <a:xfrm>
              <a:off x="1410588" y="206734"/>
              <a:ext cx="4004249" cy="604299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84245EE-B8C6-4ECC-87B2-1D1A35D98DA5}"/>
                </a:ext>
              </a:extLst>
            </p:cNvPr>
            <p:cNvSpPr txBox="1"/>
            <p:nvPr/>
          </p:nvSpPr>
          <p:spPr>
            <a:xfrm>
              <a:off x="1534600" y="222635"/>
              <a:ext cx="3649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Pythagore</a:t>
              </a:r>
              <a:r>
                <a:rPr lang="en-US" sz="3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endPara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331141-7852-4301-AE0E-608D72182213}"/>
              </a:ext>
            </a:extLst>
          </p:cNvPr>
          <p:cNvSpPr txBox="1"/>
          <p:nvPr/>
        </p:nvSpPr>
        <p:spPr>
          <a:xfrm>
            <a:off x="2284998" y="1327484"/>
            <a:ext cx="8040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DEF có DE = 7cm, DG = 24cm và EG = 25cm.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DEG có phải là tam giác vuông hay không?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8EED947-7AA0-4AA4-A309-91AF85D170DE}"/>
              </a:ext>
            </a:extLst>
          </p:cNvPr>
          <p:cNvSpPr txBox="1"/>
          <p:nvPr/>
        </p:nvSpPr>
        <p:spPr>
          <a:xfrm>
            <a:off x="2577766" y="2864518"/>
            <a:ext cx="53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Xét DEF  có: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590203B-248C-4F6F-B6B9-2CC4A169692D}"/>
              </a:ext>
            </a:extLst>
          </p:cNvPr>
          <p:cNvSpPr txBox="1"/>
          <p:nvPr/>
        </p:nvSpPr>
        <p:spPr>
          <a:xfrm>
            <a:off x="3643563" y="3345782"/>
            <a:ext cx="292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25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625 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004B242-06D3-4FF2-B1E3-ADD94AD71CF1}"/>
              </a:ext>
            </a:extLst>
          </p:cNvPr>
          <p:cNvSpPr txBox="1"/>
          <p:nvPr/>
        </p:nvSpPr>
        <p:spPr>
          <a:xfrm>
            <a:off x="2747211" y="5053263"/>
            <a:ext cx="53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=&gt;DEG vuông tại D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="" xmlns:a16="http://schemas.microsoft.com/office/drawing/2014/main" id="{0A32E5BD-D479-4311-B940-F30E96B3CD58}"/>
              </a:ext>
            </a:extLst>
          </p:cNvPr>
          <p:cNvSpPr/>
          <p:nvPr/>
        </p:nvSpPr>
        <p:spPr>
          <a:xfrm>
            <a:off x="321676" y="706678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631EF9-6E28-4537-8F15-A6CE530AC544}"/>
              </a:ext>
            </a:extLst>
          </p:cNvPr>
          <p:cNvSpPr txBox="1"/>
          <p:nvPr/>
        </p:nvSpPr>
        <p:spPr>
          <a:xfrm>
            <a:off x="5257800" y="2419350"/>
            <a:ext cx="13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Giải:</a:t>
            </a:r>
            <a:endParaRPr lang="vi-VN" sz="28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9B3A6B9-D26B-4620-9FDA-6D3E7869B0E4}"/>
              </a:ext>
            </a:extLst>
          </p:cNvPr>
          <p:cNvSpPr txBox="1"/>
          <p:nvPr/>
        </p:nvSpPr>
        <p:spPr>
          <a:xfrm>
            <a:off x="3605462" y="3917282"/>
            <a:ext cx="570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DG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7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+ 24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625 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0872184-A2CE-4E62-B8BD-3927A33E968A}"/>
              </a:ext>
            </a:extLst>
          </p:cNvPr>
          <p:cNvSpPr txBox="1"/>
          <p:nvPr/>
        </p:nvSpPr>
        <p:spPr>
          <a:xfrm>
            <a:off x="2767262" y="4450682"/>
            <a:ext cx="807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=&gt; EG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DE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DG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331141-7852-4301-AE0E-608D72182213}"/>
              </a:ext>
            </a:extLst>
          </p:cNvPr>
          <p:cNvSpPr txBox="1"/>
          <p:nvPr/>
        </p:nvSpPr>
        <p:spPr>
          <a:xfrm>
            <a:off x="2094498" y="1079834"/>
            <a:ext cx="8040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tam giác có 3 cạnh 20cm, 21cm, 29cm có phải là tam giác vuông hay không?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5E280BF-89BA-4A8B-A865-08B713C9B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246" y="251460"/>
            <a:ext cx="1371601" cy="15264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BF893D6-7120-4398-BFC2-53B0628BBF9B}"/>
              </a:ext>
            </a:extLst>
          </p:cNvPr>
          <p:cNvGrpSpPr/>
          <p:nvPr/>
        </p:nvGrpSpPr>
        <p:grpSpPr>
          <a:xfrm>
            <a:off x="8729718" y="1809749"/>
            <a:ext cx="3064242" cy="2609335"/>
            <a:chOff x="10128679" y="2930486"/>
            <a:chExt cx="2063321" cy="1966430"/>
          </a:xfrm>
        </p:grpSpPr>
        <p:sp>
          <p:nvSpPr>
            <p:cNvPr id="15" name="Right Triangle 14">
              <a:extLst>
                <a:ext uri="{FF2B5EF4-FFF2-40B4-BE49-F238E27FC236}">
                  <a16:creationId xmlns="" xmlns:a16="http://schemas.microsoft.com/office/drawing/2014/main" id="{8F2EFD5D-85FA-4F74-9BD0-482D4A7A28EE}"/>
                </a:ext>
              </a:extLst>
            </p:cNvPr>
            <p:cNvSpPr/>
            <p:nvPr/>
          </p:nvSpPr>
          <p:spPr>
            <a:xfrm>
              <a:off x="10461434" y="3202237"/>
              <a:ext cx="1504950" cy="1181100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1D5BBA8-FA06-4EEE-8E4C-D0FCD5934F84}"/>
                </a:ext>
              </a:extLst>
            </p:cNvPr>
            <p:cNvSpPr txBox="1"/>
            <p:nvPr/>
          </p:nvSpPr>
          <p:spPr>
            <a:xfrm>
              <a:off x="10212636" y="4263527"/>
              <a:ext cx="385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2742670-147A-48C7-B841-6CD2A3E59115}"/>
                </a:ext>
              </a:extLst>
            </p:cNvPr>
            <p:cNvSpPr txBox="1"/>
            <p:nvPr/>
          </p:nvSpPr>
          <p:spPr>
            <a:xfrm>
              <a:off x="10157552" y="2930486"/>
              <a:ext cx="385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5E94CDE-DB58-47D1-9E00-6037E8D136DD}"/>
                </a:ext>
              </a:extLst>
            </p:cNvPr>
            <p:cNvSpPr txBox="1"/>
            <p:nvPr/>
          </p:nvSpPr>
          <p:spPr>
            <a:xfrm>
              <a:off x="11806409" y="4373696"/>
              <a:ext cx="385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9939F6F-D301-4C3C-A642-777063017A08}"/>
                </a:ext>
              </a:extLst>
            </p:cNvPr>
            <p:cNvSpPr txBox="1"/>
            <p:nvPr/>
          </p:nvSpPr>
          <p:spPr>
            <a:xfrm>
              <a:off x="11130668" y="3419868"/>
              <a:ext cx="675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29cm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117660D-35A0-4C29-A55D-A1DEFA7B016E}"/>
                </a:ext>
              </a:extLst>
            </p:cNvPr>
            <p:cNvSpPr txBox="1"/>
            <p:nvPr/>
          </p:nvSpPr>
          <p:spPr>
            <a:xfrm rot="16200000">
              <a:off x="9852740" y="3464838"/>
              <a:ext cx="904191" cy="35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20cm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900CBAE-818B-41E9-9A13-5F91EDAFC47E}"/>
                </a:ext>
              </a:extLst>
            </p:cNvPr>
            <p:cNvSpPr txBox="1"/>
            <p:nvPr/>
          </p:nvSpPr>
          <p:spPr>
            <a:xfrm>
              <a:off x="10936077" y="4340645"/>
              <a:ext cx="8184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21cm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9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331141-7852-4301-AE0E-608D72182213}"/>
              </a:ext>
            </a:extLst>
          </p:cNvPr>
          <p:cNvSpPr txBox="1"/>
          <p:nvPr/>
        </p:nvSpPr>
        <p:spPr>
          <a:xfrm>
            <a:off x="437148" y="1175084"/>
            <a:ext cx="8040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8 mô tả một cánh buồm có dạng tam giác vuông, được buộc vào cột buồm thẳng đứng, với độ dài hai cạnh góc vuông là 12m và 5m. 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và diện tích của cánh buồm đó.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2782A936-A684-47B3-841D-E3F0BBB100A7}"/>
              </a:ext>
            </a:extLst>
          </p:cNvPr>
          <p:cNvSpPr/>
          <p:nvPr/>
        </p:nvSpPr>
        <p:spPr>
          <a:xfrm>
            <a:off x="226426" y="439978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2CA3FE-17A2-4C9B-9379-FF85337E7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1" b="99612" l="0" r="90000">
                        <a14:foregroundMark x1="58182" y1="51550" x2="70909" y2="74806"/>
                        <a14:foregroundMark x1="31818" y1="68605" x2="30000" y2="11240"/>
                        <a14:foregroundMark x1="30909" y1="27519" x2="20909" y2="29845"/>
                        <a14:foregroundMark x1="19091" y1="29845" x2="19091" y2="48450"/>
                        <a14:foregroundMark x1="20909" y1="47674" x2="31818" y2="47674"/>
                        <a14:foregroundMark x1="35455" y1="89535" x2="35455" y2="99612"/>
                        <a14:foregroundMark x1="62727" y1="91085" x2="62727" y2="9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3049" y="771524"/>
            <a:ext cx="3273205" cy="38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F07945-971D-4702-826C-ADE279901259}"/>
              </a:ext>
            </a:extLst>
          </p:cNvPr>
          <p:cNvSpPr txBox="1"/>
          <p:nvPr/>
        </p:nvSpPr>
        <p:spPr>
          <a:xfrm>
            <a:off x="4533900" y="781050"/>
            <a:ext cx="32004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vi-VN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6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7FEAFDE-7004-48D6-849C-AB9141C63F46}"/>
              </a:ext>
            </a:extLst>
          </p:cNvPr>
          <p:cNvSpPr/>
          <p:nvPr/>
        </p:nvSpPr>
        <p:spPr>
          <a:xfrm>
            <a:off x="3418222" y="439602"/>
            <a:ext cx="4967707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vi-VN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A0432C-D66E-454D-840A-FCA1FF13FC68}"/>
              </a:ext>
            </a:extLst>
          </p:cNvPr>
          <p:cNvSpPr/>
          <p:nvPr/>
        </p:nvSpPr>
        <p:spPr>
          <a:xfrm>
            <a:off x="2614863" y="1396064"/>
            <a:ext cx="71387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Pythagore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SGK.</a:t>
            </a:r>
            <a:endParaRPr 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7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8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t="-17000" r="-1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6EDA35D-E792-4667-B09F-B20F3123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44" b="90000" l="18125" r="71406">
                        <a14:foregroundMark x1="43906" y1="62344" x2="53438" y2="63281"/>
                        <a14:foregroundMark x1="40938" y1="87344" x2="64063" y2="88906"/>
                        <a14:foregroundMark x1="40156" y1="64219" x2="52500" y2="6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568" y="2075995"/>
            <a:ext cx="5219517" cy="5219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C0216B-CC2D-4CFA-BB22-A4FC5B72DD61}"/>
              </a:ext>
            </a:extLst>
          </p:cNvPr>
          <p:cNvSpPr txBox="1"/>
          <p:nvPr/>
        </p:nvSpPr>
        <p:spPr>
          <a:xfrm>
            <a:off x="3029215" y="654115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§</a:t>
            </a: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1. ĐỊNH LÝ PYTHAGOER</a:t>
            </a:r>
            <a:endParaRPr lang="vi-V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11BEFFA-7B7E-4A81-B08F-029EC2026168}"/>
              </a:ext>
            </a:extLst>
          </p:cNvPr>
          <p:cNvGrpSpPr/>
          <p:nvPr/>
        </p:nvGrpSpPr>
        <p:grpSpPr>
          <a:xfrm>
            <a:off x="-505687" y="1220307"/>
            <a:ext cx="13348230" cy="4156911"/>
            <a:chOff x="-505687" y="1220307"/>
            <a:chExt cx="13348230" cy="4156911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2FB5FE29-51B9-4FC9-A781-5592C3D675AA}"/>
                </a:ext>
              </a:extLst>
            </p:cNvPr>
            <p:cNvGrpSpPr/>
            <p:nvPr/>
          </p:nvGrpSpPr>
          <p:grpSpPr>
            <a:xfrm>
              <a:off x="-505687" y="1220307"/>
              <a:ext cx="13348230" cy="4156911"/>
              <a:chOff x="-505687" y="1220307"/>
              <a:chExt cx="13348230" cy="4156911"/>
            </a:xfrm>
          </p:grpSpPr>
          <p:pic>
            <p:nvPicPr>
              <p:cNvPr id="1026" name="Picture 2" descr="Mẫu slide Powerpoint dùng để giới thiệu nội dung chương trình | Powerpoint  template free, Infographic powerpoint, Free powerpoint templates download">
                <a:extLst>
                  <a:ext uri="{FF2B5EF4-FFF2-40B4-BE49-F238E27FC236}">
                    <a16:creationId xmlns="" xmlns:a16="http://schemas.microsoft.com/office/drawing/2014/main" id="{4A02B49C-1C57-464B-B5FF-DDDC2C3F4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667" b="98056" l="6250" r="7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5687" y="1220307"/>
                <a:ext cx="13348230" cy="4156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CD6774BD-31D0-41F4-83FA-22199445CB8D}"/>
                  </a:ext>
                </a:extLst>
              </p:cNvPr>
              <p:cNvSpPr/>
              <p:nvPr/>
            </p:nvSpPr>
            <p:spPr>
              <a:xfrm>
                <a:off x="3398294" y="2456596"/>
                <a:ext cx="3466531" cy="668741"/>
              </a:xfrm>
              <a:prstGeom prst="rect">
                <a:avLst/>
              </a:prstGeom>
              <a:solidFill>
                <a:srgbClr val="17A6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2D5787F3-A828-4C8E-9C61-A45CD9AECA79}"/>
                  </a:ext>
                </a:extLst>
              </p:cNvPr>
              <p:cNvSpPr/>
              <p:nvPr/>
            </p:nvSpPr>
            <p:spPr>
              <a:xfrm>
                <a:off x="2183643" y="1473959"/>
                <a:ext cx="3452883" cy="655092"/>
              </a:xfrm>
              <a:prstGeom prst="rect">
                <a:avLst/>
              </a:prstGeom>
              <a:solidFill>
                <a:srgbClr val="F66B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C7747479-121C-41AC-BA0A-CD09C52401CA}"/>
                  </a:ext>
                </a:extLst>
              </p:cNvPr>
              <p:cNvSpPr/>
              <p:nvPr/>
            </p:nvSpPr>
            <p:spPr>
              <a:xfrm>
                <a:off x="4626592" y="3439235"/>
                <a:ext cx="3466531" cy="668741"/>
              </a:xfrm>
              <a:prstGeom prst="rect">
                <a:avLst/>
              </a:prstGeom>
              <a:solidFill>
                <a:srgbClr val="88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Flowchart: Off-page Connector 8">
                <a:extLst>
                  <a:ext uri="{FF2B5EF4-FFF2-40B4-BE49-F238E27FC236}">
                    <a16:creationId xmlns="" xmlns:a16="http://schemas.microsoft.com/office/drawing/2014/main" id="{DD9231C3-6342-4B57-96EA-1E6B608AE785}"/>
                  </a:ext>
                </a:extLst>
              </p:cNvPr>
              <p:cNvSpPr/>
              <p:nvPr/>
            </p:nvSpPr>
            <p:spPr>
              <a:xfrm rot="16200000">
                <a:off x="7199195" y="3091218"/>
                <a:ext cx="627798" cy="3343700"/>
              </a:xfrm>
              <a:prstGeom prst="flowChartOffpageConnector">
                <a:avLst/>
              </a:prstGeom>
              <a:solidFill>
                <a:srgbClr val="F4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67E820A-C438-461E-B9F7-40C16622899F}"/>
                </a:ext>
              </a:extLst>
            </p:cNvPr>
            <p:cNvSpPr txBox="1"/>
            <p:nvPr/>
          </p:nvSpPr>
          <p:spPr>
            <a:xfrm>
              <a:off x="2301157" y="1539579"/>
              <a:ext cx="2956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Định lý Pythagoer</a:t>
              </a:r>
              <a:endParaRPr lang="vi-V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BCD6630-3BDF-48A5-A770-57943DC04F52}"/>
                </a:ext>
              </a:extLst>
            </p:cNvPr>
            <p:cNvSpPr txBox="1"/>
            <p:nvPr/>
          </p:nvSpPr>
          <p:spPr>
            <a:xfrm>
              <a:off x="3406625" y="2481274"/>
              <a:ext cx="3540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Định lý Pythagoer đảo</a:t>
              </a:r>
              <a:endParaRPr lang="vi-V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504A07F-23D2-44DF-B90E-F53B5812EA7D}"/>
                </a:ext>
              </a:extLst>
            </p:cNvPr>
            <p:cNvSpPr txBox="1"/>
            <p:nvPr/>
          </p:nvSpPr>
          <p:spPr>
            <a:xfrm>
              <a:off x="4621275" y="3491208"/>
              <a:ext cx="3260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 tập</a:t>
              </a:r>
              <a:endParaRPr lang="vi-V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9C49584-B880-4FC9-9158-C4AC306298C6}"/>
                </a:ext>
              </a:extLst>
            </p:cNvPr>
            <p:cNvSpPr txBox="1"/>
            <p:nvPr/>
          </p:nvSpPr>
          <p:spPr>
            <a:xfrm>
              <a:off x="5876869" y="4501142"/>
              <a:ext cx="3260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Vận dụng</a:t>
              </a:r>
              <a:endParaRPr lang="vi-V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0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F3C1A4-4FB6-4441-8494-728A4C22E579}"/>
              </a:ext>
            </a:extLst>
          </p:cNvPr>
          <p:cNvSpPr txBox="1"/>
          <p:nvPr/>
        </p:nvSpPr>
        <p:spPr>
          <a:xfrm>
            <a:off x="4667535" y="504967"/>
            <a:ext cx="3152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76E19CE-37C8-48E2-88CB-6BCBA3EC7D9F}"/>
              </a:ext>
            </a:extLst>
          </p:cNvPr>
          <p:cNvGrpSpPr/>
          <p:nvPr/>
        </p:nvGrpSpPr>
        <p:grpSpPr>
          <a:xfrm>
            <a:off x="8747648" y="754465"/>
            <a:ext cx="2667000" cy="3644719"/>
            <a:chOff x="8747648" y="754465"/>
            <a:chExt cx="2667000" cy="364471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DE65F99-BD10-44A9-9711-B8E324C57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4643" r="9964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47648" y="754465"/>
              <a:ext cx="2667000" cy="30289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5C1291-53CB-4E75-8D63-2A2F033C4BAD}"/>
                </a:ext>
              </a:extLst>
            </p:cNvPr>
            <p:cNvSpPr txBox="1"/>
            <p:nvPr/>
          </p:nvSpPr>
          <p:spPr>
            <a:xfrm>
              <a:off x="9799093" y="3875964"/>
              <a:ext cx="1378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F70CA4-8579-4E8F-AEE2-3A002A535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2" b="94898" l="9023" r="94737">
                        <a14:foregroundMark x1="37594" y1="14286" x2="33835" y2="9694"/>
                        <a14:foregroundMark x1="34586" y1="9694" x2="41353" y2="7653"/>
                        <a14:foregroundMark x1="42105" y1="22449" x2="46617" y2="25000"/>
                        <a14:foregroundMark x1="56391" y1="14796" x2="57895" y2="11224"/>
                        <a14:foregroundMark x1="53383" y1="23469" x2="57143" y2="21429"/>
                        <a14:foregroundMark x1="44361" y1="16327" x2="43609" y2="19898"/>
                        <a14:backgroundMark x1="78195" y1="64796" x2="85714" y2="58673"/>
                        <a14:backgroundMark x1="21053" y1="64286" x2="25564" y2="70918"/>
                        <a14:backgroundMark x1="40602" y1="10714" x2="41353" y2="15306"/>
                        <a14:backgroundMark x1="42857" y1="19898" x2="45865" y2="198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167" y="4802020"/>
            <a:ext cx="919016" cy="1354339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="" xmlns:a16="http://schemas.microsoft.com/office/drawing/2014/main" id="{1F56849C-9E81-4DFF-ACC7-2CC7BD9D38CC}"/>
              </a:ext>
            </a:extLst>
          </p:cNvPr>
          <p:cNvSpPr/>
          <p:nvPr/>
        </p:nvSpPr>
        <p:spPr>
          <a:xfrm>
            <a:off x="1692322" y="1282890"/>
            <a:ext cx="6305266" cy="2975211"/>
          </a:xfrm>
          <a:prstGeom prst="cloudCallout">
            <a:avLst>
              <a:gd name="adj1" fmla="val -51569"/>
              <a:gd name="adj2" fmla="val 5607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F898A9-DD60-4F6B-98B9-476895F0E404}"/>
              </a:ext>
            </a:extLst>
          </p:cNvPr>
          <p:cNvSpPr txBox="1"/>
          <p:nvPr/>
        </p:nvSpPr>
        <p:spPr>
          <a:xfrm>
            <a:off x="2415654" y="1856095"/>
            <a:ext cx="4926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1, bạn Đan khẳng định rằng: Diện tích của hình vuông lớn nhất bằng tổng diện tích của hai hình vuông còn lại.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91CFEF-E565-48DF-9A71-8A1FB7FC675D}"/>
              </a:ext>
            </a:extLst>
          </p:cNvPr>
          <p:cNvSpPr txBox="1"/>
          <p:nvPr/>
        </p:nvSpPr>
        <p:spPr>
          <a:xfrm>
            <a:off x="2756847" y="1978925"/>
            <a:ext cx="4640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Đan đã dựa vào kiến thức nào để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ra khẳng định trên?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1C93371-3533-438C-A80E-0C1927A35AB2}"/>
              </a:ext>
            </a:extLst>
          </p:cNvPr>
          <p:cNvGrpSpPr/>
          <p:nvPr/>
        </p:nvGrpSpPr>
        <p:grpSpPr>
          <a:xfrm>
            <a:off x="3601338" y="92434"/>
            <a:ext cx="4004249" cy="604299"/>
            <a:chOff x="1410588" y="206734"/>
            <a:chExt cx="4004249" cy="604299"/>
          </a:xfrm>
        </p:grpSpPr>
        <p:sp>
          <p:nvSpPr>
            <p:cNvPr id="4" name="Hexagon 3">
              <a:extLst>
                <a:ext uri="{FF2B5EF4-FFF2-40B4-BE49-F238E27FC236}">
                  <a16:creationId xmlns="" xmlns:a16="http://schemas.microsoft.com/office/drawing/2014/main" id="{829C7B9B-9764-4149-879C-66FC27F40B9F}"/>
                </a:ext>
              </a:extLst>
            </p:cNvPr>
            <p:cNvSpPr/>
            <p:nvPr/>
          </p:nvSpPr>
          <p:spPr>
            <a:xfrm>
              <a:off x="1410588" y="206734"/>
              <a:ext cx="4004249" cy="604299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BF5A240-46C2-4FDD-BC22-5018565CD32D}"/>
                </a:ext>
              </a:extLst>
            </p:cNvPr>
            <p:cNvSpPr txBox="1"/>
            <p:nvPr/>
          </p:nvSpPr>
          <p:spPr>
            <a:xfrm>
              <a:off x="1534600" y="222635"/>
              <a:ext cx="3649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Pythagore</a:t>
              </a:r>
              <a:endPara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1">
            <a:extLst>
              <a:ext uri="{FF2B5EF4-FFF2-40B4-BE49-F238E27FC236}">
                <a16:creationId xmlns="" xmlns:a16="http://schemas.microsoft.com/office/drawing/2014/main" id="{9BC70529-7E14-43E7-B647-8D02EBB89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7500" l="0" r="220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021"/>
          <a:stretch/>
        </p:blipFill>
        <p:spPr bwMode="auto">
          <a:xfrm>
            <a:off x="441589" y="649316"/>
            <a:ext cx="901684" cy="47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B4CA4A-905F-40E1-AFB1-57C019C7D6AC}"/>
              </a:ext>
            </a:extLst>
          </p:cNvPr>
          <p:cNvSpPr txBox="1"/>
          <p:nvPr/>
        </p:nvSpPr>
        <p:spPr>
          <a:xfrm>
            <a:off x="571500" y="1219200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Pythagore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32EB54A-90DD-41C1-9617-AEF374CD50DE}"/>
              </a:ext>
            </a:extLst>
          </p:cNvPr>
          <p:cNvGrpSpPr/>
          <p:nvPr/>
        </p:nvGrpSpPr>
        <p:grpSpPr>
          <a:xfrm>
            <a:off x="266700" y="1756910"/>
            <a:ext cx="9963150" cy="2129290"/>
            <a:chOff x="0" y="1776585"/>
            <a:chExt cx="9963150" cy="2662690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86BA8610-767F-43E2-88E4-055B276F4861}"/>
                </a:ext>
              </a:extLst>
            </p:cNvPr>
            <p:cNvGrpSpPr/>
            <p:nvPr/>
          </p:nvGrpSpPr>
          <p:grpSpPr>
            <a:xfrm>
              <a:off x="0" y="1776585"/>
              <a:ext cx="9963150" cy="2662690"/>
              <a:chOff x="-157227" y="2625290"/>
              <a:chExt cx="15438305" cy="379866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8491CF4B-04FF-48F9-915B-EDAF2687E6E2}"/>
                  </a:ext>
                </a:extLst>
              </p:cNvPr>
              <p:cNvSpPr/>
              <p:nvPr/>
            </p:nvSpPr>
            <p:spPr>
              <a:xfrm>
                <a:off x="101597" y="2728686"/>
                <a:ext cx="15179481" cy="369526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4BA9C286-9EA6-4CB6-B4B9-248684BBE764}"/>
                  </a:ext>
                </a:extLst>
              </p:cNvPr>
              <p:cNvSpPr/>
              <p:nvPr/>
            </p:nvSpPr>
            <p:spPr>
              <a:xfrm>
                <a:off x="101597" y="2714172"/>
                <a:ext cx="15179481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="" xmlns:a16="http://schemas.microsoft.com/office/drawing/2014/main" id="{AEB618FC-1828-4904-AA80-29516F825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276DADB-2F8B-46FF-ABA6-E8607E5F1826}"/>
                </a:ext>
              </a:extLst>
            </p:cNvPr>
            <p:cNvSpPr txBox="1"/>
            <p:nvPr/>
          </p:nvSpPr>
          <p:spPr>
            <a:xfrm>
              <a:off x="365962" y="2425234"/>
              <a:ext cx="9578138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tam giác vuông, bình ph</a:t>
              </a:r>
              <a:r>
                <a:rPr lang="vi-V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 cạnh huyền bằng tổng bình phương của hai cạnh góc vuông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EE787DA-1E16-4ACB-AB62-19EC646D9065}"/>
              </a:ext>
            </a:extLst>
          </p:cNvPr>
          <p:cNvGrpSpPr/>
          <p:nvPr/>
        </p:nvGrpSpPr>
        <p:grpSpPr>
          <a:xfrm>
            <a:off x="8020050" y="4057650"/>
            <a:ext cx="3905250" cy="2637770"/>
            <a:chOff x="8020050" y="4057650"/>
            <a:chExt cx="3905250" cy="2637770"/>
          </a:xfrm>
        </p:grpSpPr>
        <p:sp>
          <p:nvSpPr>
            <p:cNvPr id="3" name="Right Triangle 2">
              <a:extLst>
                <a:ext uri="{FF2B5EF4-FFF2-40B4-BE49-F238E27FC236}">
                  <a16:creationId xmlns="" xmlns:a16="http://schemas.microsoft.com/office/drawing/2014/main" id="{99F596AE-61CB-4235-B0D6-2CBFCF5526BF}"/>
                </a:ext>
              </a:extLst>
            </p:cNvPr>
            <p:cNvSpPr/>
            <p:nvPr/>
          </p:nvSpPr>
          <p:spPr>
            <a:xfrm>
              <a:off x="8496300" y="4438650"/>
              <a:ext cx="2724150" cy="1790700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16D4A0C-954C-454C-B960-1E037A3442C9}"/>
                </a:ext>
              </a:extLst>
            </p:cNvPr>
            <p:cNvSpPr txBox="1"/>
            <p:nvPr/>
          </p:nvSpPr>
          <p:spPr>
            <a:xfrm>
              <a:off x="8020050" y="60198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BCD12BA-679E-4450-84E7-D3B30417698D}"/>
                </a:ext>
              </a:extLst>
            </p:cNvPr>
            <p:cNvSpPr txBox="1"/>
            <p:nvPr/>
          </p:nvSpPr>
          <p:spPr>
            <a:xfrm>
              <a:off x="8077200" y="405765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27CB566-D8EE-482C-84EB-66661B3D30D5}"/>
                </a:ext>
              </a:extLst>
            </p:cNvPr>
            <p:cNvSpPr txBox="1"/>
            <p:nvPr/>
          </p:nvSpPr>
          <p:spPr>
            <a:xfrm>
              <a:off x="10991850" y="615315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8E80148-7088-4CDA-BB5F-DACA87AC3B39}"/>
                </a:ext>
              </a:extLst>
            </p:cNvPr>
            <p:cNvSpPr txBox="1"/>
            <p:nvPr/>
          </p:nvSpPr>
          <p:spPr>
            <a:xfrm>
              <a:off x="8077200" y="51054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35205FE-05CC-4626-A1EA-DA3FBC93E2D6}"/>
                </a:ext>
              </a:extLst>
            </p:cNvPr>
            <p:cNvSpPr txBox="1"/>
            <p:nvPr/>
          </p:nvSpPr>
          <p:spPr>
            <a:xfrm>
              <a:off x="9620250" y="61722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F7D4392-E1A7-442D-936D-678B5B74DEFC}"/>
                </a:ext>
              </a:extLst>
            </p:cNvPr>
            <p:cNvSpPr txBox="1"/>
            <p:nvPr/>
          </p:nvSpPr>
          <p:spPr>
            <a:xfrm>
              <a:off x="9677400" y="48387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F94A36A-B0E5-44D1-810A-11FAB97A2670}"/>
              </a:ext>
            </a:extLst>
          </p:cNvPr>
          <p:cNvSpPr txBox="1"/>
          <p:nvPr/>
        </p:nvSpPr>
        <p:spPr>
          <a:xfrm>
            <a:off x="723900" y="4191000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vuông tại A, có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7CC84B7-421C-48C3-AEAE-C4B7A86B6B70}"/>
              </a:ext>
            </a:extLst>
          </p:cNvPr>
          <p:cNvSpPr txBox="1"/>
          <p:nvPr/>
        </p:nvSpPr>
        <p:spPr>
          <a:xfrm>
            <a:off x="704850" y="4686300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AB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AC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C2095AF-FB8E-42BA-9DEB-688704791D92}"/>
              </a:ext>
            </a:extLst>
          </p:cNvPr>
          <p:cNvSpPr txBox="1"/>
          <p:nvPr/>
        </p:nvSpPr>
        <p:spPr>
          <a:xfrm>
            <a:off x="723900" y="5200650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hay a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b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c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1C93371-3533-438C-A80E-0C1927A35AB2}"/>
              </a:ext>
            </a:extLst>
          </p:cNvPr>
          <p:cNvGrpSpPr/>
          <p:nvPr/>
        </p:nvGrpSpPr>
        <p:grpSpPr>
          <a:xfrm>
            <a:off x="3601338" y="92434"/>
            <a:ext cx="4004249" cy="604299"/>
            <a:chOff x="1410588" y="206734"/>
            <a:chExt cx="4004249" cy="604299"/>
          </a:xfrm>
        </p:grpSpPr>
        <p:sp>
          <p:nvSpPr>
            <p:cNvPr id="4" name="Hexagon 3">
              <a:extLst>
                <a:ext uri="{FF2B5EF4-FFF2-40B4-BE49-F238E27FC236}">
                  <a16:creationId xmlns="" xmlns:a16="http://schemas.microsoft.com/office/drawing/2014/main" id="{829C7B9B-9764-4149-879C-66FC27F40B9F}"/>
                </a:ext>
              </a:extLst>
            </p:cNvPr>
            <p:cNvSpPr/>
            <p:nvPr/>
          </p:nvSpPr>
          <p:spPr>
            <a:xfrm>
              <a:off x="1410588" y="206734"/>
              <a:ext cx="4004249" cy="604299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BF5A240-46C2-4FDD-BC22-5018565CD32D}"/>
                </a:ext>
              </a:extLst>
            </p:cNvPr>
            <p:cNvSpPr txBox="1"/>
            <p:nvPr/>
          </p:nvSpPr>
          <p:spPr>
            <a:xfrm>
              <a:off x="1534600" y="222635"/>
              <a:ext cx="3649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Pythagore</a:t>
              </a:r>
              <a:endPara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EE787DA-1E16-4ACB-AB62-19EC646D9065}"/>
              </a:ext>
            </a:extLst>
          </p:cNvPr>
          <p:cNvGrpSpPr/>
          <p:nvPr/>
        </p:nvGrpSpPr>
        <p:grpSpPr>
          <a:xfrm>
            <a:off x="7691765" y="1809750"/>
            <a:ext cx="3985885" cy="2637770"/>
            <a:chOff x="7939415" y="4057650"/>
            <a:chExt cx="3985885" cy="2637770"/>
          </a:xfrm>
        </p:grpSpPr>
        <p:sp>
          <p:nvSpPr>
            <p:cNvPr id="3" name="Right Triangle 2">
              <a:extLst>
                <a:ext uri="{FF2B5EF4-FFF2-40B4-BE49-F238E27FC236}">
                  <a16:creationId xmlns="" xmlns:a16="http://schemas.microsoft.com/office/drawing/2014/main" id="{99F596AE-61CB-4235-B0D6-2CBFCF5526BF}"/>
                </a:ext>
              </a:extLst>
            </p:cNvPr>
            <p:cNvSpPr/>
            <p:nvPr/>
          </p:nvSpPr>
          <p:spPr>
            <a:xfrm>
              <a:off x="8496300" y="4438650"/>
              <a:ext cx="2724150" cy="1790700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16D4A0C-954C-454C-B960-1E037A3442C9}"/>
                </a:ext>
              </a:extLst>
            </p:cNvPr>
            <p:cNvSpPr txBox="1"/>
            <p:nvPr/>
          </p:nvSpPr>
          <p:spPr>
            <a:xfrm>
              <a:off x="8020050" y="60198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BCD12BA-679E-4450-84E7-D3B30417698D}"/>
                </a:ext>
              </a:extLst>
            </p:cNvPr>
            <p:cNvSpPr txBox="1"/>
            <p:nvPr/>
          </p:nvSpPr>
          <p:spPr>
            <a:xfrm>
              <a:off x="8077200" y="405765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27CB566-D8EE-482C-84EB-66661B3D30D5}"/>
                </a:ext>
              </a:extLst>
            </p:cNvPr>
            <p:cNvSpPr txBox="1"/>
            <p:nvPr/>
          </p:nvSpPr>
          <p:spPr>
            <a:xfrm>
              <a:off x="10991850" y="615315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8E80148-7088-4CDA-BB5F-DACA87AC3B39}"/>
                </a:ext>
              </a:extLst>
            </p:cNvPr>
            <p:cNvSpPr txBox="1"/>
            <p:nvPr/>
          </p:nvSpPr>
          <p:spPr>
            <a:xfrm rot="16200000">
              <a:off x="7734300" y="501015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35205FE-05CC-4626-A1EA-DA3FBC93E2D6}"/>
                </a:ext>
              </a:extLst>
            </p:cNvPr>
            <p:cNvSpPr txBox="1"/>
            <p:nvPr/>
          </p:nvSpPr>
          <p:spPr>
            <a:xfrm>
              <a:off x="9182100" y="6172200"/>
              <a:ext cx="163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12cm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F7D4392-E1A7-442D-936D-678B5B74DEFC}"/>
                </a:ext>
              </a:extLst>
            </p:cNvPr>
            <p:cNvSpPr txBox="1"/>
            <p:nvPr/>
          </p:nvSpPr>
          <p:spPr>
            <a:xfrm>
              <a:off x="9677400" y="48387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F94A36A-B0E5-44D1-810A-11FAB97A2670}"/>
              </a:ext>
            </a:extLst>
          </p:cNvPr>
          <p:cNvSpPr txBox="1"/>
          <p:nvPr/>
        </p:nvSpPr>
        <p:spPr>
          <a:xfrm>
            <a:off x="2876550" y="952500"/>
            <a:ext cx="842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 ABC vuông tại A, có AB = 5cm; AC =12cm.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Tính độ dài của cạnh 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7FDE70AF-CD18-4155-8F11-649422DABA90}"/>
              </a:ext>
            </a:extLst>
          </p:cNvPr>
          <p:cNvSpPr/>
          <p:nvPr/>
        </p:nvSpPr>
        <p:spPr>
          <a:xfrm>
            <a:off x="683626" y="840028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F94A36A-B0E5-44D1-810A-11FAB97A2670}"/>
              </a:ext>
            </a:extLst>
          </p:cNvPr>
          <p:cNvSpPr txBox="1"/>
          <p:nvPr/>
        </p:nvSpPr>
        <p:spPr>
          <a:xfrm>
            <a:off x="1771650" y="1104900"/>
            <a:ext cx="925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Tính độ dài đường chéo của hình vuông có độ dài cạnh là a.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0552DB7-0836-4569-A558-01523079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42" y="344983"/>
            <a:ext cx="1740078" cy="16713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0740917-CAC0-4475-8D5F-10129F47ABF0}"/>
              </a:ext>
            </a:extLst>
          </p:cNvPr>
          <p:cNvGrpSpPr/>
          <p:nvPr/>
        </p:nvGrpSpPr>
        <p:grpSpPr>
          <a:xfrm>
            <a:off x="8020050" y="1828800"/>
            <a:ext cx="3943350" cy="3609320"/>
            <a:chOff x="8020050" y="1828800"/>
            <a:chExt cx="3943350" cy="360932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F5B4D08-E931-4DDA-BB9B-ECB4EF37BE3D}"/>
                </a:ext>
              </a:extLst>
            </p:cNvPr>
            <p:cNvSpPr txBox="1"/>
            <p:nvPr/>
          </p:nvSpPr>
          <p:spPr>
            <a:xfrm>
              <a:off x="8039100" y="18288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BC3ECD2-D765-4D28-9A1A-8B2B5AE5CE4D}"/>
                </a:ext>
              </a:extLst>
            </p:cNvPr>
            <p:cNvGrpSpPr/>
            <p:nvPr/>
          </p:nvGrpSpPr>
          <p:grpSpPr>
            <a:xfrm>
              <a:off x="8458200" y="2324100"/>
              <a:ext cx="2590800" cy="2590800"/>
              <a:chOff x="8458200" y="2324100"/>
              <a:chExt cx="2590800" cy="25908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DF161D51-3C2F-495F-88A4-F08D1A0A8371}"/>
                  </a:ext>
                </a:extLst>
              </p:cNvPr>
              <p:cNvSpPr/>
              <p:nvPr/>
            </p:nvSpPr>
            <p:spPr>
              <a:xfrm>
                <a:off x="8458200" y="2324100"/>
                <a:ext cx="2590800" cy="2590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1185E23F-7F60-4E08-9461-700000BD1A36}"/>
                  </a:ext>
                </a:extLst>
              </p:cNvPr>
              <p:cNvCxnSpPr/>
              <p:nvPr/>
            </p:nvCxnSpPr>
            <p:spPr>
              <a:xfrm>
                <a:off x="8458200" y="2324100"/>
                <a:ext cx="2590800" cy="2590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44E06D2-99F2-419C-A013-5143C5BC16DE}"/>
                </a:ext>
              </a:extLst>
            </p:cNvPr>
            <p:cNvSpPr txBox="1"/>
            <p:nvPr/>
          </p:nvSpPr>
          <p:spPr>
            <a:xfrm>
              <a:off x="8020050" y="47625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52C6604-72D1-4F6A-886C-FFDF4F7F0C8B}"/>
                </a:ext>
              </a:extLst>
            </p:cNvPr>
            <p:cNvSpPr txBox="1"/>
            <p:nvPr/>
          </p:nvSpPr>
          <p:spPr>
            <a:xfrm>
              <a:off x="10801350" y="49149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7ADFF82-665C-4A74-B385-B651266D0116}"/>
                </a:ext>
              </a:extLst>
            </p:cNvPr>
            <p:cNvSpPr txBox="1"/>
            <p:nvPr/>
          </p:nvSpPr>
          <p:spPr>
            <a:xfrm>
              <a:off x="11029950" y="205740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E94F0DC-9DEF-4C32-BBB8-7C2EE69D1A21}"/>
                </a:ext>
              </a:extLst>
            </p:cNvPr>
            <p:cNvSpPr txBox="1"/>
            <p:nvPr/>
          </p:nvSpPr>
          <p:spPr>
            <a:xfrm>
              <a:off x="9620250" y="478155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BCEDA54-995D-48AC-959B-AEA4FD5DD8BD}"/>
                </a:ext>
              </a:extLst>
            </p:cNvPr>
            <p:cNvSpPr txBox="1"/>
            <p:nvPr/>
          </p:nvSpPr>
          <p:spPr>
            <a:xfrm>
              <a:off x="8096250" y="321945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5E42164-1B00-41BE-B5CD-2A4CFEFA549A}"/>
                </a:ext>
              </a:extLst>
            </p:cNvPr>
            <p:cNvSpPr txBox="1"/>
            <p:nvPr/>
          </p:nvSpPr>
          <p:spPr>
            <a:xfrm>
              <a:off x="9658350" y="188595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496BFDE-944A-4B25-A034-4F28A6502F11}"/>
                </a:ext>
              </a:extLst>
            </p:cNvPr>
            <p:cNvSpPr txBox="1"/>
            <p:nvPr/>
          </p:nvSpPr>
          <p:spPr>
            <a:xfrm>
              <a:off x="11029950" y="333375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4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1F658E-2501-4480-9B2F-6E3C102D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23" y="479120"/>
            <a:ext cx="1419237" cy="840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DCFF45-3C55-4FB5-AE36-0068274B0C6E}"/>
              </a:ext>
            </a:extLst>
          </p:cNvPr>
          <p:cNvSpPr txBox="1"/>
          <p:nvPr/>
        </p:nvSpPr>
        <p:spPr>
          <a:xfrm>
            <a:off x="1543050" y="741948"/>
            <a:ext cx="49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hoạt động sau: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15AB8F-A104-44A0-9F52-C414448C2974}"/>
              </a:ext>
            </a:extLst>
          </p:cNvPr>
          <p:cNvSpPr txBox="1"/>
          <p:nvPr/>
        </p:nvSpPr>
        <p:spPr>
          <a:xfrm>
            <a:off x="304800" y="1218198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Vẽ tam giác ABC có: AB = 3 cm, AC = 4 cm và BC = 5 cm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C6FC14-BC3E-4F85-9D90-1205C3A133C0}"/>
              </a:ext>
            </a:extLst>
          </p:cNvPr>
          <p:cNvSpPr txBox="1"/>
          <p:nvPr/>
        </p:nvSpPr>
        <p:spPr>
          <a:xfrm>
            <a:off x="266700" y="1732548"/>
            <a:ext cx="1181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Tính tổng diện tích của hình vuông có cạnh BC với tổng diện tích của hai hình vuông 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ương ứng có cạnh AB và AC ( Hình 6)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3F99B1-CEB9-408F-BB57-460C895AB8CD}"/>
              </a:ext>
            </a:extLst>
          </p:cNvPr>
          <p:cNvSpPr txBox="1"/>
          <p:nvPr/>
        </p:nvSpPr>
        <p:spPr>
          <a:xfrm>
            <a:off x="173456" y="2652964"/>
            <a:ext cx="1175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Kiểm tra xem Â của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có là góc vuông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hay không?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ABFC685B-F12F-4D2E-8D8B-685A981EBB0C}"/>
              </a:ext>
            </a:extLst>
          </p:cNvPr>
          <p:cNvSpPr/>
          <p:nvPr/>
        </p:nvSpPr>
        <p:spPr>
          <a:xfrm>
            <a:off x="2406315" y="3633537"/>
            <a:ext cx="7844590" cy="2165684"/>
          </a:xfrm>
          <a:prstGeom prst="cloudCallout">
            <a:avLst>
              <a:gd name="adj1" fmla="val 56184"/>
              <a:gd name="adj2" fmla="val -23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cùng đi làm từng b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của hoạt động.</a:t>
            </a:r>
          </a:p>
        </p:txBody>
      </p:sp>
      <p:pic>
        <p:nvPicPr>
          <p:cNvPr id="34" name="Picture 2" descr="Cô Giáo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6BD355AF-276C-4A67-996C-EE7FF4D3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89" b="100000" l="16111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270" y="322671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A99A6A8A-B9DD-4B27-9968-11C44C45C6D9}"/>
              </a:ext>
            </a:extLst>
          </p:cNvPr>
          <p:cNvSpPr/>
          <p:nvPr/>
        </p:nvSpPr>
        <p:spPr>
          <a:xfrm>
            <a:off x="3601338" y="92434"/>
            <a:ext cx="5009262" cy="604299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1F658E-2501-4480-9B2F-6E3C102D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23" y="479120"/>
            <a:ext cx="1419237" cy="840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DCFF45-3C55-4FB5-AE36-0068274B0C6E}"/>
              </a:ext>
            </a:extLst>
          </p:cNvPr>
          <p:cNvSpPr txBox="1"/>
          <p:nvPr/>
        </p:nvSpPr>
        <p:spPr>
          <a:xfrm>
            <a:off x="1543050" y="741948"/>
            <a:ext cx="49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hoạt động sau: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15AB8F-A104-44A0-9F52-C414448C2974}"/>
              </a:ext>
            </a:extLst>
          </p:cNvPr>
          <p:cNvSpPr txBox="1"/>
          <p:nvPr/>
        </p:nvSpPr>
        <p:spPr>
          <a:xfrm>
            <a:off x="304800" y="1218198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Vẽ tam giác ABC có: AB = 3 cm, AC = 4 cm và BC = 5 cm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oạt động 2 trang 95 Toán 8 Tập 1 Cánh diều | Giải Toán 8">
            <a:extLst>
              <a:ext uri="{FF2B5EF4-FFF2-40B4-BE49-F238E27FC236}">
                <a16:creationId xmlns="" xmlns:a16="http://schemas.microsoft.com/office/drawing/2014/main" id="{99D64A40-7BEB-4052-9FA3-5EFF4A70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37" y="1978943"/>
            <a:ext cx="5467350" cy="312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4FE05E2-2F9F-4263-8852-1F22787940CA}"/>
              </a:ext>
            </a:extLst>
          </p:cNvPr>
          <p:cNvSpPr txBox="1"/>
          <p:nvPr/>
        </p:nvSpPr>
        <p:spPr>
          <a:xfrm>
            <a:off x="882316" y="1747586"/>
            <a:ext cx="484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Vẽ đoạn thẳng AC = 4 cm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346D5ED-2397-4A08-BC01-A1B0B4792878}"/>
              </a:ext>
            </a:extLst>
          </p:cNvPr>
          <p:cNvSpPr txBox="1"/>
          <p:nvPr/>
        </p:nvSpPr>
        <p:spPr>
          <a:xfrm>
            <a:off x="882316" y="2204788"/>
            <a:ext cx="562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Vẽ cung tròn tâm A bán kính 3 cm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60AD4C2-1013-496C-BB32-B39BA792D791}"/>
              </a:ext>
            </a:extLst>
          </p:cNvPr>
          <p:cNvSpPr txBox="1"/>
          <p:nvPr/>
        </p:nvSpPr>
        <p:spPr>
          <a:xfrm>
            <a:off x="906379" y="2734178"/>
            <a:ext cx="562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Vẽ cung tròn tâm C bán kính 5 cm.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D1F90EE-2424-4D99-9EB1-A723064C8AD5}"/>
              </a:ext>
            </a:extLst>
          </p:cNvPr>
          <p:cNvSpPr/>
          <p:nvPr/>
        </p:nvSpPr>
        <p:spPr>
          <a:xfrm>
            <a:off x="1002631" y="3298342"/>
            <a:ext cx="5325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cung tròn trên cắt nhau tại hai điểm. Lấy 1 trong 2 giao điểm đó, kí hiệu là điểm B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9A9298A-9C54-4B80-9245-3482C4C1CD13}"/>
              </a:ext>
            </a:extLst>
          </p:cNvPr>
          <p:cNvSpPr/>
          <p:nvPr/>
        </p:nvSpPr>
        <p:spPr>
          <a:xfrm>
            <a:off x="2077452" y="4814320"/>
            <a:ext cx="10114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đoạn thẳng BA, BC ta được tam giác ABC như yêu cầu.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A99A6A8A-B9DD-4B27-9968-11C44C45C6D9}"/>
              </a:ext>
            </a:extLst>
          </p:cNvPr>
          <p:cNvSpPr/>
          <p:nvPr/>
        </p:nvSpPr>
        <p:spPr>
          <a:xfrm>
            <a:off x="3601338" y="92434"/>
            <a:ext cx="5009262" cy="604299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1F658E-2501-4480-9B2F-6E3C102D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23" y="479120"/>
            <a:ext cx="1419237" cy="840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DCFF45-3C55-4FB5-AE36-0068274B0C6E}"/>
              </a:ext>
            </a:extLst>
          </p:cNvPr>
          <p:cNvSpPr txBox="1"/>
          <p:nvPr/>
        </p:nvSpPr>
        <p:spPr>
          <a:xfrm>
            <a:off x="1543050" y="741948"/>
            <a:ext cx="49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hoạt động sau: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="" xmlns:a16="http://schemas.microsoft.com/office/drawing/2014/main" id="{39AEA537-FB89-478E-B177-A85394282EDC}"/>
              </a:ext>
            </a:extLst>
          </p:cNvPr>
          <p:cNvSpPr/>
          <p:nvPr/>
        </p:nvSpPr>
        <p:spPr>
          <a:xfrm>
            <a:off x="8285856" y="2405155"/>
            <a:ext cx="1231491" cy="1187245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lowchart: Process 16">
            <a:extLst>
              <a:ext uri="{FF2B5EF4-FFF2-40B4-BE49-F238E27FC236}">
                <a16:creationId xmlns="" xmlns:a16="http://schemas.microsoft.com/office/drawing/2014/main" id="{CC6FF73E-1CB6-454E-B3AF-573EE30F116B}"/>
              </a:ext>
            </a:extLst>
          </p:cNvPr>
          <p:cNvSpPr/>
          <p:nvPr/>
        </p:nvSpPr>
        <p:spPr>
          <a:xfrm>
            <a:off x="9522004" y="3585413"/>
            <a:ext cx="1507052" cy="1290095"/>
          </a:xfrm>
          <a:prstGeom prst="flowChartProcess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58F71DA-DBA5-4A82-AF87-3BBBE267D25C}"/>
              </a:ext>
            </a:extLst>
          </p:cNvPr>
          <p:cNvSpPr/>
          <p:nvPr/>
        </p:nvSpPr>
        <p:spPr>
          <a:xfrm rot="18473209">
            <a:off x="9920727" y="1289868"/>
            <a:ext cx="1865671" cy="19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F0EB98A-F805-4846-A142-B8DD1F3DCAFC}"/>
              </a:ext>
            </a:extLst>
          </p:cNvPr>
          <p:cNvGrpSpPr/>
          <p:nvPr/>
        </p:nvGrpSpPr>
        <p:grpSpPr>
          <a:xfrm>
            <a:off x="8982022" y="2133819"/>
            <a:ext cx="2269474" cy="1812542"/>
            <a:chOff x="9922526" y="2930486"/>
            <a:chExt cx="2269474" cy="1812542"/>
          </a:xfrm>
        </p:grpSpPr>
        <p:sp>
          <p:nvSpPr>
            <p:cNvPr id="20" name="Right Triangle 19">
              <a:extLst>
                <a:ext uri="{FF2B5EF4-FFF2-40B4-BE49-F238E27FC236}">
                  <a16:creationId xmlns="" xmlns:a16="http://schemas.microsoft.com/office/drawing/2014/main" id="{40C3F568-C160-4E9D-BEF3-1ADDF5D40AE9}"/>
                </a:ext>
              </a:extLst>
            </p:cNvPr>
            <p:cNvSpPr/>
            <p:nvPr/>
          </p:nvSpPr>
          <p:spPr>
            <a:xfrm>
              <a:off x="10461434" y="3202237"/>
              <a:ext cx="1504950" cy="1181100"/>
            </a:xfrm>
            <a:prstGeom prst="rtTriangl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AE3B47C-81D5-4834-B39C-A06EDE87B68B}"/>
                </a:ext>
              </a:extLst>
            </p:cNvPr>
            <p:cNvSpPr txBox="1"/>
            <p:nvPr/>
          </p:nvSpPr>
          <p:spPr>
            <a:xfrm>
              <a:off x="10212636" y="4263527"/>
              <a:ext cx="38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FE348BB-046F-4138-989F-D7ED9C94802E}"/>
                </a:ext>
              </a:extLst>
            </p:cNvPr>
            <p:cNvSpPr txBox="1"/>
            <p:nvPr/>
          </p:nvSpPr>
          <p:spPr>
            <a:xfrm>
              <a:off x="10157552" y="2930486"/>
              <a:ext cx="38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1673A12-CDC4-4296-B9D4-3090E6C46A47}"/>
                </a:ext>
              </a:extLst>
            </p:cNvPr>
            <p:cNvSpPr txBox="1"/>
            <p:nvPr/>
          </p:nvSpPr>
          <p:spPr>
            <a:xfrm>
              <a:off x="11806409" y="4373696"/>
              <a:ext cx="385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DEFC4B8-0FC9-4869-B722-3B990985AB43}"/>
                </a:ext>
              </a:extLst>
            </p:cNvPr>
            <p:cNvSpPr txBox="1"/>
            <p:nvPr/>
          </p:nvSpPr>
          <p:spPr>
            <a:xfrm>
              <a:off x="11497937" y="3756752"/>
              <a:ext cx="675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153E39F-9E35-4BCA-861F-0CBA3D9A264B}"/>
                </a:ext>
              </a:extLst>
            </p:cNvPr>
            <p:cNvSpPr txBox="1"/>
            <p:nvPr/>
          </p:nvSpPr>
          <p:spPr>
            <a:xfrm>
              <a:off x="9922526" y="3767771"/>
              <a:ext cx="675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3cm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520CF08-2734-496F-A577-214B28D7DC6B}"/>
                </a:ext>
              </a:extLst>
            </p:cNvPr>
            <p:cNvSpPr txBox="1"/>
            <p:nvPr/>
          </p:nvSpPr>
          <p:spPr>
            <a:xfrm>
              <a:off x="10936077" y="4340646"/>
              <a:ext cx="675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4cm</a:t>
              </a: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62FFAC5-273C-4EE1-B484-DC09846A89EA}"/>
              </a:ext>
            </a:extLst>
          </p:cNvPr>
          <p:cNvSpPr txBox="1"/>
          <p:nvPr/>
        </p:nvSpPr>
        <p:spPr>
          <a:xfrm>
            <a:off x="8425112" y="2476503"/>
            <a:ext cx="65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E4E22E4-EB19-4CB5-A374-99FE35E3C2BA}"/>
              </a:ext>
            </a:extLst>
          </p:cNvPr>
          <p:cNvSpPr txBox="1"/>
          <p:nvPr/>
        </p:nvSpPr>
        <p:spPr>
          <a:xfrm>
            <a:off x="9804733" y="3954382"/>
            <a:ext cx="91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3D6365-0157-451B-8FF0-E7A6D3D2533F}"/>
              </a:ext>
            </a:extLst>
          </p:cNvPr>
          <p:cNvSpPr txBox="1"/>
          <p:nvPr/>
        </p:nvSpPr>
        <p:spPr>
          <a:xfrm>
            <a:off x="11280606" y="1836825"/>
            <a:ext cx="91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Êke học sinh 20cm (1501, 1411) Siêu thị Đức Thành">
            <a:extLst>
              <a:ext uri="{FF2B5EF4-FFF2-40B4-BE49-F238E27FC236}">
                <a16:creationId xmlns="" xmlns:a16="http://schemas.microsoft.com/office/drawing/2014/main" id="{14885888-3775-4C72-8A45-6B3C5685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00" l="25300" r="8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8932227" y="1386357"/>
            <a:ext cx="2257926" cy="2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40E2CB-0D14-49BC-BD65-0979CC78A981}"/>
              </a:ext>
            </a:extLst>
          </p:cNvPr>
          <p:cNvSpPr txBox="1"/>
          <p:nvPr/>
        </p:nvSpPr>
        <p:spPr>
          <a:xfrm>
            <a:off x="314825" y="1275348"/>
            <a:ext cx="7553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Tính tổng diện tích của hình vuông có cạnh BC với tổng diện tích của hai hình vuông 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ương ứng có cạnh AB và AC ( Hình 6)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E1F5C587-B419-42B9-9582-7A3FA87132D2}"/>
              </a:ext>
            </a:extLst>
          </p:cNvPr>
          <p:cNvSpPr/>
          <p:nvPr/>
        </p:nvSpPr>
        <p:spPr>
          <a:xfrm>
            <a:off x="736053" y="1263135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3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= 9 (cm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9441ED3-E6A5-41BA-8C14-0E46331B97B7}"/>
              </a:ext>
            </a:extLst>
          </p:cNvPr>
          <p:cNvSpPr/>
          <p:nvPr/>
        </p:nvSpPr>
        <p:spPr>
          <a:xfrm>
            <a:off x="710430" y="1760439"/>
            <a:ext cx="290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= 16 (cm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A5A9E6A3-21F8-4062-935B-2E8B0A51B963}"/>
              </a:ext>
            </a:extLst>
          </p:cNvPr>
          <p:cNvSpPr/>
          <p:nvPr/>
        </p:nvSpPr>
        <p:spPr>
          <a:xfrm>
            <a:off x="3490036" y="1423556"/>
            <a:ext cx="468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S</a:t>
            </a:r>
            <a:r>
              <a:rPr lang="en-US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+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= 9 + 16 = 25 (cm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2BC892C-54EE-4C17-8A69-3D3205754DD3}"/>
              </a:ext>
            </a:extLst>
          </p:cNvPr>
          <p:cNvSpPr/>
          <p:nvPr/>
        </p:nvSpPr>
        <p:spPr>
          <a:xfrm>
            <a:off x="3999061" y="2129409"/>
            <a:ext cx="290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5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= 25 (cm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6E7169-C423-425B-915E-2E6DB618DD5A}"/>
              </a:ext>
            </a:extLst>
          </p:cNvPr>
          <p:cNvSpPr txBox="1"/>
          <p:nvPr/>
        </p:nvSpPr>
        <p:spPr>
          <a:xfrm>
            <a:off x="2066423" y="4626141"/>
            <a:ext cx="7542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Kiểm tra xem Â của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có là góc vuông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hay không?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9D6BFD2-FDF8-4EAA-B3CD-8896887FA348}"/>
              </a:ext>
            </a:extLst>
          </p:cNvPr>
          <p:cNvSpPr/>
          <p:nvPr/>
        </p:nvSpPr>
        <p:spPr>
          <a:xfrm>
            <a:off x="320843" y="3290320"/>
            <a:ext cx="8967536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diện tích của hình vuông có cạnh BC bằng tổng diện tích của hai hình vuông tương ứng có cạnh AB và AC</a:t>
            </a:r>
            <a:endParaRPr lang="vi-VN" sz="2800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D8701C2-BD3E-4D0E-956D-ECD8A64E8915}"/>
              </a:ext>
            </a:extLst>
          </p:cNvPr>
          <p:cNvSpPr/>
          <p:nvPr/>
        </p:nvSpPr>
        <p:spPr>
          <a:xfrm>
            <a:off x="2135255" y="4769338"/>
            <a:ext cx="649539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 của tam giác ABC là góc vuông                                    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9" grpId="0"/>
      <p:bldP spid="29" grpId="1"/>
      <p:bldP spid="31" grpId="0"/>
      <p:bldP spid="31" grpId="1"/>
      <p:bldP spid="32" grpId="0"/>
      <p:bldP spid="32" grpId="1"/>
      <p:bldP spid="37" grpId="0"/>
      <p:bldP spid="37" grpId="1"/>
      <p:bldP spid="38" grpId="0"/>
      <p:bldP spid="39" grpId="0"/>
      <p:bldP spid="40" grpId="0"/>
      <p:bldP spid="41" grpId="0"/>
      <p:bldP spid="42" grpId="0"/>
      <p:bldP spid="42" grpId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737</Words>
  <Application>Microsoft Office PowerPoint</Application>
  <PresentationFormat>Custom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TDG</cp:lastModifiedBy>
  <cp:revision>64</cp:revision>
  <dcterms:created xsi:type="dcterms:W3CDTF">2023-07-09T09:31:20Z</dcterms:created>
  <dcterms:modified xsi:type="dcterms:W3CDTF">2024-12-13T13:56:06Z</dcterms:modified>
</cp:coreProperties>
</file>