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77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6" r:id="rId12"/>
    <p:sldId id="287" r:id="rId13"/>
    <p:sldId id="294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2004" y="-16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2D903-527B-4B89-A610-662D92AF34BB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C3BB4-567E-4177-A9DF-16D3A91CF2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569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169E-C70C-4370-A7B7-DF5150E1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gi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504186"/>
              </p:ext>
            </p:extLst>
          </p:nvPr>
        </p:nvGraphicFramePr>
        <p:xfrm>
          <a:off x="0" y="0"/>
          <a:ext cx="91424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Slide" r:id="rId3" imgW="6949508" imgH="5212077" progId="PowerPoint.Slide.8">
                  <p:embed/>
                </p:oleObj>
              </mc:Choice>
              <mc:Fallback>
                <p:oleObj name="Slide" r:id="rId3" imgW="6949508" imgH="5212077" progId="PowerPoint.Slid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2413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8" descr="a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96200" cy="18288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 3 - HÌNH THANG CÂN</a:t>
            </a:r>
          </a:p>
        </p:txBody>
      </p:sp>
    </p:spTree>
    <p:extLst>
      <p:ext uri="{BB962C8B-B14F-4D97-AF65-F5344CB8AC3E}">
        <p14:creationId xmlns:p14="http://schemas.microsoft.com/office/powerpoint/2010/main" val="33508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rgbClr val="FF0000"/>
                </a:solidFill>
                <a:latin typeface="+mj-lt"/>
              </a:rPr>
              <a:t>Ví dụ 1</a:t>
            </a:r>
            <a:r>
              <a:rPr lang="vi-VN" sz="3600" smtClean="0">
                <a:latin typeface="+mj-lt"/>
              </a:rPr>
              <a:t>: Quan sát hình 24 , cho biết  hình thang nào là hình thang cân?</a:t>
            </a:r>
            <a:endParaRPr lang="en-US" sz="360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2348880"/>
            <a:ext cx="842493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555776" y="2232631"/>
            <a:ext cx="4680520" cy="3068577"/>
            <a:chOff x="5017" y="4680"/>
            <a:chExt cx="2856" cy="135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7632" y="5760"/>
            <a:ext cx="241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30" name="Equation" r:id="rId3" imgW="152202" imgH="177569" progId="Equation.DSMT4">
                    <p:embed/>
                  </p:oleObj>
                </mc:Choice>
                <mc:Fallback>
                  <p:oleObj name="Equation" r:id="rId3" imgW="152202" imgH="177569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2" y="5760"/>
                          <a:ext cx="241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5027" y="5760"/>
            <a:ext cx="262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31" name="Equation" r:id="rId5" imgW="164885" imgH="164885" progId="Equation.DSMT4">
                    <p:embed/>
                  </p:oleObj>
                </mc:Choice>
                <mc:Fallback>
                  <p:oleObj name="Equation" r:id="rId5" imgW="164885" imgH="164885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7" y="5760"/>
                          <a:ext cx="262" cy="2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6552" y="4680"/>
            <a:ext cx="241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32" name="Equation" r:id="rId7" imgW="152268" imgH="164957" progId="Equation.DSMT4">
                    <p:embed/>
                  </p:oleObj>
                </mc:Choice>
                <mc:Fallback>
                  <p:oleObj name="Equation" r:id="rId7" imgW="152268" imgH="164957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2" y="4680"/>
                          <a:ext cx="241" cy="2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5017" y="4680"/>
            <a:ext cx="261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33" name="Equation" r:id="rId9" imgW="164885" imgH="164885" progId="Equation.DSMT4">
                    <p:embed/>
                  </p:oleObj>
                </mc:Choice>
                <mc:Fallback>
                  <p:oleObj name="Equation" r:id="rId9" imgW="164885" imgH="164885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7" y="4680"/>
                          <a:ext cx="261" cy="2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292" y="4860"/>
              <a:ext cx="153" cy="1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"/>
            <p:cNvSpPr>
              <a:spLocks/>
            </p:cNvSpPr>
            <p:nvPr/>
          </p:nvSpPr>
          <p:spPr bwMode="auto">
            <a:xfrm>
              <a:off x="5292" y="4860"/>
              <a:ext cx="2340" cy="1080"/>
            </a:xfrm>
            <a:custGeom>
              <a:avLst/>
              <a:gdLst>
                <a:gd name="T0" fmla="*/ 1260 w 2340"/>
                <a:gd name="T1" fmla="*/ 0 h 1080"/>
                <a:gd name="T2" fmla="*/ 0 w 2340"/>
                <a:gd name="T3" fmla="*/ 0 h 1080"/>
                <a:gd name="T4" fmla="*/ 0 w 2340"/>
                <a:gd name="T5" fmla="*/ 1080 h 1080"/>
                <a:gd name="T6" fmla="*/ 2340 w 2340"/>
                <a:gd name="T7" fmla="*/ 1080 h 1080"/>
                <a:gd name="T8" fmla="*/ 1260 w 2340"/>
                <a:gd name="T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0" h="1080">
                  <a:moveTo>
                    <a:pt x="1260" y="0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2340" y="1080"/>
                  </a:lnTo>
                  <a:lnTo>
                    <a:pt x="126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4952" y="478305"/>
            <a:ext cx="748153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1" i="0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 ý</a:t>
            </a:r>
            <a:r>
              <a:rPr kumimoji="0" lang="vi-VN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Hình thang vuông là hình thang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có một góc vuông.</a:t>
            </a: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0"/>
            <a:ext cx="2933331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85636"/>
            <a:ext cx="4160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Tính chất</a:t>
            </a: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HĐ</a:t>
            </a:r>
            <a:r>
              <a:rPr kumimoji="0" lang="vi-VN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nl-NL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nl-NL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sgk trang 102.</a:t>
            </a:r>
            <a:endParaRPr kumimoji="0" lang="vi-V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" y="1285965"/>
            <a:ext cx="622818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0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10170"/>
            <a:ext cx="39888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7"/>
          <p:cNvGrpSpPr>
            <a:grpSpLocks/>
          </p:cNvGrpSpPr>
          <p:nvPr/>
        </p:nvGrpSpPr>
        <p:grpSpPr bwMode="auto">
          <a:xfrm>
            <a:off x="6324600" y="3531269"/>
            <a:ext cx="2819400" cy="1985963"/>
            <a:chOff x="3120" y="2016"/>
            <a:chExt cx="1776" cy="1251"/>
          </a:xfrm>
        </p:grpSpPr>
        <p:grpSp>
          <p:nvGrpSpPr>
            <p:cNvPr id="47" name="Group 8"/>
            <p:cNvGrpSpPr>
              <a:grpSpLocks/>
            </p:cNvGrpSpPr>
            <p:nvPr/>
          </p:nvGrpSpPr>
          <p:grpSpPr bwMode="auto">
            <a:xfrm>
              <a:off x="3120" y="2016"/>
              <a:ext cx="1776" cy="1251"/>
              <a:chOff x="3552" y="864"/>
              <a:chExt cx="1776" cy="1251"/>
            </a:xfrm>
          </p:grpSpPr>
          <p:grpSp>
            <p:nvGrpSpPr>
              <p:cNvPr id="52" name="Group 9"/>
              <p:cNvGrpSpPr>
                <a:grpSpLocks/>
              </p:cNvGrpSpPr>
              <p:nvPr/>
            </p:nvGrpSpPr>
            <p:grpSpPr bwMode="auto">
              <a:xfrm>
                <a:off x="3792" y="1728"/>
                <a:ext cx="1248" cy="96"/>
                <a:chOff x="3792" y="1728"/>
                <a:chExt cx="1248" cy="96"/>
              </a:xfrm>
            </p:grpSpPr>
            <p:sp>
              <p:nvSpPr>
                <p:cNvPr id="65" name="Arc 10"/>
                <p:cNvSpPr>
                  <a:spLocks/>
                </p:cNvSpPr>
                <p:nvPr/>
              </p:nvSpPr>
              <p:spPr bwMode="auto">
                <a:xfrm>
                  <a:off x="3792" y="1728"/>
                  <a:ext cx="48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66" name="Arc 11"/>
                <p:cNvSpPr>
                  <a:spLocks/>
                </p:cNvSpPr>
                <p:nvPr/>
              </p:nvSpPr>
              <p:spPr bwMode="auto">
                <a:xfrm flipH="1">
                  <a:off x="4944" y="1728"/>
                  <a:ext cx="96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grpSp>
            <p:nvGrpSpPr>
              <p:cNvPr id="53" name="Group 12"/>
              <p:cNvGrpSpPr>
                <a:grpSpLocks/>
              </p:cNvGrpSpPr>
              <p:nvPr/>
            </p:nvGrpSpPr>
            <p:grpSpPr bwMode="auto">
              <a:xfrm>
                <a:off x="3552" y="864"/>
                <a:ext cx="1776" cy="1251"/>
                <a:chOff x="3552" y="864"/>
                <a:chExt cx="1776" cy="1251"/>
              </a:xfrm>
            </p:grpSpPr>
            <p:sp>
              <p:nvSpPr>
                <p:cNvPr id="5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936" y="864"/>
                  <a:ext cx="192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5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704" y="912"/>
                  <a:ext cx="24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grpSp>
              <p:nvGrpSpPr>
                <p:cNvPr id="56" name="Group 15"/>
                <p:cNvGrpSpPr>
                  <a:grpSpLocks/>
                </p:cNvGrpSpPr>
                <p:nvPr/>
              </p:nvGrpSpPr>
              <p:grpSpPr bwMode="auto">
                <a:xfrm>
                  <a:off x="3552" y="1200"/>
                  <a:ext cx="1776" cy="915"/>
                  <a:chOff x="3552" y="1200"/>
                  <a:chExt cx="1776" cy="915"/>
                </a:xfrm>
              </p:grpSpPr>
              <p:grpSp>
                <p:nvGrpSpPr>
                  <p:cNvPr id="5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3744" y="1200"/>
                    <a:ext cx="1344" cy="624"/>
                    <a:chOff x="2880" y="1584"/>
                    <a:chExt cx="2304" cy="1152"/>
                  </a:xfrm>
                </p:grpSpPr>
                <p:grpSp>
                  <p:nvGrpSpPr>
                    <p:cNvPr id="60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1584"/>
                      <a:ext cx="2304" cy="1152"/>
                      <a:chOff x="2880" y="1584"/>
                      <a:chExt cx="2304" cy="1152"/>
                    </a:xfrm>
                  </p:grpSpPr>
                  <p:sp>
                    <p:nvSpPr>
                      <p:cNvPr id="62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584"/>
                        <a:ext cx="115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BC008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63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1584"/>
                        <a:ext cx="576" cy="115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BC008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64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08" y="1584"/>
                        <a:ext cx="576" cy="115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BC008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1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736"/>
                      <a:ext cx="230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BC008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58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88" y="1776"/>
                    <a:ext cx="24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5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52" y="1785"/>
                    <a:ext cx="288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</a:p>
                </p:txBody>
              </p:sp>
            </p:grpSp>
          </p:grpSp>
        </p:grp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>
              <a:off x="3456" y="259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>
              <a:off x="3432" y="262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0" name="Line 26"/>
            <p:cNvSpPr>
              <a:spLocks noChangeShapeType="1"/>
            </p:cNvSpPr>
            <p:nvPr/>
          </p:nvSpPr>
          <p:spPr bwMode="auto">
            <a:xfrm>
              <a:off x="4386" y="253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1" name="Line 27"/>
            <p:cNvSpPr>
              <a:spLocks noChangeShapeType="1"/>
            </p:cNvSpPr>
            <p:nvPr/>
          </p:nvSpPr>
          <p:spPr bwMode="auto">
            <a:xfrm>
              <a:off x="4416" y="259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6" name="Line 44"/>
          <p:cNvSpPr>
            <a:spLocks noChangeShapeType="1"/>
          </p:cNvSpPr>
          <p:nvPr/>
        </p:nvSpPr>
        <p:spPr bwMode="auto">
          <a:xfrm flipH="1">
            <a:off x="6629400" y="4094584"/>
            <a:ext cx="1600200" cy="990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505700" y="4437485"/>
            <a:ext cx="114300" cy="1601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42"/>
          <p:cNvSpPr>
            <a:spLocks noChangeShapeType="1"/>
          </p:cNvSpPr>
          <p:nvPr/>
        </p:nvSpPr>
        <p:spPr bwMode="auto">
          <a:xfrm>
            <a:off x="7162800" y="4094584"/>
            <a:ext cx="1600200" cy="990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884368" y="4469905"/>
            <a:ext cx="78532" cy="1627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50996"/>
              </p:ext>
            </p:extLst>
          </p:nvPr>
        </p:nvGraphicFramePr>
        <p:xfrm>
          <a:off x="533400" y="3639400"/>
          <a:ext cx="5400600" cy="20873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2787"/>
                <a:gridCol w="4577813"/>
              </a:tblGrid>
              <a:tr h="992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GT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ABCD </a:t>
                      </a:r>
                      <a:r>
                        <a:rPr lang="vi-VN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hình thang</a:t>
                      </a:r>
                      <a:r>
                        <a:rPr lang="vi-VN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cân</a:t>
                      </a:r>
                      <a:r>
                        <a:rPr lang="en-US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(AB // CD)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20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 = BC </a:t>
                      </a:r>
                      <a:r>
                        <a:rPr lang="vi-VN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 = BD</a:t>
                      </a:r>
                      <a:r>
                        <a:rPr lang="vi-VN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0" y="706779"/>
            <a:ext cx="8505825" cy="282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4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688"/>
            <a:ext cx="8820471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2882900"/>
            <a:ext cx="3883744" cy="285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76470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2060"/>
                </a:solidFill>
                <a:latin typeface="+mj-lt"/>
              </a:rPr>
              <a:t>Khởi động : </a:t>
            </a:r>
            <a:r>
              <a:rPr lang="vi-VN" sz="3600">
                <a:solidFill>
                  <a:srgbClr val="002060"/>
                </a:solidFill>
                <a:latin typeface="+mj-lt"/>
              </a:rPr>
              <a:t>Ở lớp 6, phần Hình học trực quan, chúng ta đã được làm quen với hình thang cân . Hãy cho biết  những vật thể có dạng hình thang </a:t>
            </a:r>
            <a:r>
              <a:rPr lang="vi-VN" sz="3600" smtClean="0">
                <a:solidFill>
                  <a:srgbClr val="002060"/>
                </a:solidFill>
                <a:latin typeface="+mj-lt"/>
              </a:rPr>
              <a:t>cân?</a:t>
            </a:r>
            <a:endParaRPr lang="en-US" sz="360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5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40466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smtClean="0">
                <a:solidFill>
                  <a:srgbClr val="002060"/>
                </a:solidFill>
                <a:latin typeface="+mj-lt"/>
              </a:rPr>
              <a:t>Vật </a:t>
            </a:r>
            <a:r>
              <a:rPr lang="vi-VN" sz="3600">
                <a:solidFill>
                  <a:srgbClr val="002060"/>
                </a:solidFill>
                <a:latin typeface="+mj-lt"/>
              </a:rPr>
              <a:t>thể có dạng hình </a:t>
            </a:r>
            <a:r>
              <a:rPr lang="vi-VN" sz="3600" smtClean="0">
                <a:solidFill>
                  <a:srgbClr val="002060"/>
                </a:solidFill>
                <a:latin typeface="+mj-lt"/>
              </a:rPr>
              <a:t>thang cân</a:t>
            </a:r>
            <a:r>
              <a:rPr lang="vi-VN" sz="3600" smtClean="0">
                <a:solidFill>
                  <a:srgbClr val="002060"/>
                </a:solidFill>
              </a:rPr>
              <a:t> </a:t>
            </a:r>
            <a:r>
              <a:rPr lang="vi-VN" sz="3600" smtClean="0">
                <a:latin typeface="+mj-lt"/>
              </a:rPr>
              <a:t>chẳng </a:t>
            </a:r>
            <a:r>
              <a:rPr lang="vi-VN" sz="3600">
                <a:latin typeface="+mj-lt"/>
              </a:rPr>
              <a:t>hạn, khung cửa sổ có dạng hình thang </a:t>
            </a:r>
            <a:r>
              <a:rPr lang="vi-VN" sz="3600" smtClean="0">
                <a:latin typeface="+mj-lt"/>
              </a:rPr>
              <a:t>cân</a:t>
            </a:r>
          </a:p>
          <a:p>
            <a:r>
              <a:rPr lang="vi-VN" sz="3600" smtClean="0">
                <a:latin typeface="+mj-lt"/>
              </a:rPr>
              <a:t> </a:t>
            </a:r>
            <a:r>
              <a:rPr lang="vi-VN" sz="3600">
                <a:latin typeface="+mj-lt"/>
              </a:rPr>
              <a:t>(Hình 21).</a:t>
            </a:r>
          </a:p>
          <a:p>
            <a:r>
              <a:rPr lang="vi-VN"/>
              <a:t/>
            </a:r>
            <a:br>
              <a:rPr lang="vi-VN"/>
            </a:br>
            <a:endParaRPr lang="en-US"/>
          </a:p>
        </p:txBody>
      </p:sp>
      <p:pic>
        <p:nvPicPr>
          <p:cNvPr id="33794" name="Picture 2" descr="Khởi động trang 101 Toán 8 Tập 1 Cánh diều | Giải Toán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88" y="2492896"/>
            <a:ext cx="35814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8236" y="5542200"/>
            <a:ext cx="8892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latin typeface="+mj-lt"/>
              </a:rPr>
              <a:t>Hình thang cân có những tính chất gì? Có những dấu hiệu nào để nhận biết một tứ giác là hình thang cân?</a:t>
            </a:r>
          </a:p>
          <a:p>
            <a:r>
              <a:rPr lang="vi-VN"/>
              <a:t/>
            </a:r>
            <a:br>
              <a:rPr lang="vi-VN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914400" y="124690"/>
            <a:ext cx="6781800" cy="3810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 3 - HÌNH THANG CÂN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908720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Định nghĩa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158" y="1556792"/>
            <a:ext cx="8294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vi-VN" sz="3200" b="1">
                <a:latin typeface="+mj-lt"/>
              </a:rPr>
              <a:t> trang 101 Toán 8 Tập 1: </a:t>
            </a:r>
            <a:r>
              <a:rPr lang="vi-VN" sz="3200">
                <a:latin typeface="+mj-lt"/>
              </a:rPr>
              <a:t>Cho biết hai cạnh AB và CD của tứ giác ABCD ở Hình 22 có song song với nhau hay không.</a:t>
            </a:r>
            <a:endParaRPr lang="en-US" sz="3200">
              <a:latin typeface="+mj-lt"/>
            </a:endParaRPr>
          </a:p>
        </p:txBody>
      </p:sp>
      <p:pic>
        <p:nvPicPr>
          <p:cNvPr id="34818" name="Picture 2" descr="Hoạt động 1 trang 101 Toán 8 Tập 1 Cánh diều | Giải Toán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72" y="3126452"/>
            <a:ext cx="468051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smtClean="0">
                <a:solidFill>
                  <a:srgbClr val="FF0000"/>
                </a:solidFill>
              </a:rPr>
              <a:t>Định nghĩa hình thang: </a:t>
            </a:r>
            <a:r>
              <a:rPr lang="vi-VN" smtClean="0"/>
              <a:t>Hình thang là tứ giác có hai cạnh đối song song.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4608512" cy="23855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616" y="4725144"/>
            <a:ext cx="69847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thì ABCD là hình thang. 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>
                <a:latin typeface="Times New Roman" pitchFamily="18" charset="0"/>
                <a:cs typeface="Times New Roman" pitchFamily="18" charset="0"/>
              </a:rPr>
              <a:t> Với AB, CD: là hai cạnh đáy.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>
                <a:latin typeface="Times New Roman" pitchFamily="18" charset="0"/>
                <a:cs typeface="Times New Roman" pitchFamily="18" charset="0"/>
              </a:rPr>
              <a:t>        AD, BC : là hai cạnh bên.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54868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 </a:t>
            </a:r>
            <a:r>
              <a:rPr lang="vi-VN" sz="36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Hai góc C và D cùng kề với đáy CD của hình thang ABCD ở Hình 23. Cho biết hai góc C và D có bằng nhau hay không.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oạt động 2 trang 101 Toán 8 Tập 1 Cánh diều | Giải Toán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7004"/>
            <a:ext cx="5184576" cy="352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5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oạt động 2 trang 101 Toán 8 Tập 1 Cánh diều | Giải Toán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760640" cy="3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404664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5536" y="5013176"/>
                <a:ext cx="8424936" cy="664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600"/>
                  <a:t>Hình thang ABCD (</a:t>
                </a:r>
                <a:r>
                  <a:rPr lang="en-US" sz="3600"/>
                  <a:t>AB </a:t>
                </a:r>
                <a:r>
                  <a:rPr lang="vi-VN" sz="3600"/>
                  <a:t>//</a:t>
                </a:r>
                <a:r>
                  <a:rPr lang="en-US" sz="3600"/>
                  <a:t> C</a:t>
                </a:r>
                <a:r>
                  <a:rPr lang="vi-VN" sz="3600"/>
                  <a:t>D)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vi-VN" sz="36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endParaRPr lang="en-US" sz="36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013176"/>
                <a:ext cx="8424936" cy="664990"/>
              </a:xfrm>
              <a:prstGeom prst="rect">
                <a:avLst/>
              </a:prstGeom>
              <a:blipFill rotWithShape="1">
                <a:blip r:embed="rId3"/>
                <a:stretch>
                  <a:fillRect l="-2243" t="-12844" b="-34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692695"/>
            <a:ext cx="6263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u="sng">
                <a:solidFill>
                  <a:srgbClr val="FF0000"/>
                </a:solidFill>
              </a:rPr>
              <a:t>Định </a:t>
            </a:r>
            <a:r>
              <a:rPr lang="vi-VN" sz="3600" b="1" u="sng" smtClean="0">
                <a:solidFill>
                  <a:srgbClr val="FF0000"/>
                </a:solidFill>
              </a:rPr>
              <a:t>nghĩa hình thang cân:</a:t>
            </a:r>
            <a:r>
              <a:rPr lang="vi-VN" sz="3600" b="1" smtClean="0">
                <a:solidFill>
                  <a:srgbClr val="FF0000"/>
                </a:solidFill>
              </a:rPr>
              <a:t> 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48780"/>
            <a:ext cx="5184576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5537" y="1394231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thang cân </a:t>
            </a:r>
            <a:r>
              <a:rPr lang="vi-VN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thang 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hai góc  kề một đáy bằng nhau. 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5576" y="3501008"/>
                <a:ext cx="7344816" cy="1218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600" b="1" u="sng">
                    <a:latin typeface="+mj-lt"/>
                  </a:rPr>
                  <a:t>Chú ý:</a:t>
                </a:r>
                <a:r>
                  <a:rPr lang="vi-VN" sz="3600" b="1">
                    <a:latin typeface="+mj-lt"/>
                  </a:rPr>
                  <a:t> </a:t>
                </a:r>
                <a:r>
                  <a:rPr lang="vi-VN" sz="3600">
                    <a:latin typeface="+mj-lt"/>
                  </a:rPr>
                  <a:t>Nếu</a:t>
                </a:r>
                <a:r>
                  <a:rPr lang="vi-VN" sz="3600" b="1">
                    <a:latin typeface="+mj-lt"/>
                  </a:rPr>
                  <a:t> </a:t>
                </a:r>
                <a:r>
                  <a:rPr lang="vi-VN" sz="3600">
                    <a:latin typeface="+mj-lt"/>
                  </a:rPr>
                  <a:t> ABCD   là hình thang cân (</a:t>
                </a:r>
                <a:r>
                  <a:rPr lang="en-US" sz="3600">
                    <a:latin typeface="+mj-lt"/>
                  </a:rPr>
                  <a:t>AB </a:t>
                </a:r>
                <a:r>
                  <a:rPr lang="vi-VN" sz="3600">
                    <a:latin typeface="+mj-lt"/>
                  </a:rPr>
                  <a:t>//</a:t>
                </a:r>
                <a:r>
                  <a:rPr lang="en-US" sz="3600">
                    <a:latin typeface="+mj-lt"/>
                  </a:rPr>
                  <a:t> C</a:t>
                </a:r>
                <a:r>
                  <a:rPr lang="vi-VN" sz="3600">
                    <a:latin typeface="+mj-lt"/>
                  </a:rPr>
                  <a:t>D) thì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3600" i="1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vi-VN" sz="36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3600" i="1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360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3600" i="1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vi-VN" sz="36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36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vi-VN" sz="3600">
                    <a:latin typeface="+mj-lt"/>
                  </a:rPr>
                  <a:t>.</a:t>
                </a:r>
                <a:endParaRPr lang="en-US" sz="360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501008"/>
                <a:ext cx="7344816" cy="1218988"/>
              </a:xfrm>
              <a:prstGeom prst="rect">
                <a:avLst/>
              </a:prstGeom>
              <a:blipFill rotWithShape="1">
                <a:blip r:embed="rId2"/>
                <a:stretch>
                  <a:fillRect l="-2573" t="-8000" r="-332" b="-18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5731"/>
            <a:ext cx="5184576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3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9581</TotalTime>
  <Words>275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Slide</vt:lpstr>
      <vt:lpstr>Equation</vt:lpstr>
      <vt:lpstr>PowerPoint Presentation</vt:lpstr>
      <vt:lpstr>PowerPoint Presentation</vt:lpstr>
      <vt:lpstr>PowerPoint Presentation</vt:lpstr>
      <vt:lpstr>PowerPoint Presentation</vt:lpstr>
      <vt:lpstr>Định nghĩa hình thang: Hình thang là tứ giác có hai cạnh đối song song.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TDG</cp:lastModifiedBy>
  <cp:revision>145</cp:revision>
  <dcterms:created xsi:type="dcterms:W3CDTF">2006-08-16T00:00:00Z</dcterms:created>
  <dcterms:modified xsi:type="dcterms:W3CDTF">2024-12-13T14:00:12Z</dcterms:modified>
</cp:coreProperties>
</file>