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sldIdLst>
    <p:sldId id="262" r:id="rId2"/>
    <p:sldId id="782" r:id="rId3"/>
    <p:sldId id="763" r:id="rId4"/>
    <p:sldId id="764" r:id="rId5"/>
    <p:sldId id="765" r:id="rId6"/>
    <p:sldId id="766" r:id="rId7"/>
    <p:sldId id="767" r:id="rId8"/>
    <p:sldId id="768" r:id="rId9"/>
    <p:sldId id="769" r:id="rId10"/>
    <p:sldId id="783" r:id="rId11"/>
    <p:sldId id="771" r:id="rId12"/>
    <p:sldId id="772" r:id="rId13"/>
    <p:sldId id="773" r:id="rId14"/>
    <p:sldId id="774" r:id="rId15"/>
    <p:sldId id="775" r:id="rId16"/>
    <p:sldId id="263" r:id="rId17"/>
    <p:sldId id="367" r:id="rId18"/>
    <p:sldId id="368" r:id="rId19"/>
    <p:sldId id="369" r:id="rId20"/>
    <p:sldId id="7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2FCC1-092E-4567-B616-D79177C2D1F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A650A-7A6B-4851-8FC3-EA16ECA94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18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>
              <a:buSzTx/>
              <a:buFontTx/>
              <a:buChar char="•"/>
            </a:pPr>
            <a:fld id="{7E8F609F-4ACC-4101-A459-5F76039C3135}" type="slidenum">
              <a:rPr lang="vi-VN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defTabSz="449263" eaLnBrk="1">
                <a:buSzTx/>
                <a:buFontTx/>
                <a:buChar char="•"/>
              </a:pPr>
              <a:t>3</a:t>
            </a:fld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Font typeface="Times New Roman" panose="02020603050405020304" pitchFamily="18" charset="0"/>
              <a:buNone/>
            </a:pPr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34831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>
              <a:buSzTx/>
              <a:buFontTx/>
              <a:buChar char="•"/>
            </a:pPr>
            <a:fld id="{F31B5C10-C644-4A10-9252-44696F9D8C03}" type="slidenum">
              <a:rPr lang="vi-VN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defTabSz="449263" eaLnBrk="1">
                <a:buSzTx/>
                <a:buFontTx/>
                <a:buChar char="•"/>
              </a:pPr>
              <a:t>7</a:t>
            </a:fld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Font typeface="Times New Roman" panose="02020603050405020304" pitchFamily="18" charset="0"/>
              <a:buNone/>
            </a:pPr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46108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>
              <a:buSzTx/>
              <a:buFontTx/>
              <a:buChar char="•"/>
            </a:pPr>
            <a:fld id="{39981755-C710-4C36-B793-9E7CCC880F1F}" type="slidenum">
              <a:rPr lang="vi-VN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defTabSz="449263" eaLnBrk="1">
                <a:buSzTx/>
                <a:buFontTx/>
                <a:buChar char="•"/>
              </a:pPr>
              <a:t>8</a:t>
            </a:fld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Font typeface="Times New Roman" panose="02020603050405020304" pitchFamily="18" charset="0"/>
              <a:buNone/>
            </a:pPr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94877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>
              <a:buSzTx/>
              <a:buFontTx/>
              <a:buChar char="•"/>
            </a:pPr>
            <a:fld id="{10975147-0150-492E-AD0F-E52298FCE57B}" type="slidenum">
              <a:rPr lang="vi-VN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defTabSz="449263" eaLnBrk="1">
                <a:buSzTx/>
                <a:buFontTx/>
                <a:buChar char="•"/>
              </a:pPr>
              <a:t>9</a:t>
            </a:fld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Font typeface="Times New Roman" panose="02020603050405020304" pitchFamily="18" charset="0"/>
              <a:buNone/>
            </a:pPr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31897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>
              <a:buSzTx/>
              <a:buFontTx/>
              <a:buChar char="•"/>
            </a:pPr>
            <a:fld id="{44AE0AF5-6EB8-4342-A1E8-EBC7CB41C063}" type="slidenum">
              <a:rPr lang="vi-VN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defTabSz="449263" eaLnBrk="1">
                <a:buSzTx/>
                <a:buFontTx/>
                <a:buChar char="•"/>
              </a:pPr>
              <a:t>12</a:t>
            </a:fld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Font typeface="Times New Roman" panose="02020603050405020304" pitchFamily="18" charset="0"/>
              <a:buNone/>
            </a:pPr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01679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>
              <a:buSzTx/>
              <a:buFontTx/>
              <a:buChar char="•"/>
            </a:pPr>
            <a:fld id="{8603B088-4D64-4FCE-9692-6B23CF915B2C}" type="slidenum">
              <a:rPr lang="vi-VN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defTabSz="449263" eaLnBrk="1">
                <a:buSzTx/>
                <a:buFontTx/>
                <a:buChar char="•"/>
              </a:pPr>
              <a:t>13</a:t>
            </a:fld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Font typeface="Times New Roman" panose="02020603050405020304" pitchFamily="18" charset="0"/>
              <a:buNone/>
            </a:pPr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95898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defTabSz="449263" eaLnBrk="1">
              <a:buSzTx/>
              <a:buFontTx/>
              <a:buChar char="•"/>
            </a:pPr>
            <a:fld id="{880F6D56-C551-44DD-ABEC-58DF2F1ADF7F}" type="slidenum">
              <a:rPr lang="vi-VN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defTabSz="449263" eaLnBrk="1">
                <a:buSzTx/>
                <a:buFontTx/>
                <a:buChar char="•"/>
              </a:pPr>
              <a:t>15</a:t>
            </a:fld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Font typeface="Times New Roman" panose="02020603050405020304" pitchFamily="18" charset="0"/>
              <a:buNone/>
            </a:pPr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90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5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8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4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0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4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7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1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2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0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D22A-1293-4E69-AE30-E438550A07B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6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H:\NHAC\KHO1\TNLK1.ck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địa điểm du lịch đẹp nhất châu Âu - QuanTriMang.com">
            <a:extLst>
              <a:ext uri="{FF2B5EF4-FFF2-40B4-BE49-F238E27FC236}">
                <a16:creationId xmlns:a16="http://schemas.microsoft.com/office/drawing/2014/main" id="{26226FC0-5431-8A56-2B4E-CC9B30720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60" y="0"/>
            <a:ext cx="9912859" cy="6608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hình ảnh sẽ tiết lộ bạn đã đi du lịch Châu Âu - PYS Travel">
            <a:extLst>
              <a:ext uri="{FF2B5EF4-FFF2-40B4-BE49-F238E27FC236}">
                <a16:creationId xmlns:a16="http://schemas.microsoft.com/office/drawing/2014/main" id="{D6A6C444-9205-3D3D-20AC-58C01981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44" y="51077"/>
            <a:ext cx="11758498" cy="6608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hám phá Châu Âu cổ kính, hoa lệ qua hình ảnh du lịch">
            <a:extLst>
              <a:ext uri="{FF2B5EF4-FFF2-40B4-BE49-F238E27FC236}">
                <a16:creationId xmlns:a16="http://schemas.microsoft.com/office/drawing/2014/main" id="{139D0C52-4781-F875-7B5F-60240914E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379" y="58214"/>
            <a:ext cx="9854711" cy="6761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EBEA23A-90CA-AE88-0E8F-A2321E92E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379" y="58213"/>
            <a:ext cx="9949240" cy="6671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CFB01B-A206-E6C1-70F8-EED5EBB71DC8}"/>
              </a:ext>
            </a:extLst>
          </p:cNvPr>
          <p:cNvSpPr/>
          <p:nvPr/>
        </p:nvSpPr>
        <p:spPr>
          <a:xfrm>
            <a:off x="74758" y="96063"/>
            <a:ext cx="2206608" cy="670463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Quan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739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095103"/>
              </p:ext>
            </p:extLst>
          </p:nvPr>
        </p:nvGraphicFramePr>
        <p:xfrm>
          <a:off x="339635" y="2145345"/>
          <a:ext cx="10824754" cy="2362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74">
                  <a:extLst>
                    <a:ext uri="{9D8B030D-6E8A-4147-A177-3AD203B41FA5}">
                      <a16:colId xmlns:a16="http://schemas.microsoft.com/office/drawing/2014/main" val="606258366"/>
                    </a:ext>
                  </a:extLst>
                </a:gridCol>
                <a:gridCol w="8016380">
                  <a:extLst>
                    <a:ext uri="{9D8B030D-6E8A-4147-A177-3AD203B41FA5}">
                      <a16:colId xmlns:a16="http://schemas.microsoft.com/office/drawing/2014/main" val="2682904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</a:t>
                      </a: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>
                          <a:solidFill>
                            <a:srgbClr val="2021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(Khi nào?)</a:t>
                      </a:r>
                      <a:endParaRPr lang="vi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x-none" sz="2400" b="1" dirty="0">
                          <a:effectLst/>
                          <a:latin typeface="+mj-lt"/>
                        </a:rPr>
                        <a:t>Đế quốc La Mã suy yếu vào thời gian nào?</a:t>
                      </a:r>
                      <a:endParaRPr lang="vi-VN" sz="24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7441700"/>
                  </a:ext>
                </a:extLst>
              </a:tr>
              <a:tr h="64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</a:t>
                      </a: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>
                          <a:solidFill>
                            <a:srgbClr val="2021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(Ai?)</a:t>
                      </a:r>
                      <a:endParaRPr lang="vi-VN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x-non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đã chiếm đất của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x-none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Mã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5694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</a:t>
                      </a: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>
                          <a:solidFill>
                            <a:srgbClr val="2021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(Cái gì?)</a:t>
                      </a:r>
                      <a:endParaRPr lang="vi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tiến vào lãnh thổ của La Mã người Giéc man đã làm gì?</a:t>
                      </a:r>
                      <a:endParaRPr lang="vi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2749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</a:t>
                      </a: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>
                          <a:solidFill>
                            <a:srgbClr val="2021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(Ở đâu?), </a:t>
                      </a:r>
                      <a:endParaRPr lang="vi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vi-VN" sz="2400" b="1" dirty="0">
                          <a:effectLst/>
                          <a:latin typeface="+mj-lt"/>
                        </a:rPr>
                        <a:t>Quá trình phong kiến hóa diễn ra mạnh mẽ ở đâu?</a:t>
                      </a:r>
                      <a:endParaRPr lang="vi-VN" sz="24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3406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</a:t>
                      </a: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2021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(Như thế nào?), </a:t>
                      </a:r>
                      <a:endParaRPr lang="vi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vi-VN" sz="2400" b="1" dirty="0">
                          <a:effectLst/>
                          <a:latin typeface="+mj-lt"/>
                        </a:rPr>
                        <a:t>Sự hình thành các giai cấp trong xã hội phong kiến như thế nào?</a:t>
                      </a:r>
                      <a:endParaRPr lang="vi-VN" sz="24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9508125"/>
                  </a:ext>
                </a:extLst>
              </a:tr>
            </a:tbl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354635" y="1683680"/>
            <a:ext cx="54168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" algn="l"/>
              </a:tabLst>
            </a:pPr>
            <a:r>
              <a:rPr kumimoji="0" lang="vi-VN" altLang="vi-V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N1+N2:</a:t>
            </a:r>
            <a:r>
              <a:rPr kumimoji="0" lang="en-US" altLang="vi-V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vi-V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vi-V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kumimoji="0" lang="en-US" altLang="vi-V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vi-V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vi-V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vi-VN" altLang="vi-V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2394" y="4884145"/>
            <a:ext cx="9531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</a:pPr>
            <a:r>
              <a:rPr lang="vi-VN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N3+N4: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H2/SGK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023100" y="350943"/>
            <a:ext cx="3621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b="1" dirty="0">
                <a:solidFill>
                  <a:srgbClr val="FF0000"/>
                </a:solidFill>
              </a:rPr>
              <a:t>HOẠT ĐỘNG NHÓM</a:t>
            </a:r>
          </a:p>
        </p:txBody>
      </p:sp>
      <p:sp>
        <p:nvSpPr>
          <p:cNvPr id="4" name="Rectangle 3"/>
          <p:cNvSpPr/>
          <p:nvPr/>
        </p:nvSpPr>
        <p:spPr>
          <a:xfrm>
            <a:off x="1354635" y="827015"/>
            <a:ext cx="812509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2/SGK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b="1" i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400" b="1" dirty="0">
              <a:solidFill>
                <a:schemeClr val="accent5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82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2548" y="1161154"/>
            <a:ext cx="890932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ử</a:t>
            </a: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a cuối thế kỉ V, các tộc người Giéc-man xâm chiếm tiêu diệt đế quốc Rô-ma.</a:t>
            </a:r>
          </a:p>
          <a:p>
            <a:r>
              <a:rPr lang="en-US" sz="2400" b="1" dirty="0">
                <a:latin typeface="Times New Roman" panose="02020603050405020304" pitchFamily="18" charset="0"/>
                <a:ea typeface="Times" panose="02020603050405020304" pitchFamily="18" charset="0"/>
              </a:rPr>
              <a:t>- </a:t>
            </a:r>
            <a:r>
              <a:rPr lang="vi-VN" sz="2400" b="1" dirty="0">
                <a:latin typeface="Times New Roman" panose="02020603050405020304" pitchFamily="18" charset="0"/>
                <a:ea typeface="Times" panose="02020603050405020304" pitchFamily="18" charset="0"/>
              </a:rPr>
              <a:t>Thành lập nhiều vương quốc mới</a:t>
            </a:r>
            <a:endParaRPr lang="vi-VN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1819633" y="2795237"/>
            <a:ext cx="890932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" panose="02020603050405020304" pitchFamily="18" charset="0"/>
              </a:rPr>
              <a:t>- </a:t>
            </a:r>
            <a:r>
              <a:rPr lang="vi-VN" sz="2400" b="1" dirty="0">
                <a:latin typeface="Times New Roman" panose="02020603050405020304" pitchFamily="18" charset="0"/>
                <a:ea typeface="Times" panose="02020603050405020304" pitchFamily="18" charset="0"/>
              </a:rPr>
              <a:t>Xã hội: chia làm 2 giai cấp:</a:t>
            </a:r>
            <a:endParaRPr lang="vi-VN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400" b="1" dirty="0">
                <a:latin typeface="Times New Roman" panose="02020603050405020304" pitchFamily="18" charset="0"/>
                <a:ea typeface="Times" panose="02020603050405020304" pitchFamily="18" charset="0"/>
              </a:rPr>
              <a:t> 	+ Lãnh chúa phong kiến.</a:t>
            </a:r>
            <a:endParaRPr lang="vi-VN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400" b="1" dirty="0">
                <a:latin typeface="Times New Roman" panose="02020603050405020304" pitchFamily="18" charset="0"/>
                <a:ea typeface="Times" panose="02020603050405020304" pitchFamily="18" charset="0"/>
              </a:rPr>
              <a:t>	+ Nông nô</a:t>
            </a:r>
            <a:r>
              <a:rPr lang="vi-VN" sz="2400" b="1" i="1" dirty="0">
                <a:latin typeface="Times New Roman" panose="02020603050405020304" pitchFamily="18" charset="0"/>
                <a:ea typeface="Times" panose="02020603050405020304" pitchFamily="18" charset="0"/>
              </a:rPr>
              <a:t>.</a:t>
            </a:r>
            <a:endParaRPr lang="vi-VN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2400" b="1" i="1" dirty="0">
                <a:latin typeface="Times New Roman" panose="02020603050405020304" pitchFamily="18" charset="0"/>
                <a:ea typeface="Times" panose="02020603050405020304" pitchFamily="18" charset="0"/>
              </a:rPr>
              <a:t>=&gt; Xã hội phong kiến ở châu Âu hình thành</a:t>
            </a:r>
            <a:endParaRPr lang="vi-VN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51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99FFCC"/>
          </a:solidFill>
          <a:ln w="9360">
            <a:solidFill>
              <a:srgbClr val="3465A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Font typeface="Times New Roman" panose="02020603050405020304" pitchFamily="18" charset="0"/>
              <a:buNone/>
            </a:pPr>
            <a:endParaRPr lang="vi-VN" alt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81000"/>
            <a:ext cx="8305800" cy="1143000"/>
          </a:xfrm>
        </p:spPr>
        <p:txBody>
          <a:bodyPr vert="horz" lIns="90000" tIns="46800" rIns="90000" bIns="46800" rtlCol="0" anchor="ctr">
            <a:normAutofit fontScale="90000"/>
          </a:bodyPr>
          <a:lstStyle/>
          <a:p>
            <a:pPr algn="just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200">
                <a:solidFill>
                  <a:srgbClr val="000000"/>
                </a:solidFill>
                <a:latin typeface="Arial" panose="020B0604020202020204" pitchFamily="34" charset="0"/>
              </a:rPr>
              <a:t>Lãnh chúa phong kiến và nông nô được hình thành từ những tầng lớp nào của xã hội cổ đại?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70076"/>
            <a:ext cx="8229600" cy="4530725"/>
          </a:xfrm>
        </p:spPr>
        <p:txBody>
          <a:bodyPr vert="horz" lIns="90000" tIns="46800" rIns="90000" bIns="46800" rtlCol="0">
            <a:normAutofit/>
          </a:bodyPr>
          <a:lstStyle/>
          <a:p>
            <a:pPr indent="-33020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SzPct val="6000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200" b="1">
                <a:latin typeface="Arial" panose="020B0604020202020204" pitchFamily="34" charset="0"/>
              </a:rPr>
              <a:t>Tướng lĩnh quân sự</a:t>
            </a:r>
          </a:p>
          <a:p>
            <a:pPr indent="-33020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SzPct val="6000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200" b="1">
                <a:latin typeface="Arial" panose="020B0604020202020204" pitchFamily="34" charset="0"/>
              </a:rPr>
              <a:t>Quý tộc</a:t>
            </a:r>
          </a:p>
          <a:p>
            <a:pPr indent="-33020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SzPct val="6000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z="3600">
              <a:solidFill>
                <a:srgbClr val="0033CC"/>
              </a:solidFill>
            </a:endParaRPr>
          </a:p>
          <a:p>
            <a:pPr indent="-33020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6000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>
              <a:solidFill>
                <a:srgbClr val="0033CC"/>
              </a:solidFill>
            </a:endParaRPr>
          </a:p>
          <a:p>
            <a:pPr indent="-330200">
              <a:lnSpc>
                <a:spcPct val="100000"/>
              </a:lnSpc>
              <a:spcAft>
                <a:spcPct val="0"/>
              </a:spcAft>
              <a:buSzPct val="6000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200" b="1">
                <a:latin typeface="Arial" panose="020B0604020202020204" pitchFamily="34" charset="0"/>
              </a:rPr>
              <a:t>Nô lệ</a:t>
            </a:r>
          </a:p>
          <a:p>
            <a:pPr indent="-330200">
              <a:lnSpc>
                <a:spcPct val="100000"/>
              </a:lnSpc>
              <a:spcAft>
                <a:spcPct val="0"/>
              </a:spcAft>
              <a:buSzPct val="6000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3200" b="1">
                <a:latin typeface="Arial" panose="020B0604020202020204" pitchFamily="34" charset="0"/>
              </a:rPr>
              <a:t>Nông dân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499350" y="1666876"/>
            <a:ext cx="2362200" cy="107939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99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spcBef>
                <a:spcPts val="2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Lãnh chúa phong kiến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643813" y="4973639"/>
            <a:ext cx="2362200" cy="6429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99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spcBef>
                <a:spcPts val="225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Nông nô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6059488" y="2230439"/>
            <a:ext cx="1295400" cy="1587"/>
          </a:xfrm>
          <a:prstGeom prst="line">
            <a:avLst/>
          </a:prstGeom>
          <a:noFill/>
          <a:ln w="38160" cap="sq">
            <a:solidFill>
              <a:srgbClr val="0033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3827464" y="2366963"/>
            <a:ext cx="3455987" cy="450850"/>
          </a:xfrm>
          <a:prstGeom prst="line">
            <a:avLst/>
          </a:prstGeom>
          <a:noFill/>
          <a:ln w="38160" cap="sq">
            <a:solidFill>
              <a:srgbClr val="0033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4043363" y="5543550"/>
            <a:ext cx="3384550" cy="1588"/>
          </a:xfrm>
          <a:prstGeom prst="line">
            <a:avLst/>
          </a:prstGeom>
          <a:noFill/>
          <a:ln w="38160" cap="sq">
            <a:solidFill>
              <a:srgbClr val="0033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3252789" y="4824414"/>
            <a:ext cx="4103687" cy="503237"/>
          </a:xfrm>
          <a:prstGeom prst="line">
            <a:avLst/>
          </a:prstGeom>
          <a:noFill/>
          <a:ln w="38160" cap="sq">
            <a:solidFill>
              <a:srgbClr val="0033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659" name="WordArt 10"/>
          <p:cNvSpPr>
            <a:spLocks noChangeArrowheads="1" noChangeShapeType="1" noTextEdit="1"/>
          </p:cNvSpPr>
          <p:nvPr/>
        </p:nvSpPr>
        <p:spPr bwMode="auto">
          <a:xfrm>
            <a:off x="1524000" y="304800"/>
            <a:ext cx="6858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2400" kern="10">
                <a:ln w="9360" cap="sq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966" dir="2700000" algn="ctr" rotWithShape="0">
                    <a:srgbClr val="9999FF">
                      <a:alpha val="80011"/>
                    </a:srgbClr>
                  </a:outerShdw>
                </a:effectLst>
                <a:cs typeface="Arial" panose="020B0604020202020204" pitchFamily="34" charset="0"/>
              </a:rPr>
              <a:t>?</a:t>
            </a: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7356475" y="2995613"/>
            <a:ext cx="762000" cy="1828800"/>
          </a:xfrm>
          <a:prstGeom prst="upDownArrow">
            <a:avLst>
              <a:gd name="adj1" fmla="val 50000"/>
              <a:gd name="adj2" fmla="val 47767"/>
            </a:avLst>
          </a:prstGeom>
          <a:solidFill>
            <a:srgbClr val="FFFF00"/>
          </a:solidFill>
          <a:ln w="9360" cap="sq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Times New Roman" panose="02020603050405020304" pitchFamily="18" charset="0"/>
              <a:buNone/>
            </a:pPr>
            <a:endParaRPr lang="vi-VN" alt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8161338" y="3051175"/>
            <a:ext cx="2362200" cy="1571842"/>
          </a:xfrm>
          <a:prstGeom prst="rect">
            <a:avLst/>
          </a:prstGeom>
          <a:solidFill>
            <a:srgbClr val="99FFCC"/>
          </a:solidFill>
          <a:ln w="9360" cap="sq">
            <a:solidFill>
              <a:srgbClr val="CC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spcBef>
                <a:spcPts val="2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Xã hội phong kiến hình thành</a:t>
            </a:r>
          </a:p>
        </p:txBody>
      </p:sp>
    </p:spTree>
    <p:extLst>
      <p:ext uri="{BB962C8B-B14F-4D97-AF65-F5344CB8AC3E}">
        <p14:creationId xmlns:p14="http://schemas.microsoft.com/office/powerpoint/2010/main" val="37776474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9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3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1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6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53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0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4/3*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4/3*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24001" y="2057401"/>
            <a:ext cx="1973263" cy="1287463"/>
            <a:chOff x="0" y="1296"/>
            <a:chExt cx="1243" cy="811"/>
          </a:xfrm>
        </p:grpSpPr>
        <p:sp>
          <p:nvSpPr>
            <p:cNvPr id="21506" name="AutoShape 2"/>
            <p:cNvSpPr>
              <a:spLocks noChangeArrowheads="1"/>
            </p:cNvSpPr>
            <p:nvPr/>
          </p:nvSpPr>
          <p:spPr bwMode="auto">
            <a:xfrm>
              <a:off x="0" y="1296"/>
              <a:ext cx="1243" cy="811"/>
            </a:xfrm>
            <a:prstGeom prst="star5">
              <a:avLst/>
            </a:prstGeom>
            <a:solidFill>
              <a:srgbClr val="33CCCC"/>
            </a:solidFill>
            <a:ln w="9360" cap="sq">
              <a:solidFill>
                <a:srgbClr val="000000"/>
              </a:solidFill>
              <a:miter lim="800000"/>
            </a:ln>
            <a:effectLst/>
          </p:spPr>
          <p:txBody>
            <a:bodyPr wrap="none" anchor="ctr"/>
            <a:lstStyle/>
            <a:p>
              <a:pPr defTabSz="449580" eaLnBrk="0" hangingPunct="0">
                <a:buClr>
                  <a:srgbClr val="000000"/>
                </a:buClr>
                <a:buSzPct val="100000"/>
                <a:defRPr/>
              </a:pPr>
              <a:endParaRPr lang="vi-VN"/>
            </a:p>
          </p:txBody>
        </p:sp>
        <p:sp>
          <p:nvSpPr>
            <p:cNvPr id="28676" name="Text Box 3"/>
            <p:cNvSpPr txBox="1">
              <a:spLocks noChangeArrowheads="1"/>
            </p:cNvSpPr>
            <p:nvPr/>
          </p:nvSpPr>
          <p:spPr bwMode="auto">
            <a:xfrm>
              <a:off x="288" y="1584"/>
              <a:ext cx="955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ts val="1125"/>
                </a:spcBef>
              </a:pPr>
              <a:r>
                <a:rPr lang="en-US" altLang="en-US">
                  <a:solidFill>
                    <a:srgbClr val="009900"/>
                  </a:solidFill>
                </a:rPr>
                <a:t>Nông nô</a:t>
              </a:r>
            </a:p>
          </p:txBody>
        </p:sp>
      </p:grp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3200400" y="1219200"/>
            <a:ext cx="2819400" cy="762000"/>
          </a:xfrm>
          <a:prstGeom prst="wedgeRoundRectCallout">
            <a:avLst>
              <a:gd name="adj1" fmla="val -64301"/>
              <a:gd name="adj2" fmla="val 103542"/>
              <a:gd name="adj3" fmla="val 16667"/>
            </a:avLst>
          </a:prstGeom>
          <a:solidFill>
            <a:srgbClr val="33CCCC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</a:rPr>
              <a:t>Nô lệ được giải phóng và nông dân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172201" y="228601"/>
            <a:ext cx="4487863" cy="6316663"/>
            <a:chOff x="2928" y="144"/>
            <a:chExt cx="2827" cy="3979"/>
          </a:xfrm>
        </p:grpSpPr>
        <p:pic>
          <p:nvPicPr>
            <p:cNvPr id="2867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44"/>
              <a:ext cx="2827" cy="3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0" name="Text Box 7"/>
            <p:cNvSpPr txBox="1">
              <a:spLocks noChangeArrowheads="1"/>
            </p:cNvSpPr>
            <p:nvPr/>
          </p:nvSpPr>
          <p:spPr bwMode="auto">
            <a:xfrm>
              <a:off x="3648" y="3757"/>
              <a:ext cx="1675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ts val="1125"/>
                </a:spcBef>
              </a:pPr>
              <a:r>
                <a:rPr lang="en-US" altLang="en-US">
                  <a:solidFill>
                    <a:srgbClr val="000000"/>
                  </a:solidFill>
                </a:rPr>
                <a:t>Nô lệ được giải phóng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200401" y="2819401"/>
            <a:ext cx="2963863" cy="4030663"/>
            <a:chOff x="1056" y="1776"/>
            <a:chExt cx="1867" cy="2539"/>
          </a:xfrm>
        </p:grpSpPr>
        <p:pic>
          <p:nvPicPr>
            <p:cNvPr id="28682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776"/>
              <a:ext cx="1867" cy="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3" name="Text Box 10"/>
            <p:cNvSpPr txBox="1">
              <a:spLocks noChangeArrowheads="1"/>
            </p:cNvSpPr>
            <p:nvPr/>
          </p:nvSpPr>
          <p:spPr bwMode="auto">
            <a:xfrm>
              <a:off x="1584" y="3984"/>
              <a:ext cx="763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ts val="1125"/>
                </a:spcBef>
              </a:pPr>
              <a:r>
                <a:rPr lang="en-US" altLang="en-US">
                  <a:solidFill>
                    <a:srgbClr val="FF3300"/>
                  </a:solidFill>
                </a:rPr>
                <a:t>Nông nô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012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90"/>
                                          </p:val>
                                        </p:tav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16" dur="770" decel="100000" fill="hold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6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</p:anim>
                                    <p:anim calcmode="discrete" valueType="clr">
                                      <p:cBhvr additive="repl">
                                        <p:cTn id="27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28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34" dur="770" decel="100000" fill="hold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3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3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1524001" y="2636838"/>
            <a:ext cx="1763713" cy="1223962"/>
          </a:xfrm>
          <a:prstGeom prst="rect">
            <a:avLst/>
          </a:prstGeom>
          <a:solidFill>
            <a:srgbClr val="4E49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Times New Roman" panose="02020603050405020304" pitchFamily="18" charset="0"/>
              <a:buNone/>
            </a:pPr>
            <a:r>
              <a:rPr lang="en-US" alt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Giéc</a:t>
            </a:r>
            <a:r>
              <a:rPr lang="en-US" alt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- man</a:t>
            </a:r>
          </a:p>
          <a:p>
            <a:pPr algn="ctr" eaLnBrk="0" hangingPunct="0">
              <a:buFont typeface="Times New Roman" panose="02020603050405020304" pitchFamily="18" charset="0"/>
              <a:buNone/>
            </a:pPr>
            <a:r>
              <a:rPr lang="en-US" alt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chiếm</a:t>
            </a:r>
            <a:endParaRPr lang="en-US" altLang="en-US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buFont typeface="Times New Roman" panose="02020603050405020304" pitchFamily="18" charset="0"/>
              <a:buNone/>
            </a:pPr>
            <a:r>
              <a:rPr lang="en-US" alt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Rôma</a:t>
            </a:r>
            <a:endParaRPr lang="en-GB" altLang="en-US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4079876" y="4437063"/>
            <a:ext cx="1368425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buFont typeface="Times New Roman" panose="02020603050405020304" pitchFamily="18" charset="0"/>
              <a:buNone/>
            </a:pPr>
            <a:r>
              <a:rPr lang="en-US" altLang="en-US">
                <a:latin typeface="Times New Roman" panose="02020603050405020304" pitchFamily="18" charset="0"/>
              </a:rPr>
              <a:t>Tiếp thu </a:t>
            </a:r>
          </a:p>
          <a:p>
            <a:pPr algn="ctr" eaLnBrk="0" hangingPunct="0">
              <a:buFont typeface="Times New Roman" panose="02020603050405020304" pitchFamily="18" charset="0"/>
              <a:buNone/>
            </a:pPr>
            <a:r>
              <a:rPr lang="en-US" altLang="en-US">
                <a:latin typeface="Times New Roman" panose="02020603050405020304" pitchFamily="18" charset="0"/>
              </a:rPr>
              <a:t>Ki - tô giáo</a:t>
            </a:r>
            <a:endParaRPr lang="en-GB" altLang="en-US">
              <a:latin typeface="Times New Roman" panose="02020603050405020304" pitchFamily="18" charset="0"/>
            </a:endParaRP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3935413" y="2636838"/>
            <a:ext cx="1655762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buFont typeface="Times New Roman" panose="02020603050405020304" pitchFamily="18" charset="0"/>
              <a:buNone/>
            </a:pPr>
            <a:r>
              <a:rPr lang="en-US" altLang="en-US"/>
              <a:t>Chia ruộng đất</a:t>
            </a:r>
          </a:p>
          <a:p>
            <a:pPr algn="ctr" eaLnBrk="0" hangingPunct="0">
              <a:buFont typeface="Times New Roman" panose="02020603050405020304" pitchFamily="18" charset="0"/>
              <a:buNone/>
            </a:pPr>
            <a:r>
              <a:rPr lang="en-US" altLang="en-US"/>
              <a:t>và phong tước</a:t>
            </a:r>
            <a:endParaRPr lang="en-GB" altLang="en-US"/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4151314" y="1268414"/>
            <a:ext cx="1368425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buFont typeface="Times New Roman" panose="02020603050405020304" pitchFamily="18" charset="0"/>
              <a:buNone/>
            </a:pPr>
            <a:r>
              <a:rPr lang="en-US" altLang="en-US"/>
              <a:t>Lập ra các </a:t>
            </a:r>
          </a:p>
          <a:p>
            <a:pPr algn="ctr" eaLnBrk="0" hangingPunct="0">
              <a:buFont typeface="Times New Roman" panose="02020603050405020304" pitchFamily="18" charset="0"/>
              <a:buNone/>
            </a:pPr>
            <a:r>
              <a:rPr lang="en-US" altLang="en-US"/>
              <a:t>vương quốc</a:t>
            </a:r>
          </a:p>
          <a:p>
            <a:pPr algn="ctr" eaLnBrk="0" hangingPunct="0">
              <a:buFont typeface="Times New Roman" panose="02020603050405020304" pitchFamily="18" charset="0"/>
              <a:buNone/>
            </a:pPr>
            <a:r>
              <a:rPr lang="en-US" altLang="en-US"/>
              <a:t>mới</a:t>
            </a:r>
            <a:endParaRPr lang="en-GB" altLang="en-US"/>
          </a:p>
        </p:txBody>
      </p:sp>
      <p:sp>
        <p:nvSpPr>
          <p:cNvPr id="30725" name="Rectangle 8"/>
          <p:cNvSpPr>
            <a:spLocks noChangeArrowheads="1"/>
          </p:cNvSpPr>
          <p:nvPr/>
        </p:nvSpPr>
        <p:spPr bwMode="auto">
          <a:xfrm>
            <a:off x="7608889" y="836613"/>
            <a:ext cx="1368425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rgbClr val="D60093"/>
                </a:solidFill>
                <a:latin typeface="Times New Roman" panose="02020603050405020304" pitchFamily="18" charset="0"/>
              </a:rPr>
              <a:t>Lãnh chúa</a:t>
            </a:r>
            <a:endParaRPr lang="en-GB" altLang="en-US">
              <a:solidFill>
                <a:srgbClr val="D6009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6" name="Rectangle 9"/>
          <p:cNvSpPr>
            <a:spLocks noChangeArrowheads="1"/>
          </p:cNvSpPr>
          <p:nvPr/>
        </p:nvSpPr>
        <p:spPr bwMode="auto">
          <a:xfrm>
            <a:off x="6024564" y="2636838"/>
            <a:ext cx="1368425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buFont typeface="Times New Roman" panose="02020603050405020304" pitchFamily="18" charset="0"/>
              <a:buNone/>
            </a:pPr>
            <a:r>
              <a:rPr lang="en-US" altLang="en-US">
                <a:latin typeface="Times New Roman" panose="02020603050405020304" pitchFamily="18" charset="0"/>
              </a:rPr>
              <a:t>Xã hội</a:t>
            </a:r>
            <a:endParaRPr lang="en-GB" altLang="en-US">
              <a:latin typeface="Times New Roman" panose="02020603050405020304" pitchFamily="18" charset="0"/>
            </a:endParaRPr>
          </a:p>
        </p:txBody>
      </p:sp>
      <p:sp>
        <p:nvSpPr>
          <p:cNvPr id="30727" name="Rectangle 10"/>
          <p:cNvSpPr>
            <a:spLocks noChangeArrowheads="1"/>
          </p:cNvSpPr>
          <p:nvPr/>
        </p:nvSpPr>
        <p:spPr bwMode="auto">
          <a:xfrm>
            <a:off x="7680326" y="4292601"/>
            <a:ext cx="1368425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rgbClr val="D60093"/>
                </a:solidFill>
                <a:latin typeface="Times New Roman" panose="02020603050405020304" pitchFamily="18" charset="0"/>
              </a:rPr>
              <a:t>Nông nô</a:t>
            </a:r>
            <a:endParaRPr lang="en-GB" altLang="en-US">
              <a:solidFill>
                <a:srgbClr val="D6009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8" name="Rectangle 11"/>
          <p:cNvSpPr>
            <a:spLocks noChangeArrowheads="1"/>
          </p:cNvSpPr>
          <p:nvPr/>
        </p:nvSpPr>
        <p:spPr bwMode="auto">
          <a:xfrm>
            <a:off x="9299576" y="2492376"/>
            <a:ext cx="1368425" cy="14398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Times New Roman" panose="02020603050405020304" pitchFamily="18" charset="0"/>
              <a:buNone/>
            </a:pPr>
            <a:r>
              <a:rPr lang="en-US" alt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XHPK</a:t>
            </a:r>
            <a:endParaRPr lang="en-US" altLang="en-US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buFont typeface="Times New Roman" panose="02020603050405020304" pitchFamily="18" charset="0"/>
              <a:buNone/>
            </a:pPr>
            <a:r>
              <a:rPr lang="en-US" alt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Âu</a:t>
            </a:r>
            <a:endParaRPr lang="en-US" altLang="en-US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buFont typeface="Times New Roman" panose="02020603050405020304" pitchFamily="18" charset="0"/>
              <a:buNone/>
            </a:pPr>
            <a:r>
              <a:rPr lang="en-US" alt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thành</a:t>
            </a:r>
            <a:endParaRPr lang="en-GB" altLang="en-US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9" name="Line 12"/>
          <p:cNvSpPr>
            <a:spLocks noChangeShapeType="1"/>
          </p:cNvSpPr>
          <p:nvPr/>
        </p:nvSpPr>
        <p:spPr bwMode="auto">
          <a:xfrm flipV="1">
            <a:off x="3503613" y="1844675"/>
            <a:ext cx="576262" cy="12255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0" name="Line 13"/>
          <p:cNvSpPr>
            <a:spLocks noChangeShapeType="1"/>
          </p:cNvSpPr>
          <p:nvPr/>
        </p:nvSpPr>
        <p:spPr bwMode="auto">
          <a:xfrm>
            <a:off x="9048750" y="1628776"/>
            <a:ext cx="863600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1" name="Line 14"/>
          <p:cNvSpPr>
            <a:spLocks noChangeShapeType="1"/>
          </p:cNvSpPr>
          <p:nvPr/>
        </p:nvSpPr>
        <p:spPr bwMode="auto">
          <a:xfrm>
            <a:off x="7391401" y="3500438"/>
            <a:ext cx="792163" cy="7921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2" name="Line 15"/>
          <p:cNvSpPr>
            <a:spLocks noChangeShapeType="1"/>
          </p:cNvSpPr>
          <p:nvPr/>
        </p:nvSpPr>
        <p:spPr bwMode="auto">
          <a:xfrm flipV="1">
            <a:off x="7391401" y="2276475"/>
            <a:ext cx="938213" cy="8651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3" name="Line 16"/>
          <p:cNvSpPr>
            <a:spLocks noChangeShapeType="1"/>
          </p:cNvSpPr>
          <p:nvPr/>
        </p:nvSpPr>
        <p:spPr bwMode="auto">
          <a:xfrm flipV="1">
            <a:off x="9048751" y="3933825"/>
            <a:ext cx="1008063" cy="10795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4" name="Line 17"/>
          <p:cNvSpPr>
            <a:spLocks noChangeShapeType="1"/>
          </p:cNvSpPr>
          <p:nvPr/>
        </p:nvSpPr>
        <p:spPr bwMode="auto">
          <a:xfrm>
            <a:off x="5519738" y="1844676"/>
            <a:ext cx="431800" cy="13684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5" name="Line 18"/>
          <p:cNvSpPr>
            <a:spLocks noChangeShapeType="1"/>
          </p:cNvSpPr>
          <p:nvPr/>
        </p:nvSpPr>
        <p:spPr bwMode="auto">
          <a:xfrm>
            <a:off x="3359150" y="3357563"/>
            <a:ext cx="4333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6" name="Line 19"/>
          <p:cNvSpPr>
            <a:spLocks noChangeShapeType="1"/>
          </p:cNvSpPr>
          <p:nvPr/>
        </p:nvSpPr>
        <p:spPr bwMode="auto">
          <a:xfrm>
            <a:off x="3432176" y="3573463"/>
            <a:ext cx="576263" cy="15113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7" name="Line 20"/>
          <p:cNvSpPr>
            <a:spLocks noChangeShapeType="1"/>
          </p:cNvSpPr>
          <p:nvPr/>
        </p:nvSpPr>
        <p:spPr bwMode="auto">
          <a:xfrm>
            <a:off x="5664200" y="3357563"/>
            <a:ext cx="4333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8" name="Line 21"/>
          <p:cNvSpPr>
            <a:spLocks noChangeShapeType="1"/>
          </p:cNvSpPr>
          <p:nvPr/>
        </p:nvSpPr>
        <p:spPr bwMode="auto">
          <a:xfrm flipV="1">
            <a:off x="5591175" y="3716338"/>
            <a:ext cx="433388" cy="16557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9" name="Text Box 1"/>
          <p:cNvSpPr txBox="1">
            <a:spLocks noChangeArrowheads="1"/>
          </p:cNvSpPr>
          <p:nvPr/>
        </p:nvSpPr>
        <p:spPr bwMode="auto">
          <a:xfrm>
            <a:off x="3240088" y="6092826"/>
            <a:ext cx="55927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sz="2400" b="1">
                <a:solidFill>
                  <a:schemeClr val="accent2"/>
                </a:solidFill>
              </a:rPr>
              <a:t>Trình bày quá trình hình thành xã hội phong kiến châu Âu theo sơ đồ</a:t>
            </a:r>
          </a:p>
        </p:txBody>
      </p:sp>
    </p:spTree>
    <p:extLst>
      <p:ext uri="{BB962C8B-B14F-4D97-AF65-F5344CB8AC3E}">
        <p14:creationId xmlns:p14="http://schemas.microsoft.com/office/powerpoint/2010/main" val="2117390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99FFCC"/>
          </a:solidFill>
          <a:ln w="9360">
            <a:solidFill>
              <a:srgbClr val="3465A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Font typeface="Times New Roman" panose="02020603050405020304" pitchFamily="18" charset="0"/>
              <a:buNone/>
            </a:pPr>
            <a:endParaRPr lang="vi-VN" altLang="en-US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958975" y="1685925"/>
            <a:ext cx="7772400" cy="762000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lIns="90000" tIns="46800" rIns="90000" bIns="46800"/>
          <a:lstStyle>
            <a:lvl1pPr marL="342900" indent="-330200" eaLnBrk="0" hangingPunct="0"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ts val="800"/>
              </a:spcBef>
              <a:buSzPct val="60000"/>
            </a:pPr>
            <a:r>
              <a:rPr lang="en-US" alt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Lãnh chúa phong kiến: là những tướng lĩnh và quý tộc có nhiều ruộng đất, tước vị, có quyền thế và rất giàu có</a:t>
            </a:r>
            <a:r>
              <a:rPr lang="en-US" alt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828800" y="3581400"/>
            <a:ext cx="8839200" cy="3276600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lIns="90000" tIns="46800" rIns="90000" bIns="46800"/>
          <a:lstStyle>
            <a:lvl1pPr marL="342900" indent="-330200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SzPct val="60000"/>
            </a:pPr>
            <a:endParaRPr lang="en-US" altLang="zh-CN" sz="2700" u="sng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Sun" panose="02010600030101010101" pitchFamily="2" charset="-122"/>
            </a:endParaRPr>
          </a:p>
          <a:p>
            <a:pPr eaLnBrk="1" hangingPunct="1">
              <a:spcBef>
                <a:spcPts val="675"/>
              </a:spcBef>
              <a:buSzPct val="60000"/>
            </a:pPr>
            <a:endParaRPr lang="en-US" altLang="zh-CN" sz="270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955800" y="3270250"/>
            <a:ext cx="7772400" cy="762000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lIns="90000" tIns="46800" rIns="90000" bIns="46800"/>
          <a:lstStyle>
            <a:lvl1pPr marL="342900" indent="-330200" eaLnBrk="0" hangingPunct="0"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just" eaLnBrk="1" hangingPunct="1">
              <a:spcBef>
                <a:spcPts val="800"/>
              </a:spcBef>
              <a:buSzPct val="60000"/>
            </a:pPr>
            <a:r>
              <a:rPr lang="en-US" alt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Nông nô: là những nô lệ được giải phóng, không có ruộng đất, làm thuê, phụ thuộc vào lãnh chúa</a:t>
            </a:r>
            <a:r>
              <a:rPr lang="en-US" alt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31750" name="Picture 7" descr="AG00218_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1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" descr="AG00218_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0" y="152401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3697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B18E45-0B62-0359-E717-B095C0B31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85" y="320919"/>
            <a:ext cx="8288215" cy="62161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D5AAA6-2795-6AC7-7C6C-1A51E6FC1242}"/>
              </a:ext>
            </a:extLst>
          </p:cNvPr>
          <p:cNvSpPr txBox="1"/>
          <p:nvPr/>
        </p:nvSpPr>
        <p:spPr>
          <a:xfrm>
            <a:off x="3358661" y="2790091"/>
            <a:ext cx="5111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523222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0AEB4DC-3847-4C2C-8993-FF510E8267BD}"/>
              </a:ext>
            </a:extLst>
          </p:cNvPr>
          <p:cNvGrpSpPr/>
          <p:nvPr/>
        </p:nvGrpSpPr>
        <p:grpSpPr>
          <a:xfrm>
            <a:off x="2701159" y="-327833"/>
            <a:ext cx="7262648" cy="3234006"/>
            <a:chOff x="2617270" y="-196051"/>
            <a:chExt cx="7262648" cy="323400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2140EE2-6B03-4ED1-8CCE-6A2BF64A25C5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01EA794-1FE4-49D6-98EE-C223DB2BC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DF3A19-01F8-435E-AB79-AB7ECDB30AA1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3E64A3-ED03-4889-AF79-3E6A1CADA479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82A1070-D65A-4587-879A-79CA62310DC7}"/>
              </a:ext>
            </a:extLst>
          </p:cNvPr>
          <p:cNvSpPr txBox="1"/>
          <p:nvPr/>
        </p:nvSpPr>
        <p:spPr>
          <a:xfrm>
            <a:off x="1319313" y="2781620"/>
            <a:ext cx="11640710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La-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B.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La-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D.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Giéc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-man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94587A-838B-424A-8C62-CE47B966198E}"/>
              </a:ext>
            </a:extLst>
          </p:cNvPr>
          <p:cNvSpPr/>
          <p:nvPr/>
        </p:nvSpPr>
        <p:spPr>
          <a:xfrm>
            <a:off x="5988438" y="3932541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AC8AE7-4DB5-4814-A68E-867A2CA69C4E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548ED8-918B-4698-AFFB-F730F5B52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66F39B-313A-435F-8421-793A8E249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5C78A9-7F9F-4673-8283-1939580DA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C670279-7E84-4E7F-B386-5B164A29B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52C4D5A-BB4E-463E-9829-D47724B22463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EF4666-F6E6-4E68-9122-7242B5862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87F6FC-FB8E-44FA-A309-053A7822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2D3A30-10C4-40FE-92E2-CD0D7460D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7F35E19-F105-4F09-9DA7-4A15D3622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076F16-C2FF-4B81-B8F7-7C6EAE24A69C}"/>
              </a:ext>
            </a:extLst>
          </p:cNvPr>
          <p:cNvGrpSpPr/>
          <p:nvPr/>
        </p:nvGrpSpPr>
        <p:grpSpPr>
          <a:xfrm>
            <a:off x="2222188" y="0"/>
            <a:ext cx="7262648" cy="3234006"/>
            <a:chOff x="2617270" y="-196051"/>
            <a:chExt cx="7262648" cy="32340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37CAADB-9738-419C-BC0D-D605808F152B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D46EE53-BA75-41DD-82FF-F36058DD7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429BC0A-59CD-4F49-9084-932505BE8A76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3FA253-6C8D-457B-B04C-22A27A237C3E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616792" y="3240242"/>
            <a:ext cx="847344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mẽ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Tây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Âu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Tây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Gốt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    B.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Gốt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C.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Ăng-lô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Xắc-xông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     </a:t>
            </a:r>
            <a:r>
              <a:rPr lang="en-US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Phơ-răng</a:t>
            </a:r>
            <a:endParaRPr lang="vi-VN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1B60F0-6662-2481-34BC-ECE5E8901987}"/>
              </a:ext>
            </a:extLst>
          </p:cNvPr>
          <p:cNvSpPr/>
          <p:nvPr/>
        </p:nvSpPr>
        <p:spPr>
          <a:xfrm>
            <a:off x="7829006" y="3764231"/>
            <a:ext cx="425926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06D822-B618-42C4-8372-A084B77D3A68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DE0813-9FAF-4043-B1A2-E46B7CCA8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DEFE84E-EF2F-42C5-8F57-34C4F1325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5E525E6-CF36-41FF-80EF-F8DA60F7E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A83D52-6D3C-4C7D-9903-8DB8F5854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6CA100-56C0-4606-990E-9AB617964520}"/>
              </a:ext>
            </a:extLst>
          </p:cNvPr>
          <p:cNvGrpSpPr/>
          <p:nvPr/>
        </p:nvGrpSpPr>
        <p:grpSpPr>
          <a:xfrm>
            <a:off x="2701159" y="-327833"/>
            <a:ext cx="7262648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A70F02A-9B04-468D-B172-69EBB7EB95EE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922B016-F106-435B-BC0C-6FEC1207D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D44AF5D-3780-491C-8B77-13796D8303EA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7FA213-CF9F-4DEC-9371-0AFC2B3FF86C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675152" y="2375132"/>
            <a:ext cx="9278598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0000FF"/>
                </a:solidFill>
                <a:latin typeface="+mj-lt"/>
              </a:rPr>
              <a:t>Câu 3:</a:t>
            </a:r>
            <a:r>
              <a:rPr lang="vi-VN" sz="2400" b="1" dirty="0">
                <a:solidFill>
                  <a:srgbClr val="000000"/>
                </a:solidFill>
                <a:latin typeface="+mj-lt"/>
              </a:rPr>
              <a:t> Hai giai cấp cơ bản trong xã hội phong kiến châu Âu là:</a:t>
            </a: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latin typeface="+mj-lt"/>
              </a:rPr>
              <a:t>   A. địa chủ và nông dân</a:t>
            </a: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latin typeface="+mj-lt"/>
              </a:rPr>
              <a:t>   B. chủ nô và nô lệ</a:t>
            </a: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latin typeface="+mj-lt"/>
              </a:rPr>
              <a:t>   C. lãnh chúa và nông nô</a:t>
            </a: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latin typeface="+mj-lt"/>
              </a:rPr>
              <a:t>   D. tư sản và nông dân</a:t>
            </a:r>
            <a:endParaRPr lang="vi-VN" sz="2400" b="1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59ECCA-4240-ADBC-7B27-EC153EF1BBE8}"/>
              </a:ext>
            </a:extLst>
          </p:cNvPr>
          <p:cNvSpPr/>
          <p:nvPr/>
        </p:nvSpPr>
        <p:spPr>
          <a:xfrm>
            <a:off x="1793171" y="4111952"/>
            <a:ext cx="544080" cy="532115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địa điểm du lịch đẹp nhất châu Âu - QuanTriMang.com">
            <a:extLst>
              <a:ext uri="{FF2B5EF4-FFF2-40B4-BE49-F238E27FC236}">
                <a16:creationId xmlns:a16="http://schemas.microsoft.com/office/drawing/2014/main" id="{26226FC0-5431-8A56-2B4E-CC9B30720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0" y="3318765"/>
            <a:ext cx="4592998" cy="3021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hình ảnh sẽ tiết lộ bạn đã đi du lịch Châu Âu - PYS Travel">
            <a:extLst>
              <a:ext uri="{FF2B5EF4-FFF2-40B4-BE49-F238E27FC236}">
                <a16:creationId xmlns:a16="http://schemas.microsoft.com/office/drawing/2014/main" id="{D6A6C444-9205-3D3D-20AC-58C01981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155" y="3316560"/>
            <a:ext cx="5380205" cy="3023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hám phá Châu Âu cổ kính, hoa lệ qua hình ảnh du lịch">
            <a:extLst>
              <a:ext uri="{FF2B5EF4-FFF2-40B4-BE49-F238E27FC236}">
                <a16:creationId xmlns:a16="http://schemas.microsoft.com/office/drawing/2014/main" id="{139D0C52-4781-F875-7B5F-60240914E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345" y="58214"/>
            <a:ext cx="4883679" cy="3059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EBEA23A-90CA-AE88-0E8F-A2321E92E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68" y="126620"/>
            <a:ext cx="4525347" cy="2991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CFB01B-A206-E6C1-70F8-EED5EBB71DC8}"/>
              </a:ext>
            </a:extLst>
          </p:cNvPr>
          <p:cNvSpPr/>
          <p:nvPr/>
        </p:nvSpPr>
        <p:spPr>
          <a:xfrm>
            <a:off x="74758" y="96063"/>
            <a:ext cx="2206608" cy="670463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Quan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7190481" y="6232315"/>
            <a:ext cx="5265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i="1" dirty="0">
                <a:solidFill>
                  <a:srgbClr val="363B3F"/>
                </a:solidFill>
                <a:latin typeface="+mj-lt"/>
              </a:rPr>
              <a:t>Đầu trường La Mã – Biểu tượng nước Ý .</a:t>
            </a:r>
            <a:endParaRPr lang="vi-VN" sz="2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21006" y="2986282"/>
            <a:ext cx="573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202124"/>
                </a:solidFill>
                <a:latin typeface="+mj-lt"/>
              </a:rPr>
              <a:t>Tháp Eiffel ở thành phố Paris (Pháp)</a:t>
            </a:r>
            <a:endParaRPr lang="vi-VN" sz="2400" b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9047" y="6216594"/>
            <a:ext cx="38929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202122"/>
                </a:solidFill>
                <a:latin typeface="+mj-lt"/>
              </a:rPr>
              <a:t>Tòa tháp là một biểu tượng văn hóa của nước Anh</a:t>
            </a:r>
          </a:p>
        </p:txBody>
      </p:sp>
      <p:sp>
        <p:nvSpPr>
          <p:cNvPr id="6" name="Oval 5"/>
          <p:cNvSpPr/>
          <p:nvPr/>
        </p:nvSpPr>
        <p:spPr>
          <a:xfrm>
            <a:off x="2569047" y="699247"/>
            <a:ext cx="322729" cy="448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2411759" y="3447947"/>
            <a:ext cx="453123" cy="299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1053482" y="3447946"/>
            <a:ext cx="441833" cy="4158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8658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>
                <a:solidFill>
                  <a:srgbClr val="FF0000"/>
                </a:solidFill>
              </a:rPr>
              <a:t>HƯỚNG DẪN VỀ NHÀ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vi-VN" dirty="0"/>
              <a:t>Sưu tầm tranh ảnh, tư liệu về châu Âu thời trung đại.</a:t>
            </a:r>
          </a:p>
          <a:p>
            <a:pPr>
              <a:buFontTx/>
              <a:buChar char="-"/>
            </a:pPr>
            <a:r>
              <a:rPr lang="vi-VN" dirty="0"/>
              <a:t>Học bài cũ</a:t>
            </a:r>
          </a:p>
          <a:p>
            <a:pPr marL="0" indent="0">
              <a:buNone/>
            </a:pPr>
            <a:r>
              <a:rPr lang="vi-VN" dirty="0"/>
              <a:t>- Chuẩn bị bài mới mục 2, 3.</a:t>
            </a:r>
          </a:p>
        </p:txBody>
      </p:sp>
    </p:spTree>
    <p:extLst>
      <p:ext uri="{BB962C8B-B14F-4D97-AF65-F5344CB8AC3E}">
        <p14:creationId xmlns:p14="http://schemas.microsoft.com/office/powerpoint/2010/main" val="85647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4" r="9155" b="7599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4979988" y="431800"/>
            <a:ext cx="1871662" cy="1760538"/>
          </a:xfrm>
          <a:prstGeom prst="ellipse">
            <a:avLst/>
          </a:prstGeom>
          <a:noFill/>
          <a:ln w="46800" cap="sq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buFont typeface="Times New Roman" panose="02020603050405020304" pitchFamily="18" charset="0"/>
              <a:buNone/>
            </a:pPr>
            <a:endParaRPr lang="vi-VN" altLang="en-US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H="1">
            <a:off x="4325938" y="1800225"/>
            <a:ext cx="804862" cy="647700"/>
          </a:xfrm>
          <a:prstGeom prst="line">
            <a:avLst/>
          </a:prstGeom>
          <a:noFill/>
          <a:ln w="36000">
            <a:solidFill>
              <a:srgbClr val="FF33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722564" y="2393951"/>
            <a:ext cx="304958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vi-VN" altLang="en-US" sz="2600" b="1">
                <a:solidFill>
                  <a:srgbClr val="0000CC"/>
                </a:solidFill>
              </a:rPr>
              <a:t>KHU VỰC TÂY ÂU</a:t>
            </a:r>
          </a:p>
        </p:txBody>
      </p:sp>
    </p:spTree>
    <p:extLst>
      <p:ext uri="{BB962C8B-B14F-4D97-AF65-F5344CB8AC3E}">
        <p14:creationId xmlns:p14="http://schemas.microsoft.com/office/powerpoint/2010/main" val="2276017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2683A23-AEFE-3F32-5041-7C756C4BA13B}"/>
              </a:ext>
            </a:extLst>
          </p:cNvPr>
          <p:cNvSpPr txBox="1"/>
          <p:nvPr/>
        </p:nvSpPr>
        <p:spPr>
          <a:xfrm>
            <a:off x="2061882" y="87649"/>
            <a:ext cx="8274423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</a:pPr>
            <a:r>
              <a:rPr lang="vi-VN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 I. 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 ÂU TỪ THẾ KỈ V ĐẾN NỬA ĐẦU THẾ KỈ XVI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55AB1-2C2C-675F-B5AD-1317339C156C}"/>
              </a:ext>
            </a:extLst>
          </p:cNvPr>
          <p:cNvSpPr txBox="1"/>
          <p:nvPr/>
        </p:nvSpPr>
        <p:spPr>
          <a:xfrm>
            <a:off x="2568386" y="1081795"/>
            <a:ext cx="7916733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1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 TRÌNH HÌNH THÀNH VÀ PHÁT TRIỂN CHẾ ĐỘ PHONG KIẾN Ở TÂY ÂU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7BC5CB-9711-AA6A-8F47-9BC3A194669C}"/>
              </a:ext>
            </a:extLst>
          </p:cNvPr>
          <p:cNvSpPr txBox="1"/>
          <p:nvPr/>
        </p:nvSpPr>
        <p:spPr>
          <a:xfrm>
            <a:off x="254000" y="2635026"/>
            <a:ext cx="7315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Quá trình hình thành xã hội phong kiến ở Tây Âu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9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644881"/>
              </p:ext>
            </p:extLst>
          </p:nvPr>
        </p:nvGraphicFramePr>
        <p:xfrm>
          <a:off x="339635" y="2145345"/>
          <a:ext cx="10824754" cy="2369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74">
                  <a:extLst>
                    <a:ext uri="{9D8B030D-6E8A-4147-A177-3AD203B41FA5}">
                      <a16:colId xmlns:a16="http://schemas.microsoft.com/office/drawing/2014/main" val="606258366"/>
                    </a:ext>
                  </a:extLst>
                </a:gridCol>
                <a:gridCol w="8016380">
                  <a:extLst>
                    <a:ext uri="{9D8B030D-6E8A-4147-A177-3AD203B41FA5}">
                      <a16:colId xmlns:a16="http://schemas.microsoft.com/office/drawing/2014/main" val="2682904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</a:t>
                      </a: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>
                          <a:solidFill>
                            <a:srgbClr val="2021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(Khi nào?)</a:t>
                      </a:r>
                      <a:endParaRPr lang="vi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x-none" sz="2400" b="1" dirty="0">
                          <a:effectLst/>
                          <a:latin typeface="+mj-lt"/>
                        </a:rPr>
                        <a:t>Đế quốc La Mã suy yếu vào thời gian nào?</a:t>
                      </a:r>
                      <a:endParaRPr lang="vi-VN" sz="24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7441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</a:t>
                      </a: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>
                          <a:solidFill>
                            <a:srgbClr val="2021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(Ai?)</a:t>
                      </a:r>
                      <a:endParaRPr lang="vi-VN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en-US" sz="2400" b="1" dirty="0">
                          <a:effectLst/>
                          <a:latin typeface="+mj-lt"/>
                        </a:rPr>
                        <a:t>A</a:t>
                      </a:r>
                      <a:r>
                        <a:rPr lang="x-none" sz="2400" b="1" dirty="0">
                          <a:effectLst/>
                          <a:latin typeface="+mj-lt"/>
                        </a:rPr>
                        <a:t>i đã chiếm đất của</a:t>
                      </a:r>
                      <a:r>
                        <a:rPr lang="en-US" sz="2400" b="1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+mj-lt"/>
                        </a:rPr>
                        <a:t>người</a:t>
                      </a:r>
                      <a:r>
                        <a:rPr lang="x-none" sz="2400" b="1" dirty="0">
                          <a:effectLst/>
                          <a:latin typeface="+mj-lt"/>
                        </a:rPr>
                        <a:t> La Mã</a:t>
                      </a:r>
                      <a:r>
                        <a:rPr lang="en-US" sz="2400" b="1" dirty="0">
                          <a:effectLst/>
                          <a:latin typeface="+mj-lt"/>
                        </a:rPr>
                        <a:t>?</a:t>
                      </a:r>
                      <a:endParaRPr lang="vi-VN" sz="24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5694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</a:t>
                      </a: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>
                          <a:solidFill>
                            <a:srgbClr val="2021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(Cái gì?)</a:t>
                      </a:r>
                      <a:endParaRPr lang="vi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vi-VN" sz="2400" b="1" dirty="0">
                          <a:effectLst/>
                          <a:latin typeface="+mj-lt"/>
                        </a:rPr>
                        <a:t>Khi tiến vào lãnh thổ của La Mã người Giéc man đã làm gì?</a:t>
                      </a:r>
                      <a:endParaRPr lang="vi-VN" sz="24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2749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</a:t>
                      </a: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>
                          <a:solidFill>
                            <a:srgbClr val="2021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(Ở đâu?), </a:t>
                      </a:r>
                      <a:endParaRPr lang="vi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vi-VN" sz="2400" b="1" dirty="0">
                          <a:effectLst/>
                          <a:latin typeface="+mj-lt"/>
                        </a:rPr>
                        <a:t>Quá trình phong kiến hóa diễn ra mạnh mẽ ở đâu?</a:t>
                      </a:r>
                      <a:endParaRPr lang="vi-VN" sz="24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3406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</a:t>
                      </a: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20212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(Như thế nào?), </a:t>
                      </a:r>
                      <a:endParaRPr lang="vi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vi-VN" sz="2400" b="1" dirty="0">
                          <a:effectLst/>
                          <a:latin typeface="+mj-lt"/>
                        </a:rPr>
                        <a:t>Sự hình thành các giai cấp trong xã hội phong kiến như thế nào?</a:t>
                      </a:r>
                      <a:endParaRPr lang="vi-VN" sz="24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9508125"/>
                  </a:ext>
                </a:extLst>
              </a:tr>
            </a:tbl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354634" y="1454532"/>
            <a:ext cx="54168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" algn="l"/>
              </a:tabLst>
            </a:pPr>
            <a:r>
              <a:rPr kumimoji="0" lang="vi-VN" altLang="vi-V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N1+N2:</a:t>
            </a:r>
            <a:r>
              <a:rPr kumimoji="0" lang="en-US" altLang="vi-V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vi-V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vi-V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kumimoji="0" lang="en-US" altLang="vi-V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vi-V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vi-V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vi-VN" altLang="vi-V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4901964"/>
            <a:ext cx="99451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76200" algn="l"/>
              </a:tabLst>
            </a:pPr>
            <a:r>
              <a:rPr lang="vi-VN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N3+N4: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H2/SGK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023100" y="350943"/>
            <a:ext cx="3621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b="1" dirty="0">
                <a:solidFill>
                  <a:srgbClr val="FF0000"/>
                </a:solidFill>
              </a:rPr>
              <a:t>HOẠT ĐỘNG NHÓM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040" y="827015"/>
            <a:ext cx="10717349" cy="51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6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6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6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6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6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6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6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2/SGK </a:t>
            </a:r>
            <a:r>
              <a:rPr lang="en-US" sz="26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6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6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6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6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6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600" b="1" i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600" b="1" dirty="0">
              <a:solidFill>
                <a:schemeClr val="accent5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84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3908" y="1126320"/>
            <a:ext cx="9707612" cy="141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N</a:t>
            </a: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ử</a:t>
            </a:r>
            <a:r>
              <a:rPr lang="vi-VN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a cuối thế kỉ V, các tộc người Giéc-man xâm chiếm tiêu diệt đế quốc Rô-ma.</a:t>
            </a:r>
          </a:p>
          <a:p>
            <a:r>
              <a:rPr lang="en-US" sz="2600" b="1" dirty="0">
                <a:latin typeface="Times New Roman" panose="02020603050405020304" pitchFamily="18" charset="0"/>
                <a:ea typeface="Times" panose="02020603050405020304" pitchFamily="18" charset="0"/>
              </a:rPr>
              <a:t>- </a:t>
            </a:r>
            <a:r>
              <a:rPr lang="vi-VN" sz="2600" b="1" dirty="0">
                <a:latin typeface="Times New Roman" panose="02020603050405020304" pitchFamily="18" charset="0"/>
                <a:ea typeface="Times" panose="02020603050405020304" pitchFamily="18" charset="0"/>
              </a:rPr>
              <a:t>Thành lập nhiều vương quốc mới</a:t>
            </a:r>
            <a:endParaRPr lang="vi-VN" sz="2600" b="1" dirty="0"/>
          </a:p>
        </p:txBody>
      </p:sp>
    </p:spTree>
    <p:extLst>
      <p:ext uri="{BB962C8B-B14F-4D97-AF65-F5344CB8AC3E}">
        <p14:creationId xmlns:p14="http://schemas.microsoft.com/office/powerpoint/2010/main" val="2194167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Line 4"/>
          <p:cNvSpPr>
            <a:spLocks noChangeShapeType="1"/>
          </p:cNvSpPr>
          <p:nvPr/>
        </p:nvSpPr>
        <p:spPr bwMode="auto">
          <a:xfrm flipH="1">
            <a:off x="5591175" y="1196976"/>
            <a:ext cx="1358900" cy="360363"/>
          </a:xfrm>
          <a:prstGeom prst="line">
            <a:avLst/>
          </a:prstGeom>
          <a:noFill/>
          <a:ln w="75600" cap="sq">
            <a:solidFill>
              <a:srgbClr val="FF3333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079875" y="1700213"/>
            <a:ext cx="25019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vi-VN" altLang="en-US" sz="2200" b="1">
                <a:solidFill>
                  <a:srgbClr val="FFFFFF"/>
                </a:solidFill>
              </a:rPr>
              <a:t>ĐẾ QUỐC RÔ-MA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7175500" y="765175"/>
            <a:ext cx="15890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vi-VN" altLang="en-US" sz="2200" b="1">
                <a:solidFill>
                  <a:srgbClr val="FF0000"/>
                </a:solidFill>
              </a:rPr>
              <a:t>GIÉC-MAN</a:t>
            </a:r>
          </a:p>
        </p:txBody>
      </p:sp>
    </p:spTree>
    <p:extLst>
      <p:ext uri="{BB962C8B-B14F-4D97-AF65-F5344CB8AC3E}">
        <p14:creationId xmlns:p14="http://schemas.microsoft.com/office/powerpoint/2010/main" val="14611088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495300"/>
            <a:ext cx="8229600" cy="1423988"/>
          </a:xfrm>
        </p:spPr>
        <p:txBody>
          <a:bodyPr/>
          <a:lstStyle/>
          <a:p>
            <a:pPr eaLnBrk="1"/>
            <a:endParaRPr lang="vi-VN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8229600" cy="5254625"/>
          </a:xfrm>
        </p:spPr>
        <p:txBody>
          <a:bodyPr/>
          <a:lstStyle/>
          <a:p>
            <a:pPr eaLnBrk="1">
              <a:buFont typeface="Times New Roman" panose="02020603050405020304" pitchFamily="18" charset="0"/>
              <a:buNone/>
            </a:pPr>
            <a:endParaRPr lang="vi-VN" altLang="en-US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Freeform 4"/>
          <p:cNvSpPr>
            <a:spLocks noChangeArrowheads="1"/>
          </p:cNvSpPr>
          <p:nvPr/>
        </p:nvSpPr>
        <p:spPr bwMode="auto">
          <a:xfrm>
            <a:off x="3814764" y="1"/>
            <a:ext cx="1285875" cy="2073275"/>
          </a:xfrm>
          <a:custGeom>
            <a:avLst/>
            <a:gdLst>
              <a:gd name="T0" fmla="*/ 435 w 810"/>
              <a:gd name="T1" fmla="*/ 101 h 1306"/>
              <a:gd name="T2" fmla="*/ 448 w 810"/>
              <a:gd name="T3" fmla="*/ 51 h 1306"/>
              <a:gd name="T4" fmla="*/ 523 w 810"/>
              <a:gd name="T5" fmla="*/ 1 h 1306"/>
              <a:gd name="T6" fmla="*/ 673 w 810"/>
              <a:gd name="T7" fmla="*/ 101 h 1306"/>
              <a:gd name="T8" fmla="*/ 560 w 810"/>
              <a:gd name="T9" fmla="*/ 151 h 1306"/>
              <a:gd name="T10" fmla="*/ 611 w 810"/>
              <a:gd name="T11" fmla="*/ 201 h 1306"/>
              <a:gd name="T12" fmla="*/ 661 w 810"/>
              <a:gd name="T13" fmla="*/ 213 h 1306"/>
              <a:gd name="T14" fmla="*/ 686 w 810"/>
              <a:gd name="T15" fmla="*/ 239 h 1306"/>
              <a:gd name="T16" fmla="*/ 560 w 810"/>
              <a:gd name="T17" fmla="*/ 351 h 1306"/>
              <a:gd name="T18" fmla="*/ 623 w 810"/>
              <a:gd name="T19" fmla="*/ 527 h 1306"/>
              <a:gd name="T20" fmla="*/ 673 w 810"/>
              <a:gd name="T21" fmla="*/ 739 h 1306"/>
              <a:gd name="T22" fmla="*/ 786 w 810"/>
              <a:gd name="T23" fmla="*/ 940 h 1306"/>
              <a:gd name="T24" fmla="*/ 686 w 810"/>
              <a:gd name="T25" fmla="*/ 1128 h 1306"/>
              <a:gd name="T26" fmla="*/ 661 w 810"/>
              <a:gd name="T27" fmla="*/ 1165 h 1306"/>
              <a:gd name="T28" fmla="*/ 460 w 810"/>
              <a:gd name="T29" fmla="*/ 1215 h 1306"/>
              <a:gd name="T30" fmla="*/ 285 w 810"/>
              <a:gd name="T31" fmla="*/ 1140 h 1306"/>
              <a:gd name="T32" fmla="*/ 247 w 810"/>
              <a:gd name="T33" fmla="*/ 1115 h 1306"/>
              <a:gd name="T34" fmla="*/ 210 w 810"/>
              <a:gd name="T35" fmla="*/ 1128 h 1306"/>
              <a:gd name="T36" fmla="*/ 135 w 810"/>
              <a:gd name="T37" fmla="*/ 1165 h 1306"/>
              <a:gd name="T38" fmla="*/ 110 w 810"/>
              <a:gd name="T39" fmla="*/ 1203 h 1306"/>
              <a:gd name="T40" fmla="*/ 35 w 810"/>
              <a:gd name="T41" fmla="*/ 1178 h 1306"/>
              <a:gd name="T42" fmla="*/ 97 w 810"/>
              <a:gd name="T43" fmla="*/ 1103 h 1306"/>
              <a:gd name="T44" fmla="*/ 197 w 810"/>
              <a:gd name="T45" fmla="*/ 1052 h 1306"/>
              <a:gd name="T46" fmla="*/ 272 w 810"/>
              <a:gd name="T47" fmla="*/ 1077 h 1306"/>
              <a:gd name="T48" fmla="*/ 260 w 810"/>
              <a:gd name="T49" fmla="*/ 1002 h 1306"/>
              <a:gd name="T50" fmla="*/ 235 w 810"/>
              <a:gd name="T51" fmla="*/ 965 h 1306"/>
              <a:gd name="T52" fmla="*/ 235 w 810"/>
              <a:gd name="T53" fmla="*/ 915 h 1306"/>
              <a:gd name="T54" fmla="*/ 260 w 810"/>
              <a:gd name="T55" fmla="*/ 865 h 1306"/>
              <a:gd name="T56" fmla="*/ 285 w 810"/>
              <a:gd name="T57" fmla="*/ 827 h 1306"/>
              <a:gd name="T58" fmla="*/ 260 w 810"/>
              <a:gd name="T59" fmla="*/ 777 h 1306"/>
              <a:gd name="T60" fmla="*/ 333 w 810"/>
              <a:gd name="T61" fmla="*/ 754 h 1306"/>
              <a:gd name="T62" fmla="*/ 373 w 810"/>
              <a:gd name="T63" fmla="*/ 752 h 1306"/>
              <a:gd name="T64" fmla="*/ 360 w 810"/>
              <a:gd name="T65" fmla="*/ 777 h 1306"/>
              <a:gd name="T66" fmla="*/ 435 w 810"/>
              <a:gd name="T67" fmla="*/ 752 h 1306"/>
              <a:gd name="T68" fmla="*/ 460 w 810"/>
              <a:gd name="T69" fmla="*/ 702 h 1306"/>
              <a:gd name="T70" fmla="*/ 473 w 810"/>
              <a:gd name="T71" fmla="*/ 664 h 1306"/>
              <a:gd name="T72" fmla="*/ 423 w 810"/>
              <a:gd name="T73" fmla="*/ 552 h 1306"/>
              <a:gd name="T74" fmla="*/ 348 w 810"/>
              <a:gd name="T75" fmla="*/ 501 h 1306"/>
              <a:gd name="T76" fmla="*/ 385 w 810"/>
              <a:gd name="T77" fmla="*/ 376 h 1306"/>
              <a:gd name="T78" fmla="*/ 348 w 810"/>
              <a:gd name="T79" fmla="*/ 314 h 1306"/>
              <a:gd name="T80" fmla="*/ 323 w 810"/>
              <a:gd name="T81" fmla="*/ 276 h 1306"/>
              <a:gd name="T82" fmla="*/ 373 w 810"/>
              <a:gd name="T83" fmla="*/ 213 h 1306"/>
              <a:gd name="T84" fmla="*/ 398 w 810"/>
              <a:gd name="T85" fmla="*/ 163 h 1306"/>
              <a:gd name="T86" fmla="*/ 410 w 810"/>
              <a:gd name="T87" fmla="*/ 101 h 1306"/>
              <a:gd name="T88" fmla="*/ 423 w 810"/>
              <a:gd name="T89" fmla="*/ 51 h 1306"/>
              <a:gd name="T90" fmla="*/ 498 w 810"/>
              <a:gd name="T91" fmla="*/ 63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0" h="1306">
                <a:moveTo>
                  <a:pt x="435" y="101"/>
                </a:moveTo>
                <a:cubicBezTo>
                  <a:pt x="439" y="84"/>
                  <a:pt x="437" y="64"/>
                  <a:pt x="448" y="51"/>
                </a:cubicBezTo>
                <a:cubicBezTo>
                  <a:pt x="468" y="28"/>
                  <a:pt x="523" y="1"/>
                  <a:pt x="523" y="1"/>
                </a:cubicBezTo>
                <a:cubicBezTo>
                  <a:pt x="650" y="16"/>
                  <a:pt x="622" y="0"/>
                  <a:pt x="673" y="101"/>
                </a:cubicBezTo>
                <a:cubicBezTo>
                  <a:pt x="584" y="131"/>
                  <a:pt x="620" y="112"/>
                  <a:pt x="560" y="151"/>
                </a:cubicBezTo>
                <a:cubicBezTo>
                  <a:pt x="582" y="255"/>
                  <a:pt x="549" y="201"/>
                  <a:pt x="611" y="201"/>
                </a:cubicBezTo>
                <a:cubicBezTo>
                  <a:pt x="628" y="201"/>
                  <a:pt x="644" y="209"/>
                  <a:pt x="661" y="213"/>
                </a:cubicBezTo>
                <a:cubicBezTo>
                  <a:pt x="669" y="222"/>
                  <a:pt x="701" y="173"/>
                  <a:pt x="686" y="239"/>
                </a:cubicBezTo>
                <a:cubicBezTo>
                  <a:pt x="659" y="295"/>
                  <a:pt x="579" y="305"/>
                  <a:pt x="560" y="351"/>
                </a:cubicBezTo>
                <a:cubicBezTo>
                  <a:pt x="609" y="398"/>
                  <a:pt x="603" y="464"/>
                  <a:pt x="623" y="527"/>
                </a:cubicBezTo>
                <a:cubicBezTo>
                  <a:pt x="632" y="627"/>
                  <a:pt x="624" y="666"/>
                  <a:pt x="673" y="739"/>
                </a:cubicBezTo>
                <a:cubicBezTo>
                  <a:pt x="642" y="938"/>
                  <a:pt x="607" y="917"/>
                  <a:pt x="786" y="940"/>
                </a:cubicBezTo>
                <a:cubicBezTo>
                  <a:pt x="758" y="1124"/>
                  <a:pt x="800" y="1088"/>
                  <a:pt x="686" y="1128"/>
                </a:cubicBezTo>
                <a:cubicBezTo>
                  <a:pt x="678" y="1140"/>
                  <a:pt x="663" y="1150"/>
                  <a:pt x="661" y="1165"/>
                </a:cubicBezTo>
                <a:cubicBezTo>
                  <a:pt x="645" y="1306"/>
                  <a:pt x="810" y="1256"/>
                  <a:pt x="460" y="1215"/>
                </a:cubicBezTo>
                <a:cubicBezTo>
                  <a:pt x="330" y="1183"/>
                  <a:pt x="389" y="1209"/>
                  <a:pt x="285" y="1140"/>
                </a:cubicBezTo>
                <a:cubicBezTo>
                  <a:pt x="272" y="1132"/>
                  <a:pt x="247" y="1115"/>
                  <a:pt x="247" y="1115"/>
                </a:cubicBezTo>
                <a:cubicBezTo>
                  <a:pt x="235" y="1119"/>
                  <a:pt x="218" y="1118"/>
                  <a:pt x="210" y="1128"/>
                </a:cubicBezTo>
                <a:cubicBezTo>
                  <a:pt x="154" y="1195"/>
                  <a:pt x="131" y="1163"/>
                  <a:pt x="135" y="1165"/>
                </a:cubicBezTo>
                <a:cubicBezTo>
                  <a:pt x="237" y="1205"/>
                  <a:pt x="167" y="1183"/>
                  <a:pt x="110" y="1203"/>
                </a:cubicBezTo>
                <a:cubicBezTo>
                  <a:pt x="85" y="1195"/>
                  <a:pt x="52" y="1198"/>
                  <a:pt x="35" y="1178"/>
                </a:cubicBezTo>
                <a:cubicBezTo>
                  <a:pt x="0" y="1136"/>
                  <a:pt x="88" y="1108"/>
                  <a:pt x="97" y="1103"/>
                </a:cubicBezTo>
                <a:cubicBezTo>
                  <a:pt x="128" y="1071"/>
                  <a:pt x="138" y="1052"/>
                  <a:pt x="197" y="1052"/>
                </a:cubicBezTo>
                <a:cubicBezTo>
                  <a:pt x="223" y="1052"/>
                  <a:pt x="272" y="1077"/>
                  <a:pt x="272" y="1077"/>
                </a:cubicBezTo>
                <a:cubicBezTo>
                  <a:pt x="335" y="1016"/>
                  <a:pt x="378" y="1041"/>
                  <a:pt x="260" y="1002"/>
                </a:cubicBezTo>
                <a:cubicBezTo>
                  <a:pt x="252" y="990"/>
                  <a:pt x="246" y="974"/>
                  <a:pt x="235" y="965"/>
                </a:cubicBezTo>
                <a:cubicBezTo>
                  <a:pt x="185" y="923"/>
                  <a:pt x="152" y="957"/>
                  <a:pt x="235" y="915"/>
                </a:cubicBezTo>
                <a:cubicBezTo>
                  <a:pt x="243" y="898"/>
                  <a:pt x="251" y="881"/>
                  <a:pt x="260" y="865"/>
                </a:cubicBezTo>
                <a:cubicBezTo>
                  <a:pt x="267" y="852"/>
                  <a:pt x="285" y="842"/>
                  <a:pt x="285" y="827"/>
                </a:cubicBezTo>
                <a:cubicBezTo>
                  <a:pt x="285" y="808"/>
                  <a:pt x="252" y="813"/>
                  <a:pt x="260" y="777"/>
                </a:cubicBezTo>
                <a:cubicBezTo>
                  <a:pt x="284" y="769"/>
                  <a:pt x="308" y="760"/>
                  <a:pt x="333" y="754"/>
                </a:cubicBezTo>
                <a:cubicBezTo>
                  <a:pt x="346" y="751"/>
                  <a:pt x="381" y="760"/>
                  <a:pt x="373" y="752"/>
                </a:cubicBezTo>
                <a:cubicBezTo>
                  <a:pt x="292" y="659"/>
                  <a:pt x="347" y="737"/>
                  <a:pt x="360" y="777"/>
                </a:cubicBezTo>
                <a:cubicBezTo>
                  <a:pt x="385" y="769"/>
                  <a:pt x="414" y="768"/>
                  <a:pt x="435" y="752"/>
                </a:cubicBezTo>
                <a:cubicBezTo>
                  <a:pt x="450" y="741"/>
                  <a:pt x="453" y="719"/>
                  <a:pt x="460" y="702"/>
                </a:cubicBezTo>
                <a:cubicBezTo>
                  <a:pt x="465" y="690"/>
                  <a:pt x="465" y="670"/>
                  <a:pt x="473" y="664"/>
                </a:cubicBezTo>
                <a:cubicBezTo>
                  <a:pt x="397" y="640"/>
                  <a:pt x="408" y="625"/>
                  <a:pt x="423" y="552"/>
                </a:cubicBezTo>
                <a:cubicBezTo>
                  <a:pt x="415" y="548"/>
                  <a:pt x="352" y="523"/>
                  <a:pt x="348" y="501"/>
                </a:cubicBezTo>
                <a:cubicBezTo>
                  <a:pt x="343" y="470"/>
                  <a:pt x="375" y="407"/>
                  <a:pt x="385" y="376"/>
                </a:cubicBezTo>
                <a:cubicBezTo>
                  <a:pt x="280" y="324"/>
                  <a:pt x="359" y="384"/>
                  <a:pt x="348" y="314"/>
                </a:cubicBezTo>
                <a:cubicBezTo>
                  <a:pt x="346" y="299"/>
                  <a:pt x="342" y="315"/>
                  <a:pt x="323" y="276"/>
                </a:cubicBezTo>
                <a:cubicBezTo>
                  <a:pt x="347" y="158"/>
                  <a:pt x="308" y="276"/>
                  <a:pt x="373" y="213"/>
                </a:cubicBezTo>
                <a:cubicBezTo>
                  <a:pt x="386" y="200"/>
                  <a:pt x="390" y="180"/>
                  <a:pt x="398" y="163"/>
                </a:cubicBezTo>
                <a:cubicBezTo>
                  <a:pt x="351" y="93"/>
                  <a:pt x="374" y="155"/>
                  <a:pt x="410" y="101"/>
                </a:cubicBezTo>
                <a:cubicBezTo>
                  <a:pt x="420" y="87"/>
                  <a:pt x="419" y="68"/>
                  <a:pt x="423" y="51"/>
                </a:cubicBezTo>
                <a:cubicBezTo>
                  <a:pt x="489" y="64"/>
                  <a:pt x="464" y="63"/>
                  <a:pt x="498" y="63"/>
                </a:cubicBezTo>
              </a:path>
            </a:pathLst>
          </a:custGeom>
          <a:solidFill>
            <a:srgbClr val="FF9900"/>
          </a:solidFill>
          <a:ln w="9360" cap="sq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altLang="zh-CN">
              <a:ea typeface="SimSun" panose="02010600030101010101" pitchFamily="2" charset="-122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86200" y="1752600"/>
            <a:ext cx="2338388" cy="2192338"/>
            <a:chOff x="1488" y="1104"/>
            <a:chExt cx="1473" cy="1381"/>
          </a:xfrm>
        </p:grpSpPr>
        <p:sp>
          <p:nvSpPr>
            <p:cNvPr id="18439" name="Freeform 6"/>
            <p:cNvSpPr>
              <a:spLocks noChangeArrowheads="1"/>
            </p:cNvSpPr>
            <p:nvPr/>
          </p:nvSpPr>
          <p:spPr bwMode="auto">
            <a:xfrm>
              <a:off x="1488" y="1104"/>
              <a:ext cx="1473" cy="1381"/>
            </a:xfrm>
            <a:custGeom>
              <a:avLst/>
              <a:gdLst>
                <a:gd name="T0" fmla="*/ 943 w 1481"/>
                <a:gd name="T1" fmla="*/ 108 h 1389"/>
                <a:gd name="T2" fmla="*/ 1055 w 1481"/>
                <a:gd name="T3" fmla="*/ 121 h 1389"/>
                <a:gd name="T4" fmla="*/ 1068 w 1481"/>
                <a:gd name="T5" fmla="*/ 20 h 1389"/>
                <a:gd name="T6" fmla="*/ 1105 w 1481"/>
                <a:gd name="T7" fmla="*/ 8 h 1389"/>
                <a:gd name="T8" fmla="*/ 1231 w 1481"/>
                <a:gd name="T9" fmla="*/ 108 h 1389"/>
                <a:gd name="T10" fmla="*/ 1243 w 1481"/>
                <a:gd name="T11" fmla="*/ 208 h 1389"/>
                <a:gd name="T12" fmla="*/ 1268 w 1481"/>
                <a:gd name="T13" fmla="*/ 246 h 1389"/>
                <a:gd name="T14" fmla="*/ 1310 w 1481"/>
                <a:gd name="T15" fmla="*/ 225 h 1389"/>
                <a:gd name="T16" fmla="*/ 1343 w 1481"/>
                <a:gd name="T17" fmla="*/ 258 h 1389"/>
                <a:gd name="T18" fmla="*/ 1381 w 1481"/>
                <a:gd name="T19" fmla="*/ 271 h 1389"/>
                <a:gd name="T20" fmla="*/ 1406 w 1481"/>
                <a:gd name="T21" fmla="*/ 346 h 1389"/>
                <a:gd name="T22" fmla="*/ 1419 w 1481"/>
                <a:gd name="T23" fmla="*/ 384 h 1389"/>
                <a:gd name="T24" fmla="*/ 1481 w 1481"/>
                <a:gd name="T25" fmla="*/ 709 h 1389"/>
                <a:gd name="T26" fmla="*/ 1356 w 1481"/>
                <a:gd name="T27" fmla="*/ 822 h 1389"/>
                <a:gd name="T28" fmla="*/ 1306 w 1481"/>
                <a:gd name="T29" fmla="*/ 847 h 1389"/>
                <a:gd name="T30" fmla="*/ 1105 w 1481"/>
                <a:gd name="T31" fmla="*/ 747 h 1389"/>
                <a:gd name="T32" fmla="*/ 1131 w 1481"/>
                <a:gd name="T33" fmla="*/ 647 h 1389"/>
                <a:gd name="T34" fmla="*/ 1143 w 1481"/>
                <a:gd name="T35" fmla="*/ 596 h 1389"/>
                <a:gd name="T36" fmla="*/ 1068 w 1481"/>
                <a:gd name="T37" fmla="*/ 622 h 1389"/>
                <a:gd name="T38" fmla="*/ 855 w 1481"/>
                <a:gd name="T39" fmla="*/ 634 h 1389"/>
                <a:gd name="T40" fmla="*/ 805 w 1481"/>
                <a:gd name="T41" fmla="*/ 647 h 1389"/>
                <a:gd name="T42" fmla="*/ 855 w 1481"/>
                <a:gd name="T43" fmla="*/ 784 h 1389"/>
                <a:gd name="T44" fmla="*/ 780 w 1481"/>
                <a:gd name="T45" fmla="*/ 910 h 1389"/>
                <a:gd name="T46" fmla="*/ 667 w 1481"/>
                <a:gd name="T47" fmla="*/ 1147 h 1389"/>
                <a:gd name="T48" fmla="*/ 555 w 1481"/>
                <a:gd name="T49" fmla="*/ 1172 h 1389"/>
                <a:gd name="T50" fmla="*/ 529 w 1481"/>
                <a:gd name="T51" fmla="*/ 1198 h 1389"/>
                <a:gd name="T52" fmla="*/ 492 w 1481"/>
                <a:gd name="T53" fmla="*/ 1210 h 1389"/>
                <a:gd name="T54" fmla="*/ 392 w 1481"/>
                <a:gd name="T55" fmla="*/ 1323 h 1389"/>
                <a:gd name="T56" fmla="*/ 329 w 1481"/>
                <a:gd name="T57" fmla="*/ 1147 h 1389"/>
                <a:gd name="T58" fmla="*/ 292 w 1481"/>
                <a:gd name="T59" fmla="*/ 1122 h 1389"/>
                <a:gd name="T60" fmla="*/ 154 w 1481"/>
                <a:gd name="T61" fmla="*/ 997 h 1389"/>
                <a:gd name="T62" fmla="*/ 166 w 1481"/>
                <a:gd name="T63" fmla="*/ 960 h 1389"/>
                <a:gd name="T64" fmla="*/ 179 w 1481"/>
                <a:gd name="T65" fmla="*/ 872 h 1389"/>
                <a:gd name="T66" fmla="*/ 216 w 1481"/>
                <a:gd name="T67" fmla="*/ 784 h 1389"/>
                <a:gd name="T68" fmla="*/ 104 w 1481"/>
                <a:gd name="T69" fmla="*/ 534 h 1389"/>
                <a:gd name="T70" fmla="*/ 79 w 1481"/>
                <a:gd name="T71" fmla="*/ 484 h 1389"/>
                <a:gd name="T72" fmla="*/ 29 w 1481"/>
                <a:gd name="T73" fmla="*/ 409 h 1389"/>
                <a:gd name="T74" fmla="*/ 14 w 1481"/>
                <a:gd name="T75" fmla="*/ 321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81" h="1389">
                  <a:moveTo>
                    <a:pt x="943" y="108"/>
                  </a:moveTo>
                  <a:cubicBezTo>
                    <a:pt x="967" y="144"/>
                    <a:pt x="989" y="204"/>
                    <a:pt x="1055" y="121"/>
                  </a:cubicBezTo>
                  <a:cubicBezTo>
                    <a:pt x="1076" y="94"/>
                    <a:pt x="1054" y="51"/>
                    <a:pt x="1068" y="20"/>
                  </a:cubicBezTo>
                  <a:cubicBezTo>
                    <a:pt x="1073" y="8"/>
                    <a:pt x="1093" y="12"/>
                    <a:pt x="1105" y="8"/>
                  </a:cubicBezTo>
                  <a:cubicBezTo>
                    <a:pt x="1237" y="24"/>
                    <a:pt x="1203" y="0"/>
                    <a:pt x="1231" y="108"/>
                  </a:cubicBezTo>
                  <a:cubicBezTo>
                    <a:pt x="1235" y="141"/>
                    <a:pt x="1234" y="176"/>
                    <a:pt x="1243" y="208"/>
                  </a:cubicBezTo>
                  <a:cubicBezTo>
                    <a:pt x="1247" y="223"/>
                    <a:pt x="1265" y="235"/>
                    <a:pt x="1268" y="246"/>
                  </a:cubicBezTo>
                  <a:cubicBezTo>
                    <a:pt x="1282" y="239"/>
                    <a:pt x="1295" y="223"/>
                    <a:pt x="1310" y="225"/>
                  </a:cubicBezTo>
                  <a:cubicBezTo>
                    <a:pt x="1325" y="227"/>
                    <a:pt x="1330" y="250"/>
                    <a:pt x="1343" y="258"/>
                  </a:cubicBezTo>
                  <a:cubicBezTo>
                    <a:pt x="1354" y="265"/>
                    <a:pt x="1368" y="267"/>
                    <a:pt x="1381" y="271"/>
                  </a:cubicBezTo>
                  <a:cubicBezTo>
                    <a:pt x="1389" y="296"/>
                    <a:pt x="1398" y="321"/>
                    <a:pt x="1406" y="346"/>
                  </a:cubicBezTo>
                  <a:cubicBezTo>
                    <a:pt x="1410" y="359"/>
                    <a:pt x="1419" y="384"/>
                    <a:pt x="1419" y="384"/>
                  </a:cubicBezTo>
                  <a:cubicBezTo>
                    <a:pt x="1437" y="493"/>
                    <a:pt x="1455" y="601"/>
                    <a:pt x="1481" y="709"/>
                  </a:cubicBezTo>
                  <a:cubicBezTo>
                    <a:pt x="1442" y="807"/>
                    <a:pt x="1476" y="762"/>
                    <a:pt x="1356" y="822"/>
                  </a:cubicBezTo>
                  <a:cubicBezTo>
                    <a:pt x="1339" y="830"/>
                    <a:pt x="1306" y="847"/>
                    <a:pt x="1306" y="847"/>
                  </a:cubicBezTo>
                  <a:cubicBezTo>
                    <a:pt x="1241" y="815"/>
                    <a:pt x="1165" y="787"/>
                    <a:pt x="1105" y="747"/>
                  </a:cubicBezTo>
                  <a:cubicBezTo>
                    <a:pt x="1114" y="714"/>
                    <a:pt x="1123" y="681"/>
                    <a:pt x="1131" y="647"/>
                  </a:cubicBezTo>
                  <a:cubicBezTo>
                    <a:pt x="1135" y="630"/>
                    <a:pt x="1159" y="602"/>
                    <a:pt x="1143" y="596"/>
                  </a:cubicBezTo>
                  <a:cubicBezTo>
                    <a:pt x="1118" y="586"/>
                    <a:pt x="1093" y="613"/>
                    <a:pt x="1068" y="622"/>
                  </a:cubicBezTo>
                  <a:cubicBezTo>
                    <a:pt x="1001" y="645"/>
                    <a:pt x="926" y="630"/>
                    <a:pt x="855" y="634"/>
                  </a:cubicBezTo>
                  <a:cubicBezTo>
                    <a:pt x="838" y="638"/>
                    <a:pt x="813" y="632"/>
                    <a:pt x="805" y="647"/>
                  </a:cubicBezTo>
                  <a:cubicBezTo>
                    <a:pt x="788" y="680"/>
                    <a:pt x="838" y="758"/>
                    <a:pt x="855" y="784"/>
                  </a:cubicBezTo>
                  <a:cubicBezTo>
                    <a:pt x="828" y="825"/>
                    <a:pt x="807" y="869"/>
                    <a:pt x="780" y="910"/>
                  </a:cubicBezTo>
                  <a:cubicBezTo>
                    <a:pt x="763" y="1080"/>
                    <a:pt x="819" y="1223"/>
                    <a:pt x="667" y="1147"/>
                  </a:cubicBezTo>
                  <a:cubicBezTo>
                    <a:pt x="587" y="1175"/>
                    <a:pt x="584" y="1190"/>
                    <a:pt x="555" y="1172"/>
                  </a:cubicBezTo>
                  <a:cubicBezTo>
                    <a:pt x="546" y="1181"/>
                    <a:pt x="539" y="1192"/>
                    <a:pt x="529" y="1198"/>
                  </a:cubicBezTo>
                  <a:cubicBezTo>
                    <a:pt x="518" y="1205"/>
                    <a:pt x="500" y="1200"/>
                    <a:pt x="492" y="1210"/>
                  </a:cubicBezTo>
                  <a:cubicBezTo>
                    <a:pt x="394" y="1336"/>
                    <a:pt x="497" y="1296"/>
                    <a:pt x="392" y="1323"/>
                  </a:cubicBezTo>
                  <a:cubicBezTo>
                    <a:pt x="291" y="1389"/>
                    <a:pt x="383" y="1345"/>
                    <a:pt x="329" y="1147"/>
                  </a:cubicBezTo>
                  <a:cubicBezTo>
                    <a:pt x="325" y="1133"/>
                    <a:pt x="304" y="1130"/>
                    <a:pt x="292" y="1122"/>
                  </a:cubicBezTo>
                  <a:cubicBezTo>
                    <a:pt x="258" y="1053"/>
                    <a:pt x="222" y="1031"/>
                    <a:pt x="154" y="997"/>
                  </a:cubicBezTo>
                  <a:cubicBezTo>
                    <a:pt x="158" y="985"/>
                    <a:pt x="163" y="973"/>
                    <a:pt x="166" y="960"/>
                  </a:cubicBezTo>
                  <a:cubicBezTo>
                    <a:pt x="172" y="931"/>
                    <a:pt x="171" y="901"/>
                    <a:pt x="179" y="872"/>
                  </a:cubicBezTo>
                  <a:cubicBezTo>
                    <a:pt x="187" y="841"/>
                    <a:pt x="206" y="814"/>
                    <a:pt x="216" y="784"/>
                  </a:cubicBezTo>
                  <a:cubicBezTo>
                    <a:pt x="201" y="689"/>
                    <a:pt x="210" y="568"/>
                    <a:pt x="104" y="534"/>
                  </a:cubicBezTo>
                  <a:cubicBezTo>
                    <a:pt x="96" y="517"/>
                    <a:pt x="89" y="500"/>
                    <a:pt x="79" y="484"/>
                  </a:cubicBezTo>
                  <a:cubicBezTo>
                    <a:pt x="64" y="458"/>
                    <a:pt x="0" y="428"/>
                    <a:pt x="29" y="409"/>
                  </a:cubicBezTo>
                  <a:lnTo>
                    <a:pt x="14" y="321"/>
                  </a:lnTo>
                </a:path>
              </a:pathLst>
            </a:custGeom>
            <a:solidFill>
              <a:srgbClr val="33CC33"/>
            </a:solidFill>
            <a:ln w="9360" cap="sq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18440" name="Freeform 7"/>
            <p:cNvSpPr>
              <a:spLocks noChangeArrowheads="1"/>
            </p:cNvSpPr>
            <p:nvPr/>
          </p:nvSpPr>
          <p:spPr bwMode="auto">
            <a:xfrm>
              <a:off x="1517" y="1200"/>
              <a:ext cx="893" cy="342"/>
            </a:xfrm>
            <a:custGeom>
              <a:avLst/>
              <a:gdLst>
                <a:gd name="T0" fmla="*/ 0 w 901"/>
                <a:gd name="T1" fmla="*/ 225 h 350"/>
                <a:gd name="T2" fmla="*/ 175 w 901"/>
                <a:gd name="T3" fmla="*/ 250 h 350"/>
                <a:gd name="T4" fmla="*/ 200 w 901"/>
                <a:gd name="T5" fmla="*/ 300 h 350"/>
                <a:gd name="T6" fmla="*/ 263 w 901"/>
                <a:gd name="T7" fmla="*/ 350 h 350"/>
                <a:gd name="T8" fmla="*/ 275 w 901"/>
                <a:gd name="T9" fmla="*/ 225 h 350"/>
                <a:gd name="T10" fmla="*/ 288 w 901"/>
                <a:gd name="T11" fmla="*/ 175 h 350"/>
                <a:gd name="T12" fmla="*/ 325 w 901"/>
                <a:gd name="T13" fmla="*/ 187 h 350"/>
                <a:gd name="T14" fmla="*/ 400 w 901"/>
                <a:gd name="T15" fmla="*/ 275 h 350"/>
                <a:gd name="T16" fmla="*/ 551 w 901"/>
                <a:gd name="T17" fmla="*/ 175 h 350"/>
                <a:gd name="T18" fmla="*/ 588 w 901"/>
                <a:gd name="T19" fmla="*/ 200 h 350"/>
                <a:gd name="T20" fmla="*/ 613 w 901"/>
                <a:gd name="T21" fmla="*/ 100 h 350"/>
                <a:gd name="T22" fmla="*/ 726 w 901"/>
                <a:gd name="T23" fmla="*/ 75 h 350"/>
                <a:gd name="T24" fmla="*/ 901 w 901"/>
                <a:gd name="T2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1" h="350">
                  <a:moveTo>
                    <a:pt x="0" y="225"/>
                  </a:moveTo>
                  <a:cubicBezTo>
                    <a:pt x="57" y="240"/>
                    <a:pt x="121" y="227"/>
                    <a:pt x="175" y="250"/>
                  </a:cubicBezTo>
                  <a:cubicBezTo>
                    <a:pt x="192" y="257"/>
                    <a:pt x="191" y="284"/>
                    <a:pt x="200" y="300"/>
                  </a:cubicBezTo>
                  <a:cubicBezTo>
                    <a:pt x="227" y="347"/>
                    <a:pt x="215" y="335"/>
                    <a:pt x="263" y="350"/>
                  </a:cubicBezTo>
                  <a:cubicBezTo>
                    <a:pt x="267" y="308"/>
                    <a:pt x="269" y="266"/>
                    <a:pt x="275" y="225"/>
                  </a:cubicBezTo>
                  <a:cubicBezTo>
                    <a:pt x="277" y="208"/>
                    <a:pt x="274" y="185"/>
                    <a:pt x="288" y="175"/>
                  </a:cubicBezTo>
                  <a:cubicBezTo>
                    <a:pt x="298" y="167"/>
                    <a:pt x="313" y="183"/>
                    <a:pt x="325" y="187"/>
                  </a:cubicBezTo>
                  <a:cubicBezTo>
                    <a:pt x="359" y="291"/>
                    <a:pt x="361" y="277"/>
                    <a:pt x="400" y="275"/>
                  </a:cubicBezTo>
                  <a:cubicBezTo>
                    <a:pt x="450" y="237"/>
                    <a:pt x="499" y="209"/>
                    <a:pt x="551" y="175"/>
                  </a:cubicBezTo>
                  <a:cubicBezTo>
                    <a:pt x="563" y="183"/>
                    <a:pt x="579" y="211"/>
                    <a:pt x="588" y="200"/>
                  </a:cubicBezTo>
                  <a:cubicBezTo>
                    <a:pt x="610" y="174"/>
                    <a:pt x="579" y="107"/>
                    <a:pt x="613" y="100"/>
                  </a:cubicBezTo>
                  <a:cubicBezTo>
                    <a:pt x="651" y="92"/>
                    <a:pt x="688" y="83"/>
                    <a:pt x="726" y="75"/>
                  </a:cubicBezTo>
                  <a:cubicBezTo>
                    <a:pt x="784" y="36"/>
                    <a:pt x="827" y="0"/>
                    <a:pt x="901" y="0"/>
                  </a:cubicBezTo>
                </a:path>
              </a:pathLst>
            </a:custGeom>
            <a:noFill/>
            <a:ln w="9360" cap="sq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altLang="zh-CN">
                <a:ea typeface="SimSun" panose="02010600030101010101" pitchFamily="2" charset="-122"/>
              </a:endParaRPr>
            </a:p>
          </p:txBody>
        </p:sp>
      </p:grpSp>
      <p:sp>
        <p:nvSpPr>
          <p:cNvPr id="13320" name="Freeform 8"/>
          <p:cNvSpPr>
            <a:spLocks noChangeArrowheads="1"/>
          </p:cNvSpPr>
          <p:nvPr/>
        </p:nvSpPr>
        <p:spPr bwMode="auto">
          <a:xfrm>
            <a:off x="5029200" y="1752600"/>
            <a:ext cx="2547938" cy="3524250"/>
          </a:xfrm>
          <a:custGeom>
            <a:avLst/>
            <a:gdLst>
              <a:gd name="T0" fmla="*/ 162 w 1605"/>
              <a:gd name="T1" fmla="*/ 1187 h 2220"/>
              <a:gd name="T2" fmla="*/ 313 w 1605"/>
              <a:gd name="T3" fmla="*/ 974 h 2220"/>
              <a:gd name="T4" fmla="*/ 500 w 1605"/>
              <a:gd name="T5" fmla="*/ 899 h 2220"/>
              <a:gd name="T6" fmla="*/ 726 w 1605"/>
              <a:gd name="T7" fmla="*/ 786 h 2220"/>
              <a:gd name="T8" fmla="*/ 788 w 1605"/>
              <a:gd name="T9" fmla="*/ 636 h 2220"/>
              <a:gd name="T10" fmla="*/ 776 w 1605"/>
              <a:gd name="T11" fmla="*/ 574 h 2220"/>
              <a:gd name="T12" fmla="*/ 663 w 1605"/>
              <a:gd name="T13" fmla="*/ 248 h 2220"/>
              <a:gd name="T14" fmla="*/ 726 w 1605"/>
              <a:gd name="T15" fmla="*/ 110 h 2220"/>
              <a:gd name="T16" fmla="*/ 839 w 1605"/>
              <a:gd name="T17" fmla="*/ 35 h 2220"/>
              <a:gd name="T18" fmla="*/ 939 w 1605"/>
              <a:gd name="T19" fmla="*/ 135 h 2220"/>
              <a:gd name="T20" fmla="*/ 964 w 1605"/>
              <a:gd name="T21" fmla="*/ 361 h 2220"/>
              <a:gd name="T22" fmla="*/ 1089 w 1605"/>
              <a:gd name="T23" fmla="*/ 661 h 2220"/>
              <a:gd name="T24" fmla="*/ 1227 w 1605"/>
              <a:gd name="T25" fmla="*/ 661 h 2220"/>
              <a:gd name="T26" fmla="*/ 1540 w 1605"/>
              <a:gd name="T27" fmla="*/ 761 h 2220"/>
              <a:gd name="T28" fmla="*/ 1590 w 1605"/>
              <a:gd name="T29" fmla="*/ 1237 h 2220"/>
              <a:gd name="T30" fmla="*/ 1389 w 1605"/>
              <a:gd name="T31" fmla="*/ 1525 h 2220"/>
              <a:gd name="T32" fmla="*/ 1314 w 1605"/>
              <a:gd name="T33" fmla="*/ 1463 h 2220"/>
              <a:gd name="T34" fmla="*/ 1064 w 1605"/>
              <a:gd name="T35" fmla="*/ 1162 h 2220"/>
              <a:gd name="T36" fmla="*/ 976 w 1605"/>
              <a:gd name="T37" fmla="*/ 1137 h 2220"/>
              <a:gd name="T38" fmla="*/ 839 w 1605"/>
              <a:gd name="T39" fmla="*/ 1124 h 2220"/>
              <a:gd name="T40" fmla="*/ 864 w 1605"/>
              <a:gd name="T41" fmla="*/ 1300 h 2220"/>
              <a:gd name="T42" fmla="*/ 914 w 1605"/>
              <a:gd name="T43" fmla="*/ 1362 h 2220"/>
              <a:gd name="T44" fmla="*/ 1039 w 1605"/>
              <a:gd name="T45" fmla="*/ 1588 h 2220"/>
              <a:gd name="T46" fmla="*/ 1214 w 1605"/>
              <a:gd name="T47" fmla="*/ 1713 h 2220"/>
              <a:gd name="T48" fmla="*/ 1327 w 1605"/>
              <a:gd name="T49" fmla="*/ 1801 h 2220"/>
              <a:gd name="T50" fmla="*/ 1415 w 1605"/>
              <a:gd name="T51" fmla="*/ 1938 h 2220"/>
              <a:gd name="T52" fmla="*/ 1289 w 1605"/>
              <a:gd name="T53" fmla="*/ 1888 h 2220"/>
              <a:gd name="T54" fmla="*/ 1277 w 1605"/>
              <a:gd name="T55" fmla="*/ 2051 h 2220"/>
              <a:gd name="T56" fmla="*/ 1177 w 1605"/>
              <a:gd name="T57" fmla="*/ 2201 h 2220"/>
              <a:gd name="T58" fmla="*/ 1127 w 1605"/>
              <a:gd name="T59" fmla="*/ 2139 h 2220"/>
              <a:gd name="T60" fmla="*/ 1152 w 1605"/>
              <a:gd name="T61" fmla="*/ 1938 h 2220"/>
              <a:gd name="T62" fmla="*/ 1089 w 1605"/>
              <a:gd name="T63" fmla="*/ 1901 h 2220"/>
              <a:gd name="T64" fmla="*/ 989 w 1605"/>
              <a:gd name="T65" fmla="*/ 1776 h 2220"/>
              <a:gd name="T66" fmla="*/ 876 w 1605"/>
              <a:gd name="T67" fmla="*/ 1700 h 2220"/>
              <a:gd name="T68" fmla="*/ 576 w 1605"/>
              <a:gd name="T69" fmla="*/ 1300 h 2220"/>
              <a:gd name="T70" fmla="*/ 375 w 1605"/>
              <a:gd name="T71" fmla="*/ 1237 h 2220"/>
              <a:gd name="T72" fmla="*/ 162 w 1605"/>
              <a:gd name="T73" fmla="*/ 1325 h 2220"/>
              <a:gd name="T74" fmla="*/ 50 w 1605"/>
              <a:gd name="T75" fmla="*/ 1250 h 2220"/>
              <a:gd name="T76" fmla="*/ 0 w 1605"/>
              <a:gd name="T77" fmla="*/ 1250 h 2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5" h="2220">
                <a:moveTo>
                  <a:pt x="0" y="1250"/>
                </a:moveTo>
                <a:cubicBezTo>
                  <a:pt x="57" y="1154"/>
                  <a:pt x="49" y="1171"/>
                  <a:pt x="162" y="1187"/>
                </a:cubicBezTo>
                <a:cubicBezTo>
                  <a:pt x="239" y="1156"/>
                  <a:pt x="251" y="1161"/>
                  <a:pt x="288" y="1087"/>
                </a:cubicBezTo>
                <a:cubicBezTo>
                  <a:pt x="297" y="1049"/>
                  <a:pt x="288" y="1003"/>
                  <a:pt x="313" y="974"/>
                </a:cubicBezTo>
                <a:cubicBezTo>
                  <a:pt x="327" y="957"/>
                  <a:pt x="355" y="959"/>
                  <a:pt x="375" y="949"/>
                </a:cubicBezTo>
                <a:cubicBezTo>
                  <a:pt x="485" y="894"/>
                  <a:pt x="305" y="955"/>
                  <a:pt x="500" y="899"/>
                </a:cubicBezTo>
                <a:cubicBezTo>
                  <a:pt x="536" y="796"/>
                  <a:pt x="492" y="820"/>
                  <a:pt x="638" y="836"/>
                </a:cubicBezTo>
                <a:cubicBezTo>
                  <a:pt x="666" y="817"/>
                  <a:pt x="705" y="812"/>
                  <a:pt x="726" y="786"/>
                </a:cubicBezTo>
                <a:cubicBezTo>
                  <a:pt x="749" y="757"/>
                  <a:pt x="776" y="686"/>
                  <a:pt x="776" y="686"/>
                </a:cubicBezTo>
                <a:cubicBezTo>
                  <a:pt x="780" y="669"/>
                  <a:pt x="781" y="652"/>
                  <a:pt x="788" y="636"/>
                </a:cubicBezTo>
                <a:cubicBezTo>
                  <a:pt x="794" y="622"/>
                  <a:pt x="816" y="614"/>
                  <a:pt x="813" y="599"/>
                </a:cubicBezTo>
                <a:cubicBezTo>
                  <a:pt x="810" y="584"/>
                  <a:pt x="788" y="582"/>
                  <a:pt x="776" y="574"/>
                </a:cubicBezTo>
                <a:cubicBezTo>
                  <a:pt x="759" y="540"/>
                  <a:pt x="731" y="510"/>
                  <a:pt x="726" y="473"/>
                </a:cubicBezTo>
                <a:cubicBezTo>
                  <a:pt x="699" y="268"/>
                  <a:pt x="745" y="330"/>
                  <a:pt x="663" y="248"/>
                </a:cubicBezTo>
                <a:cubicBezTo>
                  <a:pt x="698" y="76"/>
                  <a:pt x="645" y="262"/>
                  <a:pt x="713" y="160"/>
                </a:cubicBezTo>
                <a:cubicBezTo>
                  <a:pt x="723" y="146"/>
                  <a:pt x="715" y="123"/>
                  <a:pt x="726" y="110"/>
                </a:cubicBezTo>
                <a:cubicBezTo>
                  <a:pt x="746" y="87"/>
                  <a:pt x="776" y="77"/>
                  <a:pt x="801" y="60"/>
                </a:cubicBezTo>
                <a:cubicBezTo>
                  <a:pt x="814" y="52"/>
                  <a:pt x="827" y="55"/>
                  <a:pt x="839" y="35"/>
                </a:cubicBezTo>
                <a:cubicBezTo>
                  <a:pt x="856" y="27"/>
                  <a:pt x="871" y="13"/>
                  <a:pt x="889" y="10"/>
                </a:cubicBezTo>
                <a:cubicBezTo>
                  <a:pt x="960" y="0"/>
                  <a:pt x="929" y="111"/>
                  <a:pt x="939" y="135"/>
                </a:cubicBezTo>
                <a:cubicBezTo>
                  <a:pt x="947" y="154"/>
                  <a:pt x="972" y="160"/>
                  <a:pt x="989" y="173"/>
                </a:cubicBezTo>
                <a:cubicBezTo>
                  <a:pt x="1010" y="238"/>
                  <a:pt x="984" y="298"/>
                  <a:pt x="964" y="361"/>
                </a:cubicBezTo>
                <a:cubicBezTo>
                  <a:pt x="968" y="436"/>
                  <a:pt x="941" y="512"/>
                  <a:pt x="951" y="586"/>
                </a:cubicBezTo>
                <a:cubicBezTo>
                  <a:pt x="958" y="637"/>
                  <a:pt x="1056" y="638"/>
                  <a:pt x="1089" y="661"/>
                </a:cubicBezTo>
                <a:cubicBezTo>
                  <a:pt x="1104" y="671"/>
                  <a:pt x="1114" y="686"/>
                  <a:pt x="1127" y="699"/>
                </a:cubicBezTo>
                <a:cubicBezTo>
                  <a:pt x="1154" y="685"/>
                  <a:pt x="1194" y="661"/>
                  <a:pt x="1227" y="661"/>
                </a:cubicBezTo>
                <a:cubicBezTo>
                  <a:pt x="1253" y="661"/>
                  <a:pt x="1368" y="704"/>
                  <a:pt x="1402" y="711"/>
                </a:cubicBezTo>
                <a:cubicBezTo>
                  <a:pt x="1448" y="729"/>
                  <a:pt x="1493" y="746"/>
                  <a:pt x="1540" y="761"/>
                </a:cubicBezTo>
                <a:cubicBezTo>
                  <a:pt x="1569" y="830"/>
                  <a:pt x="1519" y="912"/>
                  <a:pt x="1515" y="1012"/>
                </a:cubicBezTo>
                <a:cubicBezTo>
                  <a:pt x="1523" y="1091"/>
                  <a:pt x="1605" y="1147"/>
                  <a:pt x="1590" y="1237"/>
                </a:cubicBezTo>
                <a:cubicBezTo>
                  <a:pt x="1515" y="1350"/>
                  <a:pt x="1506" y="1498"/>
                  <a:pt x="1427" y="1550"/>
                </a:cubicBezTo>
                <a:cubicBezTo>
                  <a:pt x="1414" y="1542"/>
                  <a:pt x="1400" y="1536"/>
                  <a:pt x="1389" y="1525"/>
                </a:cubicBezTo>
                <a:cubicBezTo>
                  <a:pt x="1378" y="1515"/>
                  <a:pt x="1375" y="1497"/>
                  <a:pt x="1364" y="1488"/>
                </a:cubicBezTo>
                <a:cubicBezTo>
                  <a:pt x="1350" y="1476"/>
                  <a:pt x="1330" y="1473"/>
                  <a:pt x="1314" y="1463"/>
                </a:cubicBezTo>
                <a:cubicBezTo>
                  <a:pt x="1163" y="1371"/>
                  <a:pt x="1303" y="1444"/>
                  <a:pt x="1189" y="1387"/>
                </a:cubicBezTo>
                <a:cubicBezTo>
                  <a:pt x="1151" y="1310"/>
                  <a:pt x="1102" y="1239"/>
                  <a:pt x="1064" y="1162"/>
                </a:cubicBezTo>
                <a:cubicBezTo>
                  <a:pt x="1040" y="1178"/>
                  <a:pt x="1019" y="1205"/>
                  <a:pt x="989" y="1175"/>
                </a:cubicBezTo>
                <a:cubicBezTo>
                  <a:pt x="980" y="1166"/>
                  <a:pt x="985" y="1146"/>
                  <a:pt x="976" y="1137"/>
                </a:cubicBezTo>
                <a:cubicBezTo>
                  <a:pt x="963" y="1124"/>
                  <a:pt x="943" y="1120"/>
                  <a:pt x="926" y="1112"/>
                </a:cubicBezTo>
                <a:cubicBezTo>
                  <a:pt x="897" y="1116"/>
                  <a:pt x="860" y="1103"/>
                  <a:pt x="839" y="1124"/>
                </a:cubicBezTo>
                <a:cubicBezTo>
                  <a:pt x="811" y="1152"/>
                  <a:pt x="801" y="1237"/>
                  <a:pt x="801" y="1237"/>
                </a:cubicBezTo>
                <a:cubicBezTo>
                  <a:pt x="839" y="1262"/>
                  <a:pt x="843" y="1257"/>
                  <a:pt x="864" y="1300"/>
                </a:cubicBezTo>
                <a:cubicBezTo>
                  <a:pt x="870" y="1312"/>
                  <a:pt x="868" y="1327"/>
                  <a:pt x="876" y="1337"/>
                </a:cubicBezTo>
                <a:cubicBezTo>
                  <a:pt x="886" y="1349"/>
                  <a:pt x="901" y="1354"/>
                  <a:pt x="914" y="1362"/>
                </a:cubicBezTo>
                <a:cubicBezTo>
                  <a:pt x="931" y="1387"/>
                  <a:pt x="947" y="1413"/>
                  <a:pt x="964" y="1438"/>
                </a:cubicBezTo>
                <a:cubicBezTo>
                  <a:pt x="999" y="1492"/>
                  <a:pt x="977" y="1553"/>
                  <a:pt x="1039" y="1588"/>
                </a:cubicBezTo>
                <a:cubicBezTo>
                  <a:pt x="1072" y="1606"/>
                  <a:pt x="1140" y="1616"/>
                  <a:pt x="1177" y="1625"/>
                </a:cubicBezTo>
                <a:cubicBezTo>
                  <a:pt x="1271" y="1768"/>
                  <a:pt x="1131" y="1546"/>
                  <a:pt x="1214" y="1713"/>
                </a:cubicBezTo>
                <a:cubicBezTo>
                  <a:pt x="1227" y="1740"/>
                  <a:pt x="1247" y="1763"/>
                  <a:pt x="1264" y="1788"/>
                </a:cubicBezTo>
                <a:cubicBezTo>
                  <a:pt x="1276" y="1806"/>
                  <a:pt x="1306" y="1797"/>
                  <a:pt x="1327" y="1801"/>
                </a:cubicBezTo>
                <a:cubicBezTo>
                  <a:pt x="1367" y="1828"/>
                  <a:pt x="1380" y="1858"/>
                  <a:pt x="1402" y="1901"/>
                </a:cubicBezTo>
                <a:cubicBezTo>
                  <a:pt x="1408" y="1913"/>
                  <a:pt x="1428" y="1936"/>
                  <a:pt x="1415" y="1938"/>
                </a:cubicBezTo>
                <a:cubicBezTo>
                  <a:pt x="1385" y="1943"/>
                  <a:pt x="1331" y="1784"/>
                  <a:pt x="1302" y="1776"/>
                </a:cubicBezTo>
                <a:cubicBezTo>
                  <a:pt x="1289" y="1768"/>
                  <a:pt x="1304" y="1888"/>
                  <a:pt x="1289" y="1888"/>
                </a:cubicBezTo>
                <a:cubicBezTo>
                  <a:pt x="1212" y="1888"/>
                  <a:pt x="1244" y="1918"/>
                  <a:pt x="1252" y="1951"/>
                </a:cubicBezTo>
                <a:cubicBezTo>
                  <a:pt x="1281" y="2069"/>
                  <a:pt x="1248" y="1968"/>
                  <a:pt x="1277" y="2051"/>
                </a:cubicBezTo>
                <a:cubicBezTo>
                  <a:pt x="1221" y="2191"/>
                  <a:pt x="1291" y="2048"/>
                  <a:pt x="1202" y="2151"/>
                </a:cubicBezTo>
                <a:cubicBezTo>
                  <a:pt x="1190" y="2165"/>
                  <a:pt x="1193" y="2192"/>
                  <a:pt x="1177" y="2201"/>
                </a:cubicBezTo>
                <a:cubicBezTo>
                  <a:pt x="1151" y="2215"/>
                  <a:pt x="1118" y="2210"/>
                  <a:pt x="1089" y="2214"/>
                </a:cubicBezTo>
                <a:cubicBezTo>
                  <a:pt x="1119" y="2089"/>
                  <a:pt x="1078" y="2220"/>
                  <a:pt x="1127" y="2139"/>
                </a:cubicBezTo>
                <a:cubicBezTo>
                  <a:pt x="1148" y="2104"/>
                  <a:pt x="1158" y="2051"/>
                  <a:pt x="1177" y="2014"/>
                </a:cubicBezTo>
                <a:cubicBezTo>
                  <a:pt x="1169" y="1989"/>
                  <a:pt x="1171" y="1957"/>
                  <a:pt x="1152" y="1938"/>
                </a:cubicBezTo>
                <a:cubicBezTo>
                  <a:pt x="1143" y="1929"/>
                  <a:pt x="1126" y="1958"/>
                  <a:pt x="1114" y="1951"/>
                </a:cubicBezTo>
                <a:cubicBezTo>
                  <a:pt x="1098" y="1942"/>
                  <a:pt x="1101" y="1915"/>
                  <a:pt x="1089" y="1901"/>
                </a:cubicBezTo>
                <a:cubicBezTo>
                  <a:pt x="1075" y="1885"/>
                  <a:pt x="1054" y="1878"/>
                  <a:pt x="1039" y="1863"/>
                </a:cubicBezTo>
                <a:cubicBezTo>
                  <a:pt x="1015" y="1839"/>
                  <a:pt x="1013" y="1800"/>
                  <a:pt x="989" y="1776"/>
                </a:cubicBezTo>
                <a:cubicBezTo>
                  <a:pt x="976" y="1763"/>
                  <a:pt x="956" y="1759"/>
                  <a:pt x="939" y="1751"/>
                </a:cubicBezTo>
                <a:cubicBezTo>
                  <a:pt x="931" y="1734"/>
                  <a:pt x="889" y="1713"/>
                  <a:pt x="876" y="1700"/>
                </a:cubicBezTo>
                <a:cubicBezTo>
                  <a:pt x="837" y="1660"/>
                  <a:pt x="661" y="1523"/>
                  <a:pt x="613" y="1488"/>
                </a:cubicBezTo>
                <a:cubicBezTo>
                  <a:pt x="593" y="1428"/>
                  <a:pt x="620" y="1367"/>
                  <a:pt x="576" y="1300"/>
                </a:cubicBezTo>
                <a:lnTo>
                  <a:pt x="490" y="1185"/>
                </a:lnTo>
                <a:cubicBezTo>
                  <a:pt x="449" y="1226"/>
                  <a:pt x="429" y="1222"/>
                  <a:pt x="375" y="1237"/>
                </a:cubicBezTo>
                <a:cubicBezTo>
                  <a:pt x="321" y="1253"/>
                  <a:pt x="298" y="1260"/>
                  <a:pt x="237" y="1300"/>
                </a:cubicBezTo>
                <a:cubicBezTo>
                  <a:pt x="215" y="1314"/>
                  <a:pt x="187" y="1317"/>
                  <a:pt x="162" y="1325"/>
                </a:cubicBezTo>
                <a:cubicBezTo>
                  <a:pt x="150" y="1329"/>
                  <a:pt x="125" y="1337"/>
                  <a:pt x="125" y="1337"/>
                </a:cubicBezTo>
                <a:cubicBezTo>
                  <a:pt x="92" y="1272"/>
                  <a:pt x="113" y="1295"/>
                  <a:pt x="50" y="1250"/>
                </a:cubicBezTo>
                <a:cubicBezTo>
                  <a:pt x="38" y="1241"/>
                  <a:pt x="27" y="1225"/>
                  <a:pt x="12" y="1225"/>
                </a:cubicBezTo>
                <a:cubicBezTo>
                  <a:pt x="3" y="1225"/>
                  <a:pt x="4" y="1242"/>
                  <a:pt x="0" y="1250"/>
                </a:cubicBezTo>
                <a:close/>
              </a:path>
            </a:pathLst>
          </a:custGeom>
          <a:solidFill>
            <a:srgbClr val="FFFF00"/>
          </a:solidFill>
          <a:ln w="9360" cap="sq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3321" name="Freeform 9"/>
          <p:cNvSpPr>
            <a:spLocks noChangeArrowheads="1"/>
          </p:cNvSpPr>
          <p:nvPr/>
        </p:nvSpPr>
        <p:spPr bwMode="auto">
          <a:xfrm>
            <a:off x="2338389" y="3498851"/>
            <a:ext cx="2744787" cy="1470025"/>
          </a:xfrm>
          <a:custGeom>
            <a:avLst/>
            <a:gdLst>
              <a:gd name="T0" fmla="*/ 113 w 1729"/>
              <a:gd name="T1" fmla="*/ 250 h 926"/>
              <a:gd name="T2" fmla="*/ 151 w 1729"/>
              <a:gd name="T3" fmla="*/ 288 h 926"/>
              <a:gd name="T4" fmla="*/ 238 w 1729"/>
              <a:gd name="T5" fmla="*/ 263 h 926"/>
              <a:gd name="T6" fmla="*/ 364 w 1729"/>
              <a:gd name="T7" fmla="*/ 238 h 926"/>
              <a:gd name="T8" fmla="*/ 464 w 1729"/>
              <a:gd name="T9" fmla="*/ 150 h 926"/>
              <a:gd name="T10" fmla="*/ 652 w 1729"/>
              <a:gd name="T11" fmla="*/ 0 h 926"/>
              <a:gd name="T12" fmla="*/ 714 w 1729"/>
              <a:gd name="T13" fmla="*/ 12 h 926"/>
              <a:gd name="T14" fmla="*/ 739 w 1729"/>
              <a:gd name="T15" fmla="*/ 50 h 926"/>
              <a:gd name="T16" fmla="*/ 827 w 1729"/>
              <a:gd name="T17" fmla="*/ 62 h 926"/>
              <a:gd name="T18" fmla="*/ 1040 w 1729"/>
              <a:gd name="T19" fmla="*/ 138 h 926"/>
              <a:gd name="T20" fmla="*/ 1290 w 1729"/>
              <a:gd name="T21" fmla="*/ 175 h 926"/>
              <a:gd name="T22" fmla="*/ 1315 w 1729"/>
              <a:gd name="T23" fmla="*/ 213 h 926"/>
              <a:gd name="T24" fmla="*/ 1328 w 1729"/>
              <a:gd name="T25" fmla="*/ 263 h 926"/>
              <a:gd name="T26" fmla="*/ 1378 w 1729"/>
              <a:gd name="T27" fmla="*/ 238 h 926"/>
              <a:gd name="T28" fmla="*/ 1403 w 1729"/>
              <a:gd name="T29" fmla="*/ 188 h 926"/>
              <a:gd name="T30" fmla="*/ 1440 w 1729"/>
              <a:gd name="T31" fmla="*/ 163 h 926"/>
              <a:gd name="T32" fmla="*/ 1453 w 1729"/>
              <a:gd name="T33" fmla="*/ 113 h 926"/>
              <a:gd name="T34" fmla="*/ 1628 w 1729"/>
              <a:gd name="T35" fmla="*/ 87 h 926"/>
              <a:gd name="T36" fmla="*/ 1716 w 1729"/>
              <a:gd name="T37" fmla="*/ 100 h 926"/>
              <a:gd name="T38" fmla="*/ 1666 w 1729"/>
              <a:gd name="T39" fmla="*/ 125 h 926"/>
              <a:gd name="T40" fmla="*/ 1578 w 1729"/>
              <a:gd name="T41" fmla="*/ 150 h 926"/>
              <a:gd name="T42" fmla="*/ 1541 w 1729"/>
              <a:gd name="T43" fmla="*/ 175 h 926"/>
              <a:gd name="T44" fmla="*/ 1516 w 1729"/>
              <a:gd name="T45" fmla="*/ 213 h 926"/>
              <a:gd name="T46" fmla="*/ 1490 w 1729"/>
              <a:gd name="T47" fmla="*/ 238 h 926"/>
              <a:gd name="T48" fmla="*/ 1465 w 1729"/>
              <a:gd name="T49" fmla="*/ 363 h 926"/>
              <a:gd name="T50" fmla="*/ 1378 w 1729"/>
              <a:gd name="T51" fmla="*/ 401 h 926"/>
              <a:gd name="T52" fmla="*/ 1190 w 1729"/>
              <a:gd name="T53" fmla="*/ 463 h 926"/>
              <a:gd name="T54" fmla="*/ 1140 w 1729"/>
              <a:gd name="T55" fmla="*/ 538 h 926"/>
              <a:gd name="T56" fmla="*/ 1065 w 1729"/>
              <a:gd name="T57" fmla="*/ 563 h 926"/>
              <a:gd name="T58" fmla="*/ 1027 w 1729"/>
              <a:gd name="T59" fmla="*/ 576 h 926"/>
              <a:gd name="T60" fmla="*/ 1027 w 1729"/>
              <a:gd name="T61" fmla="*/ 764 h 926"/>
              <a:gd name="T62" fmla="*/ 1002 w 1729"/>
              <a:gd name="T63" fmla="*/ 801 h 926"/>
              <a:gd name="T64" fmla="*/ 952 w 1729"/>
              <a:gd name="T65" fmla="*/ 814 h 926"/>
              <a:gd name="T66" fmla="*/ 852 w 1729"/>
              <a:gd name="T67" fmla="*/ 864 h 926"/>
              <a:gd name="T68" fmla="*/ 814 w 1729"/>
              <a:gd name="T69" fmla="*/ 851 h 926"/>
              <a:gd name="T70" fmla="*/ 777 w 1729"/>
              <a:gd name="T71" fmla="*/ 864 h 926"/>
              <a:gd name="T72" fmla="*/ 727 w 1729"/>
              <a:gd name="T73" fmla="*/ 901 h 926"/>
              <a:gd name="T74" fmla="*/ 652 w 1729"/>
              <a:gd name="T75" fmla="*/ 926 h 926"/>
              <a:gd name="T76" fmla="*/ 226 w 1729"/>
              <a:gd name="T77" fmla="*/ 864 h 926"/>
              <a:gd name="T78" fmla="*/ 151 w 1729"/>
              <a:gd name="T79" fmla="*/ 701 h 926"/>
              <a:gd name="T80" fmla="*/ 138 w 1729"/>
              <a:gd name="T81" fmla="*/ 663 h 926"/>
              <a:gd name="T82" fmla="*/ 101 w 1729"/>
              <a:gd name="T83" fmla="*/ 651 h 926"/>
              <a:gd name="T84" fmla="*/ 0 w 1729"/>
              <a:gd name="T85" fmla="*/ 601 h 926"/>
              <a:gd name="T86" fmla="*/ 101 w 1729"/>
              <a:gd name="T87" fmla="*/ 413 h 926"/>
              <a:gd name="T88" fmla="*/ 13 w 1729"/>
              <a:gd name="T89" fmla="*/ 375 h 926"/>
              <a:gd name="T90" fmla="*/ 38 w 1729"/>
              <a:gd name="T91" fmla="*/ 325 h 926"/>
              <a:gd name="T92" fmla="*/ 113 w 1729"/>
              <a:gd name="T93" fmla="*/ 250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29" h="926">
                <a:moveTo>
                  <a:pt x="113" y="250"/>
                </a:moveTo>
                <a:cubicBezTo>
                  <a:pt x="126" y="263"/>
                  <a:pt x="133" y="286"/>
                  <a:pt x="151" y="288"/>
                </a:cubicBezTo>
                <a:cubicBezTo>
                  <a:pt x="181" y="291"/>
                  <a:pt x="209" y="270"/>
                  <a:pt x="238" y="263"/>
                </a:cubicBezTo>
                <a:cubicBezTo>
                  <a:pt x="280" y="253"/>
                  <a:pt x="322" y="246"/>
                  <a:pt x="364" y="238"/>
                </a:cubicBezTo>
                <a:cubicBezTo>
                  <a:pt x="402" y="163"/>
                  <a:pt x="399" y="193"/>
                  <a:pt x="464" y="150"/>
                </a:cubicBezTo>
                <a:cubicBezTo>
                  <a:pt x="510" y="59"/>
                  <a:pt x="574" y="51"/>
                  <a:pt x="652" y="0"/>
                </a:cubicBezTo>
                <a:cubicBezTo>
                  <a:pt x="673" y="4"/>
                  <a:pt x="696" y="2"/>
                  <a:pt x="714" y="12"/>
                </a:cubicBezTo>
                <a:cubicBezTo>
                  <a:pt x="727" y="20"/>
                  <a:pt x="725" y="44"/>
                  <a:pt x="739" y="50"/>
                </a:cubicBezTo>
                <a:cubicBezTo>
                  <a:pt x="766" y="62"/>
                  <a:pt x="798" y="58"/>
                  <a:pt x="827" y="62"/>
                </a:cubicBezTo>
                <a:cubicBezTo>
                  <a:pt x="892" y="88"/>
                  <a:pt x="970" y="129"/>
                  <a:pt x="1040" y="138"/>
                </a:cubicBezTo>
                <a:cubicBezTo>
                  <a:pt x="1257" y="165"/>
                  <a:pt x="1175" y="147"/>
                  <a:pt x="1290" y="175"/>
                </a:cubicBezTo>
                <a:cubicBezTo>
                  <a:pt x="1298" y="188"/>
                  <a:pt x="1309" y="199"/>
                  <a:pt x="1315" y="213"/>
                </a:cubicBezTo>
                <a:cubicBezTo>
                  <a:pt x="1322" y="229"/>
                  <a:pt x="1312" y="257"/>
                  <a:pt x="1328" y="263"/>
                </a:cubicBezTo>
                <a:cubicBezTo>
                  <a:pt x="1345" y="270"/>
                  <a:pt x="1361" y="246"/>
                  <a:pt x="1378" y="238"/>
                </a:cubicBezTo>
                <a:cubicBezTo>
                  <a:pt x="1386" y="221"/>
                  <a:pt x="1391" y="202"/>
                  <a:pt x="1403" y="188"/>
                </a:cubicBezTo>
                <a:cubicBezTo>
                  <a:pt x="1412" y="177"/>
                  <a:pt x="1432" y="175"/>
                  <a:pt x="1440" y="163"/>
                </a:cubicBezTo>
                <a:cubicBezTo>
                  <a:pt x="1450" y="149"/>
                  <a:pt x="1437" y="119"/>
                  <a:pt x="1453" y="113"/>
                </a:cubicBezTo>
                <a:cubicBezTo>
                  <a:pt x="1508" y="91"/>
                  <a:pt x="1570" y="96"/>
                  <a:pt x="1628" y="87"/>
                </a:cubicBezTo>
                <a:cubicBezTo>
                  <a:pt x="1657" y="91"/>
                  <a:pt x="1695" y="79"/>
                  <a:pt x="1716" y="100"/>
                </a:cubicBezTo>
                <a:cubicBezTo>
                  <a:pt x="1729" y="113"/>
                  <a:pt x="1683" y="118"/>
                  <a:pt x="1666" y="125"/>
                </a:cubicBezTo>
                <a:cubicBezTo>
                  <a:pt x="1637" y="137"/>
                  <a:pt x="1609" y="143"/>
                  <a:pt x="1578" y="150"/>
                </a:cubicBezTo>
                <a:cubicBezTo>
                  <a:pt x="1566" y="158"/>
                  <a:pt x="1561" y="151"/>
                  <a:pt x="1541" y="175"/>
                </a:cubicBezTo>
                <a:cubicBezTo>
                  <a:pt x="1533" y="188"/>
                  <a:pt x="1526" y="201"/>
                  <a:pt x="1516" y="213"/>
                </a:cubicBezTo>
                <a:cubicBezTo>
                  <a:pt x="1508" y="222"/>
                  <a:pt x="1494" y="227"/>
                  <a:pt x="1490" y="238"/>
                </a:cubicBezTo>
                <a:cubicBezTo>
                  <a:pt x="1476" y="278"/>
                  <a:pt x="1484" y="325"/>
                  <a:pt x="1465" y="363"/>
                </a:cubicBezTo>
                <a:cubicBezTo>
                  <a:pt x="1460" y="372"/>
                  <a:pt x="1393" y="397"/>
                  <a:pt x="1378" y="401"/>
                </a:cubicBezTo>
                <a:cubicBezTo>
                  <a:pt x="1304" y="422"/>
                  <a:pt x="1257" y="430"/>
                  <a:pt x="1190" y="463"/>
                </a:cubicBezTo>
                <a:cubicBezTo>
                  <a:pt x="1173" y="488"/>
                  <a:pt x="1157" y="513"/>
                  <a:pt x="1140" y="538"/>
                </a:cubicBezTo>
                <a:cubicBezTo>
                  <a:pt x="1125" y="560"/>
                  <a:pt x="1090" y="555"/>
                  <a:pt x="1065" y="563"/>
                </a:cubicBezTo>
                <a:cubicBezTo>
                  <a:pt x="1052" y="567"/>
                  <a:pt x="1034" y="573"/>
                  <a:pt x="1027" y="576"/>
                </a:cubicBezTo>
                <a:cubicBezTo>
                  <a:pt x="1055" y="655"/>
                  <a:pt x="1060" y="666"/>
                  <a:pt x="1027" y="764"/>
                </a:cubicBezTo>
                <a:cubicBezTo>
                  <a:pt x="1022" y="778"/>
                  <a:pt x="1014" y="793"/>
                  <a:pt x="1002" y="801"/>
                </a:cubicBezTo>
                <a:cubicBezTo>
                  <a:pt x="988" y="811"/>
                  <a:pt x="969" y="810"/>
                  <a:pt x="952" y="814"/>
                </a:cubicBezTo>
                <a:cubicBezTo>
                  <a:pt x="887" y="911"/>
                  <a:pt x="932" y="898"/>
                  <a:pt x="852" y="864"/>
                </a:cubicBezTo>
                <a:cubicBezTo>
                  <a:pt x="840" y="859"/>
                  <a:pt x="827" y="855"/>
                  <a:pt x="814" y="851"/>
                </a:cubicBezTo>
                <a:cubicBezTo>
                  <a:pt x="802" y="855"/>
                  <a:pt x="788" y="857"/>
                  <a:pt x="777" y="864"/>
                </a:cubicBezTo>
                <a:cubicBezTo>
                  <a:pt x="759" y="874"/>
                  <a:pt x="746" y="892"/>
                  <a:pt x="727" y="901"/>
                </a:cubicBezTo>
                <a:cubicBezTo>
                  <a:pt x="703" y="913"/>
                  <a:pt x="652" y="926"/>
                  <a:pt x="652" y="926"/>
                </a:cubicBezTo>
                <a:cubicBezTo>
                  <a:pt x="511" y="891"/>
                  <a:pt x="362" y="908"/>
                  <a:pt x="226" y="864"/>
                </a:cubicBezTo>
                <a:cubicBezTo>
                  <a:pt x="193" y="747"/>
                  <a:pt x="218" y="801"/>
                  <a:pt x="151" y="701"/>
                </a:cubicBezTo>
                <a:cubicBezTo>
                  <a:pt x="144" y="690"/>
                  <a:pt x="147" y="672"/>
                  <a:pt x="138" y="663"/>
                </a:cubicBezTo>
                <a:cubicBezTo>
                  <a:pt x="129" y="654"/>
                  <a:pt x="113" y="655"/>
                  <a:pt x="101" y="651"/>
                </a:cubicBezTo>
                <a:cubicBezTo>
                  <a:pt x="31" y="625"/>
                  <a:pt x="15" y="636"/>
                  <a:pt x="0" y="601"/>
                </a:cubicBezTo>
                <a:cubicBezTo>
                  <a:pt x="31" y="544"/>
                  <a:pt x="79" y="477"/>
                  <a:pt x="101" y="413"/>
                </a:cubicBezTo>
                <a:cubicBezTo>
                  <a:pt x="86" y="408"/>
                  <a:pt x="18" y="389"/>
                  <a:pt x="13" y="375"/>
                </a:cubicBezTo>
                <a:cubicBezTo>
                  <a:pt x="7" y="357"/>
                  <a:pt x="29" y="341"/>
                  <a:pt x="38" y="325"/>
                </a:cubicBezTo>
                <a:cubicBezTo>
                  <a:pt x="59" y="288"/>
                  <a:pt x="86" y="280"/>
                  <a:pt x="113" y="250"/>
                </a:cubicBezTo>
                <a:close/>
              </a:path>
            </a:pathLst>
          </a:custGeom>
          <a:solidFill>
            <a:srgbClr val="FF00FF"/>
          </a:solidFill>
          <a:ln w="9360" cap="sq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895600" y="457200"/>
            <a:ext cx="35052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spcBef>
                <a:spcPts val="15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Ăng-glô Xắc-xông</a:t>
            </a:r>
          </a:p>
          <a:p>
            <a:pPr algn="ctr">
              <a:spcBef>
                <a:spcPts val="2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(Anh)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495800" y="3078164"/>
            <a:ext cx="35052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spcBef>
                <a:spcPts val="15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Đông Gốt</a:t>
            </a:r>
          </a:p>
          <a:p>
            <a:pPr algn="ctr">
              <a:spcBef>
                <a:spcPts val="2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(ý)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981200" y="3581400"/>
            <a:ext cx="35052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spcBef>
                <a:spcPts val="15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Tây Gốt</a:t>
            </a:r>
          </a:p>
          <a:p>
            <a:pPr algn="ctr">
              <a:spcBef>
                <a:spcPts val="2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Tây Ban Nha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971800" y="2057400"/>
            <a:ext cx="35052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spcBef>
                <a:spcPts val="15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Phơ-răng</a:t>
            </a:r>
          </a:p>
          <a:p>
            <a:pPr algn="ctr">
              <a:spcBef>
                <a:spcPts val="2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(Pháp)</a:t>
            </a: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5029200" y="1600200"/>
            <a:ext cx="990600" cy="304800"/>
          </a:xfrm>
          <a:prstGeom prst="leftArrow">
            <a:avLst>
              <a:gd name="adj1" fmla="val 50000"/>
              <a:gd name="adj2" fmla="val 81250"/>
            </a:avLst>
          </a:prstGeom>
          <a:solidFill>
            <a:srgbClr val="FF3300"/>
          </a:solidFill>
          <a:ln w="9360" cap="sq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Times New Roman" panose="02020603050405020304" pitchFamily="18" charset="0"/>
              <a:buNone/>
            </a:pPr>
            <a:endParaRPr lang="vi-VN" altLang="en-US"/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 rot="16020000">
            <a:off x="4186238" y="1752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360" cap="sq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Times New Roman" panose="02020603050405020304" pitchFamily="18" charset="0"/>
              <a:buNone/>
            </a:pPr>
            <a:endParaRPr lang="vi-VN" altLang="en-US"/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 rot="18000000">
            <a:off x="3824289" y="3338514"/>
            <a:ext cx="847725" cy="263525"/>
          </a:xfrm>
          <a:prstGeom prst="leftArrow">
            <a:avLst>
              <a:gd name="adj1" fmla="val 50000"/>
              <a:gd name="adj2" fmla="val 80407"/>
            </a:avLst>
          </a:prstGeom>
          <a:solidFill>
            <a:srgbClr val="FF3300"/>
          </a:solidFill>
          <a:ln w="9360" cap="sq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Times New Roman" panose="02020603050405020304" pitchFamily="18" charset="0"/>
              <a:buNone/>
            </a:pPr>
            <a:endParaRPr lang="vi-VN" altLang="en-US"/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auto">
          <a:xfrm rot="8580000">
            <a:off x="4964113" y="4951413"/>
            <a:ext cx="990600" cy="304800"/>
          </a:xfrm>
          <a:prstGeom prst="leftArrow">
            <a:avLst>
              <a:gd name="adj1" fmla="val 50000"/>
              <a:gd name="adj2" fmla="val 81250"/>
            </a:avLst>
          </a:prstGeom>
          <a:solidFill>
            <a:srgbClr val="FF3300"/>
          </a:solidFill>
          <a:ln w="9360" cap="sq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Times New Roman" panose="02020603050405020304" pitchFamily="18" charset="0"/>
              <a:buNone/>
            </a:pPr>
            <a:endParaRPr lang="vi-VN" altLang="en-US"/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 rot="20340000">
            <a:off x="7531100" y="2820988"/>
            <a:ext cx="990600" cy="304800"/>
          </a:xfrm>
          <a:prstGeom prst="leftArrow">
            <a:avLst>
              <a:gd name="adj1" fmla="val 50000"/>
              <a:gd name="adj2" fmla="val 81250"/>
            </a:avLst>
          </a:prstGeom>
          <a:solidFill>
            <a:srgbClr val="FF3300"/>
          </a:solidFill>
          <a:ln w="9360" cap="sq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Times New Roman" panose="02020603050405020304" pitchFamily="18" charset="0"/>
              <a:buNone/>
            </a:pPr>
            <a:endParaRPr lang="vi-VN" altLang="en-US"/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auto">
          <a:xfrm rot="16200000">
            <a:off x="8153400" y="3505200"/>
            <a:ext cx="990600" cy="304800"/>
          </a:xfrm>
          <a:prstGeom prst="leftArrow">
            <a:avLst>
              <a:gd name="adj1" fmla="val 50000"/>
              <a:gd name="adj2" fmla="val 81250"/>
            </a:avLst>
          </a:prstGeom>
          <a:solidFill>
            <a:srgbClr val="FF3300"/>
          </a:solidFill>
          <a:ln w="9360" cap="sq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Times New Roman" panose="02020603050405020304" pitchFamily="18" charset="0"/>
              <a:buNone/>
            </a:pPr>
            <a:endParaRPr lang="vi-VN" altLang="en-US"/>
          </a:p>
        </p:txBody>
      </p:sp>
      <p:sp>
        <p:nvSpPr>
          <p:cNvPr id="13332" name="AutoShape 20"/>
          <p:cNvSpPr>
            <a:spLocks noChangeArrowheads="1"/>
          </p:cNvSpPr>
          <p:nvPr/>
        </p:nvSpPr>
        <p:spPr bwMode="auto">
          <a:xfrm rot="9300000">
            <a:off x="3506788" y="4954588"/>
            <a:ext cx="990600" cy="304800"/>
          </a:xfrm>
          <a:prstGeom prst="leftArrow">
            <a:avLst>
              <a:gd name="adj1" fmla="val 50000"/>
              <a:gd name="adj2" fmla="val 81250"/>
            </a:avLst>
          </a:prstGeom>
          <a:solidFill>
            <a:srgbClr val="FF3300"/>
          </a:solidFill>
          <a:ln w="9360" cap="sq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Times New Roman" panose="02020603050405020304" pitchFamily="18" charset="0"/>
              <a:buNone/>
            </a:pPr>
            <a:endParaRPr lang="vi-VN" altLang="en-US"/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 rot="8580000">
            <a:off x="5802313" y="5257800"/>
            <a:ext cx="990600" cy="304800"/>
          </a:xfrm>
          <a:prstGeom prst="leftArrow">
            <a:avLst>
              <a:gd name="adj1" fmla="val 50000"/>
              <a:gd name="adj2" fmla="val 81250"/>
            </a:avLst>
          </a:prstGeom>
          <a:solidFill>
            <a:srgbClr val="FF3300"/>
          </a:solidFill>
          <a:ln w="9360" cap="sq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Times New Roman" panose="02020603050405020304" pitchFamily="18" charset="0"/>
              <a:buNone/>
            </a:pPr>
            <a:endParaRPr lang="vi-VN" altLang="en-US"/>
          </a:p>
        </p:txBody>
      </p:sp>
      <p:sp>
        <p:nvSpPr>
          <p:cNvPr id="13334" name="AutoShape 22"/>
          <p:cNvSpPr>
            <a:spLocks noChangeArrowheads="1"/>
          </p:cNvSpPr>
          <p:nvPr/>
        </p:nvSpPr>
        <p:spPr bwMode="auto">
          <a:xfrm rot="20340000">
            <a:off x="6159500" y="2439988"/>
            <a:ext cx="990600" cy="304800"/>
          </a:xfrm>
          <a:prstGeom prst="leftArrow">
            <a:avLst>
              <a:gd name="adj1" fmla="val 50000"/>
              <a:gd name="adj2" fmla="val 81250"/>
            </a:avLst>
          </a:prstGeom>
          <a:solidFill>
            <a:srgbClr val="FF3300"/>
          </a:solidFill>
          <a:ln w="9360" cap="sq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Times New Roman" panose="02020603050405020304" pitchFamily="18" charset="0"/>
              <a:buNone/>
            </a:pPr>
            <a:endParaRPr lang="vi-VN" altLang="en-US"/>
          </a:p>
        </p:txBody>
      </p:sp>
      <p:sp>
        <p:nvSpPr>
          <p:cNvPr id="13335" name="AutoShape 23"/>
          <p:cNvSpPr>
            <a:spLocks noChangeArrowheads="1"/>
          </p:cNvSpPr>
          <p:nvPr/>
        </p:nvSpPr>
        <p:spPr bwMode="auto">
          <a:xfrm rot="5880000">
            <a:off x="5602288" y="4368800"/>
            <a:ext cx="990600" cy="304800"/>
          </a:xfrm>
          <a:prstGeom prst="leftArrow">
            <a:avLst>
              <a:gd name="adj1" fmla="val 50000"/>
              <a:gd name="adj2" fmla="val 81250"/>
            </a:avLst>
          </a:prstGeom>
          <a:solidFill>
            <a:srgbClr val="FF3300"/>
          </a:solidFill>
          <a:ln w="9360" cap="sq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Times New Roman" panose="02020603050405020304" pitchFamily="18" charset="0"/>
              <a:buNone/>
            </a:pPr>
            <a:endParaRPr lang="vi-VN" altLang="en-US"/>
          </a:p>
        </p:txBody>
      </p:sp>
      <p:sp>
        <p:nvSpPr>
          <p:cNvPr id="18457" name="Text Box 24"/>
          <p:cNvSpPr txBox="1">
            <a:spLocks noChangeArrowheads="1"/>
          </p:cNvSpPr>
          <p:nvPr/>
        </p:nvSpPr>
        <p:spPr bwMode="auto">
          <a:xfrm>
            <a:off x="8220076" y="1655764"/>
            <a:ext cx="18002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vi-VN" altLang="en-US" sz="2800" b="1">
                <a:solidFill>
                  <a:srgbClr val="FF0000"/>
                </a:solidFill>
              </a:rPr>
              <a:t>Giéc-man</a:t>
            </a:r>
          </a:p>
        </p:txBody>
      </p:sp>
    </p:spTree>
    <p:extLst>
      <p:ext uri="{BB962C8B-B14F-4D97-AF65-F5344CB8AC3E}">
        <p14:creationId xmlns:p14="http://schemas.microsoft.com/office/powerpoint/2010/main" val="1899801305"/>
      </p:ext>
    </p:extLst>
  </p:cSld>
  <p:clrMapOvr>
    <a:masterClrMapping/>
  </p:clrMapOvr>
  <p:transition spd="slow">
    <p:zoom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7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0" dur="2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3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6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6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9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2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5" dur="2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4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4" dur="8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</p:anim>
                                    <p:anim calcmode="discrete" valueType="clr">
                                      <p:cBhvr additive="repl">
                                        <p:cTn id="45" dur="8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46" dur="8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5" dur="8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</p:anim>
                                    <p:anim calcmode="discrete" valueType="clr">
                                      <p:cBhvr additive="repl">
                                        <p:cTn id="56" dur="8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57" dur="8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6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6" dur="8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</p:anim>
                                    <p:anim calcmode="discrete" valueType="clr">
                                      <p:cBhvr additive="repl">
                                        <p:cTn id="67" dur="8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68" dur="8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7" dur="8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</p:anim>
                                    <p:anim calcmode="discrete" valueType="clr">
                                      <p:cBhvr additive="repl">
                                        <p:cTn id="78" dur="8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79" dur="8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81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84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8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90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93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96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99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02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05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08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 animBg="1"/>
      <p:bldP spid="13326" grpId="1" animBg="1"/>
      <p:bldP spid="13327" grpId="0" animBg="1"/>
      <p:bldP spid="13327" grpId="1" animBg="1"/>
      <p:bldP spid="13328" grpId="0" animBg="1"/>
      <p:bldP spid="13328" grpId="1" animBg="1"/>
      <p:bldP spid="13329" grpId="0" animBg="1"/>
      <p:bldP spid="13329" grpId="1" animBg="1"/>
      <p:bldP spid="13330" grpId="0" animBg="1"/>
      <p:bldP spid="13330" grpId="1" animBg="1"/>
      <p:bldP spid="13331" grpId="0" animBg="1"/>
      <p:bldP spid="13331" grpId="1" animBg="1"/>
      <p:bldP spid="13332" grpId="0" animBg="1"/>
      <p:bldP spid="13332" grpId="1" animBg="1"/>
      <p:bldP spid="13333" grpId="0" animBg="1"/>
      <p:bldP spid="13333" grpId="1" animBg="1"/>
      <p:bldP spid="13334" grpId="0" animBg="1"/>
      <p:bldP spid="13334" grpId="1" animBg="1"/>
      <p:bldP spid="13335" grpId="0" animBg="1"/>
      <p:bldP spid="1333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3581400" y="6400801"/>
            <a:ext cx="708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Bản đồ các quốc gia phong kiến châu Âu</a:t>
            </a:r>
          </a:p>
        </p:txBody>
      </p:sp>
      <p:sp>
        <p:nvSpPr>
          <p:cNvPr id="20484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0134600" y="6553200"/>
            <a:ext cx="533400" cy="304800"/>
          </a:xfrm>
          <a:prstGeom prst="actionButtonBackPrevious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Font typeface="Times New Roman" panose="02020603050405020304" pitchFamily="18" charset="0"/>
              <a:buNone/>
            </a:pPr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9272611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951</Words>
  <Application>Microsoft Office PowerPoint</Application>
  <PresentationFormat>Màn hình rộng</PresentationFormat>
  <Paragraphs>124</Paragraphs>
  <Slides>20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6" baseType="lpstr">
      <vt:lpstr>SimSun</vt:lpstr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Lãnh chúa phong kiến và nông nô được hình thành từ những tầng lớp nào của xã hội cổ đại?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HƯỚNG DẪN VỀ NHÀ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Thi Ha GV</dc:creator>
  <cp:lastModifiedBy>Nga Nguyen</cp:lastModifiedBy>
  <cp:revision>33</cp:revision>
  <dcterms:created xsi:type="dcterms:W3CDTF">2022-06-19T11:40:22Z</dcterms:created>
  <dcterms:modified xsi:type="dcterms:W3CDTF">2024-12-13T13:50:22Z</dcterms:modified>
</cp:coreProperties>
</file>