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5" r:id="rId3"/>
    <p:sldId id="266" r:id="rId4"/>
    <p:sldId id="282" r:id="rId5"/>
    <p:sldId id="260" r:id="rId6"/>
    <p:sldId id="281" r:id="rId7"/>
    <p:sldId id="259" r:id="rId8"/>
    <p:sldId id="258" r:id="rId9"/>
    <p:sldId id="268" r:id="rId10"/>
    <p:sldId id="269" r:id="rId11"/>
    <p:sldId id="270" r:id="rId12"/>
    <p:sldId id="262" r:id="rId13"/>
    <p:sldId id="286" r:id="rId14"/>
    <p:sldId id="263" r:id="rId15"/>
    <p:sldId id="271" r:id="rId16"/>
    <p:sldId id="274" r:id="rId17"/>
    <p:sldId id="276" r:id="rId18"/>
    <p:sldId id="287" r:id="rId19"/>
    <p:sldId id="277" r:id="rId20"/>
    <p:sldId id="300" r:id="rId21"/>
    <p:sldId id="301" r:id="rId22"/>
    <p:sldId id="264" r:id="rId23"/>
    <p:sldId id="257" r:id="rId24"/>
    <p:sldId id="292" r:id="rId25"/>
    <p:sldId id="291" r:id="rId26"/>
    <p:sldId id="293" r:id="rId27"/>
    <p:sldId id="294" r:id="rId28"/>
    <p:sldId id="295" r:id="rId29"/>
    <p:sldId id="296" r:id="rId30"/>
    <p:sldId id="27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CFD5F-23E0-496B-BF8A-47BA5F298E76}" type="datetimeFigureOut">
              <a:rPr lang="en-US" smtClean="0"/>
              <a:t>15/4/2025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E5F06-98EF-4A8B-A6AF-558B7ABAAEA6}" type="slidenum">
              <a:rPr lang="en-US" smtClean="0"/>
              <a:t>‹#›</a:t>
            </a:fld>
            <a:endParaRPr lang="en-US"/>
          </a:p>
        </p:txBody>
      </p:sp>
    </p:spTree>
    <p:extLst>
      <p:ext uri="{BB962C8B-B14F-4D97-AF65-F5344CB8AC3E}">
        <p14:creationId xmlns:p14="http://schemas.microsoft.com/office/powerpoint/2010/main" val="19083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E5F06-98EF-4A8B-A6AF-558B7ABAAEA6}" type="slidenum">
              <a:rPr lang="en-US" smtClean="0"/>
              <a:t>1</a:t>
            </a:fld>
            <a:endParaRPr lang="en-US"/>
          </a:p>
        </p:txBody>
      </p:sp>
    </p:spTree>
    <p:extLst>
      <p:ext uri="{BB962C8B-B14F-4D97-AF65-F5344CB8AC3E}">
        <p14:creationId xmlns:p14="http://schemas.microsoft.com/office/powerpoint/2010/main" val="213406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E5F06-98EF-4A8B-A6AF-558B7ABAAEA6}" type="slidenum">
              <a:rPr lang="en-US" smtClean="0"/>
              <a:t>4</a:t>
            </a:fld>
            <a:endParaRPr lang="en-US"/>
          </a:p>
        </p:txBody>
      </p:sp>
    </p:spTree>
    <p:extLst>
      <p:ext uri="{BB962C8B-B14F-4D97-AF65-F5344CB8AC3E}">
        <p14:creationId xmlns:p14="http://schemas.microsoft.com/office/powerpoint/2010/main" val="294345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536AA9-17DE-4590-93A0-BA05999C545D}"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360325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36AA9-17DE-4590-93A0-BA05999C545D}"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248296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36AA9-17DE-4590-93A0-BA05999C545D}"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14913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536AA9-17DE-4590-93A0-BA05999C545D}"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414379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36AA9-17DE-4590-93A0-BA05999C545D}"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15886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536AA9-17DE-4590-93A0-BA05999C545D}"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474095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536AA9-17DE-4590-93A0-BA05999C545D}" type="datetimeFigureOut">
              <a:rPr lang="en-US" smtClean="0"/>
              <a:t>15/4/2025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278998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536AA9-17DE-4590-93A0-BA05999C545D}" type="datetimeFigureOut">
              <a:rPr lang="en-US" smtClean="0"/>
              <a:t>15/4/2025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3630175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36AA9-17DE-4590-93A0-BA05999C545D}" type="datetimeFigureOut">
              <a:rPr lang="en-US" smtClean="0"/>
              <a:t>15/4/2025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114663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36AA9-17DE-4590-93A0-BA05999C545D}"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308874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36AA9-17DE-4590-93A0-BA05999C545D}"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E7F65-2B03-4575-B222-AFD4A77CF78A}" type="slidenum">
              <a:rPr lang="en-US" smtClean="0"/>
              <a:t>‹#›</a:t>
            </a:fld>
            <a:endParaRPr lang="en-US"/>
          </a:p>
        </p:txBody>
      </p:sp>
    </p:spTree>
    <p:extLst>
      <p:ext uri="{BB962C8B-B14F-4D97-AF65-F5344CB8AC3E}">
        <p14:creationId xmlns:p14="http://schemas.microsoft.com/office/powerpoint/2010/main" val="335278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36AA9-17DE-4590-93A0-BA05999C545D}" type="datetimeFigureOut">
              <a:rPr lang="en-US" smtClean="0"/>
              <a:t>15/4/2025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E7F65-2B03-4575-B222-AFD4A77CF78A}" type="slidenum">
              <a:rPr lang="en-US" smtClean="0"/>
              <a:t>‹#›</a:t>
            </a:fld>
            <a:endParaRPr lang="en-US"/>
          </a:p>
        </p:txBody>
      </p:sp>
    </p:spTree>
    <p:extLst>
      <p:ext uri="{BB962C8B-B14F-4D97-AF65-F5344CB8AC3E}">
        <p14:creationId xmlns:p14="http://schemas.microsoft.com/office/powerpoint/2010/main" val="1641110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achxuasaigon.com/de-men-phieu-luu-ky/"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Powerpoint học tập sáng mà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 y="228599"/>
            <a:ext cx="9144000" cy="70103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215573"/>
            <a:ext cx="9220200" cy="2670627"/>
          </a:xfrm>
        </p:spPr>
        <p:txBody>
          <a:bodyPr>
            <a:noAutofit/>
          </a:bodyPr>
          <a:lstStyle/>
          <a:p>
            <a:pPr>
              <a:spcBef>
                <a:spcPts val="600"/>
              </a:spcBef>
            </a:pPr>
            <a:r>
              <a:rPr lang="en-US" sz="2500" b="1" dirty="0">
                <a:solidFill>
                  <a:srgbClr val="0070C0"/>
                </a:solidFill>
              </a:rPr>
              <a:t/>
            </a:r>
            <a:br>
              <a:rPr lang="en-US" sz="2500" b="1" dirty="0">
                <a:solidFill>
                  <a:srgbClr val="0070C0"/>
                </a:solidFill>
              </a:rPr>
            </a:br>
            <a:r>
              <a:rPr lang="en-US" sz="3200" b="1" dirty="0">
                <a:solidFill>
                  <a:srgbClr val="0070C0"/>
                </a:solidFill>
                <a:latin typeface="Times New Roman" panose="02020603050405020304" pitchFamily="18" charset="0"/>
                <a:cs typeface="Times New Roman" panose="02020603050405020304" pitchFamily="18" charset="0"/>
              </a:rPr>
              <a:t/>
            </a:r>
            <a:br>
              <a:rPr lang="en-US" sz="3200" b="1" dirty="0">
                <a:solidFill>
                  <a:srgbClr val="0070C0"/>
                </a:solidFill>
                <a:latin typeface="Times New Roman" panose="02020603050405020304" pitchFamily="18" charset="0"/>
                <a:cs typeface="Times New Roman" panose="02020603050405020304" pitchFamily="18" charset="0"/>
              </a:rPr>
            </a:b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90500" y="3352799"/>
            <a:ext cx="8763000" cy="762001"/>
          </a:xfrm>
        </p:spPr>
        <p:txBody>
          <a:bodyPr>
            <a:noAutofit/>
          </a:bodyPr>
          <a:lstStyle/>
          <a:p>
            <a:r>
              <a:rPr lang="en-US" sz="2400" b="1">
                <a:solidFill>
                  <a:srgbClr val="FF0000"/>
                </a:solidFill>
                <a:latin typeface="Times New Roman" panose="02020603050405020304" pitchFamily="18" charset="0"/>
                <a:cs typeface="Times New Roman" panose="02020603050405020304" pitchFamily="18" charset="0"/>
              </a:rPr>
              <a:t>GIỚI </a:t>
            </a:r>
            <a:r>
              <a:rPr lang="en-US" sz="2800" b="1">
                <a:solidFill>
                  <a:srgbClr val="FF0000"/>
                </a:solidFill>
                <a:latin typeface="Times New Roman" panose="02020603050405020304" pitchFamily="18" charset="0"/>
                <a:cs typeface="Times New Roman" panose="02020603050405020304" pitchFamily="18" charset="0"/>
              </a:rPr>
              <a:t>THIỆU</a:t>
            </a:r>
            <a:r>
              <a:rPr lang="en-US" sz="2400" b="1">
                <a:solidFill>
                  <a:srgbClr val="FF0000"/>
                </a:solidFill>
                <a:latin typeface="Times New Roman" panose="02020603050405020304" pitchFamily="18" charset="0"/>
                <a:cs typeface="Times New Roman" panose="02020603050405020304" pitchFamily="18" charset="0"/>
              </a:rPr>
              <a:t> SÁCH : DẾ MÈN PHIÊU LƯU </a:t>
            </a:r>
            <a:r>
              <a:rPr lang="en-US" sz="2400" b="1" smtClean="0">
                <a:solidFill>
                  <a:srgbClr val="FF0000"/>
                </a:solidFill>
                <a:latin typeface="Times New Roman" panose="02020603050405020304" pitchFamily="18" charset="0"/>
                <a:cs typeface="Times New Roman" panose="02020603050405020304" pitchFamily="18" charset="0"/>
              </a:rPr>
              <a:t>KÝ </a:t>
            </a:r>
            <a:r>
              <a:rPr lang="en-US" sz="2400" b="1">
                <a:solidFill>
                  <a:srgbClr val="FF0000"/>
                </a:solidFill>
                <a:latin typeface="Times New Roman" panose="02020603050405020304" pitchFamily="18" charset="0"/>
                <a:cs typeface="Times New Roman" panose="02020603050405020304" pitchFamily="18" charset="0"/>
              </a:rPr>
              <a:t>- TÔ HOÀI </a:t>
            </a:r>
          </a:p>
        </p:txBody>
      </p:sp>
      <p:sp>
        <p:nvSpPr>
          <p:cNvPr id="7" name="Subtitle 2"/>
          <p:cNvSpPr txBox="1">
            <a:spLocks/>
          </p:cNvSpPr>
          <p:nvPr/>
        </p:nvSpPr>
        <p:spPr>
          <a:xfrm>
            <a:off x="814705" y="4419291"/>
            <a:ext cx="8095420" cy="762001"/>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err="1">
                <a:solidFill>
                  <a:schemeClr val="tx1"/>
                </a:solidFill>
                <a:latin typeface="Times New Roman" panose="02020603050405020304" pitchFamily="18" charset="0"/>
                <a:cs typeface="Times New Roman" panose="02020603050405020304" pitchFamily="18" charset="0"/>
              </a:rPr>
              <a:t>Đơn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vị</a:t>
            </a:r>
            <a:r>
              <a:rPr lang="en-US" b="1" dirty="0">
                <a:solidFill>
                  <a:schemeClr val="tx1"/>
                </a:solidFill>
                <a:latin typeface="Times New Roman" panose="02020603050405020304" pitchFamily="18" charset="0"/>
                <a:cs typeface="Times New Roman" panose="02020603050405020304" pitchFamily="18" charset="0"/>
              </a:rPr>
              <a:t> : </a:t>
            </a:r>
            <a:r>
              <a:rPr lang="en-US" b="1" dirty="0" err="1" smtClean="0">
                <a:solidFill>
                  <a:schemeClr val="tx1"/>
                </a:solidFill>
                <a:latin typeface="Times New Roman" panose="02020603050405020304" pitchFamily="18" charset="0"/>
                <a:cs typeface="Times New Roman" panose="02020603050405020304" pitchFamily="18" charset="0"/>
              </a:rPr>
              <a:t>Trường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Tiểu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học</a:t>
            </a:r>
            <a:r>
              <a:rPr lang="en-US" b="1" dirty="0" smtClean="0">
                <a:solidFill>
                  <a:schemeClr val="tx1"/>
                </a:solidFill>
                <a:latin typeface="Times New Roman" panose="02020603050405020304" pitchFamily="18" charset="0"/>
                <a:cs typeface="Times New Roman" panose="02020603050405020304" pitchFamily="18" charset="0"/>
              </a:rPr>
              <a:t> </a:t>
            </a:r>
            <a:r>
              <a:rPr lang="vi-VN" b="1" dirty="0" smtClean="0">
                <a:solidFill>
                  <a:schemeClr val="tx1"/>
                </a:solidFill>
                <a:latin typeface="Times New Roman" panose="02020603050405020304" pitchFamily="18" charset="0"/>
                <a:cs typeface="Times New Roman" panose="02020603050405020304" pitchFamily="18" charset="0"/>
              </a:rPr>
              <a:t>Liên Sơn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Huyện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Gia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Viễn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122237" y="3908474"/>
            <a:ext cx="7333420" cy="7620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2116284" y="5534575"/>
            <a:ext cx="7333420" cy="7620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i="1" err="1">
                <a:solidFill>
                  <a:schemeClr val="bg1"/>
                </a:solidFill>
                <a:latin typeface="Times New Roman" panose="02020603050405020304" pitchFamily="18" charset="0"/>
                <a:cs typeface="Times New Roman" panose="02020603050405020304" pitchFamily="18" charset="0"/>
              </a:rPr>
              <a:t>Ninh</a:t>
            </a:r>
            <a:r>
              <a:rPr lang="en-US" b="1" i="1">
                <a:solidFill>
                  <a:schemeClr val="bg1"/>
                </a:solidFill>
                <a:latin typeface="Times New Roman" panose="02020603050405020304" pitchFamily="18" charset="0"/>
                <a:cs typeface="Times New Roman" panose="02020603050405020304" pitchFamily="18" charset="0"/>
              </a:rPr>
              <a:t> </a:t>
            </a:r>
            <a:r>
              <a:rPr lang="en-US" b="1" i="1" err="1">
                <a:solidFill>
                  <a:schemeClr val="bg1"/>
                </a:solidFill>
                <a:latin typeface="Times New Roman" panose="02020603050405020304" pitchFamily="18" charset="0"/>
                <a:cs typeface="Times New Roman" panose="02020603050405020304" pitchFamily="18" charset="0"/>
              </a:rPr>
              <a:t>Bình</a:t>
            </a:r>
            <a:r>
              <a:rPr lang="en-US" b="1" i="1">
                <a:solidFill>
                  <a:schemeClr val="bg1"/>
                </a:solidFill>
                <a:latin typeface="Times New Roman" panose="02020603050405020304" pitchFamily="18" charset="0"/>
                <a:cs typeface="Times New Roman" panose="02020603050405020304" pitchFamily="18" charset="0"/>
              </a:rPr>
              <a:t>, </a:t>
            </a:r>
            <a:r>
              <a:rPr lang="en-US" b="1" i="1" err="1">
                <a:solidFill>
                  <a:schemeClr val="bg1"/>
                </a:solidFill>
                <a:latin typeface="Times New Roman" panose="02020603050405020304" pitchFamily="18" charset="0"/>
                <a:cs typeface="Times New Roman" panose="02020603050405020304" pitchFamily="18" charset="0"/>
              </a:rPr>
              <a:t>tháng</a:t>
            </a:r>
            <a:r>
              <a:rPr lang="en-US" b="1" i="1">
                <a:solidFill>
                  <a:schemeClr val="bg1"/>
                </a:solidFill>
                <a:latin typeface="Times New Roman" panose="02020603050405020304" pitchFamily="18" charset="0"/>
                <a:cs typeface="Times New Roman" panose="02020603050405020304" pitchFamily="18" charset="0"/>
              </a:rPr>
              <a:t> 10 </a:t>
            </a:r>
            <a:r>
              <a:rPr lang="en-US" b="1" i="1" err="1">
                <a:solidFill>
                  <a:schemeClr val="bg1"/>
                </a:solidFill>
                <a:latin typeface="Times New Roman" panose="02020603050405020304" pitchFamily="18" charset="0"/>
                <a:cs typeface="Times New Roman" panose="02020603050405020304" pitchFamily="18" charset="0"/>
              </a:rPr>
              <a:t>năm</a:t>
            </a:r>
            <a:r>
              <a:rPr lang="en-US" b="1" i="1">
                <a:solidFill>
                  <a:schemeClr val="bg1"/>
                </a:solidFill>
                <a:latin typeface="Times New Roman" panose="02020603050405020304" pitchFamily="18" charset="0"/>
                <a:cs typeface="Times New Roman" panose="02020603050405020304" pitchFamily="18" charset="0"/>
              </a:rPr>
              <a:t> 2022</a:t>
            </a:r>
          </a:p>
        </p:txBody>
      </p:sp>
      <p:sp>
        <p:nvSpPr>
          <p:cNvPr id="4" name="TextBox 3"/>
          <p:cNvSpPr txBox="1"/>
          <p:nvPr/>
        </p:nvSpPr>
        <p:spPr>
          <a:xfrm>
            <a:off x="1972351" y="162580"/>
            <a:ext cx="5800049" cy="461665"/>
          </a:xfrm>
          <a:prstGeom prst="rect">
            <a:avLst/>
          </a:prstGeom>
          <a:noFill/>
        </p:spPr>
        <p:txBody>
          <a:bodyPr wrap="none" rtlCol="0">
            <a:spAutoFit/>
          </a:bodyPr>
          <a:lstStyle/>
          <a:p>
            <a:r>
              <a:rPr lang="en-US" sz="2400" smtClean="0">
                <a:latin typeface="Times New Roman" panose="02020603050405020304" pitchFamily="18" charset="0"/>
                <a:cs typeface="Times New Roman" panose="02020603050405020304" pitchFamily="18" charset="0"/>
              </a:rPr>
              <a:t>SỞ GIÁO DỤC VÀ ĐÀO TẠO NINH BÌNH</a:t>
            </a:r>
            <a:endParaRPr lang="en-US" sz="2400">
              <a:latin typeface="Times New Roman" panose="02020603050405020304" pitchFamily="18" charset="0"/>
              <a:cs typeface="Times New Roman" panose="02020603050405020304" pitchFamily="18" charset="0"/>
            </a:endParaRPr>
          </a:p>
        </p:txBody>
      </p:sp>
      <p:sp>
        <p:nvSpPr>
          <p:cNvPr id="10" name="TextBox 9"/>
          <p:cNvSpPr txBox="1"/>
          <p:nvPr/>
        </p:nvSpPr>
        <p:spPr>
          <a:xfrm>
            <a:off x="1676400" y="601422"/>
            <a:ext cx="6455550" cy="461665"/>
          </a:xfrm>
          <a:prstGeom prst="rect">
            <a:avLst/>
          </a:prstGeom>
          <a:noFill/>
        </p:spPr>
        <p:txBody>
          <a:bodyPr wrap="none" rtlCol="0">
            <a:spAutoFit/>
          </a:bodyPr>
          <a:lstStyle/>
          <a:p>
            <a:r>
              <a:rPr lang="en-US" sz="2400" b="1" smtClean="0">
                <a:latin typeface="Times New Roman" panose="02020603050405020304" pitchFamily="18" charset="0"/>
                <a:cs typeface="Times New Roman" panose="02020603050405020304" pitchFamily="18" charset="0"/>
              </a:rPr>
              <a:t>PHÒNG GIÁO DỤC VÀ ĐÀO TẠO GIA VIỄN</a:t>
            </a:r>
            <a:endParaRPr lang="en-US" sz="2400" b="1">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3144128" y="1063087"/>
            <a:ext cx="350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481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543" t="4867" r="10494" b="4339"/>
          <a:stretch/>
        </p:blipFill>
        <p:spPr>
          <a:xfrm>
            <a:off x="685800" y="312056"/>
            <a:ext cx="4114800" cy="6004249"/>
          </a:xfrm>
          <a:prstGeom prst="rect">
            <a:avLst/>
          </a:prstGeom>
        </p:spPr>
      </p:pic>
      <p:pic>
        <p:nvPicPr>
          <p:cNvPr id="9218" name="Picture 2" descr="https://i.pinimg.com/564x/1a/89/c1/1a89c1d1971d87f0c7a3553c6334a6a4.jpg"/>
          <p:cNvPicPr>
            <a:picLocks noChangeAspect="1" noChangeArrowheads="1"/>
          </p:cNvPicPr>
          <p:nvPr/>
        </p:nvPicPr>
        <p:blipFill rotWithShape="1">
          <a:blip r:embed="rId3">
            <a:extLst>
              <a:ext uri="{28A0092B-C50C-407E-A947-70E740481C1C}">
                <a14:useLocalDpi xmlns:a14="http://schemas.microsoft.com/office/drawing/2010/main" val="0"/>
              </a:ext>
            </a:extLst>
          </a:blip>
          <a:srcRect l="8134" t="2546" r="4144" b="3210"/>
          <a:stretch/>
        </p:blipFill>
        <p:spPr bwMode="auto">
          <a:xfrm>
            <a:off x="5638800" y="312057"/>
            <a:ext cx="2710543" cy="6004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90985" y="1550871"/>
            <a:ext cx="2206171" cy="3046988"/>
          </a:xfrm>
          <a:prstGeom prst="rect">
            <a:avLst/>
          </a:prstGeom>
        </p:spPr>
        <p:txBody>
          <a:bodyPr wrap="square">
            <a:spAutoFit/>
          </a:bodyPr>
          <a:lstStyle/>
          <a:p>
            <a:pPr algn="just"/>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Mày</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tức</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thì</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mày</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cứ</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tức</a:t>
            </a:r>
            <a:r>
              <a:rPr lang="en-US" sz="2400" smtClean="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mày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ghè</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đầu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mày</a:t>
            </a:r>
            <a:r>
              <a:rPr lang="en-US" sz="240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ra</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cho</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nhỏ</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đi</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nhỏ</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đến</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đâu</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thì</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mày</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cũng</a:t>
            </a:r>
            <a:r>
              <a:rPr lang="en-US" sz="2400" smtClean="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không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chui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tổ</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tao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đâu</a:t>
            </a:r>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3103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i.pinimg.com/564x/99/d5/54/99d55498e2d70b5ad4710938f1307c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ài học đường đời đầu tiên (trích &quot;Dế Mèn phiêu lưu ký&quot; - Tô Hoà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86" y="2209800"/>
            <a:ext cx="5639534" cy="3762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pinimg.com/564x/1a/89/c1/1a89c1d1971d87f0c7a3553c6334a6a4.jpg"/>
          <p:cNvPicPr>
            <a:picLocks noChangeAspect="1" noChangeArrowheads="1"/>
          </p:cNvPicPr>
          <p:nvPr/>
        </p:nvPicPr>
        <p:blipFill rotWithShape="1">
          <a:blip r:embed="rId4">
            <a:extLst>
              <a:ext uri="{28A0092B-C50C-407E-A947-70E740481C1C}">
                <a14:useLocalDpi xmlns:a14="http://schemas.microsoft.com/office/drawing/2010/main" val="0"/>
              </a:ext>
            </a:extLst>
          </a:blip>
          <a:srcRect l="8134" t="2546" r="4144" b="3210"/>
          <a:stretch/>
        </p:blipFill>
        <p:spPr bwMode="auto">
          <a:xfrm>
            <a:off x="6172200" y="2209800"/>
            <a:ext cx="2710543" cy="45175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24385" y="3037344"/>
            <a:ext cx="2458358" cy="2677656"/>
          </a:xfrm>
          <a:prstGeom prst="rect">
            <a:avLst/>
          </a:prstGeom>
        </p:spPr>
        <p:txBody>
          <a:bodyPr wrap="square">
            <a:spAutoFit/>
          </a:bodyPr>
          <a:lstStyle/>
          <a:p>
            <a:r>
              <a:rPr lang="en-US" sz="2800" err="1">
                <a:latin typeface="Times New Roman" panose="02020603050405020304" pitchFamily="18" charset="0"/>
                <a:cs typeface="Times New Roman" panose="02020603050405020304" pitchFamily="18" charset="0"/>
              </a:rPr>
              <a:t>Mèn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vô</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gây</a:t>
            </a:r>
            <a:r>
              <a:rPr lang="en-US" sz="2800">
                <a:latin typeface="Times New Roman" panose="02020603050405020304" pitchFamily="18" charset="0"/>
                <a:cs typeface="Times New Roman" panose="02020603050405020304" pitchFamily="18" charset="0"/>
              </a:rPr>
              <a:t> tai </a:t>
            </a:r>
            <a:r>
              <a:rPr lang="en-US" sz="2800" err="1">
                <a:latin typeface="Times New Roman" panose="02020603050405020304" pitchFamily="18" charset="0"/>
                <a:cs typeface="Times New Roman" panose="02020603050405020304" pitchFamily="18" charset="0"/>
              </a:rPr>
              <a:t>họa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người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láng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giềng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tội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thê</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thảm</a:t>
            </a:r>
            <a:r>
              <a:rPr lang="en-US" sz="2800"/>
              <a:t>.</a:t>
            </a:r>
          </a:p>
        </p:txBody>
      </p:sp>
      <p:sp>
        <p:nvSpPr>
          <p:cNvPr id="4" name="Cloud Callout 3"/>
          <p:cNvSpPr/>
          <p:nvPr/>
        </p:nvSpPr>
        <p:spPr>
          <a:xfrm rot="20595738">
            <a:off x="240139" y="271591"/>
            <a:ext cx="3967927" cy="2642013"/>
          </a:xfrm>
          <a:prstGeom prst="cloudCallout">
            <a:avLst>
              <a:gd name="adj1" fmla="val -13817"/>
              <a:gd name="adj2" fmla="val 11378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148325">
            <a:off x="658706" y="864951"/>
            <a:ext cx="3194273" cy="1323439"/>
          </a:xfrm>
          <a:prstGeom prst="rect">
            <a:avLst/>
          </a:prstGeom>
        </p:spPr>
        <p:txBody>
          <a:bodyPr wrap="square">
            <a:spAutoFit/>
          </a:bodyPr>
          <a:lstStyle/>
          <a:p>
            <a:r>
              <a:rPr lang="en-US" sz="2000" smtClean="0"/>
              <a:t>“ </a:t>
            </a:r>
            <a:r>
              <a:rPr lang="en-US" sz="2000" smtClean="0">
                <a:latin typeface="Times New Roman" panose="02020603050405020304" pitchFamily="18" charset="0"/>
                <a:cs typeface="Times New Roman" panose="02020603050405020304" pitchFamily="18" charset="0"/>
              </a:rPr>
              <a:t>Ở </a:t>
            </a:r>
            <a:r>
              <a:rPr lang="en-US" sz="2000" err="1">
                <a:latin typeface="Times New Roman" panose="02020603050405020304" pitchFamily="18" charset="0"/>
                <a:cs typeface="Times New Roman" panose="02020603050405020304" pitchFamily="18" charset="0"/>
              </a:rPr>
              <a:t>đời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có</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thói</a:t>
            </a:r>
            <a:r>
              <a:rPr lang="en-US" sz="2000">
                <a:latin typeface="Times New Roman" panose="02020603050405020304" pitchFamily="18" charset="0"/>
                <a:cs typeface="Times New Roman" panose="02020603050405020304" pitchFamily="18" charset="0"/>
              </a:rPr>
              <a:t> hung </a:t>
            </a:r>
            <a:r>
              <a:rPr lang="en-US" sz="2000" err="1">
                <a:latin typeface="Times New Roman" panose="02020603050405020304" pitchFamily="18" charset="0"/>
                <a:cs typeface="Times New Roman" panose="02020603050405020304" pitchFamily="18" charset="0"/>
              </a:rPr>
              <a:t>hăng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bậy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có</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óc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không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biết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nghĩ</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sớm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muộn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rồi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cũng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đấy</a:t>
            </a:r>
            <a:r>
              <a:rPr lang="en-US"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40528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par>
                          <p:cTn id="13" fill="hold">
                            <p:stCondLst>
                              <p:cond delay="1000"/>
                            </p:stCondLst>
                            <p:childTnLst>
                              <p:par>
                                <p:cTn id="14" presetID="22" presetClass="entr" presetSubtype="8" fill="hold" nodeType="after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6629400" cy="884238"/>
          </a:xfrm>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215"/>
          <a:stretch/>
        </p:blipFill>
        <p:spPr>
          <a:xfrm>
            <a:off x="1066800" y="533400"/>
            <a:ext cx="7010400" cy="5715000"/>
          </a:xfrm>
          <a:prstGeom prst="rect">
            <a:avLst/>
          </a:prstGeom>
          <a:ln>
            <a:noFill/>
          </a:ln>
          <a:effectLst>
            <a:softEdge rad="112500"/>
          </a:effectLst>
        </p:spPr>
      </p:pic>
    </p:spTree>
    <p:extLst>
      <p:ext uri="{BB962C8B-B14F-4D97-AF65-F5344CB8AC3E}">
        <p14:creationId xmlns:p14="http://schemas.microsoft.com/office/powerpoint/2010/main" val="178224940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tse1.mm.bing.net/th?id=OIP.mfCKXTAUwNHYJXI4n6POfAHaD3&amp;pid=Api&amp;P=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599" cy="5897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3444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Dế Mèn Phiêu Lưu K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348030"/>
            <a:ext cx="8229600" cy="6071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4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i.pinimg.com/564x/69/08/d2/6908d2800c1f153a3167dbae9dc2d7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08"/>
            <a:ext cx="9050326" cy="67901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op 10 Bài văn phân tích nhân vật Dế Mèn trong tác phẩm &quot;Dế Mèn phiêu lưu  kí&quot; của Tô Hoài - Toplist.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71172"/>
            <a:ext cx="4466771" cy="558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74986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83" t="15802" r="33254" b="15202"/>
          <a:stretch/>
        </p:blipFill>
        <p:spPr bwMode="auto">
          <a:xfrm>
            <a:off x="54207" y="152400"/>
            <a:ext cx="9075279" cy="6172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911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42" t="17213" r="27539" b="15767"/>
          <a:stretch/>
        </p:blipFill>
        <p:spPr bwMode="auto">
          <a:xfrm>
            <a:off x="-25400" y="274638"/>
            <a:ext cx="9143999" cy="59737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05751"/>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tse4.mm.bing.net/th?id=OIP.Qj4uTUAF6Vt4Rz6pDRZZLQHaJC&amp;pid=Api&amp;P=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600" cy="6049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42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2658"/>
            <a:ext cx="9144000" cy="6093506"/>
          </a:xfrm>
        </p:spPr>
        <p:txBody>
          <a:bodyPr/>
          <a:lstStyle/>
          <a:p>
            <a:r>
              <a:rPr lang="en-US" smtClean="0"/>
              <a:t>T</a:t>
            </a:r>
            <a:endParaRPr lang="en-U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8" t="16790" r="29365" b="16331"/>
          <a:stretch/>
        </p:blipFill>
        <p:spPr bwMode="auto">
          <a:xfrm>
            <a:off x="21610" y="32657"/>
            <a:ext cx="9122390" cy="68253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8016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hung hình đẹp - Happy Home - Nhôm kính Nam Phát"/>
          <p:cNvPicPr>
            <a:picLocks noChangeAspect="1" noChangeArrowheads="1"/>
          </p:cNvPicPr>
          <p:nvPr/>
        </p:nvPicPr>
        <p:blipFill rotWithShape="1">
          <a:blip r:embed="rId2">
            <a:extLst>
              <a:ext uri="{28A0092B-C50C-407E-A947-70E740481C1C}">
                <a14:useLocalDpi xmlns:a14="http://schemas.microsoft.com/office/drawing/2010/main" val="0"/>
              </a:ext>
            </a:extLst>
          </a:blip>
          <a:srcRect t="22857"/>
          <a:stretch/>
        </p:blipFill>
        <p:spPr bwMode="auto">
          <a:xfrm rot="16200000">
            <a:off x="800987" y="-1367539"/>
            <a:ext cx="6975475" cy="971055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743200" y="5257800"/>
            <a:ext cx="5055274" cy="1371600"/>
          </a:xfrm>
        </p:spPr>
        <p:txBody>
          <a:bodyPr>
            <a:normAutofit fontScale="47500" lnSpcReduction="20000"/>
          </a:bodyPr>
          <a:lstStyle/>
          <a:p>
            <a:endParaRPr lang="en-US"/>
          </a:p>
          <a:p>
            <a:r>
              <a:rPr lang="en-US"/>
              <a:t>  </a:t>
            </a:r>
          </a:p>
          <a:p>
            <a:endParaRPr lang="en-US"/>
          </a:p>
          <a:p>
            <a:r>
              <a:rPr lang="en-US" sz="8400">
                <a:solidFill>
                  <a:srgbClr val="FF0000"/>
                </a:solidFill>
                <a:latin typeface="Bahnschrift Condensed" panose="020B0502040204020203" pitchFamily="34" charset="0"/>
              </a:rPr>
              <a:t>              </a:t>
            </a:r>
            <a:r>
              <a:rPr lang="en-US" sz="8400" err="1">
                <a:solidFill>
                  <a:srgbClr val="FF0000"/>
                </a:solidFill>
                <a:latin typeface="Bahnschrift Condensed" panose="020B0502040204020203" pitchFamily="34" charset="0"/>
              </a:rPr>
              <a:t>Nxb</a:t>
            </a:r>
            <a:r>
              <a:rPr lang="en-US" sz="8400">
                <a:solidFill>
                  <a:srgbClr val="FF0000"/>
                </a:solidFill>
                <a:latin typeface="Bahnschrift Condensed" panose="020B0502040204020203" pitchFamily="34" charset="0"/>
              </a:rPr>
              <a:t> Kim </a:t>
            </a:r>
            <a:r>
              <a:rPr lang="en-US" sz="8400" err="1">
                <a:solidFill>
                  <a:srgbClr val="FF0000"/>
                </a:solidFill>
                <a:latin typeface="Bahnschrift Condensed" panose="020B0502040204020203" pitchFamily="34" charset="0"/>
              </a:rPr>
              <a:t>Đồng</a:t>
            </a:r>
            <a:endParaRPr lang="en-US" sz="8400">
              <a:solidFill>
                <a:srgbClr val="FF0000"/>
              </a:solidFill>
              <a:latin typeface="Bahnschrift Condensed" panose="020B0502040204020203" pitchFamily="34" charset="0"/>
            </a:endParaRPr>
          </a:p>
        </p:txBody>
      </p:sp>
      <p:pic>
        <p:nvPicPr>
          <p:cNvPr id="1030" name="Picture 6" descr="http://thhoangvanthu-hm.edu.vn/upload/29378/fck/files/14(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970" t="2654" r="17547" b="7973"/>
          <a:stretch/>
        </p:blipFill>
        <p:spPr bwMode="auto">
          <a:xfrm>
            <a:off x="4876800" y="1149884"/>
            <a:ext cx="2700331" cy="3761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vnn-imgs-f.vgcloud.vn/2020/09/26/09/to-hoai-la-nha-van-cua-nguoi-thuong-chuyen-thu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1297">
            <a:off x="990599" y="3468053"/>
            <a:ext cx="273228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144000" cy="5695769"/>
          </a:xfrm>
        </p:spPr>
        <p:txBody>
          <a:bodyPr/>
          <a:lstStyle/>
          <a:p>
            <a:endParaRPr lang="en-US"/>
          </a:p>
        </p:txBody>
      </p:sp>
      <p:pic>
        <p:nvPicPr>
          <p:cNvPr id="2050" name="Picture 2" descr="https://tse1.explicit.bing.net/th?id=OIP.FlL_3yCgLyhClGS-q5v0RAHaEK&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
            <a:ext cx="73914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ubtitle 5"/>
          <p:cNvSpPr>
            <a:spLocks noGrp="1"/>
          </p:cNvSpPr>
          <p:nvPr>
            <p:ph type="subTitle" idx="1"/>
          </p:nvPr>
        </p:nvSpPr>
        <p:spPr>
          <a:xfrm>
            <a:off x="1143000" y="4572000"/>
            <a:ext cx="7391400" cy="1643527"/>
          </a:xfrm>
          <a:prstGeom prst="rect">
            <a:avLst/>
          </a:prstGeom>
        </p:spPr>
        <p:txBody>
          <a:bodyPr wrap="square">
            <a:spAutoFit/>
          </a:bodyPr>
          <a:lstStyle/>
          <a:p>
            <a:pPr algn="just"/>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Tình</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bạn</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p</a:t>
            </a:r>
            <a:r>
              <a:rPr lang="en-US" sz="2400" err="1" smtClean="0">
                <a:solidFill>
                  <a:schemeClr val="tx1"/>
                </a:solidFill>
                <a:latin typeface="Times New Roman" panose="02020603050405020304" pitchFamily="18" charset="0"/>
                <a:cs typeface="Times New Roman" panose="02020603050405020304" pitchFamily="18" charset="0"/>
              </a:rPr>
              <a:t>hải</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trải</a:t>
            </a:r>
            <a:r>
              <a:rPr lang="en-US" sz="2400">
                <a:solidFill>
                  <a:schemeClr val="tx1"/>
                </a:solidFill>
                <a:latin typeface="Times New Roman" panose="02020603050405020304" pitchFamily="18" charset="0"/>
                <a:cs typeface="Times New Roman" panose="02020603050405020304" pitchFamily="18" charset="0"/>
              </a:rPr>
              <a:t> qua </a:t>
            </a:r>
            <a:r>
              <a:rPr lang="en-US" sz="2400" err="1">
                <a:solidFill>
                  <a:schemeClr val="tx1"/>
                </a:solidFill>
                <a:latin typeface="Times New Roman" panose="02020603050405020304" pitchFamily="18" charset="0"/>
                <a:cs typeface="Times New Roman" panose="02020603050405020304" pitchFamily="18" charset="0"/>
              </a:rPr>
              <a:t>biến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cố</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thử</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thách</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mới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hiểu</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hết</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được</a:t>
            </a:r>
            <a:r>
              <a:rPr lang="en-US" sz="240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nhau</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thêm</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yêu</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quý</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và</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tôn</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trọng</a:t>
            </a:r>
            <a:r>
              <a:rPr lang="en-US" sz="2400" smtClean="0">
                <a:solidFill>
                  <a:schemeClr val="tx1"/>
                </a:solidFill>
                <a:latin typeface="Times New Roman" panose="02020603050405020304" pitchFamily="18" charset="0"/>
                <a:cs typeface="Times New Roman" panose="02020603050405020304" pitchFamily="18" charset="0"/>
              </a:rPr>
              <a:t> </a:t>
            </a:r>
            <a:r>
              <a:rPr lang="en-US" sz="2400" err="1" smtClean="0">
                <a:solidFill>
                  <a:schemeClr val="tx1"/>
                </a:solidFill>
                <a:latin typeface="Times New Roman" panose="02020603050405020304" pitchFamily="18" charset="0"/>
                <a:cs typeface="Times New Roman" panose="02020603050405020304" pitchFamily="18" charset="0"/>
              </a:rPr>
              <a:t>nhau</a:t>
            </a:r>
            <a:r>
              <a:rPr lang="en-US" sz="2400" smtClean="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a:p>
            <a:pPr algn="just"/>
            <a:r>
              <a:rPr lang="en-US" sz="2400" err="1">
                <a:solidFill>
                  <a:schemeClr val="tx1"/>
                </a:solidFill>
                <a:latin typeface="Times New Roman" panose="02020603050405020304" pitchFamily="18" charset="0"/>
                <a:cs typeface="Times New Roman" panose="02020603050405020304" pitchFamily="18" charset="0"/>
              </a:rPr>
              <a:t>Cuộc</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sống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này</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nếu</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không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có</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bạn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bè</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thân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thích</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thì</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luôn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khiến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người</a:t>
            </a:r>
            <a:r>
              <a:rPr lang="en-US" sz="2400">
                <a:solidFill>
                  <a:schemeClr val="tx1"/>
                </a:solidFill>
                <a:latin typeface="Times New Roman" panose="02020603050405020304" pitchFamily="18" charset="0"/>
                <a:cs typeface="Times New Roman" panose="02020603050405020304" pitchFamily="18" charset="0"/>
              </a:rPr>
              <a:t> ta </a:t>
            </a:r>
            <a:r>
              <a:rPr lang="en-US" sz="2400" err="1">
                <a:solidFill>
                  <a:schemeClr val="tx1"/>
                </a:solidFill>
                <a:latin typeface="Times New Roman" panose="02020603050405020304" pitchFamily="18" charset="0"/>
                <a:cs typeface="Times New Roman" panose="02020603050405020304" pitchFamily="18" charset="0"/>
              </a:rPr>
              <a:t>cảm</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thấy</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lẻ</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loi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cô</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độc</a:t>
            </a:r>
            <a:r>
              <a:rPr lang="en-US" sz="240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60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371600" y="5730875"/>
            <a:ext cx="6400800" cy="898524"/>
          </a:xfrm>
        </p:spPr>
        <p:txBody>
          <a:bodyPr>
            <a:normAutofit/>
          </a:bodyPr>
          <a:lstStyle/>
          <a:p>
            <a:r>
              <a:rPr lang="en-US" sz="3600" smtClean="0">
                <a:solidFill>
                  <a:srgbClr val="002060"/>
                </a:solidFill>
                <a:latin typeface="Times New Roman" panose="02020603050405020304" pitchFamily="18" charset="0"/>
                <a:cs typeface="Times New Roman" panose="02020603050405020304" pitchFamily="18" charset="0"/>
              </a:rPr>
              <a:t>Muôn loài cùng nhau kết anh em!</a:t>
            </a:r>
            <a:endParaRPr lang="en-US" sz="3600">
              <a:solidFill>
                <a:srgbClr val="002060"/>
              </a:solidFill>
              <a:latin typeface="Times New Roman" panose="02020603050405020304" pitchFamily="18" charset="0"/>
              <a:cs typeface="Times New Roman" panose="02020603050405020304" pitchFamily="18" charset="0"/>
            </a:endParaRPr>
          </a:p>
        </p:txBody>
      </p:sp>
      <p:pic>
        <p:nvPicPr>
          <p:cNvPr id="4" name="Picture 2" descr="https://tse2.mm.bing.net/th?id=OIP.boUm2q8Gd62Ml8pHGKq3swHaEu&amp;pid=Api&amp;P=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486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39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8" t="16667" r="27222" b="16667"/>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Dế mèn phiêu lưu ký - Tác phẩm văn học gắn liền với tuổi th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471" y="1066800"/>
            <a:ext cx="3995057" cy="437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20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iểu Sử Nhà Văn Tô Hoài : Sự Nghiệp Sáng Tác Văn Học Của Ông"/>
          <p:cNvPicPr>
            <a:picLocks noChangeAspect="1" noChangeArrowheads="1"/>
          </p:cNvPicPr>
          <p:nvPr/>
        </p:nvPicPr>
        <p:blipFill rotWithShape="1">
          <a:blip r:embed="rId2">
            <a:extLst>
              <a:ext uri="{28A0092B-C50C-407E-A947-70E740481C1C}">
                <a14:useLocalDpi xmlns:a14="http://schemas.microsoft.com/office/drawing/2010/main" val="0"/>
              </a:ext>
            </a:extLst>
          </a:blip>
          <a:srcRect l="-1" r="45910"/>
          <a:stretch/>
        </p:blipFill>
        <p:spPr bwMode="auto">
          <a:xfrm>
            <a:off x="457200" y="274638"/>
            <a:ext cx="8229600" cy="658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54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A20A-C77A-AA47-3615-F4BE9F5A3493}"/>
              </a:ext>
            </a:extLst>
          </p:cNvPr>
          <p:cNvSpPr>
            <a:spLocks noGrp="1"/>
          </p:cNvSpPr>
          <p:nvPr>
            <p:ph type="title"/>
          </p:nvPr>
        </p:nvSpPr>
        <p:spPr/>
        <p:txBody>
          <a:bodyPr>
            <a:normAutofit fontScale="90000"/>
          </a:bodyPr>
          <a:lstStyle/>
          <a:p>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ảnh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thư</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trường</a:t>
            </a:r>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9084"/>
          <a:stretch/>
        </p:blipFill>
        <p:spPr>
          <a:xfrm>
            <a:off x="571726" y="1295400"/>
            <a:ext cx="8105696" cy="5105399"/>
          </a:xfrm>
        </p:spPr>
      </p:pic>
    </p:spTree>
    <p:extLst>
      <p:ext uri="{BB962C8B-B14F-4D97-AF65-F5344CB8AC3E}">
        <p14:creationId xmlns:p14="http://schemas.microsoft.com/office/powerpoint/2010/main" val="2088746865"/>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A20A-C77A-AA47-3615-F4BE9F5A3493}"/>
              </a:ext>
            </a:extLst>
          </p:cNvPr>
          <p:cNvSpPr>
            <a:spLocks noGrp="1"/>
          </p:cNvSpPr>
          <p:nvPr>
            <p:ph type="title"/>
          </p:nvPr>
        </p:nvSpPr>
        <p:spPr/>
        <p:txBody>
          <a:bodyPr>
            <a:normAutofit fontScale="90000"/>
          </a:bodyPr>
          <a:lstStyle/>
          <a:p>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ảnh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thư</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trường</a:t>
            </a:r>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524" y="1600200"/>
            <a:ext cx="6532951" cy="452596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743"/>
          <a:stretch/>
        </p:blipFill>
        <p:spPr>
          <a:xfrm>
            <a:off x="190888" y="239469"/>
            <a:ext cx="8953112" cy="6327000"/>
          </a:xfrm>
          <a:prstGeom prst="rect">
            <a:avLst/>
          </a:prstGeom>
        </p:spPr>
      </p:pic>
    </p:spTree>
    <p:extLst>
      <p:ext uri="{BB962C8B-B14F-4D97-AF65-F5344CB8AC3E}">
        <p14:creationId xmlns:p14="http://schemas.microsoft.com/office/powerpoint/2010/main" val="2624486615"/>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A20A-C77A-AA47-3615-F4BE9F5A3493}"/>
              </a:ext>
            </a:extLst>
          </p:cNvPr>
          <p:cNvSpPr>
            <a:spLocks noGrp="1"/>
          </p:cNvSpPr>
          <p:nvPr>
            <p:ph type="title"/>
          </p:nvPr>
        </p:nvSpPr>
        <p:spPr>
          <a:xfrm>
            <a:off x="457199" y="76200"/>
            <a:ext cx="8229600" cy="1143000"/>
          </a:xfrm>
        </p:spPr>
        <p:txBody>
          <a:bodyPr>
            <a:normAutofit fontScale="90000"/>
          </a:bodyPr>
          <a:lstStyle/>
          <a:p>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ảnh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thư</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trường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987462"/>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A20A-C77A-AA47-3615-F4BE9F5A3493}"/>
              </a:ext>
            </a:extLst>
          </p:cNvPr>
          <p:cNvSpPr>
            <a:spLocks noGrp="1"/>
          </p:cNvSpPr>
          <p:nvPr>
            <p:ph type="title"/>
          </p:nvPr>
        </p:nvSpPr>
        <p:spPr>
          <a:xfrm>
            <a:off x="457199" y="228600"/>
            <a:ext cx="8229600" cy="1143000"/>
          </a:xfrm>
        </p:spPr>
        <p:txBody>
          <a:bodyPr>
            <a:normAutofit/>
          </a:bodyPr>
          <a:lstStyle/>
          <a:p>
            <a:r>
              <a:rPr lang="en-US" err="1" smtClean="0">
                <a:latin typeface="Times New Roman" panose="02020603050405020304" pitchFamily="18" charset="0"/>
                <a:cs typeface="Times New Roman" panose="02020603050405020304" pitchFamily="18" charset="0"/>
              </a:rPr>
              <a:t>Sinh</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hoạt</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thư</a:t>
            </a:r>
            <a:r>
              <a:rPr lang="en-US" smtClean="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viện</a:t>
            </a:r>
            <a:r>
              <a:rPr lang="en-US">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cầu</a:t>
            </a:r>
            <a:r>
              <a:rPr lang="en-US" smtClean="0">
                <a:latin typeface="Times New Roman" panose="02020603050405020304" pitchFamily="18" charset="0"/>
                <a:cs typeface="Times New Roman" panose="02020603050405020304" pitchFamily="18" charset="0"/>
              </a:rPr>
              <a:t> thang</a:t>
            </a: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8889"/>
          <a:stretch/>
        </p:blipFill>
        <p:spPr>
          <a:xfrm>
            <a:off x="681325" y="1143000"/>
            <a:ext cx="7781347" cy="5489495"/>
          </a:xfrm>
          <a:prstGeom prst="rect">
            <a:avLst/>
          </a:prstGeom>
        </p:spPr>
      </p:pic>
    </p:spTree>
    <p:extLst>
      <p:ext uri="{BB962C8B-B14F-4D97-AF65-F5344CB8AC3E}">
        <p14:creationId xmlns:p14="http://schemas.microsoft.com/office/powerpoint/2010/main" val="2818626617"/>
      </p:ext>
    </p:extLst>
  </p:cSld>
  <p:clrMapOvr>
    <a:masterClrMapping/>
  </p:clrMapOvr>
  <p:transition spd="slow" advClick="0" advTm="5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25121"/>
            <a:ext cx="8763000" cy="5494679"/>
          </a:xfrm>
        </p:spPr>
        <p:txBody>
          <a:bodyPr/>
          <a:lstStyle/>
          <a:p>
            <a:endParaRPr lang="en-US"/>
          </a:p>
        </p:txBody>
      </p:sp>
      <p:sp>
        <p:nvSpPr>
          <p:cNvPr id="12" name="Title 11"/>
          <p:cNvSpPr>
            <a:spLocks noGrp="1"/>
          </p:cNvSpPr>
          <p:nvPr>
            <p:ph type="title"/>
          </p:nvPr>
        </p:nvSpPr>
        <p:spPr>
          <a:xfrm>
            <a:off x="152400" y="274638"/>
            <a:ext cx="9144000" cy="1143000"/>
          </a:xfrm>
        </p:spPr>
        <p:txBody>
          <a:bodyPr/>
          <a:lstStyle/>
          <a:p>
            <a:endParaRPr lang="en-US"/>
          </a:p>
        </p:txBody>
      </p:sp>
    </p:spTree>
    <p:extLst>
      <p:ext uri="{BB962C8B-B14F-4D97-AF65-F5344CB8AC3E}">
        <p14:creationId xmlns:p14="http://schemas.microsoft.com/office/powerpoint/2010/main" val="2366768927"/>
      </p:ext>
    </p:extLst>
  </p:cSld>
  <p:clrMapOvr>
    <a:masterClrMapping/>
  </p:clrMapOvr>
  <p:transition spd="slow" advClick="0" advTm="5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A20A-C77A-AA47-3615-F4BE9F5A3493}"/>
              </a:ext>
            </a:extLst>
          </p:cNvPr>
          <p:cNvSpPr>
            <a:spLocks noGrp="1"/>
          </p:cNvSpPr>
          <p:nvPr>
            <p:ph type="title"/>
          </p:nvPr>
        </p:nvSpPr>
        <p:spPr>
          <a:xfrm>
            <a:off x="457200" y="175846"/>
            <a:ext cx="8229600" cy="1143000"/>
          </a:xfrm>
        </p:spPr>
        <p:txBody>
          <a:bodyPr>
            <a:normAutofit/>
          </a:bodyPr>
          <a:lstStyle/>
          <a:p>
            <a:r>
              <a:rPr lang="en-US" err="1" smtClean="0">
                <a:latin typeface="Times New Roman" panose="02020603050405020304" pitchFamily="18" charset="0"/>
                <a:cs typeface="Times New Roman" panose="02020603050405020304" pitchFamily="18" charset="0"/>
              </a:rPr>
              <a:t>Giờ</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sinh</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hoạt</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thư</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viện</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lớp</a:t>
            </a:r>
            <a:r>
              <a:rPr lang="en-US"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học</a:t>
            </a:r>
            <a:endParaRPr lang="en-US">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7747"/>
          <a:stretch/>
        </p:blipFill>
        <p:spPr>
          <a:xfrm>
            <a:off x="0" y="1295400"/>
            <a:ext cx="9144000" cy="5791200"/>
          </a:xfrm>
          <a:prstGeom prst="rect">
            <a:avLst/>
          </a:prstGeom>
        </p:spPr>
      </p:pic>
    </p:spTree>
    <p:extLst>
      <p:ext uri="{BB962C8B-B14F-4D97-AF65-F5344CB8AC3E}">
        <p14:creationId xmlns:p14="http://schemas.microsoft.com/office/powerpoint/2010/main" val="8178326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thhoangvanthu-hm.edu.vn/upload/29378/fck/files/14(1).jpg"/>
          <p:cNvPicPr>
            <a:picLocks noChangeAspect="1" noChangeArrowheads="1"/>
          </p:cNvPicPr>
          <p:nvPr/>
        </p:nvPicPr>
        <p:blipFill rotWithShape="1">
          <a:blip r:embed="rId2">
            <a:extLst>
              <a:ext uri="{28A0092B-C50C-407E-A947-70E740481C1C}">
                <a14:useLocalDpi xmlns:a14="http://schemas.microsoft.com/office/drawing/2010/main" val="0"/>
              </a:ext>
            </a:extLst>
          </a:blip>
          <a:srcRect l="15970" t="2654" r="17547" b="7973"/>
          <a:stretch/>
        </p:blipFill>
        <p:spPr bwMode="auto">
          <a:xfrm>
            <a:off x="4746171" y="838200"/>
            <a:ext cx="3765289" cy="5245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924615"/>
            <a:ext cx="4419600" cy="2246769"/>
          </a:xfrm>
          <a:prstGeom prst="rect">
            <a:avLst/>
          </a:prstGeom>
        </p:spPr>
        <p:txBody>
          <a:bodyPr wrap="square">
            <a:spAutoFit/>
          </a:bodyPr>
          <a:lstStyle/>
          <a:p>
            <a:pPr algn="just"/>
            <a:r>
              <a:rPr lang="en-US" sz="2800" b="1" err="1" smtClean="0">
                <a:latin typeface="Times New Roman" panose="02020603050405020304" pitchFamily="18" charset="0"/>
                <a:cs typeface="Times New Roman" panose="02020603050405020304" pitchFamily="18" charset="0"/>
              </a:rPr>
              <a:t>Dế</a:t>
            </a:r>
            <a:r>
              <a:rPr lang="en-US" sz="2800" b="1" smtClean="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Mèn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phiêu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lưu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ký</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phẩm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xuôi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đặc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nổi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Tô</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loài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lứa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tuổi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a:t>
            </a:r>
            <a:r>
              <a:rPr lang="en-US" sz="28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99832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endParaRPr lang="en-US" sz="4500">
              <a:solidFill>
                <a:srgbClr val="00B050"/>
              </a:solidFill>
              <a:latin typeface="Times New Roman" panose="02020603050405020304" pitchFamily="18" charset="0"/>
              <a:cs typeface="Times New Roman" panose="02020603050405020304" pitchFamily="18" charset="0"/>
            </a:endParaRPr>
          </a:p>
        </p:txBody>
      </p:sp>
      <p:pic>
        <p:nvPicPr>
          <p:cNvPr id="1030" name="Picture 6" descr="https://i.pinimg.com/originals/c7/c3/a9/c7c3a99071a64ff0cd5f8810e88d1c7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1828800" y="2057400"/>
            <a:ext cx="6248400" cy="2246769"/>
          </a:xfrm>
          <a:prstGeom prst="rect">
            <a:avLst/>
          </a:prstGeom>
        </p:spPr>
        <p:txBody>
          <a:bodyPr wrap="square">
            <a:spAutoFit/>
          </a:bodyPr>
          <a:lstStyle/>
          <a:p>
            <a:pPr algn="just"/>
            <a:r>
              <a:rPr lang="en-US" sz="3500" i="1">
                <a:latin typeface="Times New Roman" panose="02020603050405020304" pitchFamily="18" charset="0"/>
                <a:cs typeface="Times New Roman" panose="02020603050405020304" pitchFamily="18" charset="0"/>
              </a:rPr>
              <a:t>Xin </a:t>
            </a:r>
            <a:r>
              <a:rPr lang="en-US" sz="3500" i="1" err="1">
                <a:latin typeface="Times New Roman" panose="02020603050405020304" pitchFamily="18" charset="0"/>
                <a:cs typeface="Times New Roman" panose="02020603050405020304" pitchFamily="18" charset="0"/>
              </a:rPr>
              <a:t>chân</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thành</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cảm</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ơn</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quý</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vị</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đại</a:t>
            </a:r>
            <a:r>
              <a:rPr lang="en-US" sz="3500" i="1">
                <a:latin typeface="Times New Roman" panose="02020603050405020304" pitchFamily="18" charset="0"/>
                <a:cs typeface="Times New Roman" panose="02020603050405020304" pitchFamily="18" charset="0"/>
              </a:rPr>
              <a:t> </a:t>
            </a:r>
            <a:r>
              <a:rPr lang="en-US" sz="3500" i="1" err="1" smtClean="0">
                <a:latin typeface="Times New Roman" panose="02020603050405020304" pitchFamily="18" charset="0"/>
                <a:cs typeface="Times New Roman" panose="02020603050405020304" pitchFamily="18" charset="0"/>
              </a:rPr>
              <a:t>biểu</a:t>
            </a:r>
            <a:r>
              <a:rPr lang="en-US" sz="3500" i="1" smtClean="0">
                <a:latin typeface="Times New Roman" panose="02020603050405020304" pitchFamily="18" charset="0"/>
                <a:cs typeface="Times New Roman" panose="02020603050405020304" pitchFamily="18" charset="0"/>
              </a:rPr>
              <a:t>, </a:t>
            </a:r>
            <a:r>
              <a:rPr lang="en-US" sz="3500" i="1" err="1" smtClean="0">
                <a:latin typeface="Times New Roman" panose="02020603050405020304" pitchFamily="18" charset="0"/>
                <a:cs typeface="Times New Roman" panose="02020603050405020304" pitchFamily="18" charset="0"/>
              </a:rPr>
              <a:t>quý</a:t>
            </a:r>
            <a:r>
              <a:rPr lang="en-US" sz="3500" i="1" smtClean="0">
                <a:latin typeface="Times New Roman" panose="02020603050405020304" pitchFamily="18" charset="0"/>
                <a:cs typeface="Times New Roman" panose="02020603050405020304" pitchFamily="18" charset="0"/>
              </a:rPr>
              <a:t> ban </a:t>
            </a:r>
            <a:r>
              <a:rPr lang="en-US" sz="3500" i="1" err="1" smtClean="0">
                <a:latin typeface="Times New Roman" panose="02020603050405020304" pitchFamily="18" charset="0"/>
                <a:cs typeface="Times New Roman" panose="02020603050405020304" pitchFamily="18" charset="0"/>
              </a:rPr>
              <a:t>giám</a:t>
            </a:r>
            <a:r>
              <a:rPr lang="en-US" sz="3500" i="1" smtClean="0">
                <a:latin typeface="Times New Roman" panose="02020603050405020304" pitchFamily="18" charset="0"/>
                <a:cs typeface="Times New Roman" panose="02020603050405020304" pitchFamily="18" charset="0"/>
              </a:rPr>
              <a:t> </a:t>
            </a:r>
            <a:r>
              <a:rPr lang="en-US" sz="3500" i="1" err="1" smtClean="0">
                <a:latin typeface="Times New Roman" panose="02020603050405020304" pitchFamily="18" charset="0"/>
                <a:cs typeface="Times New Roman" panose="02020603050405020304" pitchFamily="18" charset="0"/>
              </a:rPr>
              <a:t>khảo</a:t>
            </a:r>
            <a:r>
              <a:rPr lang="en-US" sz="3500" i="1" smtClean="0">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quý</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thầy</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cô</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giáo</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và</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các</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em</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đã</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chú</a:t>
            </a:r>
            <a:r>
              <a:rPr lang="en-US" sz="3500" i="1">
                <a:latin typeface="Times New Roman" panose="02020603050405020304" pitchFamily="18" charset="0"/>
                <a:cs typeface="Times New Roman" panose="02020603050405020304" pitchFamily="18" charset="0"/>
              </a:rPr>
              <a:t> ý </a:t>
            </a:r>
            <a:r>
              <a:rPr lang="en-US" sz="3500" i="1" err="1">
                <a:latin typeface="Times New Roman" panose="02020603050405020304" pitchFamily="18" charset="0"/>
                <a:cs typeface="Times New Roman" panose="02020603050405020304" pitchFamily="18" charset="0"/>
              </a:rPr>
              <a:t>lắng</a:t>
            </a:r>
            <a:r>
              <a:rPr lang="en-US" sz="3500" i="1">
                <a:latin typeface="Times New Roman" panose="02020603050405020304" pitchFamily="18" charset="0"/>
                <a:cs typeface="Times New Roman" panose="02020603050405020304" pitchFamily="18" charset="0"/>
              </a:rPr>
              <a:t> </a:t>
            </a:r>
            <a:r>
              <a:rPr lang="en-US" sz="3500" i="1" err="1">
                <a:latin typeface="Times New Roman" panose="02020603050405020304" pitchFamily="18" charset="0"/>
                <a:cs typeface="Times New Roman" panose="02020603050405020304" pitchFamily="18" charset="0"/>
              </a:rPr>
              <a:t>nghe</a:t>
            </a:r>
            <a:r>
              <a:rPr lang="en-US" sz="3500" i="1">
                <a:latin typeface="Times New Roman" panose="02020603050405020304" pitchFamily="18" charset="0"/>
                <a:cs typeface="Times New Roman" panose="02020603050405020304" pitchFamily="18" charset="0"/>
              </a:rPr>
              <a:t>!</a:t>
            </a:r>
            <a:endParaRPr lang="en-US" sz="3500" i="1"/>
          </a:p>
        </p:txBody>
      </p:sp>
    </p:spTree>
    <p:extLst>
      <p:ext uri="{BB962C8B-B14F-4D97-AF65-F5344CB8AC3E}">
        <p14:creationId xmlns:p14="http://schemas.microsoft.com/office/powerpoint/2010/main" val="1510602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19800"/>
            <a:ext cx="2819400" cy="609600"/>
          </a:xfrm>
        </p:spPr>
        <p:txBody>
          <a:bodyPr>
            <a:normAutofit fontScale="90000"/>
          </a:bodyPr>
          <a:lstStyle/>
          <a:p>
            <a:pPr algn="l"/>
            <a:r>
              <a:rPr lang="en-US"/>
              <a:t>           </a:t>
            </a:r>
            <a:r>
              <a:rPr lang="en-US" smtClean="0"/>
              <a:t>1941</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95" y="381000"/>
            <a:ext cx="4044305" cy="5562599"/>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18695" y="381001"/>
            <a:ext cx="4044305" cy="5581141"/>
          </a:xfrm>
        </p:spPr>
      </p:pic>
      <p:sp>
        <p:nvSpPr>
          <p:cNvPr id="6" name="Title 1"/>
          <p:cNvSpPr txBox="1">
            <a:spLocks/>
          </p:cNvSpPr>
          <p:nvPr/>
        </p:nvSpPr>
        <p:spPr>
          <a:xfrm>
            <a:off x="6248400" y="6096000"/>
            <a:ext cx="2819400" cy="6096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mtClean="0"/>
              <a:t>1955</a:t>
            </a:r>
            <a:endParaRPr lang="en-US"/>
          </a:p>
        </p:txBody>
      </p:sp>
    </p:spTree>
    <p:extLst>
      <p:ext uri="{BB962C8B-B14F-4D97-AF65-F5344CB8AC3E}">
        <p14:creationId xmlns:p14="http://schemas.microsoft.com/office/powerpoint/2010/main" val="15296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Lịch sử giá Sách Dế mèn phiêu lưu ký cập nhật 10/2022 - BeeCost"/>
          <p:cNvPicPr>
            <a:picLocks noChangeAspect="1" noChangeArrowheads="1"/>
          </p:cNvPicPr>
          <p:nvPr/>
        </p:nvPicPr>
        <p:blipFill rotWithShape="1">
          <a:blip r:embed="rId2">
            <a:extLst>
              <a:ext uri="{28A0092B-C50C-407E-A947-70E740481C1C}">
                <a14:useLocalDpi xmlns:a14="http://schemas.microsoft.com/office/drawing/2010/main" val="0"/>
              </a:ext>
            </a:extLst>
          </a:blip>
          <a:srcRect l="4967" t="20274" r="3497" b="11759"/>
          <a:stretch/>
        </p:blipFill>
        <p:spPr bwMode="auto">
          <a:xfrm>
            <a:off x="492585" y="457200"/>
            <a:ext cx="8004581" cy="594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ịch sử giá Sách Dế mèn phiêu lưu ký cập nhật 10/2022 - BeeCost"/>
          <p:cNvPicPr>
            <a:picLocks noChangeAspect="1" noChangeArrowheads="1"/>
          </p:cNvPicPr>
          <p:nvPr/>
        </p:nvPicPr>
        <p:blipFill rotWithShape="1">
          <a:blip r:embed="rId2">
            <a:extLst>
              <a:ext uri="{28A0092B-C50C-407E-A947-70E740481C1C}">
                <a14:useLocalDpi xmlns:a14="http://schemas.microsoft.com/office/drawing/2010/main" val="0"/>
              </a:ext>
            </a:extLst>
          </a:blip>
          <a:srcRect l="4967" t="20274" r="3497" b="11759"/>
          <a:stretch/>
        </p:blipFill>
        <p:spPr bwMode="auto">
          <a:xfrm>
            <a:off x="457201" y="274638"/>
            <a:ext cx="8305800" cy="6278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56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810000" cy="6781800"/>
          </a:xfrm>
        </p:spPr>
        <p:txBody>
          <a:bodyPr>
            <a:normAutofit/>
          </a:bodyPr>
          <a:lstStyle/>
          <a:p>
            <a:pPr algn="just"/>
            <a:r>
              <a:rPr lang="en-US" sz="2400">
                <a:latin typeface="Times New Roman" panose="02020603050405020304" pitchFamily="18" charset="0"/>
                <a:cs typeface="Times New Roman" panose="02020603050405020304" pitchFamily="18" charset="0"/>
              </a:rPr>
              <a:t/>
            </a:r>
            <a:br>
              <a:rPr lang="en-US" sz="240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Bằng </a:t>
            </a:r>
            <a:r>
              <a:rPr lang="en-US" sz="2400" err="1" smtClean="0">
                <a:latin typeface="Times New Roman" panose="02020603050405020304" pitchFamily="18" charset="0"/>
                <a:cs typeface="Times New Roman" panose="02020603050405020304" pitchFamily="18" charset="0"/>
              </a:rPr>
              <a:t>sự</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quan</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sát</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tinh</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tế</a:t>
            </a:r>
            <a:r>
              <a:rPr lang="en-US" sz="2400" smtClean="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a:t>
            </a:r>
            <a:r>
              <a:rPr lang="en-US" sz="2400" err="1" smtClean="0">
                <a:latin typeface="Times New Roman" panose="02020603050405020304" pitchFamily="18" charset="0"/>
                <a:cs typeface="Times New Roman" panose="02020603050405020304" pitchFamily="18" charset="0"/>
              </a:rPr>
              <a:t>hà</a:t>
            </a:r>
            <a:r>
              <a:rPr lang="en-US" sz="2400" smtClean="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đã</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thủ</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pháp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nghệ</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nhân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hóa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để</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kể</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cuộc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phiêu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lưu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sôi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kì</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thú</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chú</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Dế</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a:t>
            </a:r>
            <a:r>
              <a:rPr lang="en-US" sz="2400" smtClean="0">
                <a:latin typeface="Times New Roman" panose="02020603050405020304" pitchFamily="18" charset="0"/>
                <a:cs typeface="Times New Roman" panose="02020603050405020304" pitchFamily="18" charset="0"/>
              </a:rPr>
              <a:t>èn </a:t>
            </a:r>
            <a:r>
              <a:rPr lang="en-US" sz="2400" err="1">
                <a:latin typeface="Times New Roman" panose="02020603050405020304" pitchFamily="18" charset="0"/>
                <a:cs typeface="Times New Roman" panose="02020603050405020304" pitchFamily="18" charset="0"/>
              </a:rPr>
              <a:t>mới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lớn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nông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mà</a:t>
            </a:r>
            <a:r>
              <a:rPr lang="en-US" sz="2400">
                <a:latin typeface="Times New Roman" panose="02020603050405020304" pitchFamily="18" charset="0"/>
                <a:cs typeface="Times New Roman" panose="02020603050405020304" pitchFamily="18" charset="0"/>
              </a:rPr>
              <a:t> ham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hỏi</a:t>
            </a:r>
            <a:r>
              <a:rPr lang="en-US" sz="2400">
                <a:latin typeface="Times New Roman" panose="02020603050405020304" pitchFamily="18" charset="0"/>
                <a:cs typeface="Times New Roman" panose="02020603050405020304" pitchFamily="18" charset="0"/>
              </a:rPr>
              <a:t>.</a:t>
            </a:r>
            <a:br>
              <a:rPr lang="en-US" sz="2400">
                <a:latin typeface="Times New Roman" panose="02020603050405020304" pitchFamily="18" charset="0"/>
                <a:cs typeface="Times New Roman" panose="02020603050405020304" pitchFamily="18" charset="0"/>
              </a:rPr>
            </a:br>
            <a:r>
              <a:rPr lang="en-US" sz="2000">
                <a:latin typeface="Lucida Calligraphy" panose="03010101010101010101" pitchFamily="66" charset="0"/>
                <a:cs typeface="Times New Roman" panose="02020603050405020304" pitchFamily="18" charset="0"/>
              </a:rPr>
              <a:t/>
            </a:r>
            <a:br>
              <a:rPr lang="en-US" sz="2000">
                <a:latin typeface="Lucida Calligraphy" panose="03010101010101010101" pitchFamily="66" charset="0"/>
                <a:cs typeface="Times New Roman" panose="02020603050405020304" pitchFamily="18" charset="0"/>
              </a:rPr>
            </a:br>
            <a:endParaRPr lang="en-US" sz="2000">
              <a:latin typeface="Lucida Calligraphy" panose="03010101010101010101" pitchFamily="66" charset="0"/>
              <a:cs typeface="Times New Roman" panose="02020603050405020304" pitchFamily="18" charset="0"/>
            </a:endParaRPr>
          </a:p>
        </p:txBody>
      </p:sp>
      <p:pic>
        <p:nvPicPr>
          <p:cNvPr id="4" name="Picture 6" descr="http://thhoangvanthu-hm.edu.vn/upload/29378/fck/files/14(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70" t="2654" r="17547" b="7973"/>
          <a:stretch/>
        </p:blipFill>
        <p:spPr bwMode="auto">
          <a:xfrm>
            <a:off x="4648200" y="0"/>
            <a:ext cx="4495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 Hình Nền Powerpoint Dễ Thương, Cute Powerpoint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489"/>
            <a:ext cx="9144000" cy="6851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achxuasaigon.com/wp-content/uploads/2020/01/De-men-phieu-luu-ky-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247979" y="381000"/>
            <a:ext cx="4648041" cy="5924550"/>
          </a:xfrm>
          <a:prstGeom prst="rect">
            <a:avLst/>
          </a:prstGeom>
          <a:noFill/>
          <a:ln>
            <a:noFill/>
          </a:ln>
        </p:spPr>
      </p:pic>
    </p:spTree>
    <p:extLst>
      <p:ext uri="{BB962C8B-B14F-4D97-AF65-F5344CB8AC3E}">
        <p14:creationId xmlns:p14="http://schemas.microsoft.com/office/powerpoint/2010/main" val="13197487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oquoc.mediacdn.vn/Uploaded/hangcinet/2018_07_06/de_men_XQU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511" y="284017"/>
            <a:ext cx="4771208" cy="2687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Dế mèn phiêu lưu ký - P196591 | Sàn thương mại điện tử của khách hàng  Viettelpost"/>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031" r="14930" b="11348"/>
          <a:stretch/>
        </p:blipFill>
        <p:spPr bwMode="auto">
          <a:xfrm>
            <a:off x="609600" y="1485323"/>
            <a:ext cx="2963015" cy="472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Dế mèn phiêu lưu ký' được xuất bản ở 40 nước - Nguvan.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511" y="3124200"/>
            <a:ext cx="4778465" cy="30855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078" y="533400"/>
            <a:ext cx="3740126"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Thế</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giới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loài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vật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gần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gũi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thân</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thương.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283188"/>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28" y="343505"/>
            <a:ext cx="4085771" cy="5447695"/>
          </a:xfrm>
          <a:prstGeom prst="rect">
            <a:avLst/>
          </a:prstGeom>
        </p:spPr>
      </p:pic>
      <p:pic>
        <p:nvPicPr>
          <p:cNvPr id="8194" name="Picture 2" descr="https://i.pinimg.com/originals/d8/2f/90/d82f90592222cf36a331ef134f2949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69400" cy="6800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600" y="990600"/>
            <a:ext cx="3352800" cy="3539430"/>
          </a:xfrm>
          <a:prstGeom prst="rect">
            <a:avLst/>
          </a:prstGeom>
          <a:noFill/>
        </p:spPr>
        <p:txBody>
          <a:bodyPr wrap="square" rtlCol="0">
            <a:spAutoFit/>
          </a:bodyPr>
          <a:lstStyle/>
          <a:p>
            <a:pPr algn="just"/>
            <a:r>
              <a:rPr lang="en-US" sz="2800" b="1" err="1">
                <a:latin typeface="Times New Roman" panose="02020603050405020304" pitchFamily="18" charset="0"/>
                <a:cs typeface="Times New Roman" panose="02020603050405020304" pitchFamily="18" charset="0"/>
              </a:rPr>
              <a:t>Dế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Choắt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chỉ</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là</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một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kẻ</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yếu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ớt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xấu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xí</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gầy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lêu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nghêu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như</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gã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nghiện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thuốc</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phiện</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Dế</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Mèn</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luôn</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chê</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anh</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chàng</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này</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lười</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nhác</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ngu</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dốt</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hôi</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như</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cú</a:t>
            </a:r>
            <a:r>
              <a:rPr lang="en-US" sz="2800" b="1" smtClean="0">
                <a:latin typeface="Times New Roman" panose="02020603050405020304" pitchFamily="18" charset="0"/>
                <a:cs typeface="Times New Roman" panose="02020603050405020304" pitchFamily="18" charset="0"/>
              </a:rPr>
              <a:t> </a:t>
            </a:r>
            <a:r>
              <a:rPr lang="en-US" sz="2800" b="1" err="1" smtClean="0">
                <a:latin typeface="Times New Roman" panose="02020603050405020304" pitchFamily="18" charset="0"/>
                <a:cs typeface="Times New Roman" panose="02020603050405020304" pitchFamily="18" charset="0"/>
              </a:rPr>
              <a:t>mèo</a:t>
            </a:r>
            <a:r>
              <a:rPr lang="en-US" sz="2800" b="1" smtClean="0">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34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2414</TotalTime>
  <Words>264</Words>
  <Application>Microsoft Office PowerPoint</Application>
  <PresentationFormat>On-screen Show (4:3)</PresentationFormat>
  <Paragraphs>31</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Bahnschrift Condensed</vt:lpstr>
      <vt:lpstr>Calibri</vt:lpstr>
      <vt:lpstr>Lucida Calligraphy</vt:lpstr>
      <vt:lpstr>Times New Roman</vt:lpstr>
      <vt:lpstr>Office Theme</vt:lpstr>
      <vt:lpstr>  </vt:lpstr>
      <vt:lpstr>PowerPoint Presentation</vt:lpstr>
      <vt:lpstr>PowerPoint Presentation</vt:lpstr>
      <vt:lpstr>           1941</vt:lpstr>
      <vt:lpstr>PowerPoint Presentation</vt:lpstr>
      <vt:lpstr> Bằng sự quan sát tinh tế, nhà văn đã sử dụng thủ pháp nghệ thuật nhân hóa để kể về cuộc phiêu lưu sôi nổi, kì thú của chú Dế Mèn mới lớn nông nổi mà ham học hỏi.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thư viện nhà trường</vt:lpstr>
      <vt:lpstr>Một số hình ảnh thư viện nhà trường</vt:lpstr>
      <vt:lpstr>Một số hình ảnh thư viện nhà trường</vt:lpstr>
      <vt:lpstr>Sinh hoạt thư viện cầu thang</vt:lpstr>
      <vt:lpstr>PowerPoint Presentation</vt:lpstr>
      <vt:lpstr>Giờ sinh hoạt thư viện lớp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Admin</cp:lastModifiedBy>
  <cp:revision>232</cp:revision>
  <dcterms:created xsi:type="dcterms:W3CDTF">2022-10-05T07:15:39Z</dcterms:created>
  <dcterms:modified xsi:type="dcterms:W3CDTF">2025-04-15T02:10:40Z</dcterms:modified>
</cp:coreProperties>
</file>