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6"/>
  </p:notesMasterIdLst>
  <p:sldIdLst>
    <p:sldId id="321" r:id="rId6"/>
    <p:sldId id="323" r:id="rId7"/>
    <p:sldId id="317" r:id="rId8"/>
    <p:sldId id="326" r:id="rId9"/>
    <p:sldId id="327" r:id="rId10"/>
    <p:sldId id="319" r:id="rId11"/>
    <p:sldId id="324" r:id="rId12"/>
    <p:sldId id="325" r:id="rId13"/>
    <p:sldId id="322" r:id="rId14"/>
    <p:sldId id="266" r:id="rId15"/>
    <p:sldId id="284" r:id="rId16"/>
    <p:sldId id="329" r:id="rId17"/>
    <p:sldId id="328" r:id="rId18"/>
    <p:sldId id="294" r:id="rId19"/>
    <p:sldId id="268" r:id="rId20"/>
    <p:sldId id="269" r:id="rId21"/>
    <p:sldId id="296" r:id="rId22"/>
    <p:sldId id="330" r:id="rId23"/>
    <p:sldId id="31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2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8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9B8378-F559-472D-F9EA-31B30E67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8D9B4DF-6A92-CAC9-A15B-CDC9BCBBB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24EDD-2B2E-F89B-1D8B-BA1C755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265322-A1D8-74E5-062F-0E7AE706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8A7E54-4EFF-9F08-143F-1E5DBB27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1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B8B37-C30A-7B06-9689-F676C145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F868BA-364B-9D50-1E12-0BC82B63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278757-E364-2A98-E843-AEF998A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562154-1270-62DE-3E8E-8469FD42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CF567-E0E0-44C7-C979-5991E235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7D51D-2D62-A083-FBED-BB886918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F40951-58AD-296F-AA11-8A8B6F078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EF4CF5-1E2E-A296-D7A7-270007D7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98D2D-E5A0-831E-DDEF-A5FD5C2F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364852-E238-CDB0-6A73-53F8AA2E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0BACC4-841D-13AC-4E30-62D53334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0796EF-DF88-DBC8-5AA5-C8EBF17E3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79EF35-2199-3D86-A663-24983FA6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B1FFB-4268-68D1-1A78-E475F580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5E08D9-BD4A-8952-977C-8E7F12D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689665-1F95-8251-4E7B-07791B26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0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FA35DC-53B4-BC58-45A4-438E4DBE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2F3514-0CF9-5212-4897-6D2ECF6F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8D8FAE-3B7A-09D5-806D-71D6735E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7B4B00-E4EE-4FC8-68C7-D4B64FDE3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292DF3B-00DD-5391-9E84-DED9E8C79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24AB645-282C-C1CF-36AA-1F1E521F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F489E40-85D1-BB37-68FF-5DD97584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FB10DF2-C2CE-B47F-AC7B-EC1A19C7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1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176CDC-D144-054E-D142-AB8277A4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2F439F-44AE-3DEA-9A5A-38BF3933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DF3FD8-9EDE-F91B-8414-DAA86AD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73200E-4515-78B6-8D9A-CD2F693E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63CBDC-ADCB-76A8-6D03-AD4A796F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FD82AD-274A-F01E-C2CA-A81904A7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95A55A-652E-8D15-A05E-3BF589EE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3424D-2E45-2318-6E1A-BF2BD3E3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D32F1-D9A3-899C-A409-09881EF6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37670C-5C69-12C3-EC0D-C26C3218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CB5C35-658D-B998-093A-3AAF345D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F8F1F7-B1D3-E246-A1CB-B09C2B5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2D06AB-62D2-9A41-38D5-E0EFF446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A80BDE-319A-3208-9B70-1223FC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1F7613-C57D-262B-E9CC-4F610259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51EF5F-E350-DC98-7D5F-D1F6D00A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79244F-BE28-7762-46CF-1E19B798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016E80-EBBA-2BF7-AC50-2DDA3B13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9FC8A4-B8E8-DE2A-CFED-7AAB5548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27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B8EC1-0160-AA65-711D-558D171A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9D091F-E809-BAF9-EC6F-5B42B9AED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A010A3-92B8-1228-D06D-426BE53D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DF41D4-BF82-4B13-9167-5CC38BB4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7A8B59-4DA1-1334-3519-7989CE55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8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5A110F-46AA-43C0-4A07-D828AF709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3FFA82-575C-6014-9341-22A270BBA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4D9136-4565-6831-4598-5E93874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EB276B-BF60-FB9B-0D56-1B8FB243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7B33C1-DB90-7891-E3B0-9C60DCAC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2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5DD4F8-BDC0-007E-A045-C3921A25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CE8BBD-36F0-DE36-6FB8-E07D4DB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7D3C41-6DBA-0DEA-035B-F9E7EC35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F0A23-CC52-499A-9BE9-A6D3919F7C00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26/11/2025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01E0A3-4EC2-917F-98A3-BA86DE058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A27B35-B9D1-1EFA-C57F-310596CCF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6603E-1268-4156-BC66-52EEB339629C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-10664" y="4422258"/>
            <a:ext cx="121798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LƯƠNG THỊ THANH NGA</a:t>
            </a:r>
          </a:p>
          <a:p>
            <a:pPr algn="ctr" defTabSz="914377"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HỌC: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XÃ ĐẠI HOÀNG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PHƯƠNG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" y="3429004"/>
            <a:ext cx="11323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 BỘI CHUNG VÀ BỘI CHUNG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19242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2298362" y="730412"/>
            <a:ext cx="32890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243584" y="1755648"/>
            <a:ext cx="100035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2026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04363" y="5863672"/>
            <a:ext cx="1695180" cy="1491442"/>
            <a:chOff x="9055676" y="0"/>
            <a:chExt cx="313632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06513" y="287694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971672" y="783273"/>
            <a:ext cx="1037441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BCNN(3, 4).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ƯCLN(3, 4). Hai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So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BCNN(3,4)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04363" y="5863672"/>
            <a:ext cx="1695180" cy="1491442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37804"/>
              </p:ext>
            </p:extLst>
          </p:nvPr>
        </p:nvGraphicFramePr>
        <p:xfrm>
          <a:off x="604685" y="1572768"/>
          <a:ext cx="10867057" cy="2108320"/>
        </p:xfrm>
        <a:graphic>
          <a:graphicData uri="http://schemas.openxmlformats.org/drawingml/2006/table">
            <a:tbl>
              <a:tblPr firstRow="1" bandRow="1"/>
              <a:tblGrid>
                <a:gridCol w="3097599"/>
                <a:gridCol w="637720"/>
                <a:gridCol w="790926"/>
                <a:gridCol w="739857"/>
                <a:gridCol w="893063"/>
                <a:gridCol w="701555"/>
                <a:gridCol w="841995"/>
                <a:gridCol w="854762"/>
                <a:gridCol w="841995"/>
                <a:gridCol w="600056"/>
                <a:gridCol w="867529"/>
              </a:tblGrid>
              <a:tr h="10586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69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62" marR="80362" marT="40493" marB="40493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1143" y="1639896"/>
            <a:ext cx="90058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Hai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25204" y="1395899"/>
            <a:ext cx="3252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41478" y="2196708"/>
            <a:ext cx="10523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 (5, 9) .</a:t>
            </a:r>
          </a:p>
        </p:txBody>
      </p:sp>
      <p:pic>
        <p:nvPicPr>
          <p:cNvPr id="24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1" y="2853219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04363" y="5863672"/>
            <a:ext cx="1695180" cy="1491442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416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435462" y="987452"/>
            <a:ext cx="993618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BC(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BCNN(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BC(3,4,6) = {0;12;24;36;…}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BCNN(3,4,6) = 12.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04363" y="5863672"/>
            <a:ext cx="1695180" cy="1491442"/>
            <a:chOff x="9055676" y="0"/>
            <a:chExt cx="3136324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270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EB32F49-3D44-4F28-BF72-F7004207C04D}"/>
              </a:ext>
            </a:extLst>
          </p:cNvPr>
          <p:cNvSpPr txBox="1"/>
          <p:nvPr/>
        </p:nvSpPr>
        <p:spPr>
          <a:xfrm>
            <a:off x="2091068" y="905255"/>
            <a:ext cx="413492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641727" y="1388492"/>
            <a:ext cx="100031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BC(8,12)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BCNN(8,12).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BC(8,12)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BCNN(8,12).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94596"/>
              </p:ext>
            </p:extLst>
          </p:nvPr>
        </p:nvGraphicFramePr>
        <p:xfrm>
          <a:off x="802012" y="2043064"/>
          <a:ext cx="10498511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0450"/>
                <a:gridCol w="562741"/>
                <a:gridCol w="691401"/>
                <a:gridCol w="650885"/>
                <a:gridCol w="698509"/>
                <a:gridCol w="698509"/>
                <a:gridCol w="730259"/>
                <a:gridCol w="738197"/>
                <a:gridCol w="730259"/>
                <a:gridCol w="637041"/>
                <a:gridCol w="832332"/>
                <a:gridCol w="907928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60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84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96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4" y="99749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677517" y="5967305"/>
            <a:ext cx="1695180" cy="1491442"/>
            <a:chOff x="9055676" y="0"/>
            <a:chExt cx="313632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96" y="1806878"/>
            <a:ext cx="867694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180" y="975019"/>
            <a:ext cx="86769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1" y="1230953"/>
            <a:ext cx="2294782" cy="2310942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96" y="4135228"/>
            <a:ext cx="867694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0, 1, 2,...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180" y="3294665"/>
            <a:ext cx="86769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04363" y="5863672"/>
            <a:ext cx="1695180" cy="1491442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599" y="1063651"/>
            <a:ext cx="24849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031" y="4087375"/>
            <a:ext cx="960505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300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300, 600, 900.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031" y="1926404"/>
            <a:ext cx="960505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300.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1519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04363" y="5863672"/>
            <a:ext cx="1695180" cy="1491442"/>
            <a:chOff x="9055676" y="0"/>
            <a:chExt cx="313632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156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6380" y="4767467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4" y="4236918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20" y="2339978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71" y="2595255"/>
            <a:ext cx="1902293" cy="195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01" y="1007739"/>
            <a:ext cx="2336441" cy="231599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14797" y="1128338"/>
            <a:ext cx="4199212" cy="1587639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7266696" y="1007739"/>
            <a:ext cx="3778985" cy="1538113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95803" y="6112280"/>
            <a:ext cx="1695180" cy="1491442"/>
            <a:chOff x="9055676" y="0"/>
            <a:chExt cx="313632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493008" y="238298"/>
            <a:ext cx="5684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MỞ ĐẦU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70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85946"/>
            <a:ext cx="332174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" y="1742376"/>
            <a:ext cx="118059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xmlns="" id="{04D47F80-AD84-4BC4-B02E-F977E4577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80" y="1260364"/>
                <a:ext cx="11948160" cy="4801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bóng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bàn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cần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mua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là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bội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của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6</a:t>
                </a:r>
              </a:p>
              <a:p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B(6) = {0;6;12;18;24;30;…}</a:t>
                </a:r>
              </a:p>
              <a:p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cốc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cần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mua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phải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là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bội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của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8</a:t>
                </a:r>
              </a:p>
              <a:p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B(8) = {0;8;16;24;32…}</a:t>
                </a:r>
              </a:p>
              <a:p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Vì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cần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mua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bóng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bàn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và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cốc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như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nhau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nên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bóng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bàn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và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cốc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ít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nhất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cần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mua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là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BCNN </a:t>
                </a:r>
                <a:r>
                  <a:rPr lang="en-US" sz="3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của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6 </a:t>
                </a:r>
                <a:r>
                  <a:rPr lang="en-US" sz="3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và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8.</a:t>
                </a:r>
                <a:endParaRPr lang="en-US" sz="3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</a:endParaRPr>
              </a:p>
              <a:p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BCNN(6,8) = 24.</a:t>
                </a:r>
              </a:p>
              <a:p>
                <a:pPr algn="just"/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bộ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cốc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ít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nhất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cần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mua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là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24 : 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6 = 4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hộp</a:t>
                </a:r>
                <a:endParaRPr lang="en-US" sz="3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Số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hộp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bóng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bàn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ít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nhất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mua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được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là</a:t>
                </a:r>
                <a:r>
                  <a:rPr lang="en-US" sz="3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 </a:t>
                </a:r>
                <a:r>
                  <a:rPr lang="en-US" sz="3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24 : 8 = 3 </a:t>
                </a:r>
                <a:r>
                  <a:rPr lang="en-US" sz="3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hộp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/>
                    <a:cs typeface="Times New Roman" panose="02020603050405020304" pitchFamily="18" charset="0"/>
                  </a:rPr>
                  <a:t>.</a:t>
                </a:r>
                <a:endParaRPr lang="en-US" sz="3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D47F80-AD84-4BC4-B02E-F977E4577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80" y="1260364"/>
                <a:ext cx="11948160" cy="4801314"/>
              </a:xfrm>
              <a:prstGeom prst="rect">
                <a:avLst/>
              </a:prstGeom>
              <a:blipFill rotWithShape="0">
                <a:blip r:embed="rId3"/>
                <a:stretch>
                  <a:fillRect l="-1429" t="-1525" r="-816" b="-39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299" y="644811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77514" y="6325267"/>
            <a:ext cx="1695180" cy="1491442"/>
            <a:chOff x="9055676" y="0"/>
            <a:chExt cx="313632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263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6380" y="4767467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4" y="4236918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20" y="2339978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71" y="2595255"/>
            <a:ext cx="1902293" cy="195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01" y="1007739"/>
            <a:ext cx="2336441" cy="231599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14797" y="1128338"/>
            <a:ext cx="4199212" cy="1587639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7266696" y="1007739"/>
            <a:ext cx="3778985" cy="1538113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95803" y="6112280"/>
            <a:ext cx="1695180" cy="1491442"/>
            <a:chOff x="9055676" y="0"/>
            <a:chExt cx="313632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3493008" y="238298"/>
            <a:ext cx="5684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MỞ ĐẦU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78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SGK và vở ghi.</a:t>
            </a:r>
            <a:endParaRPr lang="en-US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SGK trang 57.</a:t>
            </a:r>
            <a:endParaRPr lang="en-US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" y="486164"/>
            <a:ext cx="111251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  <a:p>
            <a:pPr marL="514350" indent="-514350">
              <a:buAutoNum type="arabicPeriod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(a# 0)?</a:t>
            </a:r>
          </a:p>
          <a:p>
            <a:pPr marL="514350" indent="-514350"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52754"/>
              </p:ext>
            </p:extLst>
          </p:nvPr>
        </p:nvGraphicFramePr>
        <p:xfrm>
          <a:off x="655320" y="2370114"/>
          <a:ext cx="11186153" cy="1142898"/>
        </p:xfrm>
        <a:graphic>
          <a:graphicData uri="http://schemas.openxmlformats.org/drawingml/2006/table">
            <a:tbl>
              <a:tblPr firstRow="1" firstCol="1" bandRow="1"/>
              <a:tblGrid>
                <a:gridCol w="3121719"/>
                <a:gridCol w="605009"/>
                <a:gridCol w="745344"/>
                <a:gridCol w="745344"/>
                <a:gridCol w="745344"/>
                <a:gridCol w="745344"/>
                <a:gridCol w="745344"/>
                <a:gridCol w="746541"/>
                <a:gridCol w="746541"/>
                <a:gridCol w="746541"/>
                <a:gridCol w="746541"/>
                <a:gridCol w="746541"/>
              </a:tblGrid>
              <a:tr h="468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 số bội của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504363" y="5863672"/>
            <a:ext cx="1695180" cy="1491442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87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" y="486164"/>
            <a:ext cx="1112519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 –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6C</a:t>
            </a:r>
          </a:p>
          <a:p>
            <a:pPr marL="514350" indent="-514350">
              <a:buAutoNum type="arabicPeriod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(a# 0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0, 1, 2, 3,.. 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514350" indent="-514350"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0; 6; 12; 18.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26006" y="3302802"/>
          <a:ext cx="10637523" cy="1150326"/>
        </p:xfrm>
        <a:graphic>
          <a:graphicData uri="http://schemas.openxmlformats.org/drawingml/2006/table">
            <a:tbl>
              <a:tblPr firstRow="1" firstCol="1" bandRow="1"/>
              <a:tblGrid>
                <a:gridCol w="3063242"/>
                <a:gridCol w="632059"/>
                <a:gridCol w="557436"/>
                <a:gridCol w="708789"/>
                <a:gridCol w="708789"/>
                <a:gridCol w="708789"/>
                <a:gridCol w="708789"/>
                <a:gridCol w="709926"/>
                <a:gridCol w="709926"/>
                <a:gridCol w="709926"/>
                <a:gridCol w="709926"/>
                <a:gridCol w="709926"/>
              </a:tblGrid>
              <a:tr h="52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321484" y="6549473"/>
            <a:ext cx="1695180" cy="1491442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0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" y="486164"/>
            <a:ext cx="1112519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 –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6C</a:t>
            </a:r>
          </a:p>
          <a:p>
            <a:pPr marL="514350" indent="-514350">
              <a:buAutoNum type="arabicPeriod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(a# 0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0, 1, 2, 3,.. 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514350" indent="-514350"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0; 12; 18.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26006" y="3302802"/>
          <a:ext cx="10637523" cy="1150326"/>
        </p:xfrm>
        <a:graphic>
          <a:graphicData uri="http://schemas.openxmlformats.org/drawingml/2006/table">
            <a:tbl>
              <a:tblPr firstRow="1" firstCol="1" bandRow="1"/>
              <a:tblGrid>
                <a:gridCol w="3063242"/>
                <a:gridCol w="632059"/>
                <a:gridCol w="557436"/>
                <a:gridCol w="708789"/>
                <a:gridCol w="708789"/>
                <a:gridCol w="708789"/>
                <a:gridCol w="708789"/>
                <a:gridCol w="709926"/>
                <a:gridCol w="709926"/>
                <a:gridCol w="709926"/>
                <a:gridCol w="709926"/>
                <a:gridCol w="709926"/>
              </a:tblGrid>
              <a:tr h="52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321484" y="6549473"/>
            <a:ext cx="1695180" cy="1491442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86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" y="486164"/>
            <a:ext cx="1112519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 –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6C</a:t>
            </a:r>
          </a:p>
          <a:p>
            <a:pPr marL="514350" indent="-514350">
              <a:buAutoNum type="arabicPeriod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(a# 0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0, 1, 2, 3,.. 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514350" indent="-514350"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0; 6; 12.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88515"/>
              </p:ext>
            </p:extLst>
          </p:nvPr>
        </p:nvGraphicFramePr>
        <p:xfrm>
          <a:off x="826006" y="3302802"/>
          <a:ext cx="10637523" cy="1150326"/>
        </p:xfrm>
        <a:graphic>
          <a:graphicData uri="http://schemas.openxmlformats.org/drawingml/2006/table">
            <a:tbl>
              <a:tblPr firstRow="1" firstCol="1" bandRow="1"/>
              <a:tblGrid>
                <a:gridCol w="3063242"/>
                <a:gridCol w="632059"/>
                <a:gridCol w="557436"/>
                <a:gridCol w="708789"/>
                <a:gridCol w="708789"/>
                <a:gridCol w="708789"/>
                <a:gridCol w="708789"/>
                <a:gridCol w="709926"/>
                <a:gridCol w="709926"/>
                <a:gridCol w="709926"/>
                <a:gridCol w="709926"/>
                <a:gridCol w="709926"/>
              </a:tblGrid>
              <a:tr h="52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321484" y="6549473"/>
            <a:ext cx="1695180" cy="1491442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" y="486164"/>
            <a:ext cx="1112519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  <a:p>
            <a:pPr marL="514350" indent="-514350">
              <a:buAutoNum type="arabicPeriod"/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(a# 0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0, 1, 2, 3,.. 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514350" indent="-514350">
              <a:buAutoNum type="arabicPeriod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0; 6; 12; 18.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26006" y="3302802"/>
          <a:ext cx="10637523" cy="1150326"/>
        </p:xfrm>
        <a:graphic>
          <a:graphicData uri="http://schemas.openxmlformats.org/drawingml/2006/table">
            <a:tbl>
              <a:tblPr firstRow="1" firstCol="1" bandRow="1"/>
              <a:tblGrid>
                <a:gridCol w="3063242"/>
                <a:gridCol w="632059"/>
                <a:gridCol w="557436"/>
                <a:gridCol w="708789"/>
                <a:gridCol w="708789"/>
                <a:gridCol w="708789"/>
                <a:gridCol w="708789"/>
                <a:gridCol w="709926"/>
                <a:gridCol w="709926"/>
                <a:gridCol w="709926"/>
                <a:gridCol w="709926"/>
                <a:gridCol w="709926"/>
              </a:tblGrid>
              <a:tr h="52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321484" y="6549473"/>
            <a:ext cx="1695180" cy="1491442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5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" y="486164"/>
            <a:ext cx="111251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0; 6; 12; 18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49354"/>
              </p:ext>
            </p:extLst>
          </p:nvPr>
        </p:nvGraphicFramePr>
        <p:xfrm>
          <a:off x="1142996" y="1839762"/>
          <a:ext cx="10637523" cy="1150326"/>
        </p:xfrm>
        <a:graphic>
          <a:graphicData uri="http://schemas.openxmlformats.org/drawingml/2006/table">
            <a:tbl>
              <a:tblPr firstRow="1" firstCol="1" bandRow="1"/>
              <a:tblGrid>
                <a:gridCol w="3063242"/>
                <a:gridCol w="632059"/>
                <a:gridCol w="557436"/>
                <a:gridCol w="708789"/>
                <a:gridCol w="708789"/>
                <a:gridCol w="708789"/>
                <a:gridCol w="708789"/>
                <a:gridCol w="709926"/>
                <a:gridCol w="709926"/>
                <a:gridCol w="709926"/>
                <a:gridCol w="709926"/>
                <a:gridCol w="709926"/>
              </a:tblGrid>
              <a:tr h="525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9486076" y="6112280"/>
            <a:ext cx="1695180" cy="1491442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0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71af3243-3dd4-4a8d-8c0d-dd76da1f02a5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1845</TotalTime>
  <Words>1397</Words>
  <Application>Microsoft Office PowerPoint</Application>
  <PresentationFormat>Widescreen</PresentationFormat>
  <Paragraphs>319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195</cp:revision>
  <dcterms:created xsi:type="dcterms:W3CDTF">2021-06-07T13:44:30Z</dcterms:created>
  <dcterms:modified xsi:type="dcterms:W3CDTF">2025-11-26T07:38:41Z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