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648" r:id="rId2"/>
    <p:sldId id="615" r:id="rId3"/>
    <p:sldId id="617" r:id="rId4"/>
    <p:sldId id="645" r:id="rId5"/>
    <p:sldId id="618" r:id="rId6"/>
    <p:sldId id="620" r:id="rId7"/>
    <p:sldId id="621" r:id="rId8"/>
    <p:sldId id="622" r:id="rId9"/>
    <p:sldId id="623" r:id="rId10"/>
    <p:sldId id="624" r:id="rId11"/>
    <p:sldId id="625" r:id="rId12"/>
    <p:sldId id="647" r:id="rId13"/>
    <p:sldId id="626" r:id="rId14"/>
    <p:sldId id="627" r:id="rId15"/>
    <p:sldId id="628" r:id="rId16"/>
    <p:sldId id="629" r:id="rId17"/>
    <p:sldId id="630"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FF"/>
    <a:srgbClr val="0000CC"/>
    <a:srgbClr val="FF93FF"/>
    <a:srgbClr val="FFECAF"/>
    <a:srgbClr val="CC00CC"/>
    <a:srgbClr val="7F7F7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GV yêu cầu học sinh hoạt động vào vở trong 3 phút.</a:t>
            </a:r>
          </a:p>
          <a:p>
            <a:r>
              <a:rPr lang="en-US" sz="1200" kern="1200">
                <a:solidFill>
                  <a:schemeClr val="tx1"/>
                </a:solidFill>
                <a:effectLst/>
                <a:latin typeface="+mn-lt"/>
                <a:ea typeface="+mn-ea"/>
                <a:cs typeface="+mn-cs"/>
              </a:rPr>
              <a:t>- GV yêu cầu học sinh hoạt động vào vở trong 3 phút.</a:t>
            </a:r>
          </a:p>
          <a:p>
            <a:r>
              <a:rPr lang="vi-VN"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GV chụp chiếu bài 2 bạn. Các bài còn lại đổi chéo chấm.</a:t>
            </a:r>
          </a:p>
          <a:p>
            <a:r>
              <a:rPr lang="en-US" sz="1200" kern="1200">
                <a:solidFill>
                  <a:schemeClr val="tx1"/>
                </a:solidFill>
                <a:effectLst/>
                <a:latin typeface="+mn-lt"/>
                <a:ea typeface="+mn-ea"/>
                <a:cs typeface="+mn-cs"/>
              </a:rPr>
              <a:t>- GV cho HS nêu nhận xét 2 bài làm.</a:t>
            </a:r>
          </a:p>
          <a:p>
            <a:r>
              <a:rPr lang="en-US" sz="1200" kern="1200">
                <a:solidFill>
                  <a:schemeClr val="tx1"/>
                </a:solidFill>
                <a:effectLst/>
                <a:latin typeface="+mn-lt"/>
                <a:ea typeface="+mn-ea"/>
                <a:cs typeface="+mn-cs"/>
              </a:rPr>
              <a:t>- GV chốt kết quả.</a:t>
            </a:r>
          </a:p>
        </p:txBody>
      </p:sp>
      <p:sp>
        <p:nvSpPr>
          <p:cNvPr id="4" name="Slide Number Placeholder 3"/>
          <p:cNvSpPr>
            <a:spLocks noGrp="1"/>
          </p:cNvSpPr>
          <p:nvPr>
            <p:ph type="sldNum" sz="quarter" idx="10"/>
          </p:nvPr>
        </p:nvSpPr>
        <p:spPr/>
        <p:txBody>
          <a:bodyPr/>
          <a:lstStyle/>
          <a:p>
            <a:fld id="{549101D7-C7F5-4108-910A-144144CB0FCC}" type="slidenum">
              <a:rPr lang="en-US" smtClean="0"/>
              <a:t>2</a:t>
            </a:fld>
            <a:endParaRPr lang="en-US"/>
          </a:p>
        </p:txBody>
      </p:sp>
    </p:spTree>
    <p:extLst>
      <p:ext uri="{BB962C8B-B14F-4D97-AF65-F5344CB8AC3E}">
        <p14:creationId xmlns:p14="http://schemas.microsoft.com/office/powerpoint/2010/main" val="229423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Từ kết quả bài tập 2. GV đặt vấn đề: Trong toán học hệ thức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3</m:t>
                    </m:r>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+4</m:t>
                    </m:r>
                    <m:r>
                      <m:rPr>
                        <m:nor/>
                      </m:rPr>
                      <a:rPr lang="en-US" sz="1200" kern="1200">
                        <a:solidFill>
                          <a:schemeClr val="tx1"/>
                        </a:solidFill>
                        <a:effectLst/>
                        <a:latin typeface="+mn-lt"/>
                        <a:ea typeface="+mn-ea"/>
                        <a:cs typeface="+mn-cs"/>
                      </a:rPr>
                      <m:t>&gt; </m:t>
                    </m:r>
                    <m:r>
                      <a:rPr lang="en-US" sz="1200" i="1" kern="1200">
                        <a:solidFill>
                          <a:schemeClr val="tx1"/>
                        </a:solidFill>
                        <a:effectLst/>
                        <a:latin typeface="Cambria Math" panose="02040503050406030204" pitchFamily="18" charset="0"/>
                        <a:ea typeface="+mn-ea"/>
                        <a:cs typeface="+mn-cs"/>
                      </a:rPr>
                      <m:t>𝑥</m:t>
                    </m:r>
                    <m:r>
                      <a:rPr lang="en-US" sz="1200" kern="1200">
                        <a:solidFill>
                          <a:schemeClr val="tx1"/>
                        </a:solidFill>
                        <a:effectLst/>
                        <a:latin typeface="Cambria Math" panose="02040503050406030204" pitchFamily="18" charset="0"/>
                        <a:ea typeface="+mn-ea"/>
                        <a:cs typeface="+mn-cs"/>
                      </a:rPr>
                      <m:t>+6</m:t>
                    </m:r>
                  </m:oMath>
                </a14:m>
                <a:r>
                  <a:rPr lang="en-US" sz="1200" kern="1200">
                    <a:solidFill>
                      <a:schemeClr val="tx1"/>
                    </a:solidFill>
                    <a:effectLst/>
                    <a:latin typeface="+mn-lt"/>
                    <a:ea typeface="+mn-ea"/>
                    <a:cs typeface="+mn-cs"/>
                  </a:rPr>
                  <a:t> được gọi là gì? </a:t>
                </a:r>
              </a:p>
              <a:p>
                <a:r>
                  <a:rPr lang="en-US" sz="1200" kern="1200">
                    <a:solidFill>
                      <a:schemeClr val="tx1"/>
                    </a:solidFill>
                    <a:effectLst/>
                    <a:latin typeface="+mn-lt"/>
                    <a:ea typeface="+mn-ea"/>
                    <a:cs typeface="+mn-cs"/>
                  </a:rPr>
                  <a:t>GV dẫn dắt vào bài mới </a:t>
                </a:r>
                <a:r>
                  <a:rPr lang="en-US" sz="1200" b="1" kern="1200">
                    <a:solidFill>
                      <a:schemeClr val="tx1"/>
                    </a:solidFill>
                    <a:effectLst/>
                    <a:latin typeface="+mn-lt"/>
                    <a:ea typeface="+mn-ea"/>
                    <a:cs typeface="+mn-cs"/>
                  </a:rPr>
                  <a:t>“Bất phương trình một ẩn”</a:t>
                </a:r>
                <a:r>
                  <a:rPr lang="en-US" sz="1200" kern="1200">
                    <a:solidFill>
                      <a:schemeClr val="tx1"/>
                    </a:solidFill>
                    <a:effectLst/>
                    <a:latin typeface="+mn-lt"/>
                    <a:ea typeface="+mn-ea"/>
                    <a:cs typeface="+mn-cs"/>
                  </a:rPr>
                  <a:t>.</a:t>
                </a:r>
                <a:endParaRPr lang="en-US"/>
              </a:p>
            </p:txBody>
          </p:sp>
        </mc:Choice>
        <mc:Fallback xmlns="">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 Từ kết quả bài tập 2. GV đặt vấn đề: Trong toán học hệ thức </a:t>
                </a:r>
                <a:r>
                  <a:rPr lang="en-US" sz="1200" i="0" kern="1200">
                    <a:solidFill>
                      <a:schemeClr val="tx1"/>
                    </a:solidFill>
                    <a:effectLst/>
                    <a:latin typeface="+mn-lt"/>
                    <a:ea typeface="+mn-ea"/>
                    <a:cs typeface="+mn-cs"/>
                  </a:rPr>
                  <a:t>3𝑥+4</a:t>
                </a:r>
                <a:r>
                  <a:rPr lang="en-US" sz="1200" i="0" kern="1200">
                    <a:solidFill>
                      <a:schemeClr val="tx1"/>
                    </a:solidFill>
                    <a:effectLst/>
                    <a:latin typeface="Cambria Math" panose="02040503050406030204" pitchFamily="18" charset="0"/>
                    <a:ea typeface="+mn-ea"/>
                    <a:cs typeface="+mn-cs"/>
                  </a:rPr>
                  <a:t>"&gt; </a:t>
                </a:r>
                <a:r>
                  <a:rPr lang="en-US" sz="1200" i="0" kern="1200">
                    <a:solidFill>
                      <a:schemeClr val="tx1"/>
                    </a:solidFill>
                    <a:effectLst/>
                    <a:latin typeface="+mn-lt"/>
                    <a:ea typeface="+mn-ea"/>
                    <a:cs typeface="+mn-cs"/>
                  </a:rPr>
                  <a:t>" 𝑥+6</a:t>
                </a:r>
                <a:r>
                  <a:rPr lang="en-US" sz="1200" kern="1200">
                    <a:solidFill>
                      <a:schemeClr val="tx1"/>
                    </a:solidFill>
                    <a:effectLst/>
                    <a:latin typeface="+mn-lt"/>
                    <a:ea typeface="+mn-ea"/>
                    <a:cs typeface="+mn-cs"/>
                  </a:rPr>
                  <a:t> được gọi là gì? </a:t>
                </a:r>
              </a:p>
              <a:p>
                <a:r>
                  <a:rPr lang="en-US" sz="1200" kern="1200">
                    <a:solidFill>
                      <a:schemeClr val="tx1"/>
                    </a:solidFill>
                    <a:effectLst/>
                    <a:latin typeface="+mn-lt"/>
                    <a:ea typeface="+mn-ea"/>
                    <a:cs typeface="+mn-cs"/>
                  </a:rPr>
                  <a:t>GV dẫn dắt vào bài mới </a:t>
                </a:r>
                <a:r>
                  <a:rPr lang="en-US" sz="1200" b="1" kern="1200">
                    <a:solidFill>
                      <a:schemeClr val="tx1"/>
                    </a:solidFill>
                    <a:effectLst/>
                    <a:latin typeface="+mn-lt"/>
                    <a:ea typeface="+mn-ea"/>
                    <a:cs typeface="+mn-cs"/>
                  </a:rPr>
                  <a:t>“Bất phương trình một ẩn”</a:t>
                </a:r>
                <a:r>
                  <a:rPr lang="en-US" sz="1200" kern="1200">
                    <a:solidFill>
                      <a:schemeClr val="tx1"/>
                    </a:solidFill>
                    <a:effectLst/>
                    <a:latin typeface="+mn-lt"/>
                    <a:ea typeface="+mn-ea"/>
                    <a:cs typeface="+mn-cs"/>
                  </a:rPr>
                  <a:t>.</a:t>
                </a:r>
                <a:endParaRPr lang="en-US"/>
              </a:p>
            </p:txBody>
          </p:sp>
        </mc:Fallback>
      </mc:AlternateContent>
      <p:sp>
        <p:nvSpPr>
          <p:cNvPr id="4" name="Slide Number Placeholder 3"/>
          <p:cNvSpPr>
            <a:spLocks noGrp="1"/>
          </p:cNvSpPr>
          <p:nvPr>
            <p:ph type="sldNum" sz="quarter" idx="10"/>
          </p:nvPr>
        </p:nvSpPr>
        <p:spPr/>
        <p:txBody>
          <a:bodyPr/>
          <a:lstStyle/>
          <a:p>
            <a:fld id="{549101D7-C7F5-4108-910A-144144CB0FCC}" type="slidenum">
              <a:rPr lang="en-US" smtClean="0"/>
              <a:t>3</a:t>
            </a:fld>
            <a:endParaRPr lang="en-US"/>
          </a:p>
        </p:txBody>
      </p:sp>
    </p:spTree>
    <p:extLst>
      <p:ext uri="{BB962C8B-B14F-4D97-AF65-F5344CB8AC3E}">
        <p14:creationId xmlns:p14="http://schemas.microsoft.com/office/powerpoint/2010/main" val="345888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101D7-C7F5-4108-910A-144144CB0FCC}" type="slidenum">
              <a:rPr lang="en-US" smtClean="0"/>
              <a:t>5</a:t>
            </a:fld>
            <a:endParaRPr lang="en-US"/>
          </a:p>
        </p:txBody>
      </p:sp>
    </p:spTree>
    <p:extLst>
      <p:ext uri="{BB962C8B-B14F-4D97-AF65-F5344CB8AC3E}">
        <p14:creationId xmlns:p14="http://schemas.microsoft.com/office/powerpoint/2010/main" val="162501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49101D7-C7F5-4108-910A-144144CB0FCC}" type="slidenum">
              <a:rPr lang="en-US" smtClean="0"/>
              <a:t>6</a:t>
            </a:fld>
            <a:endParaRPr lang="en-US"/>
          </a:p>
        </p:txBody>
      </p:sp>
    </p:spTree>
    <p:extLst>
      <p:ext uri="{BB962C8B-B14F-4D97-AF65-F5344CB8AC3E}">
        <p14:creationId xmlns:p14="http://schemas.microsoft.com/office/powerpoint/2010/main" val="14554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101D7-C7F5-4108-910A-144144CB0FCC}" type="slidenum">
              <a:rPr lang="en-US" smtClean="0"/>
              <a:t>7</a:t>
            </a:fld>
            <a:endParaRPr lang="en-US"/>
          </a:p>
        </p:txBody>
      </p:sp>
    </p:spTree>
    <p:extLst>
      <p:ext uri="{BB962C8B-B14F-4D97-AF65-F5344CB8AC3E}">
        <p14:creationId xmlns:p14="http://schemas.microsoft.com/office/powerpoint/2010/main" val="271074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101D7-C7F5-4108-910A-144144CB0FCC}" type="slidenum">
              <a:rPr lang="en-US" smtClean="0"/>
              <a:t>9</a:t>
            </a:fld>
            <a:endParaRPr lang="en-US"/>
          </a:p>
        </p:txBody>
      </p:sp>
    </p:spTree>
    <p:extLst>
      <p:ext uri="{BB962C8B-B14F-4D97-AF65-F5344CB8AC3E}">
        <p14:creationId xmlns:p14="http://schemas.microsoft.com/office/powerpoint/2010/main" val="18404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101D7-C7F5-4108-910A-144144CB0FCC}" type="slidenum">
              <a:rPr lang="en-US" smtClean="0"/>
              <a:t>10</a:t>
            </a:fld>
            <a:endParaRPr lang="en-US"/>
          </a:p>
        </p:txBody>
      </p:sp>
    </p:spTree>
    <p:extLst>
      <p:ext uri="{BB962C8B-B14F-4D97-AF65-F5344CB8AC3E}">
        <p14:creationId xmlns:p14="http://schemas.microsoft.com/office/powerpoint/2010/main" val="55603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101D7-C7F5-4108-910A-144144CB0FCC}" type="slidenum">
              <a:rPr lang="en-US" smtClean="0"/>
              <a:t>14</a:t>
            </a:fld>
            <a:endParaRPr lang="en-US"/>
          </a:p>
        </p:txBody>
      </p:sp>
    </p:spTree>
    <p:extLst>
      <p:ext uri="{BB962C8B-B14F-4D97-AF65-F5344CB8AC3E}">
        <p14:creationId xmlns:p14="http://schemas.microsoft.com/office/powerpoint/2010/main" val="189626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55.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50.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68.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1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97.png"/><Relationship Id="rId7" Type="http://schemas.openxmlformats.org/officeDocument/2006/relationships/image" Target="../media/image76.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1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5.bin"/><Relationship Id="rId18" Type="http://schemas.openxmlformats.org/officeDocument/2006/relationships/oleObject" Target="../embeddings/oleObject8.bin"/><Relationship Id="rId3" Type="http://schemas.openxmlformats.org/officeDocument/2006/relationships/notesSlide" Target="../notesSlides/notesSlide1.xml"/><Relationship Id="rId21" Type="http://schemas.openxmlformats.org/officeDocument/2006/relationships/oleObject" Target="../embeddings/oleObject10.bin"/><Relationship Id="rId7" Type="http://schemas.openxmlformats.org/officeDocument/2006/relationships/oleObject" Target="../embeddings/oleObject2.bin"/><Relationship Id="rId12" Type="http://schemas.openxmlformats.org/officeDocument/2006/relationships/image" Target="../media/image6.wmf"/><Relationship Id="rId17" Type="http://schemas.openxmlformats.org/officeDocument/2006/relationships/oleObject" Target="../embeddings/oleObject7.bin"/><Relationship Id="rId25" Type="http://schemas.openxmlformats.org/officeDocument/2006/relationships/oleObject" Target="../embeddings/oleObject14.bin"/><Relationship Id="rId2" Type="http://schemas.openxmlformats.org/officeDocument/2006/relationships/slideLayout" Target="../slideLayouts/slideLayout1.xml"/><Relationship Id="rId16" Type="http://schemas.openxmlformats.org/officeDocument/2006/relationships/image" Target="../media/image8.wmf"/><Relationship Id="rId20"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4.bin"/><Relationship Id="rId24" Type="http://schemas.openxmlformats.org/officeDocument/2006/relationships/oleObject" Target="../embeddings/oleObject13.bin"/><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2.bin"/><Relationship Id="rId10" Type="http://schemas.openxmlformats.org/officeDocument/2006/relationships/image" Target="../media/image5.wmf"/><Relationship Id="rId19" Type="http://schemas.openxmlformats.org/officeDocument/2006/relationships/oleObject" Target="../embeddings/oleObject9.bin"/><Relationship Id="rId4" Type="http://schemas.openxmlformats.org/officeDocument/2006/relationships/image" Target="../media/image9.png"/><Relationship Id="rId9" Type="http://schemas.openxmlformats.org/officeDocument/2006/relationships/oleObject" Target="../embeddings/oleObject3.bin"/><Relationship Id="rId14" Type="http://schemas.openxmlformats.org/officeDocument/2006/relationships/image" Target="../media/image7.wmf"/><Relationship Id="rId22"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1.bin"/><Relationship Id="rId18" Type="http://schemas.openxmlformats.org/officeDocument/2006/relationships/image" Target="../media/image3.wmf"/><Relationship Id="rId3" Type="http://schemas.openxmlformats.org/officeDocument/2006/relationships/notesSlide" Target="../notesSlides/notesSlide2.xml"/><Relationship Id="rId21" Type="http://schemas.openxmlformats.org/officeDocument/2006/relationships/oleObject" Target="../embeddings/oleObject28.bin"/><Relationship Id="rId7" Type="http://schemas.openxmlformats.org/officeDocument/2006/relationships/image" Target="../media/image8.wmf"/><Relationship Id="rId12" Type="http://schemas.openxmlformats.org/officeDocument/2006/relationships/oleObject" Target="../embeddings/oleObject20.bin"/><Relationship Id="rId17"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oleObject" Target="../embeddings/oleObject24.bin"/><Relationship Id="rId20" Type="http://schemas.openxmlformats.org/officeDocument/2006/relationships/oleObject" Target="../embeddings/oleObject27.bin"/><Relationship Id="rId1" Type="http://schemas.openxmlformats.org/officeDocument/2006/relationships/vmlDrawing" Target="../drawings/vmlDrawing2.vml"/><Relationship Id="rId6" Type="http://schemas.openxmlformats.org/officeDocument/2006/relationships/oleObject" Target="../embeddings/oleObject16.bin"/><Relationship Id="rId11" Type="http://schemas.openxmlformats.org/officeDocument/2006/relationships/image" Target="../media/image9.wmf"/><Relationship Id="rId5" Type="http://schemas.openxmlformats.org/officeDocument/2006/relationships/image" Target="../media/image7.wmf"/><Relationship Id="rId15" Type="http://schemas.openxmlformats.org/officeDocument/2006/relationships/oleObject" Target="../embeddings/oleObject23.bin"/><Relationship Id="rId10" Type="http://schemas.openxmlformats.org/officeDocument/2006/relationships/oleObject" Target="../embeddings/oleObject19.bin"/><Relationship Id="rId19" Type="http://schemas.openxmlformats.org/officeDocument/2006/relationships/oleObject" Target="../embeddings/oleObject26.bin"/><Relationship Id="rId4" Type="http://schemas.openxmlformats.org/officeDocument/2006/relationships/oleObject" Target="../embeddings/oleObject15.bin"/><Relationship Id="rId9" Type="http://schemas.openxmlformats.org/officeDocument/2006/relationships/oleObject" Target="../embeddings/oleObject18.bin"/><Relationship Id="rId1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34.png"/><Relationship Id="rId18" Type="http://schemas.openxmlformats.org/officeDocument/2006/relationships/image" Target="../media/image7.wmf"/><Relationship Id="rId26" Type="http://schemas.openxmlformats.org/officeDocument/2006/relationships/oleObject" Target="../embeddings/oleObject35.bin"/><Relationship Id="rId3" Type="http://schemas.openxmlformats.org/officeDocument/2006/relationships/notesSlide" Target="../notesSlides/notesSlide3.xml"/><Relationship Id="rId21" Type="http://schemas.openxmlformats.org/officeDocument/2006/relationships/oleObject" Target="../embeddings/oleObject31.bin"/><Relationship Id="rId34" Type="http://schemas.openxmlformats.org/officeDocument/2006/relationships/oleObject" Target="../embeddings/oleObject42.bin"/><Relationship Id="rId7" Type="http://schemas.openxmlformats.org/officeDocument/2006/relationships/image" Target="../media/image23.png"/><Relationship Id="rId12" Type="http://schemas.openxmlformats.org/officeDocument/2006/relationships/image" Target="../media/image33.png"/><Relationship Id="rId17" Type="http://schemas.openxmlformats.org/officeDocument/2006/relationships/oleObject" Target="../embeddings/oleObject29.bin"/><Relationship Id="rId25" Type="http://schemas.openxmlformats.org/officeDocument/2006/relationships/oleObject" Target="../embeddings/oleObject34.bin"/><Relationship Id="rId33"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37.png"/><Relationship Id="rId20" Type="http://schemas.openxmlformats.org/officeDocument/2006/relationships/image" Target="../media/image8.wmf"/><Relationship Id="rId29" Type="http://schemas.openxmlformats.org/officeDocument/2006/relationships/oleObject" Target="../embeddings/oleObject38.bin"/><Relationship Id="rId1" Type="http://schemas.openxmlformats.org/officeDocument/2006/relationships/vmlDrawing" Target="../drawings/vmlDrawing3.vml"/><Relationship Id="rId6" Type="http://schemas.openxmlformats.org/officeDocument/2006/relationships/image" Target="../media/image270.png"/><Relationship Id="rId11" Type="http://schemas.openxmlformats.org/officeDocument/2006/relationships/image" Target="../media/image32.png"/><Relationship Id="rId24" Type="http://schemas.openxmlformats.org/officeDocument/2006/relationships/image" Target="../media/image9.wmf"/><Relationship Id="rId32" Type="http://schemas.openxmlformats.org/officeDocument/2006/relationships/oleObject" Target="../embeddings/oleObject40.bin"/><Relationship Id="rId5" Type="http://schemas.openxmlformats.org/officeDocument/2006/relationships/image" Target="../media/image11.png"/><Relationship Id="rId15" Type="http://schemas.openxmlformats.org/officeDocument/2006/relationships/image" Target="../media/image36.png"/><Relationship Id="rId23" Type="http://schemas.openxmlformats.org/officeDocument/2006/relationships/oleObject" Target="../embeddings/oleObject33.bin"/><Relationship Id="rId28" Type="http://schemas.openxmlformats.org/officeDocument/2006/relationships/oleObject" Target="../embeddings/oleObject37.bin"/><Relationship Id="rId10" Type="http://schemas.openxmlformats.org/officeDocument/2006/relationships/image" Target="../media/image26.png"/><Relationship Id="rId19" Type="http://schemas.openxmlformats.org/officeDocument/2006/relationships/oleObject" Target="../embeddings/oleObject30.bin"/><Relationship Id="rId31" Type="http://schemas.openxmlformats.org/officeDocument/2006/relationships/image" Target="../media/image3.wmf"/><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oleObject" Target="../embeddings/oleObject32.bin"/><Relationship Id="rId27" Type="http://schemas.openxmlformats.org/officeDocument/2006/relationships/oleObject" Target="../embeddings/oleObject36.bin"/><Relationship Id="rId30" Type="http://schemas.openxmlformats.org/officeDocument/2006/relationships/oleObject" Target="../embeddings/oleObject39.bin"/></Relationships>
</file>

<file path=ppt/slides/_rels/slide6.xml.rels><?xml version="1.0" encoding="UTF-8" standalone="yes"?>
<Relationships xmlns="http://schemas.openxmlformats.org/package/2006/relationships"><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3050" y="9"/>
            <a:ext cx="12191999" cy="6857991"/>
          </a:xfrm>
          <a:prstGeom prst="rect">
            <a:avLst/>
          </a:prstGeom>
        </p:spPr>
      </p:pic>
      <p:sp>
        <p:nvSpPr>
          <p:cNvPr id="10" name="Hộp Văn bản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04293" y="2386625"/>
            <a:ext cx="3634282" cy="1015663"/>
          </a:xfrm>
          <a:prstGeom prst="rect">
            <a:avLst/>
          </a:prstGeom>
          <a:noFill/>
        </p:spPr>
        <p:txBody>
          <a:bodyPr wrap="square" rtlCol="0">
            <a:spAutoFit/>
          </a:bodyPr>
          <a:lstStyle/>
          <a:p>
            <a:pPr algn="ctr" defTabSz="914377">
              <a:spcAft>
                <a:spcPts val="600"/>
              </a:spcAft>
            </a:pPr>
            <a:r>
              <a:rPr lang="en-US" sz="6000" b="1" dirty="0">
                <a:solidFill>
                  <a:srgbClr val="C00000"/>
                </a:solidFill>
                <a:latin typeface="Times New Roman" panose="02020603050405020304" pitchFamily="18" charset="0"/>
                <a:cs typeface="Times New Roman" panose="02020603050405020304" pitchFamily="18" charset="0"/>
              </a:rPr>
              <a:t>TOÁN </a:t>
            </a:r>
            <a:r>
              <a:rPr lang="en-US" sz="6000" b="1" dirty="0" smtClean="0">
                <a:solidFill>
                  <a:srgbClr val="C00000"/>
                </a:solidFill>
                <a:latin typeface="Times New Roman" panose="02020603050405020304" pitchFamily="18" charset="0"/>
                <a:cs typeface="Times New Roman" panose="02020603050405020304" pitchFamily="18" charset="0"/>
              </a:rPr>
              <a:t>9A</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11" name="Hộp Văn bản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C00000"/>
                </a:solidFill>
                <a:latin typeface="Times New Roman" panose="02020603050405020304" pitchFamily="18" charset="0"/>
                <a:cs typeface="Times New Roman" panose="02020603050405020304" pitchFamily="18" charset="0"/>
              </a:rPr>
              <a:t>NĂM HỌC</a:t>
            </a:r>
            <a:r>
              <a:rPr lang="en-US" sz="4000" b="1">
                <a:solidFill>
                  <a:srgbClr val="C00000"/>
                </a:solidFill>
                <a:latin typeface="Times New Roman" panose="02020603050405020304" pitchFamily="18" charset="0"/>
                <a:cs typeface="Times New Roman" panose="02020603050405020304" pitchFamily="18" charset="0"/>
              </a:rPr>
              <a:t>: 2024 - 2025</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4" name="Hộp Văn bản 1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3AC0B02-5D75-D7CA-3E91-F132A5C6CD6B}"/>
              </a:ext>
            </a:extLst>
          </p:cNvPr>
          <p:cNvSpPr txBox="1"/>
          <p:nvPr/>
        </p:nvSpPr>
        <p:spPr>
          <a:xfrm>
            <a:off x="-7617" y="175841"/>
            <a:ext cx="12188952" cy="584775"/>
          </a:xfrm>
          <a:prstGeom prst="rect">
            <a:avLst/>
          </a:prstGeom>
          <a:noFill/>
        </p:spPr>
        <p:txBody>
          <a:bodyPr wrap="square" rtlCol="0">
            <a:spAutoFit/>
          </a:bodyPr>
          <a:lstStyle/>
          <a:p>
            <a:pPr algn="ctr" defTabSz="914377"/>
            <a:r>
              <a:rPr lang="en-US" sz="3200" b="1" dirty="0" smtClean="0">
                <a:solidFill>
                  <a:srgbClr val="C00000"/>
                </a:solidFill>
                <a:latin typeface="Times New Roman" panose="02020603050405020304" pitchFamily="18" charset="0"/>
                <a:cs typeface="Times New Roman" panose="02020603050405020304" pitchFamily="18" charset="0"/>
              </a:rPr>
              <a:t>NHIỆT LIỆT CHÀO MỪNG CÁC THÀY CÔ  VỀ DỰ GIỜ</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9064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339867" y="5407856"/>
                <a:ext cx="12001500"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ta có: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5−2≤0</m:t>
                    </m:r>
                  </m:oMath>
                </a14:m>
                <a:r>
                  <a:rPr lang="en-US" sz="2800">
                    <a:solidFill>
                      <a:schemeClr val="bg1"/>
                    </a:solidFill>
                    <a:latin typeface="Times New Roman" panose="02020603050405020304" pitchFamily="18" charset="0"/>
                    <a:ea typeface="Calibri" panose="020F0502020204030204" pitchFamily="34" charset="0"/>
                  </a:rPr>
                  <a:t> là khẳng định không đúng. </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39867" y="5407856"/>
                <a:ext cx="12001500" cy="738664"/>
              </a:xfrm>
              <a:prstGeom prst="rect">
                <a:avLst/>
              </a:prstGeom>
              <a:blipFill rotWithShape="0">
                <a:blip r:embed="rId3"/>
                <a:stretch>
                  <a:fillRect l="-1067" b="-12397"/>
                </a:stretch>
              </a:blipFill>
            </p:spPr>
            <p:txBody>
              <a:bodyPr/>
              <a:lstStyle/>
              <a:p>
                <a:r>
                  <a:rPr lang="en-US">
                    <a:noFill/>
                  </a:rPr>
                  <a:t> </a:t>
                </a:r>
              </a:p>
            </p:txBody>
          </p:sp>
        </mc:Fallback>
      </mc:AlternateContent>
      <p:sp>
        <p:nvSpPr>
          <p:cNvPr id="4" name="Rectangle 3"/>
          <p:cNvSpPr/>
          <p:nvPr/>
        </p:nvSpPr>
        <p:spPr>
          <a:xfrm>
            <a:off x="4667029" y="8791"/>
            <a:ext cx="3053080" cy="369332"/>
          </a:xfrm>
          <a:prstGeom prst="rect">
            <a:avLst/>
          </a:prstGeom>
        </p:spPr>
        <p:txBody>
          <a:bodyPr wrap="none">
            <a:spAutoFit/>
          </a:bodyPr>
          <a:lstStyle/>
          <a:p>
            <a:r>
              <a:rPr lang="en-US" b="1">
                <a:solidFill>
                  <a:srgbClr val="FFFF00"/>
                </a:solidFill>
                <a:latin typeface="Times New Roman" panose="02020603050405020304" pitchFamily="18" charset="0"/>
                <a:ea typeface="Calibri" panose="020F0502020204030204" pitchFamily="34" charset="0"/>
              </a:rPr>
              <a:t>HOẠT ĐỘNG NHÓM NHỎ </a:t>
            </a:r>
            <a:endParaRPr lang="en-US" b="1">
              <a:solidFill>
                <a:srgbClr val="FFFF00"/>
              </a:solidFill>
            </a:endParaRPr>
          </a:p>
        </p:txBody>
      </p:sp>
      <mc:AlternateContent xmlns:mc="http://schemas.openxmlformats.org/markup-compatibility/2006" xmlns:a14="http://schemas.microsoft.com/office/drawing/2010/main">
        <mc:Choice Requires="a14">
          <p:sp>
            <p:nvSpPr>
              <p:cNvPr id="5" name="Rectangle 4"/>
              <p:cNvSpPr/>
              <p:nvPr/>
            </p:nvSpPr>
            <p:spPr>
              <a:xfrm>
                <a:off x="219226" y="361913"/>
                <a:ext cx="12096447" cy="1569660"/>
              </a:xfrm>
              <a:prstGeom prst="rect">
                <a:avLst/>
              </a:prstGeom>
            </p:spPr>
            <p:txBody>
              <a:bodyPr wrap="square">
                <a:spAutoFit/>
              </a:bodyPr>
              <a:lstStyle/>
              <a:p>
                <a:pPr>
                  <a:lnSpc>
                    <a:spcPct val="150000"/>
                  </a:lnSpc>
                  <a:spcBef>
                    <a:spcPts val="600"/>
                  </a:spcBef>
                  <a:spcAft>
                    <a:spcPts val="0"/>
                  </a:spcAft>
                </a:pPr>
                <a:r>
                  <a:rPr lang="en-US" sz="2800" b="1">
                    <a:solidFill>
                      <a:srgbClr val="FFFF00"/>
                    </a:solidFill>
                    <a:latin typeface="Times New Roman" panose="02020603050405020304" pitchFamily="18" charset="0"/>
                    <a:ea typeface="Calibri" panose="020F0502020204030204" pitchFamily="34" charset="0"/>
                  </a:rPr>
                  <a:t>Ví dụ 3:</a:t>
                </a:r>
                <a:r>
                  <a:rPr lang="en-US" sz="2800">
                    <a:solidFill>
                      <a:srgbClr val="FFFF00"/>
                    </a:solidFill>
                    <a:latin typeface="Times New Roman" panose="02020603050405020304" pitchFamily="18" charset="0"/>
                    <a:ea typeface="Calibri" panose="020F0502020204030204" pitchFamily="34" charset="0"/>
                  </a:rPr>
                  <a:t> </a:t>
                </a:r>
                <a:r>
                  <a:rPr lang="en-US" sz="3200">
                    <a:solidFill>
                      <a:schemeClr val="bg1"/>
                    </a:solidFill>
                    <a:latin typeface="Times New Roman" panose="02020603050405020304" pitchFamily="18" charset="0"/>
                    <a:ea typeface="Calibri" panose="020F0502020204030204" pitchFamily="34" charset="0"/>
                  </a:rPr>
                  <a:t>Kiểm tra xem giá trị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𝑥</m:t>
                    </m:r>
                    <m:r>
                      <a:rPr lang="en-US" sz="3200" i="1">
                        <a:solidFill>
                          <a:schemeClr val="bg1"/>
                        </a:solidFill>
                        <a:latin typeface="Cambria Math" panose="02040503050406030204" pitchFamily="18" charset="0"/>
                        <a:ea typeface="Calibri" panose="020F0502020204030204" pitchFamily="34" charset="0"/>
                      </a:rPr>
                      <m:t>=5</m:t>
                    </m:r>
                  </m:oMath>
                </a14:m>
                <a:r>
                  <a:rPr lang="en-US" sz="3200">
                    <a:solidFill>
                      <a:schemeClr val="bg1"/>
                    </a:solidFill>
                    <a:latin typeface="Times New Roman" panose="02020603050405020304" pitchFamily="18" charset="0"/>
                    <a:ea typeface="Calibri" panose="020F0502020204030204" pitchFamily="34" charset="0"/>
                  </a:rPr>
                  <a:t> có phải là nghiệm của một bất phương trình bậc nhất sau hay không? </a:t>
                </a:r>
              </a:p>
            </p:txBody>
          </p:sp>
        </mc:Choice>
        <mc:Fallback xmlns="">
          <p:sp>
            <p:nvSpPr>
              <p:cNvPr id="5" name="Rectangle 4"/>
              <p:cNvSpPr>
                <a:spLocks noRot="1" noChangeAspect="1" noMove="1" noResize="1" noEditPoints="1" noAdjustHandles="1" noChangeArrowheads="1" noChangeShapeType="1" noTextEdit="1"/>
              </p:cNvSpPr>
              <p:nvPr/>
            </p:nvSpPr>
            <p:spPr>
              <a:xfrm>
                <a:off x="219226" y="361913"/>
                <a:ext cx="12096447" cy="1569660"/>
              </a:xfrm>
              <a:prstGeom prst="rect">
                <a:avLst/>
              </a:prstGeom>
              <a:blipFill>
                <a:blip r:embed="rId4"/>
                <a:stretch>
                  <a:fillRect l="-1310" b="-5814"/>
                </a:stretch>
              </a:blipFill>
            </p:spPr>
            <p:txBody>
              <a:bodyPr/>
              <a:lstStyle/>
              <a:p>
                <a:r>
                  <a:rPr lang="en-US">
                    <a:noFill/>
                  </a:rPr>
                  <a:t> </a:t>
                </a:r>
              </a:p>
            </p:txBody>
          </p:sp>
        </mc:Fallback>
      </mc:AlternateContent>
      <p:sp>
        <p:nvSpPr>
          <p:cNvPr id="6" name="Rectangle 5"/>
          <p:cNvSpPr/>
          <p:nvPr/>
        </p:nvSpPr>
        <p:spPr>
          <a:xfrm>
            <a:off x="7261060" y="1657727"/>
            <a:ext cx="841897" cy="523220"/>
          </a:xfrm>
          <a:prstGeom prst="rect">
            <a:avLst/>
          </a:prstGeom>
        </p:spPr>
        <p:txBody>
          <a:bodyPr wrap="none">
            <a:spAutoFit/>
          </a:bodyPr>
          <a:lstStyle/>
          <a:p>
            <a:r>
              <a:rPr lang="en-US" sz="2800" b="1">
                <a:solidFill>
                  <a:srgbClr val="FFFF00"/>
                </a:solidFill>
                <a:latin typeface="Times New Roman" panose="02020603050405020304" pitchFamily="18" charset="0"/>
                <a:ea typeface="Calibri" panose="020F0502020204030204" pitchFamily="34" charset="0"/>
              </a:rPr>
              <a:t>Giải</a:t>
            </a:r>
            <a:endParaRPr lang="en-US" sz="2800" b="1">
              <a:solidFill>
                <a:srgbClr val="FFFF00"/>
              </a:solidFill>
            </a:endParaRPr>
          </a:p>
        </p:txBody>
      </p:sp>
      <mc:AlternateContent xmlns:mc="http://schemas.openxmlformats.org/markup-compatibility/2006" xmlns:a14="http://schemas.microsoft.com/office/drawing/2010/main">
        <mc:Choice Requires="a14">
          <p:sp>
            <p:nvSpPr>
              <p:cNvPr id="7" name="Rectangle 6"/>
              <p:cNvSpPr/>
              <p:nvPr/>
            </p:nvSpPr>
            <p:spPr>
              <a:xfrm>
                <a:off x="3492500" y="2174972"/>
                <a:ext cx="12001500"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a) Thay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ta có: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6.5–29&gt;0</m:t>
                    </m:r>
                  </m:oMath>
                </a14:m>
                <a:r>
                  <a:rPr lang="en-US" sz="2800">
                    <a:solidFill>
                      <a:schemeClr val="bg1"/>
                    </a:solidFill>
                    <a:latin typeface="Times New Roman" panose="02020603050405020304" pitchFamily="18" charset="0"/>
                    <a:ea typeface="Calibri" panose="020F0502020204030204" pitchFamily="34" charset="0"/>
                  </a:rPr>
                  <a:t> là khẳng định đúng. </a:t>
                </a:r>
              </a:p>
            </p:txBody>
          </p:sp>
        </mc:Choice>
        <mc:Fallback xmlns="">
          <p:sp>
            <p:nvSpPr>
              <p:cNvPr id="7" name="Rectangle 6"/>
              <p:cNvSpPr>
                <a:spLocks noRot="1" noChangeAspect="1" noMove="1" noResize="1" noEditPoints="1" noAdjustHandles="1" noChangeArrowheads="1" noChangeShapeType="1" noTextEdit="1"/>
              </p:cNvSpPr>
              <p:nvPr/>
            </p:nvSpPr>
            <p:spPr>
              <a:xfrm>
                <a:off x="3492500" y="2174972"/>
                <a:ext cx="12001500" cy="738664"/>
              </a:xfrm>
              <a:prstGeom prst="rect">
                <a:avLst/>
              </a:prstGeom>
              <a:blipFill>
                <a:blip r:embed="rId5"/>
                <a:stretch>
                  <a:fillRect l="-1067"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21049" y="3837999"/>
                <a:ext cx="12001500" cy="661207"/>
              </a:xfrm>
              <a:prstGeom prst="rect">
                <a:avLst/>
              </a:prstGeom>
            </p:spPr>
            <p:txBody>
              <a:bodyPr wrap="square">
                <a:spAutoFit/>
              </a:bodyPr>
              <a:lstStyle/>
              <a:p>
                <a:pPr>
                  <a:lnSpc>
                    <a:spcPct val="150000"/>
                  </a:lnSpc>
                  <a:spcBef>
                    <a:spcPts val="600"/>
                  </a:spcBef>
                  <a:spcAft>
                    <a:spcPts val="0"/>
                  </a:spcAft>
                </a:pPr>
                <a:r>
                  <a:rPr lang="en-US" sz="2800" dirty="0">
                    <a:solidFill>
                      <a:schemeClr val="bg1"/>
                    </a:solidFill>
                    <a:latin typeface="Times New Roman" panose="02020603050405020304" pitchFamily="18" charset="0"/>
                    <a:ea typeface="Calibri" panose="020F0502020204030204" pitchFamily="34" charset="0"/>
                  </a:rPr>
                  <a:t>b) </a:t>
                </a:r>
                <a:r>
                  <a:rPr lang="en-US" sz="2800" dirty="0" err="1">
                    <a:solidFill>
                      <a:schemeClr val="bg1"/>
                    </a:solidFill>
                    <a:latin typeface="Times New Roman" panose="02020603050405020304" pitchFamily="18" charset="0"/>
                    <a:ea typeface="Calibri" panose="020F0502020204030204" pitchFamily="34" charset="0"/>
                  </a:rPr>
                  <a:t>Thay</a:t>
                </a:r>
                <a:r>
                  <a:rPr lang="en-US" sz="2800" dirty="0">
                    <a:solidFill>
                      <a:schemeClr val="bg1"/>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dirty="0">
                    <a:solidFill>
                      <a:schemeClr val="bg1"/>
                    </a:solidFill>
                    <a:latin typeface="Times New Roman" panose="02020603050405020304" pitchFamily="18" charset="0"/>
                    <a:ea typeface="Calibri" panose="020F0502020204030204" pitchFamily="34" charset="0"/>
                  </a:rPr>
                  <a:t>, ta </a:t>
                </a:r>
                <a:r>
                  <a:rPr lang="en-US" sz="2800" dirty="0" err="1">
                    <a:solidFill>
                      <a:schemeClr val="bg1"/>
                    </a:solidFill>
                    <a:latin typeface="Times New Roman" panose="02020603050405020304" pitchFamily="18" charset="0"/>
                    <a:ea typeface="Calibri" panose="020F0502020204030204" pitchFamily="34" charset="0"/>
                  </a:rPr>
                  <a:t>có</a:t>
                </a:r>
                <a:r>
                  <a:rPr lang="en-US" sz="2800" dirty="0">
                    <a:solidFill>
                      <a:schemeClr val="bg1"/>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11.5–52&gt;0</m:t>
                    </m:r>
                  </m:oMath>
                </a14:m>
                <a:r>
                  <a:rPr lang="en-US" sz="2800" dirty="0" smtClean="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là</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khẳng</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định</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đúng</a:t>
                </a:r>
                <a:r>
                  <a:rPr lang="en-US" sz="2800" dirty="0">
                    <a:solidFill>
                      <a:schemeClr val="bg1"/>
                    </a:solidFill>
                    <a:latin typeface="Times New Roman" panose="02020603050405020304" pitchFamily="18" charset="0"/>
                    <a:ea typeface="Calibri" panose="020F0502020204030204" pitchFamily="34" charset="0"/>
                  </a:rPr>
                  <a:t>. </a:t>
                </a:r>
              </a:p>
            </p:txBody>
          </p:sp>
        </mc:Choice>
        <mc:Fallback xmlns="">
          <p:sp>
            <p:nvSpPr>
              <p:cNvPr id="8" name="Rectangle 7"/>
              <p:cNvSpPr>
                <a:spLocks noRot="1" noChangeAspect="1" noMove="1" noResize="1" noEditPoints="1" noAdjustHandles="1" noChangeArrowheads="1" noChangeShapeType="1" noTextEdit="1"/>
              </p:cNvSpPr>
              <p:nvPr/>
            </p:nvSpPr>
            <p:spPr>
              <a:xfrm>
                <a:off x="3321049" y="3837999"/>
                <a:ext cx="12001500" cy="661207"/>
              </a:xfrm>
              <a:prstGeom prst="rect">
                <a:avLst/>
              </a:prstGeom>
              <a:blipFill>
                <a:blip r:embed="rId6"/>
                <a:stretch>
                  <a:fillRect l="-1067"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1149" y="2179251"/>
                <a:ext cx="6096000" cy="830997"/>
              </a:xfrm>
              <a:prstGeom prst="rect">
                <a:avLst/>
              </a:prstGeom>
            </p:spPr>
            <p:txBody>
              <a:bodyPr>
                <a:spAutoFit/>
              </a:bodyPr>
              <a:lstStyle/>
              <a:p>
                <a:pPr>
                  <a:lnSpc>
                    <a:spcPct val="150000"/>
                  </a:lnSpc>
                  <a:spcBef>
                    <a:spcPts val="600"/>
                  </a:spcBef>
                  <a:spcAft>
                    <a:spcPts val="0"/>
                  </a:spcAft>
                </a:pPr>
                <a:r>
                  <a:rPr lang="en-US" sz="3200">
                    <a:solidFill>
                      <a:schemeClr val="bg1"/>
                    </a:solidFill>
                    <a:latin typeface="Times New Roman" panose="02020603050405020304" pitchFamily="18" charset="0"/>
                    <a:ea typeface="Calibri" panose="020F0502020204030204" pitchFamily="34" charset="0"/>
                  </a:rPr>
                  <a:t>a)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6</m:t>
                    </m:r>
                    <m:r>
                      <a:rPr lang="en-US" sz="3200" i="1">
                        <a:solidFill>
                          <a:schemeClr val="bg1"/>
                        </a:solidFill>
                        <a:latin typeface="Cambria Math" panose="02040503050406030204" pitchFamily="18" charset="0"/>
                        <a:ea typeface="Calibri" panose="020F0502020204030204" pitchFamily="34" charset="0"/>
                      </a:rPr>
                      <m:t>𝑥</m:t>
                    </m:r>
                    <m:r>
                      <a:rPr lang="en-US" sz="3200" i="1">
                        <a:solidFill>
                          <a:schemeClr val="bg1"/>
                        </a:solidFill>
                        <a:latin typeface="Cambria Math" panose="02040503050406030204" pitchFamily="18" charset="0"/>
                        <a:ea typeface="Calibri" panose="020F0502020204030204" pitchFamily="34" charset="0"/>
                      </a:rPr>
                      <m:t>−29&gt;0</m:t>
                    </m:r>
                  </m:oMath>
                </a14:m>
                <a:endParaRPr lang="en-US" sz="3200">
                  <a:solidFill>
                    <a:schemeClr val="bg1"/>
                  </a:solidFill>
                  <a:latin typeface="Times New Roman" panose="02020603050405020304" pitchFamily="18" charset="0"/>
                  <a:ea typeface="Calibri" panose="020F050202020403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11149" y="2179251"/>
                <a:ext cx="6096000" cy="830997"/>
              </a:xfrm>
              <a:prstGeom prst="rect">
                <a:avLst/>
              </a:prstGeom>
              <a:blipFill>
                <a:blip r:embed="rId7"/>
                <a:stretch>
                  <a:fillRect l="-2500" b="-11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6795" y="3951247"/>
                <a:ext cx="3023072" cy="584775"/>
              </a:xfrm>
              <a:prstGeom prst="rect">
                <a:avLst/>
              </a:prstGeom>
            </p:spPr>
            <p:txBody>
              <a:bodyPr wrap="none">
                <a:spAutoFit/>
              </a:bodyPr>
              <a:lstStyle/>
              <a:p>
                <a:r>
                  <a:rPr lang="en-US" sz="3200">
                    <a:solidFill>
                      <a:schemeClr val="bg1"/>
                    </a:solidFill>
                    <a:latin typeface="Times New Roman" panose="02020603050405020304" pitchFamily="18" charset="0"/>
                    <a:ea typeface="Calibri" panose="020F0502020204030204" pitchFamily="34" charset="0"/>
                  </a:rPr>
                  <a:t>b)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11</m:t>
                    </m:r>
                    <m:r>
                      <a:rPr lang="en-US" sz="3200" i="1">
                        <a:solidFill>
                          <a:schemeClr val="bg1"/>
                        </a:solidFill>
                        <a:latin typeface="Cambria Math" panose="02040503050406030204" pitchFamily="18" charset="0"/>
                        <a:ea typeface="Calibri" panose="020F0502020204030204" pitchFamily="34" charset="0"/>
                      </a:rPr>
                      <m:t>𝑥</m:t>
                    </m:r>
                    <m:r>
                      <a:rPr lang="en-US" sz="3200" i="1">
                        <a:solidFill>
                          <a:schemeClr val="bg1"/>
                        </a:solidFill>
                        <a:latin typeface="Cambria Math" panose="02040503050406030204" pitchFamily="18" charset="0"/>
                        <a:ea typeface="Calibri" panose="020F0502020204030204" pitchFamily="34" charset="0"/>
                      </a:rPr>
                      <m:t>–52&gt;0</m:t>
                    </m:r>
                  </m:oMath>
                </a14:m>
                <a:r>
                  <a:rPr lang="en-US" sz="3200">
                    <a:solidFill>
                      <a:schemeClr val="bg1"/>
                    </a:solidFill>
                    <a:latin typeface="Times New Roman" panose="02020603050405020304" pitchFamily="18" charset="0"/>
                    <a:ea typeface="Calibri" panose="020F0502020204030204" pitchFamily="34" charset="0"/>
                  </a:rPr>
                  <a:t> </a:t>
                </a:r>
                <a:endParaRPr lang="en-US" sz="320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316795" y="3951247"/>
                <a:ext cx="3023072" cy="584775"/>
              </a:xfrm>
              <a:prstGeom prst="rect">
                <a:avLst/>
              </a:prstGeom>
              <a:blipFill>
                <a:blip r:embed="rId8"/>
                <a:stretch>
                  <a:fillRect l="-5242"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58926" y="5421728"/>
                <a:ext cx="2186304" cy="830997"/>
              </a:xfrm>
              <a:prstGeom prst="rect">
                <a:avLst/>
              </a:prstGeom>
            </p:spPr>
            <p:txBody>
              <a:bodyPr wrap="none">
                <a:spAutoFit/>
              </a:bodyPr>
              <a:lstStyle/>
              <a:p>
                <a:pPr>
                  <a:lnSpc>
                    <a:spcPct val="150000"/>
                  </a:lnSpc>
                  <a:spcBef>
                    <a:spcPts val="600"/>
                  </a:spcBef>
                  <a:spcAft>
                    <a:spcPts val="0"/>
                  </a:spcAft>
                </a:pPr>
                <a:r>
                  <a:rPr lang="en-US" sz="3200">
                    <a:solidFill>
                      <a:schemeClr val="bg1"/>
                    </a:solidFill>
                    <a:latin typeface="Times New Roman" panose="02020603050405020304" pitchFamily="18" charset="0"/>
                    <a:ea typeface="Calibri" panose="020F0502020204030204" pitchFamily="34" charset="0"/>
                  </a:rPr>
                  <a:t>c)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𝑥</m:t>
                    </m:r>
                    <m:r>
                      <a:rPr lang="en-US" sz="3200" i="1">
                        <a:solidFill>
                          <a:schemeClr val="bg1"/>
                        </a:solidFill>
                        <a:latin typeface="Cambria Math" panose="02040503050406030204" pitchFamily="18" charset="0"/>
                        <a:ea typeface="Calibri" panose="020F0502020204030204" pitchFamily="34" charset="0"/>
                      </a:rPr>
                      <m:t>–2≤0.</m:t>
                    </m:r>
                  </m:oMath>
                </a14:m>
                <a:endParaRPr lang="en-US" sz="3200">
                  <a:solidFill>
                    <a:schemeClr val="bg1"/>
                  </a:solidFill>
                  <a:latin typeface="Times New Roman" panose="02020603050405020304" pitchFamily="18" charset="0"/>
                  <a:ea typeface="Calibri" panose="020F050202020403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58926" y="5421728"/>
                <a:ext cx="2186304" cy="830997"/>
              </a:xfrm>
              <a:prstGeom prst="rect">
                <a:avLst/>
              </a:prstGeom>
              <a:blipFill>
                <a:blip r:embed="rId9"/>
                <a:stretch>
                  <a:fillRect l="-7242" b="-11679"/>
                </a:stretch>
              </a:blipFill>
            </p:spPr>
            <p:txBody>
              <a:bodyPr/>
              <a:lstStyle/>
              <a:p>
                <a:r>
                  <a:rPr lang="en-US">
                    <a:noFill/>
                  </a:rPr>
                  <a:t> </a:t>
                </a:r>
              </a:p>
            </p:txBody>
          </p:sp>
        </mc:Fallback>
      </mc:AlternateContent>
      <p:cxnSp>
        <p:nvCxnSpPr>
          <p:cNvPr id="13" name="Straight Connector 12"/>
          <p:cNvCxnSpPr/>
          <p:nvPr/>
        </p:nvCxnSpPr>
        <p:spPr>
          <a:xfrm>
            <a:off x="3213100" y="2200635"/>
            <a:ext cx="0" cy="46573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3492500" y="2918011"/>
                <a:ext cx="12001500"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Vậy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là nghiệm của bất phương trình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6</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–29&gt;0</m:t>
                    </m:r>
                  </m:oMath>
                </a14:m>
                <a:r>
                  <a:rPr lang="en-US" sz="2800">
                    <a:solidFill>
                      <a:schemeClr val="bg1"/>
                    </a:solidFill>
                    <a:latin typeface="Times New Roman" panose="02020603050405020304" pitchFamily="18" charset="0"/>
                    <a:ea typeface="Calibri" panose="020F0502020204030204" pitchFamily="34" charset="0"/>
                  </a:rPr>
                  <a:t>.</a:t>
                </a:r>
              </a:p>
            </p:txBody>
          </p:sp>
        </mc:Choice>
        <mc:Fallback xmlns="">
          <p:sp>
            <p:nvSpPr>
              <p:cNvPr id="14" name="Rectangle 13"/>
              <p:cNvSpPr>
                <a:spLocks noRot="1" noChangeAspect="1" noMove="1" noResize="1" noEditPoints="1" noAdjustHandles="1" noChangeArrowheads="1" noChangeShapeType="1" noTextEdit="1"/>
              </p:cNvSpPr>
              <p:nvPr/>
            </p:nvSpPr>
            <p:spPr>
              <a:xfrm>
                <a:off x="3492500" y="2918011"/>
                <a:ext cx="12001500" cy="738664"/>
              </a:xfrm>
              <a:prstGeom prst="rect">
                <a:avLst/>
              </a:prstGeom>
              <a:blipFill>
                <a:blip r:embed="rId10"/>
                <a:stretch>
                  <a:fillRect l="-1067"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492500" y="4504115"/>
                <a:ext cx="12001500"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Vậy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là nghiệm của bất phương trình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11</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–52&gt;0</m:t>
                    </m:r>
                  </m:oMath>
                </a14:m>
                <a:r>
                  <a:rPr lang="en-US" sz="2800">
                    <a:solidFill>
                      <a:schemeClr val="bg1"/>
                    </a:solidFill>
                    <a:latin typeface="Times New Roman" panose="02020603050405020304" pitchFamily="18" charset="0"/>
                    <a:ea typeface="Calibri" panose="020F0502020204030204" pitchFamily="34" charset="0"/>
                  </a:rPr>
                  <a:t>.</a:t>
                </a:r>
                <a:endParaRPr lang="en-US" sz="280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3492500" y="4504115"/>
                <a:ext cx="12001500" cy="738664"/>
              </a:xfrm>
              <a:prstGeom prst="rect">
                <a:avLst/>
              </a:prstGeom>
              <a:blipFill>
                <a:blip r:embed="rId11"/>
                <a:stretch>
                  <a:fillRect l="-1067"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492500" y="6045491"/>
                <a:ext cx="12001500"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Vậy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không là nghiệm của bất phương trình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–2≤0.</m:t>
                    </m:r>
                  </m:oMath>
                </a14:m>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492500" y="6045491"/>
                <a:ext cx="12001500" cy="738664"/>
              </a:xfrm>
              <a:prstGeom prst="rect">
                <a:avLst/>
              </a:prstGeom>
              <a:blipFill>
                <a:blip r:embed="rId12"/>
                <a:stretch>
                  <a:fillRect l="-1067" b="-12397"/>
                </a:stretch>
              </a:blipFill>
            </p:spPr>
            <p:txBody>
              <a:bodyPr/>
              <a:lstStyle/>
              <a:p>
                <a:r>
                  <a:rPr lang="en-US">
                    <a:noFill/>
                  </a:rPr>
                  <a:t> </a:t>
                </a:r>
              </a:p>
            </p:txBody>
          </p:sp>
        </mc:Fallback>
      </mc:AlternateContent>
    </p:spTree>
    <p:extLst>
      <p:ext uri="{BB962C8B-B14F-4D97-AF65-F5344CB8AC3E}">
        <p14:creationId xmlns:p14="http://schemas.microsoft.com/office/powerpoint/2010/main" val="175832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079500" y="447319"/>
                <a:ext cx="11112500" cy="1477328"/>
              </a:xfrm>
              <a:prstGeom prst="rect">
                <a:avLst/>
              </a:prstGeom>
            </p:spPr>
            <p:txBody>
              <a:bodyPr wrap="squar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Kiểm tra xem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=−7</m:t>
                    </m:r>
                  </m:oMath>
                </a14:m>
                <a:r>
                  <a:rPr lang="en-US" sz="3000">
                    <a:solidFill>
                      <a:schemeClr val="bg1"/>
                    </a:solidFill>
                    <a:latin typeface="Times New Roman" panose="02020603050405020304" pitchFamily="18" charset="0"/>
                    <a:ea typeface="Calibri" panose="020F0502020204030204" pitchFamily="34" charset="0"/>
                  </a:rPr>
                  <a:t> có phải là nghiệm của bất phương trình bậc nhất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2</m:t>
                    </m:r>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+15≥0</m:t>
                    </m:r>
                  </m:oMath>
                </a14:m>
                <a:r>
                  <a:rPr lang="en-US" sz="3000">
                    <a:solidFill>
                      <a:schemeClr val="bg1"/>
                    </a:solidFill>
                    <a:latin typeface="Times New Roman" panose="02020603050405020304" pitchFamily="18" charset="0"/>
                    <a:ea typeface="Calibri" panose="020F0502020204030204" pitchFamily="34" charset="0"/>
                  </a:rPr>
                  <a:t> hay không? </a:t>
                </a:r>
                <a:endParaRPr lang="en-US" sz="3000">
                  <a:solidFill>
                    <a:schemeClr val="bg1"/>
                  </a:solidFill>
                  <a:effectLst/>
                  <a:latin typeface="Times New Roman" panose="02020603050405020304" pitchFamily="18" charset="0"/>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79500" y="447319"/>
                <a:ext cx="11112500" cy="1477328"/>
              </a:xfrm>
              <a:prstGeom prst="rect">
                <a:avLst/>
              </a:prstGeom>
              <a:blipFill>
                <a:blip r:embed="rId2"/>
                <a:stretch>
                  <a:fillRect l="-1262" r="-1591" b="-6173"/>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206375" y="230482"/>
            <a:ext cx="873125" cy="93204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42937" y="2907045"/>
                <a:ext cx="11752263" cy="784830"/>
              </a:xfrm>
              <a:prstGeom prst="rect">
                <a:avLst/>
              </a:prstGeom>
            </p:spPr>
            <p:txBody>
              <a:bodyPr wrap="squar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Thay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=−7</m:t>
                    </m:r>
                  </m:oMath>
                </a14:m>
                <a:r>
                  <a:rPr lang="en-US" sz="3000">
                    <a:solidFill>
                      <a:schemeClr val="bg1"/>
                    </a:solidFill>
                    <a:latin typeface="Times New Roman" panose="02020603050405020304" pitchFamily="18" charset="0"/>
                    <a:ea typeface="Calibri" panose="020F0502020204030204" pitchFamily="34" charset="0"/>
                  </a:rPr>
                  <a:t>, ta có: </a:t>
                </a:r>
              </a:p>
            </p:txBody>
          </p:sp>
        </mc:Choice>
        <mc:Fallback xmlns="">
          <p:sp>
            <p:nvSpPr>
              <p:cNvPr id="4" name="Rectangle 3"/>
              <p:cNvSpPr>
                <a:spLocks noRot="1" noChangeAspect="1" noMove="1" noResize="1" noEditPoints="1" noAdjustHandles="1" noChangeArrowheads="1" noChangeShapeType="1" noTextEdit="1"/>
              </p:cNvSpPr>
              <p:nvPr/>
            </p:nvSpPr>
            <p:spPr>
              <a:xfrm>
                <a:off x="642937" y="2907045"/>
                <a:ext cx="11752263" cy="784830"/>
              </a:xfrm>
              <a:prstGeom prst="rect">
                <a:avLst/>
              </a:prstGeom>
              <a:blipFill>
                <a:blip r:embed="rId4"/>
                <a:stretch>
                  <a:fillRect l="-1193" b="-12403"/>
                </a:stretch>
              </a:blipFill>
            </p:spPr>
            <p:txBody>
              <a:bodyPr/>
              <a:lstStyle/>
              <a:p>
                <a:r>
                  <a:rPr lang="en-US">
                    <a:noFill/>
                  </a:rPr>
                  <a:t> </a:t>
                </a:r>
              </a:p>
            </p:txBody>
          </p:sp>
        </mc:Fallback>
      </mc:AlternateContent>
      <p:sp>
        <p:nvSpPr>
          <p:cNvPr id="6" name="Rectangle 5"/>
          <p:cNvSpPr/>
          <p:nvPr/>
        </p:nvSpPr>
        <p:spPr>
          <a:xfrm>
            <a:off x="5537200" y="2026524"/>
            <a:ext cx="1274901" cy="701859"/>
          </a:xfrm>
          <a:prstGeom prst="rect">
            <a:avLst/>
          </a:prstGeom>
        </p:spPr>
        <p:txBody>
          <a:bodyPr wrap="square">
            <a:spAutoFit/>
          </a:bodyPr>
          <a:lstStyle/>
          <a:p>
            <a:pPr>
              <a:lnSpc>
                <a:spcPct val="150000"/>
              </a:lnSpc>
              <a:spcBef>
                <a:spcPts val="600"/>
              </a:spcBef>
              <a:spcAft>
                <a:spcPts val="0"/>
              </a:spcAft>
            </a:pPr>
            <a:r>
              <a:rPr lang="en-US" sz="3000" b="1">
                <a:solidFill>
                  <a:srgbClr val="FFFF00"/>
                </a:solidFill>
                <a:latin typeface="Times New Roman" panose="02020603050405020304" pitchFamily="18" charset="0"/>
                <a:ea typeface="Calibri" panose="020F0502020204030204" pitchFamily="34" charset="0"/>
              </a:rPr>
              <a:t>Giải</a:t>
            </a:r>
          </a:p>
        </p:txBody>
      </p:sp>
      <p:sp>
        <p:nvSpPr>
          <p:cNvPr id="7" name="Rectangle 6"/>
          <p:cNvSpPr/>
          <p:nvPr/>
        </p:nvSpPr>
        <p:spPr>
          <a:xfrm>
            <a:off x="4306790" y="3818628"/>
            <a:ext cx="4710630" cy="701859"/>
          </a:xfrm>
          <a:prstGeom prst="rect">
            <a:avLst/>
          </a:prstGeom>
        </p:spPr>
        <p:txBody>
          <a:bodyPr wrap="square">
            <a:spAutoFit/>
          </a:bodyPr>
          <a:lstStyle/>
          <a:p>
            <a:pPr>
              <a:lnSpc>
                <a:spcPct val="150000"/>
              </a:lnSpc>
              <a:spcBef>
                <a:spcPts val="600"/>
              </a:spcBef>
              <a:spcAft>
                <a:spcPts val="0"/>
              </a:spcAft>
            </a:pPr>
            <a:r>
              <a:rPr lang="en-US" sz="3000" b="1">
                <a:solidFill>
                  <a:schemeClr val="bg1"/>
                </a:solidFill>
                <a:latin typeface="Times New Roman" panose="02020603050405020304" pitchFamily="18" charset="0"/>
                <a:ea typeface="Calibri" panose="020F0502020204030204" pitchFamily="34" charset="0"/>
              </a:rPr>
              <a:t>là khẳng định đúng. </a:t>
            </a:r>
          </a:p>
        </p:txBody>
      </p:sp>
      <mc:AlternateContent xmlns:mc="http://schemas.openxmlformats.org/markup-compatibility/2006" xmlns:a14="http://schemas.microsoft.com/office/drawing/2010/main">
        <mc:Choice Requires="a14">
          <p:sp>
            <p:nvSpPr>
              <p:cNvPr id="8" name="Rectangle 7"/>
              <p:cNvSpPr/>
              <p:nvPr/>
            </p:nvSpPr>
            <p:spPr>
              <a:xfrm>
                <a:off x="4212569" y="2969634"/>
                <a:ext cx="11752263" cy="784830"/>
              </a:xfrm>
              <a:prstGeom prst="rect">
                <a:avLst/>
              </a:prstGeom>
            </p:spPr>
            <p:txBody>
              <a:bodyPr wrap="square">
                <a:spAutoFit/>
              </a:bodyPr>
              <a:lstStyle/>
              <a:p>
                <a:pPr>
                  <a:lnSpc>
                    <a:spcPct val="150000"/>
                  </a:lnSpc>
                  <a:spcBef>
                    <a:spcPts val="600"/>
                  </a:spcBef>
                  <a:spcAft>
                    <a:spcPts val="0"/>
                  </a:spcAft>
                </a:pPr>
                <a14:m>
                  <m:oMath xmlns:m="http://schemas.openxmlformats.org/officeDocument/2006/math">
                    <m:r>
                      <a:rPr lang="en-US" sz="3000" i="1" smtClean="0">
                        <a:solidFill>
                          <a:schemeClr val="bg1"/>
                        </a:solidFill>
                        <a:latin typeface="Cambria Math" panose="02040503050406030204" pitchFamily="18" charset="0"/>
                        <a:ea typeface="Calibri" panose="020F0502020204030204" pitchFamily="34" charset="0"/>
                      </a:rPr>
                      <m:t>2.</m:t>
                    </m:r>
                    <m:d>
                      <m:dPr>
                        <m:ctrlPr>
                          <a:rPr lang="en-US" sz="3000" i="1">
                            <a:solidFill>
                              <a:schemeClr val="bg1"/>
                            </a:solidFill>
                            <a:latin typeface="Cambria Math" panose="02040503050406030204" pitchFamily="18" charset="0"/>
                            <a:ea typeface="Calibri" panose="020F0502020204030204" pitchFamily="34" charset="0"/>
                          </a:rPr>
                        </m:ctrlPr>
                      </m:dPr>
                      <m:e>
                        <m:r>
                          <a:rPr lang="en-US" sz="3000" i="1">
                            <a:solidFill>
                              <a:schemeClr val="bg1"/>
                            </a:solidFill>
                            <a:latin typeface="Cambria Math" panose="02040503050406030204" pitchFamily="18" charset="0"/>
                            <a:ea typeface="Calibri" panose="020F0502020204030204" pitchFamily="34" charset="0"/>
                          </a:rPr>
                          <m:t>−7</m:t>
                        </m:r>
                      </m:e>
                    </m:d>
                    <m:r>
                      <a:rPr lang="en-US" sz="3000" i="1">
                        <a:solidFill>
                          <a:schemeClr val="bg1"/>
                        </a:solidFill>
                        <a:latin typeface="Cambria Math" panose="02040503050406030204" pitchFamily="18" charset="0"/>
                        <a:ea typeface="Calibri" panose="020F0502020204030204" pitchFamily="34" charset="0"/>
                      </a:rPr>
                      <m:t>+15=</m:t>
                    </m:r>
                    <m:d>
                      <m:dPr>
                        <m:ctrlPr>
                          <a:rPr lang="en-US" sz="3000" i="1">
                            <a:solidFill>
                              <a:schemeClr val="bg1"/>
                            </a:solidFill>
                            <a:latin typeface="Cambria Math" panose="02040503050406030204" pitchFamily="18" charset="0"/>
                            <a:ea typeface="Calibri" panose="020F0502020204030204" pitchFamily="34" charset="0"/>
                          </a:rPr>
                        </m:ctrlPr>
                      </m:dPr>
                      <m:e>
                        <m:r>
                          <a:rPr lang="en-US" sz="3000" i="1">
                            <a:solidFill>
                              <a:schemeClr val="bg1"/>
                            </a:solidFill>
                            <a:latin typeface="Cambria Math" panose="02040503050406030204" pitchFamily="18" charset="0"/>
                            <a:ea typeface="Calibri" panose="020F0502020204030204" pitchFamily="34" charset="0"/>
                          </a:rPr>
                          <m:t>−14</m:t>
                        </m:r>
                      </m:e>
                    </m:d>
                    <m:r>
                      <a:rPr lang="en-US" sz="3000" i="1">
                        <a:solidFill>
                          <a:schemeClr val="bg1"/>
                        </a:solidFill>
                        <a:latin typeface="Cambria Math" panose="02040503050406030204" pitchFamily="18" charset="0"/>
                        <a:ea typeface="Calibri" panose="020F0502020204030204" pitchFamily="34" charset="0"/>
                      </a:rPr>
                      <m:t>+15=1≥0</m:t>
                    </m:r>
                  </m:oMath>
                </a14:m>
                <a:r>
                  <a:rPr lang="en-US" sz="3000">
                    <a:solidFill>
                      <a:schemeClr val="bg1"/>
                    </a:solidFill>
                    <a:latin typeface="Times New Roman" panose="02020603050405020304" pitchFamily="18" charset="0"/>
                    <a:ea typeface="Calibri" panose="020F0502020204030204" pitchFamily="34" charset="0"/>
                  </a:rPr>
                  <a:t> </a:t>
                </a:r>
                <a:endParaRPr lang="en-US" sz="300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212569" y="2969634"/>
                <a:ext cx="11752263" cy="78483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42937" y="4730211"/>
                <a:ext cx="11752263" cy="784830"/>
              </a:xfrm>
              <a:prstGeom prst="rect">
                <a:avLst/>
              </a:prstGeom>
            </p:spPr>
            <p:txBody>
              <a:bodyPr wrap="squar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Vậy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=−7</m:t>
                    </m:r>
                  </m:oMath>
                </a14:m>
                <a:r>
                  <a:rPr lang="en-US" sz="3000">
                    <a:solidFill>
                      <a:schemeClr val="bg1"/>
                    </a:solidFill>
                    <a:latin typeface="Times New Roman" panose="02020603050405020304" pitchFamily="18" charset="0"/>
                    <a:ea typeface="Calibri" panose="020F0502020204030204" pitchFamily="34" charset="0"/>
                  </a:rPr>
                  <a:t> là </a:t>
                </a:r>
                <a:r>
                  <a:rPr lang="en-US" sz="3000" b="1">
                    <a:solidFill>
                      <a:schemeClr val="bg1"/>
                    </a:solidFill>
                    <a:latin typeface="Times New Roman" panose="02020603050405020304" pitchFamily="18" charset="0"/>
                    <a:ea typeface="Calibri" panose="020F0502020204030204" pitchFamily="34" charset="0"/>
                  </a:rPr>
                  <a:t>nghiệm</a:t>
                </a:r>
                <a:r>
                  <a:rPr lang="en-US" sz="3000">
                    <a:solidFill>
                      <a:schemeClr val="bg1"/>
                    </a:solidFill>
                    <a:latin typeface="Times New Roman" panose="02020603050405020304" pitchFamily="18" charset="0"/>
                    <a:ea typeface="Calibri" panose="020F0502020204030204" pitchFamily="34" charset="0"/>
                  </a:rPr>
                  <a:t> của bất phương trình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2</m:t>
                    </m:r>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+15≥0</m:t>
                    </m:r>
                  </m:oMath>
                </a14:m>
                <a:r>
                  <a:rPr lang="en-US" sz="3000">
                    <a:solidFill>
                      <a:schemeClr val="bg1"/>
                    </a:solidFill>
                    <a:latin typeface="Times New Roman" panose="02020603050405020304" pitchFamily="18" charset="0"/>
                    <a:ea typeface="Calibri" panose="020F050202020403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642937" y="4730211"/>
                <a:ext cx="11752263" cy="784830"/>
              </a:xfrm>
              <a:prstGeom prst="rect">
                <a:avLst/>
              </a:prstGeom>
              <a:blipFill>
                <a:blip r:embed="rId6"/>
                <a:stretch>
                  <a:fillRect l="-1193" b="-12403"/>
                </a:stretch>
              </a:blipFill>
            </p:spPr>
            <p:txBody>
              <a:bodyPr/>
              <a:lstStyle/>
              <a:p>
                <a:r>
                  <a:rPr lang="en-US">
                    <a:noFill/>
                  </a:rPr>
                  <a:t> </a:t>
                </a:r>
              </a:p>
            </p:txBody>
          </p:sp>
        </mc:Fallback>
      </mc:AlternateContent>
    </p:spTree>
    <p:extLst>
      <p:ext uri="{BB962C8B-B14F-4D97-AF65-F5344CB8AC3E}">
        <p14:creationId xmlns:p14="http://schemas.microsoft.com/office/powerpoint/2010/main" val="18595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CỦNG CỐ</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2152" y="904872"/>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527394" y="3344284"/>
            <a:ext cx="9213506" cy="785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solidFill>
                  <a:schemeClr val="bg1"/>
                </a:solidFill>
                <a:latin typeface="Times New Roman" panose="02020603050405020304" pitchFamily="18" charset="0"/>
                <a:ea typeface="Calibri" panose="020F0502020204030204" pitchFamily="34" charset="0"/>
              </a:rPr>
              <a:t>Áp dụng kiến thức về phương trình một ẩn, phương trình bậc nhất một ẩn và nghiệm của phương trình bậc nhất một ẩn vào giải quyết bài toán thực tế.</a:t>
            </a:r>
            <a:endParaRPr lang="en-US">
              <a:solidFill>
                <a:schemeClr val="bg1"/>
              </a:solidFill>
            </a:endParaRPr>
          </a:p>
        </p:txBody>
      </p:sp>
      <p:sp>
        <p:nvSpPr>
          <p:cNvPr id="7"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txBox="1">
            <a:spLocks/>
          </p:cNvSpPr>
          <p:nvPr/>
        </p:nvSpPr>
        <p:spPr>
          <a:xfrm>
            <a:off x="1799924"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2: BẤT PHƯƠNG TRÌNH BẬC NHẤT MỘT ẨN</a:t>
            </a:r>
            <a:endParaRPr lang="en-US" sz="2800">
              <a:solidFill>
                <a:srgbClr val="FFFF00"/>
              </a:solidFill>
            </a:endParaRPr>
          </a:p>
        </p:txBody>
      </p:sp>
    </p:spTree>
    <p:extLst>
      <p:ext uri="{BB962C8B-B14F-4D97-AF65-F5344CB8AC3E}">
        <p14:creationId xmlns:p14="http://schemas.microsoft.com/office/powerpoint/2010/main" val="27705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9940" y="-36781"/>
            <a:ext cx="1765420" cy="483017"/>
          </a:xfrm>
          <a:prstGeom prst="rect">
            <a:avLst/>
          </a:prstGeom>
        </p:spPr>
        <p:txBody>
          <a:bodyPr wrap="none">
            <a:spAutoFit/>
          </a:bodyPr>
          <a:lstStyle/>
          <a:p>
            <a:pPr indent="342265">
              <a:lnSpc>
                <a:spcPct val="115000"/>
              </a:lnSpc>
              <a:spcBef>
                <a:spcPts val="600"/>
              </a:spcBef>
              <a:spcAft>
                <a:spcPts val="600"/>
              </a:spcAft>
            </a:pPr>
            <a:r>
              <a:rPr lang="en-US" sz="2400" b="1">
                <a:solidFill>
                  <a:srgbClr val="FFFF00"/>
                </a:solidFill>
                <a:latin typeface="Times New Roman" panose="02020603050405020304" pitchFamily="18" charset="0"/>
                <a:ea typeface="Calibri" panose="020F0502020204030204" pitchFamily="34" charset="0"/>
              </a:rPr>
              <a:t>BÀI TẬP</a:t>
            </a:r>
            <a:endParaRPr lang="en-US" sz="2800">
              <a:solidFill>
                <a:srgbClr val="FFFF00"/>
              </a:solidFill>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0" y="471636"/>
                <a:ext cx="11925300" cy="6386364"/>
              </a:xfrm>
              <a:prstGeom prst="rect">
                <a:avLst/>
              </a:prstGeom>
            </p:spPr>
            <p:txBody>
              <a:bodyPr wrap="square">
                <a:spAutoFit/>
              </a:bodyPr>
              <a:lstStyle/>
              <a:p>
                <a:pPr marL="342265" algn="just">
                  <a:lnSpc>
                    <a:spcPct val="150000"/>
                  </a:lnSpc>
                  <a:spcBef>
                    <a:spcPts val="600"/>
                  </a:spcBef>
                  <a:spcAft>
                    <a:spcPts val="600"/>
                  </a:spcAft>
                </a:pPr>
                <a:r>
                  <a:rPr lang="vi-VN" sz="3000" spc="-20">
                    <a:solidFill>
                      <a:schemeClr val="bg1"/>
                    </a:solidFill>
                    <a:latin typeface="Times New Roman" panose="02020603050405020304" pitchFamily="18" charset="0"/>
                    <a:ea typeface="Calibri" panose="020F0502020204030204" pitchFamily="34" charset="0"/>
                  </a:rPr>
                  <a:t>Bạn Nam có </a:t>
                </a:r>
                <a14:m>
                  <m:oMath xmlns:m="http://schemas.openxmlformats.org/officeDocument/2006/math">
                    <m:r>
                      <a:rPr lang="vi-VN" sz="3000" i="1" spc="-20">
                        <a:solidFill>
                          <a:schemeClr val="bg1"/>
                        </a:solidFill>
                        <a:latin typeface="Cambria Math" panose="02040503050406030204" pitchFamily="18" charset="0"/>
                        <a:ea typeface="Calibri" panose="020F0502020204030204" pitchFamily="34" charset="0"/>
                      </a:rPr>
                      <m:t>25000</m:t>
                    </m:r>
                  </m:oMath>
                </a14:m>
                <a:r>
                  <a:rPr lang="vi-VN" sz="3000" spc="-20">
                    <a:solidFill>
                      <a:schemeClr val="bg1"/>
                    </a:solidFill>
                    <a:latin typeface="Times New Roman" panose="02020603050405020304" pitchFamily="18" charset="0"/>
                    <a:ea typeface="Calibri" panose="020F0502020204030204" pitchFamily="34" charset="0"/>
                  </a:rPr>
                  <a:t> đồng. Nam muốn mua một cái bút giá </a:t>
                </a:r>
                <a14:m>
                  <m:oMath xmlns:m="http://schemas.openxmlformats.org/officeDocument/2006/math">
                    <m:r>
                      <a:rPr lang="vi-VN" sz="3000" i="1" spc="-20">
                        <a:solidFill>
                          <a:schemeClr val="bg1"/>
                        </a:solidFill>
                        <a:latin typeface="Cambria Math" panose="02040503050406030204" pitchFamily="18" charset="0"/>
                        <a:ea typeface="Calibri" panose="020F0502020204030204" pitchFamily="34" charset="0"/>
                      </a:rPr>
                      <m:t>4000</m:t>
                    </m:r>
                  </m:oMath>
                </a14:m>
                <a:r>
                  <a:rPr lang="vi-VN" sz="3000" spc="-20">
                    <a:solidFill>
                      <a:schemeClr val="bg1"/>
                    </a:solidFill>
                    <a:latin typeface="Times New Roman" panose="02020603050405020304" pitchFamily="18" charset="0"/>
                    <a:ea typeface="Calibri" panose="020F0502020204030204" pitchFamily="34" charset="0"/>
                  </a:rPr>
                  <a:t> đồng và một số quyển vở loại </a:t>
                </a:r>
                <a14:m>
                  <m:oMath xmlns:m="http://schemas.openxmlformats.org/officeDocument/2006/math">
                    <m:r>
                      <a:rPr lang="vi-VN" sz="3000" i="1" spc="-20">
                        <a:solidFill>
                          <a:schemeClr val="bg1"/>
                        </a:solidFill>
                        <a:latin typeface="Cambria Math" panose="02040503050406030204" pitchFamily="18" charset="0"/>
                        <a:ea typeface="Calibri" panose="020F0502020204030204" pitchFamily="34" charset="0"/>
                      </a:rPr>
                      <m:t>2200</m:t>
                    </m:r>
                  </m:oMath>
                </a14:m>
                <a:r>
                  <a:rPr lang="vi-VN" sz="3000" spc="-20">
                    <a:solidFill>
                      <a:schemeClr val="bg1"/>
                    </a:solidFill>
                    <a:latin typeface="Times New Roman" panose="02020603050405020304" pitchFamily="18" charset="0"/>
                    <a:ea typeface="Calibri" panose="020F0502020204030204" pitchFamily="34" charset="0"/>
                  </a:rPr>
                  <a:t> đồng/quyển. </a:t>
                </a:r>
                <a:endParaRPr lang="en-US" sz="3000">
                  <a:solidFill>
                    <a:schemeClr val="bg1"/>
                  </a:solidFill>
                  <a:effectLst/>
                  <a:latin typeface="Times New Roman" panose="02020603050405020304" pitchFamily="18" charset="0"/>
                  <a:ea typeface="Calibri" panose="020F0502020204030204" pitchFamily="34" charset="0"/>
                </a:endParaRPr>
              </a:p>
              <a:p>
                <a:pPr indent="342265" algn="just">
                  <a:lnSpc>
                    <a:spcPct val="150000"/>
                  </a:lnSpc>
                  <a:spcBef>
                    <a:spcPts val="600"/>
                  </a:spcBef>
                  <a:spcAft>
                    <a:spcPts val="600"/>
                  </a:spcAft>
                </a:pPr>
                <a:r>
                  <a:rPr lang="en-US" sz="3000" spc="-20">
                    <a:solidFill>
                      <a:schemeClr val="bg1"/>
                    </a:solidFill>
                    <a:latin typeface="Times New Roman" panose="02020603050405020304" pitchFamily="18" charset="0"/>
                    <a:ea typeface="Calibri" panose="020F0502020204030204" pitchFamily="34" charset="0"/>
                  </a:rPr>
                  <a:t>a) Tính số tiền phải trả để mua một cái bút và </a:t>
                </a:r>
                <a14:m>
                  <m:oMath xmlns:m="http://schemas.openxmlformats.org/officeDocument/2006/math">
                    <m:r>
                      <a:rPr lang="vi-VN" sz="3000" b="0" i="1" spc="-20">
                        <a:solidFill>
                          <a:schemeClr val="bg1"/>
                        </a:solidFill>
                        <a:latin typeface="Cambria Math" panose="02040503050406030204" pitchFamily="18" charset="0"/>
                        <a:ea typeface="Calibri" panose="020F0502020204030204" pitchFamily="34" charset="0"/>
                      </a:rPr>
                      <m:t>𝑥</m:t>
                    </m:r>
                  </m:oMath>
                </a14:m>
                <a:r>
                  <a:rPr lang="en-US" sz="3000" spc="-20">
                    <a:solidFill>
                      <a:schemeClr val="bg1"/>
                    </a:solidFill>
                    <a:latin typeface="Times New Roman" panose="02020603050405020304" pitchFamily="18" charset="0"/>
                    <a:ea typeface="Calibri" panose="020F0502020204030204" pitchFamily="34" charset="0"/>
                  </a:rPr>
                  <a:t> quyển vở?</a:t>
                </a:r>
                <a:endParaRPr lang="en-US" sz="3000">
                  <a:solidFill>
                    <a:schemeClr val="bg1"/>
                  </a:solidFill>
                  <a:effectLst/>
                  <a:latin typeface="Times New Roman" panose="02020603050405020304" pitchFamily="18" charset="0"/>
                  <a:ea typeface="Calibri" panose="020F0502020204030204" pitchFamily="34" charset="0"/>
                </a:endParaRPr>
              </a:p>
              <a:p>
                <a:pPr indent="342265" algn="just">
                  <a:lnSpc>
                    <a:spcPct val="150000"/>
                  </a:lnSpc>
                  <a:spcBef>
                    <a:spcPts val="600"/>
                  </a:spcBef>
                  <a:spcAft>
                    <a:spcPts val="600"/>
                  </a:spcAft>
                </a:pPr>
                <a:r>
                  <a:rPr lang="en-US" sz="3000" spc="-20">
                    <a:solidFill>
                      <a:schemeClr val="bg1"/>
                    </a:solidFill>
                    <a:latin typeface="Times New Roman" panose="02020603050405020304" pitchFamily="18" charset="0"/>
                    <a:ea typeface="Calibri" panose="020F0502020204030204" pitchFamily="34" charset="0"/>
                  </a:rPr>
                  <a:t>b) </a:t>
                </a:r>
                <a:r>
                  <a:rPr lang="en-US" sz="3200" spc="-20">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Viết hệ thức biểu thị sự so sánh số tiền phải trả với số tiền bạn Nam 	có, biết số tiền bạn Nam mua  không vượt quá số tiền mà bạn Nam 	hiện có.</a:t>
                </a:r>
                <a:endParaRPr lang="en-US" sz="36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342265" algn="just">
                  <a:lnSpc>
                    <a:spcPct val="150000"/>
                  </a:lnSpc>
                  <a:spcBef>
                    <a:spcPts val="600"/>
                  </a:spcBef>
                  <a:spcAft>
                    <a:spcPts val="600"/>
                  </a:spcAft>
                </a:pPr>
                <a:r>
                  <a:rPr lang="en-US" sz="3000" spc="-20">
                    <a:solidFill>
                      <a:schemeClr val="bg1"/>
                    </a:solidFill>
                    <a:latin typeface="Times New Roman" panose="02020603050405020304" pitchFamily="18" charset="0"/>
                    <a:ea typeface="Calibri" panose="020F0502020204030204" pitchFamily="34" charset="0"/>
                  </a:rPr>
                  <a:t>c) Hệ thức vừa tìm có phải là bất phương trình bậc nhất một ẩn không?</a:t>
                </a:r>
                <a:endParaRPr lang="en-US" sz="3000">
                  <a:solidFill>
                    <a:schemeClr val="bg1"/>
                  </a:solidFill>
                  <a:effectLst/>
                  <a:latin typeface="Times New Roman" panose="02020603050405020304" pitchFamily="18" charset="0"/>
                  <a:ea typeface="Calibri" panose="020F0502020204030204" pitchFamily="34" charset="0"/>
                </a:endParaRPr>
              </a:p>
              <a:p>
                <a:pPr indent="342265" algn="just">
                  <a:lnSpc>
                    <a:spcPct val="150000"/>
                  </a:lnSpc>
                  <a:spcBef>
                    <a:spcPts val="600"/>
                  </a:spcBef>
                  <a:spcAft>
                    <a:spcPts val="600"/>
                  </a:spcAft>
                </a:pPr>
                <a:r>
                  <a:rPr lang="en-US" sz="3000" spc="-20">
                    <a:solidFill>
                      <a:schemeClr val="bg1"/>
                    </a:solidFill>
                    <a:latin typeface="Times New Roman" panose="02020603050405020304" pitchFamily="18" charset="0"/>
                    <a:ea typeface="Calibri" panose="020F0502020204030204" pitchFamily="34" charset="0"/>
                  </a:rPr>
                  <a:t>d)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=8;</m:t>
                    </m:r>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=11</m:t>
                    </m:r>
                  </m:oMath>
                </a14:m>
                <a:r>
                  <a:rPr lang="en-US" sz="3000">
                    <a:solidFill>
                      <a:schemeClr val="bg1"/>
                    </a:solidFill>
                    <a:latin typeface="Times New Roman" panose="02020603050405020304" pitchFamily="18" charset="0"/>
                    <a:ea typeface="Calibri" panose="020F0502020204030204" pitchFamily="34" charset="0"/>
                  </a:rPr>
                  <a:t> có là nghiệm của bất phương trình trên không?</a:t>
                </a:r>
                <a:endParaRPr lang="en-US" sz="3000">
                  <a:solidFill>
                    <a:schemeClr val="bg1"/>
                  </a:solidFill>
                  <a:effectLst/>
                  <a:latin typeface="Times New Roman" panose="02020603050405020304" pitchFamily="18" charset="0"/>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0" y="471636"/>
                <a:ext cx="11925300" cy="6386364"/>
              </a:xfrm>
              <a:prstGeom prst="rect">
                <a:avLst/>
              </a:prstGeom>
              <a:blipFill>
                <a:blip r:embed="rId2"/>
                <a:stretch>
                  <a:fillRect r="-1278" b="-668"/>
                </a:stretch>
              </a:blipFill>
            </p:spPr>
            <p:txBody>
              <a:bodyPr/>
              <a:lstStyle/>
              <a:p>
                <a:r>
                  <a:rPr lang="en-US">
                    <a:noFill/>
                  </a:rPr>
                  <a:t> </a:t>
                </a:r>
              </a:p>
            </p:txBody>
          </p:sp>
        </mc:Fallback>
      </mc:AlternateContent>
    </p:spTree>
    <p:extLst>
      <p:ext uri="{BB962C8B-B14F-4D97-AF65-F5344CB8AC3E}">
        <p14:creationId xmlns:p14="http://schemas.microsoft.com/office/powerpoint/2010/main" val="42889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69900" y="1741404"/>
                <a:ext cx="11150600" cy="515782"/>
              </a:xfrm>
              <a:prstGeom prst="rect">
                <a:avLst/>
              </a:prstGeom>
            </p:spPr>
            <p:txBody>
              <a:bodyPr wrap="square">
                <a:spAutoFit/>
              </a:bodyPr>
              <a:lstStyle/>
              <a:p>
                <a:pPr algn="just">
                  <a:lnSpc>
                    <a:spcPct val="105000"/>
                  </a:lnSpc>
                  <a:spcBef>
                    <a:spcPts val="600"/>
                  </a:spcBef>
                  <a:spcAft>
                    <a:spcPts val="600"/>
                  </a:spcAft>
                </a:pPr>
                <a:r>
                  <a:rPr lang="en-US" sz="2800" spc="-20">
                    <a:solidFill>
                      <a:schemeClr val="bg1"/>
                    </a:solidFill>
                    <a:latin typeface="Times New Roman" panose="02020603050405020304" pitchFamily="18" charset="0"/>
                    <a:ea typeface="Calibri" panose="020F0502020204030204" pitchFamily="34" charset="0"/>
                  </a:rPr>
                  <a:t>Số tiền phải trả để mua một cái bút và </a:t>
                </a:r>
                <a14:m>
                  <m:oMath xmlns:m="http://schemas.openxmlformats.org/officeDocument/2006/math">
                    <m:r>
                      <a:rPr lang="vi-VN" sz="2800" i="1" spc="-20">
                        <a:solidFill>
                          <a:schemeClr val="bg1"/>
                        </a:solidFill>
                        <a:latin typeface="Cambria Math" panose="02040503050406030204" pitchFamily="18" charset="0"/>
                        <a:ea typeface="Calibri" panose="020F0502020204030204" pitchFamily="34" charset="0"/>
                      </a:rPr>
                      <m:t>𝑥</m:t>
                    </m:r>
                  </m:oMath>
                </a14:m>
                <a:r>
                  <a:rPr lang="en-US" sz="2800" spc="-20">
                    <a:solidFill>
                      <a:schemeClr val="bg1"/>
                    </a:solidFill>
                    <a:latin typeface="Times New Roman" panose="02020603050405020304" pitchFamily="18" charset="0"/>
                    <a:ea typeface="Calibri" panose="020F0502020204030204" pitchFamily="34" charset="0"/>
                  </a:rPr>
                  <a:t> quyển vở là:</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69900" y="1741404"/>
                <a:ext cx="11150600" cy="515782"/>
              </a:xfrm>
              <a:prstGeom prst="rect">
                <a:avLst/>
              </a:prstGeom>
              <a:blipFill>
                <a:blip r:embed="rId3"/>
                <a:stretch>
                  <a:fillRect l="-1093" t="-14286" b="-33333"/>
                </a:stretch>
              </a:blipFill>
            </p:spPr>
            <p:txBody>
              <a:bodyPr/>
              <a:lstStyle/>
              <a:p>
                <a:r>
                  <a:rPr lang="en-US">
                    <a:noFill/>
                  </a:rPr>
                  <a:t> </a:t>
                </a:r>
              </a:p>
            </p:txBody>
          </p:sp>
        </mc:Fallback>
      </mc:AlternateContent>
      <p:sp>
        <p:nvSpPr>
          <p:cNvPr id="4" name="Rectangle 3"/>
          <p:cNvSpPr/>
          <p:nvPr/>
        </p:nvSpPr>
        <p:spPr>
          <a:xfrm>
            <a:off x="770800" y="3832029"/>
            <a:ext cx="11150600" cy="515782"/>
          </a:xfrm>
          <a:prstGeom prst="rect">
            <a:avLst/>
          </a:prstGeom>
        </p:spPr>
        <p:txBody>
          <a:bodyPr wrap="square">
            <a:spAutoFit/>
          </a:bodyPr>
          <a:lstStyle/>
          <a:p>
            <a:pPr algn="just">
              <a:lnSpc>
                <a:spcPct val="105000"/>
              </a:lnSpc>
              <a:spcBef>
                <a:spcPts val="600"/>
              </a:spcBef>
              <a:spcAft>
                <a:spcPts val="600"/>
              </a:spcAft>
            </a:pPr>
            <a:r>
              <a:rPr lang="en-US" sz="2800" spc="-20">
                <a:solidFill>
                  <a:schemeClr val="bg1"/>
                </a:solidFill>
                <a:latin typeface="Times New Roman" panose="02020603050405020304" pitchFamily="18" charset="0"/>
                <a:ea typeface="Calibri" panose="020F0502020204030204" pitchFamily="34" charset="0"/>
              </a:rPr>
              <a:t>Hệ thức biểu thị sự so sánh số tiền phải trả với số tiền bạn Nam có là:</a:t>
            </a:r>
            <a:endParaRPr lang="en-US" sz="2800">
              <a:solidFill>
                <a:schemeClr val="bg1"/>
              </a:solidFill>
              <a:latin typeface="Times New Roman" panose="02020603050405020304" pitchFamily="18" charset="0"/>
              <a:ea typeface="Calibri" panose="020F0502020204030204" pitchFamily="34" charset="0"/>
            </a:endParaRPr>
          </a:p>
        </p:txBody>
      </p:sp>
      <p:sp>
        <p:nvSpPr>
          <p:cNvPr id="5" name="Rectangle 4"/>
          <p:cNvSpPr/>
          <p:nvPr/>
        </p:nvSpPr>
        <p:spPr>
          <a:xfrm>
            <a:off x="2136050" y="6067964"/>
            <a:ext cx="14696571" cy="515782"/>
          </a:xfrm>
          <a:prstGeom prst="rect">
            <a:avLst/>
          </a:prstGeom>
        </p:spPr>
        <p:txBody>
          <a:bodyPr wrap="square">
            <a:spAutoFit/>
          </a:bodyPr>
          <a:lstStyle/>
          <a:p>
            <a:pPr algn="just">
              <a:lnSpc>
                <a:spcPct val="105000"/>
              </a:lnSpc>
              <a:spcBef>
                <a:spcPts val="600"/>
              </a:spcBef>
              <a:spcAft>
                <a:spcPts val="600"/>
              </a:spcAft>
            </a:pPr>
            <a:r>
              <a:rPr lang="en-US" sz="2800" spc="-20">
                <a:solidFill>
                  <a:schemeClr val="bg1"/>
                </a:solidFill>
                <a:latin typeface="Times New Roman" panose="02020603050405020304" pitchFamily="18" charset="0"/>
                <a:ea typeface="Calibri" panose="020F0502020204030204" pitchFamily="34" charset="0"/>
              </a:rPr>
              <a:t>Hệ thức vừa tìm là bất phương trình bậc nhất một ẩn.</a:t>
            </a:r>
            <a:endParaRPr lang="en-US" sz="2800">
              <a:solidFill>
                <a:schemeClr val="bg1"/>
              </a:solidFill>
              <a:latin typeface="Times New Roman" panose="02020603050405020304" pitchFamily="18" charset="0"/>
              <a:ea typeface="Calibri" panose="020F0502020204030204" pitchFamily="34" charset="0"/>
            </a:endParaRPr>
          </a:p>
        </p:txBody>
      </p:sp>
      <p:sp>
        <p:nvSpPr>
          <p:cNvPr id="8" name="Rectangle 7"/>
          <p:cNvSpPr/>
          <p:nvPr/>
        </p:nvSpPr>
        <p:spPr>
          <a:xfrm>
            <a:off x="5403849" y="-61633"/>
            <a:ext cx="1274901" cy="701859"/>
          </a:xfrm>
          <a:prstGeom prst="rect">
            <a:avLst/>
          </a:prstGeom>
        </p:spPr>
        <p:txBody>
          <a:bodyPr wrap="square">
            <a:spAutoFit/>
          </a:bodyPr>
          <a:lstStyle/>
          <a:p>
            <a:pPr>
              <a:lnSpc>
                <a:spcPct val="150000"/>
              </a:lnSpc>
              <a:spcBef>
                <a:spcPts val="600"/>
              </a:spcBef>
              <a:spcAft>
                <a:spcPts val="0"/>
              </a:spcAft>
            </a:pPr>
            <a:r>
              <a:rPr lang="en-US" sz="3000" b="1">
                <a:solidFill>
                  <a:srgbClr val="FFFF00"/>
                </a:solidFill>
                <a:latin typeface="Times New Roman" panose="02020603050405020304" pitchFamily="18" charset="0"/>
                <a:ea typeface="Calibri" panose="020F0502020204030204" pitchFamily="34" charset="0"/>
              </a:rPr>
              <a:t>Giải</a:t>
            </a:r>
          </a:p>
        </p:txBody>
      </p:sp>
      <mc:AlternateContent xmlns:mc="http://schemas.openxmlformats.org/markup-compatibility/2006" xmlns:a14="http://schemas.microsoft.com/office/drawing/2010/main">
        <mc:Choice Requires="a14">
          <p:sp>
            <p:nvSpPr>
              <p:cNvPr id="10" name="Rectangle 9"/>
              <p:cNvSpPr/>
              <p:nvPr/>
            </p:nvSpPr>
            <p:spPr>
              <a:xfrm>
                <a:off x="-3900" y="603108"/>
                <a:ext cx="11925300" cy="784830"/>
              </a:xfrm>
              <a:prstGeom prst="rect">
                <a:avLst/>
              </a:prstGeom>
            </p:spPr>
            <p:txBody>
              <a:bodyPr wrap="square">
                <a:spAutoFit/>
              </a:bodyPr>
              <a:lstStyle/>
              <a:p>
                <a:pPr indent="342265" algn="just">
                  <a:lnSpc>
                    <a:spcPct val="150000"/>
                  </a:lnSpc>
                  <a:spcBef>
                    <a:spcPts val="600"/>
                  </a:spcBef>
                  <a:spcAft>
                    <a:spcPts val="600"/>
                  </a:spcAft>
                </a:pPr>
                <a:r>
                  <a:rPr lang="en-US" sz="3000" spc="-20">
                    <a:solidFill>
                      <a:srgbClr val="FFFF00"/>
                    </a:solidFill>
                    <a:latin typeface="Times New Roman" panose="02020603050405020304" pitchFamily="18" charset="0"/>
                    <a:ea typeface="Calibri" panose="020F0502020204030204" pitchFamily="34" charset="0"/>
                  </a:rPr>
                  <a:t>a) Tính số tiền phải trả để mua một cái bút và </a:t>
                </a:r>
                <a14:m>
                  <m:oMath xmlns:m="http://schemas.openxmlformats.org/officeDocument/2006/math">
                    <m:r>
                      <a:rPr lang="vi-VN" sz="3000" b="0" i="1" spc="-20">
                        <a:solidFill>
                          <a:srgbClr val="FFFF00"/>
                        </a:solidFill>
                        <a:latin typeface="Cambria Math" panose="02040503050406030204" pitchFamily="18" charset="0"/>
                        <a:ea typeface="Calibri" panose="020F0502020204030204" pitchFamily="34" charset="0"/>
                      </a:rPr>
                      <m:t>𝑥</m:t>
                    </m:r>
                  </m:oMath>
                </a14:m>
                <a:r>
                  <a:rPr lang="en-US" sz="3000" spc="-20">
                    <a:solidFill>
                      <a:srgbClr val="FFFF00"/>
                    </a:solidFill>
                    <a:latin typeface="Times New Roman" panose="02020603050405020304" pitchFamily="18" charset="0"/>
                    <a:ea typeface="Calibri" panose="020F0502020204030204" pitchFamily="34" charset="0"/>
                  </a:rPr>
                  <a:t> quyển vở?</a:t>
                </a:r>
                <a:endParaRPr lang="en-US" sz="3000">
                  <a:solidFill>
                    <a:srgbClr val="FFFF00"/>
                  </a:solidFill>
                  <a:effectLst/>
                  <a:latin typeface="Times New Roman" panose="02020603050405020304" pitchFamily="18" charset="0"/>
                  <a:ea typeface="Calibri" panose="020F050202020403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900" y="603108"/>
                <a:ext cx="11925300" cy="784830"/>
              </a:xfrm>
              <a:prstGeom prst="rect">
                <a:avLst/>
              </a:prstGeom>
              <a:blipFill>
                <a:blip r:embed="rId4"/>
                <a:stretch>
                  <a:fillRect b="-12403"/>
                </a:stretch>
              </a:blipFill>
            </p:spPr>
            <p:txBody>
              <a:bodyPr/>
              <a:lstStyle/>
              <a:p>
                <a:r>
                  <a:rPr lang="en-US">
                    <a:noFill/>
                  </a:rPr>
                  <a:t> </a:t>
                </a:r>
              </a:p>
            </p:txBody>
          </p:sp>
        </mc:Fallback>
      </mc:AlternateContent>
      <p:sp>
        <p:nvSpPr>
          <p:cNvPr id="11" name="Rectangle 10"/>
          <p:cNvSpPr/>
          <p:nvPr/>
        </p:nvSpPr>
        <p:spPr>
          <a:xfrm>
            <a:off x="-3900" y="2262790"/>
            <a:ext cx="12090400" cy="1307537"/>
          </a:xfrm>
          <a:prstGeom prst="rect">
            <a:avLst/>
          </a:prstGeom>
        </p:spPr>
        <p:txBody>
          <a:bodyPr wrap="square">
            <a:spAutoFit/>
          </a:bodyPr>
          <a:lstStyle/>
          <a:p>
            <a:pPr indent="342265" algn="just">
              <a:lnSpc>
                <a:spcPct val="150000"/>
              </a:lnSpc>
              <a:spcBef>
                <a:spcPts val="600"/>
              </a:spcBef>
              <a:spcAft>
                <a:spcPts val="600"/>
              </a:spcAft>
            </a:pPr>
            <a:r>
              <a:rPr lang="en-US" sz="2800" spc="-20">
                <a:solidFill>
                  <a:srgbClr val="FFFF00"/>
                </a:solidFill>
                <a:latin typeface="Times New Roman" panose="02020603050405020304" pitchFamily="18" charset="0"/>
                <a:ea typeface="Calibri" panose="020F0502020204030204" pitchFamily="34" charset="0"/>
              </a:rPr>
              <a:t>b) </a:t>
            </a:r>
            <a:r>
              <a:rPr lang="en-US" sz="2800" spc="-2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Viết hệ thức biểu thị sự so sánh số tiền phải trả với số tiền bạn Nam có, biết số tiền bạn Nam mua  không vượt quá số tiền mà bạn Nam hiện có.</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0" y="5107949"/>
            <a:ext cx="11022364" cy="661207"/>
          </a:xfrm>
          <a:prstGeom prst="rect">
            <a:avLst/>
          </a:prstGeom>
        </p:spPr>
        <p:txBody>
          <a:bodyPr wrap="square">
            <a:spAutoFit/>
          </a:bodyPr>
          <a:lstStyle/>
          <a:p>
            <a:pPr indent="342265" algn="just">
              <a:lnSpc>
                <a:spcPct val="150000"/>
              </a:lnSpc>
              <a:spcBef>
                <a:spcPts val="600"/>
              </a:spcBef>
              <a:spcAft>
                <a:spcPts val="600"/>
              </a:spcAft>
            </a:pPr>
            <a:r>
              <a:rPr lang="en-US" sz="2800" spc="-20">
                <a:solidFill>
                  <a:srgbClr val="FFFF00"/>
                </a:solidFill>
                <a:latin typeface="Times New Roman" panose="02020603050405020304" pitchFamily="18" charset="0"/>
                <a:ea typeface="Calibri" panose="020F0502020204030204" pitchFamily="34" charset="0"/>
              </a:rPr>
              <a:t>c) Hệ thức vừa tìm có phải là bất phương trình bậc nhất một ẩn không?</a:t>
            </a:r>
            <a:endParaRPr lang="en-US" sz="2800">
              <a:solidFill>
                <a:srgbClr val="FFFF00"/>
              </a:solidFill>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8057421" y="1740306"/>
                <a:ext cx="4262079" cy="515782"/>
              </a:xfrm>
              <a:prstGeom prst="rect">
                <a:avLst/>
              </a:prstGeom>
            </p:spPr>
            <p:txBody>
              <a:bodyPr wrap="square">
                <a:spAutoFit/>
              </a:bodyPr>
              <a:lstStyle/>
              <a:p>
                <a:pPr algn="just">
                  <a:lnSpc>
                    <a:spcPct val="105000"/>
                  </a:lnSpc>
                  <a:spcBef>
                    <a:spcPts val="600"/>
                  </a:spcBef>
                  <a:spcAft>
                    <a:spcPts val="600"/>
                  </a:spcAft>
                </a:pPr>
                <a14:m>
                  <m:oMath xmlns:m="http://schemas.openxmlformats.org/officeDocument/2006/math">
                    <m:r>
                      <a:rPr lang="vi-VN" sz="2800" i="1" spc="-20" smtClean="0">
                        <a:solidFill>
                          <a:schemeClr val="bg1"/>
                        </a:solidFill>
                        <a:latin typeface="Cambria Math" panose="02040503050406030204" pitchFamily="18" charset="0"/>
                        <a:ea typeface="Calibri" panose="020F0502020204030204" pitchFamily="34" charset="0"/>
                      </a:rPr>
                      <m:t>4000+2200</m:t>
                    </m:r>
                    <m:r>
                      <a:rPr lang="vi-VN" sz="2800" i="1" spc="-20" smtClean="0">
                        <a:solidFill>
                          <a:schemeClr val="bg1"/>
                        </a:solidFill>
                        <a:latin typeface="Cambria Math" panose="02040503050406030204" pitchFamily="18" charset="0"/>
                        <a:ea typeface="Calibri" panose="020F0502020204030204" pitchFamily="34" charset="0"/>
                      </a:rPr>
                      <m:t>𝑥</m:t>
                    </m:r>
                  </m:oMath>
                </a14:m>
                <a:r>
                  <a:rPr lang="en-US" sz="2800" spc="-20">
                    <a:solidFill>
                      <a:schemeClr val="bg1"/>
                    </a:solidFill>
                    <a:latin typeface="Times New Roman" panose="02020603050405020304" pitchFamily="18" charset="0"/>
                    <a:ea typeface="Calibri" panose="020F0502020204030204" pitchFamily="34" charset="0"/>
                  </a:rPr>
                  <a:t> (đồng)</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8057421" y="1740306"/>
                <a:ext cx="4262079" cy="515782"/>
              </a:xfrm>
              <a:prstGeom prst="rect">
                <a:avLst/>
              </a:prstGeom>
              <a:blipFill>
                <a:blip r:embed="rId5"/>
                <a:stretch>
                  <a:fillRect t="-12941" b="-3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44782" y="4417025"/>
                <a:ext cx="11150600" cy="621709"/>
              </a:xfrm>
              <a:prstGeom prst="rect">
                <a:avLst/>
              </a:prstGeom>
            </p:spPr>
            <p:txBody>
              <a:bodyPr wrap="square">
                <a:spAutoFit/>
              </a:bodyPr>
              <a:lstStyle/>
              <a:p>
                <a:pPr algn="just">
                  <a:lnSpc>
                    <a:spcPct val="105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2800" i="1" spc="-20" smtClean="0">
                          <a:solidFill>
                            <a:schemeClr val="bg1"/>
                          </a:solidFill>
                          <a:latin typeface="Cambria Math" panose="02040503050406030204" pitchFamily="18" charset="0"/>
                          <a:ea typeface="Calibri" panose="020F0502020204030204" pitchFamily="34" charset="0"/>
                        </a:rPr>
                        <m:t>4000+2200</m:t>
                      </m:r>
                      <m:r>
                        <a:rPr lang="vi-VN" sz="2800" i="1" spc="-20" smtClean="0">
                          <a:solidFill>
                            <a:schemeClr val="bg1"/>
                          </a:solidFill>
                          <a:latin typeface="Cambria Math" panose="02040503050406030204" pitchFamily="18" charset="0"/>
                          <a:ea typeface="Calibri" panose="020F0502020204030204" pitchFamily="34" charset="0"/>
                        </a:rPr>
                        <m:t>𝑥</m:t>
                      </m:r>
                      <m:r>
                        <a:rPr lang="vi-VN" sz="2800" i="1" spc="-20" smtClean="0">
                          <a:solidFill>
                            <a:schemeClr val="bg1"/>
                          </a:solidFill>
                          <a:latin typeface="Cambria Math" panose="02040503050406030204" pitchFamily="18" charset="0"/>
                          <a:ea typeface="Calibri" panose="020F0502020204030204" pitchFamily="34" charset="0"/>
                        </a:rPr>
                        <m:t>≤25000</m:t>
                      </m:r>
                    </m:oMath>
                  </m:oMathPara>
                </a14:m>
                <a:endParaRPr lang="en-US" sz="2800">
                  <a:solidFill>
                    <a:schemeClr val="bg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744782" y="4417025"/>
                <a:ext cx="11150600" cy="62170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133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28336" y="1413502"/>
                <a:ext cx="11150600" cy="701859"/>
              </a:xfrm>
              <a:prstGeom prst="rect">
                <a:avLst/>
              </a:prstGeom>
            </p:spPr>
            <p:txBody>
              <a:bodyPr wrap="squar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Thay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=8</m:t>
                    </m:r>
                  </m:oMath>
                </a14:m>
                <a:r>
                  <a:rPr lang="en-US" sz="3000">
                    <a:solidFill>
                      <a:schemeClr val="bg1"/>
                    </a:solidFill>
                    <a:latin typeface="Times New Roman" panose="02020603050405020304" pitchFamily="18" charset="0"/>
                    <a:ea typeface="Calibri" panose="020F0502020204030204" pitchFamily="34" charset="0"/>
                  </a:rPr>
                  <a:t>, ta có: </a:t>
                </a:r>
              </a:p>
            </p:txBody>
          </p:sp>
        </mc:Choice>
        <mc:Fallback xmlns="">
          <p:sp>
            <p:nvSpPr>
              <p:cNvPr id="2" name="Rectangle 1"/>
              <p:cNvSpPr>
                <a:spLocks noRot="1" noChangeAspect="1" noMove="1" noResize="1" noEditPoints="1" noAdjustHandles="1" noChangeArrowheads="1" noChangeShapeType="1" noTextEdit="1"/>
              </p:cNvSpPr>
              <p:nvPr/>
            </p:nvSpPr>
            <p:spPr>
              <a:xfrm>
                <a:off x="928336" y="1413502"/>
                <a:ext cx="11150600" cy="701859"/>
              </a:xfrm>
              <a:prstGeom prst="rect">
                <a:avLst/>
              </a:prstGeom>
              <a:blipFill>
                <a:blip r:embed="rId2"/>
                <a:stretch>
                  <a:fillRect l="-1258"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47700" y="313035"/>
                <a:ext cx="10820400" cy="701859"/>
              </a:xfrm>
              <a:prstGeom prst="rect">
                <a:avLst/>
              </a:prstGeom>
            </p:spPr>
            <p:txBody>
              <a:bodyPr wrap="square">
                <a:spAutoFit/>
              </a:bodyPr>
              <a:lstStyle/>
              <a:p>
                <a:pPr indent="342265" algn="just">
                  <a:lnSpc>
                    <a:spcPct val="150000"/>
                  </a:lnSpc>
                  <a:spcBef>
                    <a:spcPts val="600"/>
                  </a:spcBef>
                  <a:spcAft>
                    <a:spcPts val="600"/>
                  </a:spcAft>
                </a:pPr>
                <a:r>
                  <a:rPr lang="en-US" sz="3000" spc="-20">
                    <a:solidFill>
                      <a:srgbClr val="FFFF00"/>
                    </a:solidFill>
                    <a:latin typeface="Times New Roman" panose="02020603050405020304" pitchFamily="18" charset="0"/>
                    <a:ea typeface="Calibri" panose="020F0502020204030204" pitchFamily="34" charset="0"/>
                  </a:rPr>
                  <a:t>d) </a:t>
                </a:r>
                <a14:m>
                  <m:oMath xmlns:m="http://schemas.openxmlformats.org/officeDocument/2006/math">
                    <m:r>
                      <a:rPr lang="en-US" sz="3000" i="1">
                        <a:solidFill>
                          <a:srgbClr val="FFFF00"/>
                        </a:solidFill>
                        <a:latin typeface="Cambria Math" panose="02040503050406030204" pitchFamily="18" charset="0"/>
                        <a:ea typeface="Calibri" panose="020F0502020204030204" pitchFamily="34" charset="0"/>
                      </a:rPr>
                      <m:t>𝑥</m:t>
                    </m:r>
                    <m:r>
                      <a:rPr lang="en-US" sz="3000" i="1">
                        <a:solidFill>
                          <a:srgbClr val="FFFF00"/>
                        </a:solidFill>
                        <a:latin typeface="Cambria Math" panose="02040503050406030204" pitchFamily="18" charset="0"/>
                        <a:ea typeface="Calibri" panose="020F0502020204030204" pitchFamily="34" charset="0"/>
                      </a:rPr>
                      <m:t>=8;</m:t>
                    </m:r>
                    <m:r>
                      <a:rPr lang="en-US" sz="3000" i="1">
                        <a:solidFill>
                          <a:srgbClr val="FFFF00"/>
                        </a:solidFill>
                        <a:latin typeface="Cambria Math" panose="02040503050406030204" pitchFamily="18" charset="0"/>
                        <a:ea typeface="Calibri" panose="020F0502020204030204" pitchFamily="34" charset="0"/>
                      </a:rPr>
                      <m:t>𝑥</m:t>
                    </m:r>
                    <m:r>
                      <a:rPr lang="en-US" sz="3000" i="1">
                        <a:solidFill>
                          <a:srgbClr val="FFFF00"/>
                        </a:solidFill>
                        <a:latin typeface="Cambria Math" panose="02040503050406030204" pitchFamily="18" charset="0"/>
                        <a:ea typeface="Calibri" panose="020F0502020204030204" pitchFamily="34" charset="0"/>
                      </a:rPr>
                      <m:t>=11</m:t>
                    </m:r>
                  </m:oMath>
                </a14:m>
                <a:r>
                  <a:rPr lang="en-US" sz="3000">
                    <a:solidFill>
                      <a:srgbClr val="FFFF00"/>
                    </a:solidFill>
                    <a:latin typeface="Times New Roman" panose="02020603050405020304" pitchFamily="18" charset="0"/>
                    <a:ea typeface="Calibri" panose="020F0502020204030204" pitchFamily="34" charset="0"/>
                  </a:rPr>
                  <a:t> có là nghiệm của bất phương trình trên không?</a:t>
                </a:r>
              </a:p>
            </p:txBody>
          </p:sp>
        </mc:Choice>
        <mc:Fallback xmlns="">
          <p:sp>
            <p:nvSpPr>
              <p:cNvPr id="4" name="Rectangle 3"/>
              <p:cNvSpPr>
                <a:spLocks noRot="1" noChangeAspect="1" noMove="1" noResize="1" noEditPoints="1" noAdjustHandles="1" noChangeArrowheads="1" noChangeShapeType="1" noTextEdit="1"/>
              </p:cNvSpPr>
              <p:nvPr/>
            </p:nvSpPr>
            <p:spPr>
              <a:xfrm>
                <a:off x="647700" y="313035"/>
                <a:ext cx="10820400" cy="701859"/>
              </a:xfrm>
              <a:prstGeom prst="rect">
                <a:avLst/>
              </a:prstGeom>
              <a:blipFill>
                <a:blip r:embed="rId3"/>
                <a:stretch>
                  <a:fillRect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28336" y="2224429"/>
                <a:ext cx="11150600" cy="701859"/>
              </a:xfrm>
              <a:prstGeom prst="rect">
                <a:avLst/>
              </a:prstGeom>
            </p:spPr>
            <p:txBody>
              <a:bodyPr wrap="square">
                <a:spAutoFit/>
              </a:bodyPr>
              <a:lstStyle/>
              <a:p>
                <a:pPr>
                  <a:lnSpc>
                    <a:spcPct val="150000"/>
                  </a:lnSpc>
                  <a:spcBef>
                    <a:spcPts val="600"/>
                  </a:spcBef>
                  <a:spcAft>
                    <a:spcPts val="0"/>
                  </a:spcAft>
                </a:pPr>
                <a14:m>
                  <m:oMath xmlns:m="http://schemas.openxmlformats.org/officeDocument/2006/math">
                    <m:r>
                      <a:rPr lang="vi-VN" sz="3000" i="1" spc="-20">
                        <a:solidFill>
                          <a:schemeClr val="bg1"/>
                        </a:solidFill>
                        <a:latin typeface="Cambria Math" panose="02040503050406030204" pitchFamily="18" charset="0"/>
                        <a:ea typeface="Calibri" panose="020F0502020204030204" pitchFamily="34" charset="0"/>
                      </a:rPr>
                      <m:t>4000+2200.8=21600≤25000</m:t>
                    </m:r>
                  </m:oMath>
                </a14:m>
                <a:r>
                  <a:rPr lang="vi-VN" sz="3000" spc="-20">
                    <a:solidFill>
                      <a:schemeClr val="bg1"/>
                    </a:solidFill>
                    <a:latin typeface="Times New Roman" panose="02020603050405020304" pitchFamily="18" charset="0"/>
                    <a:ea typeface="Calibri" panose="020F0502020204030204" pitchFamily="34" charset="0"/>
                  </a:rPr>
                  <a:t> </a:t>
                </a:r>
                <a:r>
                  <a:rPr lang="en-US" sz="3000">
                    <a:solidFill>
                      <a:schemeClr val="bg1"/>
                    </a:solidFill>
                    <a:latin typeface="Times New Roman" panose="02020603050405020304" pitchFamily="18" charset="0"/>
                    <a:ea typeface="Calibri" panose="020F0502020204030204" pitchFamily="34" charset="0"/>
                  </a:rPr>
                  <a:t>là khẳng định đúng. </a:t>
                </a:r>
              </a:p>
            </p:txBody>
          </p:sp>
        </mc:Choice>
        <mc:Fallback xmlns="">
          <p:sp>
            <p:nvSpPr>
              <p:cNvPr id="5" name="Rectangle 4"/>
              <p:cNvSpPr>
                <a:spLocks noRot="1" noChangeAspect="1" noMove="1" noResize="1" noEditPoints="1" noAdjustHandles="1" noChangeArrowheads="1" noChangeShapeType="1" noTextEdit="1"/>
              </p:cNvSpPr>
              <p:nvPr/>
            </p:nvSpPr>
            <p:spPr>
              <a:xfrm>
                <a:off x="928336" y="2224429"/>
                <a:ext cx="11150600" cy="701859"/>
              </a:xfrm>
              <a:prstGeom prst="rect">
                <a:avLst/>
              </a:prstGeom>
              <a:blipFill>
                <a:blip r:embed="rId4"/>
                <a:stretch>
                  <a:fillRect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41400" y="3035356"/>
                <a:ext cx="11150600" cy="701859"/>
              </a:xfrm>
              <a:prstGeom prst="rect">
                <a:avLst/>
              </a:prstGeom>
            </p:spPr>
            <p:txBody>
              <a:bodyPr wrap="squar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Vậy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=8</m:t>
                    </m:r>
                  </m:oMath>
                </a14:m>
                <a:r>
                  <a:rPr lang="en-US" sz="3000">
                    <a:solidFill>
                      <a:schemeClr val="bg1"/>
                    </a:solidFill>
                    <a:latin typeface="Times New Roman" panose="02020603050405020304" pitchFamily="18" charset="0"/>
                    <a:ea typeface="Calibri" panose="020F0502020204030204" pitchFamily="34" charset="0"/>
                  </a:rPr>
                  <a:t> là nghiệm của bất phương trình </a:t>
                </a:r>
                <a14:m>
                  <m:oMath xmlns:m="http://schemas.openxmlformats.org/officeDocument/2006/math">
                    <m:r>
                      <a:rPr lang="vi-VN" sz="3000" i="1" spc="-20">
                        <a:solidFill>
                          <a:schemeClr val="bg1"/>
                        </a:solidFill>
                        <a:latin typeface="Cambria Math" panose="02040503050406030204" pitchFamily="18" charset="0"/>
                        <a:ea typeface="Calibri" panose="020F0502020204030204" pitchFamily="34" charset="0"/>
                      </a:rPr>
                      <m:t>4000+2200</m:t>
                    </m:r>
                    <m:r>
                      <a:rPr lang="vi-VN" sz="3000" i="1" spc="-20">
                        <a:solidFill>
                          <a:schemeClr val="bg1"/>
                        </a:solidFill>
                        <a:latin typeface="Cambria Math" panose="02040503050406030204" pitchFamily="18" charset="0"/>
                        <a:ea typeface="Calibri" panose="020F0502020204030204" pitchFamily="34" charset="0"/>
                      </a:rPr>
                      <m:t>𝑥</m:t>
                    </m:r>
                    <m:r>
                      <a:rPr lang="vi-VN" sz="3000" i="1" spc="-20">
                        <a:solidFill>
                          <a:schemeClr val="bg1"/>
                        </a:solidFill>
                        <a:latin typeface="Cambria Math" panose="02040503050406030204" pitchFamily="18" charset="0"/>
                        <a:ea typeface="Calibri" panose="020F0502020204030204" pitchFamily="34" charset="0"/>
                      </a:rPr>
                      <m:t>≤25000</m:t>
                    </m:r>
                  </m:oMath>
                </a14:m>
                <a:r>
                  <a:rPr lang="en-US" sz="3000">
                    <a:solidFill>
                      <a:schemeClr val="bg1"/>
                    </a:solidFill>
                    <a:latin typeface="Times New Roman" panose="02020603050405020304" pitchFamily="18" charset="0"/>
                    <a:ea typeface="Calibri" panose="020F050202020403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041400" y="3035356"/>
                <a:ext cx="11150600" cy="701859"/>
              </a:xfrm>
              <a:prstGeom prst="rect">
                <a:avLst/>
              </a:prstGeom>
              <a:blipFill>
                <a:blip r:embed="rId5"/>
                <a:stretch>
                  <a:fillRect l="-1312"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28336" y="4067802"/>
                <a:ext cx="11150600" cy="701859"/>
              </a:xfrm>
              <a:prstGeom prst="rect">
                <a:avLst/>
              </a:prstGeom>
            </p:spPr>
            <p:txBody>
              <a:bodyPr wrap="squar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Thay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=11</m:t>
                    </m:r>
                  </m:oMath>
                </a14:m>
                <a:r>
                  <a:rPr lang="en-US" sz="3000">
                    <a:solidFill>
                      <a:schemeClr val="bg1"/>
                    </a:solidFill>
                    <a:latin typeface="Times New Roman" panose="02020603050405020304" pitchFamily="18" charset="0"/>
                    <a:ea typeface="Calibri" panose="020F0502020204030204" pitchFamily="34" charset="0"/>
                  </a:rPr>
                  <a:t>, ta có:</a:t>
                </a:r>
              </a:p>
            </p:txBody>
          </p:sp>
        </mc:Choice>
        <mc:Fallback xmlns="">
          <p:sp>
            <p:nvSpPr>
              <p:cNvPr id="7" name="Rectangle 6"/>
              <p:cNvSpPr>
                <a:spLocks noRot="1" noChangeAspect="1" noMove="1" noResize="1" noEditPoints="1" noAdjustHandles="1" noChangeArrowheads="1" noChangeShapeType="1" noTextEdit="1"/>
              </p:cNvSpPr>
              <p:nvPr/>
            </p:nvSpPr>
            <p:spPr>
              <a:xfrm>
                <a:off x="928336" y="4067802"/>
                <a:ext cx="11150600" cy="701859"/>
              </a:xfrm>
              <a:prstGeom prst="rect">
                <a:avLst/>
              </a:prstGeom>
              <a:blipFill>
                <a:blip r:embed="rId6"/>
                <a:stretch>
                  <a:fillRect l="-1258"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22390" y="4710846"/>
                <a:ext cx="11150600" cy="784830"/>
              </a:xfrm>
              <a:prstGeom prst="rect">
                <a:avLst/>
              </a:prstGeom>
            </p:spPr>
            <p:txBody>
              <a:bodyPr wrap="square">
                <a:spAutoFit/>
              </a:bodyPr>
              <a:lstStyle/>
              <a:p>
                <a:pPr>
                  <a:lnSpc>
                    <a:spcPct val="150000"/>
                  </a:lnSpc>
                  <a:spcBef>
                    <a:spcPts val="600"/>
                  </a:spcBef>
                  <a:spcAft>
                    <a:spcPts val="0"/>
                  </a:spcAft>
                </a:pPr>
                <a14:m>
                  <m:oMath xmlns:m="http://schemas.openxmlformats.org/officeDocument/2006/math">
                    <m:r>
                      <a:rPr lang="vi-VN" sz="3000" i="1" spc="-20" smtClean="0">
                        <a:solidFill>
                          <a:schemeClr val="bg1"/>
                        </a:solidFill>
                        <a:latin typeface="Cambria Math" panose="02040503050406030204" pitchFamily="18" charset="0"/>
                        <a:ea typeface="Calibri" panose="020F0502020204030204" pitchFamily="34" charset="0"/>
                      </a:rPr>
                      <m:t>4000+2200.11=28200</m:t>
                    </m:r>
                    <m:r>
                      <a:rPr lang="vi-VN" sz="3000" i="1" spc="-20">
                        <a:solidFill>
                          <a:schemeClr val="bg1"/>
                        </a:solidFill>
                        <a:latin typeface="Cambria Math" panose="02040503050406030204" pitchFamily="18" charset="0"/>
                        <a:ea typeface="Calibri" panose="020F0502020204030204" pitchFamily="34" charset="0"/>
                      </a:rPr>
                      <m:t>≤</m:t>
                    </m:r>
                    <m:r>
                      <a:rPr lang="vi-VN" sz="3000" i="1" spc="-20" smtClean="0">
                        <a:solidFill>
                          <a:schemeClr val="bg1"/>
                        </a:solidFill>
                        <a:latin typeface="Cambria Math" panose="02040503050406030204" pitchFamily="18" charset="0"/>
                        <a:ea typeface="Calibri" panose="020F0502020204030204" pitchFamily="34" charset="0"/>
                      </a:rPr>
                      <m:t>25000</m:t>
                    </m:r>
                  </m:oMath>
                </a14:m>
                <a:r>
                  <a:rPr lang="vi-VN" sz="3000" spc="-20">
                    <a:solidFill>
                      <a:schemeClr val="bg1"/>
                    </a:solidFill>
                    <a:latin typeface="Times New Roman" panose="02020603050405020304" pitchFamily="18" charset="0"/>
                    <a:ea typeface="Calibri" panose="020F0502020204030204" pitchFamily="34" charset="0"/>
                  </a:rPr>
                  <a:t> </a:t>
                </a:r>
                <a:r>
                  <a:rPr lang="en-US" sz="3000">
                    <a:solidFill>
                      <a:schemeClr val="bg1"/>
                    </a:solidFill>
                    <a:latin typeface="Times New Roman" panose="02020603050405020304" pitchFamily="18" charset="0"/>
                    <a:ea typeface="Calibri" panose="020F0502020204030204" pitchFamily="34" charset="0"/>
                  </a:rPr>
                  <a:t>là khẳng định không đúng</a:t>
                </a:r>
                <a:r>
                  <a:rPr lang="en-US">
                    <a:solidFill>
                      <a:schemeClr val="bg1"/>
                    </a:solidFill>
                    <a:latin typeface="Times New Roman" panose="02020603050405020304" pitchFamily="18" charset="0"/>
                    <a:ea typeface="Calibri" panose="020F0502020204030204" pitchFamily="34" charset="0"/>
                  </a:rPr>
                  <a:t>. </a:t>
                </a:r>
                <a:endParaRPr lang="en-US">
                  <a:solidFill>
                    <a:srgbClr val="FFFF00"/>
                  </a:solidFill>
                  <a:latin typeface="Times New Roman" panose="02020603050405020304" pitchFamily="18" charset="0"/>
                  <a:ea typeface="Calibri" panose="020F050202020403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22390" y="4710846"/>
                <a:ext cx="11150600" cy="784830"/>
              </a:xfrm>
              <a:prstGeom prst="rect">
                <a:avLst/>
              </a:prstGeom>
              <a:blipFill>
                <a:blip r:embed="rId7"/>
                <a:stretch>
                  <a:fillRect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0" y="6000221"/>
                <a:ext cx="12319000" cy="553998"/>
              </a:xfrm>
              <a:prstGeom prst="rect">
                <a:avLst/>
              </a:prstGeom>
            </p:spPr>
            <p:txBody>
              <a:bodyPr wrap="square">
                <a:spAutoFit/>
              </a:bodyPr>
              <a:lstStyle/>
              <a:p>
                <a:r>
                  <a:rPr lang="en-US" sz="3000">
                    <a:solidFill>
                      <a:schemeClr val="bg1"/>
                    </a:solidFill>
                    <a:latin typeface="Times New Roman" panose="02020603050405020304" pitchFamily="18" charset="0"/>
                    <a:ea typeface="Calibri" panose="020F0502020204030204" pitchFamily="34" charset="0"/>
                  </a:rPr>
                  <a:t>Vậy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=11</m:t>
                    </m:r>
                  </m:oMath>
                </a14:m>
                <a:r>
                  <a:rPr lang="en-US" sz="3000">
                    <a:solidFill>
                      <a:schemeClr val="bg1"/>
                    </a:solidFill>
                    <a:latin typeface="Times New Roman" panose="02020603050405020304" pitchFamily="18" charset="0"/>
                    <a:ea typeface="Calibri" panose="020F0502020204030204" pitchFamily="34" charset="0"/>
                  </a:rPr>
                  <a:t> không là nghiệm của bất phương trình </a:t>
                </a:r>
                <a14:m>
                  <m:oMath xmlns:m="http://schemas.openxmlformats.org/officeDocument/2006/math">
                    <m:r>
                      <a:rPr lang="vi-VN" sz="3000" i="1" spc="-20">
                        <a:solidFill>
                          <a:schemeClr val="bg1"/>
                        </a:solidFill>
                        <a:latin typeface="Cambria Math" panose="02040503050406030204" pitchFamily="18" charset="0"/>
                        <a:ea typeface="Calibri" panose="020F0502020204030204" pitchFamily="34" charset="0"/>
                        <a:cs typeface="Times New Roman" panose="02020603050405020304" pitchFamily="18" charset="0"/>
                      </a:rPr>
                      <m:t>4000+2200</m:t>
                    </m:r>
                    <m:r>
                      <a:rPr lang="vi-VN" sz="3000" i="1" spc="-2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vi-VN" sz="3000" i="1" spc="-20">
                        <a:solidFill>
                          <a:schemeClr val="bg1"/>
                        </a:solidFill>
                        <a:latin typeface="Cambria Math" panose="02040503050406030204" pitchFamily="18" charset="0"/>
                        <a:ea typeface="Calibri" panose="020F0502020204030204" pitchFamily="34" charset="0"/>
                      </a:rPr>
                      <m:t>≤</m:t>
                    </m:r>
                    <m:r>
                      <a:rPr lang="vi-VN" sz="3000" i="1" spc="-20">
                        <a:solidFill>
                          <a:schemeClr val="bg1"/>
                        </a:solidFill>
                        <a:latin typeface="Cambria Math" panose="02040503050406030204" pitchFamily="18" charset="0"/>
                        <a:ea typeface="Calibri" panose="020F0502020204030204" pitchFamily="34" charset="0"/>
                        <a:cs typeface="Times New Roman" panose="02020603050405020304" pitchFamily="18" charset="0"/>
                      </a:rPr>
                      <m:t>25000</m:t>
                    </m:r>
                  </m:oMath>
                </a14:m>
                <a:r>
                  <a:rPr lang="en-US" sz="3000">
                    <a:solidFill>
                      <a:schemeClr val="bg1"/>
                    </a:solidFill>
                    <a:latin typeface="Times New Roman" panose="02020603050405020304" pitchFamily="18" charset="0"/>
                    <a:ea typeface="Calibri" panose="020F0502020204030204" pitchFamily="34" charset="0"/>
                  </a:rPr>
                  <a:t>.</a:t>
                </a:r>
                <a:endParaRPr lang="en-US" sz="300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0" y="6000221"/>
                <a:ext cx="12319000" cy="553998"/>
              </a:xfrm>
              <a:prstGeom prst="rect">
                <a:avLst/>
              </a:prstGeom>
              <a:blipFill>
                <a:blip r:embed="rId8"/>
                <a:stretch>
                  <a:fillRect l="-1138" t="-15385" b="-31868"/>
                </a:stretch>
              </a:blipFill>
            </p:spPr>
            <p:txBody>
              <a:bodyPr/>
              <a:lstStyle/>
              <a:p>
                <a:r>
                  <a:rPr lang="en-US">
                    <a:noFill/>
                  </a:rPr>
                  <a:t> </a:t>
                </a:r>
              </a:p>
            </p:txBody>
          </p:sp>
        </mc:Fallback>
      </mc:AlternateContent>
    </p:spTree>
    <p:extLst>
      <p:ext uri="{BB962C8B-B14F-4D97-AF65-F5344CB8AC3E}">
        <p14:creationId xmlns:p14="http://schemas.microsoft.com/office/powerpoint/2010/main" val="287199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30202" y="1583078"/>
                <a:ext cx="11049000" cy="4364272"/>
              </a:xfrm>
              <a:prstGeom prst="rect">
                <a:avLst/>
              </a:prstGeom>
            </p:spPr>
            <p:txBody>
              <a:bodyPr wrap="square">
                <a:spAutoFit/>
              </a:bodyPr>
              <a:lstStyle/>
              <a:p>
                <a:pPr marL="285750" indent="-285750" algn="just">
                  <a:lnSpc>
                    <a:spcPct val="115000"/>
                  </a:lnSpc>
                  <a:spcBef>
                    <a:spcPts val="600"/>
                  </a:spcBef>
                  <a:spcAft>
                    <a:spcPts val="600"/>
                  </a:spcAft>
                  <a:buFontTx/>
                  <a:buChar char="-"/>
                </a:pPr>
                <a:r>
                  <a:rPr lang="en-US" sz="3200">
                    <a:solidFill>
                      <a:schemeClr val="bg1"/>
                    </a:solidFill>
                    <a:latin typeface="Times New Roman" panose="02020603050405020304" pitchFamily="18" charset="0"/>
                    <a:ea typeface="Calibri" panose="020F0502020204030204" pitchFamily="34" charset="0"/>
                  </a:rPr>
                  <a:t>Xem lại và nắm được định nghĩa về </a:t>
                </a:r>
                <a:r>
                  <a:rPr lang="nl-NL" sz="3200">
                    <a:solidFill>
                      <a:schemeClr val="bg1"/>
                    </a:solidFill>
                    <a:latin typeface="Times New Roman" panose="02020603050405020304" pitchFamily="18" charset="0"/>
                    <a:ea typeface="Calibri" panose="020F0502020204030204" pitchFamily="34" charset="0"/>
                  </a:rPr>
                  <a:t>bất phương trình một ẩn, bất phương trình bậc nhất một ẩn, </a:t>
                </a:r>
                <a:r>
                  <a:rPr lang="en-US" sz="3200">
                    <a:solidFill>
                      <a:schemeClr val="bg1"/>
                    </a:solidFill>
                    <a:latin typeface="Times New Roman" panose="02020603050405020304" pitchFamily="18" charset="0"/>
                    <a:ea typeface="Calibri" panose="020F0502020204030204" pitchFamily="34" charset="0"/>
                  </a:rPr>
                  <a:t>nghiệm của </a:t>
                </a:r>
                <a:r>
                  <a:rPr lang="nl-NL" sz="3200">
                    <a:solidFill>
                      <a:schemeClr val="bg1"/>
                    </a:solidFill>
                    <a:latin typeface="Times New Roman" panose="02020603050405020304" pitchFamily="18" charset="0"/>
                    <a:ea typeface="Calibri" panose="020F0502020204030204" pitchFamily="34" charset="0"/>
                  </a:rPr>
                  <a:t>bất phương trình bậc nhất một ẩn.</a:t>
                </a:r>
                <a:endParaRPr lang="en-US" sz="3600">
                  <a:solidFill>
                    <a:schemeClr val="bg1"/>
                  </a:solidFill>
                  <a:latin typeface="Times New Roman" panose="02020603050405020304" pitchFamily="18" charset="0"/>
                  <a:ea typeface="Calibri" panose="020F0502020204030204" pitchFamily="34" charset="0"/>
                </a:endParaRPr>
              </a:p>
              <a:p>
                <a:pPr marL="285750" indent="-285750" algn="just">
                  <a:lnSpc>
                    <a:spcPct val="115000"/>
                  </a:lnSpc>
                  <a:spcBef>
                    <a:spcPts val="600"/>
                  </a:spcBef>
                  <a:spcAft>
                    <a:spcPts val="600"/>
                  </a:spcAft>
                  <a:buFontTx/>
                  <a:buChar char="-"/>
                </a:pPr>
                <a:r>
                  <a:rPr lang="en-US" sz="3200">
                    <a:solidFill>
                      <a:schemeClr val="bg1"/>
                    </a:solidFill>
                    <a:latin typeface="Times New Roman" panose="02020603050405020304" pitchFamily="18" charset="0"/>
                    <a:ea typeface="Calibri" panose="020F0502020204030204" pitchFamily="34" charset="0"/>
                  </a:rPr>
                  <a:t>Rèn kỹ năng nhận biết </a:t>
                </a:r>
                <a:r>
                  <a:rPr lang="nl-NL" sz="3200">
                    <a:solidFill>
                      <a:schemeClr val="bg1"/>
                    </a:solidFill>
                    <a:latin typeface="Times New Roman" panose="02020603050405020304" pitchFamily="18" charset="0"/>
                    <a:ea typeface="Calibri" panose="020F0502020204030204" pitchFamily="34" charset="0"/>
                  </a:rPr>
                  <a:t>bất phương trình một ẩn và bất phương trình bậc nhất một ẩn.</a:t>
                </a:r>
                <a:endParaRPr lang="en-US" sz="3600">
                  <a:solidFill>
                    <a:schemeClr val="bg1"/>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en-US" sz="3200">
                    <a:solidFill>
                      <a:schemeClr val="bg1"/>
                    </a:solidFill>
                    <a:latin typeface="Times New Roman" panose="02020603050405020304" pitchFamily="18" charset="0"/>
                    <a:ea typeface="Calibri" panose="020F0502020204030204" pitchFamily="34" charset="0"/>
                  </a:rPr>
                  <a:t>- Rèn kỹ năng kiểm tra một giá trị của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𝑥</m:t>
                    </m:r>
                  </m:oMath>
                </a14:m>
                <a:r>
                  <a:rPr lang="en-US" sz="3200">
                    <a:solidFill>
                      <a:schemeClr val="bg1"/>
                    </a:solidFill>
                    <a:latin typeface="Times New Roman" panose="02020603050405020304" pitchFamily="18" charset="0"/>
                    <a:ea typeface="Calibri" panose="020F0502020204030204" pitchFamily="34" charset="0"/>
                  </a:rPr>
                  <a:t> có phải là nghiệm của </a:t>
                </a:r>
                <a:r>
                  <a:rPr lang="nl-NL" sz="3200">
                    <a:solidFill>
                      <a:schemeClr val="bg1"/>
                    </a:solidFill>
                    <a:latin typeface="Times New Roman" panose="02020603050405020304" pitchFamily="18" charset="0"/>
                    <a:ea typeface="Calibri" panose="020F0502020204030204" pitchFamily="34" charset="0"/>
                  </a:rPr>
                  <a:t>bất phương trình bậc nhất một ẩn hay không.</a:t>
                </a:r>
              </a:p>
            </p:txBody>
          </p:sp>
        </mc:Choice>
        <mc:Fallback xmlns="">
          <p:sp>
            <p:nvSpPr>
              <p:cNvPr id="3" name="Rectangle 2"/>
              <p:cNvSpPr>
                <a:spLocks noRot="1" noChangeAspect="1" noMove="1" noResize="1" noEditPoints="1" noAdjustHandles="1" noChangeArrowheads="1" noChangeShapeType="1" noTextEdit="1"/>
              </p:cNvSpPr>
              <p:nvPr/>
            </p:nvSpPr>
            <p:spPr>
              <a:xfrm>
                <a:off x="330202" y="1583078"/>
                <a:ext cx="11049000" cy="4364272"/>
              </a:xfrm>
              <a:prstGeom prst="rect">
                <a:avLst/>
              </a:prstGeom>
              <a:blipFill>
                <a:blip r:embed="rId2"/>
                <a:stretch>
                  <a:fillRect l="-1379" t="-1257" r="-1379" b="-2514"/>
                </a:stretch>
              </a:blipFill>
            </p:spPr>
            <p:txBody>
              <a:bodyPr/>
              <a:lstStyle/>
              <a:p>
                <a:r>
                  <a:rPr lang="en-US">
                    <a:noFill/>
                  </a:rPr>
                  <a:t> </a:t>
                </a:r>
              </a:p>
            </p:txBody>
          </p:sp>
        </mc:Fallback>
      </mc:AlternateContent>
      <p:sp>
        <p:nvSpPr>
          <p:cNvPr id="4" name="Rectangle: Rounded Corners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3187873" y="161427"/>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HƯỚNG </a:t>
            </a:r>
            <a:r>
              <a:rPr kumimoji="0" lang="en-US" sz="3467"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DẪN </a:t>
            </a:r>
            <a:r>
              <a:rPr lang="en-US" sz="3467" b="1" kern="0">
                <a:solidFill>
                  <a:srgbClr val="FFFF00"/>
                </a:solidFill>
                <a:latin typeface="Times New Roman" panose="02020603050405020304" pitchFamily="18" charset="0"/>
                <a:cs typeface="Times New Roman" panose="02020603050405020304" pitchFamily="18" charset="0"/>
                <a:sym typeface="Arial"/>
              </a:rPr>
              <a:t>VỀ NHÀ</a:t>
            </a:r>
            <a:endPar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9739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92100" y="237150"/>
                <a:ext cx="11226800" cy="6159378"/>
              </a:xfrm>
              <a:prstGeom prst="rect">
                <a:avLst/>
              </a:prstGeom>
            </p:spPr>
            <p:txBody>
              <a:bodyPr wrap="square">
                <a:spAutoFit/>
              </a:bodyPr>
              <a:lstStyle/>
              <a:p>
                <a:pPr indent="342265" algn="just">
                  <a:lnSpc>
                    <a:spcPct val="150000"/>
                  </a:lnSpc>
                  <a:spcBef>
                    <a:spcPts val="600"/>
                  </a:spcBef>
                  <a:spcAft>
                    <a:spcPts val="600"/>
                  </a:spcAft>
                </a:pPr>
                <a:r>
                  <a:rPr lang="en-US" sz="2800">
                    <a:solidFill>
                      <a:srgbClr val="FFFF00"/>
                    </a:solidFill>
                    <a:latin typeface="Times New Roman" panose="02020603050405020304" pitchFamily="18" charset="0"/>
                    <a:ea typeface="Calibri" panose="020F0502020204030204" pitchFamily="34" charset="0"/>
                  </a:rPr>
                  <a:t>- Làm bài tập sau:</a:t>
                </a:r>
              </a:p>
              <a:p>
                <a:pPr indent="342265">
                  <a:lnSpc>
                    <a:spcPct val="150000"/>
                  </a:lnSpc>
                  <a:spcBef>
                    <a:spcPts val="600"/>
                  </a:spcBef>
                  <a:spcAft>
                    <a:spcPts val="0"/>
                  </a:spcAft>
                </a:pPr>
                <a:r>
                  <a:rPr lang="en-US" sz="2800" b="1">
                    <a:solidFill>
                      <a:srgbClr val="FFFF00"/>
                    </a:solidFill>
                    <a:latin typeface="Times New Roman" panose="02020603050405020304" pitchFamily="18" charset="0"/>
                    <a:ea typeface="Calibri" panose="020F0502020204030204" pitchFamily="34" charset="0"/>
                  </a:rPr>
                  <a:t>Bài 1:</a:t>
                </a:r>
                <a:r>
                  <a:rPr lang="en-US" sz="2800">
                    <a:solidFill>
                      <a:srgbClr val="FFFF00"/>
                    </a:solidFill>
                    <a:latin typeface="Times New Roman" panose="02020603050405020304" pitchFamily="18" charset="0"/>
                    <a:ea typeface="Calibri" panose="020F0502020204030204" pitchFamily="34" charset="0"/>
                  </a:rPr>
                  <a:t> </a:t>
                </a:r>
                <a:r>
                  <a:rPr lang="en-US" sz="2800">
                    <a:solidFill>
                      <a:schemeClr val="bg1"/>
                    </a:solidFill>
                    <a:latin typeface="Times New Roman" panose="02020603050405020304" pitchFamily="18" charset="0"/>
                    <a:ea typeface="Calibri" panose="020F0502020204030204" pitchFamily="34" charset="0"/>
                  </a:rPr>
                  <a:t>Bất phương trình nào sau đây là bất phương trình bậc nhất một ẩn? </a:t>
                </a:r>
              </a:p>
              <a:p>
                <a:pPr indent="342265">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a)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−11</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m:t>
                    </m:r>
                    <m:f>
                      <m:fPr>
                        <m:ctrlPr>
                          <a:rPr lang="en-US" sz="2800" i="1">
                            <a:solidFill>
                              <a:schemeClr val="bg1"/>
                            </a:solidFill>
                            <a:latin typeface="Cambria Math" panose="02040503050406030204" pitchFamily="18" charset="0"/>
                            <a:ea typeface="Calibri" panose="020F0502020204030204" pitchFamily="34" charset="0"/>
                          </a:rPr>
                        </m:ctrlPr>
                      </m:fPr>
                      <m:num>
                        <m:r>
                          <a:rPr lang="en-US" sz="2800" i="1">
                            <a:solidFill>
                              <a:schemeClr val="bg1"/>
                            </a:solidFill>
                            <a:latin typeface="Cambria Math" panose="02040503050406030204" pitchFamily="18" charset="0"/>
                            <a:ea typeface="Calibri" panose="020F0502020204030204" pitchFamily="34" charset="0"/>
                          </a:rPr>
                          <m:t>5</m:t>
                        </m:r>
                      </m:num>
                      <m:den>
                        <m:r>
                          <a:rPr lang="en-US" sz="2800" i="1">
                            <a:solidFill>
                              <a:schemeClr val="bg1"/>
                            </a:solidFill>
                            <a:latin typeface="Cambria Math" panose="02040503050406030204" pitchFamily="18" charset="0"/>
                            <a:ea typeface="Calibri" panose="020F0502020204030204" pitchFamily="34" charset="0"/>
                          </a:rPr>
                          <m:t>6</m:t>
                        </m:r>
                      </m:den>
                    </m:f>
                    <m:r>
                      <a:rPr lang="en-US" sz="2800" i="1">
                        <a:solidFill>
                          <a:schemeClr val="bg1"/>
                        </a:solidFill>
                        <a:latin typeface="Cambria Math" panose="02040503050406030204" pitchFamily="18" charset="0"/>
                        <a:ea typeface="Calibri" panose="020F0502020204030204" pitchFamily="34" charset="0"/>
                      </a:rPr>
                      <m:t>&gt;0</m:t>
                    </m:r>
                  </m:oMath>
                </a14:m>
                <a:r>
                  <a:rPr lang="en-US" sz="2800">
                    <a:solidFill>
                      <a:schemeClr val="bg1"/>
                    </a:solidFill>
                    <a:latin typeface="Times New Roman" panose="02020603050405020304" pitchFamily="18" charset="0"/>
                    <a:ea typeface="Calibri" panose="020F0502020204030204" pitchFamily="34" charset="0"/>
                  </a:rPr>
                  <a:t> ;           b) </a:t>
                </a:r>
                <a14:m>
                  <m:oMath xmlns:m="http://schemas.openxmlformats.org/officeDocument/2006/math">
                    <m:f>
                      <m:fPr>
                        <m:ctrlPr>
                          <a:rPr lang="en-US" sz="2800" i="1">
                            <a:solidFill>
                              <a:schemeClr val="bg1"/>
                            </a:solidFill>
                            <a:latin typeface="Cambria Math" panose="02040503050406030204" pitchFamily="18" charset="0"/>
                            <a:ea typeface="Calibri" panose="020F0502020204030204" pitchFamily="34" charset="0"/>
                          </a:rPr>
                        </m:ctrlPr>
                      </m:fPr>
                      <m:num>
                        <m:r>
                          <a:rPr lang="en-US" sz="2800" i="1">
                            <a:solidFill>
                              <a:schemeClr val="bg1"/>
                            </a:solidFill>
                            <a:latin typeface="Cambria Math" panose="02040503050406030204" pitchFamily="18" charset="0"/>
                            <a:ea typeface="Calibri" panose="020F0502020204030204" pitchFamily="34" charset="0"/>
                          </a:rPr>
                          <m:t>𝑥</m:t>
                        </m:r>
                      </m:num>
                      <m:den>
                        <m:r>
                          <a:rPr lang="en-US" sz="2800" i="1">
                            <a:solidFill>
                              <a:schemeClr val="bg1"/>
                            </a:solidFill>
                            <a:latin typeface="Cambria Math" panose="02040503050406030204" pitchFamily="18" charset="0"/>
                            <a:ea typeface="Calibri" panose="020F0502020204030204" pitchFamily="34" charset="0"/>
                          </a:rPr>
                          <m:t>13</m:t>
                        </m:r>
                      </m:den>
                    </m:f>
                    <m:r>
                      <a:rPr lang="en-US" sz="2800" i="1">
                        <a:solidFill>
                          <a:schemeClr val="bg1"/>
                        </a:solidFill>
                        <a:latin typeface="Cambria Math" panose="02040503050406030204" pitchFamily="18" charset="0"/>
                        <a:ea typeface="Calibri" panose="020F0502020204030204" pitchFamily="34" charset="0"/>
                      </a:rPr>
                      <m:t>−</m:t>
                    </m:r>
                    <m:f>
                      <m:fPr>
                        <m:ctrlPr>
                          <a:rPr lang="en-US" sz="2800" i="1">
                            <a:solidFill>
                              <a:schemeClr val="bg1"/>
                            </a:solidFill>
                            <a:latin typeface="Cambria Math" panose="02040503050406030204" pitchFamily="18" charset="0"/>
                            <a:ea typeface="Calibri" panose="020F0502020204030204" pitchFamily="34" charset="0"/>
                          </a:rPr>
                        </m:ctrlPr>
                      </m:fPr>
                      <m:num>
                        <m:r>
                          <a:rPr lang="en-US" sz="2800" i="1">
                            <a:solidFill>
                              <a:schemeClr val="bg1"/>
                            </a:solidFill>
                            <a:latin typeface="Cambria Math" panose="02040503050406030204" pitchFamily="18" charset="0"/>
                            <a:ea typeface="Calibri" panose="020F0502020204030204" pitchFamily="34" charset="0"/>
                          </a:rPr>
                          <m:t>4</m:t>
                        </m:r>
                      </m:num>
                      <m:den>
                        <m:r>
                          <a:rPr lang="en-US" sz="2800" i="1">
                            <a:solidFill>
                              <a:schemeClr val="bg1"/>
                            </a:solidFill>
                            <a:latin typeface="Cambria Math" panose="02040503050406030204" pitchFamily="18" charset="0"/>
                            <a:ea typeface="Calibri" panose="020F0502020204030204" pitchFamily="34" charset="0"/>
                          </a:rPr>
                          <m:t>5</m:t>
                        </m:r>
                      </m:den>
                    </m:f>
                    <m:r>
                      <a:rPr lang="en-US" sz="2800" i="1">
                        <a:solidFill>
                          <a:schemeClr val="bg1"/>
                        </a:solidFill>
                        <a:latin typeface="Cambria Math" panose="02040503050406030204" pitchFamily="18" charset="0"/>
                        <a:ea typeface="Calibri" panose="020F0502020204030204" pitchFamily="34" charset="0"/>
                      </a:rPr>
                      <m:t>&lt;0</m:t>
                    </m:r>
                  </m:oMath>
                </a14:m>
                <a:r>
                  <a:rPr lang="en-US" sz="2800">
                    <a:solidFill>
                      <a:schemeClr val="bg1"/>
                    </a:solidFill>
                    <a:latin typeface="Times New Roman" panose="02020603050405020304" pitchFamily="18" charset="0"/>
                    <a:ea typeface="Calibri" panose="020F0502020204030204" pitchFamily="34" charset="0"/>
                  </a:rPr>
                  <a:t>;</a:t>
                </a:r>
              </a:p>
              <a:p>
                <a:pPr indent="342265">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8</m:t>
                    </m:r>
                    <m:sSup>
                      <m:sSupPr>
                        <m:ctrlPr>
                          <a:rPr lang="en-US" sz="2800" i="1">
                            <a:solidFill>
                              <a:schemeClr val="bg1"/>
                            </a:solidFill>
                            <a:latin typeface="Cambria Math" panose="02040503050406030204" pitchFamily="18" charset="0"/>
                            <a:ea typeface="Calibri" panose="020F0502020204030204" pitchFamily="34" charset="0"/>
                          </a:rPr>
                        </m:ctrlPr>
                      </m:sSupPr>
                      <m:e>
                        <m:r>
                          <a:rPr lang="en-US" sz="2800" i="1">
                            <a:solidFill>
                              <a:schemeClr val="bg1"/>
                            </a:solidFill>
                            <a:latin typeface="Cambria Math" panose="02040503050406030204" pitchFamily="18" charset="0"/>
                            <a:ea typeface="Calibri" panose="020F0502020204030204" pitchFamily="34" charset="0"/>
                          </a:rPr>
                          <m:t>𝑦</m:t>
                        </m:r>
                      </m:e>
                      <m:sup>
                        <m:r>
                          <a:rPr lang="en-US" sz="2800" i="1">
                            <a:solidFill>
                              <a:schemeClr val="bg1"/>
                            </a:solidFill>
                            <a:latin typeface="Cambria Math" panose="02040503050406030204" pitchFamily="18" charset="0"/>
                            <a:ea typeface="Calibri" panose="020F0502020204030204" pitchFamily="34" charset="0"/>
                          </a:rPr>
                          <m:t>2</m:t>
                        </m:r>
                      </m:sup>
                    </m:sSup>
                    <m:r>
                      <a:rPr lang="en-US" sz="2800" i="1">
                        <a:solidFill>
                          <a:schemeClr val="bg1"/>
                        </a:solidFill>
                        <a:latin typeface="Cambria Math" panose="02040503050406030204" pitchFamily="18" charset="0"/>
                        <a:ea typeface="Calibri" panose="020F0502020204030204" pitchFamily="34" charset="0"/>
                      </a:rPr>
                      <m:t>−12</m:t>
                    </m:r>
                    <m:r>
                      <a:rPr lang="en-US" sz="2800" i="1">
                        <a:solidFill>
                          <a:schemeClr val="bg1"/>
                        </a:solidFill>
                        <a:latin typeface="Cambria Math" panose="02040503050406030204" pitchFamily="18" charset="0"/>
                        <a:ea typeface="Calibri" panose="020F0502020204030204" pitchFamily="34" charset="0"/>
                      </a:rPr>
                      <m:t>𝑦</m:t>
                    </m:r>
                    <m:r>
                      <a:rPr lang="en-US" sz="2800" i="1">
                        <a:solidFill>
                          <a:schemeClr val="bg1"/>
                        </a:solidFill>
                        <a:latin typeface="Cambria Math" panose="02040503050406030204" pitchFamily="18" charset="0"/>
                        <a:ea typeface="Calibri" panose="020F0502020204030204" pitchFamily="34" charset="0"/>
                      </a:rPr>
                      <m:t>≥0</m:t>
                    </m:r>
                  </m:oMath>
                </a14:m>
                <a:r>
                  <a:rPr lang="en-US" sz="2800">
                    <a:solidFill>
                      <a:schemeClr val="bg1"/>
                    </a:solidFill>
                    <a:latin typeface="Times New Roman" panose="02020603050405020304" pitchFamily="18" charset="0"/>
                    <a:ea typeface="Calibri" panose="020F0502020204030204" pitchFamily="34" charset="0"/>
                  </a:rPr>
                  <a:t>;          d)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19−4</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≤0</m:t>
                    </m:r>
                  </m:oMath>
                </a14:m>
                <a:endParaRPr lang="en-US" sz="2800">
                  <a:solidFill>
                    <a:schemeClr val="bg1"/>
                  </a:solidFill>
                  <a:latin typeface="Times New Roman" panose="02020603050405020304" pitchFamily="18" charset="0"/>
                  <a:ea typeface="Calibri" panose="020F0502020204030204" pitchFamily="34" charset="0"/>
                </a:endParaRPr>
              </a:p>
              <a:p>
                <a:pPr indent="342265">
                  <a:lnSpc>
                    <a:spcPct val="150000"/>
                  </a:lnSpc>
                  <a:spcBef>
                    <a:spcPts val="600"/>
                  </a:spcBef>
                  <a:spcAft>
                    <a:spcPts val="0"/>
                  </a:spcAft>
                </a:pPr>
                <a:r>
                  <a:rPr lang="en-US" sz="2800" b="1">
                    <a:solidFill>
                      <a:srgbClr val="FFFF00"/>
                    </a:solidFill>
                    <a:latin typeface="Times New Roman" panose="02020603050405020304" pitchFamily="18" charset="0"/>
                    <a:ea typeface="Calibri" panose="020F0502020204030204" pitchFamily="34" charset="0"/>
                  </a:rPr>
                  <a:t>Bài 2:</a:t>
                </a:r>
                <a:r>
                  <a:rPr lang="en-US" sz="2800">
                    <a:solidFill>
                      <a:schemeClr val="bg1"/>
                    </a:solidFill>
                    <a:latin typeface="Times New Roman" panose="02020603050405020304" pitchFamily="18" charset="0"/>
                    <a:ea typeface="Calibri" panose="020F0502020204030204" pitchFamily="34" charset="0"/>
                  </a:rPr>
                  <a:t> Giá trị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=−9</m:t>
                    </m:r>
                  </m:oMath>
                </a14:m>
                <a:r>
                  <a:rPr lang="en-US" sz="2800">
                    <a:solidFill>
                      <a:schemeClr val="bg1"/>
                    </a:solidFill>
                    <a:latin typeface="Times New Roman" panose="02020603050405020304" pitchFamily="18" charset="0"/>
                    <a:ea typeface="Calibri" panose="020F0502020204030204" pitchFamily="34" charset="0"/>
                  </a:rPr>
                  <a:t> là nghiệm của bất phương trình nào sau đây?</a:t>
                </a:r>
              </a:p>
              <a:p>
                <a:pPr indent="342265">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a)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−5</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+12&gt;0</m:t>
                    </m:r>
                  </m:oMath>
                </a14:m>
                <a:r>
                  <a:rPr lang="en-US" sz="2800">
                    <a:solidFill>
                      <a:schemeClr val="bg1"/>
                    </a:solidFill>
                    <a:latin typeface="Times New Roman" panose="02020603050405020304" pitchFamily="18" charset="0"/>
                    <a:ea typeface="Calibri" panose="020F0502020204030204" pitchFamily="34" charset="0"/>
                  </a:rPr>
                  <a:t>;</a:t>
                </a:r>
              </a:p>
              <a:p>
                <a:pPr indent="342265">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b)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2</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+12&lt;−7</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+2</m:t>
                    </m:r>
                  </m:oMath>
                </a14:m>
                <a:r>
                  <a:rPr lang="en-US" sz="2800">
                    <a:solidFill>
                      <a:schemeClr val="bg1"/>
                    </a:solidFill>
                    <a:latin typeface="Times New Roman" panose="02020603050405020304" pitchFamily="18" charset="0"/>
                    <a:ea typeface="Calibri" panose="020F0502020204030204" pitchFamily="34" charset="0"/>
                  </a:rPr>
                  <a:t>;</a:t>
                </a:r>
              </a:p>
              <a:p>
                <a:pPr indent="342265">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−10</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+22≥16−5</m:t>
                    </m:r>
                    <m:r>
                      <a:rPr lang="en-US" sz="2800" i="1">
                        <a:solidFill>
                          <a:schemeClr val="bg1"/>
                        </a:solidFill>
                        <a:latin typeface="Cambria Math" panose="02040503050406030204" pitchFamily="18" charset="0"/>
                        <a:ea typeface="Calibri" panose="020F0502020204030204" pitchFamily="34" charset="0"/>
                      </a:rPr>
                      <m:t>𝑥</m:t>
                    </m:r>
                  </m:oMath>
                </a14:m>
                <a:r>
                  <a:rPr lang="en-US" sz="2800">
                    <a:solidFill>
                      <a:schemeClr val="bg1"/>
                    </a:solidFill>
                    <a:latin typeface="Times New Roman" panose="02020603050405020304" pitchFamily="18" charset="0"/>
                    <a:ea typeface="Calibri" panose="020F0502020204030204" pitchFamily="34" charset="0"/>
                  </a:rPr>
                  <a:t>.</a:t>
                </a:r>
                <a:endParaRPr lang="en-US" sz="2800"/>
              </a:p>
            </p:txBody>
          </p:sp>
        </mc:Choice>
        <mc:Fallback xmlns="">
          <p:sp>
            <p:nvSpPr>
              <p:cNvPr id="2" name="Rectangle 1"/>
              <p:cNvSpPr>
                <a:spLocks noRot="1" noChangeAspect="1" noMove="1" noResize="1" noEditPoints="1" noAdjustHandles="1" noChangeArrowheads="1" noChangeShapeType="1" noTextEdit="1"/>
              </p:cNvSpPr>
              <p:nvPr/>
            </p:nvSpPr>
            <p:spPr>
              <a:xfrm>
                <a:off x="292100" y="237150"/>
                <a:ext cx="11226800" cy="6159378"/>
              </a:xfrm>
              <a:prstGeom prst="rect">
                <a:avLst/>
              </a:prstGeom>
              <a:blipFill>
                <a:blip r:embed="rId2"/>
                <a:stretch>
                  <a:fillRect b="-594"/>
                </a:stretch>
              </a:blipFill>
            </p:spPr>
            <p:txBody>
              <a:bodyPr/>
              <a:lstStyle/>
              <a:p>
                <a:r>
                  <a:rPr lang="en-US">
                    <a:noFill/>
                  </a:rPr>
                  <a:t> </a:t>
                </a:r>
              </a:p>
            </p:txBody>
          </p:sp>
        </mc:Fallback>
      </mc:AlternateContent>
    </p:spTree>
    <p:extLst>
      <p:ext uri="{BB962C8B-B14F-4D97-AF65-F5344CB8AC3E}">
        <p14:creationId xmlns:p14="http://schemas.microsoft.com/office/powerpoint/2010/main" val="60247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Rectangle 15"/>
              <p:cNvSpPr/>
              <p:nvPr/>
            </p:nvSpPr>
            <p:spPr>
              <a:xfrm>
                <a:off x="115499" y="161355"/>
                <a:ext cx="11896825" cy="2665345"/>
              </a:xfrm>
              <a:prstGeom prst="rect">
                <a:avLst/>
              </a:prstGeom>
            </p:spPr>
            <p:txBody>
              <a:bodyPr wrap="square">
                <a:spAutoFit/>
              </a:bodyPr>
              <a:lstStyle/>
              <a:p>
                <a:pPr indent="342900" algn="just">
                  <a:lnSpc>
                    <a:spcPct val="115000"/>
                  </a:lnSpc>
                  <a:spcBef>
                    <a:spcPts val="600"/>
                  </a:spcBef>
                  <a:spcAft>
                    <a:spcPts val="600"/>
                  </a:spcAft>
                </a:pPr>
                <a:r>
                  <a:rPr lang="en-US" sz="3200" b="1">
                    <a:solidFill>
                      <a:srgbClr val="FFFF00"/>
                    </a:solidFill>
                    <a:latin typeface="Times New Roman" panose="02020603050405020304" pitchFamily="18" charset="0"/>
                    <a:ea typeface="Calibri" panose="020F0502020204030204" pitchFamily="34" charset="0"/>
                  </a:rPr>
                  <a:t>Bài tập 1:</a:t>
                </a:r>
                <a:r>
                  <a:rPr lang="en-US" sz="3200">
                    <a:solidFill>
                      <a:srgbClr val="FFFF00"/>
                    </a:solidFill>
                    <a:latin typeface="Times New Roman" panose="02020603050405020304" pitchFamily="18" charset="0"/>
                    <a:ea typeface="Calibri" panose="020F0502020204030204" pitchFamily="34" charset="0"/>
                  </a:rPr>
                  <a:t> </a:t>
                </a:r>
                <a:r>
                  <a:rPr lang="en-US" sz="3200">
                    <a:solidFill>
                      <a:schemeClr val="bg1"/>
                    </a:solidFill>
                    <a:latin typeface="Times New Roman" panose="02020603050405020304" pitchFamily="18" charset="0"/>
                    <a:ea typeface="Calibri" panose="020F0502020204030204" pitchFamily="34" charset="0"/>
                  </a:rPr>
                  <a:t>Giả sử mỗi hộp màu tím đặt trên đĩa cân ở Hình 1 đều có khối lượng là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𝑥</m:t>
                    </m:r>
                    <m:r>
                      <a:rPr lang="en-US" sz="3200" b="0" i="1" smtClean="0">
                        <a:solidFill>
                          <a:schemeClr val="bg1"/>
                        </a:solidFill>
                        <a:latin typeface="Cambria Math" panose="02040503050406030204" pitchFamily="18" charset="0"/>
                        <a:ea typeface="Calibri" panose="020F0502020204030204" pitchFamily="34" charset="0"/>
                      </a:rPr>
                      <m:t> </m:t>
                    </m:r>
                    <m:d>
                      <m:dPr>
                        <m:ctrlPr>
                          <a:rPr lang="en-US" sz="3200" i="1">
                            <a:solidFill>
                              <a:schemeClr val="bg1"/>
                            </a:solidFill>
                            <a:latin typeface="Cambria Math" panose="02040503050406030204" pitchFamily="18" charset="0"/>
                            <a:ea typeface="Calibri" panose="020F0502020204030204" pitchFamily="34" charset="0"/>
                          </a:rPr>
                        </m:ctrlPr>
                      </m:dPr>
                      <m:e>
                        <m:r>
                          <m:rPr>
                            <m:nor/>
                          </m:rPr>
                          <a:rPr lang="en-US" sz="3200">
                            <a:solidFill>
                              <a:schemeClr val="bg1"/>
                            </a:solidFill>
                            <a:latin typeface="Cambria Math" panose="02040503050406030204" pitchFamily="18" charset="0"/>
                            <a:ea typeface="Calibri" panose="020F0502020204030204" pitchFamily="34" charset="0"/>
                          </a:rPr>
                          <m:t>kg</m:t>
                        </m:r>
                      </m:e>
                    </m:d>
                  </m:oMath>
                </a14:m>
                <a:r>
                  <a:rPr lang="en-US" sz="3200">
                    <a:solidFill>
                      <a:schemeClr val="bg1"/>
                    </a:solidFill>
                    <a:latin typeface="Times New Roman" panose="02020603050405020304" pitchFamily="18" charset="0"/>
                    <a:ea typeface="Calibri" panose="020F0502020204030204" pitchFamily="34" charset="0"/>
                  </a:rPr>
                  <a:t> còn mỗi hộp màu vàng đều có khối lượng là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1</m:t>
                    </m:r>
                    <m:r>
                      <a:rPr lang="en-US" sz="3200" b="0" i="1" smtClean="0">
                        <a:solidFill>
                          <a:schemeClr val="bg1"/>
                        </a:solidFill>
                        <a:latin typeface="Cambria Math" panose="02040503050406030204" pitchFamily="18" charset="0"/>
                        <a:ea typeface="Calibri" panose="020F0502020204030204" pitchFamily="34" charset="0"/>
                      </a:rPr>
                      <m:t> </m:t>
                    </m:r>
                    <m:r>
                      <m:rPr>
                        <m:nor/>
                      </m:rPr>
                      <a:rPr lang="en-US" sz="3200">
                        <a:solidFill>
                          <a:schemeClr val="bg1"/>
                        </a:solidFill>
                        <a:latin typeface="Cambria Math" panose="02040503050406030204" pitchFamily="18" charset="0"/>
                        <a:ea typeface="Calibri" panose="020F0502020204030204" pitchFamily="34" charset="0"/>
                      </a:rPr>
                      <m:t>kg</m:t>
                    </m:r>
                  </m:oMath>
                </a14:m>
                <a:r>
                  <a:rPr lang="en-US" sz="3200">
                    <a:solidFill>
                      <a:schemeClr val="bg1"/>
                    </a:solidFill>
                    <a:latin typeface="Times New Roman" panose="02020603050405020304" pitchFamily="18" charset="0"/>
                    <a:ea typeface="Calibri" panose="020F0502020204030204" pitchFamily="34" charset="0"/>
                  </a:rPr>
                  <a:t>.</a:t>
                </a:r>
                <a:endParaRPr lang="en-US" sz="3600">
                  <a:solidFill>
                    <a:schemeClr val="bg1"/>
                  </a:solidFill>
                  <a:effectLst/>
                  <a:latin typeface="Times New Roman" panose="02020603050405020304" pitchFamily="18" charset="0"/>
                  <a:ea typeface="Calibri" panose="020F0502020204030204" pitchFamily="34" charset="0"/>
                </a:endParaRPr>
              </a:p>
              <a:p>
                <a:pPr indent="342900" algn="just">
                  <a:lnSpc>
                    <a:spcPct val="115000"/>
                  </a:lnSpc>
                  <a:spcBef>
                    <a:spcPts val="600"/>
                  </a:spcBef>
                  <a:spcAft>
                    <a:spcPts val="600"/>
                  </a:spcAft>
                </a:pPr>
                <a:r>
                  <a:rPr lang="en-US" sz="3200">
                    <a:solidFill>
                      <a:schemeClr val="bg1"/>
                    </a:solidFill>
                    <a:latin typeface="Times New Roman" panose="02020603050405020304" pitchFamily="18" charset="0"/>
                    <a:ea typeface="Calibri" panose="020F0502020204030204" pitchFamily="34" charset="0"/>
                  </a:rPr>
                  <a:t>a) Viết phương trình biểu thị cân thăng bằng? </a:t>
                </a:r>
                <a:endParaRPr lang="en-US" sz="3600">
                  <a:solidFill>
                    <a:schemeClr val="bg1"/>
                  </a:solidFill>
                  <a:effectLst/>
                  <a:latin typeface="Times New Roman" panose="02020603050405020304" pitchFamily="18" charset="0"/>
                  <a:ea typeface="Calibri" panose="020F0502020204030204" pitchFamily="34" charset="0"/>
                </a:endParaRPr>
              </a:p>
              <a:p>
                <a:pPr indent="342900" algn="just">
                  <a:lnSpc>
                    <a:spcPct val="115000"/>
                  </a:lnSpc>
                  <a:spcBef>
                    <a:spcPts val="600"/>
                  </a:spcBef>
                  <a:spcAft>
                    <a:spcPts val="600"/>
                  </a:spcAft>
                </a:pPr>
                <a:r>
                  <a:rPr lang="en-US" sz="3200">
                    <a:solidFill>
                      <a:schemeClr val="bg1"/>
                    </a:solidFill>
                    <a:latin typeface="Times New Roman" panose="02020603050405020304" pitchFamily="18" charset="0"/>
                    <a:ea typeface="Calibri" panose="020F0502020204030204" pitchFamily="34" charset="0"/>
                  </a:rPr>
                  <a:t>b) Giải phương trình đó.</a:t>
                </a:r>
                <a:endParaRPr lang="en-US" sz="36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15499" y="161355"/>
                <a:ext cx="11896825" cy="2665345"/>
              </a:xfrm>
              <a:prstGeom prst="rect">
                <a:avLst/>
              </a:prstGeom>
              <a:blipFill>
                <a:blip r:embed="rId4"/>
                <a:stretch>
                  <a:fillRect l="-1332" t="-2055" r="-1230" b="-4566"/>
                </a:stretch>
              </a:blipFill>
            </p:spPr>
            <p:txBody>
              <a:bodyPr/>
              <a:lstStyle/>
              <a:p>
                <a:r>
                  <a:rPr lang="en-US">
                    <a:noFill/>
                  </a:rPr>
                  <a:t> </a:t>
                </a:r>
              </a:p>
            </p:txBody>
          </p:sp>
        </mc:Fallback>
      </mc:AlternateContent>
      <p:sp>
        <p:nvSpPr>
          <p:cNvPr id="17" name="Rectangle 16"/>
          <p:cNvSpPr/>
          <p:nvPr/>
        </p:nvSpPr>
        <p:spPr>
          <a:xfrm>
            <a:off x="5794428" y="6057257"/>
            <a:ext cx="1233030" cy="523220"/>
          </a:xfrm>
          <a:prstGeom prst="rect">
            <a:avLst/>
          </a:prstGeom>
        </p:spPr>
        <p:txBody>
          <a:bodyPr wrap="none">
            <a:spAutoFit/>
          </a:bodyPr>
          <a:lstStyle/>
          <a:p>
            <a:r>
              <a:rPr lang="en-US" sz="2800" b="1">
                <a:solidFill>
                  <a:schemeClr val="bg1"/>
                </a:solidFill>
                <a:latin typeface="Times New Roman" panose="02020603050405020304" pitchFamily="18" charset="0"/>
                <a:ea typeface="Calibri" panose="020F0502020204030204" pitchFamily="34" charset="0"/>
              </a:rPr>
              <a:t>Hình 1</a:t>
            </a:r>
            <a:endParaRPr lang="en-US" sz="2800" b="1">
              <a:solidFill>
                <a:schemeClr val="bg1"/>
              </a:solidFill>
            </a:endParaRPr>
          </a:p>
        </p:txBody>
      </p:sp>
      <p:grpSp>
        <p:nvGrpSpPr>
          <p:cNvPr id="5" name="Group 4"/>
          <p:cNvGrpSpPr/>
          <p:nvPr/>
        </p:nvGrpSpPr>
        <p:grpSpPr>
          <a:xfrm>
            <a:off x="3680234" y="3021615"/>
            <a:ext cx="5220182" cy="2673678"/>
            <a:chOff x="1718733" y="1081512"/>
            <a:chExt cx="4262943" cy="2014376"/>
          </a:xfrm>
        </p:grpSpPr>
        <p:cxnSp>
          <p:nvCxnSpPr>
            <p:cNvPr id="6" name="Straight Connector 5"/>
            <p:cNvCxnSpPr/>
            <p:nvPr/>
          </p:nvCxnSpPr>
          <p:spPr>
            <a:xfrm>
              <a:off x="2565001" y="2413400"/>
              <a:ext cx="1221508" cy="98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11" idx="1"/>
            </p:cNvCxnSpPr>
            <p:nvPr/>
          </p:nvCxnSpPr>
          <p:spPr>
            <a:xfrm flipV="1">
              <a:off x="4015369" y="2399099"/>
              <a:ext cx="1134750" cy="184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11" idx="3"/>
            </p:cNvCxnSpPr>
            <p:nvPr/>
          </p:nvCxnSpPr>
          <p:spPr>
            <a:xfrm flipV="1">
              <a:off x="4073648" y="2477676"/>
              <a:ext cx="1076471" cy="2607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525320" y="2475233"/>
              <a:ext cx="1185561" cy="2799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470150" y="2378076"/>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33845" y="2382825"/>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0" idx="2"/>
            </p:cNvCxnSpPr>
            <p:nvPr/>
          </p:nvCxnSpPr>
          <p:spPr>
            <a:xfrm>
              <a:off x="2470150" y="22383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0" idx="6"/>
            </p:cNvCxnSpPr>
            <p:nvPr/>
          </p:nvCxnSpPr>
          <p:spPr>
            <a:xfrm>
              <a:off x="2581275" y="22383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1" idx="2"/>
            </p:cNvCxnSpPr>
            <p:nvPr/>
          </p:nvCxnSpPr>
          <p:spPr>
            <a:xfrm>
              <a:off x="5133845" y="2243124"/>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1" idx="6"/>
            </p:cNvCxnSpPr>
            <p:nvPr/>
          </p:nvCxnSpPr>
          <p:spPr>
            <a:xfrm>
              <a:off x="5244970" y="2243123"/>
              <a:ext cx="0" cy="1952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080072" y="1991784"/>
              <a:ext cx="1625600" cy="1104104"/>
              <a:chOff x="3028950" y="1929609"/>
              <a:chExt cx="1625600" cy="1104104"/>
            </a:xfrm>
            <a:solidFill>
              <a:schemeClr val="bg1"/>
            </a:solidFill>
          </p:grpSpPr>
          <p:cxnSp>
            <p:nvCxnSpPr>
              <p:cNvPr id="67" name="Straight Connector 66"/>
              <p:cNvCxnSpPr/>
              <p:nvPr/>
            </p:nvCxnSpPr>
            <p:spPr>
              <a:xfrm flipH="1">
                <a:off x="3617913" y="2216150"/>
                <a:ext cx="141288" cy="6604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59200" y="2216150"/>
                <a:ext cx="171450" cy="0"/>
              </a:xfrm>
              <a:prstGeom prst="line">
                <a:avLst/>
              </a:prstGeom>
              <a:grpFill/>
              <a:ln>
                <a:solidFill>
                  <a:schemeClr val="bg1"/>
                </a:solidFill>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3930650" y="2216150"/>
                <a:ext cx="133350" cy="660400"/>
              </a:xfrm>
              <a:prstGeom prst="line">
                <a:avLst/>
              </a:prstGeom>
              <a:grpFill/>
              <a:ln>
                <a:solidFill>
                  <a:schemeClr val="bg1"/>
                </a:solidFill>
              </a:ln>
            </p:spPr>
            <p:style>
              <a:lnRef idx="1">
                <a:schemeClr val="dk1"/>
              </a:lnRef>
              <a:fillRef idx="0">
                <a:schemeClr val="dk1"/>
              </a:fillRef>
              <a:effectRef idx="0">
                <a:schemeClr val="dk1"/>
              </a:effectRef>
              <a:fontRef idx="minor">
                <a:schemeClr val="tx1"/>
              </a:fontRef>
            </p:style>
          </p:cxnSp>
          <p:sp>
            <p:nvSpPr>
              <p:cNvPr id="70" name="Rounded Rectangle 69"/>
              <p:cNvSpPr/>
              <p:nvPr/>
            </p:nvSpPr>
            <p:spPr>
              <a:xfrm>
                <a:off x="3028950" y="2876550"/>
                <a:ext cx="1625600" cy="1571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77456" y="2332037"/>
                <a:ext cx="111125" cy="11112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814922" y="1929609"/>
                <a:ext cx="45719" cy="28574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787615" y="2005013"/>
                <a:ext cx="100966" cy="17303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983317" y="1344614"/>
              <a:ext cx="742950" cy="198966"/>
              <a:chOff x="5151967" y="3313114"/>
              <a:chExt cx="742950" cy="198966"/>
            </a:xfrm>
          </p:grpSpPr>
          <p:sp>
            <p:nvSpPr>
              <p:cNvPr id="65" name="Rectangle 64"/>
              <p:cNvSpPr/>
              <p:nvPr/>
            </p:nvSpPr>
            <p:spPr>
              <a:xfrm>
                <a:off x="5151967" y="3313114"/>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66" name="Object 65"/>
              <p:cNvGraphicFramePr>
                <a:graphicFrameLocks noChangeAspect="1"/>
              </p:cNvGraphicFramePr>
              <p:nvPr>
                <p:extLst>
                  <p:ext uri="{D42A27DB-BD31-4B8C-83A1-F6EECF244321}">
                    <p14:modId xmlns:p14="http://schemas.microsoft.com/office/powerpoint/2010/main" val="2157183859"/>
                  </p:ext>
                </p:extLst>
              </p:nvPr>
            </p:nvGraphicFramePr>
            <p:xfrm>
              <a:off x="5463117" y="3352272"/>
              <a:ext cx="127000" cy="139700"/>
            </p:xfrm>
            <a:graphic>
              <a:graphicData uri="http://schemas.openxmlformats.org/presentationml/2006/ole">
                <mc:AlternateContent xmlns:mc="http://schemas.openxmlformats.org/markup-compatibility/2006">
                  <mc:Choice xmlns:v="urn:schemas-microsoft-com:vml" Requires="v">
                    <p:oleObj spid="_x0000_s1166" name="Equation" r:id="rId5" imgW="126720" imgH="139680" progId="Equation.DSMT4">
                      <p:embed/>
                    </p:oleObj>
                  </mc:Choice>
                  <mc:Fallback>
                    <p:oleObj name="Equation" r:id="rId5" imgW="126720" imgH="139680" progId="Equation.DSMT4">
                      <p:embed/>
                      <p:pic>
                        <p:nvPicPr>
                          <p:cNvPr id="73" name="Object 72"/>
                          <p:cNvPicPr/>
                          <p:nvPr/>
                        </p:nvPicPr>
                        <p:blipFill>
                          <a:blip r:embed="rId6"/>
                          <a:stretch>
                            <a:fillRect/>
                          </a:stretch>
                        </p:blipFill>
                        <p:spPr>
                          <a:xfrm>
                            <a:off x="5463117" y="3352272"/>
                            <a:ext cx="127000" cy="139700"/>
                          </a:xfrm>
                          <a:prstGeom prst="rect">
                            <a:avLst/>
                          </a:prstGeom>
                        </p:spPr>
                      </p:pic>
                    </p:oleObj>
                  </mc:Fallback>
                </mc:AlternateContent>
              </a:graphicData>
            </a:graphic>
          </p:graphicFrame>
        </p:grpSp>
        <p:grpSp>
          <p:nvGrpSpPr>
            <p:cNvPr id="20" name="Group 19"/>
            <p:cNvGrpSpPr/>
            <p:nvPr/>
          </p:nvGrpSpPr>
          <p:grpSpPr>
            <a:xfrm>
              <a:off x="1983317" y="1609461"/>
              <a:ext cx="742950" cy="198966"/>
              <a:chOff x="5151967" y="3313114"/>
              <a:chExt cx="742950" cy="198966"/>
            </a:xfrm>
          </p:grpSpPr>
          <p:sp>
            <p:nvSpPr>
              <p:cNvPr id="63" name="Rectangle 62"/>
              <p:cNvSpPr/>
              <p:nvPr/>
            </p:nvSpPr>
            <p:spPr>
              <a:xfrm>
                <a:off x="5151967" y="3313114"/>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1632774873"/>
                  </p:ext>
                </p:extLst>
              </p:nvPr>
            </p:nvGraphicFramePr>
            <p:xfrm>
              <a:off x="5463117" y="3352272"/>
              <a:ext cx="127000" cy="139700"/>
            </p:xfrm>
            <a:graphic>
              <a:graphicData uri="http://schemas.openxmlformats.org/presentationml/2006/ole">
                <mc:AlternateContent xmlns:mc="http://schemas.openxmlformats.org/markup-compatibility/2006">
                  <mc:Choice xmlns:v="urn:schemas-microsoft-com:vml" Requires="v">
                    <p:oleObj spid="_x0000_s1167" name="Equation" r:id="rId7" imgW="126720" imgH="139680" progId="Equation.DSMT4">
                      <p:embed/>
                    </p:oleObj>
                  </mc:Choice>
                  <mc:Fallback>
                    <p:oleObj name="Equation" r:id="rId7" imgW="126720" imgH="139680" progId="Equation.DSMT4">
                      <p:embed/>
                      <p:pic>
                        <p:nvPicPr>
                          <p:cNvPr id="71" name="Object 70"/>
                          <p:cNvPicPr/>
                          <p:nvPr/>
                        </p:nvPicPr>
                        <p:blipFill>
                          <a:blip r:embed="rId8"/>
                          <a:stretch>
                            <a:fillRect/>
                          </a:stretch>
                        </p:blipFill>
                        <p:spPr>
                          <a:xfrm>
                            <a:off x="5463117" y="3352272"/>
                            <a:ext cx="127000" cy="139700"/>
                          </a:xfrm>
                          <a:prstGeom prst="rect">
                            <a:avLst/>
                          </a:prstGeom>
                        </p:spPr>
                      </p:pic>
                    </p:oleObj>
                  </mc:Fallback>
                </mc:AlternateContent>
              </a:graphicData>
            </a:graphic>
          </p:graphicFrame>
        </p:grpSp>
        <p:grpSp>
          <p:nvGrpSpPr>
            <p:cNvPr id="21" name="Group 20"/>
            <p:cNvGrpSpPr/>
            <p:nvPr/>
          </p:nvGrpSpPr>
          <p:grpSpPr>
            <a:xfrm>
              <a:off x="1986492" y="1882776"/>
              <a:ext cx="742950" cy="198966"/>
              <a:chOff x="5151967" y="3313114"/>
              <a:chExt cx="742950" cy="198966"/>
            </a:xfrm>
          </p:grpSpPr>
          <p:sp>
            <p:nvSpPr>
              <p:cNvPr id="61" name="Rectangle 60"/>
              <p:cNvSpPr/>
              <p:nvPr/>
            </p:nvSpPr>
            <p:spPr>
              <a:xfrm>
                <a:off x="5151967" y="3313114"/>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62" name="Object 61"/>
              <p:cNvGraphicFramePr>
                <a:graphicFrameLocks noChangeAspect="1"/>
              </p:cNvGraphicFramePr>
              <p:nvPr>
                <p:extLst>
                  <p:ext uri="{D42A27DB-BD31-4B8C-83A1-F6EECF244321}">
                    <p14:modId xmlns:p14="http://schemas.microsoft.com/office/powerpoint/2010/main" val="3762838606"/>
                  </p:ext>
                </p:extLst>
              </p:nvPr>
            </p:nvGraphicFramePr>
            <p:xfrm>
              <a:off x="5463117" y="3352272"/>
              <a:ext cx="127000" cy="139700"/>
            </p:xfrm>
            <a:graphic>
              <a:graphicData uri="http://schemas.openxmlformats.org/presentationml/2006/ole">
                <mc:AlternateContent xmlns:mc="http://schemas.openxmlformats.org/markup-compatibility/2006">
                  <mc:Choice xmlns:v="urn:schemas-microsoft-com:vml" Requires="v">
                    <p:oleObj spid="_x0000_s1168" name="Equation" r:id="rId9" imgW="126720" imgH="139680" progId="Equation.DSMT4">
                      <p:embed/>
                    </p:oleObj>
                  </mc:Choice>
                  <mc:Fallback>
                    <p:oleObj name="Equation" r:id="rId9" imgW="126720" imgH="139680" progId="Equation.DSMT4">
                      <p:embed/>
                      <p:pic>
                        <p:nvPicPr>
                          <p:cNvPr id="69" name="Object 68"/>
                          <p:cNvPicPr/>
                          <p:nvPr/>
                        </p:nvPicPr>
                        <p:blipFill>
                          <a:blip r:embed="rId10"/>
                          <a:stretch>
                            <a:fillRect/>
                          </a:stretch>
                        </p:blipFill>
                        <p:spPr>
                          <a:xfrm>
                            <a:off x="5463117" y="3352272"/>
                            <a:ext cx="127000" cy="139700"/>
                          </a:xfrm>
                          <a:prstGeom prst="rect">
                            <a:avLst/>
                          </a:prstGeom>
                        </p:spPr>
                      </p:pic>
                    </p:oleObj>
                  </mc:Fallback>
                </mc:AlternateContent>
              </a:graphicData>
            </a:graphic>
          </p:graphicFrame>
        </p:grpSp>
        <p:grpSp>
          <p:nvGrpSpPr>
            <p:cNvPr id="22" name="Group 21"/>
            <p:cNvGrpSpPr/>
            <p:nvPr/>
          </p:nvGrpSpPr>
          <p:grpSpPr>
            <a:xfrm>
              <a:off x="4870426" y="1322058"/>
              <a:ext cx="742950" cy="198966"/>
              <a:chOff x="5151967" y="3313114"/>
              <a:chExt cx="742950" cy="198966"/>
            </a:xfrm>
          </p:grpSpPr>
          <p:sp>
            <p:nvSpPr>
              <p:cNvPr id="59" name="Rectangle 58"/>
              <p:cNvSpPr/>
              <p:nvPr/>
            </p:nvSpPr>
            <p:spPr>
              <a:xfrm>
                <a:off x="5151967" y="3313114"/>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2599848625"/>
                  </p:ext>
                </p:extLst>
              </p:nvPr>
            </p:nvGraphicFramePr>
            <p:xfrm>
              <a:off x="5463117" y="3352272"/>
              <a:ext cx="127000" cy="139700"/>
            </p:xfrm>
            <a:graphic>
              <a:graphicData uri="http://schemas.openxmlformats.org/presentationml/2006/ole">
                <mc:AlternateContent xmlns:mc="http://schemas.openxmlformats.org/markup-compatibility/2006">
                  <mc:Choice xmlns:v="urn:schemas-microsoft-com:vml" Requires="v">
                    <p:oleObj spid="_x0000_s1169" name="Equation" r:id="rId11" imgW="126720" imgH="139680" progId="Equation.DSMT4">
                      <p:embed/>
                    </p:oleObj>
                  </mc:Choice>
                  <mc:Fallback>
                    <p:oleObj name="Equation" r:id="rId11" imgW="126720" imgH="139680" progId="Equation.DSMT4">
                      <p:embed/>
                      <p:pic>
                        <p:nvPicPr>
                          <p:cNvPr id="67" name="Object 66"/>
                          <p:cNvPicPr/>
                          <p:nvPr/>
                        </p:nvPicPr>
                        <p:blipFill>
                          <a:blip r:embed="rId12"/>
                          <a:stretch>
                            <a:fillRect/>
                          </a:stretch>
                        </p:blipFill>
                        <p:spPr>
                          <a:xfrm>
                            <a:off x="5463117" y="3352272"/>
                            <a:ext cx="127000" cy="139700"/>
                          </a:xfrm>
                          <a:prstGeom prst="rect">
                            <a:avLst/>
                          </a:prstGeom>
                        </p:spPr>
                      </p:pic>
                    </p:oleObj>
                  </mc:Fallback>
                </mc:AlternateContent>
              </a:graphicData>
            </a:graphic>
          </p:graphicFrame>
        </p:grpSp>
        <p:grpSp>
          <p:nvGrpSpPr>
            <p:cNvPr id="23" name="Group 22"/>
            <p:cNvGrpSpPr/>
            <p:nvPr/>
          </p:nvGrpSpPr>
          <p:grpSpPr>
            <a:xfrm>
              <a:off x="2835910" y="1081512"/>
              <a:ext cx="223203" cy="201188"/>
              <a:chOff x="6004560" y="3050012"/>
              <a:chExt cx="223203" cy="201188"/>
            </a:xfrm>
          </p:grpSpPr>
          <p:sp>
            <p:nvSpPr>
              <p:cNvPr id="57" name="Rectangle 56"/>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Object 57"/>
              <p:cNvGraphicFramePr>
                <a:graphicFrameLocks noChangeAspect="1"/>
              </p:cNvGraphicFramePr>
              <p:nvPr>
                <p:extLst>
                  <p:ext uri="{D42A27DB-BD31-4B8C-83A1-F6EECF244321}">
                    <p14:modId xmlns:p14="http://schemas.microsoft.com/office/powerpoint/2010/main" val="2199029821"/>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1170" name="Equation" r:id="rId13" imgW="88560" imgH="164880" progId="Equation.DSMT4">
                      <p:embed/>
                    </p:oleObj>
                  </mc:Choice>
                  <mc:Fallback>
                    <p:oleObj name="Equation" r:id="rId13" imgW="88560" imgH="164880" progId="Equation.DSMT4">
                      <p:embed/>
                      <p:pic>
                        <p:nvPicPr>
                          <p:cNvPr id="65" name="Object 64"/>
                          <p:cNvPicPr/>
                          <p:nvPr/>
                        </p:nvPicPr>
                        <p:blipFill>
                          <a:blip r:embed="rId14"/>
                          <a:stretch>
                            <a:fillRect/>
                          </a:stretch>
                        </p:blipFill>
                        <p:spPr>
                          <a:xfrm>
                            <a:off x="6072188" y="3068638"/>
                            <a:ext cx="88900" cy="165100"/>
                          </a:xfrm>
                          <a:prstGeom prst="rect">
                            <a:avLst/>
                          </a:prstGeom>
                        </p:spPr>
                      </p:pic>
                    </p:oleObj>
                  </mc:Fallback>
                </mc:AlternateContent>
              </a:graphicData>
            </a:graphic>
          </p:graphicFrame>
        </p:grpSp>
        <p:grpSp>
          <p:nvGrpSpPr>
            <p:cNvPr id="24" name="Group 23"/>
            <p:cNvGrpSpPr/>
            <p:nvPr/>
          </p:nvGrpSpPr>
          <p:grpSpPr>
            <a:xfrm>
              <a:off x="2835379" y="1344614"/>
              <a:ext cx="223203" cy="201188"/>
              <a:chOff x="6004560" y="3050012"/>
              <a:chExt cx="223203" cy="201188"/>
            </a:xfrm>
          </p:grpSpPr>
          <p:sp>
            <p:nvSpPr>
              <p:cNvPr id="55" name="Rectangle 54"/>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6" name="Object 55"/>
              <p:cNvGraphicFramePr>
                <a:graphicFrameLocks noChangeAspect="1"/>
              </p:cNvGraphicFramePr>
              <p:nvPr>
                <p:extLst>
                  <p:ext uri="{D42A27DB-BD31-4B8C-83A1-F6EECF244321}">
                    <p14:modId xmlns:p14="http://schemas.microsoft.com/office/powerpoint/2010/main" val="3368007000"/>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1171" name="Equation" r:id="rId15" imgW="88560" imgH="164880" progId="Equation.DSMT4">
                      <p:embed/>
                    </p:oleObj>
                  </mc:Choice>
                  <mc:Fallback>
                    <p:oleObj name="Equation" r:id="rId15" imgW="88560" imgH="164880" progId="Equation.DSMT4">
                      <p:embed/>
                      <p:pic>
                        <p:nvPicPr>
                          <p:cNvPr id="63" name="Object 62"/>
                          <p:cNvPicPr/>
                          <p:nvPr/>
                        </p:nvPicPr>
                        <p:blipFill>
                          <a:blip r:embed="rId16"/>
                          <a:stretch>
                            <a:fillRect/>
                          </a:stretch>
                        </p:blipFill>
                        <p:spPr>
                          <a:xfrm>
                            <a:off x="6072188" y="3068638"/>
                            <a:ext cx="88900" cy="165100"/>
                          </a:xfrm>
                          <a:prstGeom prst="rect">
                            <a:avLst/>
                          </a:prstGeom>
                        </p:spPr>
                      </p:pic>
                    </p:oleObj>
                  </mc:Fallback>
                </mc:AlternateContent>
              </a:graphicData>
            </a:graphic>
          </p:graphicFrame>
        </p:grpSp>
        <p:grpSp>
          <p:nvGrpSpPr>
            <p:cNvPr id="25" name="Group 24"/>
            <p:cNvGrpSpPr/>
            <p:nvPr/>
          </p:nvGrpSpPr>
          <p:grpSpPr>
            <a:xfrm>
              <a:off x="2835379" y="1607716"/>
              <a:ext cx="223203" cy="201188"/>
              <a:chOff x="6004560" y="3050012"/>
              <a:chExt cx="223203" cy="201188"/>
            </a:xfrm>
          </p:grpSpPr>
          <p:sp>
            <p:nvSpPr>
              <p:cNvPr id="53" name="Rectangle 52"/>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 name="Object 53"/>
              <p:cNvGraphicFramePr>
                <a:graphicFrameLocks noChangeAspect="1"/>
              </p:cNvGraphicFramePr>
              <p:nvPr>
                <p:extLst>
                  <p:ext uri="{D42A27DB-BD31-4B8C-83A1-F6EECF244321}">
                    <p14:modId xmlns:p14="http://schemas.microsoft.com/office/powerpoint/2010/main" val="293277732"/>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1172" name="Equation" r:id="rId17" imgW="88560" imgH="164880" progId="Equation.DSMT4">
                      <p:embed/>
                    </p:oleObj>
                  </mc:Choice>
                  <mc:Fallback>
                    <p:oleObj name="Equation" r:id="rId17" imgW="88560" imgH="164880" progId="Equation.DSMT4">
                      <p:embed/>
                      <p:pic>
                        <p:nvPicPr>
                          <p:cNvPr id="61" name="Object 60"/>
                          <p:cNvPicPr/>
                          <p:nvPr/>
                        </p:nvPicPr>
                        <p:blipFill>
                          <a:blip r:embed="rId16"/>
                          <a:stretch>
                            <a:fillRect/>
                          </a:stretch>
                        </p:blipFill>
                        <p:spPr>
                          <a:xfrm>
                            <a:off x="6072188" y="3068638"/>
                            <a:ext cx="88900" cy="165100"/>
                          </a:xfrm>
                          <a:prstGeom prst="rect">
                            <a:avLst/>
                          </a:prstGeom>
                        </p:spPr>
                      </p:pic>
                    </p:oleObj>
                  </mc:Fallback>
                </mc:AlternateContent>
              </a:graphicData>
            </a:graphic>
          </p:graphicFrame>
        </p:grpSp>
        <p:grpSp>
          <p:nvGrpSpPr>
            <p:cNvPr id="26" name="Group 25"/>
            <p:cNvGrpSpPr/>
            <p:nvPr/>
          </p:nvGrpSpPr>
          <p:grpSpPr>
            <a:xfrm>
              <a:off x="2842230" y="1875422"/>
              <a:ext cx="223203" cy="201188"/>
              <a:chOff x="6004560" y="3050012"/>
              <a:chExt cx="223203" cy="201188"/>
            </a:xfrm>
          </p:grpSpPr>
          <p:sp>
            <p:nvSpPr>
              <p:cNvPr id="51" name="Rectangle 50"/>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Object 51"/>
              <p:cNvGraphicFramePr>
                <a:graphicFrameLocks noChangeAspect="1"/>
              </p:cNvGraphicFramePr>
              <p:nvPr>
                <p:extLst>
                  <p:ext uri="{D42A27DB-BD31-4B8C-83A1-F6EECF244321}">
                    <p14:modId xmlns:p14="http://schemas.microsoft.com/office/powerpoint/2010/main" val="1255189471"/>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1173" name="Equation" r:id="rId18" imgW="88560" imgH="164880" progId="Equation.DSMT4">
                      <p:embed/>
                    </p:oleObj>
                  </mc:Choice>
                  <mc:Fallback>
                    <p:oleObj name="Equation" r:id="rId18" imgW="88560" imgH="164880" progId="Equation.DSMT4">
                      <p:embed/>
                      <p:pic>
                        <p:nvPicPr>
                          <p:cNvPr id="59" name="Object 58"/>
                          <p:cNvPicPr/>
                          <p:nvPr/>
                        </p:nvPicPr>
                        <p:blipFill>
                          <a:blip r:embed="rId16"/>
                          <a:stretch>
                            <a:fillRect/>
                          </a:stretch>
                        </p:blipFill>
                        <p:spPr>
                          <a:xfrm>
                            <a:off x="6072188" y="3068638"/>
                            <a:ext cx="88900" cy="165100"/>
                          </a:xfrm>
                          <a:prstGeom prst="rect">
                            <a:avLst/>
                          </a:prstGeom>
                        </p:spPr>
                      </p:pic>
                    </p:oleObj>
                  </mc:Fallback>
                </mc:AlternateContent>
              </a:graphicData>
            </a:graphic>
          </p:graphicFrame>
        </p:grpSp>
        <p:grpSp>
          <p:nvGrpSpPr>
            <p:cNvPr id="27" name="Group 26"/>
            <p:cNvGrpSpPr/>
            <p:nvPr/>
          </p:nvGrpSpPr>
          <p:grpSpPr>
            <a:xfrm>
              <a:off x="4857727" y="1596908"/>
              <a:ext cx="223203" cy="201188"/>
              <a:chOff x="6004560" y="3050012"/>
              <a:chExt cx="223203" cy="201188"/>
            </a:xfrm>
          </p:grpSpPr>
          <p:sp>
            <p:nvSpPr>
              <p:cNvPr id="49" name="Rectangle 48"/>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Object 49"/>
              <p:cNvGraphicFramePr>
                <a:graphicFrameLocks noChangeAspect="1"/>
              </p:cNvGraphicFramePr>
              <p:nvPr>
                <p:extLst>
                  <p:ext uri="{D42A27DB-BD31-4B8C-83A1-F6EECF244321}">
                    <p14:modId xmlns:p14="http://schemas.microsoft.com/office/powerpoint/2010/main" val="107521504"/>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1174" name="Equation" r:id="rId19" imgW="88560" imgH="164880" progId="Equation.DSMT4">
                      <p:embed/>
                    </p:oleObj>
                  </mc:Choice>
                  <mc:Fallback>
                    <p:oleObj name="Equation" r:id="rId19" imgW="88560" imgH="164880" progId="Equation.DSMT4">
                      <p:embed/>
                      <p:pic>
                        <p:nvPicPr>
                          <p:cNvPr id="57" name="Object 56"/>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28" name="Group 27"/>
            <p:cNvGrpSpPr/>
            <p:nvPr/>
          </p:nvGrpSpPr>
          <p:grpSpPr>
            <a:xfrm>
              <a:off x="5134532" y="1600715"/>
              <a:ext cx="223203" cy="201188"/>
              <a:chOff x="6004560" y="3050012"/>
              <a:chExt cx="223203" cy="201188"/>
            </a:xfrm>
          </p:grpSpPr>
          <p:sp>
            <p:nvSpPr>
              <p:cNvPr id="47" name="Rectangle 46"/>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 name="Object 47"/>
              <p:cNvGraphicFramePr>
                <a:graphicFrameLocks noChangeAspect="1"/>
              </p:cNvGraphicFramePr>
              <p:nvPr>
                <p:extLst>
                  <p:ext uri="{D42A27DB-BD31-4B8C-83A1-F6EECF244321}">
                    <p14:modId xmlns:p14="http://schemas.microsoft.com/office/powerpoint/2010/main" val="388662718"/>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1175" name="Equation" r:id="rId21" imgW="88560" imgH="164880" progId="Equation.DSMT4">
                      <p:embed/>
                    </p:oleObj>
                  </mc:Choice>
                  <mc:Fallback>
                    <p:oleObj name="Equation" r:id="rId21" imgW="88560" imgH="164880" progId="Equation.DSMT4">
                      <p:embed/>
                      <p:pic>
                        <p:nvPicPr>
                          <p:cNvPr id="55" name="Object 54"/>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29" name="Group 28"/>
            <p:cNvGrpSpPr/>
            <p:nvPr/>
          </p:nvGrpSpPr>
          <p:grpSpPr>
            <a:xfrm>
              <a:off x="5405625" y="1596009"/>
              <a:ext cx="223203" cy="201188"/>
              <a:chOff x="6004560" y="3050012"/>
              <a:chExt cx="223203" cy="201188"/>
            </a:xfrm>
          </p:grpSpPr>
          <p:sp>
            <p:nvSpPr>
              <p:cNvPr id="45" name="Rectangle 44"/>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Object 45"/>
              <p:cNvGraphicFramePr>
                <a:graphicFrameLocks noChangeAspect="1"/>
              </p:cNvGraphicFramePr>
              <p:nvPr>
                <p:extLst>
                  <p:ext uri="{D42A27DB-BD31-4B8C-83A1-F6EECF244321}">
                    <p14:modId xmlns:p14="http://schemas.microsoft.com/office/powerpoint/2010/main" val="2633007796"/>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1176" name="Equation" r:id="rId22" imgW="88560" imgH="164880" progId="Equation.DSMT4">
                      <p:embed/>
                    </p:oleObj>
                  </mc:Choice>
                  <mc:Fallback>
                    <p:oleObj name="Equation" r:id="rId22" imgW="88560" imgH="164880" progId="Equation.DSMT4">
                      <p:embed/>
                      <p:pic>
                        <p:nvPicPr>
                          <p:cNvPr id="53" name="Object 52"/>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30" name="Group 29"/>
            <p:cNvGrpSpPr/>
            <p:nvPr/>
          </p:nvGrpSpPr>
          <p:grpSpPr>
            <a:xfrm>
              <a:off x="4857727" y="1876843"/>
              <a:ext cx="223203" cy="201188"/>
              <a:chOff x="6004560" y="3050012"/>
              <a:chExt cx="223203" cy="201188"/>
            </a:xfrm>
          </p:grpSpPr>
          <p:sp>
            <p:nvSpPr>
              <p:cNvPr id="43" name="Rectangle 42"/>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Object 43"/>
              <p:cNvGraphicFramePr>
                <a:graphicFrameLocks noChangeAspect="1"/>
              </p:cNvGraphicFramePr>
              <p:nvPr>
                <p:extLst>
                  <p:ext uri="{D42A27DB-BD31-4B8C-83A1-F6EECF244321}">
                    <p14:modId xmlns:p14="http://schemas.microsoft.com/office/powerpoint/2010/main" val="3396542755"/>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1177" name="Equation" r:id="rId23" imgW="88560" imgH="164880" progId="Equation.DSMT4">
                      <p:embed/>
                    </p:oleObj>
                  </mc:Choice>
                  <mc:Fallback>
                    <p:oleObj name="Equation" r:id="rId23" imgW="88560" imgH="164880" progId="Equation.DSMT4">
                      <p:embed/>
                      <p:pic>
                        <p:nvPicPr>
                          <p:cNvPr id="51" name="Object 50"/>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31" name="Group 30"/>
            <p:cNvGrpSpPr/>
            <p:nvPr/>
          </p:nvGrpSpPr>
          <p:grpSpPr>
            <a:xfrm>
              <a:off x="5134532" y="1880650"/>
              <a:ext cx="223203" cy="201188"/>
              <a:chOff x="6004560" y="3050012"/>
              <a:chExt cx="223203" cy="201188"/>
            </a:xfrm>
          </p:grpSpPr>
          <p:sp>
            <p:nvSpPr>
              <p:cNvPr id="41" name="Rectangle 40"/>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4154310113"/>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1178" name="Equation" r:id="rId24" imgW="88560" imgH="164880" progId="Equation.DSMT4">
                      <p:embed/>
                    </p:oleObj>
                  </mc:Choice>
                  <mc:Fallback>
                    <p:oleObj name="Equation" r:id="rId24" imgW="88560" imgH="164880" progId="Equation.DSMT4">
                      <p:embed/>
                      <p:pic>
                        <p:nvPicPr>
                          <p:cNvPr id="49" name="Object 48"/>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32" name="Group 31"/>
            <p:cNvGrpSpPr/>
            <p:nvPr/>
          </p:nvGrpSpPr>
          <p:grpSpPr>
            <a:xfrm>
              <a:off x="5405625" y="1875944"/>
              <a:ext cx="223203" cy="201188"/>
              <a:chOff x="6004560" y="3050012"/>
              <a:chExt cx="223203" cy="201188"/>
            </a:xfrm>
          </p:grpSpPr>
          <p:sp>
            <p:nvSpPr>
              <p:cNvPr id="39" name="Rectangle 38"/>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Object 39"/>
              <p:cNvGraphicFramePr>
                <a:graphicFrameLocks noChangeAspect="1"/>
              </p:cNvGraphicFramePr>
              <p:nvPr>
                <p:extLst>
                  <p:ext uri="{D42A27DB-BD31-4B8C-83A1-F6EECF244321}">
                    <p14:modId xmlns:p14="http://schemas.microsoft.com/office/powerpoint/2010/main" val="2881635021"/>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1179" name="Equation" r:id="rId25" imgW="88560" imgH="164880" progId="Equation.DSMT4">
                      <p:embed/>
                    </p:oleObj>
                  </mc:Choice>
                  <mc:Fallback>
                    <p:oleObj name="Equation" r:id="rId25" imgW="88560" imgH="164880" progId="Equation.DSMT4">
                      <p:embed/>
                      <p:pic>
                        <p:nvPicPr>
                          <p:cNvPr id="47" name="Object 46"/>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33" name="Group 32"/>
            <p:cNvGrpSpPr/>
            <p:nvPr/>
          </p:nvGrpSpPr>
          <p:grpSpPr>
            <a:xfrm>
              <a:off x="1718733" y="2076610"/>
              <a:ext cx="1600200" cy="160020"/>
              <a:chOff x="4887383" y="4045110"/>
              <a:chExt cx="1600200" cy="160020"/>
            </a:xfrm>
          </p:grpSpPr>
          <p:sp>
            <p:nvSpPr>
              <p:cNvPr id="37" name="Rectangle 36"/>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Operation 37"/>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381476" y="2086859"/>
              <a:ext cx="1600200" cy="160020"/>
              <a:chOff x="4887383" y="4045110"/>
              <a:chExt cx="1600200" cy="160020"/>
            </a:xfrm>
          </p:grpSpPr>
          <p:sp>
            <p:nvSpPr>
              <p:cNvPr id="35" name="Rectangle 34"/>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35"/>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8427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90500" y="18485"/>
            <a:ext cx="119507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Bài tập 2: </a:t>
            </a:r>
            <a:r>
              <a:rPr kumimoji="0" lang="en-US" altLang="en-US" sz="40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Viết hệ thức biểu thị cân trong trường hợp sau:</a:t>
            </a:r>
            <a:endParaRPr kumimoji="0" lang="en-US" altLang="en-US" sz="5400" b="0" i="0" u="none" strike="noStrike" cap="none" normalizeH="0" baseline="0">
              <a:ln>
                <a:noFill/>
              </a:ln>
              <a:solidFill>
                <a:schemeClr val="bg1"/>
              </a:solidFill>
              <a:effectLst/>
            </a:endParaRPr>
          </a:p>
        </p:txBody>
      </p:sp>
      <p:sp>
        <p:nvSpPr>
          <p:cNvPr id="6" name="Rectangle 3"/>
          <p:cNvSpPr>
            <a:spLocks noChangeArrowheads="1"/>
          </p:cNvSpPr>
          <p:nvPr/>
        </p:nvSpPr>
        <p:spPr bwMode="auto">
          <a:xfrm>
            <a:off x="0" y="17393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bg1"/>
              </a:solidFill>
            </a:endParaRPr>
          </a:p>
        </p:txBody>
      </p:sp>
      <p:grpSp>
        <p:nvGrpSpPr>
          <p:cNvPr id="7" name="Group 6"/>
          <p:cNvGrpSpPr/>
          <p:nvPr/>
        </p:nvGrpSpPr>
        <p:grpSpPr>
          <a:xfrm>
            <a:off x="3229487" y="978963"/>
            <a:ext cx="6491817" cy="2983755"/>
            <a:chOff x="4887383" y="3050012"/>
            <a:chExt cx="4229736" cy="1952201"/>
          </a:xfrm>
        </p:grpSpPr>
        <p:cxnSp>
          <p:nvCxnSpPr>
            <p:cNvPr id="11" name="Straight Connector 10"/>
            <p:cNvCxnSpPr/>
            <p:nvPr/>
          </p:nvCxnSpPr>
          <p:spPr>
            <a:xfrm flipH="1">
              <a:off x="6786563" y="4184650"/>
              <a:ext cx="141288" cy="66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27850" y="4184650"/>
              <a:ext cx="17145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099300" y="4184650"/>
              <a:ext cx="133350" cy="6604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4" name="Straight Connector 13"/>
            <p:cNvCxnSpPr>
              <a:stCxn id="18" idx="7"/>
            </p:cNvCxnSpPr>
            <p:nvPr/>
          </p:nvCxnSpPr>
          <p:spPr>
            <a:xfrm flipV="1">
              <a:off x="5733651" y="4228837"/>
              <a:ext cx="1194199" cy="1340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9" idx="1"/>
            </p:cNvCxnSpPr>
            <p:nvPr/>
          </p:nvCxnSpPr>
          <p:spPr>
            <a:xfrm flipV="1">
              <a:off x="7099300" y="4092975"/>
              <a:ext cx="1186262" cy="1139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9" idx="3"/>
            </p:cNvCxnSpPr>
            <p:nvPr/>
          </p:nvCxnSpPr>
          <p:spPr>
            <a:xfrm flipV="1">
              <a:off x="7143750" y="4171552"/>
              <a:ext cx="1141812" cy="2893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5749925" y="4451351"/>
              <a:ext cx="1107282" cy="15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638800" y="4346576"/>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69288" y="4076701"/>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endCxn id="18" idx="2"/>
            </p:cNvCxnSpPr>
            <p:nvPr/>
          </p:nvCxnSpPr>
          <p:spPr>
            <a:xfrm>
              <a:off x="5638800" y="42068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8" idx="6"/>
            </p:cNvCxnSpPr>
            <p:nvPr/>
          </p:nvCxnSpPr>
          <p:spPr>
            <a:xfrm>
              <a:off x="5749925" y="42068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9" idx="2"/>
            </p:cNvCxnSpPr>
            <p:nvPr/>
          </p:nvCxnSpPr>
          <p:spPr>
            <a:xfrm>
              <a:off x="8269288" y="3937000"/>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9" idx="6"/>
            </p:cNvCxnSpPr>
            <p:nvPr/>
          </p:nvCxnSpPr>
          <p:spPr>
            <a:xfrm>
              <a:off x="8380413" y="3936999"/>
              <a:ext cx="0" cy="1952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197600" y="4845050"/>
              <a:ext cx="1625600" cy="1571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946106" y="4300537"/>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6983572" y="3898109"/>
              <a:ext cx="45719" cy="28574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956265" y="3973513"/>
              <a:ext cx="100966" cy="173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004560" y="3050012"/>
              <a:ext cx="223203" cy="201188"/>
              <a:chOff x="6004560" y="3050012"/>
              <a:chExt cx="223203" cy="201188"/>
            </a:xfrm>
          </p:grpSpPr>
          <p:sp>
            <p:nvSpPr>
              <p:cNvPr id="70" name="Rectangle 69"/>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1" name="Object 70"/>
              <p:cNvGraphicFramePr>
                <a:graphicFrameLocks noChangeAspect="1"/>
              </p:cNvGraphicFramePr>
              <p:nvPr>
                <p:extLst>
                  <p:ext uri="{D42A27DB-BD31-4B8C-83A1-F6EECF244321}">
                    <p14:modId xmlns:p14="http://schemas.microsoft.com/office/powerpoint/2010/main" val="1689855493"/>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3214" name="Equation" r:id="rId4" imgW="88560" imgH="164880" progId="Equation.DSMT4">
                      <p:embed/>
                    </p:oleObj>
                  </mc:Choice>
                  <mc:Fallback>
                    <p:oleObj name="Equation" r:id="rId4" imgW="88560" imgH="164880" progId="Equation.DSMT4">
                      <p:embed/>
                      <p:pic>
                        <p:nvPicPr>
                          <p:cNvPr id="59" name="Object 58"/>
                          <p:cNvPicPr/>
                          <p:nvPr/>
                        </p:nvPicPr>
                        <p:blipFill>
                          <a:blip r:embed="rId5"/>
                          <a:stretch>
                            <a:fillRect/>
                          </a:stretch>
                        </p:blipFill>
                        <p:spPr>
                          <a:xfrm>
                            <a:off x="6072188" y="3068638"/>
                            <a:ext cx="88900" cy="165100"/>
                          </a:xfrm>
                          <a:prstGeom prst="rect">
                            <a:avLst/>
                          </a:prstGeom>
                        </p:spPr>
                      </p:pic>
                    </p:oleObj>
                  </mc:Fallback>
                </mc:AlternateContent>
              </a:graphicData>
            </a:graphic>
          </p:graphicFrame>
        </p:grpSp>
        <p:grpSp>
          <p:nvGrpSpPr>
            <p:cNvPr id="29" name="Group 28"/>
            <p:cNvGrpSpPr/>
            <p:nvPr/>
          </p:nvGrpSpPr>
          <p:grpSpPr>
            <a:xfrm>
              <a:off x="6004029" y="3313114"/>
              <a:ext cx="223203" cy="201188"/>
              <a:chOff x="6004560" y="3050012"/>
              <a:chExt cx="223203" cy="201188"/>
            </a:xfrm>
          </p:grpSpPr>
          <p:sp>
            <p:nvSpPr>
              <p:cNvPr id="68" name="Rectangle 67"/>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9" name="Object 68"/>
              <p:cNvGraphicFramePr>
                <a:graphicFrameLocks noChangeAspect="1"/>
              </p:cNvGraphicFramePr>
              <p:nvPr>
                <p:extLst>
                  <p:ext uri="{D42A27DB-BD31-4B8C-83A1-F6EECF244321}">
                    <p14:modId xmlns:p14="http://schemas.microsoft.com/office/powerpoint/2010/main" val="111661575"/>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3215" name="Equation" r:id="rId6" imgW="88560" imgH="164880" progId="Equation.DSMT4">
                      <p:embed/>
                    </p:oleObj>
                  </mc:Choice>
                  <mc:Fallback>
                    <p:oleObj name="Equation" r:id="rId6" imgW="88560" imgH="164880" progId="Equation.DSMT4">
                      <p:embed/>
                      <p:pic>
                        <p:nvPicPr>
                          <p:cNvPr id="57" name="Object 56"/>
                          <p:cNvPicPr/>
                          <p:nvPr/>
                        </p:nvPicPr>
                        <p:blipFill>
                          <a:blip r:embed="rId7"/>
                          <a:stretch>
                            <a:fillRect/>
                          </a:stretch>
                        </p:blipFill>
                        <p:spPr>
                          <a:xfrm>
                            <a:off x="6072188" y="3068638"/>
                            <a:ext cx="88900" cy="165100"/>
                          </a:xfrm>
                          <a:prstGeom prst="rect">
                            <a:avLst/>
                          </a:prstGeom>
                        </p:spPr>
                      </p:pic>
                    </p:oleObj>
                  </mc:Fallback>
                </mc:AlternateContent>
              </a:graphicData>
            </a:graphic>
          </p:graphicFrame>
        </p:grpSp>
        <p:grpSp>
          <p:nvGrpSpPr>
            <p:cNvPr id="30" name="Group 29"/>
            <p:cNvGrpSpPr/>
            <p:nvPr/>
          </p:nvGrpSpPr>
          <p:grpSpPr>
            <a:xfrm>
              <a:off x="6004029" y="3576216"/>
              <a:ext cx="223203" cy="201188"/>
              <a:chOff x="6004560" y="3050012"/>
              <a:chExt cx="223203" cy="201188"/>
            </a:xfrm>
          </p:grpSpPr>
          <p:sp>
            <p:nvSpPr>
              <p:cNvPr id="66" name="Rectangle 65"/>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7" name="Object 66"/>
              <p:cNvGraphicFramePr>
                <a:graphicFrameLocks noChangeAspect="1"/>
              </p:cNvGraphicFramePr>
              <p:nvPr>
                <p:extLst>
                  <p:ext uri="{D42A27DB-BD31-4B8C-83A1-F6EECF244321}">
                    <p14:modId xmlns:p14="http://schemas.microsoft.com/office/powerpoint/2010/main" val="1790667840"/>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3216" name="Equation" r:id="rId8" imgW="88560" imgH="164880" progId="Equation.DSMT4">
                      <p:embed/>
                    </p:oleObj>
                  </mc:Choice>
                  <mc:Fallback>
                    <p:oleObj name="Equation" r:id="rId8" imgW="88560" imgH="164880" progId="Equation.DSMT4">
                      <p:embed/>
                      <p:pic>
                        <p:nvPicPr>
                          <p:cNvPr id="55" name="Object 54"/>
                          <p:cNvPicPr/>
                          <p:nvPr/>
                        </p:nvPicPr>
                        <p:blipFill>
                          <a:blip r:embed="rId7"/>
                          <a:stretch>
                            <a:fillRect/>
                          </a:stretch>
                        </p:blipFill>
                        <p:spPr>
                          <a:xfrm>
                            <a:off x="6072188" y="3068638"/>
                            <a:ext cx="88900" cy="165100"/>
                          </a:xfrm>
                          <a:prstGeom prst="rect">
                            <a:avLst/>
                          </a:prstGeom>
                        </p:spPr>
                      </p:pic>
                    </p:oleObj>
                  </mc:Fallback>
                </mc:AlternateContent>
              </a:graphicData>
            </a:graphic>
          </p:graphicFrame>
        </p:grpSp>
        <p:grpSp>
          <p:nvGrpSpPr>
            <p:cNvPr id="31" name="Group 30"/>
            <p:cNvGrpSpPr/>
            <p:nvPr/>
          </p:nvGrpSpPr>
          <p:grpSpPr>
            <a:xfrm>
              <a:off x="6010880" y="3843922"/>
              <a:ext cx="223203" cy="201188"/>
              <a:chOff x="6004560" y="3050012"/>
              <a:chExt cx="223203" cy="201188"/>
            </a:xfrm>
          </p:grpSpPr>
          <p:sp>
            <p:nvSpPr>
              <p:cNvPr id="64" name="Rectangle 63"/>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5" name="Object 64"/>
              <p:cNvGraphicFramePr>
                <a:graphicFrameLocks noChangeAspect="1"/>
              </p:cNvGraphicFramePr>
              <p:nvPr>
                <p:extLst>
                  <p:ext uri="{D42A27DB-BD31-4B8C-83A1-F6EECF244321}">
                    <p14:modId xmlns:p14="http://schemas.microsoft.com/office/powerpoint/2010/main" val="118924315"/>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3217" name="Equation" r:id="rId9" imgW="88560" imgH="164880" progId="Equation.DSMT4">
                      <p:embed/>
                    </p:oleObj>
                  </mc:Choice>
                  <mc:Fallback>
                    <p:oleObj name="Equation" r:id="rId9" imgW="88560" imgH="164880" progId="Equation.DSMT4">
                      <p:embed/>
                      <p:pic>
                        <p:nvPicPr>
                          <p:cNvPr id="53" name="Object 52"/>
                          <p:cNvPicPr/>
                          <p:nvPr/>
                        </p:nvPicPr>
                        <p:blipFill>
                          <a:blip r:embed="rId7"/>
                          <a:stretch>
                            <a:fillRect/>
                          </a:stretch>
                        </p:blipFill>
                        <p:spPr>
                          <a:xfrm>
                            <a:off x="6072188" y="3068638"/>
                            <a:ext cx="88900" cy="165100"/>
                          </a:xfrm>
                          <a:prstGeom prst="rect">
                            <a:avLst/>
                          </a:prstGeom>
                        </p:spPr>
                      </p:pic>
                    </p:oleObj>
                  </mc:Fallback>
                </mc:AlternateContent>
              </a:graphicData>
            </a:graphic>
          </p:graphicFrame>
        </p:grpSp>
        <p:grpSp>
          <p:nvGrpSpPr>
            <p:cNvPr id="32" name="Group 31"/>
            <p:cNvGrpSpPr/>
            <p:nvPr/>
          </p:nvGrpSpPr>
          <p:grpSpPr>
            <a:xfrm>
              <a:off x="7993170" y="3290784"/>
              <a:ext cx="223203" cy="201188"/>
              <a:chOff x="6004560" y="3050012"/>
              <a:chExt cx="223203" cy="201188"/>
            </a:xfrm>
          </p:grpSpPr>
          <p:sp>
            <p:nvSpPr>
              <p:cNvPr id="62" name="Rectangle 61"/>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 name="Object 62"/>
              <p:cNvGraphicFramePr>
                <a:graphicFrameLocks noChangeAspect="1"/>
              </p:cNvGraphicFramePr>
              <p:nvPr>
                <p:extLst>
                  <p:ext uri="{D42A27DB-BD31-4B8C-83A1-F6EECF244321}">
                    <p14:modId xmlns:p14="http://schemas.microsoft.com/office/powerpoint/2010/main" val="1606422342"/>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3218" name="Equation" r:id="rId10" imgW="88560" imgH="164880" progId="Equation.DSMT4">
                      <p:embed/>
                    </p:oleObj>
                  </mc:Choice>
                  <mc:Fallback>
                    <p:oleObj name="Equation" r:id="rId10" imgW="88560" imgH="164880" progId="Equation.DSMT4">
                      <p:embed/>
                      <p:pic>
                        <p:nvPicPr>
                          <p:cNvPr id="51" name="Object 50"/>
                          <p:cNvPicPr/>
                          <p:nvPr/>
                        </p:nvPicPr>
                        <p:blipFill>
                          <a:blip r:embed="rId11"/>
                          <a:stretch>
                            <a:fillRect/>
                          </a:stretch>
                        </p:blipFill>
                        <p:spPr>
                          <a:xfrm>
                            <a:off x="6072188" y="3068638"/>
                            <a:ext cx="88900" cy="165100"/>
                          </a:xfrm>
                          <a:prstGeom prst="rect">
                            <a:avLst/>
                          </a:prstGeom>
                        </p:spPr>
                      </p:pic>
                    </p:oleObj>
                  </mc:Fallback>
                </mc:AlternateContent>
              </a:graphicData>
            </a:graphic>
          </p:graphicFrame>
        </p:grpSp>
        <p:grpSp>
          <p:nvGrpSpPr>
            <p:cNvPr id="33" name="Group 32"/>
            <p:cNvGrpSpPr/>
            <p:nvPr/>
          </p:nvGrpSpPr>
          <p:grpSpPr>
            <a:xfrm>
              <a:off x="8269975" y="3294591"/>
              <a:ext cx="223203" cy="201188"/>
              <a:chOff x="6004560" y="3050012"/>
              <a:chExt cx="223203" cy="201188"/>
            </a:xfrm>
          </p:grpSpPr>
          <p:sp>
            <p:nvSpPr>
              <p:cNvPr id="60" name="Rectangle 59"/>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Object 60"/>
              <p:cNvGraphicFramePr>
                <a:graphicFrameLocks noChangeAspect="1"/>
              </p:cNvGraphicFramePr>
              <p:nvPr>
                <p:extLst>
                  <p:ext uri="{D42A27DB-BD31-4B8C-83A1-F6EECF244321}">
                    <p14:modId xmlns:p14="http://schemas.microsoft.com/office/powerpoint/2010/main" val="1975856429"/>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3219" name="Equation" r:id="rId12" imgW="88560" imgH="164880" progId="Equation.DSMT4">
                      <p:embed/>
                    </p:oleObj>
                  </mc:Choice>
                  <mc:Fallback>
                    <p:oleObj name="Equation" r:id="rId12" imgW="88560" imgH="164880" progId="Equation.DSMT4">
                      <p:embed/>
                      <p:pic>
                        <p:nvPicPr>
                          <p:cNvPr id="49" name="Object 48"/>
                          <p:cNvPicPr/>
                          <p:nvPr/>
                        </p:nvPicPr>
                        <p:blipFill>
                          <a:blip r:embed="rId11"/>
                          <a:stretch>
                            <a:fillRect/>
                          </a:stretch>
                        </p:blipFill>
                        <p:spPr>
                          <a:xfrm>
                            <a:off x="6072188" y="3068638"/>
                            <a:ext cx="88900" cy="165100"/>
                          </a:xfrm>
                          <a:prstGeom prst="rect">
                            <a:avLst/>
                          </a:prstGeom>
                        </p:spPr>
                      </p:pic>
                    </p:oleObj>
                  </mc:Fallback>
                </mc:AlternateContent>
              </a:graphicData>
            </a:graphic>
          </p:graphicFrame>
        </p:grpSp>
        <p:grpSp>
          <p:nvGrpSpPr>
            <p:cNvPr id="34" name="Group 33"/>
            <p:cNvGrpSpPr/>
            <p:nvPr/>
          </p:nvGrpSpPr>
          <p:grpSpPr>
            <a:xfrm>
              <a:off x="8541068" y="3289885"/>
              <a:ext cx="223203" cy="201188"/>
              <a:chOff x="6004560" y="3050012"/>
              <a:chExt cx="223203" cy="201188"/>
            </a:xfrm>
          </p:grpSpPr>
          <p:sp>
            <p:nvSpPr>
              <p:cNvPr id="58" name="Rectangle 57"/>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Object 58"/>
              <p:cNvGraphicFramePr>
                <a:graphicFrameLocks noChangeAspect="1"/>
              </p:cNvGraphicFramePr>
              <p:nvPr>
                <p:extLst>
                  <p:ext uri="{D42A27DB-BD31-4B8C-83A1-F6EECF244321}">
                    <p14:modId xmlns:p14="http://schemas.microsoft.com/office/powerpoint/2010/main" val="3786153627"/>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3220" name="Equation" r:id="rId13" imgW="88560" imgH="164880" progId="Equation.DSMT4">
                      <p:embed/>
                    </p:oleObj>
                  </mc:Choice>
                  <mc:Fallback>
                    <p:oleObj name="Equation" r:id="rId13" imgW="88560" imgH="164880" progId="Equation.DSMT4">
                      <p:embed/>
                      <p:pic>
                        <p:nvPicPr>
                          <p:cNvPr id="47" name="Object 46"/>
                          <p:cNvPicPr/>
                          <p:nvPr/>
                        </p:nvPicPr>
                        <p:blipFill>
                          <a:blip r:embed="rId11"/>
                          <a:stretch>
                            <a:fillRect/>
                          </a:stretch>
                        </p:blipFill>
                        <p:spPr>
                          <a:xfrm>
                            <a:off x="6072188" y="3068638"/>
                            <a:ext cx="88900" cy="165100"/>
                          </a:xfrm>
                          <a:prstGeom prst="rect">
                            <a:avLst/>
                          </a:prstGeom>
                        </p:spPr>
                      </p:pic>
                    </p:oleObj>
                  </mc:Fallback>
                </mc:AlternateContent>
              </a:graphicData>
            </a:graphic>
          </p:graphicFrame>
        </p:grpSp>
        <p:grpSp>
          <p:nvGrpSpPr>
            <p:cNvPr id="35" name="Group 34"/>
            <p:cNvGrpSpPr/>
            <p:nvPr/>
          </p:nvGrpSpPr>
          <p:grpSpPr>
            <a:xfrm>
              <a:off x="7993170" y="3570719"/>
              <a:ext cx="223203" cy="201188"/>
              <a:chOff x="6004560" y="3050012"/>
              <a:chExt cx="223203" cy="201188"/>
            </a:xfrm>
          </p:grpSpPr>
          <p:sp>
            <p:nvSpPr>
              <p:cNvPr id="56" name="Rectangle 55"/>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7" name="Object 56"/>
              <p:cNvGraphicFramePr>
                <a:graphicFrameLocks noChangeAspect="1"/>
              </p:cNvGraphicFramePr>
              <p:nvPr>
                <p:extLst>
                  <p:ext uri="{D42A27DB-BD31-4B8C-83A1-F6EECF244321}">
                    <p14:modId xmlns:p14="http://schemas.microsoft.com/office/powerpoint/2010/main" val="3009767025"/>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3221" name="Equation" r:id="rId14" imgW="88560" imgH="164880" progId="Equation.DSMT4">
                      <p:embed/>
                    </p:oleObj>
                  </mc:Choice>
                  <mc:Fallback>
                    <p:oleObj name="Equation" r:id="rId14" imgW="88560" imgH="164880" progId="Equation.DSMT4">
                      <p:embed/>
                      <p:pic>
                        <p:nvPicPr>
                          <p:cNvPr id="45" name="Object 44"/>
                          <p:cNvPicPr/>
                          <p:nvPr/>
                        </p:nvPicPr>
                        <p:blipFill>
                          <a:blip r:embed="rId11"/>
                          <a:stretch>
                            <a:fillRect/>
                          </a:stretch>
                        </p:blipFill>
                        <p:spPr>
                          <a:xfrm>
                            <a:off x="6072188" y="3068638"/>
                            <a:ext cx="88900" cy="165100"/>
                          </a:xfrm>
                          <a:prstGeom prst="rect">
                            <a:avLst/>
                          </a:prstGeom>
                        </p:spPr>
                      </p:pic>
                    </p:oleObj>
                  </mc:Fallback>
                </mc:AlternateContent>
              </a:graphicData>
            </a:graphic>
          </p:graphicFrame>
        </p:grpSp>
        <p:grpSp>
          <p:nvGrpSpPr>
            <p:cNvPr id="36" name="Group 35"/>
            <p:cNvGrpSpPr/>
            <p:nvPr/>
          </p:nvGrpSpPr>
          <p:grpSpPr>
            <a:xfrm>
              <a:off x="8269975" y="3574526"/>
              <a:ext cx="223203" cy="201188"/>
              <a:chOff x="6004560" y="3050012"/>
              <a:chExt cx="223203" cy="201188"/>
            </a:xfrm>
          </p:grpSpPr>
          <p:sp>
            <p:nvSpPr>
              <p:cNvPr id="54" name="Rectangle 53"/>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Object 54"/>
              <p:cNvGraphicFramePr>
                <a:graphicFrameLocks noChangeAspect="1"/>
              </p:cNvGraphicFramePr>
              <p:nvPr>
                <p:extLst>
                  <p:ext uri="{D42A27DB-BD31-4B8C-83A1-F6EECF244321}">
                    <p14:modId xmlns:p14="http://schemas.microsoft.com/office/powerpoint/2010/main" val="3014873809"/>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3222" name="Equation" r:id="rId15" imgW="88560" imgH="164880" progId="Equation.DSMT4">
                      <p:embed/>
                    </p:oleObj>
                  </mc:Choice>
                  <mc:Fallback>
                    <p:oleObj name="Equation" r:id="rId15" imgW="88560" imgH="164880" progId="Equation.DSMT4">
                      <p:embed/>
                      <p:pic>
                        <p:nvPicPr>
                          <p:cNvPr id="43" name="Object 42"/>
                          <p:cNvPicPr/>
                          <p:nvPr/>
                        </p:nvPicPr>
                        <p:blipFill>
                          <a:blip r:embed="rId11"/>
                          <a:stretch>
                            <a:fillRect/>
                          </a:stretch>
                        </p:blipFill>
                        <p:spPr>
                          <a:xfrm>
                            <a:off x="6072188" y="3068638"/>
                            <a:ext cx="88900" cy="165100"/>
                          </a:xfrm>
                          <a:prstGeom prst="rect">
                            <a:avLst/>
                          </a:prstGeom>
                        </p:spPr>
                      </p:pic>
                    </p:oleObj>
                  </mc:Fallback>
                </mc:AlternateContent>
              </a:graphicData>
            </a:graphic>
          </p:graphicFrame>
        </p:grpSp>
        <p:grpSp>
          <p:nvGrpSpPr>
            <p:cNvPr id="37" name="Group 36"/>
            <p:cNvGrpSpPr/>
            <p:nvPr/>
          </p:nvGrpSpPr>
          <p:grpSpPr>
            <a:xfrm>
              <a:off x="8541068" y="3569820"/>
              <a:ext cx="223203" cy="201188"/>
              <a:chOff x="6004560" y="3050012"/>
              <a:chExt cx="223203" cy="201188"/>
            </a:xfrm>
          </p:grpSpPr>
          <p:sp>
            <p:nvSpPr>
              <p:cNvPr id="52" name="Rectangle 51"/>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Object 52"/>
              <p:cNvGraphicFramePr>
                <a:graphicFrameLocks noChangeAspect="1"/>
              </p:cNvGraphicFramePr>
              <p:nvPr>
                <p:extLst>
                  <p:ext uri="{D42A27DB-BD31-4B8C-83A1-F6EECF244321}">
                    <p14:modId xmlns:p14="http://schemas.microsoft.com/office/powerpoint/2010/main" val="3349389040"/>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3223" name="Equation" r:id="rId16" imgW="88560" imgH="164880" progId="Equation.DSMT4">
                      <p:embed/>
                    </p:oleObj>
                  </mc:Choice>
                  <mc:Fallback>
                    <p:oleObj name="Equation" r:id="rId16" imgW="88560" imgH="164880" progId="Equation.DSMT4">
                      <p:embed/>
                      <p:pic>
                        <p:nvPicPr>
                          <p:cNvPr id="41" name="Object 40"/>
                          <p:cNvPicPr/>
                          <p:nvPr/>
                        </p:nvPicPr>
                        <p:blipFill>
                          <a:blip r:embed="rId11"/>
                          <a:stretch>
                            <a:fillRect/>
                          </a:stretch>
                        </p:blipFill>
                        <p:spPr>
                          <a:xfrm>
                            <a:off x="6072188" y="3068638"/>
                            <a:ext cx="88900" cy="165100"/>
                          </a:xfrm>
                          <a:prstGeom prst="rect">
                            <a:avLst/>
                          </a:prstGeom>
                        </p:spPr>
                      </p:pic>
                    </p:oleObj>
                  </mc:Fallback>
                </mc:AlternateContent>
              </a:graphicData>
            </a:graphic>
          </p:graphicFrame>
        </p:grpSp>
        <p:grpSp>
          <p:nvGrpSpPr>
            <p:cNvPr id="38" name="Group 37"/>
            <p:cNvGrpSpPr/>
            <p:nvPr/>
          </p:nvGrpSpPr>
          <p:grpSpPr>
            <a:xfrm>
              <a:off x="4887383" y="4045110"/>
              <a:ext cx="1600200" cy="160020"/>
              <a:chOff x="4887383" y="4045110"/>
              <a:chExt cx="1600200" cy="160020"/>
            </a:xfrm>
          </p:grpSpPr>
          <p:sp>
            <p:nvSpPr>
              <p:cNvPr id="50" name="Rectangle 49"/>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7516919" y="3780735"/>
              <a:ext cx="1600200" cy="160020"/>
              <a:chOff x="4887383" y="4045110"/>
              <a:chExt cx="1600200" cy="160020"/>
            </a:xfrm>
          </p:grpSpPr>
          <p:sp>
            <p:nvSpPr>
              <p:cNvPr id="48" name="Rectangle 47"/>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5070077" y="3314225"/>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41" name="Object 40"/>
            <p:cNvGraphicFramePr>
              <a:graphicFrameLocks noChangeAspect="1"/>
            </p:cNvGraphicFramePr>
            <p:nvPr>
              <p:extLst>
                <p:ext uri="{D42A27DB-BD31-4B8C-83A1-F6EECF244321}">
                  <p14:modId xmlns:p14="http://schemas.microsoft.com/office/powerpoint/2010/main" val="478498944"/>
                </p:ext>
              </p:extLst>
            </p:nvPr>
          </p:nvGraphicFramePr>
          <p:xfrm>
            <a:off x="5381227" y="3353383"/>
            <a:ext cx="127000" cy="139700"/>
          </p:xfrm>
          <a:graphic>
            <a:graphicData uri="http://schemas.openxmlformats.org/presentationml/2006/ole">
              <mc:AlternateContent xmlns:mc="http://schemas.openxmlformats.org/markup-compatibility/2006">
                <mc:Choice xmlns:v="urn:schemas-microsoft-com:vml" Requires="v">
                  <p:oleObj spid="_x0000_s3224" name="Equation" r:id="rId17" imgW="126720" imgH="139680" progId="Equation.DSMT4">
                    <p:embed/>
                  </p:oleObj>
                </mc:Choice>
                <mc:Fallback>
                  <p:oleObj name="Equation" r:id="rId17" imgW="126720" imgH="139680" progId="Equation.DSMT4">
                    <p:embed/>
                    <p:pic>
                      <p:nvPicPr>
                        <p:cNvPr id="62" name="Object 61"/>
                        <p:cNvPicPr/>
                        <p:nvPr/>
                      </p:nvPicPr>
                      <p:blipFill>
                        <a:blip r:embed="rId18"/>
                        <a:stretch>
                          <a:fillRect/>
                        </a:stretch>
                      </p:blipFill>
                      <p:spPr>
                        <a:xfrm>
                          <a:off x="5381227" y="3353383"/>
                          <a:ext cx="127000" cy="139700"/>
                        </a:xfrm>
                        <a:prstGeom prst="rect">
                          <a:avLst/>
                        </a:prstGeom>
                      </p:spPr>
                    </p:pic>
                  </p:oleObj>
                </mc:Fallback>
              </mc:AlternateContent>
            </a:graphicData>
          </a:graphic>
        </p:graphicFrame>
        <p:sp>
          <p:nvSpPr>
            <p:cNvPr id="42" name="Rectangle 41"/>
            <p:cNvSpPr/>
            <p:nvPr/>
          </p:nvSpPr>
          <p:spPr>
            <a:xfrm>
              <a:off x="5067960" y="3583737"/>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43" name="Object 42"/>
            <p:cNvGraphicFramePr>
              <a:graphicFrameLocks noChangeAspect="1"/>
            </p:cNvGraphicFramePr>
            <p:nvPr>
              <p:extLst>
                <p:ext uri="{D42A27DB-BD31-4B8C-83A1-F6EECF244321}">
                  <p14:modId xmlns:p14="http://schemas.microsoft.com/office/powerpoint/2010/main" val="732241536"/>
                </p:ext>
              </p:extLst>
            </p:nvPr>
          </p:nvGraphicFramePr>
          <p:xfrm>
            <a:off x="5379110" y="3622895"/>
            <a:ext cx="127000" cy="139700"/>
          </p:xfrm>
          <a:graphic>
            <a:graphicData uri="http://schemas.openxmlformats.org/presentationml/2006/ole">
              <mc:AlternateContent xmlns:mc="http://schemas.openxmlformats.org/markup-compatibility/2006">
                <mc:Choice xmlns:v="urn:schemas-microsoft-com:vml" Requires="v">
                  <p:oleObj spid="_x0000_s3225" name="Equation" r:id="rId19" imgW="126720" imgH="139680" progId="Equation.DSMT4">
                    <p:embed/>
                  </p:oleObj>
                </mc:Choice>
                <mc:Fallback>
                  <p:oleObj name="Equation" r:id="rId19" imgW="126720" imgH="139680" progId="Equation.DSMT4">
                    <p:embed/>
                    <p:pic>
                      <p:nvPicPr>
                        <p:cNvPr id="65" name="Object 64"/>
                        <p:cNvPicPr/>
                        <p:nvPr/>
                      </p:nvPicPr>
                      <p:blipFill>
                        <a:blip r:embed="rId18"/>
                        <a:stretch>
                          <a:fillRect/>
                        </a:stretch>
                      </p:blipFill>
                      <p:spPr>
                        <a:xfrm>
                          <a:off x="5379110" y="3622895"/>
                          <a:ext cx="127000" cy="139700"/>
                        </a:xfrm>
                        <a:prstGeom prst="rect">
                          <a:avLst/>
                        </a:prstGeom>
                      </p:spPr>
                    </p:pic>
                  </p:oleObj>
                </mc:Fallback>
              </mc:AlternateContent>
            </a:graphicData>
          </a:graphic>
        </p:graphicFrame>
        <p:sp>
          <p:nvSpPr>
            <p:cNvPr id="44" name="Rectangle 43"/>
            <p:cNvSpPr/>
            <p:nvPr/>
          </p:nvSpPr>
          <p:spPr>
            <a:xfrm>
              <a:off x="5070077" y="3835665"/>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631178635"/>
                </p:ext>
              </p:extLst>
            </p:nvPr>
          </p:nvGraphicFramePr>
          <p:xfrm>
            <a:off x="5381227" y="3874823"/>
            <a:ext cx="127000" cy="139700"/>
          </p:xfrm>
          <a:graphic>
            <a:graphicData uri="http://schemas.openxmlformats.org/presentationml/2006/ole">
              <mc:AlternateContent xmlns:mc="http://schemas.openxmlformats.org/markup-compatibility/2006">
                <mc:Choice xmlns:v="urn:schemas-microsoft-com:vml" Requires="v">
                  <p:oleObj spid="_x0000_s3226" name="Equation" r:id="rId20" imgW="126720" imgH="139680" progId="Equation.DSMT4">
                    <p:embed/>
                  </p:oleObj>
                </mc:Choice>
                <mc:Fallback>
                  <p:oleObj name="Equation" r:id="rId20" imgW="126720" imgH="139680" progId="Equation.DSMT4">
                    <p:embed/>
                    <p:pic>
                      <p:nvPicPr>
                        <p:cNvPr id="68" name="Object 67"/>
                        <p:cNvPicPr/>
                        <p:nvPr/>
                      </p:nvPicPr>
                      <p:blipFill>
                        <a:blip r:embed="rId18"/>
                        <a:stretch>
                          <a:fillRect/>
                        </a:stretch>
                      </p:blipFill>
                      <p:spPr>
                        <a:xfrm>
                          <a:off x="5381227" y="3874823"/>
                          <a:ext cx="127000" cy="139700"/>
                        </a:xfrm>
                        <a:prstGeom prst="rect">
                          <a:avLst/>
                        </a:prstGeom>
                      </p:spPr>
                    </p:pic>
                  </p:oleObj>
                </mc:Fallback>
              </mc:AlternateContent>
            </a:graphicData>
          </a:graphic>
        </p:graphicFrame>
        <p:sp>
          <p:nvSpPr>
            <p:cNvPr id="46" name="Rectangle 45"/>
            <p:cNvSpPr/>
            <p:nvPr/>
          </p:nvSpPr>
          <p:spPr>
            <a:xfrm>
              <a:off x="8021321" y="3060839"/>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47" name="Object 46"/>
            <p:cNvGraphicFramePr>
              <a:graphicFrameLocks noChangeAspect="1"/>
            </p:cNvGraphicFramePr>
            <p:nvPr>
              <p:extLst>
                <p:ext uri="{D42A27DB-BD31-4B8C-83A1-F6EECF244321}">
                  <p14:modId xmlns:p14="http://schemas.microsoft.com/office/powerpoint/2010/main" val="2371192611"/>
                </p:ext>
              </p:extLst>
            </p:nvPr>
          </p:nvGraphicFramePr>
          <p:xfrm>
            <a:off x="8332471" y="3099997"/>
            <a:ext cx="127000" cy="139700"/>
          </p:xfrm>
          <a:graphic>
            <a:graphicData uri="http://schemas.openxmlformats.org/presentationml/2006/ole">
              <mc:AlternateContent xmlns:mc="http://schemas.openxmlformats.org/markup-compatibility/2006">
                <mc:Choice xmlns:v="urn:schemas-microsoft-com:vml" Requires="v">
                  <p:oleObj spid="_x0000_s3227" name="Equation" r:id="rId21" imgW="126720" imgH="139680" progId="Equation.DSMT4">
                    <p:embed/>
                  </p:oleObj>
                </mc:Choice>
                <mc:Fallback>
                  <p:oleObj name="Equation" r:id="rId21" imgW="126720" imgH="139680" progId="Equation.DSMT4">
                    <p:embed/>
                    <p:pic>
                      <p:nvPicPr>
                        <p:cNvPr id="70" name="Object 69"/>
                        <p:cNvPicPr/>
                        <p:nvPr/>
                      </p:nvPicPr>
                      <p:blipFill>
                        <a:blip r:embed="rId18"/>
                        <a:stretch>
                          <a:fillRect/>
                        </a:stretch>
                      </p:blipFill>
                      <p:spPr>
                        <a:xfrm>
                          <a:off x="8332471" y="3099997"/>
                          <a:ext cx="127000" cy="139700"/>
                        </a:xfrm>
                        <a:prstGeom prst="rect">
                          <a:avLst/>
                        </a:prstGeom>
                      </p:spPr>
                    </p:pic>
                  </p:oleObj>
                </mc:Fallback>
              </mc:AlternateContent>
            </a:graphicData>
          </a:graphic>
        </p:graphicFrame>
      </p:grpSp>
    </p:spTree>
    <p:extLst>
      <p:ext uri="{BB962C8B-B14F-4D97-AF65-F5344CB8AC3E}">
        <p14:creationId xmlns:p14="http://schemas.microsoft.com/office/powerpoint/2010/main" val="1641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a:spLocks noGrp="1"/>
          </p:cNvSpPr>
          <p:nvPr>
            <p:ph type="title"/>
          </p:nvPr>
        </p:nvSpPr>
        <p:spPr>
          <a:xfrm>
            <a:off x="1799924" y="0"/>
            <a:ext cx="12192000" cy="563225"/>
          </a:xfrm>
        </p:spPr>
        <p:txBody>
          <a:bodyPr>
            <a:noAutofit/>
          </a:bodyPr>
          <a:lstStyle/>
          <a:p>
            <a:pP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2: BẤT PHƯƠNG TRÌNH BẬC NHẤT MỘT ẨN</a:t>
            </a:r>
            <a:endParaRPr lang="en-US" sz="2800">
              <a:solidFill>
                <a:srgbClr val="FFFF00"/>
              </a:solidFill>
            </a:endParaRPr>
          </a:p>
        </p:txBody>
      </p:sp>
      <p:pic>
        <p:nvPicPr>
          <p:cNvPr id="8" name="Picture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4259" y="1954557"/>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682486" y="2134898"/>
            <a:ext cx="5241235" cy="78528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FFC000"/>
                </a:solidFill>
                <a:latin typeface="Times New Roman" panose="02020603050405020304" pitchFamily="18" charset="0"/>
                <a:cs typeface="Times New Roman" panose="02020603050405020304" pitchFamily="18" charset="0"/>
              </a:rPr>
              <a:t> HÌNH THÀNH KIẾN THỨC</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3" name="Straight Connecto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37952358-6350-B399-46AC-7131915460A4}"/>
              </a:ext>
            </a:extLst>
          </p:cNvPr>
          <p:cNvCxnSpPr>
            <a:cxnSpLocks/>
          </p:cNvCxnSpPr>
          <p:nvPr/>
        </p:nvCxnSpPr>
        <p:spPr>
          <a:xfrm>
            <a:off x="682486" y="2970840"/>
            <a:ext cx="5241235"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7"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p:cNvSpPr>
              <p:nvPr/>
            </p:nvSpPr>
            <p:spPr>
              <a:xfrm>
                <a:off x="589718" y="3202690"/>
                <a:ext cx="7851638" cy="180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Bef>
                    <a:spcPts val="600"/>
                  </a:spcBef>
                  <a:spcAft>
                    <a:spcPts val="600"/>
                  </a:spcAft>
                  <a:buNone/>
                </a:pPr>
                <a:r>
                  <a:rPr lang="en-US">
                    <a:solidFill>
                      <a:schemeClr val="bg1"/>
                    </a:solidFill>
                    <a:latin typeface="Times New Roman" panose="02020603050405020304" pitchFamily="18" charset="0"/>
                    <a:ea typeface="Calibri" panose="020F0502020204030204" pitchFamily="34" charset="0"/>
                  </a:rPr>
                  <a:t>-  Hiểu được khái niệm về bất phương trình một ẩn.</a:t>
                </a:r>
              </a:p>
              <a:p>
                <a:pPr indent="0" algn="just">
                  <a:lnSpc>
                    <a:spcPct val="150000"/>
                  </a:lnSpc>
                  <a:spcBef>
                    <a:spcPts val="600"/>
                  </a:spcBef>
                  <a:spcAft>
                    <a:spcPts val="600"/>
                  </a:spcAft>
                  <a:buNone/>
                </a:pPr>
                <a:r>
                  <a:rPr lang="en-US">
                    <a:solidFill>
                      <a:schemeClr val="bg1"/>
                    </a:solidFill>
                    <a:latin typeface="Times New Roman" panose="02020603050405020304" pitchFamily="18" charset="0"/>
                    <a:ea typeface="Calibri" panose="020F0502020204030204" pitchFamily="34" charset="0"/>
                  </a:rPr>
                  <a:t>- Nhận biết được bất phương trình một ẩn.</a:t>
                </a:r>
              </a:p>
              <a:p>
                <a:pPr marL="114300" indent="0" algn="just">
                  <a:lnSpc>
                    <a:spcPct val="150000"/>
                  </a:lnSpc>
                  <a:spcBef>
                    <a:spcPts val="600"/>
                  </a:spcBef>
                  <a:spcAft>
                    <a:spcPts val="600"/>
                  </a:spcAft>
                  <a:buNone/>
                </a:pPr>
                <a:r>
                  <a:rPr lang="en-US">
                    <a:solidFill>
                      <a:schemeClr val="bg1"/>
                    </a:solidFill>
                    <a:latin typeface="Times New Roman" panose="02020603050405020304" pitchFamily="18" charset="0"/>
                    <a:ea typeface="Calibri" panose="020F0502020204030204" pitchFamily="34" charset="0"/>
                  </a:rPr>
                  <a:t> - Biết cách kiểm tra một giá trị của </a:t>
                </a:r>
                <a14:m>
                  <m:oMath xmlns:m="http://schemas.openxmlformats.org/officeDocument/2006/math">
                    <m:r>
                      <a:rPr lang="en-US" i="1">
                        <a:solidFill>
                          <a:schemeClr val="bg1"/>
                        </a:solidFill>
                        <a:latin typeface="Cambria Math" panose="02040503050406030204" pitchFamily="18" charset="0"/>
                        <a:ea typeface="Calibri" panose="020F0502020204030204" pitchFamily="34" charset="0"/>
                      </a:rPr>
                      <m:t>𝑥</m:t>
                    </m:r>
                  </m:oMath>
                </a14:m>
                <a:r>
                  <a:rPr lang="en-US">
                    <a:solidFill>
                      <a:schemeClr val="bg1"/>
                    </a:solidFill>
                    <a:latin typeface="Times New Roman" panose="02020603050405020304" pitchFamily="18" charset="0"/>
                    <a:ea typeface="Calibri" panose="020F0502020204030204" pitchFamily="34" charset="0"/>
                  </a:rPr>
                  <a:t> có phải là nghiệm của </a:t>
                </a:r>
                <a:r>
                  <a:rPr lang="nl-NL">
                    <a:solidFill>
                      <a:schemeClr val="bg1"/>
                    </a:solidFill>
                    <a:latin typeface="Times New Roman" panose="02020603050405020304" pitchFamily="18" charset="0"/>
                    <a:ea typeface="Calibri" panose="020F0502020204030204" pitchFamily="34" charset="0"/>
                  </a:rPr>
                  <a:t>bất phương trình một ẩn hay không.</a:t>
                </a:r>
                <a:endParaRPr lang="en-US">
                  <a:solidFill>
                    <a:schemeClr val="bg1"/>
                  </a:solidFill>
                  <a:latin typeface="Times New Roman" panose="02020603050405020304" pitchFamily="18" charset="0"/>
                  <a:ea typeface="Calibri" panose="020F0502020204030204" pitchFamily="34" charset="0"/>
                </a:endParaRPr>
              </a:p>
              <a:p>
                <a:pPr marL="0" indent="0" algn="just">
                  <a:lnSpc>
                    <a:spcPct val="150000"/>
                  </a:lnSpc>
                  <a:buNone/>
                </a:pPr>
                <a:endParaRPr lang="en-US">
                  <a:solidFill>
                    <a:schemeClr val="bg1"/>
                  </a:solidFill>
                </a:endParaRPr>
              </a:p>
            </p:txBody>
          </p:sp>
        </mc:Choice>
        <mc:Fallback xmlns="">
          <p:sp>
            <p:nvSpPr>
              <p:cNvPr id="7"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noRot="1" noChangeAspect="1" noMove="1" noResize="1" noEditPoints="1" noAdjustHandles="1" noChangeArrowheads="1" noChangeShapeType="1" noTextEdit="1"/>
              </p:cNvSpPr>
              <p:nvPr/>
            </p:nvSpPr>
            <p:spPr>
              <a:xfrm>
                <a:off x="589718" y="3202690"/>
                <a:ext cx="7851638" cy="1806632"/>
              </a:xfrm>
              <a:prstGeom prst="rect">
                <a:avLst/>
              </a:prstGeom>
              <a:blipFill>
                <a:blip r:embed="rId3"/>
                <a:stretch>
                  <a:fillRect l="-155" r="-1553" b="-68687"/>
                </a:stretch>
              </a:blipFill>
            </p:spPr>
            <p:txBody>
              <a:bodyPr/>
              <a:lstStyle/>
              <a:p>
                <a:r>
                  <a:rPr lang="en-US">
                    <a:noFill/>
                  </a:rPr>
                  <a:t> </a:t>
                </a:r>
              </a:p>
            </p:txBody>
          </p:sp>
        </mc:Fallback>
      </mc:AlternateContent>
    </p:spTree>
    <p:extLst>
      <p:ext uri="{BB962C8B-B14F-4D97-AF65-F5344CB8AC3E}">
        <p14:creationId xmlns:p14="http://schemas.microsoft.com/office/powerpoint/2010/main" val="294330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2700" y="793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Rectangle 7"/>
              <p:cNvSpPr/>
              <p:nvPr/>
            </p:nvSpPr>
            <p:spPr>
              <a:xfrm>
                <a:off x="12700" y="606919"/>
                <a:ext cx="8307860" cy="689420"/>
              </a:xfrm>
              <a:prstGeom prst="rect">
                <a:avLst/>
              </a:prstGeom>
            </p:spPr>
            <p:txBody>
              <a:bodyPr wrap="square">
                <a:spAutoFit/>
              </a:bodyPr>
              <a:lstStyle/>
              <a:p>
                <a:pPr algn="just">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2800" smtClean="0">
                          <a:solidFill>
                            <a:schemeClr val="bg1"/>
                          </a:solidFill>
                          <a:latin typeface="Times New Roman" panose="02020603050405020304" pitchFamily="18" charset="0"/>
                          <a:ea typeface="Calibri" panose="020F0502020204030204" pitchFamily="34" charset="0"/>
                        </a:rPr>
                        <m:t>X</m:t>
                      </m:r>
                      <m:r>
                        <m:rPr>
                          <m:nor/>
                        </m:rPr>
                        <a:rPr lang="en-US" sz="2800" smtClean="0">
                          <a:solidFill>
                            <a:schemeClr val="bg1"/>
                          </a:solidFill>
                          <a:latin typeface="Times New Roman" panose="02020603050405020304" pitchFamily="18" charset="0"/>
                          <a:ea typeface="Calibri" panose="020F0502020204030204" pitchFamily="34" charset="0"/>
                        </a:rPr>
                        <m:t>é</m:t>
                      </m:r>
                      <m:r>
                        <m:rPr>
                          <m:nor/>
                        </m:rPr>
                        <a:rPr lang="en-US" sz="2800" smtClean="0">
                          <a:solidFill>
                            <a:schemeClr val="bg1"/>
                          </a:solidFill>
                          <a:latin typeface="Times New Roman" panose="02020603050405020304" pitchFamily="18" charset="0"/>
                          <a:ea typeface="Calibri" panose="020F0502020204030204" pitchFamily="34" charset="0"/>
                        </a:rPr>
                        <m:t>t</m:t>
                      </m:r>
                      <m:r>
                        <m:rPr>
                          <m:nor/>
                        </m:rPr>
                        <a:rPr lang="en-US" sz="2800" smtClean="0">
                          <a:solidFill>
                            <a:schemeClr val="bg1"/>
                          </a:solidFill>
                          <a:latin typeface="Times New Roman" panose="02020603050405020304" pitchFamily="18" charset="0"/>
                          <a:ea typeface="Calibri" panose="020F0502020204030204" pitchFamily="34" charset="0"/>
                        </a:rPr>
                        <m:t> </m:t>
                      </m:r>
                      <m:r>
                        <m:rPr>
                          <m:nor/>
                        </m:rPr>
                        <a:rPr lang="en-US" sz="2800" smtClean="0">
                          <a:solidFill>
                            <a:schemeClr val="bg1"/>
                          </a:solidFill>
                          <a:latin typeface="Times New Roman" panose="02020603050405020304" pitchFamily="18" charset="0"/>
                          <a:ea typeface="Calibri" panose="020F0502020204030204" pitchFamily="34" charset="0"/>
                        </a:rPr>
                        <m:t>bi</m:t>
                      </m:r>
                      <m:r>
                        <m:rPr>
                          <m:nor/>
                        </m:rPr>
                        <a:rPr lang="en-US" sz="2800" smtClean="0">
                          <a:solidFill>
                            <a:schemeClr val="bg1"/>
                          </a:solidFill>
                          <a:latin typeface="Times New Roman" panose="02020603050405020304" pitchFamily="18" charset="0"/>
                          <a:ea typeface="Calibri" panose="020F0502020204030204" pitchFamily="34" charset="0"/>
                        </a:rPr>
                        <m:t>ể</m:t>
                      </m:r>
                      <m:r>
                        <m:rPr>
                          <m:nor/>
                        </m:rPr>
                        <a:rPr lang="en-US" sz="2800" smtClean="0">
                          <a:solidFill>
                            <a:schemeClr val="bg1"/>
                          </a:solidFill>
                          <a:latin typeface="Times New Roman" panose="02020603050405020304" pitchFamily="18" charset="0"/>
                          <a:ea typeface="Calibri" panose="020F0502020204030204" pitchFamily="34" charset="0"/>
                        </a:rPr>
                        <m:t>u</m:t>
                      </m:r>
                      <m:r>
                        <m:rPr>
                          <m:nor/>
                        </m:rPr>
                        <a:rPr lang="en-US" sz="2800" smtClean="0">
                          <a:solidFill>
                            <a:schemeClr val="bg1"/>
                          </a:solidFill>
                          <a:latin typeface="Times New Roman" panose="02020603050405020304" pitchFamily="18" charset="0"/>
                          <a:ea typeface="Calibri" panose="020F0502020204030204" pitchFamily="34" charset="0"/>
                        </a:rPr>
                        <m:t> </m:t>
                      </m:r>
                      <m:r>
                        <m:rPr>
                          <m:nor/>
                        </m:rPr>
                        <a:rPr lang="en-US" sz="2800" smtClean="0">
                          <a:solidFill>
                            <a:schemeClr val="bg1"/>
                          </a:solidFill>
                          <a:latin typeface="Times New Roman" panose="02020603050405020304" pitchFamily="18" charset="0"/>
                          <a:ea typeface="Calibri" panose="020F0502020204030204" pitchFamily="34" charset="0"/>
                        </a:rPr>
                        <m:t>th</m:t>
                      </m:r>
                      <m:r>
                        <m:rPr>
                          <m:nor/>
                        </m:rPr>
                        <a:rPr lang="en-US" sz="2800" smtClean="0">
                          <a:solidFill>
                            <a:schemeClr val="bg1"/>
                          </a:solidFill>
                          <a:latin typeface="Times New Roman" panose="02020603050405020304" pitchFamily="18" charset="0"/>
                          <a:ea typeface="Calibri" panose="020F0502020204030204" pitchFamily="34" charset="0"/>
                        </a:rPr>
                        <m:t>ứ</m:t>
                      </m:r>
                      <m:r>
                        <m:rPr>
                          <m:nor/>
                        </m:rPr>
                        <a:rPr lang="en-US" sz="2800" smtClean="0">
                          <a:solidFill>
                            <a:schemeClr val="bg1"/>
                          </a:solidFill>
                          <a:latin typeface="Times New Roman" panose="02020603050405020304" pitchFamily="18" charset="0"/>
                          <a:ea typeface="Calibri" panose="020F0502020204030204" pitchFamily="34" charset="0"/>
                        </a:rPr>
                        <m:t>c</m:t>
                      </m:r>
                      <m:r>
                        <m:rPr>
                          <m:nor/>
                        </m:rPr>
                        <a:rPr lang="en-US" sz="2800" smtClean="0">
                          <a:solidFill>
                            <a:schemeClr val="bg1"/>
                          </a:solidFill>
                          <a:latin typeface="Times New Roman" panose="02020603050405020304" pitchFamily="18" charset="0"/>
                          <a:ea typeface="Calibri" panose="020F0502020204030204" pitchFamily="34" charset="0"/>
                        </a:rPr>
                        <m:t> </m:t>
                      </m:r>
                      <m:r>
                        <a:rPr lang="en-US" sz="2800" i="1">
                          <a:solidFill>
                            <a:schemeClr val="bg1"/>
                          </a:solidFill>
                          <a:latin typeface="Cambria Math" panose="02040503050406030204" pitchFamily="18" charset="0"/>
                          <a:ea typeface="Calibri" panose="020F0502020204030204" pitchFamily="34" charset="0"/>
                        </a:rPr>
                        <m:t>3</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+4&gt; </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+6</m:t>
                      </m:r>
                      <m:r>
                        <m:rPr>
                          <m:nor/>
                        </m:rPr>
                        <a:rPr lang="en-US" sz="2800">
                          <a:solidFill>
                            <a:schemeClr val="bg1"/>
                          </a:solidFill>
                          <a:latin typeface="Times New Roman" panose="02020603050405020304" pitchFamily="18" charset="0"/>
                          <a:ea typeface="Calibri" panose="020F0502020204030204" pitchFamily="34" charset="0"/>
                        </a:rPr>
                        <m:t> </m:t>
                      </m:r>
                      <m:r>
                        <m:rPr>
                          <m:nor/>
                        </m:rPr>
                        <a:rPr lang="en-US" sz="2800" smtClean="0">
                          <a:solidFill>
                            <a:schemeClr val="bg1"/>
                          </a:solidFill>
                          <a:latin typeface="Times New Roman" panose="02020603050405020304" pitchFamily="18" charset="0"/>
                          <a:ea typeface="Calibri" panose="020F0502020204030204" pitchFamily="34" charset="0"/>
                        </a:rPr>
                        <m:t>(1)</m:t>
                      </m:r>
                    </m:oMath>
                  </m:oMathPara>
                </a14:m>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700" y="606919"/>
                <a:ext cx="8307860" cy="689420"/>
              </a:xfrm>
              <a:prstGeom prst="rect">
                <a:avLst/>
              </a:prstGeom>
              <a:blipFill>
                <a:blip r:embed="rId4"/>
                <a:stretch>
                  <a:fillRect/>
                </a:stretch>
              </a:blipFill>
            </p:spPr>
            <p:txBody>
              <a:bodyPr/>
              <a:lstStyle/>
              <a:p>
                <a:r>
                  <a:rPr lang="en-US">
                    <a:noFill/>
                  </a:rPr>
                  <a:t> </a:t>
                </a:r>
              </a:p>
            </p:txBody>
          </p:sp>
        </mc:Fallback>
      </mc:AlternateContent>
      <p:pic>
        <p:nvPicPr>
          <p:cNvPr id="9" name="Picture 8"/>
          <p:cNvPicPr/>
          <p:nvPr/>
        </p:nvPicPr>
        <p:blipFill>
          <a:blip r:embed="rId5"/>
          <a:stretch>
            <a:fillRect/>
          </a:stretch>
        </p:blipFill>
        <p:spPr>
          <a:xfrm>
            <a:off x="187306" y="578949"/>
            <a:ext cx="931430" cy="608416"/>
          </a:xfrm>
          <a:prstGeom prst="rect">
            <a:avLst/>
          </a:prstGeom>
        </p:spPr>
      </p:pic>
      <p:sp>
        <p:nvSpPr>
          <p:cNvPr id="11" name="Rectangle 10"/>
          <p:cNvSpPr/>
          <p:nvPr/>
        </p:nvSpPr>
        <p:spPr>
          <a:xfrm>
            <a:off x="295953" y="-144973"/>
            <a:ext cx="6867586" cy="742511"/>
          </a:xfrm>
          <a:prstGeom prst="rect">
            <a:avLst/>
          </a:prstGeom>
        </p:spPr>
        <p:txBody>
          <a:bodyPr wrap="none">
            <a:spAutoFit/>
          </a:bodyPr>
          <a:lstStyle/>
          <a:p>
            <a:pPr>
              <a:lnSpc>
                <a:spcPct val="150000"/>
              </a:lnSpc>
              <a:spcBef>
                <a:spcPts val="600"/>
              </a:spcBef>
              <a:spcAft>
                <a:spcPts val="0"/>
              </a:spcAft>
            </a:pPr>
            <a:r>
              <a:rPr lang="en-US" sz="3200" b="1">
                <a:solidFill>
                  <a:srgbClr val="FFFF00"/>
                </a:solidFill>
                <a:latin typeface="Times New Roman" panose="02020603050405020304" pitchFamily="18" charset="0"/>
                <a:ea typeface="Calibri" panose="020F0502020204030204" pitchFamily="34" charset="0"/>
              </a:rPr>
              <a:t>I.</a:t>
            </a:r>
            <a:r>
              <a:rPr lang="vi-VN" sz="3200" b="1">
                <a:solidFill>
                  <a:srgbClr val="FFFF00"/>
                </a:solidFill>
                <a:latin typeface="Times New Roman" panose="02020603050405020304" pitchFamily="18" charset="0"/>
                <a:ea typeface="Calibri" panose="020F0502020204030204" pitchFamily="34" charset="0"/>
              </a:rPr>
              <a:t> </a:t>
            </a:r>
            <a:r>
              <a:rPr lang="en-US" sz="3200" b="1">
                <a:solidFill>
                  <a:srgbClr val="FFFF00"/>
                </a:solidFill>
                <a:latin typeface="Times New Roman" panose="02020603050405020304" pitchFamily="18" charset="0"/>
                <a:ea typeface="Calibri" panose="020F0502020204030204" pitchFamily="34" charset="0"/>
              </a:rPr>
              <a:t>Mở đầu về bất phương trình một ẩn</a:t>
            </a:r>
            <a:endParaRPr lang="en-US" sz="3200">
              <a:solidFill>
                <a:srgbClr val="FFFF00"/>
              </a:solidFill>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76200" y="1416854"/>
                <a:ext cx="10925194" cy="661207"/>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a) Các biểu thức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3</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+4, </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+6</m:t>
                    </m:r>
                  </m:oMath>
                </a14:m>
                <a:r>
                  <a:rPr lang="en-US" sz="2800">
                    <a:solidFill>
                      <a:schemeClr val="bg1"/>
                    </a:solidFill>
                    <a:latin typeface="Times New Roman" panose="02020603050405020304" pitchFamily="18" charset="0"/>
                    <a:ea typeface="Calibri" panose="020F0502020204030204" pitchFamily="34" charset="0"/>
                  </a:rPr>
                  <a:t> là hai biểu thức của cùng một biến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oMath>
                </a14:m>
                <a:r>
                  <a:rPr lang="en-US" sz="2800">
                    <a:solidFill>
                      <a:schemeClr val="bg1"/>
                    </a:solidFill>
                    <a:latin typeface="Times New Roman" panose="02020603050405020304" pitchFamily="18" charset="0"/>
                    <a:ea typeface="Calibri" panose="020F0502020204030204" pitchFamily="34" charset="0"/>
                  </a:rPr>
                  <a:t>.</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6200" y="1416854"/>
                <a:ext cx="10925194" cy="661207"/>
              </a:xfrm>
              <a:prstGeom prst="rect">
                <a:avLst/>
              </a:prstGeom>
              <a:blipFill>
                <a:blip r:embed="rId6"/>
                <a:stretch>
                  <a:fillRect l="-1115" b="-247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2707" y="1045390"/>
                <a:ext cx="8581485" cy="1307537"/>
              </a:xfrm>
              <a:prstGeom prst="rect">
                <a:avLst/>
              </a:prstGeom>
            </p:spPr>
            <p:txBody>
              <a:bodyPr wrap="square">
                <a:spAutoFit/>
              </a:bodyPr>
              <a:lstStyle/>
              <a:p>
                <a:pPr>
                  <a:lnSpc>
                    <a:spcPct val="150000"/>
                  </a:lnSpc>
                  <a:spcBef>
                    <a:spcPts val="600"/>
                  </a:spcBef>
                  <a:spcAft>
                    <a:spcPts val="0"/>
                  </a:spcAft>
                </a:pPr>
                <a:r>
                  <a:rPr lang="en-US" sz="2800" dirty="0">
                    <a:solidFill>
                      <a:srgbClr val="FFFF00"/>
                    </a:solidFill>
                    <a:latin typeface="Times New Roman" panose="02020603050405020304" pitchFamily="18" charset="0"/>
                    <a:ea typeface="Calibri" panose="020F0502020204030204" pitchFamily="34" charset="0"/>
                  </a:rPr>
                  <a:t>a ) </a:t>
                </a:r>
                <a:r>
                  <a:rPr lang="en-US" sz="2800" dirty="0" err="1">
                    <a:solidFill>
                      <a:srgbClr val="FFFF00"/>
                    </a:solidFill>
                    <a:latin typeface="Times New Roman" panose="02020603050405020304" pitchFamily="18" charset="0"/>
                    <a:ea typeface="Calibri" panose="020F0502020204030204" pitchFamily="34" charset="0"/>
                  </a:rPr>
                  <a:t>Các</a:t>
                </a:r>
                <a:r>
                  <a:rPr lang="en-US" sz="2800" dirty="0">
                    <a:solidFill>
                      <a:srgbClr val="FFFF00"/>
                    </a:solidFill>
                    <a:latin typeface="Times New Roman" panose="02020603050405020304" pitchFamily="18" charset="0"/>
                    <a:ea typeface="Calibri" panose="020F0502020204030204" pitchFamily="34" charset="0"/>
                  </a:rPr>
                  <a:t> </a:t>
                </a:r>
                <a:r>
                  <a:rPr lang="en-US" sz="2800" dirty="0" err="1">
                    <a:solidFill>
                      <a:srgbClr val="FFFF00"/>
                    </a:solidFill>
                    <a:latin typeface="Times New Roman" panose="02020603050405020304" pitchFamily="18" charset="0"/>
                    <a:ea typeface="Calibri" panose="020F0502020204030204" pitchFamily="34" charset="0"/>
                  </a:rPr>
                  <a:t>biểu</a:t>
                </a:r>
                <a:r>
                  <a:rPr lang="en-US" sz="2800" dirty="0">
                    <a:solidFill>
                      <a:srgbClr val="FFFF00"/>
                    </a:solidFill>
                    <a:latin typeface="Times New Roman" panose="02020603050405020304" pitchFamily="18" charset="0"/>
                    <a:ea typeface="Calibri" panose="020F0502020204030204" pitchFamily="34" charset="0"/>
                  </a:rPr>
                  <a:t> </a:t>
                </a:r>
                <a:r>
                  <a:rPr lang="en-US" sz="2800" dirty="0" err="1">
                    <a:solidFill>
                      <a:srgbClr val="FFFF00"/>
                    </a:solidFill>
                    <a:latin typeface="Times New Roman" panose="02020603050405020304" pitchFamily="18" charset="0"/>
                    <a:ea typeface="Calibri" panose="020F0502020204030204" pitchFamily="34" charset="0"/>
                  </a:rPr>
                  <a:t>thức</a:t>
                </a:r>
                <a:r>
                  <a:rPr lang="en-US" sz="2800" dirty="0">
                    <a:solidFill>
                      <a:srgbClr val="FFFF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FFFF00"/>
                        </a:solidFill>
                        <a:latin typeface="Cambria Math" panose="02040503050406030204" pitchFamily="18" charset="0"/>
                        <a:ea typeface="Calibri" panose="020F0502020204030204" pitchFamily="34" charset="0"/>
                      </a:rPr>
                      <m:t>3</m:t>
                    </m:r>
                    <m:r>
                      <a:rPr lang="en-US" sz="2800" i="1">
                        <a:solidFill>
                          <a:srgbClr val="FFFF00"/>
                        </a:solidFill>
                        <a:latin typeface="Cambria Math" panose="02040503050406030204" pitchFamily="18" charset="0"/>
                        <a:ea typeface="Calibri" panose="020F0502020204030204" pitchFamily="34" charset="0"/>
                      </a:rPr>
                      <m:t>𝑥</m:t>
                    </m:r>
                    <m:r>
                      <a:rPr lang="en-US" sz="2800" i="1">
                        <a:solidFill>
                          <a:srgbClr val="FFFF00"/>
                        </a:solidFill>
                        <a:latin typeface="Cambria Math" panose="02040503050406030204" pitchFamily="18" charset="0"/>
                        <a:ea typeface="Calibri" panose="020F0502020204030204" pitchFamily="34" charset="0"/>
                      </a:rPr>
                      <m:t>+4,  </m:t>
                    </m:r>
                    <m:r>
                      <a:rPr lang="en-US" sz="2800" i="1">
                        <a:solidFill>
                          <a:srgbClr val="FFFF00"/>
                        </a:solidFill>
                        <a:latin typeface="Cambria Math" panose="02040503050406030204" pitchFamily="18" charset="0"/>
                        <a:ea typeface="Calibri" panose="020F0502020204030204" pitchFamily="34" charset="0"/>
                      </a:rPr>
                      <m:t>𝑥</m:t>
                    </m:r>
                    <m:r>
                      <a:rPr lang="en-US" sz="2800" i="1">
                        <a:solidFill>
                          <a:srgbClr val="FFFF00"/>
                        </a:solidFill>
                        <a:latin typeface="Cambria Math" panose="02040503050406030204" pitchFamily="18" charset="0"/>
                        <a:ea typeface="Calibri" panose="020F0502020204030204" pitchFamily="34" charset="0"/>
                      </a:rPr>
                      <m:t>+6</m:t>
                    </m:r>
                  </m:oMath>
                </a14:m>
                <a:r>
                  <a:rPr lang="en-US" sz="2800" dirty="0">
                    <a:solidFill>
                      <a:srgbClr val="FFFF00"/>
                    </a:solidFill>
                    <a:latin typeface="Times New Roman" panose="02020603050405020304" pitchFamily="18" charset="0"/>
                    <a:ea typeface="Calibri" panose="020F0502020204030204" pitchFamily="34" charset="0"/>
                  </a:rPr>
                  <a:t> </a:t>
                </a:r>
                <a:r>
                  <a:rPr lang="en-US" sz="2800" dirty="0" err="1">
                    <a:solidFill>
                      <a:srgbClr val="FFFF00"/>
                    </a:solidFill>
                    <a:latin typeface="Times New Roman" panose="02020603050405020304" pitchFamily="18" charset="0"/>
                    <a:ea typeface="Calibri" panose="020F0502020204030204" pitchFamily="34" charset="0"/>
                  </a:rPr>
                  <a:t>có</a:t>
                </a:r>
                <a:r>
                  <a:rPr lang="en-US" sz="2800" dirty="0">
                    <a:solidFill>
                      <a:srgbClr val="FFFF00"/>
                    </a:solidFill>
                    <a:latin typeface="Times New Roman" panose="02020603050405020304" pitchFamily="18" charset="0"/>
                    <a:ea typeface="Calibri" panose="020F0502020204030204" pitchFamily="34" charset="0"/>
                  </a:rPr>
                  <a:t> </a:t>
                </a:r>
                <a:r>
                  <a:rPr lang="en-US" sz="2800" dirty="0" err="1">
                    <a:solidFill>
                      <a:srgbClr val="FFFF00"/>
                    </a:solidFill>
                    <a:latin typeface="Times New Roman" panose="02020603050405020304" pitchFamily="18" charset="0"/>
                    <a:ea typeface="Calibri" panose="020F0502020204030204" pitchFamily="34" charset="0"/>
                  </a:rPr>
                  <a:t>phải</a:t>
                </a:r>
                <a:r>
                  <a:rPr lang="en-US" sz="2800" dirty="0">
                    <a:solidFill>
                      <a:srgbClr val="FFFF00"/>
                    </a:solidFill>
                    <a:latin typeface="Times New Roman" panose="02020603050405020304" pitchFamily="18" charset="0"/>
                    <a:ea typeface="Calibri" panose="020F0502020204030204" pitchFamily="34" charset="0"/>
                  </a:rPr>
                  <a:t> </a:t>
                </a:r>
                <a:r>
                  <a:rPr lang="en-US" sz="2800" dirty="0" err="1">
                    <a:solidFill>
                      <a:srgbClr val="FFFF00"/>
                    </a:solidFill>
                    <a:latin typeface="Times New Roman" panose="02020603050405020304" pitchFamily="18" charset="0"/>
                    <a:ea typeface="Calibri" panose="020F0502020204030204" pitchFamily="34" charset="0"/>
                  </a:rPr>
                  <a:t>là</a:t>
                </a:r>
                <a:r>
                  <a:rPr lang="en-US" sz="2800" dirty="0">
                    <a:solidFill>
                      <a:srgbClr val="FFFF00"/>
                    </a:solidFill>
                    <a:latin typeface="Times New Roman" panose="02020603050405020304" pitchFamily="18" charset="0"/>
                    <a:ea typeface="Calibri" panose="020F0502020204030204" pitchFamily="34" charset="0"/>
                  </a:rPr>
                  <a:t> </a:t>
                </a:r>
                <a:r>
                  <a:rPr lang="en-US" sz="2800" dirty="0" err="1">
                    <a:solidFill>
                      <a:srgbClr val="FFFF00"/>
                    </a:solidFill>
                    <a:latin typeface="Times New Roman" panose="02020603050405020304" pitchFamily="18" charset="0"/>
                    <a:ea typeface="Calibri" panose="020F0502020204030204" pitchFamily="34" charset="0"/>
                  </a:rPr>
                  <a:t>hai</a:t>
                </a:r>
                <a:r>
                  <a:rPr lang="en-US" sz="2800" dirty="0">
                    <a:solidFill>
                      <a:srgbClr val="FFFF00"/>
                    </a:solidFill>
                    <a:latin typeface="Times New Roman" panose="02020603050405020304" pitchFamily="18" charset="0"/>
                    <a:ea typeface="Calibri" panose="020F0502020204030204" pitchFamily="34" charset="0"/>
                  </a:rPr>
                  <a:t> </a:t>
                </a:r>
                <a:r>
                  <a:rPr lang="en-US" sz="2800" dirty="0" err="1">
                    <a:solidFill>
                      <a:srgbClr val="FFFF00"/>
                    </a:solidFill>
                    <a:latin typeface="Times New Roman" panose="02020603050405020304" pitchFamily="18" charset="0"/>
                    <a:ea typeface="Calibri" panose="020F0502020204030204" pitchFamily="34" charset="0"/>
                  </a:rPr>
                  <a:t>biểu</a:t>
                </a:r>
                <a:r>
                  <a:rPr lang="en-US" sz="2800" dirty="0">
                    <a:solidFill>
                      <a:srgbClr val="FFFF00"/>
                    </a:solidFill>
                    <a:latin typeface="Times New Roman" panose="02020603050405020304" pitchFamily="18" charset="0"/>
                    <a:ea typeface="Calibri" panose="020F0502020204030204" pitchFamily="34" charset="0"/>
                  </a:rPr>
                  <a:t> </a:t>
                </a:r>
                <a:r>
                  <a:rPr lang="en-US" sz="2800" dirty="0" err="1">
                    <a:solidFill>
                      <a:srgbClr val="FFFF00"/>
                    </a:solidFill>
                    <a:latin typeface="Times New Roman" panose="02020603050405020304" pitchFamily="18" charset="0"/>
                    <a:ea typeface="Calibri" panose="020F0502020204030204" pitchFamily="34" charset="0"/>
                  </a:rPr>
                  <a:t>thức</a:t>
                </a:r>
                <a:r>
                  <a:rPr lang="en-US" sz="2800" dirty="0">
                    <a:solidFill>
                      <a:srgbClr val="FFFF00"/>
                    </a:solidFill>
                    <a:latin typeface="Times New Roman" panose="02020603050405020304" pitchFamily="18" charset="0"/>
                    <a:ea typeface="Calibri" panose="020F0502020204030204" pitchFamily="34" charset="0"/>
                  </a:rPr>
                  <a:t> </a:t>
                </a:r>
                <a:r>
                  <a:rPr lang="en-US" sz="2800" dirty="0" err="1">
                    <a:solidFill>
                      <a:srgbClr val="FFFF00"/>
                    </a:solidFill>
                    <a:latin typeface="Times New Roman" panose="02020603050405020304" pitchFamily="18" charset="0"/>
                    <a:ea typeface="Calibri" panose="020F0502020204030204" pitchFamily="34" charset="0"/>
                  </a:rPr>
                  <a:t>của</a:t>
                </a:r>
                <a:r>
                  <a:rPr lang="en-US" sz="2800" dirty="0">
                    <a:solidFill>
                      <a:srgbClr val="FFFF00"/>
                    </a:solidFill>
                    <a:latin typeface="Times New Roman" panose="02020603050405020304" pitchFamily="18" charset="0"/>
                    <a:ea typeface="Calibri" panose="020F0502020204030204" pitchFamily="34" charset="0"/>
                  </a:rPr>
                  <a:t> </a:t>
                </a:r>
                <a:r>
                  <a:rPr lang="en-US" sz="2800" dirty="0" err="1">
                    <a:solidFill>
                      <a:srgbClr val="FFFF00"/>
                    </a:solidFill>
                    <a:latin typeface="Times New Roman" panose="02020603050405020304" pitchFamily="18" charset="0"/>
                    <a:ea typeface="Calibri" panose="020F0502020204030204" pitchFamily="34" charset="0"/>
                  </a:rPr>
                  <a:t>cùng</a:t>
                </a:r>
                <a:r>
                  <a:rPr lang="en-US" sz="2800" dirty="0">
                    <a:solidFill>
                      <a:srgbClr val="FFFF00"/>
                    </a:solidFill>
                    <a:latin typeface="Times New Roman" panose="02020603050405020304" pitchFamily="18" charset="0"/>
                    <a:ea typeface="Calibri" panose="020F0502020204030204" pitchFamily="34" charset="0"/>
                  </a:rPr>
                  <a:t> </a:t>
                </a:r>
                <a:r>
                  <a:rPr lang="en-US" sz="2800" dirty="0" err="1">
                    <a:solidFill>
                      <a:srgbClr val="FFFF00"/>
                    </a:solidFill>
                    <a:latin typeface="Times New Roman" panose="02020603050405020304" pitchFamily="18" charset="0"/>
                    <a:ea typeface="Calibri" panose="020F0502020204030204" pitchFamily="34" charset="0"/>
                  </a:rPr>
                  <a:t>một</a:t>
                </a:r>
                <a:r>
                  <a:rPr lang="en-US" sz="2800" dirty="0">
                    <a:solidFill>
                      <a:srgbClr val="FFFF00"/>
                    </a:solidFill>
                    <a:latin typeface="Times New Roman" panose="02020603050405020304" pitchFamily="18" charset="0"/>
                    <a:ea typeface="Calibri" panose="020F0502020204030204" pitchFamily="34" charset="0"/>
                  </a:rPr>
                  <a:t> </a:t>
                </a:r>
                <a:r>
                  <a:rPr lang="en-US" sz="2800" dirty="0" err="1">
                    <a:solidFill>
                      <a:srgbClr val="FFFF00"/>
                    </a:solidFill>
                    <a:latin typeface="Times New Roman" panose="02020603050405020304" pitchFamily="18" charset="0"/>
                    <a:ea typeface="Calibri" panose="020F0502020204030204" pitchFamily="34" charset="0"/>
                  </a:rPr>
                  <a:t>biến</a:t>
                </a:r>
                <a:r>
                  <a:rPr lang="en-US" sz="2800" dirty="0">
                    <a:solidFill>
                      <a:srgbClr val="FFFF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FFFF00"/>
                        </a:solidFill>
                        <a:latin typeface="Cambria Math" panose="02040503050406030204" pitchFamily="18" charset="0"/>
                        <a:ea typeface="Calibri" panose="020F0502020204030204" pitchFamily="34" charset="0"/>
                      </a:rPr>
                      <m:t>𝑥</m:t>
                    </m:r>
                  </m:oMath>
                </a14:m>
                <a:r>
                  <a:rPr lang="en-US" sz="2800" dirty="0">
                    <a:solidFill>
                      <a:srgbClr val="FFFF00"/>
                    </a:solidFill>
                    <a:latin typeface="Times New Roman" panose="02020603050405020304" pitchFamily="18" charset="0"/>
                    <a:ea typeface="Calibri" panose="020F0502020204030204" pitchFamily="34" charset="0"/>
                  </a:rPr>
                  <a:t> hay </a:t>
                </a:r>
                <a:r>
                  <a:rPr lang="en-US" sz="2800" dirty="0" err="1">
                    <a:solidFill>
                      <a:srgbClr val="FFFF00"/>
                    </a:solidFill>
                    <a:latin typeface="Times New Roman" panose="02020603050405020304" pitchFamily="18" charset="0"/>
                    <a:ea typeface="Calibri" panose="020F0502020204030204" pitchFamily="34" charset="0"/>
                  </a:rPr>
                  <a:t>không</a:t>
                </a:r>
                <a:r>
                  <a:rPr lang="en-US" sz="2800" dirty="0">
                    <a:solidFill>
                      <a:srgbClr val="FFFF00"/>
                    </a:solidFill>
                    <a:latin typeface="Times New Roman" panose="02020603050405020304" pitchFamily="18" charset="0"/>
                    <a:ea typeface="Calibri" panose="020F0502020204030204" pitchFamily="34" charset="0"/>
                  </a:rPr>
                  <a:t>? </a:t>
                </a:r>
                <a:endParaRPr lang="en-US" sz="2800" dirty="0">
                  <a:solidFill>
                    <a:srgbClr val="FFFF00"/>
                  </a:solidFill>
                  <a:effectLst/>
                  <a:latin typeface="Times New Roman" panose="02020603050405020304" pitchFamily="18" charset="0"/>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2707" y="1045390"/>
                <a:ext cx="8581485" cy="1307537"/>
              </a:xfrm>
              <a:prstGeom prst="rect">
                <a:avLst/>
              </a:prstGeom>
              <a:blipFill>
                <a:blip r:embed="rId7"/>
                <a:stretch>
                  <a:fillRect l="-1493" b="-120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6575" y="2209590"/>
                <a:ext cx="12950878" cy="661207"/>
              </a:xfrm>
              <a:prstGeom prst="rect">
                <a:avLst/>
              </a:prstGeom>
            </p:spPr>
            <p:txBody>
              <a:bodyPr wrap="square">
                <a:spAutoFit/>
              </a:bodyPr>
              <a:lstStyle/>
              <a:p>
                <a:pPr>
                  <a:lnSpc>
                    <a:spcPct val="150000"/>
                  </a:lnSpc>
                  <a:spcBef>
                    <a:spcPts val="600"/>
                  </a:spcBef>
                  <a:spcAft>
                    <a:spcPts val="0"/>
                  </a:spcAft>
                </a:pPr>
                <a:r>
                  <a:rPr lang="en-US" sz="2800">
                    <a:solidFill>
                      <a:srgbClr val="FFFF00"/>
                    </a:solidFill>
                    <a:latin typeface="Times New Roman" panose="02020603050405020304" pitchFamily="18" charset="0"/>
                    <a:ea typeface="Calibri" panose="020F0502020204030204" pitchFamily="34" charset="0"/>
                  </a:rPr>
                  <a:t>b) Khi thay giá trị </a:t>
                </a:r>
                <a14:m>
                  <m:oMath xmlns:m="http://schemas.openxmlformats.org/officeDocument/2006/math">
                    <m:r>
                      <a:rPr lang="en-US" sz="2800" i="1">
                        <a:solidFill>
                          <a:srgbClr val="FFFF00"/>
                        </a:solidFill>
                        <a:latin typeface="Cambria Math" panose="02040503050406030204" pitchFamily="18" charset="0"/>
                        <a:ea typeface="Calibri" panose="020F0502020204030204" pitchFamily="34" charset="0"/>
                      </a:rPr>
                      <m:t>𝑥</m:t>
                    </m:r>
                    <m:r>
                      <a:rPr lang="en-US" sz="2800" i="1">
                        <a:solidFill>
                          <a:srgbClr val="FFFF00"/>
                        </a:solidFill>
                        <a:latin typeface="Cambria Math" panose="02040503050406030204" pitchFamily="18" charset="0"/>
                        <a:ea typeface="Calibri" panose="020F0502020204030204" pitchFamily="34" charset="0"/>
                      </a:rPr>
                      <m:t>=5</m:t>
                    </m:r>
                  </m:oMath>
                </a14:m>
                <a:r>
                  <a:rPr lang="en-US" sz="2800">
                    <a:solidFill>
                      <a:srgbClr val="FFFF00"/>
                    </a:solidFill>
                    <a:latin typeface="Times New Roman" panose="02020603050405020304" pitchFamily="18" charset="0"/>
                    <a:ea typeface="Calibri" panose="020F0502020204030204" pitchFamily="34" charset="0"/>
                  </a:rPr>
                  <a:t> vào hệ thức (1) ta có được một khẳng định đúng hay không? </a:t>
                </a:r>
                <a:endParaRPr lang="en-US" sz="2800">
                  <a:solidFill>
                    <a:srgbClr val="FFFF00"/>
                  </a:solidFill>
                  <a:effectLst/>
                  <a:latin typeface="Times New Roman" panose="02020603050405020304" pitchFamily="18" charset="0"/>
                  <a:ea typeface="Calibri" panose="020F050202020403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6575" y="2209590"/>
                <a:ext cx="12950878" cy="661207"/>
              </a:xfrm>
              <a:prstGeom prst="rect">
                <a:avLst/>
              </a:prstGeom>
              <a:blipFill>
                <a:blip r:embed="rId8"/>
                <a:stretch>
                  <a:fillRect l="-941" b="-247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53021" y="5909691"/>
                <a:ext cx="12528656"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Vậy khi thay giá trị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vào hệ thức </a:t>
                </a:r>
                <a14:m>
                  <m:oMath xmlns:m="http://schemas.openxmlformats.org/officeDocument/2006/math">
                    <m:r>
                      <a:rPr lang="en-US" sz="2800" i="1" smtClean="0">
                        <a:solidFill>
                          <a:schemeClr val="bg1"/>
                        </a:solidFill>
                        <a:latin typeface="Cambria Math" panose="02040503050406030204" pitchFamily="18" charset="0"/>
                        <a:ea typeface="Calibri" panose="020F0502020204030204" pitchFamily="34" charset="0"/>
                      </a:rPr>
                      <m:t>(1)</m:t>
                    </m:r>
                  </m:oMath>
                </a14:m>
                <a:r>
                  <a:rPr lang="en-US" sz="2800">
                    <a:solidFill>
                      <a:schemeClr val="bg1"/>
                    </a:solidFill>
                    <a:latin typeface="Times New Roman" panose="02020603050405020304" pitchFamily="18" charset="0"/>
                    <a:ea typeface="Calibri" panose="020F0502020204030204" pitchFamily="34" charset="0"/>
                  </a:rPr>
                  <a:t> ta có được một khẳng định đúng.</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53021" y="5909691"/>
                <a:ext cx="12528656" cy="738664"/>
              </a:xfrm>
              <a:prstGeom prst="rect">
                <a:avLst/>
              </a:prstGeom>
              <a:blipFill>
                <a:blip r:embed="rId9"/>
                <a:stretch>
                  <a:fillRect l="-973"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95953" y="2871596"/>
                <a:ext cx="5696239" cy="738664"/>
              </a:xfrm>
              <a:prstGeom prst="rect">
                <a:avLst/>
              </a:prstGeom>
            </p:spPr>
            <p:txBody>
              <a:bodyPr wrap="non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Thay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vào 2 vế của hệ thức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m:t>
                    </m:r>
                  </m:oMath>
                </a14:m>
                <a:r>
                  <a:rPr lang="en-US" sz="2800">
                    <a:solidFill>
                      <a:schemeClr val="bg1"/>
                    </a:solidFill>
                    <a:latin typeface="Times New Roman" panose="02020603050405020304" pitchFamily="18" charset="0"/>
                    <a:ea typeface="Calibri" panose="020F050202020403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95953" y="2871596"/>
                <a:ext cx="5696239" cy="738664"/>
              </a:xfrm>
              <a:prstGeom prst="rect">
                <a:avLst/>
              </a:prstGeom>
              <a:blipFill>
                <a:blip r:embed="rId10"/>
                <a:stretch>
                  <a:fillRect l="-2248" r="-1178"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218598" y="3783769"/>
                <a:ext cx="6096000" cy="52328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ea typeface="Calibri" panose="020F0502020204030204" pitchFamily="34" charset="0"/>
                        </a:rPr>
                        <m:t>𝑉𝑇</m:t>
                      </m:r>
                      <m:r>
                        <a:rPr lang="en-US" sz="2800" i="1" smtClean="0">
                          <a:solidFill>
                            <a:schemeClr val="bg1"/>
                          </a:solidFill>
                          <a:latin typeface="Cambria Math" panose="02040503050406030204" pitchFamily="18" charset="0"/>
                          <a:ea typeface="Calibri" panose="020F0502020204030204" pitchFamily="34" charset="0"/>
                        </a:rPr>
                        <m:t>=3</m:t>
                      </m:r>
                      <m:r>
                        <a:rPr lang="en-US" sz="2800" i="1" smtClean="0">
                          <a:solidFill>
                            <a:schemeClr val="bg1"/>
                          </a:solidFill>
                          <a:latin typeface="Cambria Math" panose="02040503050406030204" pitchFamily="18" charset="0"/>
                          <a:ea typeface="Calibri" panose="020F0502020204030204" pitchFamily="34" charset="0"/>
                        </a:rPr>
                        <m:t>𝑥</m:t>
                      </m:r>
                      <m:r>
                        <a:rPr lang="en-US" sz="2800" i="1" smtClean="0">
                          <a:solidFill>
                            <a:schemeClr val="bg1"/>
                          </a:solidFill>
                          <a:latin typeface="Cambria Math" panose="02040503050406030204" pitchFamily="18" charset="0"/>
                          <a:ea typeface="Calibri" panose="020F0502020204030204" pitchFamily="34" charset="0"/>
                        </a:rPr>
                        <m:t>+4=3.5+4=19</m:t>
                      </m:r>
                    </m:oMath>
                  </m:oMathPara>
                </a14:m>
                <a:r>
                  <a:rPr lang="en-US" sz="2800">
                    <a:solidFill>
                      <a:schemeClr val="bg1"/>
                    </a:solidFill>
                    <a:latin typeface="Cambria Math" panose="02040503050406030204" pitchFamily="18" charset="0"/>
                    <a:ea typeface="Calibri" panose="020F0502020204030204" pitchFamily="34" charset="0"/>
                  </a:rPr>
                  <a:t/>
                </a:r>
                <a:br>
                  <a:rPr lang="en-US" sz="2800">
                    <a:solidFill>
                      <a:schemeClr val="bg1"/>
                    </a:solidFill>
                    <a:latin typeface="Cambria Math" panose="02040503050406030204" pitchFamily="18" charset="0"/>
                    <a:ea typeface="Calibri" panose="020F0502020204030204" pitchFamily="34" charset="0"/>
                  </a:rPr>
                </a:br>
                <a:endParaRPr lang="en-US" sz="2800">
                  <a:solidFill>
                    <a:schemeClr val="bg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218598" y="3783769"/>
                <a:ext cx="6096000" cy="52328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951906" y="4481362"/>
                <a:ext cx="4182171" cy="738664"/>
              </a:xfrm>
              <a:prstGeom prst="rect">
                <a:avLst/>
              </a:prstGeom>
            </p:spPr>
            <p:txBody>
              <a:bodyPr wrap="none">
                <a:spAutoFit/>
              </a:bodyPr>
              <a:lstStyle/>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ea typeface="Calibri" panose="020F0502020204030204" pitchFamily="34" charset="0"/>
                        </a:rPr>
                        <m:t>𝑉𝑃</m:t>
                      </m:r>
                      <m:r>
                        <a:rPr lang="en-US" sz="2800" i="1" smtClean="0">
                          <a:solidFill>
                            <a:schemeClr val="bg1"/>
                          </a:solidFill>
                          <a:latin typeface="Cambria Math" panose="02040503050406030204" pitchFamily="18" charset="0"/>
                          <a:ea typeface="Calibri" panose="020F0502020204030204" pitchFamily="34" charset="0"/>
                        </a:rPr>
                        <m:t>=</m:t>
                      </m:r>
                      <m:r>
                        <a:rPr lang="en-US" sz="2800" i="1" smtClean="0">
                          <a:solidFill>
                            <a:schemeClr val="bg1"/>
                          </a:solidFill>
                          <a:latin typeface="Cambria Math" panose="02040503050406030204" pitchFamily="18" charset="0"/>
                          <a:ea typeface="Calibri" panose="020F0502020204030204" pitchFamily="34" charset="0"/>
                        </a:rPr>
                        <m:t>𝑥</m:t>
                      </m:r>
                      <m:r>
                        <a:rPr lang="en-US" sz="2800" i="1" smtClean="0">
                          <a:solidFill>
                            <a:schemeClr val="bg1"/>
                          </a:solidFill>
                          <a:latin typeface="Cambria Math" panose="02040503050406030204" pitchFamily="18" charset="0"/>
                          <a:ea typeface="Calibri" panose="020F0502020204030204" pitchFamily="34" charset="0"/>
                        </a:rPr>
                        <m:t>+6=5+6=11</m:t>
                      </m:r>
                    </m:oMath>
                  </m:oMathPara>
                </a14:m>
                <a:endParaRPr lang="en-US" sz="2800">
                  <a:solidFill>
                    <a:schemeClr val="bg1"/>
                  </a:solidFill>
                  <a:latin typeface="Times New Roman" panose="02020603050405020304" pitchFamily="18" charset="0"/>
                  <a:ea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951906" y="4481362"/>
                <a:ext cx="4182171" cy="73866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48689" y="5234255"/>
                <a:ext cx="6035819" cy="738664"/>
              </a:xfrm>
              <a:prstGeom prst="rect">
                <a:avLst/>
              </a:prstGeom>
            </p:spPr>
            <p:txBody>
              <a:bodyPr wrap="non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Vì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19&gt;11</m:t>
                    </m:r>
                  </m:oMath>
                </a14:m>
                <a:r>
                  <a:rPr lang="en-US" sz="2800">
                    <a:solidFill>
                      <a:schemeClr val="bg1"/>
                    </a:solidFill>
                    <a:latin typeface="Times New Roman" panose="02020603050405020304" pitchFamily="18" charset="0"/>
                    <a:ea typeface="Calibri" panose="020F0502020204030204" pitchFamily="34" charset="0"/>
                  </a:rPr>
                  <a:t> nên hệ thức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3</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+4</m:t>
                    </m:r>
                    <m:r>
                      <m:rPr>
                        <m:nor/>
                      </m:rPr>
                      <a:rPr lang="en-US" sz="2800">
                        <a:solidFill>
                          <a:schemeClr val="bg1"/>
                        </a:solidFill>
                        <a:latin typeface="Cambria Math" panose="02040503050406030204" pitchFamily="18" charset="0"/>
                        <a:ea typeface="Calibri" panose="020F0502020204030204" pitchFamily="34" charset="0"/>
                      </a:rPr>
                      <m:t>&gt; </m:t>
                    </m:r>
                    <m:r>
                      <a:rPr lang="en-US" sz="2800" i="1">
                        <a:solidFill>
                          <a:schemeClr val="bg1"/>
                        </a:solidFill>
                        <a:latin typeface="Cambria Math" panose="02040503050406030204" pitchFamily="18" charset="0"/>
                        <a:ea typeface="Calibri" panose="020F0502020204030204" pitchFamily="34" charset="0"/>
                      </a:rPr>
                      <m:t>𝑥</m:t>
                    </m:r>
                    <m:r>
                      <a:rPr lang="en-US" sz="2800">
                        <a:solidFill>
                          <a:schemeClr val="bg1"/>
                        </a:solidFill>
                        <a:latin typeface="Cambria Math" panose="02040503050406030204" pitchFamily="18" charset="0"/>
                        <a:ea typeface="Calibri" panose="020F0502020204030204" pitchFamily="34" charset="0"/>
                      </a:rPr>
                      <m:t>+6</m:t>
                    </m:r>
                  </m:oMath>
                </a14:m>
                <a:r>
                  <a:rPr lang="en-US" sz="2800">
                    <a:solidFill>
                      <a:schemeClr val="bg1"/>
                    </a:solidFill>
                    <a:latin typeface="Times New Roman" panose="02020603050405020304" pitchFamily="18" charset="0"/>
                    <a:ea typeface="Calibri" panose="020F0502020204030204" pitchFamily="34" charset="0"/>
                  </a:rPr>
                  <a:t>.</a:t>
                </a:r>
              </a:p>
            </p:txBody>
          </p:sp>
        </mc:Choice>
        <mc:Fallback xmlns="">
          <p:sp>
            <p:nvSpPr>
              <p:cNvPr id="17" name="Rectangle 16"/>
              <p:cNvSpPr>
                <a:spLocks noRot="1" noChangeAspect="1" noMove="1" noResize="1" noEditPoints="1" noAdjustHandles="1" noChangeArrowheads="1" noChangeShapeType="1" noTextEdit="1"/>
              </p:cNvSpPr>
              <p:nvPr/>
            </p:nvSpPr>
            <p:spPr>
              <a:xfrm>
                <a:off x="3248689" y="5234255"/>
                <a:ext cx="6035819" cy="738664"/>
              </a:xfrm>
              <a:prstGeom prst="rect">
                <a:avLst/>
              </a:prstGeom>
              <a:blipFill>
                <a:blip r:embed="rId13"/>
                <a:stretch>
                  <a:fillRect l="-2121" r="-1111"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6200" y="3335196"/>
                <a:ext cx="12528656"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b) Khi thay giá trị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vào hệ thức </a:t>
                </a:r>
                <a14:m>
                  <m:oMath xmlns:m="http://schemas.openxmlformats.org/officeDocument/2006/math">
                    <m:r>
                      <a:rPr lang="en-US" sz="2800" i="1" smtClean="0">
                        <a:solidFill>
                          <a:schemeClr val="bg1"/>
                        </a:solidFill>
                        <a:latin typeface="Cambria Math" panose="02040503050406030204" pitchFamily="18" charset="0"/>
                        <a:ea typeface="Calibri" panose="020F0502020204030204" pitchFamily="34" charset="0"/>
                      </a:rPr>
                      <m:t>(1)</m:t>
                    </m:r>
                  </m:oMath>
                </a14:m>
                <a:r>
                  <a:rPr lang="en-US" sz="2800">
                    <a:solidFill>
                      <a:schemeClr val="bg1"/>
                    </a:solidFill>
                    <a:latin typeface="Times New Roman" panose="02020603050405020304" pitchFamily="18" charset="0"/>
                    <a:ea typeface="Calibri" panose="020F0502020204030204" pitchFamily="34" charset="0"/>
                  </a:rPr>
                  <a:t> ta có được một khẳng định đúng.</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76200" y="3335196"/>
                <a:ext cx="12528656" cy="738664"/>
              </a:xfrm>
              <a:prstGeom prst="rect">
                <a:avLst/>
              </a:prstGeom>
              <a:blipFill>
                <a:blip r:embed="rId14"/>
                <a:stretch>
                  <a:fillRect l="-973"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95456" y="4336370"/>
                <a:ext cx="11557000" cy="646331"/>
              </a:xfrm>
              <a:prstGeom prst="rect">
                <a:avLst/>
              </a:prstGeom>
            </p:spPr>
            <p:txBody>
              <a:bodyPr wrap="square">
                <a:spAutoFit/>
              </a:bodyPr>
              <a:lstStyle/>
              <a:p>
                <a:r>
                  <a:rPr lang="en-US" sz="3600" b="1">
                    <a:solidFill>
                      <a:srgbClr val="FFFF00"/>
                    </a:solidFill>
                    <a:latin typeface="Times New Roman" panose="02020603050405020304" pitchFamily="18" charset="0"/>
                    <a:ea typeface="Calibri" panose="020F0502020204030204" pitchFamily="34" charset="0"/>
                  </a:rPr>
                  <a:t>Giá trị </a:t>
                </a:r>
                <a14:m>
                  <m:oMath xmlns:m="http://schemas.openxmlformats.org/officeDocument/2006/math">
                    <m:r>
                      <a:rPr lang="en-US" sz="36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𝒙</m:t>
                    </m:r>
                    <m:r>
                      <a:rPr lang="en-US" sz="36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r>
                      <a:rPr lang="en-US" sz="36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𝟓</m:t>
                    </m:r>
                  </m:oMath>
                </a14:m>
                <a:r>
                  <a:rPr lang="en-US" sz="3600" b="1">
                    <a:solidFill>
                      <a:srgbClr val="FFFF00"/>
                    </a:solidFill>
                    <a:latin typeface="Times New Roman" panose="02020603050405020304" pitchFamily="18" charset="0"/>
                    <a:ea typeface="Calibri" panose="020F0502020204030204" pitchFamily="34" charset="0"/>
                  </a:rPr>
                  <a:t> là một nghiệm của bất phương trình đó. </a:t>
                </a:r>
                <a:endParaRPr lang="en-US" sz="3600" b="1">
                  <a:solidFill>
                    <a:srgbClr val="FFFF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895456" y="4336370"/>
                <a:ext cx="11557000" cy="646331"/>
              </a:xfrm>
              <a:prstGeom prst="rect">
                <a:avLst/>
              </a:prstGeom>
              <a:blipFill>
                <a:blip r:embed="rId15"/>
                <a:stretch>
                  <a:fillRect l="-1635" t="-16038" b="-3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95953" y="2223540"/>
                <a:ext cx="11694227" cy="823752"/>
              </a:xfrm>
              <a:prstGeom prst="rect">
                <a:avLst/>
              </a:prstGeom>
            </p:spPr>
            <p:txBody>
              <a:bodyPr wrap="none">
                <a:spAutoFit/>
              </a:bodyPr>
              <a:lstStyle/>
              <a:p>
                <a:pPr>
                  <a:lnSpc>
                    <a:spcPct val="150000"/>
                  </a:lnSpc>
                  <a:spcBef>
                    <a:spcPts val="600"/>
                  </a:spcBef>
                  <a:spcAft>
                    <a:spcPts val="0"/>
                  </a:spcAft>
                </a:pPr>
                <a:r>
                  <a:rPr lang="en-US" sz="3600" b="1">
                    <a:solidFill>
                      <a:srgbClr val="FFFF00"/>
                    </a:solidFill>
                    <a:latin typeface="Times New Roman" panose="02020603050405020304" pitchFamily="18" charset="0"/>
                    <a:ea typeface="Calibri" panose="020F0502020204030204" pitchFamily="34" charset="0"/>
                  </a:rPr>
                  <a:t>Hệ thức </a:t>
                </a:r>
                <a14:m>
                  <m:oMath xmlns:m="http://schemas.openxmlformats.org/officeDocument/2006/math">
                    <m:r>
                      <a:rPr lang="en-US" sz="3600" b="1" i="1">
                        <a:solidFill>
                          <a:srgbClr val="FFFF00"/>
                        </a:solidFill>
                        <a:latin typeface="Cambria Math" panose="02040503050406030204" pitchFamily="18" charset="0"/>
                        <a:ea typeface="Calibri" panose="020F0502020204030204" pitchFamily="34" charset="0"/>
                      </a:rPr>
                      <m:t>𝟑</m:t>
                    </m:r>
                    <m:r>
                      <a:rPr lang="en-US" sz="3600" b="1" i="1">
                        <a:solidFill>
                          <a:srgbClr val="FFFF00"/>
                        </a:solidFill>
                        <a:latin typeface="Cambria Math" panose="02040503050406030204" pitchFamily="18" charset="0"/>
                        <a:ea typeface="Calibri" panose="020F0502020204030204" pitchFamily="34" charset="0"/>
                      </a:rPr>
                      <m:t>𝒙</m:t>
                    </m:r>
                    <m:r>
                      <a:rPr lang="en-US" sz="3600" b="1" i="1">
                        <a:solidFill>
                          <a:srgbClr val="FFFF00"/>
                        </a:solidFill>
                        <a:latin typeface="Cambria Math" panose="02040503050406030204" pitchFamily="18" charset="0"/>
                        <a:ea typeface="Calibri" panose="020F0502020204030204" pitchFamily="34" charset="0"/>
                      </a:rPr>
                      <m:t>+</m:t>
                    </m:r>
                    <m:r>
                      <a:rPr lang="en-US" sz="3600" b="1" i="1">
                        <a:solidFill>
                          <a:srgbClr val="FFFF00"/>
                        </a:solidFill>
                        <a:latin typeface="Cambria Math" panose="02040503050406030204" pitchFamily="18" charset="0"/>
                        <a:ea typeface="Calibri" panose="020F0502020204030204" pitchFamily="34" charset="0"/>
                      </a:rPr>
                      <m:t>𝟒</m:t>
                    </m:r>
                    <m:r>
                      <m:rPr>
                        <m:nor/>
                      </m:rPr>
                      <a:rPr lang="en-US" sz="3600" b="1">
                        <a:solidFill>
                          <a:srgbClr val="FFFF00"/>
                        </a:solidFill>
                        <a:latin typeface="Cambria Math" panose="02040503050406030204" pitchFamily="18" charset="0"/>
                        <a:ea typeface="Calibri" panose="020F0502020204030204" pitchFamily="34" charset="0"/>
                      </a:rPr>
                      <m:t> &gt; </m:t>
                    </m:r>
                    <m:r>
                      <a:rPr lang="en-US" sz="3600" b="1" i="1">
                        <a:solidFill>
                          <a:srgbClr val="FFFF00"/>
                        </a:solidFill>
                        <a:latin typeface="Cambria Math" panose="02040503050406030204" pitchFamily="18" charset="0"/>
                        <a:ea typeface="Calibri" panose="020F0502020204030204" pitchFamily="34" charset="0"/>
                      </a:rPr>
                      <m:t>𝒙</m:t>
                    </m:r>
                    <m:r>
                      <a:rPr lang="en-US" sz="3600" b="1">
                        <a:solidFill>
                          <a:srgbClr val="FFFF00"/>
                        </a:solidFill>
                        <a:latin typeface="Cambria Math" panose="02040503050406030204" pitchFamily="18" charset="0"/>
                        <a:ea typeface="Calibri" panose="020F0502020204030204" pitchFamily="34" charset="0"/>
                      </a:rPr>
                      <m:t>+</m:t>
                    </m:r>
                    <m:r>
                      <a:rPr lang="en-US" sz="3600" b="1" i="1">
                        <a:solidFill>
                          <a:srgbClr val="FFFF00"/>
                        </a:solidFill>
                        <a:latin typeface="Cambria Math" panose="02040503050406030204" pitchFamily="18" charset="0"/>
                        <a:ea typeface="Calibri" panose="020F0502020204030204" pitchFamily="34" charset="0"/>
                      </a:rPr>
                      <m:t>𝟔</m:t>
                    </m:r>
                  </m:oMath>
                </a14:m>
                <a:r>
                  <a:rPr lang="en-US" sz="3600" b="1">
                    <a:solidFill>
                      <a:srgbClr val="FFFF00"/>
                    </a:solidFill>
                    <a:latin typeface="Times New Roman" panose="02020603050405020304" pitchFamily="18" charset="0"/>
                    <a:ea typeface="Calibri" panose="020F0502020204030204" pitchFamily="34" charset="0"/>
                  </a:rPr>
                  <a:t> là một bất phương trình với ẩn </a:t>
                </a:r>
                <a14:m>
                  <m:oMath xmlns:m="http://schemas.openxmlformats.org/officeDocument/2006/math">
                    <m:r>
                      <a:rPr lang="en-US" sz="3600" b="1" i="1">
                        <a:solidFill>
                          <a:srgbClr val="FFFF00"/>
                        </a:solidFill>
                        <a:latin typeface="Cambria Math" panose="02040503050406030204" pitchFamily="18" charset="0"/>
                        <a:ea typeface="Calibri" panose="020F0502020204030204" pitchFamily="34" charset="0"/>
                      </a:rPr>
                      <m:t>𝒙</m:t>
                    </m:r>
                  </m:oMath>
                </a14:m>
                <a:r>
                  <a:rPr lang="en-US" sz="3600" b="1">
                    <a:solidFill>
                      <a:srgbClr val="FFFF00"/>
                    </a:solidFill>
                    <a:latin typeface="Times New Roman" panose="02020603050405020304" pitchFamily="18" charset="0"/>
                    <a:ea typeface="Calibri" panose="020F0502020204030204" pitchFamily="34" charset="0"/>
                  </a:rPr>
                  <a:t>. </a:t>
                </a:r>
              </a:p>
            </p:txBody>
          </p:sp>
        </mc:Choice>
        <mc:Fallback xmlns="">
          <p:sp>
            <p:nvSpPr>
              <p:cNvPr id="18" name="Rectangle 17"/>
              <p:cNvSpPr>
                <a:spLocks noRot="1" noChangeAspect="1" noMove="1" noResize="1" noEditPoints="1" noAdjustHandles="1" noChangeArrowheads="1" noChangeShapeType="1" noTextEdit="1"/>
              </p:cNvSpPr>
              <p:nvPr/>
            </p:nvSpPr>
            <p:spPr>
              <a:xfrm>
                <a:off x="295953" y="2223540"/>
                <a:ext cx="11694227" cy="823752"/>
              </a:xfrm>
              <a:prstGeom prst="rect">
                <a:avLst/>
              </a:prstGeom>
              <a:blipFill>
                <a:blip r:embed="rId16"/>
                <a:stretch>
                  <a:fillRect l="-1616" r="-626" b="-26667"/>
                </a:stretch>
              </a:blipFill>
            </p:spPr>
            <p:txBody>
              <a:bodyPr/>
              <a:lstStyle/>
              <a:p>
                <a:r>
                  <a:rPr lang="en-US">
                    <a:noFill/>
                  </a:rPr>
                  <a:t> </a:t>
                </a:r>
              </a:p>
            </p:txBody>
          </p:sp>
        </mc:Fallback>
      </mc:AlternateContent>
      <p:grpSp>
        <p:nvGrpSpPr>
          <p:cNvPr id="21" name="Group 20"/>
          <p:cNvGrpSpPr/>
          <p:nvPr/>
        </p:nvGrpSpPr>
        <p:grpSpPr>
          <a:xfrm>
            <a:off x="8932243" y="80126"/>
            <a:ext cx="3225946" cy="1640087"/>
            <a:chOff x="4887383" y="3050012"/>
            <a:chExt cx="4229736" cy="1952201"/>
          </a:xfrm>
        </p:grpSpPr>
        <p:cxnSp>
          <p:nvCxnSpPr>
            <p:cNvPr id="22" name="Straight Connector 21"/>
            <p:cNvCxnSpPr/>
            <p:nvPr/>
          </p:nvCxnSpPr>
          <p:spPr>
            <a:xfrm flipH="1">
              <a:off x="6786563" y="4184650"/>
              <a:ext cx="141288" cy="66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27850" y="4184650"/>
              <a:ext cx="17145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7099300" y="4184650"/>
              <a:ext cx="133350" cy="6604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5" name="Straight Connector 24"/>
            <p:cNvCxnSpPr>
              <a:stCxn id="29" idx="7"/>
            </p:cNvCxnSpPr>
            <p:nvPr/>
          </p:nvCxnSpPr>
          <p:spPr>
            <a:xfrm flipV="1">
              <a:off x="5733651" y="4228837"/>
              <a:ext cx="1194199" cy="1340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30" idx="1"/>
            </p:cNvCxnSpPr>
            <p:nvPr/>
          </p:nvCxnSpPr>
          <p:spPr>
            <a:xfrm flipV="1">
              <a:off x="7099300" y="4092975"/>
              <a:ext cx="1186262" cy="1139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30" idx="3"/>
            </p:cNvCxnSpPr>
            <p:nvPr/>
          </p:nvCxnSpPr>
          <p:spPr>
            <a:xfrm flipV="1">
              <a:off x="7143750" y="4171552"/>
              <a:ext cx="1141812" cy="2893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749925" y="4451351"/>
              <a:ext cx="1107282" cy="15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638800" y="4346576"/>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269288" y="4076701"/>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endCxn id="29" idx="2"/>
            </p:cNvCxnSpPr>
            <p:nvPr/>
          </p:nvCxnSpPr>
          <p:spPr>
            <a:xfrm>
              <a:off x="5638800" y="42068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9" idx="6"/>
            </p:cNvCxnSpPr>
            <p:nvPr/>
          </p:nvCxnSpPr>
          <p:spPr>
            <a:xfrm>
              <a:off x="5749925" y="42068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0" idx="2"/>
            </p:cNvCxnSpPr>
            <p:nvPr/>
          </p:nvCxnSpPr>
          <p:spPr>
            <a:xfrm>
              <a:off x="8269288" y="3937000"/>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0" idx="6"/>
            </p:cNvCxnSpPr>
            <p:nvPr/>
          </p:nvCxnSpPr>
          <p:spPr>
            <a:xfrm>
              <a:off x="8380413" y="3936999"/>
              <a:ext cx="0" cy="1952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6197600" y="4845050"/>
              <a:ext cx="1625600" cy="1571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946106" y="4300537"/>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6983572" y="3898109"/>
              <a:ext cx="45719" cy="28574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956265" y="3973513"/>
              <a:ext cx="100966" cy="173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6004560" y="3050012"/>
              <a:ext cx="223203" cy="201188"/>
              <a:chOff x="6004560" y="3050012"/>
              <a:chExt cx="223203" cy="201188"/>
            </a:xfrm>
          </p:grpSpPr>
          <p:sp>
            <p:nvSpPr>
              <p:cNvPr id="81" name="Rectangle 80"/>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2" name="Object 81"/>
              <p:cNvGraphicFramePr>
                <a:graphicFrameLocks noChangeAspect="1"/>
              </p:cNvGraphicFramePr>
              <p:nvPr>
                <p:extLst>
                  <p:ext uri="{D42A27DB-BD31-4B8C-83A1-F6EECF244321}">
                    <p14:modId xmlns:p14="http://schemas.microsoft.com/office/powerpoint/2010/main" val="4175766719"/>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4238" name="Equation" r:id="rId17" imgW="88560" imgH="164880" progId="Equation.DSMT4">
                      <p:embed/>
                    </p:oleObj>
                  </mc:Choice>
                  <mc:Fallback>
                    <p:oleObj name="Equation" r:id="rId17" imgW="88560" imgH="164880" progId="Equation.DSMT4">
                      <p:embed/>
                      <p:pic>
                        <p:nvPicPr>
                          <p:cNvPr id="71" name="Object 70"/>
                          <p:cNvPicPr/>
                          <p:nvPr/>
                        </p:nvPicPr>
                        <p:blipFill>
                          <a:blip r:embed="rId18"/>
                          <a:stretch>
                            <a:fillRect/>
                          </a:stretch>
                        </p:blipFill>
                        <p:spPr>
                          <a:xfrm>
                            <a:off x="6072188" y="3068638"/>
                            <a:ext cx="88900" cy="165100"/>
                          </a:xfrm>
                          <a:prstGeom prst="rect">
                            <a:avLst/>
                          </a:prstGeom>
                        </p:spPr>
                      </p:pic>
                    </p:oleObj>
                  </mc:Fallback>
                </mc:AlternateContent>
              </a:graphicData>
            </a:graphic>
          </p:graphicFrame>
        </p:grpSp>
        <p:grpSp>
          <p:nvGrpSpPr>
            <p:cNvPr id="40" name="Group 39"/>
            <p:cNvGrpSpPr/>
            <p:nvPr/>
          </p:nvGrpSpPr>
          <p:grpSpPr>
            <a:xfrm>
              <a:off x="6004029" y="3313114"/>
              <a:ext cx="223203" cy="201188"/>
              <a:chOff x="6004560" y="3050012"/>
              <a:chExt cx="223203" cy="201188"/>
            </a:xfrm>
          </p:grpSpPr>
          <p:sp>
            <p:nvSpPr>
              <p:cNvPr id="79" name="Rectangle 78"/>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0" name="Object 79"/>
              <p:cNvGraphicFramePr>
                <a:graphicFrameLocks noChangeAspect="1"/>
              </p:cNvGraphicFramePr>
              <p:nvPr>
                <p:extLst>
                  <p:ext uri="{D42A27DB-BD31-4B8C-83A1-F6EECF244321}">
                    <p14:modId xmlns:p14="http://schemas.microsoft.com/office/powerpoint/2010/main" val="1699890860"/>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4239" name="Equation" r:id="rId19" imgW="88560" imgH="164880" progId="Equation.DSMT4">
                      <p:embed/>
                    </p:oleObj>
                  </mc:Choice>
                  <mc:Fallback>
                    <p:oleObj name="Equation" r:id="rId19" imgW="88560" imgH="164880" progId="Equation.DSMT4">
                      <p:embed/>
                      <p:pic>
                        <p:nvPicPr>
                          <p:cNvPr id="69" name="Object 68"/>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41" name="Group 40"/>
            <p:cNvGrpSpPr/>
            <p:nvPr/>
          </p:nvGrpSpPr>
          <p:grpSpPr>
            <a:xfrm>
              <a:off x="6004029" y="3576216"/>
              <a:ext cx="223203" cy="201188"/>
              <a:chOff x="6004560" y="3050012"/>
              <a:chExt cx="223203" cy="201188"/>
            </a:xfrm>
          </p:grpSpPr>
          <p:sp>
            <p:nvSpPr>
              <p:cNvPr id="77" name="Rectangle 76"/>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8" name="Object 77"/>
              <p:cNvGraphicFramePr>
                <a:graphicFrameLocks noChangeAspect="1"/>
              </p:cNvGraphicFramePr>
              <p:nvPr>
                <p:extLst>
                  <p:ext uri="{D42A27DB-BD31-4B8C-83A1-F6EECF244321}">
                    <p14:modId xmlns:p14="http://schemas.microsoft.com/office/powerpoint/2010/main" val="1351440470"/>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4240" name="Equation" r:id="rId21" imgW="88560" imgH="164880" progId="Equation.DSMT4">
                      <p:embed/>
                    </p:oleObj>
                  </mc:Choice>
                  <mc:Fallback>
                    <p:oleObj name="Equation" r:id="rId21" imgW="88560" imgH="164880" progId="Equation.DSMT4">
                      <p:embed/>
                      <p:pic>
                        <p:nvPicPr>
                          <p:cNvPr id="67" name="Object 66"/>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42" name="Group 41"/>
            <p:cNvGrpSpPr/>
            <p:nvPr/>
          </p:nvGrpSpPr>
          <p:grpSpPr>
            <a:xfrm>
              <a:off x="6010880" y="3843922"/>
              <a:ext cx="223203" cy="201188"/>
              <a:chOff x="6004560" y="3050012"/>
              <a:chExt cx="223203" cy="201188"/>
            </a:xfrm>
          </p:grpSpPr>
          <p:sp>
            <p:nvSpPr>
              <p:cNvPr id="75" name="Rectangle 74"/>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6" name="Object 75"/>
              <p:cNvGraphicFramePr>
                <a:graphicFrameLocks noChangeAspect="1"/>
              </p:cNvGraphicFramePr>
              <p:nvPr>
                <p:extLst>
                  <p:ext uri="{D42A27DB-BD31-4B8C-83A1-F6EECF244321}">
                    <p14:modId xmlns:p14="http://schemas.microsoft.com/office/powerpoint/2010/main" val="3126181400"/>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4241" name="Equation" r:id="rId22" imgW="88560" imgH="164880" progId="Equation.DSMT4">
                      <p:embed/>
                    </p:oleObj>
                  </mc:Choice>
                  <mc:Fallback>
                    <p:oleObj name="Equation" r:id="rId22" imgW="88560" imgH="164880" progId="Equation.DSMT4">
                      <p:embed/>
                      <p:pic>
                        <p:nvPicPr>
                          <p:cNvPr id="65" name="Object 64"/>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43" name="Group 42"/>
            <p:cNvGrpSpPr/>
            <p:nvPr/>
          </p:nvGrpSpPr>
          <p:grpSpPr>
            <a:xfrm>
              <a:off x="7993170" y="3290784"/>
              <a:ext cx="223203" cy="201188"/>
              <a:chOff x="6004560" y="3050012"/>
              <a:chExt cx="223203" cy="201188"/>
            </a:xfrm>
          </p:grpSpPr>
          <p:sp>
            <p:nvSpPr>
              <p:cNvPr id="73" name="Rectangle 72"/>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4" name="Object 73"/>
              <p:cNvGraphicFramePr>
                <a:graphicFrameLocks noChangeAspect="1"/>
              </p:cNvGraphicFramePr>
              <p:nvPr>
                <p:extLst>
                  <p:ext uri="{D42A27DB-BD31-4B8C-83A1-F6EECF244321}">
                    <p14:modId xmlns:p14="http://schemas.microsoft.com/office/powerpoint/2010/main" val="50749368"/>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4242" name="Equation" r:id="rId23" imgW="88560" imgH="164880" progId="Equation.DSMT4">
                      <p:embed/>
                    </p:oleObj>
                  </mc:Choice>
                  <mc:Fallback>
                    <p:oleObj name="Equation" r:id="rId23" imgW="88560" imgH="164880" progId="Equation.DSMT4">
                      <p:embed/>
                      <p:pic>
                        <p:nvPicPr>
                          <p:cNvPr id="63" name="Object 62"/>
                          <p:cNvPicPr/>
                          <p:nvPr/>
                        </p:nvPicPr>
                        <p:blipFill>
                          <a:blip r:embed="rId24"/>
                          <a:stretch>
                            <a:fillRect/>
                          </a:stretch>
                        </p:blipFill>
                        <p:spPr>
                          <a:xfrm>
                            <a:off x="6072188" y="3068638"/>
                            <a:ext cx="88900" cy="165100"/>
                          </a:xfrm>
                          <a:prstGeom prst="rect">
                            <a:avLst/>
                          </a:prstGeom>
                        </p:spPr>
                      </p:pic>
                    </p:oleObj>
                  </mc:Fallback>
                </mc:AlternateContent>
              </a:graphicData>
            </a:graphic>
          </p:graphicFrame>
        </p:grpSp>
        <p:grpSp>
          <p:nvGrpSpPr>
            <p:cNvPr id="44" name="Group 43"/>
            <p:cNvGrpSpPr/>
            <p:nvPr/>
          </p:nvGrpSpPr>
          <p:grpSpPr>
            <a:xfrm>
              <a:off x="8269975" y="3294591"/>
              <a:ext cx="223203" cy="201188"/>
              <a:chOff x="6004560" y="3050012"/>
              <a:chExt cx="223203" cy="201188"/>
            </a:xfrm>
          </p:grpSpPr>
          <p:sp>
            <p:nvSpPr>
              <p:cNvPr id="71" name="Rectangle 70"/>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2" name="Object 71"/>
              <p:cNvGraphicFramePr>
                <a:graphicFrameLocks noChangeAspect="1"/>
              </p:cNvGraphicFramePr>
              <p:nvPr>
                <p:extLst>
                  <p:ext uri="{D42A27DB-BD31-4B8C-83A1-F6EECF244321}">
                    <p14:modId xmlns:p14="http://schemas.microsoft.com/office/powerpoint/2010/main" val="3103447452"/>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4243" name="Equation" r:id="rId25" imgW="88560" imgH="164880" progId="Equation.DSMT4">
                      <p:embed/>
                    </p:oleObj>
                  </mc:Choice>
                  <mc:Fallback>
                    <p:oleObj name="Equation" r:id="rId25" imgW="88560" imgH="164880" progId="Equation.DSMT4">
                      <p:embed/>
                      <p:pic>
                        <p:nvPicPr>
                          <p:cNvPr id="61" name="Object 60"/>
                          <p:cNvPicPr/>
                          <p:nvPr/>
                        </p:nvPicPr>
                        <p:blipFill>
                          <a:blip r:embed="rId24"/>
                          <a:stretch>
                            <a:fillRect/>
                          </a:stretch>
                        </p:blipFill>
                        <p:spPr>
                          <a:xfrm>
                            <a:off x="6072188" y="3068638"/>
                            <a:ext cx="88900" cy="165100"/>
                          </a:xfrm>
                          <a:prstGeom prst="rect">
                            <a:avLst/>
                          </a:prstGeom>
                        </p:spPr>
                      </p:pic>
                    </p:oleObj>
                  </mc:Fallback>
                </mc:AlternateContent>
              </a:graphicData>
            </a:graphic>
          </p:graphicFrame>
        </p:grpSp>
        <p:grpSp>
          <p:nvGrpSpPr>
            <p:cNvPr id="45" name="Group 44"/>
            <p:cNvGrpSpPr/>
            <p:nvPr/>
          </p:nvGrpSpPr>
          <p:grpSpPr>
            <a:xfrm>
              <a:off x="8541068" y="3289885"/>
              <a:ext cx="223203" cy="201188"/>
              <a:chOff x="6004560" y="3050012"/>
              <a:chExt cx="223203" cy="201188"/>
            </a:xfrm>
          </p:grpSpPr>
          <p:sp>
            <p:nvSpPr>
              <p:cNvPr id="69" name="Rectangle 68"/>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0" name="Object 69"/>
              <p:cNvGraphicFramePr>
                <a:graphicFrameLocks noChangeAspect="1"/>
              </p:cNvGraphicFramePr>
              <p:nvPr>
                <p:extLst>
                  <p:ext uri="{D42A27DB-BD31-4B8C-83A1-F6EECF244321}">
                    <p14:modId xmlns:p14="http://schemas.microsoft.com/office/powerpoint/2010/main" val="3911521341"/>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4244" name="Equation" r:id="rId26" imgW="88560" imgH="164880" progId="Equation.DSMT4">
                      <p:embed/>
                    </p:oleObj>
                  </mc:Choice>
                  <mc:Fallback>
                    <p:oleObj name="Equation" r:id="rId26" imgW="88560" imgH="164880" progId="Equation.DSMT4">
                      <p:embed/>
                      <p:pic>
                        <p:nvPicPr>
                          <p:cNvPr id="59" name="Object 58"/>
                          <p:cNvPicPr/>
                          <p:nvPr/>
                        </p:nvPicPr>
                        <p:blipFill>
                          <a:blip r:embed="rId24"/>
                          <a:stretch>
                            <a:fillRect/>
                          </a:stretch>
                        </p:blipFill>
                        <p:spPr>
                          <a:xfrm>
                            <a:off x="6072188" y="3068638"/>
                            <a:ext cx="88900" cy="165100"/>
                          </a:xfrm>
                          <a:prstGeom prst="rect">
                            <a:avLst/>
                          </a:prstGeom>
                        </p:spPr>
                      </p:pic>
                    </p:oleObj>
                  </mc:Fallback>
                </mc:AlternateContent>
              </a:graphicData>
            </a:graphic>
          </p:graphicFrame>
        </p:grpSp>
        <p:grpSp>
          <p:nvGrpSpPr>
            <p:cNvPr id="46" name="Group 45"/>
            <p:cNvGrpSpPr/>
            <p:nvPr/>
          </p:nvGrpSpPr>
          <p:grpSpPr>
            <a:xfrm>
              <a:off x="7993170" y="3570719"/>
              <a:ext cx="223203" cy="201188"/>
              <a:chOff x="6004560" y="3050012"/>
              <a:chExt cx="223203" cy="201188"/>
            </a:xfrm>
          </p:grpSpPr>
          <p:sp>
            <p:nvSpPr>
              <p:cNvPr id="67" name="Rectangle 66"/>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8" name="Object 67"/>
              <p:cNvGraphicFramePr>
                <a:graphicFrameLocks noChangeAspect="1"/>
              </p:cNvGraphicFramePr>
              <p:nvPr>
                <p:extLst>
                  <p:ext uri="{D42A27DB-BD31-4B8C-83A1-F6EECF244321}">
                    <p14:modId xmlns:p14="http://schemas.microsoft.com/office/powerpoint/2010/main" val="2687638619"/>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4245" name="Equation" r:id="rId27" imgW="88560" imgH="164880" progId="Equation.DSMT4">
                      <p:embed/>
                    </p:oleObj>
                  </mc:Choice>
                  <mc:Fallback>
                    <p:oleObj name="Equation" r:id="rId27" imgW="88560" imgH="164880" progId="Equation.DSMT4">
                      <p:embed/>
                      <p:pic>
                        <p:nvPicPr>
                          <p:cNvPr id="57" name="Object 56"/>
                          <p:cNvPicPr/>
                          <p:nvPr/>
                        </p:nvPicPr>
                        <p:blipFill>
                          <a:blip r:embed="rId24"/>
                          <a:stretch>
                            <a:fillRect/>
                          </a:stretch>
                        </p:blipFill>
                        <p:spPr>
                          <a:xfrm>
                            <a:off x="6072188" y="3068638"/>
                            <a:ext cx="88900" cy="165100"/>
                          </a:xfrm>
                          <a:prstGeom prst="rect">
                            <a:avLst/>
                          </a:prstGeom>
                        </p:spPr>
                      </p:pic>
                    </p:oleObj>
                  </mc:Fallback>
                </mc:AlternateContent>
              </a:graphicData>
            </a:graphic>
          </p:graphicFrame>
        </p:grpSp>
        <p:grpSp>
          <p:nvGrpSpPr>
            <p:cNvPr id="47" name="Group 46"/>
            <p:cNvGrpSpPr/>
            <p:nvPr/>
          </p:nvGrpSpPr>
          <p:grpSpPr>
            <a:xfrm>
              <a:off x="8269975" y="3574526"/>
              <a:ext cx="223203" cy="201188"/>
              <a:chOff x="6004560" y="3050012"/>
              <a:chExt cx="223203" cy="201188"/>
            </a:xfrm>
          </p:grpSpPr>
          <p:sp>
            <p:nvSpPr>
              <p:cNvPr id="65" name="Rectangle 64"/>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6" name="Object 65"/>
              <p:cNvGraphicFramePr>
                <a:graphicFrameLocks noChangeAspect="1"/>
              </p:cNvGraphicFramePr>
              <p:nvPr>
                <p:extLst>
                  <p:ext uri="{D42A27DB-BD31-4B8C-83A1-F6EECF244321}">
                    <p14:modId xmlns:p14="http://schemas.microsoft.com/office/powerpoint/2010/main" val="1689582696"/>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4246" name="Equation" r:id="rId28" imgW="88560" imgH="164880" progId="Equation.DSMT4">
                      <p:embed/>
                    </p:oleObj>
                  </mc:Choice>
                  <mc:Fallback>
                    <p:oleObj name="Equation" r:id="rId28" imgW="88560" imgH="164880" progId="Equation.DSMT4">
                      <p:embed/>
                      <p:pic>
                        <p:nvPicPr>
                          <p:cNvPr id="55" name="Object 54"/>
                          <p:cNvPicPr/>
                          <p:nvPr/>
                        </p:nvPicPr>
                        <p:blipFill>
                          <a:blip r:embed="rId24"/>
                          <a:stretch>
                            <a:fillRect/>
                          </a:stretch>
                        </p:blipFill>
                        <p:spPr>
                          <a:xfrm>
                            <a:off x="6072188" y="3068638"/>
                            <a:ext cx="88900" cy="165100"/>
                          </a:xfrm>
                          <a:prstGeom prst="rect">
                            <a:avLst/>
                          </a:prstGeom>
                        </p:spPr>
                      </p:pic>
                    </p:oleObj>
                  </mc:Fallback>
                </mc:AlternateContent>
              </a:graphicData>
            </a:graphic>
          </p:graphicFrame>
        </p:grpSp>
        <p:grpSp>
          <p:nvGrpSpPr>
            <p:cNvPr id="48" name="Group 47"/>
            <p:cNvGrpSpPr/>
            <p:nvPr/>
          </p:nvGrpSpPr>
          <p:grpSpPr>
            <a:xfrm>
              <a:off x="8541068" y="3569820"/>
              <a:ext cx="223203" cy="201188"/>
              <a:chOff x="6004560" y="3050012"/>
              <a:chExt cx="223203" cy="201188"/>
            </a:xfrm>
          </p:grpSpPr>
          <p:sp>
            <p:nvSpPr>
              <p:cNvPr id="63" name="Rectangle 62"/>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4" name="Object 63"/>
              <p:cNvGraphicFramePr>
                <a:graphicFrameLocks noChangeAspect="1"/>
              </p:cNvGraphicFramePr>
              <p:nvPr>
                <p:extLst>
                  <p:ext uri="{D42A27DB-BD31-4B8C-83A1-F6EECF244321}">
                    <p14:modId xmlns:p14="http://schemas.microsoft.com/office/powerpoint/2010/main" val="421385535"/>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spid="_x0000_s4247" name="Equation" r:id="rId29" imgW="88560" imgH="164880" progId="Equation.DSMT4">
                      <p:embed/>
                    </p:oleObj>
                  </mc:Choice>
                  <mc:Fallback>
                    <p:oleObj name="Equation" r:id="rId29" imgW="88560" imgH="164880" progId="Equation.DSMT4">
                      <p:embed/>
                      <p:pic>
                        <p:nvPicPr>
                          <p:cNvPr id="53" name="Object 52"/>
                          <p:cNvPicPr/>
                          <p:nvPr/>
                        </p:nvPicPr>
                        <p:blipFill>
                          <a:blip r:embed="rId24"/>
                          <a:stretch>
                            <a:fillRect/>
                          </a:stretch>
                        </p:blipFill>
                        <p:spPr>
                          <a:xfrm>
                            <a:off x="6072188" y="3068638"/>
                            <a:ext cx="88900" cy="165100"/>
                          </a:xfrm>
                          <a:prstGeom prst="rect">
                            <a:avLst/>
                          </a:prstGeom>
                        </p:spPr>
                      </p:pic>
                    </p:oleObj>
                  </mc:Fallback>
                </mc:AlternateContent>
              </a:graphicData>
            </a:graphic>
          </p:graphicFrame>
        </p:grpSp>
        <p:grpSp>
          <p:nvGrpSpPr>
            <p:cNvPr id="49" name="Group 48"/>
            <p:cNvGrpSpPr/>
            <p:nvPr/>
          </p:nvGrpSpPr>
          <p:grpSpPr>
            <a:xfrm>
              <a:off x="4887383" y="4045110"/>
              <a:ext cx="1600200" cy="160020"/>
              <a:chOff x="4887383" y="4045110"/>
              <a:chExt cx="1600200" cy="160020"/>
            </a:xfrm>
          </p:grpSpPr>
          <p:sp>
            <p:nvSpPr>
              <p:cNvPr id="61" name="Rectangle 60"/>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Operation 61"/>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7516919" y="3780735"/>
              <a:ext cx="1600200" cy="160020"/>
              <a:chOff x="4887383" y="4045110"/>
              <a:chExt cx="1600200" cy="160020"/>
            </a:xfrm>
          </p:grpSpPr>
          <p:sp>
            <p:nvSpPr>
              <p:cNvPr id="59" name="Rectangle 58"/>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5070077" y="3314225"/>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52" name="Object 51"/>
            <p:cNvGraphicFramePr>
              <a:graphicFrameLocks noChangeAspect="1"/>
            </p:cNvGraphicFramePr>
            <p:nvPr>
              <p:extLst>
                <p:ext uri="{D42A27DB-BD31-4B8C-83A1-F6EECF244321}">
                  <p14:modId xmlns:p14="http://schemas.microsoft.com/office/powerpoint/2010/main" val="821296113"/>
                </p:ext>
              </p:extLst>
            </p:nvPr>
          </p:nvGraphicFramePr>
          <p:xfrm>
            <a:off x="5381227" y="3353383"/>
            <a:ext cx="127000" cy="139700"/>
          </p:xfrm>
          <a:graphic>
            <a:graphicData uri="http://schemas.openxmlformats.org/presentationml/2006/ole">
              <mc:AlternateContent xmlns:mc="http://schemas.openxmlformats.org/markup-compatibility/2006">
                <mc:Choice xmlns:v="urn:schemas-microsoft-com:vml" Requires="v">
                  <p:oleObj spid="_x0000_s4248" name="Equation" r:id="rId30" imgW="126720" imgH="139680" progId="Equation.DSMT4">
                    <p:embed/>
                  </p:oleObj>
                </mc:Choice>
                <mc:Fallback>
                  <p:oleObj name="Equation" r:id="rId30" imgW="126720" imgH="139680" progId="Equation.DSMT4">
                    <p:embed/>
                    <p:pic>
                      <p:nvPicPr>
                        <p:cNvPr id="41" name="Object 40"/>
                        <p:cNvPicPr/>
                        <p:nvPr/>
                      </p:nvPicPr>
                      <p:blipFill>
                        <a:blip r:embed="rId31"/>
                        <a:stretch>
                          <a:fillRect/>
                        </a:stretch>
                      </p:blipFill>
                      <p:spPr>
                        <a:xfrm>
                          <a:off x="5381227" y="3353383"/>
                          <a:ext cx="127000" cy="139700"/>
                        </a:xfrm>
                        <a:prstGeom prst="rect">
                          <a:avLst/>
                        </a:prstGeom>
                      </p:spPr>
                    </p:pic>
                  </p:oleObj>
                </mc:Fallback>
              </mc:AlternateContent>
            </a:graphicData>
          </a:graphic>
        </p:graphicFrame>
        <p:sp>
          <p:nvSpPr>
            <p:cNvPr id="53" name="Rectangle 52"/>
            <p:cNvSpPr/>
            <p:nvPr/>
          </p:nvSpPr>
          <p:spPr>
            <a:xfrm>
              <a:off x="5067960" y="3583737"/>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54" name="Object 53"/>
            <p:cNvGraphicFramePr>
              <a:graphicFrameLocks noChangeAspect="1"/>
            </p:cNvGraphicFramePr>
            <p:nvPr>
              <p:extLst>
                <p:ext uri="{D42A27DB-BD31-4B8C-83A1-F6EECF244321}">
                  <p14:modId xmlns:p14="http://schemas.microsoft.com/office/powerpoint/2010/main" val="2900085165"/>
                </p:ext>
              </p:extLst>
            </p:nvPr>
          </p:nvGraphicFramePr>
          <p:xfrm>
            <a:off x="5379110" y="3622895"/>
            <a:ext cx="127000" cy="139700"/>
          </p:xfrm>
          <a:graphic>
            <a:graphicData uri="http://schemas.openxmlformats.org/presentationml/2006/ole">
              <mc:AlternateContent xmlns:mc="http://schemas.openxmlformats.org/markup-compatibility/2006">
                <mc:Choice xmlns:v="urn:schemas-microsoft-com:vml" Requires="v">
                  <p:oleObj spid="_x0000_s4249" name="Equation" r:id="rId32" imgW="126720" imgH="139680" progId="Equation.DSMT4">
                    <p:embed/>
                  </p:oleObj>
                </mc:Choice>
                <mc:Fallback>
                  <p:oleObj name="Equation" r:id="rId32" imgW="126720" imgH="139680" progId="Equation.DSMT4">
                    <p:embed/>
                    <p:pic>
                      <p:nvPicPr>
                        <p:cNvPr id="43" name="Object 42"/>
                        <p:cNvPicPr/>
                        <p:nvPr/>
                      </p:nvPicPr>
                      <p:blipFill>
                        <a:blip r:embed="rId31"/>
                        <a:stretch>
                          <a:fillRect/>
                        </a:stretch>
                      </p:blipFill>
                      <p:spPr>
                        <a:xfrm>
                          <a:off x="5379110" y="3622895"/>
                          <a:ext cx="127000" cy="139700"/>
                        </a:xfrm>
                        <a:prstGeom prst="rect">
                          <a:avLst/>
                        </a:prstGeom>
                      </p:spPr>
                    </p:pic>
                  </p:oleObj>
                </mc:Fallback>
              </mc:AlternateContent>
            </a:graphicData>
          </a:graphic>
        </p:graphicFrame>
        <p:sp>
          <p:nvSpPr>
            <p:cNvPr id="55" name="Rectangle 54"/>
            <p:cNvSpPr/>
            <p:nvPr/>
          </p:nvSpPr>
          <p:spPr>
            <a:xfrm>
              <a:off x="5070077" y="3835665"/>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56" name="Object 55"/>
            <p:cNvGraphicFramePr>
              <a:graphicFrameLocks noChangeAspect="1"/>
            </p:cNvGraphicFramePr>
            <p:nvPr>
              <p:extLst>
                <p:ext uri="{D42A27DB-BD31-4B8C-83A1-F6EECF244321}">
                  <p14:modId xmlns:p14="http://schemas.microsoft.com/office/powerpoint/2010/main" val="2432747915"/>
                </p:ext>
              </p:extLst>
            </p:nvPr>
          </p:nvGraphicFramePr>
          <p:xfrm>
            <a:off x="5381227" y="3874823"/>
            <a:ext cx="127000" cy="139700"/>
          </p:xfrm>
          <a:graphic>
            <a:graphicData uri="http://schemas.openxmlformats.org/presentationml/2006/ole">
              <mc:AlternateContent xmlns:mc="http://schemas.openxmlformats.org/markup-compatibility/2006">
                <mc:Choice xmlns:v="urn:schemas-microsoft-com:vml" Requires="v">
                  <p:oleObj spid="_x0000_s4250" name="Equation" r:id="rId33" imgW="126720" imgH="139680" progId="Equation.DSMT4">
                    <p:embed/>
                  </p:oleObj>
                </mc:Choice>
                <mc:Fallback>
                  <p:oleObj name="Equation" r:id="rId33" imgW="126720" imgH="139680" progId="Equation.DSMT4">
                    <p:embed/>
                    <p:pic>
                      <p:nvPicPr>
                        <p:cNvPr id="45" name="Object 44"/>
                        <p:cNvPicPr/>
                        <p:nvPr/>
                      </p:nvPicPr>
                      <p:blipFill>
                        <a:blip r:embed="rId31"/>
                        <a:stretch>
                          <a:fillRect/>
                        </a:stretch>
                      </p:blipFill>
                      <p:spPr>
                        <a:xfrm>
                          <a:off x="5381227" y="3874823"/>
                          <a:ext cx="127000" cy="139700"/>
                        </a:xfrm>
                        <a:prstGeom prst="rect">
                          <a:avLst/>
                        </a:prstGeom>
                      </p:spPr>
                    </p:pic>
                  </p:oleObj>
                </mc:Fallback>
              </mc:AlternateContent>
            </a:graphicData>
          </a:graphic>
        </p:graphicFrame>
        <p:sp>
          <p:nvSpPr>
            <p:cNvPr id="57" name="Rectangle 56"/>
            <p:cNvSpPr/>
            <p:nvPr/>
          </p:nvSpPr>
          <p:spPr>
            <a:xfrm>
              <a:off x="8021321" y="3060839"/>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58" name="Object 57"/>
            <p:cNvGraphicFramePr>
              <a:graphicFrameLocks noChangeAspect="1"/>
            </p:cNvGraphicFramePr>
            <p:nvPr>
              <p:extLst>
                <p:ext uri="{D42A27DB-BD31-4B8C-83A1-F6EECF244321}">
                  <p14:modId xmlns:p14="http://schemas.microsoft.com/office/powerpoint/2010/main" val="786170277"/>
                </p:ext>
              </p:extLst>
            </p:nvPr>
          </p:nvGraphicFramePr>
          <p:xfrm>
            <a:off x="8332471" y="3099997"/>
            <a:ext cx="127000" cy="139700"/>
          </p:xfrm>
          <a:graphic>
            <a:graphicData uri="http://schemas.openxmlformats.org/presentationml/2006/ole">
              <mc:AlternateContent xmlns:mc="http://schemas.openxmlformats.org/markup-compatibility/2006">
                <mc:Choice xmlns:v="urn:schemas-microsoft-com:vml" Requires="v">
                  <p:oleObj spid="_x0000_s4251" name="Equation" r:id="rId34" imgW="126720" imgH="139680" progId="Equation.DSMT4">
                    <p:embed/>
                  </p:oleObj>
                </mc:Choice>
                <mc:Fallback>
                  <p:oleObj name="Equation" r:id="rId34" imgW="126720" imgH="139680" progId="Equation.DSMT4">
                    <p:embed/>
                    <p:pic>
                      <p:nvPicPr>
                        <p:cNvPr id="47" name="Object 46"/>
                        <p:cNvPicPr/>
                        <p:nvPr/>
                      </p:nvPicPr>
                      <p:blipFill>
                        <a:blip r:embed="rId31"/>
                        <a:stretch>
                          <a:fillRect/>
                        </a:stretch>
                      </p:blipFill>
                      <p:spPr>
                        <a:xfrm>
                          <a:off x="8332471" y="3099997"/>
                          <a:ext cx="127000" cy="139700"/>
                        </a:xfrm>
                        <a:prstGeom prst="rect">
                          <a:avLst/>
                        </a:prstGeom>
                      </p:spPr>
                    </p:pic>
                  </p:oleObj>
                </mc:Fallback>
              </mc:AlternateContent>
            </a:graphicData>
          </a:graphic>
        </p:graphicFrame>
      </p:grpSp>
    </p:spTree>
    <p:extLst>
      <p:ext uri="{BB962C8B-B14F-4D97-AF65-F5344CB8AC3E}">
        <p14:creationId xmlns:p14="http://schemas.microsoft.com/office/powerpoint/2010/main" val="239153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grpId="1" nodeType="clickEffect">
                                  <p:stCondLst>
                                    <p:cond delay="0"/>
                                  </p:stCondLst>
                                  <p:childTnLst>
                                    <p:animEffect transition="out" filter="blinds(horizont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3"/>
                                        </p:tgtEl>
                                      </p:cBhvr>
                                    </p:animEffect>
                                    <p:set>
                                      <p:cBhvr>
                                        <p:cTn id="67" dur="1" fill="hold">
                                          <p:stCondLst>
                                            <p:cond delay="499"/>
                                          </p:stCondLst>
                                        </p:cTn>
                                        <p:tgtEl>
                                          <p:spTgt spid="3"/>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22" presetClass="entr" presetSubtype="8"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3" grpId="1"/>
      <p:bldP spid="14" grpId="0"/>
      <p:bldP spid="14" grpId="1"/>
      <p:bldP spid="15" grpId="0"/>
      <p:bldP spid="15" grpId="1"/>
      <p:bldP spid="2" grpId="0"/>
      <p:bldP spid="2" grpId="1"/>
      <p:bldP spid="3" grpId="0"/>
      <p:bldP spid="3" grpId="1"/>
      <p:bldP spid="4" grpId="0"/>
      <p:bldP spid="4" grpId="1"/>
      <p:bldP spid="17" grpId="0"/>
      <p:bldP spid="17" grpId="1"/>
      <p:bldP spid="19" grpId="0"/>
      <p:bldP spid="20"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Rectangle 35"/>
              <p:cNvSpPr/>
              <p:nvPr/>
            </p:nvSpPr>
            <p:spPr>
              <a:xfrm>
                <a:off x="157314" y="564771"/>
                <a:ext cx="11806085" cy="1892826"/>
              </a:xfrm>
              <a:prstGeom prst="rect">
                <a:avLst/>
              </a:prstGeom>
            </p:spPr>
            <p:txBody>
              <a:bodyPr wrap="square">
                <a:spAutoFit/>
              </a:bodyPr>
              <a:lstStyle/>
              <a:p>
                <a:pPr>
                  <a:lnSpc>
                    <a:spcPct val="150000"/>
                  </a:lnSpc>
                  <a:spcBef>
                    <a:spcPts val="600"/>
                  </a:spcBef>
                  <a:spcAft>
                    <a:spcPts val="0"/>
                  </a:spcAft>
                </a:pPr>
                <a:r>
                  <a:rPr lang="en-US" sz="2800" b="1">
                    <a:solidFill>
                      <a:srgbClr val="FFFF00"/>
                    </a:solidFill>
                    <a:latin typeface="Times New Roman" panose="02020603050405020304" pitchFamily="18" charset="0"/>
                    <a:ea typeface="Calibri" panose="020F0502020204030204" pitchFamily="34" charset="0"/>
                  </a:rPr>
                  <a:t>Ví dụ 1:</a:t>
                </a:r>
                <a:r>
                  <a:rPr lang="en-US" sz="2800">
                    <a:solidFill>
                      <a:srgbClr val="FFFF00"/>
                    </a:solidFill>
                    <a:latin typeface="Times New Roman" panose="02020603050405020304" pitchFamily="18" charset="0"/>
                    <a:ea typeface="Calibri" panose="020F0502020204030204" pitchFamily="34" charset="0"/>
                  </a:rPr>
                  <a:t> </a:t>
                </a:r>
                <a:r>
                  <a:rPr lang="en-US" sz="2800">
                    <a:solidFill>
                      <a:schemeClr val="bg1"/>
                    </a:solidFill>
                    <a:latin typeface="Times New Roman" panose="02020603050405020304" pitchFamily="18" charset="0"/>
                    <a:ea typeface="Calibri" panose="020F0502020204030204" pitchFamily="34" charset="0"/>
                  </a:rPr>
                  <a:t>Trong các giá trị sau của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oMath>
                </a14:m>
                <a:r>
                  <a:rPr lang="en-US" sz="2800">
                    <a:solidFill>
                      <a:schemeClr val="bg1"/>
                    </a:solidFill>
                    <a:latin typeface="Times New Roman" panose="02020603050405020304" pitchFamily="18" charset="0"/>
                    <a:ea typeface="Calibri" panose="020F0502020204030204" pitchFamily="34" charset="0"/>
                  </a:rPr>
                  <a:t>, giá trị nào là nghiệm của bất phương trình. </a:t>
                </a:r>
                <a:endParaRPr lang="en-US" sz="2800">
                  <a:solidFill>
                    <a:schemeClr val="bg1"/>
                  </a:solidFill>
                  <a:effectLst/>
                  <a:latin typeface="Times New Roman" panose="02020603050405020304" pitchFamily="18" charset="0"/>
                  <a:ea typeface="Calibri" panose="020F0502020204030204" pitchFamily="34" charset="0"/>
                </a:endParaRPr>
              </a:p>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+4&gt;2</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−12</m:t>
                      </m:r>
                    </m:oMath>
                  </m:oMathPara>
                </a14:m>
                <a:endParaRPr lang="en-US" sz="2800">
                  <a:solidFill>
                    <a:schemeClr val="bg1"/>
                  </a:solidFill>
                  <a:effectLst/>
                  <a:latin typeface="Times New Roman" panose="02020603050405020304" pitchFamily="18" charset="0"/>
                  <a:ea typeface="Calibri" panose="020F0502020204030204" pitchFamily="34" charset="0"/>
                </a:endParaRPr>
              </a:p>
              <a:p>
                <a:pPr>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                   a)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m:t>
                    </m:r>
                  </m:oMath>
                </a14:m>
                <a:r>
                  <a:rPr lang="en-US" sz="2800">
                    <a:solidFill>
                      <a:schemeClr val="bg1"/>
                    </a:solidFill>
                    <a:latin typeface="Times New Roman" panose="02020603050405020304" pitchFamily="18" charset="0"/>
                    <a:ea typeface="Calibri" panose="020F0502020204030204" pitchFamily="34" charset="0"/>
                  </a:rPr>
                  <a:t>                                                b)</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  </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=17</m:t>
                    </m:r>
                  </m:oMath>
                </a14:m>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157314" y="564771"/>
                <a:ext cx="11806085" cy="1892826"/>
              </a:xfrm>
              <a:prstGeom prst="rect">
                <a:avLst/>
              </a:prstGeom>
              <a:blipFill>
                <a:blip r:embed="rId5"/>
                <a:stretch>
                  <a:fillRect l="-1085" b="-8387"/>
                </a:stretch>
              </a:blipFill>
            </p:spPr>
            <p:txBody>
              <a:bodyPr/>
              <a:lstStyle/>
              <a:p>
                <a:r>
                  <a:rPr lang="en-US">
                    <a:noFill/>
                  </a:rPr>
                  <a:t> </a:t>
                </a:r>
              </a:p>
            </p:txBody>
          </p:sp>
        </mc:Fallback>
      </mc:AlternateContent>
      <p:sp>
        <p:nvSpPr>
          <p:cNvPr id="40" name="Rectangle 39"/>
          <p:cNvSpPr/>
          <p:nvPr/>
        </p:nvSpPr>
        <p:spPr>
          <a:xfrm>
            <a:off x="4071189" y="75946"/>
            <a:ext cx="3978333" cy="523220"/>
          </a:xfrm>
          <a:prstGeom prst="rect">
            <a:avLst/>
          </a:prstGeom>
        </p:spPr>
        <p:txBody>
          <a:bodyPr wrap="none">
            <a:spAutoFit/>
          </a:bodyPr>
          <a:lstStyle/>
          <a:p>
            <a:r>
              <a:rPr lang="en-US" sz="2800" b="1">
                <a:solidFill>
                  <a:srgbClr val="FFFF00"/>
                </a:solidFill>
                <a:latin typeface="Times New Roman" panose="02020603050405020304" pitchFamily="18" charset="0"/>
                <a:ea typeface="Calibri" panose="020F0502020204030204" pitchFamily="34" charset="0"/>
              </a:rPr>
              <a:t>HOẠT ĐỘNG CẶP ĐÔI</a:t>
            </a:r>
            <a:endParaRPr lang="en-US" sz="2800" b="1">
              <a:solidFill>
                <a:srgbClr val="FFFF00"/>
              </a:solidFill>
            </a:endParaRPr>
          </a:p>
        </p:txBody>
      </p:sp>
      <p:pic>
        <p:nvPicPr>
          <p:cNvPr id="1026" name="Picture 2" descr="https://toigingiuvedep.vn/wp-content/uploads/2021/01/hinh-anh-dau-hoi-cham-dep-nhat-13-600x600.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167" b="99833" l="2000" r="94167"/>
                    </a14:imgEffect>
                  </a14:imgLayer>
                </a14:imgProps>
              </a:ext>
              <a:ext uri="{28A0092B-C50C-407E-A947-70E740481C1C}">
                <a14:useLocalDpi xmlns:a14="http://schemas.microsoft.com/office/drawing/2010/main" val="0"/>
              </a:ext>
            </a:extLst>
          </a:blip>
          <a:srcRect/>
          <a:stretch>
            <a:fillRect/>
          </a:stretch>
        </p:blipFill>
        <p:spPr bwMode="auto">
          <a:xfrm>
            <a:off x="1835363" y="4023375"/>
            <a:ext cx="3453767" cy="3453767"/>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4400718" y="2333468"/>
            <a:ext cx="5424762" cy="2782530"/>
          </a:xfrm>
          <a:prstGeom prst="cloudCallout">
            <a:avLst>
              <a:gd name="adj1" fmla="val -53776"/>
              <a:gd name="adj2" fmla="val 491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ea typeface="Calibri" panose="020F0502020204030204" pitchFamily="34" charset="0"/>
              </a:rPr>
              <a:t>Làm thế nào để biết giá trị nào là nghiệm của bất phương trình?</a:t>
            </a:r>
            <a:endParaRPr lang="en-US" sz="2800">
              <a:solidFill>
                <a:schemeClr val="bg1"/>
              </a:solidFill>
            </a:endParaRPr>
          </a:p>
        </p:txBody>
      </p:sp>
    </p:spTree>
    <p:extLst>
      <p:ext uri="{BB962C8B-B14F-4D97-AF65-F5344CB8AC3E}">
        <p14:creationId xmlns:p14="http://schemas.microsoft.com/office/powerpoint/2010/main" val="338690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026"/>
                                        </p:tgtEl>
                                      </p:cBhvr>
                                    </p:animEffect>
                                    <p:set>
                                      <p:cBhvr>
                                        <p:cTn id="31" dur="1" fill="hold">
                                          <p:stCondLst>
                                            <p:cond delay="499"/>
                                          </p:stCondLst>
                                        </p:cTn>
                                        <p:tgtEl>
                                          <p:spTgt spid="1026"/>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5253" t="47306" r="27921" b="39898"/>
          <a:stretch/>
        </p:blipFill>
        <p:spPr>
          <a:xfrm>
            <a:off x="256673" y="1"/>
            <a:ext cx="736386" cy="776747"/>
          </a:xfrm>
          <a:prstGeom prst="rect">
            <a:avLst/>
          </a:prstGeom>
        </p:spPr>
      </p:pic>
      <mc:AlternateContent xmlns:mc="http://schemas.openxmlformats.org/markup-compatibility/2006" xmlns:a14="http://schemas.microsoft.com/office/drawing/2010/main">
        <mc:Choice Requires="a14">
          <p:sp>
            <p:nvSpPr>
              <p:cNvPr id="24" name="Rectangle 23"/>
              <p:cNvSpPr/>
              <p:nvPr/>
            </p:nvSpPr>
            <p:spPr>
              <a:xfrm>
                <a:off x="993059" y="612892"/>
                <a:ext cx="9972472" cy="2108269"/>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Cho biết giá trị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=3</m:t>
                    </m:r>
                  </m:oMath>
                </a14:m>
                <a:r>
                  <a:rPr lang="en-US" sz="2800">
                    <a:solidFill>
                      <a:schemeClr val="bg1"/>
                    </a:solidFill>
                    <a:latin typeface="Times New Roman" panose="02020603050405020304" pitchFamily="18" charset="0"/>
                    <a:ea typeface="Calibri" panose="020F0502020204030204" pitchFamily="34" charset="0"/>
                  </a:rPr>
                  <a:t> là nghiệm của bất phương trình nào trong các bất phương trình sau: </a:t>
                </a:r>
                <a:endParaRPr lang="en-US" sz="2800">
                  <a:solidFill>
                    <a:schemeClr val="bg1"/>
                  </a:solidFill>
                  <a:effectLst/>
                  <a:latin typeface="Times New Roman" panose="02020603050405020304" pitchFamily="18" charset="0"/>
                  <a:ea typeface="Calibri" panose="020F0502020204030204" pitchFamily="34" charset="0"/>
                </a:endParaRPr>
              </a:p>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a)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5</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+4&gt;4</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−12</m:t>
                    </m:r>
                  </m:oMath>
                </a14:m>
                <a:r>
                  <a:rPr lang="en-US" sz="2800">
                    <a:solidFill>
                      <a:schemeClr val="bg1"/>
                    </a:solidFill>
                    <a:latin typeface="Times New Roman" panose="02020603050405020304" pitchFamily="18" charset="0"/>
                    <a:ea typeface="Calibri" panose="020F0502020204030204" pitchFamily="34" charset="0"/>
                  </a:rPr>
                  <a:t>;                                          b) </a:t>
                </a:r>
                <a14:m>
                  <m:oMath xmlns:m="http://schemas.openxmlformats.org/officeDocument/2006/math">
                    <m:sSup>
                      <m:sSupPr>
                        <m:ctrlPr>
                          <a:rPr lang="en-US" sz="2800" i="1">
                            <a:solidFill>
                              <a:schemeClr val="bg1"/>
                            </a:solidFill>
                            <a:latin typeface="Cambria Math" panose="02040503050406030204" pitchFamily="18" charset="0"/>
                            <a:ea typeface="Calibri" panose="020F0502020204030204" pitchFamily="34" charset="0"/>
                          </a:rPr>
                        </m:ctrlPr>
                      </m:sSupPr>
                      <m:e>
                        <m:r>
                          <a:rPr lang="en-US" sz="2800" i="1">
                            <a:solidFill>
                              <a:schemeClr val="bg1"/>
                            </a:solidFill>
                            <a:latin typeface="Cambria Math" panose="02040503050406030204" pitchFamily="18" charset="0"/>
                            <a:ea typeface="Calibri" panose="020F0502020204030204" pitchFamily="34" charset="0"/>
                          </a:rPr>
                          <m:t>𝑥</m:t>
                        </m:r>
                      </m:e>
                      <m:sup>
                        <m:r>
                          <a:rPr lang="en-US" sz="2800" i="1">
                            <a:solidFill>
                              <a:schemeClr val="bg1"/>
                            </a:solidFill>
                            <a:latin typeface="Cambria Math" panose="02040503050406030204" pitchFamily="18" charset="0"/>
                            <a:ea typeface="Calibri" panose="020F0502020204030204" pitchFamily="34" charset="0"/>
                          </a:rPr>
                          <m:t>2</m:t>
                        </m:r>
                      </m:sup>
                    </m:sSup>
                    <m:r>
                      <a:rPr lang="en-US" sz="2800" i="1">
                        <a:solidFill>
                          <a:schemeClr val="bg1"/>
                        </a:solidFill>
                        <a:latin typeface="Cambria Math" panose="02040503050406030204" pitchFamily="18" charset="0"/>
                        <a:ea typeface="Calibri" panose="020F0502020204030204" pitchFamily="34" charset="0"/>
                      </a:rPr>
                      <m:t>–3</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+5≤4</m:t>
                    </m:r>
                  </m:oMath>
                </a14:m>
                <a:r>
                  <a:rPr lang="en-US" sz="2800">
                    <a:solidFill>
                      <a:schemeClr val="bg1"/>
                    </a:solidFill>
                    <a:latin typeface="Times New Roman" panose="02020603050405020304" pitchFamily="18" charset="0"/>
                    <a:ea typeface="Calibri" panose="020F0502020204030204" pitchFamily="34" charset="0"/>
                  </a:rPr>
                  <a:t>.</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993059" y="612892"/>
                <a:ext cx="9972472" cy="2108269"/>
              </a:xfrm>
              <a:prstGeom prst="rect">
                <a:avLst/>
              </a:prstGeom>
              <a:blipFill>
                <a:blip r:embed="rId6"/>
                <a:stretch>
                  <a:fillRect l="-1284" r="-550" b="-3768"/>
                </a:stretch>
              </a:blipFill>
            </p:spPr>
            <p:txBody>
              <a:bodyPr/>
              <a:lstStyle/>
              <a:p>
                <a:r>
                  <a:rPr lang="en-US">
                    <a:noFill/>
                  </a:rPr>
                  <a:t> </a:t>
                </a:r>
              </a:p>
            </p:txBody>
          </p:sp>
        </mc:Fallback>
      </mc:AlternateContent>
      <p:sp>
        <p:nvSpPr>
          <p:cNvPr id="28" name="Rectangle 27"/>
          <p:cNvSpPr/>
          <p:nvPr/>
        </p:nvSpPr>
        <p:spPr>
          <a:xfrm>
            <a:off x="4165696" y="22828"/>
            <a:ext cx="3978333" cy="523220"/>
          </a:xfrm>
          <a:prstGeom prst="rect">
            <a:avLst/>
          </a:prstGeom>
        </p:spPr>
        <p:txBody>
          <a:bodyPr wrap="none">
            <a:spAutoFit/>
          </a:bodyPr>
          <a:lstStyle/>
          <a:p>
            <a:r>
              <a:rPr lang="en-US" sz="2800" b="1">
                <a:solidFill>
                  <a:srgbClr val="FFFF00"/>
                </a:solidFill>
                <a:latin typeface="Times New Roman" panose="02020603050405020304" pitchFamily="18" charset="0"/>
                <a:ea typeface="Calibri" panose="020F0502020204030204" pitchFamily="34" charset="0"/>
              </a:rPr>
              <a:t>HOẠT ĐỘNG CẶP ĐÔI</a:t>
            </a:r>
            <a:endParaRPr lang="en-US" sz="2800" b="1">
              <a:solidFill>
                <a:srgbClr val="FFFF00"/>
              </a:solidFill>
            </a:endParaRPr>
          </a:p>
        </p:txBody>
      </p:sp>
    </p:spTree>
    <p:extLst>
      <p:ext uri="{BB962C8B-B14F-4D97-AF65-F5344CB8AC3E}">
        <p14:creationId xmlns:p14="http://schemas.microsoft.com/office/powerpoint/2010/main" val="56633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082" y="74000"/>
            <a:ext cx="9826318" cy="613245"/>
          </a:xfrm>
          <a:prstGeom prst="rect">
            <a:avLst/>
          </a:prstGeom>
        </p:spPr>
        <p:txBody>
          <a:bodyPr wrap="square">
            <a:spAutoFit/>
          </a:bodyPr>
          <a:lstStyle/>
          <a:p>
            <a:pPr algn="just">
              <a:lnSpc>
                <a:spcPct val="115000"/>
              </a:lnSpc>
              <a:spcBef>
                <a:spcPts val="600"/>
              </a:spcBef>
              <a:spcAft>
                <a:spcPts val="600"/>
              </a:spcAft>
              <a:tabLst>
                <a:tab pos="457200" algn="l"/>
                <a:tab pos="977900" algn="l"/>
              </a:tabLst>
            </a:pPr>
            <a:r>
              <a:rPr lang="en-US" sz="3200" b="1">
                <a:solidFill>
                  <a:srgbClr val="FFFF00"/>
                </a:solidFill>
                <a:latin typeface="Times New Roman" panose="02020603050405020304" pitchFamily="18" charset="0"/>
                <a:ea typeface="Calibri" panose="020F0502020204030204" pitchFamily="34" charset="0"/>
              </a:rPr>
              <a:t>II. BẤT PHƯƠNG TRÌNH BẬC NHẤT MỘT ẨN</a:t>
            </a:r>
            <a:endParaRPr lang="en-US" sz="3600">
              <a:solidFill>
                <a:srgbClr val="FFFF00"/>
              </a:solidFill>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573196" y="671318"/>
                <a:ext cx="12300284" cy="923330"/>
              </a:xfrm>
              <a:prstGeom prst="rect">
                <a:avLst/>
              </a:prstGeom>
            </p:spPr>
            <p:txBody>
              <a:bodyPr wrap="square">
                <a:spAutoFit/>
              </a:bodyPr>
              <a:lstStyle/>
              <a:p>
                <a:pPr>
                  <a:lnSpc>
                    <a:spcPct val="150000"/>
                  </a:lnSpc>
                  <a:spcBef>
                    <a:spcPts val="600"/>
                  </a:spcBef>
                  <a:spcAft>
                    <a:spcPts val="0"/>
                  </a:spcAft>
                </a:pPr>
                <a:r>
                  <a:rPr lang="en-US" sz="3600">
                    <a:solidFill>
                      <a:schemeClr val="bg1"/>
                    </a:solidFill>
                    <a:latin typeface="Times New Roman" panose="02020603050405020304" pitchFamily="18" charset="0"/>
                    <a:ea typeface="Calibri" panose="020F0502020204030204" pitchFamily="34" charset="0"/>
                  </a:rPr>
                  <a:t>Cho bất phương trình (ẩn  </a:t>
                </a:r>
                <a14:m>
                  <m:oMath xmlns:m="http://schemas.openxmlformats.org/officeDocument/2006/math">
                    <m:r>
                      <a:rPr lang="en-US" sz="3600" i="1">
                        <a:solidFill>
                          <a:schemeClr val="bg1"/>
                        </a:solidFill>
                        <a:latin typeface="Cambria Math" panose="02040503050406030204" pitchFamily="18" charset="0"/>
                        <a:ea typeface="Calibri" panose="020F0502020204030204" pitchFamily="34" charset="0"/>
                      </a:rPr>
                      <m:t>𝑥</m:t>
                    </m:r>
                  </m:oMath>
                </a14:m>
                <a:r>
                  <a:rPr lang="en-US" sz="3600">
                    <a:solidFill>
                      <a:schemeClr val="bg1"/>
                    </a:solidFill>
                    <a:latin typeface="Times New Roman" panose="02020603050405020304" pitchFamily="18" charset="0"/>
                    <a:ea typeface="Calibri" panose="020F0502020204030204" pitchFamily="34" charset="0"/>
                  </a:rPr>
                  <a:t>):    </a:t>
                </a:r>
                <a14:m>
                  <m:oMath xmlns:m="http://schemas.openxmlformats.org/officeDocument/2006/math">
                    <m:r>
                      <a:rPr lang="en-US" sz="3600" i="1">
                        <a:solidFill>
                          <a:schemeClr val="bg1"/>
                        </a:solidFill>
                        <a:latin typeface="Cambria Math" panose="02040503050406030204" pitchFamily="18" charset="0"/>
                        <a:ea typeface="Calibri" panose="020F0502020204030204" pitchFamily="34" charset="0"/>
                      </a:rPr>
                      <m:t>5</m:t>
                    </m:r>
                    <m:r>
                      <a:rPr lang="en-US" sz="3600" i="1">
                        <a:solidFill>
                          <a:schemeClr val="bg1"/>
                        </a:solidFill>
                        <a:latin typeface="Cambria Math" panose="02040503050406030204" pitchFamily="18" charset="0"/>
                        <a:ea typeface="Calibri" panose="020F0502020204030204" pitchFamily="34" charset="0"/>
                      </a:rPr>
                      <m:t>𝑥</m:t>
                    </m:r>
                    <m:r>
                      <a:rPr lang="en-US" sz="3600" i="1">
                        <a:solidFill>
                          <a:schemeClr val="bg1"/>
                        </a:solidFill>
                        <a:latin typeface="Cambria Math" panose="02040503050406030204" pitchFamily="18" charset="0"/>
                        <a:ea typeface="Calibri" panose="020F0502020204030204" pitchFamily="34" charset="0"/>
                      </a:rPr>
                      <m:t>+10&gt;0</m:t>
                    </m:r>
                  </m:oMath>
                </a14:m>
                <a:r>
                  <a:rPr lang="en-US" sz="3600">
                    <a:solidFill>
                      <a:schemeClr val="bg1"/>
                    </a:solidFill>
                    <a:latin typeface="Times New Roman" panose="02020603050405020304" pitchFamily="18" charset="0"/>
                    <a:ea typeface="Calibri" panose="020F0502020204030204" pitchFamily="34" charset="0"/>
                  </a:rPr>
                  <a:t>. </a:t>
                </a:r>
                <a:endParaRPr lang="en-US" sz="40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573196" y="671318"/>
                <a:ext cx="12300284" cy="923330"/>
              </a:xfrm>
              <a:prstGeom prst="rect">
                <a:avLst/>
              </a:prstGeom>
              <a:blipFill>
                <a:blip r:embed="rId2"/>
                <a:stretch>
                  <a:fillRect l="-1487" b="-12500"/>
                </a:stretch>
              </a:blipFill>
            </p:spPr>
            <p:txBody>
              <a:bodyPr/>
              <a:lstStyle/>
              <a:p>
                <a:r>
                  <a:rPr lang="en-US">
                    <a:noFill/>
                  </a:rPr>
                  <a:t> </a:t>
                </a:r>
              </a:p>
            </p:txBody>
          </p:sp>
        </mc:Fallback>
      </mc:AlternateContent>
      <p:pic>
        <p:nvPicPr>
          <p:cNvPr id="512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81" y="866330"/>
            <a:ext cx="1223737" cy="66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6" name="Rectangle 15"/>
              <p:cNvSpPr/>
              <p:nvPr/>
            </p:nvSpPr>
            <p:spPr>
              <a:xfrm>
                <a:off x="1906735" y="1564921"/>
                <a:ext cx="8913017" cy="738664"/>
              </a:xfrm>
              <a:prstGeom prst="rect">
                <a:avLst/>
              </a:prstGeom>
            </p:spPr>
            <p:txBody>
              <a:bodyPr wrap="none">
                <a:spAutoFit/>
              </a:bodyPr>
              <a:lstStyle/>
              <a:p>
                <a:pPr>
                  <a:lnSpc>
                    <a:spcPct val="150000"/>
                  </a:lnSpc>
                  <a:spcBef>
                    <a:spcPts val="600"/>
                  </a:spcBef>
                  <a:spcAft>
                    <a:spcPts val="0"/>
                  </a:spcAft>
                </a:pPr>
                <a:r>
                  <a:rPr lang="en-US" sz="2800" b="1">
                    <a:solidFill>
                      <a:schemeClr val="bg1"/>
                    </a:solidFill>
                    <a:latin typeface="Times New Roman" panose="02020603050405020304" pitchFamily="18" charset="0"/>
                    <a:ea typeface="Calibri" panose="020F0502020204030204" pitchFamily="34" charset="0"/>
                  </a:rPr>
                  <a:t>Đa thức ở vế trái của bất phương trình đó có bậc bằng </a:t>
                </a:r>
                <a14:m>
                  <m:oMath xmlns:m="http://schemas.openxmlformats.org/officeDocument/2006/math">
                    <m:r>
                      <a:rPr lang="en-US" sz="2800" b="1" i="1">
                        <a:solidFill>
                          <a:schemeClr val="bg1"/>
                        </a:solidFill>
                        <a:latin typeface="Cambria Math" panose="02040503050406030204" pitchFamily="18" charset="0"/>
                        <a:ea typeface="Calibri" panose="020F0502020204030204" pitchFamily="34" charset="0"/>
                      </a:rPr>
                      <m:t>𝟏</m:t>
                    </m:r>
                  </m:oMath>
                </a14:m>
                <a:r>
                  <a:rPr lang="en-US" sz="2800" b="1">
                    <a:solidFill>
                      <a:schemeClr val="bg1"/>
                    </a:solidFill>
                    <a:latin typeface="Times New Roman" panose="02020603050405020304" pitchFamily="18" charset="0"/>
                    <a:ea typeface="Calibri" panose="020F0502020204030204" pitchFamily="34" charset="0"/>
                  </a:rPr>
                  <a:t>.</a:t>
                </a:r>
                <a:endParaRPr lang="en-US" sz="3200" b="1">
                  <a:solidFill>
                    <a:schemeClr val="bg1"/>
                  </a:solidFill>
                  <a:effectLst/>
                  <a:latin typeface="Times New Roman" panose="02020603050405020304" pitchFamily="18" charset="0"/>
                  <a:ea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906735" y="1564921"/>
                <a:ext cx="8913017" cy="738664"/>
              </a:xfrm>
              <a:prstGeom prst="rect">
                <a:avLst/>
              </a:prstGeom>
              <a:blipFill>
                <a:blip r:embed="rId4"/>
                <a:stretch>
                  <a:fillRect l="-1436" r="-410" b="-12397"/>
                </a:stretch>
              </a:blipFill>
            </p:spPr>
            <p:txBody>
              <a:bodyPr/>
              <a:lstStyle/>
              <a:p>
                <a:r>
                  <a:rPr lang="en-US">
                    <a:noFill/>
                  </a:rPr>
                  <a:t> </a:t>
                </a:r>
              </a:p>
            </p:txBody>
          </p:sp>
        </mc:Fallback>
      </mc:AlternateContent>
      <p:pic>
        <p:nvPicPr>
          <p:cNvPr id="7" name="Picture 2" descr="https://toigingiuvedep.vn/wp-content/uploads/2021/01/hinh-anh-dau-hoi-cham-dep-nhat-13-600x600.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67" b="99833" l="2000" r="94167"/>
                    </a14:imgEffect>
                  </a14:imgLayer>
                </a14:imgProps>
              </a:ext>
              <a:ext uri="{28A0092B-C50C-407E-A947-70E740481C1C}">
                <a14:useLocalDpi xmlns:a14="http://schemas.microsoft.com/office/drawing/2010/main" val="0"/>
              </a:ext>
            </a:extLst>
          </a:blip>
          <a:srcRect/>
          <a:stretch>
            <a:fillRect/>
          </a:stretch>
        </p:blipFill>
        <p:spPr bwMode="auto">
          <a:xfrm>
            <a:off x="759242" y="3926075"/>
            <a:ext cx="3453767" cy="3453767"/>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p:nvPr/>
        </p:nvSpPr>
        <p:spPr>
          <a:xfrm>
            <a:off x="3315972" y="2495376"/>
            <a:ext cx="6520877" cy="3348836"/>
          </a:xfrm>
          <a:prstGeom prst="cloudCallout">
            <a:avLst>
              <a:gd name="adj1" fmla="val -56420"/>
              <a:gd name="adj2" fmla="val 230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0"/>
              </a:spcAft>
            </a:pPr>
            <a:r>
              <a:rPr lang="en-US" sz="3200" b="1">
                <a:solidFill>
                  <a:srgbClr val="FF0000"/>
                </a:solidFill>
                <a:latin typeface="Times New Roman" panose="02020603050405020304" pitchFamily="18" charset="0"/>
                <a:ea typeface="Calibri" panose="020F0502020204030204" pitchFamily="34" charset="0"/>
              </a:rPr>
              <a:t>Đa thức ở vế trái của bất phương trình đó có bậc bằng bao nhiêu? </a:t>
            </a:r>
          </a:p>
          <a:p>
            <a:pPr algn="ctr"/>
            <a:endParaRPr lang="en-US" sz="2800">
              <a:solidFill>
                <a:srgbClr val="FF0000"/>
              </a:solidFill>
            </a:endParaRPr>
          </a:p>
        </p:txBody>
      </p:sp>
    </p:spTree>
    <p:extLst>
      <p:ext uri="{BB962C8B-B14F-4D97-AF65-F5344CB8AC3E}">
        <p14:creationId xmlns:p14="http://schemas.microsoft.com/office/powerpoint/2010/main" val="322589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5127"/>
                                        </p:tgtEl>
                                        <p:attrNameLst>
                                          <p:attrName>style.visibility</p:attrName>
                                        </p:attrNameLst>
                                      </p:cBhvr>
                                      <p:to>
                                        <p:strVal val="visible"/>
                                      </p:to>
                                    </p:set>
                                    <p:animEffect transition="in" filter="wipe(left)">
                                      <p:cBhvr>
                                        <p:cTn id="10" dur="500"/>
                                        <p:tgtEl>
                                          <p:spTgt spid="512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6" grpId="0"/>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652952" y="1353916"/>
                <a:ext cx="9838266" cy="1646605"/>
              </a:xfrm>
              <a:prstGeom prst="rect">
                <a:avLst/>
              </a:prstGeom>
            </p:spPr>
            <p:txBody>
              <a:bodyPr wrap="square">
                <a:spAutoFit/>
              </a:bodyPr>
              <a:lstStyle/>
              <a:p>
                <a:pPr>
                  <a:lnSpc>
                    <a:spcPct val="150000"/>
                  </a:lnSpc>
                  <a:spcBef>
                    <a:spcPts val="600"/>
                  </a:spcBef>
                  <a:spcAft>
                    <a:spcPts val="0"/>
                  </a:spcAft>
                </a:pPr>
                <a:r>
                  <a:rPr lang="en-US" sz="3200">
                    <a:solidFill>
                      <a:schemeClr val="bg1"/>
                    </a:solidFill>
                    <a:latin typeface="Times New Roman" panose="02020603050405020304" pitchFamily="18" charset="0"/>
                    <a:ea typeface="Calibri" panose="020F0502020204030204" pitchFamily="34" charset="0"/>
                  </a:rPr>
                  <a:t>a)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3</m:t>
                    </m:r>
                    <m:r>
                      <a:rPr lang="en-US" sz="3200" i="1">
                        <a:solidFill>
                          <a:schemeClr val="bg1"/>
                        </a:solidFill>
                        <a:latin typeface="Cambria Math" panose="02040503050406030204" pitchFamily="18" charset="0"/>
                        <a:ea typeface="Calibri" panose="020F0502020204030204" pitchFamily="34" charset="0"/>
                      </a:rPr>
                      <m:t>𝑥</m:t>
                    </m:r>
                    <m:r>
                      <a:rPr lang="en-US" sz="3200" i="1">
                        <a:solidFill>
                          <a:schemeClr val="bg1"/>
                        </a:solidFill>
                        <a:latin typeface="Cambria Math" panose="02040503050406030204" pitchFamily="18" charset="0"/>
                        <a:ea typeface="Calibri" panose="020F0502020204030204" pitchFamily="34" charset="0"/>
                      </a:rPr>
                      <m:t>−6&gt;0</m:t>
                    </m:r>
                  </m:oMath>
                </a14:m>
                <a:r>
                  <a:rPr lang="en-US" sz="3200">
                    <a:solidFill>
                      <a:schemeClr val="bg1"/>
                    </a:solidFill>
                    <a:latin typeface="Times New Roman" panose="02020603050405020304" pitchFamily="18" charset="0"/>
                    <a:ea typeface="Calibri" panose="020F0502020204030204" pitchFamily="34" charset="0"/>
                  </a:rPr>
                  <a:t> ;                        b)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−13</m:t>
                    </m:r>
                    <m:r>
                      <a:rPr lang="en-US" sz="3200" i="1">
                        <a:solidFill>
                          <a:schemeClr val="bg1"/>
                        </a:solidFill>
                        <a:latin typeface="Cambria Math" panose="02040503050406030204" pitchFamily="18" charset="0"/>
                        <a:ea typeface="Calibri" panose="020F0502020204030204" pitchFamily="34" charset="0"/>
                      </a:rPr>
                      <m:t>𝑥</m:t>
                    </m:r>
                    <m:r>
                      <a:rPr lang="en-US" sz="3200" i="1">
                        <a:solidFill>
                          <a:schemeClr val="bg1"/>
                        </a:solidFill>
                        <a:latin typeface="Cambria Math" panose="02040503050406030204" pitchFamily="18" charset="0"/>
                        <a:ea typeface="Calibri" panose="020F0502020204030204" pitchFamily="34" charset="0"/>
                      </a:rPr>
                      <m:t>+20&lt;0</m:t>
                    </m:r>
                  </m:oMath>
                </a14:m>
                <a:r>
                  <a:rPr lang="en-US" sz="3200">
                    <a:solidFill>
                      <a:schemeClr val="bg1"/>
                    </a:solidFill>
                    <a:latin typeface="Times New Roman" panose="02020603050405020304" pitchFamily="18" charset="0"/>
                    <a:ea typeface="Calibri" panose="020F0502020204030204" pitchFamily="34" charset="0"/>
                  </a:rPr>
                  <a:t>;</a:t>
                </a:r>
                <a:endParaRPr lang="en-US" sz="3200">
                  <a:solidFill>
                    <a:schemeClr val="bg1"/>
                  </a:solidFill>
                  <a:effectLst/>
                  <a:latin typeface="Times New Roman" panose="02020603050405020304" pitchFamily="18" charset="0"/>
                  <a:ea typeface="Calibri" panose="020F0502020204030204" pitchFamily="34" charset="0"/>
                </a:endParaRPr>
              </a:p>
              <a:p>
                <a:pPr>
                  <a:lnSpc>
                    <a:spcPct val="150000"/>
                  </a:lnSpc>
                  <a:spcBef>
                    <a:spcPts val="600"/>
                  </a:spcBef>
                  <a:spcAft>
                    <a:spcPts val="0"/>
                  </a:spcAft>
                </a:pPr>
                <a:r>
                  <a:rPr lang="en-US" sz="3200">
                    <a:solidFill>
                      <a:schemeClr val="bg1"/>
                    </a:solidFill>
                    <a:latin typeface="Times New Roman" panose="02020603050405020304" pitchFamily="18" charset="0"/>
                    <a:ea typeface="Calibri" panose="020F0502020204030204" pitchFamily="34" charset="0"/>
                  </a:rPr>
                  <a:t>c)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7</m:t>
                    </m:r>
                    <m:r>
                      <a:rPr lang="en-US" sz="3200" i="1">
                        <a:solidFill>
                          <a:schemeClr val="bg1"/>
                        </a:solidFill>
                        <a:latin typeface="Cambria Math" panose="02040503050406030204" pitchFamily="18" charset="0"/>
                        <a:ea typeface="Calibri" panose="020F0502020204030204" pitchFamily="34" charset="0"/>
                      </a:rPr>
                      <m:t>𝑦</m:t>
                    </m:r>
                    <m:r>
                      <a:rPr lang="en-US" sz="3200" i="1">
                        <a:solidFill>
                          <a:schemeClr val="bg1"/>
                        </a:solidFill>
                        <a:latin typeface="Cambria Math" panose="02040503050406030204" pitchFamily="18" charset="0"/>
                        <a:ea typeface="Calibri" panose="020F0502020204030204" pitchFamily="34" charset="0"/>
                      </a:rPr>
                      <m:t>≥0</m:t>
                    </m:r>
                  </m:oMath>
                </a14:m>
                <a:r>
                  <a:rPr lang="en-US" sz="3200">
                    <a:solidFill>
                      <a:schemeClr val="bg1"/>
                    </a:solidFill>
                    <a:latin typeface="Times New Roman" panose="02020603050405020304" pitchFamily="18" charset="0"/>
                    <a:ea typeface="Calibri" panose="020F0502020204030204" pitchFamily="34" charset="0"/>
                  </a:rPr>
                  <a:t>;                                d)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2</m:t>
                    </m:r>
                    <m:sSup>
                      <m:sSupPr>
                        <m:ctrlPr>
                          <a:rPr lang="en-US" sz="3200" i="1">
                            <a:solidFill>
                              <a:schemeClr val="bg1"/>
                            </a:solidFill>
                            <a:latin typeface="Cambria Math" panose="02040503050406030204" pitchFamily="18" charset="0"/>
                            <a:ea typeface="Calibri" panose="020F0502020204030204" pitchFamily="34" charset="0"/>
                          </a:rPr>
                        </m:ctrlPr>
                      </m:sSupPr>
                      <m:e>
                        <m:r>
                          <a:rPr lang="en-US" sz="3200" i="1">
                            <a:solidFill>
                              <a:schemeClr val="bg1"/>
                            </a:solidFill>
                            <a:latin typeface="Cambria Math" panose="02040503050406030204" pitchFamily="18" charset="0"/>
                            <a:ea typeface="Calibri" panose="020F0502020204030204" pitchFamily="34" charset="0"/>
                          </a:rPr>
                          <m:t>𝑥</m:t>
                        </m:r>
                      </m:e>
                      <m:sup>
                        <m:r>
                          <a:rPr lang="en-US" sz="3200" i="1">
                            <a:solidFill>
                              <a:schemeClr val="bg1"/>
                            </a:solidFill>
                            <a:latin typeface="Cambria Math" panose="02040503050406030204" pitchFamily="18" charset="0"/>
                            <a:ea typeface="Calibri" panose="020F0502020204030204" pitchFamily="34" charset="0"/>
                          </a:rPr>
                          <m:t>2</m:t>
                        </m:r>
                      </m:sup>
                    </m:sSup>
                    <m:r>
                      <a:rPr lang="en-US" sz="3200" i="1">
                        <a:solidFill>
                          <a:schemeClr val="bg1"/>
                        </a:solidFill>
                        <a:latin typeface="Cambria Math" panose="02040503050406030204" pitchFamily="18" charset="0"/>
                        <a:ea typeface="Calibri" panose="020F0502020204030204" pitchFamily="34" charset="0"/>
                      </a:rPr>
                      <m:t>−19≤0</m:t>
                    </m:r>
                    <m:r>
                      <a:rPr lang="en-US" sz="3200" b="0" i="1" smtClean="0">
                        <a:solidFill>
                          <a:schemeClr val="bg1"/>
                        </a:solidFill>
                        <a:latin typeface="Cambria Math" panose="02040503050406030204" pitchFamily="18" charset="0"/>
                        <a:ea typeface="Calibri" panose="020F0502020204030204" pitchFamily="34" charset="0"/>
                      </a:rPr>
                      <m:t>.</m:t>
                    </m:r>
                  </m:oMath>
                </a14:m>
                <a:endParaRPr lang="en-US" sz="3200">
                  <a:solidFill>
                    <a:schemeClr val="bg1"/>
                  </a:solidFill>
                  <a:effectLst/>
                  <a:latin typeface="Times New Roman" panose="02020603050405020304" pitchFamily="18" charset="0"/>
                  <a:ea typeface="Calibri" panose="020F050202020403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52952" y="1353916"/>
                <a:ext cx="9838266" cy="1646605"/>
              </a:xfrm>
              <a:prstGeom prst="rect">
                <a:avLst/>
              </a:prstGeom>
              <a:blipFill>
                <a:blip r:embed="rId3"/>
                <a:stretch>
                  <a:fillRect l="-1549" b="-5926"/>
                </a:stretch>
              </a:blipFill>
            </p:spPr>
            <p:txBody>
              <a:bodyPr/>
              <a:lstStyle/>
              <a:p>
                <a:r>
                  <a:rPr lang="en-US">
                    <a:noFill/>
                  </a:rPr>
                  <a:t> </a:t>
                </a:r>
              </a:p>
            </p:txBody>
          </p:sp>
        </mc:Fallback>
      </mc:AlternateContent>
      <p:sp>
        <p:nvSpPr>
          <p:cNvPr id="2" name="Rectangle 1"/>
          <p:cNvSpPr/>
          <p:nvPr/>
        </p:nvSpPr>
        <p:spPr>
          <a:xfrm>
            <a:off x="137617" y="-161626"/>
            <a:ext cx="11908366" cy="661207"/>
          </a:xfrm>
          <a:prstGeom prst="rect">
            <a:avLst/>
          </a:prstGeom>
        </p:spPr>
        <p:txBody>
          <a:bodyPr wrap="square">
            <a:spAutoFit/>
          </a:bodyPr>
          <a:lstStyle/>
          <a:p>
            <a:pPr>
              <a:lnSpc>
                <a:spcPct val="150000"/>
              </a:lnSpc>
              <a:spcBef>
                <a:spcPts val="600"/>
              </a:spcBef>
              <a:spcAft>
                <a:spcPts val="0"/>
              </a:spcAft>
            </a:pPr>
            <a:r>
              <a:rPr lang="en-US" sz="2800" b="1">
                <a:solidFill>
                  <a:srgbClr val="FFFF00"/>
                </a:solidFill>
                <a:latin typeface="Times New Roman" panose="02020603050405020304" pitchFamily="18" charset="0"/>
                <a:ea typeface="Calibri" panose="020F0502020204030204" pitchFamily="34" charset="0"/>
              </a:rPr>
              <a:t>Ví dụ 2:</a:t>
            </a:r>
            <a:endParaRPr lang="en-US" sz="2800">
              <a:solidFill>
                <a:srgbClr val="FFFF00"/>
              </a:solidFill>
              <a:latin typeface="Times New Roman" panose="02020603050405020304" pitchFamily="18" charset="0"/>
              <a:ea typeface="Calibri" panose="020F0502020204030204" pitchFamily="34" charset="0"/>
            </a:endParaRPr>
          </a:p>
        </p:txBody>
      </p:sp>
      <p:sp>
        <p:nvSpPr>
          <p:cNvPr id="8" name="Rectangle 7"/>
          <p:cNvSpPr/>
          <p:nvPr/>
        </p:nvSpPr>
        <p:spPr>
          <a:xfrm>
            <a:off x="4010589" y="46952"/>
            <a:ext cx="7793700" cy="523220"/>
          </a:xfrm>
          <a:prstGeom prst="rect">
            <a:avLst/>
          </a:prstGeom>
        </p:spPr>
        <p:txBody>
          <a:bodyPr wrap="square">
            <a:spAutoFit/>
          </a:bodyPr>
          <a:lstStyle/>
          <a:p>
            <a:r>
              <a:rPr lang="en-US" sz="2800" b="1">
                <a:solidFill>
                  <a:srgbClr val="FFFF00"/>
                </a:solidFill>
                <a:latin typeface="Times New Roman" panose="02020603050405020304" pitchFamily="18" charset="0"/>
                <a:ea typeface="Calibri" panose="020F0502020204030204" pitchFamily="34" charset="0"/>
              </a:rPr>
              <a:t>HOẠT ĐỘNG CÁ NHÂN </a:t>
            </a:r>
            <a:endParaRPr lang="en-US" sz="2800" b="1">
              <a:solidFill>
                <a:srgbClr val="FFFF00"/>
              </a:solidFill>
            </a:endParaRPr>
          </a:p>
        </p:txBody>
      </p:sp>
      <p:sp>
        <p:nvSpPr>
          <p:cNvPr id="11" name="Rectangle 10"/>
          <p:cNvSpPr/>
          <p:nvPr/>
        </p:nvSpPr>
        <p:spPr>
          <a:xfrm>
            <a:off x="64608" y="591913"/>
            <a:ext cx="12054384" cy="742511"/>
          </a:xfrm>
          <a:prstGeom prst="rect">
            <a:avLst/>
          </a:prstGeom>
        </p:spPr>
        <p:txBody>
          <a:bodyPr wrap="square">
            <a:spAutoFit/>
          </a:bodyPr>
          <a:lstStyle/>
          <a:p>
            <a:pPr>
              <a:lnSpc>
                <a:spcPct val="150000"/>
              </a:lnSpc>
              <a:spcBef>
                <a:spcPts val="600"/>
              </a:spcBef>
              <a:spcAft>
                <a:spcPts val="0"/>
              </a:spcAft>
            </a:pPr>
            <a:r>
              <a:rPr lang="en-US" sz="3200" b="1">
                <a:solidFill>
                  <a:schemeClr val="bg1"/>
                </a:solidFill>
                <a:latin typeface="Times New Roman" panose="02020603050405020304" pitchFamily="18" charset="0"/>
                <a:ea typeface="Calibri" panose="020F0502020204030204" pitchFamily="34" charset="0"/>
              </a:rPr>
              <a:t>Bất phương trình nào sau đây là bất phương trình bậc nhất một ẩn? </a:t>
            </a:r>
          </a:p>
        </p:txBody>
      </p:sp>
    </p:spTree>
    <p:extLst>
      <p:ext uri="{BB962C8B-B14F-4D97-AF65-F5344CB8AC3E}">
        <p14:creationId xmlns:p14="http://schemas.microsoft.com/office/powerpoint/2010/main" val="167034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8" grpId="0"/>
      <p:bldP spid="1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5393</TotalTime>
  <Words>1289</Words>
  <Application>Microsoft Office PowerPoint</Application>
  <PresentationFormat>Widescreen</PresentationFormat>
  <Paragraphs>113</Paragraphs>
  <Slides>17</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Cambria Math</vt:lpstr>
      <vt:lpstr>Times New Roman</vt:lpstr>
      <vt:lpstr>1_Office Theme</vt:lpstr>
      <vt:lpstr>Equation</vt:lpstr>
      <vt:lpstr>PowerPoint Presentation</vt:lpstr>
      <vt:lpstr>PowerPoint Presentation</vt:lpstr>
      <vt:lpstr>PowerPoint Presentation</vt:lpstr>
      <vt:lpstr>BÀI 2: BẤT PHƯƠNG TRÌNH BẬC NHẤT MỘT ẨN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CỦNG CỐ</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SingPC</cp:lastModifiedBy>
  <cp:revision>472</cp:revision>
  <dcterms:created xsi:type="dcterms:W3CDTF">2022-08-03T11:07:12Z</dcterms:created>
  <dcterms:modified xsi:type="dcterms:W3CDTF">2024-11-05T01:05:03Z</dcterms:modified>
</cp:coreProperties>
</file>