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handoutMasterIdLst>
    <p:handoutMasterId r:id="rId34"/>
  </p:handoutMasterIdLst>
  <p:sldIdLst>
    <p:sldId id="744" r:id="rId2"/>
    <p:sldId id="636" r:id="rId3"/>
    <p:sldId id="691" r:id="rId4"/>
    <p:sldId id="717" r:id="rId5"/>
    <p:sldId id="751" r:id="rId6"/>
    <p:sldId id="624" r:id="rId7"/>
    <p:sldId id="625" r:id="rId8"/>
    <p:sldId id="745" r:id="rId9"/>
    <p:sldId id="746" r:id="rId10"/>
    <p:sldId id="747" r:id="rId11"/>
    <p:sldId id="748" r:id="rId12"/>
    <p:sldId id="749" r:id="rId13"/>
    <p:sldId id="599" r:id="rId14"/>
    <p:sldId id="627" r:id="rId15"/>
    <p:sldId id="683" r:id="rId16"/>
    <p:sldId id="456" r:id="rId17"/>
    <p:sldId id="718" r:id="rId18"/>
    <p:sldId id="755" r:id="rId19"/>
    <p:sldId id="719" r:id="rId20"/>
    <p:sldId id="457" r:id="rId21"/>
    <p:sldId id="605" r:id="rId22"/>
    <p:sldId id="688" r:id="rId23"/>
    <p:sldId id="742" r:id="rId24"/>
    <p:sldId id="631" r:id="rId25"/>
    <p:sldId id="737" r:id="rId26"/>
    <p:sldId id="314" r:id="rId27"/>
    <p:sldId id="330" r:id="rId28"/>
    <p:sldId id="750" r:id="rId29"/>
    <p:sldId id="752" r:id="rId30"/>
    <p:sldId id="753" r:id="rId31"/>
    <p:sldId id="75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userDrawn="1">
          <p15:clr>
            <a:srgbClr val="A4A3A4"/>
          </p15:clr>
        </p15:guide>
        <p15:guide id="2" pos="393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B9B6"/>
    <a:srgbClr val="F5E9CF"/>
    <a:srgbClr val="E96479"/>
    <a:srgbClr val="4D455D"/>
    <a:srgbClr val="B3E5BE"/>
    <a:srgbClr val="1B9C85"/>
    <a:srgbClr val="FFE194"/>
    <a:srgbClr val="E8F6EF"/>
    <a:srgbClr val="4C4C6D"/>
    <a:srgbClr val="545B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6467" autoAdjust="0"/>
  </p:normalViewPr>
  <p:slideViewPr>
    <p:cSldViewPr snapToGrid="0" showGuides="1">
      <p:cViewPr varScale="1">
        <p:scale>
          <a:sx n="76" d="100"/>
          <a:sy n="76" d="100"/>
        </p:scale>
        <p:origin x="898" y="58"/>
      </p:cViewPr>
      <p:guideLst>
        <p:guide orient="horz" pos="2159"/>
        <p:guide pos="3933"/>
      </p:guideLst>
    </p:cSldViewPr>
  </p:slideViewPr>
  <p:outlineViewPr>
    <p:cViewPr>
      <p:scale>
        <a:sx n="66" d="100"/>
        <a:sy n="66" d="100"/>
      </p:scale>
      <p:origin x="0" y="-467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29/10/24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29/10/24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FD56436-5FBC-46FF-BB05-91608102908F}" type="slidenum">
              <a:rPr lang="en-US" altLang="en-US"/>
              <a:pPr/>
              <a:t>1</a:t>
            </a:fld>
            <a:endParaRPr lang="en-US" altLang="en-US"/>
          </a:p>
        </p:txBody>
      </p:sp>
    </p:spTree>
    <p:extLst>
      <p:ext uri="{BB962C8B-B14F-4D97-AF65-F5344CB8AC3E}">
        <p14:creationId xmlns:p14="http://schemas.microsoft.com/office/powerpoint/2010/main" val="3088076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643850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1963596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31</a:t>
            </a:fld>
            <a:endParaRPr lang="en-US"/>
          </a:p>
        </p:txBody>
      </p:sp>
    </p:spTree>
    <p:extLst>
      <p:ext uri="{BB962C8B-B14F-4D97-AF65-F5344CB8AC3E}">
        <p14:creationId xmlns:p14="http://schemas.microsoft.com/office/powerpoint/2010/main" val="1893780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3937475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4141649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2351295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2355442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3417257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29/10/24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29/10/24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29/10/24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29/10/24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29/10/24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29/10/24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29/10/24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29/10/24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29/10/24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29/10/24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29/10/24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29/10/24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wmf"/><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hyperlink" Target="https://dictionary.cambridge.org/vi/dictionary/english/restaurant" TargetMode="External"/><Relationship Id="rId3" Type="http://schemas.openxmlformats.org/officeDocument/2006/relationships/image" Target="../media/image21.jpeg"/><Relationship Id="rId7" Type="http://schemas.openxmlformats.org/officeDocument/2006/relationships/hyperlink" Target="https://dictionary.cambridge.org/vi/dictionary/english/shop" TargetMode="External"/><Relationship Id="rId12" Type="http://schemas.openxmlformats.org/officeDocument/2006/relationships/hyperlink" Target="https://dictionary.cambridge.org/vi/dictionary/english/eaten"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s://dictionary.cambridge.org/vi/dictionary/english/bought" TargetMode="External"/><Relationship Id="rId11" Type="http://schemas.openxmlformats.org/officeDocument/2006/relationships/hyperlink" Target="https://dictionary.cambridge.org/vi/dictionary/english/home" TargetMode="External"/><Relationship Id="rId5" Type="http://schemas.openxmlformats.org/officeDocument/2006/relationships/hyperlink" Target="https://dictionary.cambridge.org/vi/dictionary/english/cooked" TargetMode="External"/><Relationship Id="rId10" Type="http://schemas.openxmlformats.org/officeDocument/2006/relationships/hyperlink" Target="https://dictionary.cambridge.org/vi/dictionary/english/else" TargetMode="External"/><Relationship Id="rId4" Type="http://schemas.openxmlformats.org/officeDocument/2006/relationships/hyperlink" Target="https://dictionary.cambridge.org/vi/dictionary/english/meal" TargetMode="External"/><Relationship Id="rId9" Type="http://schemas.openxmlformats.org/officeDocument/2006/relationships/hyperlink" Target="https://dictionary.cambridge.org/vi/dictionary/english/somewhere"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wmf"/></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0" descr="Frames PPT 0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2" descr="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739" y="-639745"/>
            <a:ext cx="14478000" cy="830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WordArt 8"/>
          <p:cNvSpPr>
            <a:spLocks noChangeArrowheads="1" noChangeShapeType="1" noTextEdit="1"/>
          </p:cNvSpPr>
          <p:nvPr/>
        </p:nvSpPr>
        <p:spPr bwMode="auto">
          <a:xfrm>
            <a:off x="2819400" y="1447800"/>
            <a:ext cx="6705600" cy="3820886"/>
          </a:xfrm>
          <a:prstGeom prst="rect">
            <a:avLst/>
          </a:prstGeom>
        </p:spPr>
        <p:txBody>
          <a:bodyPr wrap="none" fromWordArt="1">
            <a:prstTxWarp prst="textArchUpPour">
              <a:avLst>
                <a:gd name="adj1" fmla="val 10624528"/>
                <a:gd name="adj2" fmla="val 65861"/>
              </a:avLst>
            </a:prstTxWarp>
          </a:bodyPr>
          <a:lstStyle/>
          <a:p>
            <a:pPr algn="ctr">
              <a:defRPr/>
            </a:pPr>
            <a:r>
              <a:rPr lang="en-US" sz="600" b="1" kern="10" dirty="0">
                <a:ln w="1905"/>
                <a:solidFill>
                  <a:srgbClr val="0000FF"/>
                </a:solidFill>
                <a:effectLst>
                  <a:outerShdw blurRad="38100" dist="38100" dir="2700000" algn="tl">
                    <a:srgbClr val="000000">
                      <a:alpha val="43137"/>
                    </a:srgbClr>
                  </a:outerShdw>
                </a:effectLst>
                <a:latin typeface="Arial Black"/>
                <a:cs typeface="Arial" charset="0"/>
              </a:rPr>
              <a:t>WELCOME TO CLASS </a:t>
            </a:r>
            <a:endParaRPr lang="en-US" sz="600" b="1" kern="10" dirty="0">
              <a:ln w="1905"/>
              <a:solidFill>
                <a:srgbClr val="FF0000"/>
              </a:solidFill>
              <a:effectLst>
                <a:outerShdw blurRad="38100" dist="38100" dir="2700000" algn="tl">
                  <a:srgbClr val="000000">
                    <a:alpha val="43137"/>
                  </a:srgbClr>
                </a:outerShdw>
              </a:effectLst>
              <a:latin typeface=".VnBahamasB" pitchFamily="34" charset="0"/>
              <a:cs typeface="Arial" charset="0"/>
            </a:endParaRPr>
          </a:p>
        </p:txBody>
      </p:sp>
      <p:pic>
        <p:nvPicPr>
          <p:cNvPr id="3077"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75344">
            <a:off x="2273301" y="1100139"/>
            <a:ext cx="2195513" cy="2187575"/>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8083551" y="3754438"/>
            <a:ext cx="1814513" cy="1808162"/>
          </a:xfrm>
          <a:prstGeom prst="rect">
            <a:avLst/>
          </a:prstGeom>
          <a:noFill/>
          <a:ln>
            <a:noFill/>
          </a:ln>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TextBox 1"/>
          <p:cNvSpPr txBox="1">
            <a:spLocks noChangeArrowheads="1"/>
          </p:cNvSpPr>
          <p:nvPr/>
        </p:nvSpPr>
        <p:spPr bwMode="auto">
          <a:xfrm>
            <a:off x="2743200" y="3743326"/>
            <a:ext cx="6934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b="1">
                <a:solidFill>
                  <a:srgbClr val="FF0000"/>
                </a:solidFill>
                <a:latin typeface="Times New Roman" panose="02020603050405020304" pitchFamily="18" charset="0"/>
                <a:cs typeface="Times New Roman" panose="02020603050405020304" pitchFamily="18" charset="0"/>
              </a:rPr>
              <a:t>GIA</a:t>
            </a:r>
            <a:r>
              <a:rPr lang="en-US" altLang="en-US" sz="2800">
                <a:solidFill>
                  <a:srgbClr val="FF0000"/>
                </a:solidFill>
                <a:latin typeface="Times New Roman" panose="02020603050405020304" pitchFamily="18" charset="0"/>
                <a:cs typeface="Times New Roman" panose="02020603050405020304" pitchFamily="18" charset="0"/>
              </a:rPr>
              <a:t>  </a:t>
            </a:r>
            <a:r>
              <a:rPr lang="en-US" altLang="en-US" sz="2800" b="1">
                <a:solidFill>
                  <a:srgbClr val="FF0000"/>
                </a:solidFill>
                <a:latin typeface="Times New Roman" panose="02020603050405020304" pitchFamily="18" charset="0"/>
                <a:cs typeface="Times New Roman" panose="02020603050405020304" pitchFamily="18" charset="0"/>
              </a:rPr>
              <a:t>PHUONG SECONDARY SCHOOL</a:t>
            </a:r>
          </a:p>
        </p:txBody>
      </p:sp>
      <p:sp>
        <p:nvSpPr>
          <p:cNvPr id="3080" name="Text Box 17"/>
          <p:cNvSpPr txBox="1">
            <a:spLocks noChangeArrowheads="1"/>
          </p:cNvSpPr>
          <p:nvPr/>
        </p:nvSpPr>
        <p:spPr bwMode="auto">
          <a:xfrm>
            <a:off x="3352800" y="4368800"/>
            <a:ext cx="563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b="1" i="1">
                <a:solidFill>
                  <a:srgbClr val="008000"/>
                </a:solidFill>
                <a:latin typeface="Times New Roman" panose="02020603050405020304" pitchFamily="18" charset="0"/>
              </a:rPr>
              <a:t>Teacher: </a:t>
            </a:r>
            <a:r>
              <a:rPr lang="en-US" altLang="en-US" b="1" i="1">
                <a:solidFill>
                  <a:srgbClr val="008000"/>
                </a:solidFill>
                <a:latin typeface="Times New Roman" panose="02020603050405020304" pitchFamily="18" charset="0"/>
                <a:cs typeface="Times New Roman" panose="02020603050405020304" pitchFamily="18" charset="0"/>
              </a:rPr>
              <a:t>Nguyen Bich Thao</a:t>
            </a:r>
          </a:p>
        </p:txBody>
      </p:sp>
      <p:sp>
        <p:nvSpPr>
          <p:cNvPr id="14" name="Text Box 23"/>
          <p:cNvSpPr txBox="1">
            <a:spLocks noChangeArrowheads="1"/>
          </p:cNvSpPr>
          <p:nvPr/>
        </p:nvSpPr>
        <p:spPr bwMode="auto">
          <a:xfrm>
            <a:off x="3733800" y="4886326"/>
            <a:ext cx="4648200" cy="523875"/>
          </a:xfrm>
          <a:prstGeom prst="rect">
            <a:avLst/>
          </a:prstGeom>
          <a:noFill/>
          <a:ln>
            <a:noFill/>
          </a:ln>
          <a:effectLst/>
          <a:extLst/>
        </p:spPr>
        <p:txBody>
          <a:bodyPr>
            <a:spAutoFit/>
          </a:bodyPr>
          <a:lstStyle>
            <a:lvl1pPr eaLnBrk="0" hangingPunct="0">
              <a:defRPr i="1">
                <a:solidFill>
                  <a:schemeClr val="tx1"/>
                </a:solidFill>
                <a:latin typeface="Tahoma" pitchFamily="34" charset="0"/>
                <a:cs typeface="Arial" charset="0"/>
              </a:defRPr>
            </a:lvl1pPr>
            <a:lvl2pPr marL="742950" indent="-285750" eaLnBrk="0" hangingPunct="0">
              <a:defRPr i="1">
                <a:solidFill>
                  <a:schemeClr val="tx1"/>
                </a:solidFill>
                <a:latin typeface="Tahoma" pitchFamily="34" charset="0"/>
                <a:cs typeface="Arial" charset="0"/>
              </a:defRPr>
            </a:lvl2pPr>
            <a:lvl3pPr marL="1143000" indent="-228600" eaLnBrk="0" hangingPunct="0">
              <a:defRPr i="1">
                <a:solidFill>
                  <a:schemeClr val="tx1"/>
                </a:solidFill>
                <a:latin typeface="Tahoma" pitchFamily="34" charset="0"/>
                <a:cs typeface="Arial" charset="0"/>
              </a:defRPr>
            </a:lvl3pPr>
            <a:lvl4pPr marL="1600200" indent="-228600" eaLnBrk="0" hangingPunct="0">
              <a:defRPr i="1">
                <a:solidFill>
                  <a:schemeClr val="tx1"/>
                </a:solidFill>
                <a:latin typeface="Tahoma" pitchFamily="34" charset="0"/>
                <a:cs typeface="Arial" charset="0"/>
              </a:defRPr>
            </a:lvl4pPr>
            <a:lvl5pPr marL="2057400" indent="-228600" eaLnBrk="0" hangingPunct="0">
              <a:defRPr i="1">
                <a:solidFill>
                  <a:schemeClr val="tx1"/>
                </a:solidFill>
                <a:latin typeface="Tahoma" pitchFamily="34" charset="0"/>
                <a:cs typeface="Arial" charset="0"/>
              </a:defRPr>
            </a:lvl5pPr>
            <a:lvl6pPr marL="2514600" indent="-228600" eaLnBrk="0" fontAlgn="base" hangingPunct="0">
              <a:spcBef>
                <a:spcPct val="0"/>
              </a:spcBef>
              <a:spcAft>
                <a:spcPct val="0"/>
              </a:spcAft>
              <a:defRPr i="1">
                <a:solidFill>
                  <a:schemeClr val="tx1"/>
                </a:solidFill>
                <a:latin typeface="Tahoma" pitchFamily="34" charset="0"/>
                <a:cs typeface="Arial" charset="0"/>
              </a:defRPr>
            </a:lvl6pPr>
            <a:lvl7pPr marL="2971800" indent="-228600" eaLnBrk="0" fontAlgn="base" hangingPunct="0">
              <a:spcBef>
                <a:spcPct val="0"/>
              </a:spcBef>
              <a:spcAft>
                <a:spcPct val="0"/>
              </a:spcAft>
              <a:defRPr i="1">
                <a:solidFill>
                  <a:schemeClr val="tx1"/>
                </a:solidFill>
                <a:latin typeface="Tahoma" pitchFamily="34" charset="0"/>
                <a:cs typeface="Arial" charset="0"/>
              </a:defRPr>
            </a:lvl7pPr>
            <a:lvl8pPr marL="3429000" indent="-228600" eaLnBrk="0" fontAlgn="base" hangingPunct="0">
              <a:spcBef>
                <a:spcPct val="0"/>
              </a:spcBef>
              <a:spcAft>
                <a:spcPct val="0"/>
              </a:spcAft>
              <a:defRPr i="1">
                <a:solidFill>
                  <a:schemeClr val="tx1"/>
                </a:solidFill>
                <a:latin typeface="Tahoma" pitchFamily="34" charset="0"/>
                <a:cs typeface="Arial" charset="0"/>
              </a:defRPr>
            </a:lvl8pPr>
            <a:lvl9pPr marL="3886200" indent="-228600" eaLnBrk="0" fontAlgn="base" hangingPunct="0">
              <a:spcBef>
                <a:spcPct val="0"/>
              </a:spcBef>
              <a:spcAft>
                <a:spcPct val="0"/>
              </a:spcAft>
              <a:defRPr i="1">
                <a:solidFill>
                  <a:schemeClr val="tx1"/>
                </a:solidFill>
                <a:latin typeface="Tahoma" pitchFamily="34" charset="0"/>
                <a:cs typeface="Arial" charset="0"/>
              </a:defRPr>
            </a:lvl9pPr>
          </a:lstStyle>
          <a:p>
            <a:pPr eaLnBrk="1" hangingPunct="1">
              <a:defRPr/>
            </a:pPr>
            <a:endParaRPr lang="en-US" sz="2800" b="1" i="0" dirty="0">
              <a:solidFill>
                <a:srgbClr val="000099"/>
              </a:solidFill>
              <a:effectLst>
                <a:outerShdw blurRad="38100" dist="38100" dir="2700000" algn="tl">
                  <a:srgbClr val="000000">
                    <a:alpha val="43137"/>
                  </a:srgbClr>
                </a:outerShdw>
              </a:effectLst>
              <a:latin typeface="Lucida Calligraphy" pitchFamily="66" charset="0"/>
            </a:endParaRPr>
          </a:p>
        </p:txBody>
      </p:sp>
      <p:pic>
        <p:nvPicPr>
          <p:cNvPr id="11" name="Picture 10" descr="qwasbv"/>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1" y="4371976"/>
            <a:ext cx="10001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37705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2000"/>
                                        <p:tgtEl>
                                          <p:spTgt spid="10"/>
                                        </p:tgtEl>
                                      </p:cBhvr>
                                    </p:animEffect>
                                  </p:childTnLst>
                                </p:cTn>
                              </p:par>
                            </p:childTnLst>
                          </p:cTn>
                        </p:par>
                        <p:par>
                          <p:cTn id="8" fill="hold" nodeType="afterGroup">
                            <p:stCondLst>
                              <p:cond delay="2000"/>
                            </p:stCondLst>
                            <p:childTnLst>
                              <p:par>
                                <p:cTn id="9" presetID="51"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770" decel="100000"/>
                                        <p:tgtEl>
                                          <p:spTgt spid="10"/>
                                        </p:tgtEl>
                                      </p:cBhvr>
                                    </p:animEffect>
                                    <p:animScale>
                                      <p:cBhvr>
                                        <p:cTn id="12" dur="770" decel="100000"/>
                                        <p:tgtEl>
                                          <p:spTgt spid="10"/>
                                        </p:tgtEl>
                                      </p:cBhvr>
                                      <p:from x="10000" y="10000"/>
                                      <p:to x="200000" y="450000"/>
                                    </p:animScale>
                                    <p:animScale>
                                      <p:cBhvr>
                                        <p:cTn id="13" dur="1230" accel="100000" fill="hold">
                                          <p:stCondLst>
                                            <p:cond delay="770"/>
                                          </p:stCondLst>
                                        </p:cTn>
                                        <p:tgtEl>
                                          <p:spTgt spid="10"/>
                                        </p:tgtEl>
                                      </p:cBhvr>
                                      <p:from x="200000" y="450000"/>
                                      <p:to x="100000" y="100000"/>
                                    </p:animScale>
                                    <p:set>
                                      <p:cBhvr>
                                        <p:cTn id="14" dur="770" fill="hold"/>
                                        <p:tgtEl>
                                          <p:spTgt spid="10"/>
                                        </p:tgtEl>
                                        <p:attrNameLst>
                                          <p:attrName>ppt_x</p:attrName>
                                        </p:attrNameLst>
                                      </p:cBhvr>
                                      <p:to>
                                        <p:strVal val="(0.5)"/>
                                      </p:to>
                                    </p:set>
                                    <p:anim from="(0.5)" to="(#ppt_x)" calcmode="lin" valueType="num">
                                      <p:cBhvr>
                                        <p:cTn id="15" dur="1230" accel="100000" fill="hold">
                                          <p:stCondLst>
                                            <p:cond delay="770"/>
                                          </p:stCondLst>
                                        </p:cTn>
                                        <p:tgtEl>
                                          <p:spTgt spid="10"/>
                                        </p:tgtEl>
                                        <p:attrNameLst>
                                          <p:attrName>ppt_x</p:attrName>
                                        </p:attrNameLst>
                                      </p:cBhvr>
                                    </p:anim>
                                    <p:set>
                                      <p:cBhvr>
                                        <p:cTn id="16" dur="770" fill="hold"/>
                                        <p:tgtEl>
                                          <p:spTgt spid="10"/>
                                        </p:tgtEl>
                                        <p:attrNameLst>
                                          <p:attrName>ppt_y</p:attrName>
                                        </p:attrNameLst>
                                      </p:cBhvr>
                                      <p:to>
                                        <p:strVal val="(#ppt_y+0.4)"/>
                                      </p:to>
                                    </p:set>
                                    <p:anim from="(#ppt_y+0.4)" to="(#ppt_y)" calcmode="lin" valueType="num">
                                      <p:cBhvr>
                                        <p:cTn id="17" dur="1230" accel="100000" fill="hold">
                                          <p:stCondLst>
                                            <p:cond delay="770"/>
                                          </p:stCondLst>
                                        </p:cTn>
                                        <p:tgtEl>
                                          <p:spTgt spid="10"/>
                                        </p:tgtEl>
                                        <p:attrNameLst>
                                          <p:attrName>ppt_y</p:attrName>
                                        </p:attrNameLst>
                                      </p:cBhvr>
                                    </p:anim>
                                  </p:childTnLst>
                                </p:cTn>
                              </p:par>
                            </p:childTnLst>
                          </p:cTn>
                        </p:par>
                        <p:par>
                          <p:cTn id="18" fill="hold" nodeType="afterGroup">
                            <p:stCondLst>
                              <p:cond delay="4000"/>
                            </p:stCondLst>
                            <p:childTnLst>
                              <p:par>
                                <p:cTn id="19" presetID="19" presetClass="entr" presetSubtype="1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0" fill="hold"/>
                                        <p:tgtEl>
                                          <p:spTgt spid="10"/>
                                        </p:tgtEl>
                                        <p:attrNameLst>
                                          <p:attrName>ppt_w</p:attrName>
                                        </p:attrNameLst>
                                      </p:cBhvr>
                                      <p:tavLst>
                                        <p:tav tm="0" fmla="#ppt_w*sin(2.5*pi*$)">
                                          <p:val>
                                            <p:fltVal val="0"/>
                                          </p:val>
                                        </p:tav>
                                        <p:tav tm="100000">
                                          <p:val>
                                            <p:fltVal val="1"/>
                                          </p:val>
                                        </p:tav>
                                      </p:tavLst>
                                    </p:anim>
                                    <p:anim calcmode="lin" valueType="num">
                                      <p:cBhvr>
                                        <p:cTn id="22" dur="5000" fill="hold"/>
                                        <p:tgtEl>
                                          <p:spTgt spid="10"/>
                                        </p:tgtEl>
                                        <p:attrNameLst>
                                          <p:attrName>ppt_h</p:attrName>
                                        </p:attrNameLst>
                                      </p:cBhvr>
                                      <p:tavLst>
                                        <p:tav tm="0">
                                          <p:val>
                                            <p:strVal val="#ppt_h"/>
                                          </p:val>
                                        </p:tav>
                                        <p:tav tm="100000">
                                          <p:val>
                                            <p:strVal val="#ppt_h"/>
                                          </p:val>
                                        </p:tav>
                                      </p:tavLst>
                                    </p:anim>
                                  </p:childTnLst>
                                </p:cTn>
                              </p:par>
                              <p:par>
                                <p:cTn id="23" presetID="6" presetClass="entr" presetSubtype="16"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par>
                                <p:cTn id="26" presetID="1"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58420" y="1655445"/>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smtClean="0">
                <a:solidFill>
                  <a:srgbClr val="AD4F0F"/>
                </a:solidFill>
                <a:latin typeface="Times New Roman" panose="02020603050405020304" pitchFamily="18" charset="0"/>
                <a:cs typeface="Times New Roman" panose="02020603050405020304" pitchFamily="18" charset="0"/>
              </a:rPr>
              <a:t>Carbohydrate (n)</a:t>
            </a:r>
            <a:r>
              <a:rPr lang="en-US" sz="4400" b="1" dirty="0" smtClean="0">
                <a:latin typeface="Times New Roman" panose="02020603050405020304" pitchFamily="18" charset="0"/>
                <a:cs typeface="Times New Roman" panose="02020603050405020304" pitchFamily="18" charset="0"/>
              </a:rPr>
              <a:t> </a:t>
            </a:r>
            <a:endParaRPr lang="en-US" sz="4400" b="1" dirty="0">
              <a:solidFill>
                <a:srgbClr val="AD4F0F"/>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120322" y="4417019"/>
            <a:ext cx="4050892" cy="829945"/>
          </a:xfrm>
          <a:prstGeom prst="rect">
            <a:avLst/>
          </a:prstGeom>
        </p:spPr>
        <p:txBody>
          <a:bodyPr wrap="square">
            <a:spAutoFit/>
          </a:bodyPr>
          <a:lstStyle/>
          <a:p>
            <a:pPr lvl="0" algn="ctr"/>
            <a:r>
              <a:rPr lang="en-US" sz="4800" dirty="0" err="1">
                <a:latin typeface="Times New Roman" panose="02020603050405020304" pitchFamily="18" charset="0"/>
                <a:cs typeface="Times New Roman" panose="02020603050405020304" pitchFamily="18" charset="0"/>
              </a:rPr>
              <a:t>k</a:t>
            </a:r>
            <a:r>
              <a:rPr lang="en-US" sz="4800" dirty="0" err="1" smtClean="0">
                <a:latin typeface="Times New Roman" panose="02020603050405020304" pitchFamily="18" charset="0"/>
                <a:cs typeface="Times New Roman" panose="02020603050405020304" pitchFamily="18" charset="0"/>
              </a:rPr>
              <a:t>hí</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các</a:t>
            </a:r>
            <a:r>
              <a:rPr lang="en-US" sz="4800" dirty="0" smtClean="0">
                <a:latin typeface="Times New Roman" panose="02020603050405020304" pitchFamily="18" charset="0"/>
                <a:cs typeface="Times New Roman" panose="02020603050405020304" pitchFamily="18" charset="0"/>
              </a:rPr>
              <a:t> bon</a:t>
            </a:r>
            <a:endParaRPr lang="en-US" sz="4800" dirty="0">
              <a:latin typeface="Times New Roman" panose="02020603050405020304" pitchFamily="18" charset="0"/>
              <a:cs typeface="Times New Roman" panose="02020603050405020304" pitchFamily="18" charset="0"/>
            </a:endParaRPr>
          </a:p>
        </p:txBody>
      </p:sp>
      <p:sp>
        <p:nvSpPr>
          <p:cNvPr id="2" name="Rectangle 1"/>
          <p:cNvSpPr/>
          <p:nvPr/>
        </p:nvSpPr>
        <p:spPr>
          <a:xfrm>
            <a:off x="1034942" y="3082855"/>
            <a:ext cx="4507965" cy="769441"/>
          </a:xfrm>
          <a:prstGeom prst="rect">
            <a:avLst/>
          </a:prstGeom>
        </p:spPr>
        <p:txBody>
          <a:bodyPr wrap="none">
            <a:spAutoFit/>
          </a:bodyPr>
          <a:lstStyle/>
          <a:p>
            <a:pPr algn="ctr"/>
            <a:r>
              <a:rPr lang="en-US" sz="4400" dirty="0">
                <a:latin typeface="Times New Roman" panose="02020603050405020304" pitchFamily="18" charset="0"/>
                <a:cs typeface="Times New Roman" panose="02020603050405020304" pitchFamily="18" charset="0"/>
              </a:rPr>
              <a:t>/ˌ</a:t>
            </a:r>
            <a:r>
              <a:rPr lang="en-US" sz="4400" dirty="0" err="1">
                <a:latin typeface="Times New Roman" panose="02020603050405020304" pitchFamily="18" charset="0"/>
                <a:cs typeface="Times New Roman" panose="02020603050405020304" pitchFamily="18" charset="0"/>
              </a:rPr>
              <a:t>kɑ</a:t>
            </a:r>
            <a:r>
              <a:rPr lang="en-US" sz="4400" dirty="0">
                <a:latin typeface="Times New Roman" panose="02020603050405020304" pitchFamily="18" charset="0"/>
                <a:cs typeface="Times New Roman" panose="02020603050405020304" pitchFamily="18" charset="0"/>
              </a:rPr>
              <a:t>ː.</a:t>
            </a:r>
            <a:r>
              <a:rPr lang="en-US" sz="4400" dirty="0" err="1">
                <a:latin typeface="Times New Roman" panose="02020603050405020304" pitchFamily="18" charset="0"/>
                <a:cs typeface="Times New Roman" panose="02020603050405020304" pitchFamily="18" charset="0"/>
              </a:rPr>
              <a:t>bəʊˈhaɪ.dreɪt</a:t>
            </a:r>
            <a:r>
              <a:rPr lang="en-US" sz="4400" dirty="0">
                <a:latin typeface="Times New Roman" panose="02020603050405020304" pitchFamily="18" charset="0"/>
                <a:cs typeface="Times New Roman" panose="02020603050405020304" pitchFamily="18" charset="0"/>
              </a:rPr>
              <a:t>/</a:t>
            </a:r>
            <a:r>
              <a:rPr lang="en-US" dirty="0"/>
              <a:t> </a:t>
            </a:r>
            <a:endParaRPr lang="en-US" sz="48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87067" y="160809"/>
            <a:ext cx="4132696" cy="645160"/>
          </a:xfrm>
          <a:prstGeom prst="rect">
            <a:avLst/>
          </a:prstGeom>
          <a:noFill/>
          <a:effectLst/>
        </p:spPr>
        <p:txBody>
          <a:bodyPr wrap="square" rtlCol="0">
            <a:spAutoFit/>
          </a:bodyPr>
          <a:lstStyle/>
          <a:p>
            <a:r>
              <a:rPr lang="en-US" sz="3600" b="1" dirty="0">
                <a:effectLst>
                  <a:glow rad="88900">
                    <a:schemeClr val="bg1"/>
                  </a:glow>
                </a:effectLst>
                <a:latin typeface="Times New Roman" panose="02020603050405020304" pitchFamily="18" charset="0"/>
                <a:cs typeface="Times New Roman" panose="02020603050405020304" pitchFamily="18" charset="0"/>
              </a:rPr>
              <a:t>VOCABULARY</a:t>
            </a:r>
          </a:p>
        </p:txBody>
      </p:sp>
      <p:pic>
        <p:nvPicPr>
          <p:cNvPr id="10" name="Content Placeholder 9" descr="istockphoto-165943159-612x612"/>
          <p:cNvPicPr>
            <a:picLocks noChangeAspect="1"/>
          </p:cNvPicPr>
          <p:nvPr/>
        </p:nvPicPr>
        <p:blipFill>
          <a:blip r:embed="rId3"/>
          <a:srcRect t="3374" b="13142"/>
          <a:stretch>
            <a:fillRect/>
          </a:stretch>
        </p:blipFill>
        <p:spPr>
          <a:xfrm>
            <a:off x="13291820" y="3912870"/>
            <a:ext cx="1411605" cy="1525270"/>
          </a:xfrm>
          <a:prstGeom prst="rect">
            <a:avLst/>
          </a:prstGeom>
        </p:spPr>
      </p:pic>
    </p:spTree>
    <p:extLst>
      <p:ext uri="{BB962C8B-B14F-4D97-AF65-F5344CB8AC3E}">
        <p14:creationId xmlns:p14="http://schemas.microsoft.com/office/powerpoint/2010/main" val="15549077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58420" y="1655445"/>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rgbClr val="AD4F0F"/>
                </a:solidFill>
                <a:latin typeface="Times New Roman" panose="02020603050405020304" pitchFamily="18" charset="0"/>
                <a:cs typeface="Times New Roman" panose="02020603050405020304" pitchFamily="18" charset="0"/>
              </a:rPr>
              <a:t>takeaway </a:t>
            </a:r>
            <a:r>
              <a:rPr lang="en-US" sz="5400" b="1" dirty="0" smtClean="0">
                <a:solidFill>
                  <a:srgbClr val="AD4F0F"/>
                </a:solidFill>
                <a:latin typeface="Times New Roman" panose="02020603050405020304" pitchFamily="18" charset="0"/>
                <a:cs typeface="Times New Roman" panose="02020603050405020304" pitchFamily="18" charset="0"/>
              </a:rPr>
              <a:t>(v)</a:t>
            </a:r>
            <a:r>
              <a:rPr lang="en-US" sz="4400" b="1" dirty="0" smtClean="0">
                <a:latin typeface="Times New Roman" panose="02020603050405020304" pitchFamily="18" charset="0"/>
                <a:cs typeface="Times New Roman" panose="02020603050405020304" pitchFamily="18" charset="0"/>
              </a:rPr>
              <a:t> </a:t>
            </a:r>
            <a:endParaRPr lang="en-US" sz="4400" b="1" dirty="0">
              <a:solidFill>
                <a:srgbClr val="AD4F0F"/>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120322" y="4417019"/>
            <a:ext cx="4050892" cy="829945"/>
          </a:xfrm>
          <a:prstGeom prst="rect">
            <a:avLst/>
          </a:prstGeom>
        </p:spPr>
        <p:txBody>
          <a:bodyPr wrap="square">
            <a:spAutoFit/>
          </a:bodyPr>
          <a:lstStyle/>
          <a:p>
            <a:pPr lvl="0" algn="ctr"/>
            <a:r>
              <a:rPr lang="en-US" sz="4800" dirty="0" err="1">
                <a:latin typeface="Times New Roman" panose="02020603050405020304" pitchFamily="18" charset="0"/>
                <a:cs typeface="Times New Roman" panose="02020603050405020304" pitchFamily="18" charset="0"/>
              </a:rPr>
              <a:t>m</a:t>
            </a:r>
            <a:r>
              <a:rPr lang="en-US" sz="4800" dirty="0" err="1" smtClean="0">
                <a:latin typeface="Times New Roman" panose="02020603050405020304" pitchFamily="18" charset="0"/>
                <a:cs typeface="Times New Roman" panose="02020603050405020304" pitchFamily="18" charset="0"/>
              </a:rPr>
              <a:t>ua</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mang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về</a:t>
            </a:r>
            <a:endParaRPr lang="en-US" sz="4800" dirty="0">
              <a:latin typeface="Times New Roman" panose="02020603050405020304" pitchFamily="18" charset="0"/>
              <a:cs typeface="Times New Roman" panose="02020603050405020304" pitchFamily="18" charset="0"/>
            </a:endParaRPr>
          </a:p>
        </p:txBody>
      </p:sp>
      <p:sp>
        <p:nvSpPr>
          <p:cNvPr id="2" name="Rectangle 1"/>
          <p:cNvSpPr/>
          <p:nvPr/>
        </p:nvSpPr>
        <p:spPr>
          <a:xfrm>
            <a:off x="1822817" y="3082855"/>
            <a:ext cx="2932213" cy="769441"/>
          </a:xfrm>
          <a:prstGeom prst="rect">
            <a:avLst/>
          </a:prstGeom>
        </p:spPr>
        <p:txBody>
          <a:bodyPr wrap="none">
            <a:spAutoFit/>
          </a:bodyPr>
          <a:lstStyle/>
          <a:p>
            <a:pPr algn="ctr"/>
            <a:r>
              <a:rPr lang="en-US" sz="4400" dirty="0">
                <a:latin typeface="Times New Roman" panose="02020603050405020304" pitchFamily="18" charset="0"/>
                <a:cs typeface="Times New Roman" panose="02020603050405020304" pitchFamily="18" charset="0"/>
              </a:rPr>
              <a:t>/ˈ</a:t>
            </a:r>
            <a:r>
              <a:rPr lang="en-US" sz="4400" dirty="0" err="1">
                <a:latin typeface="Times New Roman" panose="02020603050405020304" pitchFamily="18" charset="0"/>
                <a:cs typeface="Times New Roman" panose="02020603050405020304" pitchFamily="18" charset="0"/>
              </a:rPr>
              <a:t>teɪk.ə.weɪ</a:t>
            </a:r>
            <a:r>
              <a:rPr lang="en-US" sz="4400" dirty="0">
                <a:latin typeface="Times New Roman" panose="02020603050405020304" pitchFamily="18" charset="0"/>
                <a:cs typeface="Times New Roman" panose="02020603050405020304" pitchFamily="18" charset="0"/>
              </a:rPr>
              <a:t>/</a:t>
            </a:r>
            <a:r>
              <a:rPr lang="en-US" dirty="0"/>
              <a:t> </a:t>
            </a:r>
            <a:endParaRPr lang="en-US" sz="48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87067" y="160809"/>
            <a:ext cx="4132696" cy="645160"/>
          </a:xfrm>
          <a:prstGeom prst="rect">
            <a:avLst/>
          </a:prstGeom>
          <a:noFill/>
          <a:effectLst/>
        </p:spPr>
        <p:txBody>
          <a:bodyPr wrap="square" rtlCol="0">
            <a:spAutoFit/>
          </a:bodyPr>
          <a:lstStyle/>
          <a:p>
            <a:r>
              <a:rPr lang="en-US" sz="3600" b="1" dirty="0">
                <a:effectLst>
                  <a:glow rad="88900">
                    <a:schemeClr val="bg1"/>
                  </a:glow>
                </a:effectLst>
                <a:latin typeface="Times New Roman" panose="02020603050405020304" pitchFamily="18" charset="0"/>
                <a:cs typeface="Times New Roman" panose="02020603050405020304" pitchFamily="18" charset="0"/>
              </a:rPr>
              <a:t>VOCABULARY</a:t>
            </a:r>
          </a:p>
        </p:txBody>
      </p:sp>
      <p:pic>
        <p:nvPicPr>
          <p:cNvPr id="10" name="Content Placeholder 9" descr="istockphoto-165943159-612x612"/>
          <p:cNvPicPr>
            <a:picLocks noChangeAspect="1"/>
          </p:cNvPicPr>
          <p:nvPr/>
        </p:nvPicPr>
        <p:blipFill>
          <a:blip r:embed="rId3"/>
          <a:srcRect t="3374" b="13142"/>
          <a:stretch>
            <a:fillRect/>
          </a:stretch>
        </p:blipFill>
        <p:spPr>
          <a:xfrm>
            <a:off x="13291820" y="3912870"/>
            <a:ext cx="1411605" cy="1525270"/>
          </a:xfrm>
          <a:prstGeom prst="rect">
            <a:avLst/>
          </a:prstGeom>
        </p:spPr>
      </p:pic>
      <p:sp>
        <p:nvSpPr>
          <p:cNvPr id="9" name="TextBox 8"/>
          <p:cNvSpPr txBox="1"/>
          <p:nvPr/>
        </p:nvSpPr>
        <p:spPr>
          <a:xfrm>
            <a:off x="5496448" y="1476709"/>
            <a:ext cx="6527375" cy="1815882"/>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a </a:t>
            </a:r>
            <a:r>
              <a:rPr lang="en-US" sz="2800" b="1" dirty="0">
                <a:latin typeface="Times New Roman" panose="02020603050405020304" pitchFamily="18" charset="0"/>
                <a:cs typeface="Times New Roman" panose="02020603050405020304" pitchFamily="18" charset="0"/>
                <a:hlinkClick r:id="rId4" tooltip="meal"/>
              </a:rPr>
              <a:t>meal</a:t>
            </a:r>
            <a:r>
              <a:rPr lang="en-US" sz="2800" b="1" dirty="0">
                <a:latin typeface="Times New Roman" panose="02020603050405020304" pitchFamily="18" charset="0"/>
                <a:cs typeface="Times New Roman" panose="02020603050405020304" pitchFamily="18" charset="0"/>
              </a:rPr>
              <a:t> </a:t>
            </a:r>
            <a:r>
              <a:rPr lang="en-US" sz="2800" b="1" u="sng" dirty="0">
                <a:latin typeface="Times New Roman" panose="02020603050405020304" pitchFamily="18" charset="0"/>
                <a:cs typeface="Times New Roman" panose="02020603050405020304" pitchFamily="18" charset="0"/>
                <a:hlinkClick r:id="rId5" tooltip="cooked"/>
              </a:rPr>
              <a:t>cooked</a:t>
            </a:r>
            <a:r>
              <a:rPr lang="en-US" sz="2800" b="1" dirty="0">
                <a:latin typeface="Times New Roman" panose="02020603050405020304" pitchFamily="18" charset="0"/>
                <a:cs typeface="Times New Roman" panose="02020603050405020304" pitchFamily="18" charset="0"/>
              </a:rPr>
              <a:t> and </a:t>
            </a:r>
            <a:r>
              <a:rPr lang="en-US" sz="2800" b="1" dirty="0">
                <a:latin typeface="Times New Roman" panose="02020603050405020304" pitchFamily="18" charset="0"/>
                <a:cs typeface="Times New Roman" panose="02020603050405020304" pitchFamily="18" charset="0"/>
                <a:hlinkClick r:id="rId6" tooltip="bought"/>
              </a:rPr>
              <a:t>bought</a:t>
            </a:r>
            <a:r>
              <a:rPr lang="en-US" sz="2800" b="1" dirty="0">
                <a:latin typeface="Times New Roman" panose="02020603050405020304" pitchFamily="18" charset="0"/>
                <a:cs typeface="Times New Roman" panose="02020603050405020304" pitchFamily="18" charset="0"/>
              </a:rPr>
              <a:t> at a </a:t>
            </a:r>
            <a:r>
              <a:rPr lang="en-US" sz="2800" b="1" dirty="0">
                <a:latin typeface="Times New Roman" panose="02020603050405020304" pitchFamily="18" charset="0"/>
                <a:cs typeface="Times New Roman" panose="02020603050405020304" pitchFamily="18" charset="0"/>
                <a:hlinkClick r:id="rId7" tooltip="shop"/>
              </a:rPr>
              <a:t>shop</a:t>
            </a:r>
            <a:r>
              <a:rPr lang="en-US" sz="2800" b="1" dirty="0">
                <a:latin typeface="Times New Roman" panose="02020603050405020304" pitchFamily="18" charset="0"/>
                <a:cs typeface="Times New Roman" panose="02020603050405020304" pitchFamily="18" charset="0"/>
              </a:rPr>
              <a:t> or </a:t>
            </a:r>
            <a:r>
              <a:rPr lang="en-US" sz="2800" b="1" dirty="0">
                <a:latin typeface="Times New Roman" panose="02020603050405020304" pitchFamily="18" charset="0"/>
                <a:cs typeface="Times New Roman" panose="02020603050405020304" pitchFamily="18" charset="0"/>
                <a:hlinkClick r:id="rId8" tooltip="restaurant"/>
              </a:rPr>
              <a:t>restaurant</a:t>
            </a:r>
            <a:r>
              <a:rPr lang="en-US" sz="2800" b="1" dirty="0">
                <a:latin typeface="Times New Roman" panose="02020603050405020304" pitchFamily="18" charset="0"/>
                <a:cs typeface="Times New Roman" panose="02020603050405020304" pitchFamily="18" charset="0"/>
              </a:rPr>
              <a:t> but taken </a:t>
            </a:r>
            <a:r>
              <a:rPr lang="en-US" sz="2800" b="1" dirty="0">
                <a:latin typeface="Times New Roman" panose="02020603050405020304" pitchFamily="18" charset="0"/>
                <a:cs typeface="Times New Roman" panose="02020603050405020304" pitchFamily="18" charset="0"/>
                <a:hlinkClick r:id="rId9" tooltip="somewhere"/>
              </a:rPr>
              <a:t>somewhere</a:t>
            </a:r>
            <a:r>
              <a:rPr lang="en-US" sz="2800" b="1"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hlinkClick r:id="rId10" tooltip="else"/>
              </a:rPr>
              <a:t>else</a:t>
            </a:r>
            <a:r>
              <a:rPr lang="en-US" sz="2800" b="1" dirty="0">
                <a:latin typeface="Times New Roman" panose="02020603050405020304" pitchFamily="18" charset="0"/>
                <a:cs typeface="Times New Roman" panose="02020603050405020304" pitchFamily="18" charset="0"/>
              </a:rPr>
              <a:t>, often </a:t>
            </a:r>
            <a:r>
              <a:rPr lang="en-US" sz="2800" b="1" dirty="0">
                <a:latin typeface="Times New Roman" panose="02020603050405020304" pitchFamily="18" charset="0"/>
                <a:cs typeface="Times New Roman" panose="02020603050405020304" pitchFamily="18" charset="0"/>
                <a:hlinkClick r:id="rId11" tooltip="home"/>
              </a:rPr>
              <a:t>home</a:t>
            </a:r>
            <a:r>
              <a:rPr lang="en-US" sz="2800" b="1" dirty="0">
                <a:latin typeface="Times New Roman" panose="02020603050405020304" pitchFamily="18" charset="0"/>
                <a:cs typeface="Times New Roman" panose="02020603050405020304" pitchFamily="18" charset="0"/>
              </a:rPr>
              <a:t>, to be </a:t>
            </a:r>
            <a:r>
              <a:rPr lang="en-US" sz="2800" b="1" dirty="0">
                <a:latin typeface="Times New Roman" panose="02020603050405020304" pitchFamily="18" charset="0"/>
                <a:cs typeface="Times New Roman" panose="02020603050405020304" pitchFamily="18" charset="0"/>
                <a:hlinkClick r:id="rId12" tooltip="eaten"/>
              </a:rPr>
              <a:t>eaten</a:t>
            </a:r>
            <a:r>
              <a:rPr lang="en-US" sz="2800" b="1" dirty="0">
                <a:latin typeface="Times New Roman" panose="02020603050405020304" pitchFamily="18" charset="0"/>
                <a:cs typeface="Times New Roman" panose="02020603050405020304" pitchFamily="18" charset="0"/>
              </a:rPr>
              <a:t>, or the </a:t>
            </a:r>
            <a:r>
              <a:rPr lang="en-US" sz="2800" b="1" dirty="0">
                <a:latin typeface="Times New Roman" panose="02020603050405020304" pitchFamily="18" charset="0"/>
                <a:cs typeface="Times New Roman" panose="02020603050405020304" pitchFamily="18" charset="0"/>
                <a:hlinkClick r:id="rId7" tooltip="shop"/>
              </a:rPr>
              <a:t>shop</a:t>
            </a:r>
            <a:r>
              <a:rPr lang="en-US" sz="2800" b="1" dirty="0">
                <a:latin typeface="Times New Roman" panose="02020603050405020304" pitchFamily="18" charset="0"/>
                <a:cs typeface="Times New Roman" panose="02020603050405020304" pitchFamily="18" charset="0"/>
              </a:rPr>
              <a:t> or </a:t>
            </a:r>
            <a:r>
              <a:rPr lang="en-US" sz="2800" b="1" dirty="0">
                <a:latin typeface="Times New Roman" panose="02020603050405020304" pitchFamily="18" charset="0"/>
                <a:cs typeface="Times New Roman" panose="02020603050405020304" pitchFamily="18" charset="0"/>
                <a:hlinkClick r:id="rId8" tooltip="restaurant"/>
              </a:rPr>
              <a:t>restaurant</a:t>
            </a:r>
            <a:r>
              <a:rPr lang="en-US" sz="2800" b="1" dirty="0">
                <a:latin typeface="Times New Roman" panose="02020603050405020304" pitchFamily="18" charset="0"/>
                <a:cs typeface="Times New Roman" panose="02020603050405020304" pitchFamily="18" charset="0"/>
              </a:rPr>
              <a:t> itself</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23683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270" y="-7620"/>
            <a:ext cx="12192000" cy="781050"/>
            <a:chOff x="7620" y="-7620"/>
            <a:chExt cx="12192000" cy="1083309"/>
          </a:xfrm>
        </p:grpSpPr>
        <p:sp>
          <p:nvSpPr>
            <p:cNvPr id="17" name="Round Single Corner Rectangle 16"/>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extLst>
              <p:ext uri="{D42A27DB-BD31-4B8C-83A1-F6EECF244321}">
                <p14:modId xmlns:p14="http://schemas.microsoft.com/office/powerpoint/2010/main" val="4249451082"/>
              </p:ext>
            </p:extLst>
          </p:nvPr>
        </p:nvGraphicFramePr>
        <p:xfrm>
          <a:off x="100484" y="669663"/>
          <a:ext cx="12007696" cy="6220535"/>
        </p:xfrm>
        <a:graphic>
          <a:graphicData uri="http://schemas.openxmlformats.org/drawingml/2006/table">
            <a:tbl>
              <a:tblPr firstRow="1" bandRow="1">
                <a:tableStyleId>{5DA37D80-6434-44D0-A028-1B22A696006F}</a:tableStyleId>
              </a:tblPr>
              <a:tblGrid>
                <a:gridCol w="3928664">
                  <a:extLst>
                    <a:ext uri="{9D8B030D-6E8A-4147-A177-3AD203B41FA5}">
                      <a16:colId xmlns:a16="http://schemas.microsoft.com/office/drawing/2014/main" val="20000"/>
                    </a:ext>
                  </a:extLst>
                </a:gridCol>
                <a:gridCol w="3660304">
                  <a:extLst>
                    <a:ext uri="{9D8B030D-6E8A-4147-A177-3AD203B41FA5}">
                      <a16:colId xmlns:a16="http://schemas.microsoft.com/office/drawing/2014/main" val="20001"/>
                    </a:ext>
                  </a:extLst>
                </a:gridCol>
                <a:gridCol w="4418728">
                  <a:extLst>
                    <a:ext uri="{9D8B030D-6E8A-4147-A177-3AD203B41FA5}">
                      <a16:colId xmlns:a16="http://schemas.microsoft.com/office/drawing/2014/main" val="20002"/>
                    </a:ext>
                  </a:extLst>
                </a:gridCol>
              </a:tblGrid>
              <a:tr h="746012">
                <a:tc>
                  <a:txBody>
                    <a:bodyPr/>
                    <a:lstStyle/>
                    <a:p>
                      <a:pPr algn="ctr"/>
                      <a:r>
                        <a:rPr lang="en-US" sz="2800" b="1" dirty="0">
                          <a:solidFill>
                            <a:srgbClr val="05A0B8"/>
                          </a:solidFill>
                          <a:latin typeface="Times New Roman" panose="02020603050405020304" pitchFamily="18" charset="0"/>
                          <a:cs typeface="Times New Roman" panose="02020603050405020304" pitchFamily="18" charset="0"/>
                        </a:rPr>
                        <a:t>New words</a:t>
                      </a:r>
                    </a:p>
                  </a:txBody>
                  <a:tcPr anchor="ctr"/>
                </a:tc>
                <a:tc>
                  <a:txBody>
                    <a:bodyPr/>
                    <a:lstStyle/>
                    <a:p>
                      <a:pPr algn="ctr"/>
                      <a:r>
                        <a:rPr lang="en-US" sz="2800" b="1" dirty="0">
                          <a:solidFill>
                            <a:srgbClr val="05A0B8"/>
                          </a:solidFill>
                          <a:latin typeface="Times New Roman" panose="02020603050405020304" pitchFamily="18" charset="0"/>
                          <a:cs typeface="Times New Roman" panose="02020603050405020304" pitchFamily="18" charset="0"/>
                        </a:rPr>
                        <a:t>Pronunciation</a:t>
                      </a:r>
                    </a:p>
                  </a:txBody>
                  <a:tcPr anchor="ctr"/>
                </a:tc>
                <a:tc>
                  <a:txBody>
                    <a:bodyPr/>
                    <a:lstStyle/>
                    <a:p>
                      <a:pPr algn="ctr"/>
                      <a:r>
                        <a:rPr lang="en-US" sz="2800" b="1" dirty="0">
                          <a:solidFill>
                            <a:srgbClr val="05A0B8"/>
                          </a:solidFill>
                          <a:latin typeface="Times New Roman" panose="02020603050405020304" pitchFamily="18" charset="0"/>
                          <a:cs typeface="Times New Roman" panose="02020603050405020304" pitchFamily="18" charset="0"/>
                        </a:rPr>
                        <a:t>Meaning</a:t>
                      </a:r>
                    </a:p>
                  </a:txBody>
                  <a:tcPr anchor="ctr"/>
                </a:tc>
                <a:extLst>
                  <a:ext uri="{0D108BD9-81ED-4DB2-BD59-A6C34878D82A}">
                    <a16:rowId xmlns:a16="http://schemas.microsoft.com/office/drawing/2014/main" val="10000"/>
                  </a:ext>
                </a:extLst>
              </a:tr>
              <a:tr h="1038909">
                <a:tc>
                  <a:txBody>
                    <a:bodyPr/>
                    <a:lstStyle/>
                    <a:p>
                      <a:pPr marL="144145" marR="0" indent="-144145" algn="l" defTabSz="914400" rtl="0" eaLnBrk="1" fontAlgn="auto" latinLnBrk="0" hangingPunct="1">
                        <a:lnSpc>
                          <a:spcPct val="107000"/>
                        </a:lnSpc>
                        <a:spcBef>
                          <a:spcPts val="0"/>
                        </a:spcBef>
                        <a:spcAft>
                          <a:spcPts val="0"/>
                        </a:spcAft>
                        <a:buClrTx/>
                        <a:buSzTx/>
                        <a:buFontTx/>
                        <a:buNone/>
                        <a:tabLst/>
                        <a:defRPr/>
                      </a:pPr>
                      <a:r>
                        <a:rPr lang="en-US" sz="32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3200" b="1" dirty="0" smtClean="0">
                          <a:solidFill>
                            <a:srgbClr val="AD4F0F"/>
                          </a:solidFill>
                          <a:latin typeface="Times New Roman" panose="02020603050405020304" pitchFamily="18" charset="0"/>
                          <a:cs typeface="Times New Roman" panose="02020603050405020304" pitchFamily="18" charset="0"/>
                        </a:rPr>
                        <a:t>deep-rooted (</a:t>
                      </a:r>
                      <a:r>
                        <a:rPr lang="en-US" sz="3200" b="1" dirty="0" err="1" smtClean="0">
                          <a:solidFill>
                            <a:srgbClr val="AD4F0F"/>
                          </a:solidFill>
                          <a:latin typeface="Times New Roman" panose="02020603050405020304" pitchFamily="18" charset="0"/>
                          <a:cs typeface="Times New Roman" panose="02020603050405020304" pitchFamily="18" charset="0"/>
                        </a:rPr>
                        <a:t>adj</a:t>
                      </a:r>
                      <a:r>
                        <a:rPr lang="en-US" sz="3200" b="1" dirty="0" smtClean="0">
                          <a:solidFill>
                            <a:srgbClr val="AD4F0F"/>
                          </a:solidFill>
                          <a:latin typeface="Times New Roman" panose="02020603050405020304" pitchFamily="18" charset="0"/>
                          <a:cs typeface="Times New Roman" panose="02020603050405020304" pitchFamily="18" charset="0"/>
                        </a:rPr>
                        <a:t>)</a:t>
                      </a:r>
                      <a:r>
                        <a:rPr lang="en-US" sz="2400" b="1" dirty="0" smtClean="0">
                          <a:latin typeface="Times New Roman" panose="02020603050405020304" pitchFamily="18" charset="0"/>
                          <a:cs typeface="Times New Roman" panose="02020603050405020304" pitchFamily="18" charset="0"/>
                        </a:rPr>
                        <a:t> </a:t>
                      </a:r>
                      <a:endParaRPr lang="en-US" sz="2400" b="1" dirty="0" smtClean="0">
                        <a:solidFill>
                          <a:srgbClr val="AD4F0F"/>
                        </a:solidFill>
                        <a:latin typeface="Times New Roman" panose="02020603050405020304" pitchFamily="18" charset="0"/>
                        <a:cs typeface="Times New Roman" panose="02020603050405020304" pitchFamily="18" charset="0"/>
                      </a:endParaRPr>
                    </a:p>
                  </a:txBody>
                  <a:tcPr marL="71755" marR="71755" marT="71755" marB="71755" anchor="ctr"/>
                </a:tc>
                <a:tc>
                  <a:txBody>
                    <a:bodyPr/>
                    <a:lstStyle/>
                    <a:p>
                      <a:pPr algn="ctr"/>
                      <a:r>
                        <a:rPr lang="en-US" sz="3200" b="0" dirty="0" smtClean="0">
                          <a:solidFill>
                            <a:schemeClr val="accent1"/>
                          </a:solidFill>
                          <a:latin typeface="Times New Roman" panose="02020603050405020304" pitchFamily="18" charset="0"/>
                          <a:cs typeface="Times New Roman" panose="02020603050405020304" pitchFamily="18" charset="0"/>
                        </a:rPr>
                        <a:t>/ˌ</a:t>
                      </a:r>
                      <a:r>
                        <a:rPr lang="en-US" sz="3200" b="0" dirty="0" err="1" smtClean="0">
                          <a:solidFill>
                            <a:schemeClr val="accent1"/>
                          </a:solidFill>
                          <a:latin typeface="Times New Roman" panose="02020603050405020304" pitchFamily="18" charset="0"/>
                          <a:cs typeface="Times New Roman" panose="02020603050405020304" pitchFamily="18" charset="0"/>
                        </a:rPr>
                        <a:t>diːp</a:t>
                      </a:r>
                      <a:r>
                        <a:rPr lang="en-US" sz="3200" b="0" dirty="0" smtClean="0">
                          <a:solidFill>
                            <a:schemeClr val="accent1"/>
                          </a:solidFill>
                          <a:latin typeface="Times New Roman" panose="02020603050405020304" pitchFamily="18" charset="0"/>
                          <a:cs typeface="Times New Roman" panose="02020603050405020304" pitchFamily="18" charset="0"/>
                        </a:rPr>
                        <a:t> ˈ</a:t>
                      </a:r>
                      <a:r>
                        <a:rPr lang="en-US" sz="3200" b="0" dirty="0" err="1" smtClean="0">
                          <a:solidFill>
                            <a:schemeClr val="accent1"/>
                          </a:solidFill>
                          <a:latin typeface="Times New Roman" panose="02020603050405020304" pitchFamily="18" charset="0"/>
                          <a:cs typeface="Times New Roman" panose="02020603050405020304" pitchFamily="18" charset="0"/>
                        </a:rPr>
                        <a:t>ruːtɪd</a:t>
                      </a:r>
                      <a:r>
                        <a:rPr lang="en-US" sz="3200" b="0" dirty="0" smtClean="0">
                          <a:solidFill>
                            <a:schemeClr val="accent1"/>
                          </a:solidFill>
                          <a:latin typeface="Times New Roman" panose="02020603050405020304" pitchFamily="18" charset="0"/>
                          <a:cs typeface="Times New Roman" panose="02020603050405020304" pitchFamily="18" charset="0"/>
                        </a:rPr>
                        <a:t>/</a:t>
                      </a:r>
                      <a:endParaRPr lang="en-US" sz="3200" b="0" dirty="0">
                        <a:solidFill>
                          <a:schemeClr val="accent1"/>
                        </a:solidFill>
                        <a:latin typeface="Times New Roman" panose="02020603050405020304" pitchFamily="18" charset="0"/>
                        <a:cs typeface="Times New Roman" panose="02020603050405020304" pitchFamily="18" charset="0"/>
                      </a:endParaRPr>
                    </a:p>
                  </a:txBody>
                  <a:tcPr marL="36195" marR="36195" marT="71755" marB="71755" anchor="ctr"/>
                </a:tc>
                <a:tc>
                  <a:txBody>
                    <a:bodyPr/>
                    <a:lstStyle/>
                    <a:p>
                      <a:pPr lvl="0" algn="ctr"/>
                      <a:r>
                        <a:rPr lang="en-US" sz="3200" dirty="0" err="1" smtClean="0">
                          <a:latin typeface="Times New Roman" panose="02020603050405020304" pitchFamily="18" charset="0"/>
                          <a:cs typeface="Times New Roman" panose="02020603050405020304" pitchFamily="18" charset="0"/>
                        </a:rPr>
                        <a:t>lâu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đời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ăn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sâu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bén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rễ</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1"/>
                  </a:ext>
                </a:extLst>
              </a:tr>
              <a:tr h="833005">
                <a:tc>
                  <a:txBody>
                    <a:bodyPr/>
                    <a:lstStyle/>
                    <a:p>
                      <a:pPr marL="0" indent="0" algn="l">
                        <a:buNone/>
                      </a:pPr>
                      <a:r>
                        <a:rPr lang="en-US" sz="32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3200" b="1" dirty="0" smtClean="0">
                          <a:solidFill>
                            <a:srgbClr val="AD4F0F"/>
                          </a:solidFill>
                          <a:latin typeface="Times New Roman" panose="02020603050405020304" pitchFamily="18" charset="0"/>
                          <a:cs typeface="Times New Roman" panose="02020603050405020304" pitchFamily="18" charset="0"/>
                        </a:rPr>
                        <a:t>associated (</a:t>
                      </a:r>
                      <a:r>
                        <a:rPr lang="en-US" sz="3200" b="1" dirty="0" err="1" smtClean="0">
                          <a:solidFill>
                            <a:srgbClr val="AD4F0F"/>
                          </a:solidFill>
                          <a:latin typeface="Times New Roman" panose="02020603050405020304" pitchFamily="18" charset="0"/>
                          <a:cs typeface="Times New Roman" panose="02020603050405020304" pitchFamily="18" charset="0"/>
                        </a:rPr>
                        <a:t>adj</a:t>
                      </a:r>
                      <a:r>
                        <a:rPr lang="en-US" sz="3200" b="1" dirty="0" smtClean="0">
                          <a:solidFill>
                            <a:srgbClr val="AD4F0F"/>
                          </a:solidFill>
                          <a:latin typeface="Times New Roman" panose="02020603050405020304" pitchFamily="18" charset="0"/>
                          <a:cs typeface="Times New Roman" panose="02020603050405020304" pitchFamily="18" charset="0"/>
                        </a:rPr>
                        <a:t>)</a:t>
                      </a:r>
                      <a:r>
                        <a:rPr lang="en-US" sz="2400" b="1" dirty="0" smtClean="0">
                          <a:latin typeface="Times New Roman" panose="02020603050405020304" pitchFamily="18" charset="0"/>
                          <a:cs typeface="Times New Roman" panose="02020603050405020304" pitchFamily="18" charset="0"/>
                        </a:rPr>
                        <a:t> </a:t>
                      </a:r>
                      <a:endParaRPr lang="en-US" sz="2400" b="1" dirty="0">
                        <a:solidFill>
                          <a:srgbClr val="AD4F0F"/>
                        </a:solidFill>
                        <a:latin typeface="Times New Roman" panose="02020603050405020304" pitchFamily="18" charset="0"/>
                        <a:cs typeface="Times New Roman" panose="02020603050405020304" pitchFamily="18" charset="0"/>
                      </a:endParaRPr>
                    </a:p>
                  </a:txBody>
                  <a:tcPr marL="71755" marR="71755" marT="71755" marB="71755" anchor="ctr"/>
                </a:tc>
                <a:tc>
                  <a:txBody>
                    <a:bodyPr/>
                    <a:lstStyle/>
                    <a:p>
                      <a:pPr algn="ctr"/>
                      <a:r>
                        <a:rPr lang="en-US" sz="3200" b="0" dirty="0" smtClean="0">
                          <a:solidFill>
                            <a:schemeClr val="accent1"/>
                          </a:solidFill>
                          <a:latin typeface="Times New Roman" panose="02020603050405020304" pitchFamily="18" charset="0"/>
                          <a:cs typeface="Times New Roman" panose="02020603050405020304" pitchFamily="18" charset="0"/>
                        </a:rPr>
                        <a:t>/</a:t>
                      </a:r>
                      <a:r>
                        <a:rPr lang="en-US" sz="3200" b="0" dirty="0" err="1" smtClean="0">
                          <a:solidFill>
                            <a:schemeClr val="accent1"/>
                          </a:solidFill>
                          <a:latin typeface="Times New Roman" panose="02020603050405020304" pitchFamily="18" charset="0"/>
                          <a:cs typeface="Times New Roman" panose="02020603050405020304" pitchFamily="18" charset="0"/>
                        </a:rPr>
                        <a:t>əˈsəʊsieɪtɪd</a:t>
                      </a:r>
                      <a:r>
                        <a:rPr lang="en-US" sz="3200" b="0" dirty="0" smtClean="0">
                          <a:solidFill>
                            <a:schemeClr val="accent1"/>
                          </a:solidFill>
                          <a:latin typeface="Times New Roman" panose="02020603050405020304" pitchFamily="18" charset="0"/>
                          <a:cs typeface="Times New Roman" panose="02020603050405020304" pitchFamily="18" charset="0"/>
                        </a:rPr>
                        <a:t>/</a:t>
                      </a:r>
                      <a:endParaRPr lang="en-US" sz="3200" b="0" dirty="0">
                        <a:solidFill>
                          <a:schemeClr val="accent1"/>
                        </a:solidFill>
                        <a:latin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07000"/>
                        </a:lnSpc>
                        <a:spcBef>
                          <a:spcPts val="0"/>
                        </a:spcBef>
                        <a:spcAft>
                          <a:spcPts val="0"/>
                        </a:spcAft>
                      </a:pPr>
                      <a:r>
                        <a:rPr lang="en-US" sz="3200" b="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3200" b="0"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baseline="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endParaRPr lang="en-US" sz="32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2"/>
                  </a:ext>
                </a:extLst>
              </a:tr>
              <a:tr h="1583397">
                <a:tc>
                  <a:txBody>
                    <a:bodyPr/>
                    <a:lstStyle/>
                    <a:p>
                      <a:pPr marL="0" indent="0" algn="ctr">
                        <a:buNone/>
                      </a:pPr>
                      <a:r>
                        <a:rPr lang="en-US" sz="3200" b="0"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200" b="1" dirty="0" smtClean="0">
                          <a:solidFill>
                            <a:srgbClr val="AD4F0F"/>
                          </a:solidFill>
                          <a:effectLst/>
                          <a:latin typeface="Times New Roman" panose="02020603050405020304" pitchFamily="18" charset="0"/>
                          <a:ea typeface="+mn-ea"/>
                          <a:cs typeface="Times New Roman" panose="02020603050405020304" pitchFamily="18" charset="0"/>
                        </a:rPr>
                        <a:t>f</a:t>
                      </a:r>
                      <a:r>
                        <a:rPr lang="en-US" sz="3200" b="1" dirty="0" smtClean="0">
                          <a:solidFill>
                            <a:srgbClr val="AD4F0F"/>
                          </a:solidFill>
                          <a:latin typeface="Times New Roman" panose="02020603050405020304" pitchFamily="18" charset="0"/>
                          <a:cs typeface="Times New Roman" panose="02020603050405020304" pitchFamily="18" charset="0"/>
                        </a:rPr>
                        <a:t>ish and chips ( n)</a:t>
                      </a:r>
                      <a:endParaRPr lang="en-US" sz="2400" b="1" dirty="0">
                        <a:solidFill>
                          <a:srgbClr val="AD4F0F"/>
                        </a:solidFill>
                        <a:latin typeface="Times New Roman" panose="02020603050405020304" pitchFamily="18" charset="0"/>
                        <a:cs typeface="Times New Roman" panose="02020603050405020304" pitchFamily="18" charset="0"/>
                      </a:endParaRPr>
                    </a:p>
                  </a:txBody>
                  <a:tcPr marL="71755" marR="71755" marT="71755" marB="71755" anchor="ctr"/>
                </a:tc>
                <a:tc>
                  <a:txBody>
                    <a:bodyPr/>
                    <a:lstStyle/>
                    <a:p>
                      <a:pPr algn="ctr"/>
                      <a:r>
                        <a:rPr lang="en-US" sz="3200" b="0" dirty="0" smtClean="0">
                          <a:solidFill>
                            <a:schemeClr val="accent1"/>
                          </a:solidFill>
                          <a:latin typeface="Times New Roman" panose="02020603050405020304" pitchFamily="18" charset="0"/>
                          <a:cs typeface="Times New Roman" panose="02020603050405020304" pitchFamily="18" charset="0"/>
                        </a:rPr>
                        <a:t>/ˌ</a:t>
                      </a:r>
                      <a:r>
                        <a:rPr lang="en-US" sz="3200" b="0" dirty="0" err="1" smtClean="0">
                          <a:solidFill>
                            <a:schemeClr val="accent1"/>
                          </a:solidFill>
                          <a:latin typeface="Times New Roman" panose="02020603050405020304" pitchFamily="18" charset="0"/>
                          <a:cs typeface="Times New Roman" panose="02020603050405020304" pitchFamily="18" charset="0"/>
                        </a:rPr>
                        <a:t>fɪʃ</a:t>
                      </a:r>
                      <a:r>
                        <a:rPr lang="en-US" sz="3200" b="0" dirty="0" smtClean="0">
                          <a:solidFill>
                            <a:schemeClr val="accent1"/>
                          </a:solidFill>
                          <a:latin typeface="Times New Roman" panose="02020603050405020304" pitchFamily="18" charset="0"/>
                          <a:cs typeface="Times New Roman" panose="02020603050405020304" pitchFamily="18" charset="0"/>
                        </a:rPr>
                        <a:t> </a:t>
                      </a:r>
                      <a:r>
                        <a:rPr lang="en-US" sz="3200" b="0" dirty="0" err="1" smtClean="0">
                          <a:solidFill>
                            <a:schemeClr val="accent1"/>
                          </a:solidFill>
                          <a:latin typeface="Times New Roman" panose="02020603050405020304" pitchFamily="18" charset="0"/>
                          <a:cs typeface="Times New Roman" panose="02020603050405020304" pitchFamily="18" charset="0"/>
                        </a:rPr>
                        <a:t>en</a:t>
                      </a:r>
                      <a:r>
                        <a:rPr lang="en-US" sz="3200" b="0" dirty="0" smtClean="0">
                          <a:solidFill>
                            <a:schemeClr val="accent1"/>
                          </a:solidFill>
                          <a:latin typeface="Times New Roman" panose="02020603050405020304" pitchFamily="18" charset="0"/>
                          <a:cs typeface="Times New Roman" panose="02020603050405020304" pitchFamily="18" charset="0"/>
                        </a:rPr>
                        <a:t> ˈ</a:t>
                      </a:r>
                      <a:r>
                        <a:rPr lang="en-US" sz="3200" b="0" dirty="0" err="1" smtClean="0">
                          <a:solidFill>
                            <a:schemeClr val="accent1"/>
                          </a:solidFill>
                          <a:latin typeface="Times New Roman" panose="02020603050405020304" pitchFamily="18" charset="0"/>
                          <a:cs typeface="Times New Roman" panose="02020603050405020304" pitchFamily="18" charset="0"/>
                        </a:rPr>
                        <a:t>tʃɪps</a:t>
                      </a:r>
                      <a:r>
                        <a:rPr lang="en-US" sz="3200" b="0" dirty="0" smtClean="0">
                          <a:solidFill>
                            <a:schemeClr val="accent1"/>
                          </a:solidFill>
                          <a:latin typeface="Times New Roman" panose="02020603050405020304" pitchFamily="18" charset="0"/>
                          <a:cs typeface="Times New Roman" panose="02020603050405020304" pitchFamily="18" charset="0"/>
                        </a:rPr>
                        <a:t>/</a:t>
                      </a:r>
                      <a:endParaRPr lang="en-US" sz="3200" b="0" dirty="0">
                        <a:solidFill>
                          <a:schemeClr val="accent1"/>
                        </a:solidFill>
                        <a:latin typeface="Times New Roman" panose="02020603050405020304" pitchFamily="18" charset="0"/>
                        <a:cs typeface="Times New Roman" panose="02020603050405020304" pitchFamily="18" charset="0"/>
                      </a:endParaRPr>
                    </a:p>
                  </a:txBody>
                  <a:tcPr marL="36195" marR="36195" marT="71755" marB="71755" anchor="ctr"/>
                </a:tc>
                <a:tc>
                  <a:txBody>
                    <a:bodyPr/>
                    <a:lstStyle/>
                    <a:p>
                      <a:pPr lvl="0" algn="ctr"/>
                      <a:r>
                        <a:rPr lang="en-US" sz="3200" dirty="0" err="1" smtClean="0">
                          <a:latin typeface="Times New Roman" panose="02020603050405020304" pitchFamily="18" charset="0"/>
                          <a:cs typeface="Times New Roman" panose="02020603050405020304" pitchFamily="18" charset="0"/>
                        </a:rPr>
                        <a:t>cá</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khoai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tây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chiên</a:t>
                      </a:r>
                      <a:endParaRPr lang="en-US" sz="3200" dirty="0" smtClean="0">
                        <a:latin typeface="Times New Roman" panose="02020603050405020304" pitchFamily="18" charset="0"/>
                        <a:cs typeface="Times New Roman" panose="02020603050405020304" pitchFamily="18" charset="0"/>
                      </a:endParaRPr>
                    </a:p>
                    <a:p>
                      <a:pPr lvl="0" algn="ct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món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ăn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truyền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thống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người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Anh</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3"/>
                  </a:ext>
                </a:extLst>
              </a:tr>
              <a:tr h="622094">
                <a:tc>
                  <a:txBody>
                    <a:bodyPr/>
                    <a:lstStyle/>
                    <a:p>
                      <a:pPr marL="0" indent="0" algn="l">
                        <a:buNone/>
                      </a:pPr>
                      <a:r>
                        <a:rPr lang="en-US" sz="3200" b="0" dirty="0">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3200" b="1" dirty="0" smtClean="0">
                          <a:solidFill>
                            <a:srgbClr val="AD4F0F"/>
                          </a:solidFill>
                          <a:latin typeface="Times New Roman" panose="02020603050405020304" pitchFamily="18" charset="0"/>
                          <a:cs typeface="Times New Roman" panose="02020603050405020304" pitchFamily="18" charset="0"/>
                        </a:rPr>
                        <a:t>ketchup (n)</a:t>
                      </a:r>
                      <a:r>
                        <a:rPr lang="en-US" sz="2400" b="1" dirty="0" smtClean="0">
                          <a:latin typeface="Times New Roman" panose="02020603050405020304" pitchFamily="18" charset="0"/>
                          <a:cs typeface="Times New Roman" panose="02020603050405020304" pitchFamily="18" charset="0"/>
                        </a:rPr>
                        <a:t> </a:t>
                      </a:r>
                      <a:endParaRPr lang="en-US" sz="2400" b="1" dirty="0">
                        <a:solidFill>
                          <a:srgbClr val="AD4F0F"/>
                        </a:solidFill>
                        <a:latin typeface="Times New Roman" panose="02020603050405020304" pitchFamily="18" charset="0"/>
                        <a:cs typeface="Times New Roman" panose="02020603050405020304" pitchFamily="18" charset="0"/>
                      </a:endParaRPr>
                    </a:p>
                  </a:txBody>
                  <a:tcPr marL="71755" marR="71755" marT="71755" marB="71755" anchor="ctr"/>
                </a:tc>
                <a:tc>
                  <a:txBody>
                    <a:bodyPr/>
                    <a:lstStyle/>
                    <a:p>
                      <a:pPr algn="ctr"/>
                      <a:r>
                        <a:rPr lang="en-US" sz="3200" b="0" dirty="0" smtClean="0">
                          <a:solidFill>
                            <a:schemeClr val="accent1"/>
                          </a:solidFill>
                          <a:latin typeface="Times New Roman" panose="02020603050405020304" pitchFamily="18" charset="0"/>
                          <a:cs typeface="Times New Roman" panose="02020603050405020304" pitchFamily="18" charset="0"/>
                        </a:rPr>
                        <a:t>/ˈ</a:t>
                      </a:r>
                      <a:r>
                        <a:rPr lang="en-US" sz="3200" b="0" dirty="0" err="1" smtClean="0">
                          <a:solidFill>
                            <a:schemeClr val="accent1"/>
                          </a:solidFill>
                          <a:latin typeface="Times New Roman" panose="02020603050405020304" pitchFamily="18" charset="0"/>
                          <a:cs typeface="Times New Roman" panose="02020603050405020304" pitchFamily="18" charset="0"/>
                        </a:rPr>
                        <a:t>ketʃəp</a:t>
                      </a:r>
                      <a:r>
                        <a:rPr lang="en-US" sz="3200" b="0" dirty="0" smtClean="0">
                          <a:solidFill>
                            <a:schemeClr val="accent1"/>
                          </a:solidFill>
                          <a:latin typeface="Times New Roman" panose="02020603050405020304" pitchFamily="18" charset="0"/>
                          <a:cs typeface="Times New Roman" panose="02020603050405020304" pitchFamily="18" charset="0"/>
                        </a:rPr>
                        <a:t>/</a:t>
                      </a:r>
                      <a:endParaRPr lang="en-US" sz="3200" b="0" dirty="0">
                        <a:solidFill>
                          <a:schemeClr val="accent1"/>
                        </a:solidFill>
                        <a:latin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07000"/>
                        </a:lnSpc>
                        <a:spcBef>
                          <a:spcPts val="0"/>
                        </a:spcBef>
                        <a:spcAft>
                          <a:spcPts val="0"/>
                        </a:spcAft>
                        <a:buNone/>
                      </a:pPr>
                      <a:r>
                        <a:rPr lang="en-US" sz="3200" b="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b="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0" dirty="0" err="1" smtClean="0">
                          <a:effectLst/>
                          <a:latin typeface="Times New Roman" panose="02020603050405020304" pitchFamily="18" charset="0"/>
                          <a:ea typeface="Times New Roman" panose="02020603050405020304" pitchFamily="18" charset="0"/>
                          <a:cs typeface="Times New Roman" panose="02020603050405020304" pitchFamily="18" charset="0"/>
                        </a:rPr>
                        <a:t>sốt</a:t>
                      </a:r>
                      <a:r>
                        <a:rPr lang="en-US" sz="3200" b="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cà</a:t>
                      </a:r>
                      <a:r>
                        <a:rPr lang="en-US" sz="3200" b="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chua</a:t>
                      </a:r>
                      <a:r>
                        <a:rPr lang="en-US" sz="3200" b="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chấm</a:t>
                      </a:r>
                      <a:endParaRPr lang="en-US" sz="3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4"/>
                  </a:ext>
                </a:extLst>
              </a:tr>
              <a:tr h="621092">
                <a:tc>
                  <a:txBody>
                    <a:bodyPr/>
                    <a:lstStyle/>
                    <a:p>
                      <a:pPr marL="144145" marR="0" indent="-144145" algn="l" defTabSz="914400" rtl="0" eaLnBrk="1" fontAlgn="auto" latinLnBrk="0" hangingPunct="1">
                        <a:lnSpc>
                          <a:spcPct val="107000"/>
                        </a:lnSpc>
                        <a:spcBef>
                          <a:spcPts val="0"/>
                        </a:spcBef>
                        <a:spcAft>
                          <a:spcPts val="0"/>
                        </a:spcAft>
                        <a:buClrTx/>
                        <a:buSzTx/>
                        <a:buFontTx/>
                        <a:buNone/>
                        <a:tabLst/>
                        <a:defRPr/>
                      </a:pPr>
                      <a:r>
                        <a:rPr lang="en-US" sz="3200" b="0" dirty="0">
                          <a:effectLst/>
                          <a:latin typeface="Times New Roman" panose="02020603050405020304" pitchFamily="18" charset="0"/>
                          <a:ea typeface="Times New Roman" panose="02020603050405020304" pitchFamily="18" charset="0"/>
                          <a:cs typeface="Times New Roman" panose="02020603050405020304" pitchFamily="18" charset="0"/>
                        </a:rPr>
                        <a:t>5. </a:t>
                      </a:r>
                      <a:r>
                        <a:rPr lang="en-US" sz="3200" b="1" dirty="0" smtClean="0">
                          <a:solidFill>
                            <a:srgbClr val="AD4F0F"/>
                          </a:solidFill>
                          <a:latin typeface="Times New Roman" panose="02020603050405020304" pitchFamily="18" charset="0"/>
                          <a:cs typeface="Times New Roman" panose="02020603050405020304" pitchFamily="18" charset="0"/>
                        </a:rPr>
                        <a:t>Carbohydrate (n)</a:t>
                      </a:r>
                      <a:r>
                        <a:rPr lang="en-US" sz="2400" b="1" dirty="0" smtClean="0">
                          <a:latin typeface="Times New Roman" panose="02020603050405020304" pitchFamily="18" charset="0"/>
                          <a:cs typeface="Times New Roman" panose="02020603050405020304" pitchFamily="18" charset="0"/>
                        </a:rPr>
                        <a:t> </a:t>
                      </a:r>
                      <a:endParaRPr lang="en-US" sz="2400" b="1" dirty="0" smtClean="0">
                        <a:solidFill>
                          <a:srgbClr val="AD4F0F"/>
                        </a:solidFill>
                        <a:latin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buNone/>
                      </a:pPr>
                      <a:r>
                        <a:rPr lang="en-US" sz="3200" b="0" dirty="0" smtClean="0">
                          <a:solidFill>
                            <a:schemeClr val="accent1"/>
                          </a:solidFill>
                          <a:latin typeface="Times New Roman" panose="02020603050405020304" pitchFamily="18" charset="0"/>
                          <a:cs typeface="Times New Roman" panose="02020603050405020304" pitchFamily="18" charset="0"/>
                        </a:rPr>
                        <a:t>/ˌ</a:t>
                      </a:r>
                      <a:r>
                        <a:rPr lang="en-US" sz="3200" b="0" dirty="0" err="1" smtClean="0">
                          <a:solidFill>
                            <a:schemeClr val="accent1"/>
                          </a:solidFill>
                          <a:latin typeface="Times New Roman" panose="02020603050405020304" pitchFamily="18" charset="0"/>
                          <a:cs typeface="Times New Roman" panose="02020603050405020304" pitchFamily="18" charset="0"/>
                        </a:rPr>
                        <a:t>kɑ</a:t>
                      </a:r>
                      <a:r>
                        <a:rPr lang="en-US" sz="3200" b="0" dirty="0" smtClean="0">
                          <a:solidFill>
                            <a:schemeClr val="accent1"/>
                          </a:solidFill>
                          <a:latin typeface="Times New Roman" panose="02020603050405020304" pitchFamily="18" charset="0"/>
                          <a:cs typeface="Times New Roman" panose="02020603050405020304" pitchFamily="18" charset="0"/>
                        </a:rPr>
                        <a:t>ː.</a:t>
                      </a:r>
                      <a:r>
                        <a:rPr lang="en-US" sz="3200" b="0" dirty="0" err="1" smtClean="0">
                          <a:solidFill>
                            <a:schemeClr val="accent1"/>
                          </a:solidFill>
                          <a:latin typeface="Times New Roman" panose="02020603050405020304" pitchFamily="18" charset="0"/>
                          <a:cs typeface="Times New Roman" panose="02020603050405020304" pitchFamily="18" charset="0"/>
                        </a:rPr>
                        <a:t>bəʊˈhaɪ.dreɪt</a:t>
                      </a:r>
                      <a:r>
                        <a:rPr lang="en-US" sz="3200" b="0" dirty="0" smtClean="0">
                          <a:solidFill>
                            <a:schemeClr val="accent1"/>
                          </a:solidFill>
                          <a:latin typeface="Times New Roman" panose="02020603050405020304" pitchFamily="18" charset="0"/>
                          <a:cs typeface="Times New Roman" panose="02020603050405020304" pitchFamily="18" charset="0"/>
                        </a:rPr>
                        <a:t>/</a:t>
                      </a:r>
                      <a:endParaRPr lang="en-US" sz="3200" b="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07000"/>
                        </a:lnSpc>
                        <a:spcBef>
                          <a:spcPts val="0"/>
                        </a:spcBef>
                        <a:spcAft>
                          <a:spcPts val="0"/>
                        </a:spcAft>
                        <a:buNone/>
                      </a:pPr>
                      <a:r>
                        <a:rPr lang="en-US" sz="3200" b="0" dirty="0" err="1" smtClean="0">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3200" b="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bon</a:t>
                      </a:r>
                      <a:endParaRPr lang="en-US" sz="3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5"/>
                  </a:ext>
                </a:extLst>
              </a:tr>
              <a:tr h="648379">
                <a:tc>
                  <a:txBody>
                    <a:bodyPr/>
                    <a:lstStyle/>
                    <a:p>
                      <a:pPr marL="144145" marR="0" indent="-144145" algn="l" defTabSz="914400" rtl="0" eaLnBrk="1" fontAlgn="auto" latinLnBrk="0" hangingPunct="1">
                        <a:lnSpc>
                          <a:spcPct val="107000"/>
                        </a:lnSpc>
                        <a:spcBef>
                          <a:spcPts val="0"/>
                        </a:spcBef>
                        <a:spcAft>
                          <a:spcPts val="0"/>
                        </a:spcAft>
                        <a:buClrTx/>
                        <a:buSzTx/>
                        <a:buFontTx/>
                        <a:buNone/>
                        <a:tabLst/>
                        <a:defRPr/>
                      </a:pPr>
                      <a:r>
                        <a:rPr lang="en-US" sz="3200" b="0" dirty="0">
                          <a:effectLst/>
                          <a:latin typeface="Times New Roman" panose="02020603050405020304" pitchFamily="18" charset="0"/>
                          <a:ea typeface="Times New Roman" panose="02020603050405020304" pitchFamily="18" charset="0"/>
                          <a:cs typeface="Times New Roman" panose="02020603050405020304" pitchFamily="18" charset="0"/>
                        </a:rPr>
                        <a:t>6. </a:t>
                      </a:r>
                      <a:r>
                        <a:rPr lang="en-US" sz="3200" b="1" dirty="0" smtClean="0">
                          <a:solidFill>
                            <a:srgbClr val="AD4F0F"/>
                          </a:solidFill>
                          <a:latin typeface="Times New Roman" panose="02020603050405020304" pitchFamily="18" charset="0"/>
                          <a:cs typeface="Times New Roman" panose="02020603050405020304" pitchFamily="18" charset="0"/>
                        </a:rPr>
                        <a:t>takeaway (v)</a:t>
                      </a:r>
                      <a:r>
                        <a:rPr lang="en-US" sz="2400" b="1" dirty="0" smtClean="0">
                          <a:latin typeface="Times New Roman" panose="02020603050405020304" pitchFamily="18" charset="0"/>
                          <a:cs typeface="Times New Roman" panose="02020603050405020304" pitchFamily="18" charset="0"/>
                        </a:rPr>
                        <a:t> </a:t>
                      </a:r>
                      <a:endParaRPr lang="en-US" sz="2400" b="1" dirty="0" smtClean="0">
                        <a:solidFill>
                          <a:srgbClr val="AD4F0F"/>
                        </a:solidFill>
                        <a:latin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buNone/>
                      </a:pPr>
                      <a:r>
                        <a:rPr lang="en-US" sz="3200" b="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0" dirty="0" smtClean="0">
                          <a:solidFill>
                            <a:schemeClr val="accent1"/>
                          </a:solidFill>
                          <a:latin typeface="Times New Roman" panose="02020603050405020304" pitchFamily="18" charset="0"/>
                          <a:cs typeface="Times New Roman" panose="02020603050405020304" pitchFamily="18" charset="0"/>
                        </a:rPr>
                        <a:t>/ˈ</a:t>
                      </a:r>
                      <a:r>
                        <a:rPr lang="en-US" sz="3200" b="0" dirty="0" err="1" smtClean="0">
                          <a:solidFill>
                            <a:schemeClr val="accent1"/>
                          </a:solidFill>
                          <a:latin typeface="Times New Roman" panose="02020603050405020304" pitchFamily="18" charset="0"/>
                          <a:cs typeface="Times New Roman" panose="02020603050405020304" pitchFamily="18" charset="0"/>
                        </a:rPr>
                        <a:t>teɪk.ə.weɪ</a:t>
                      </a:r>
                      <a:r>
                        <a:rPr lang="en-US" sz="3200" b="0" dirty="0" smtClean="0">
                          <a:solidFill>
                            <a:schemeClr val="accent1"/>
                          </a:solidFill>
                          <a:latin typeface="Times New Roman" panose="02020603050405020304" pitchFamily="18" charset="0"/>
                          <a:cs typeface="Times New Roman" panose="02020603050405020304" pitchFamily="18" charset="0"/>
                        </a:rPr>
                        <a:t>/</a:t>
                      </a:r>
                      <a:endParaRPr lang="en-US" sz="3200" b="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07000"/>
                        </a:lnSpc>
                        <a:spcBef>
                          <a:spcPts val="0"/>
                        </a:spcBef>
                        <a:spcAft>
                          <a:spcPts val="0"/>
                        </a:spcAft>
                        <a:buNone/>
                      </a:pPr>
                      <a:r>
                        <a:rPr lang="en-US" sz="3200" b="0" dirty="0" err="1" smtClean="0">
                          <a:effectLst/>
                          <a:latin typeface="Times New Roman" panose="02020603050405020304" pitchFamily="18" charset="0"/>
                          <a:ea typeface="Times New Roman" panose="02020603050405020304" pitchFamily="18" charset="0"/>
                          <a:cs typeface="Times New Roman" panose="02020603050405020304" pitchFamily="18" charset="0"/>
                        </a:rPr>
                        <a:t>mua</a:t>
                      </a:r>
                      <a:r>
                        <a:rPr lang="en-US" sz="3200" b="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0" dirty="0" err="1" smtClean="0">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3200" b="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về</a:t>
                      </a:r>
                      <a:endParaRPr lang="en-US" sz="3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6"/>
                  </a:ext>
                </a:extLst>
              </a:tr>
            </a:tbl>
          </a:graphicData>
        </a:graphic>
      </p:graphicFrame>
      <p:sp>
        <p:nvSpPr>
          <p:cNvPr id="6" name="TextBox 5"/>
          <p:cNvSpPr txBox="1"/>
          <p:nvPr/>
        </p:nvSpPr>
        <p:spPr>
          <a:xfrm>
            <a:off x="499767" y="66087"/>
            <a:ext cx="4132696" cy="646331"/>
          </a:xfrm>
          <a:prstGeom prst="rect">
            <a:avLst/>
          </a:prstGeom>
          <a:noFill/>
          <a:effectLst/>
        </p:spPr>
        <p:txBody>
          <a:bodyPr wrap="square" rtlCol="0">
            <a:spAutoFit/>
          </a:bodyPr>
          <a:lstStyle/>
          <a:p>
            <a:r>
              <a:rPr lang="en-US" sz="3600" b="1" dirty="0">
                <a:effectLst>
                  <a:glow rad="88900">
                    <a:schemeClr val="bg1"/>
                  </a:glow>
                </a:effectLst>
                <a:latin typeface="Times New Roman" panose="02020603050405020304" pitchFamily="18" charset="0"/>
                <a:cs typeface="Times New Roman" panose="02020603050405020304" pitchFamily="18" charset="0"/>
              </a:rPr>
              <a:t>PRESENTATION</a:t>
            </a:r>
          </a:p>
        </p:txBody>
      </p:sp>
    </p:spTree>
    <p:extLst>
      <p:ext uri="{BB962C8B-B14F-4D97-AF65-F5344CB8AC3E}">
        <p14:creationId xmlns:p14="http://schemas.microsoft.com/office/powerpoint/2010/main" val="9092590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6075" y="10160"/>
            <a:ext cx="5245100" cy="829945"/>
          </a:xfrm>
          <a:prstGeom prst="rect">
            <a:avLst/>
          </a:prstGeom>
          <a:noFill/>
          <a:effectLst/>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sym typeface="+mn-ea"/>
              </a:rPr>
              <a:t>READING</a:t>
            </a:r>
            <a:endParaRPr lang="en-US" sz="4800" b="1" dirty="0">
              <a:effectLst>
                <a:glow rad="88900">
                  <a:schemeClr val="bg1"/>
                </a:glow>
              </a:effectLst>
              <a:latin typeface="Times New Roman" panose="02020603050405020304" pitchFamily="18" charset="0"/>
              <a:cs typeface="Times New Roman" panose="02020603050405020304" pitchFamily="18" charset="0"/>
              <a:sym typeface="+mn-ea"/>
            </a:endParaRPr>
          </a:p>
        </p:txBody>
      </p:sp>
      <p:sp>
        <p:nvSpPr>
          <p:cNvPr id="12" name="TextBox 11"/>
          <p:cNvSpPr txBox="1"/>
          <p:nvPr/>
        </p:nvSpPr>
        <p:spPr>
          <a:xfrm>
            <a:off x="1131570" y="1097915"/>
            <a:ext cx="1088834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solidFill>
                  <a:srgbClr val="FF0000"/>
                </a:solidFill>
                <a:effectLst>
                  <a:glow rad="88900">
                    <a:schemeClr val="bg1"/>
                  </a:glow>
                </a:effectLst>
                <a:latin typeface="Times New Roman" panose="02020603050405020304" pitchFamily="18" charset="0"/>
                <a:cs typeface="Times New Roman" panose="02020603050405020304" pitchFamily="18" charset="0"/>
              </a:rPr>
              <a:t>Work in </a:t>
            </a:r>
            <a:r>
              <a:rPr lang="en-US" sz="3200" b="1" dirty="0" smtClean="0">
                <a:solidFill>
                  <a:srgbClr val="FF0000"/>
                </a:solidFill>
                <a:effectLst>
                  <a:glow rad="88900">
                    <a:schemeClr val="bg1"/>
                  </a:glow>
                </a:effectLst>
                <a:latin typeface="Times New Roman" panose="02020603050405020304" pitchFamily="18" charset="0"/>
                <a:cs typeface="Times New Roman" panose="02020603050405020304" pitchFamily="18" charset="0"/>
              </a:rPr>
              <a:t>groups of four. </a:t>
            </a:r>
            <a:r>
              <a:rPr lang="en-US" sz="3200" b="1" dirty="0">
                <a:solidFill>
                  <a:srgbClr val="FF0000"/>
                </a:solidFill>
                <a:effectLst>
                  <a:glow rad="88900">
                    <a:schemeClr val="bg1"/>
                  </a:glow>
                </a:effectLst>
                <a:latin typeface="Times New Roman" panose="02020603050405020304" pitchFamily="18" charset="0"/>
                <a:cs typeface="Times New Roman" panose="02020603050405020304" pitchFamily="18" charset="0"/>
              </a:rPr>
              <a:t>Discuss the following questions.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2" name="Text Box 1"/>
          <p:cNvSpPr txBox="1"/>
          <p:nvPr/>
        </p:nvSpPr>
        <p:spPr>
          <a:xfrm>
            <a:off x="1131570" y="1673860"/>
            <a:ext cx="7929880" cy="629920"/>
          </a:xfrm>
          <a:prstGeom prst="rect">
            <a:avLst/>
          </a:prstGeom>
          <a:noFill/>
        </p:spPr>
        <p:txBody>
          <a:bodyPr wrap="square" rtlCol="0" anchor="t">
            <a:spAutoFit/>
          </a:bodyPr>
          <a:lstStyle/>
          <a:p>
            <a:r>
              <a:rPr lang="en-US" sz="3500" dirty="0">
                <a:latin typeface="Times New Roman" panose="02020603050405020304" pitchFamily="18" charset="0"/>
                <a:cs typeface="Times New Roman" panose="02020603050405020304" pitchFamily="18" charset="0"/>
              </a:rPr>
              <a:t>What do you know about England?</a:t>
            </a:r>
          </a:p>
        </p:txBody>
      </p:sp>
      <p:pic>
        <p:nvPicPr>
          <p:cNvPr id="10" name="Content Placeholder 9" descr="question-mark"/>
          <p:cNvPicPr>
            <a:picLocks noGrp="1" noChangeAspect="1"/>
          </p:cNvPicPr>
          <p:nvPr>
            <p:ph idx="1"/>
          </p:nvPr>
        </p:nvPicPr>
        <p:blipFill>
          <a:blip r:embed="rId3"/>
          <a:stretch>
            <a:fillRect/>
          </a:stretch>
        </p:blipFill>
        <p:spPr>
          <a:xfrm rot="1260000">
            <a:off x="7499985" y="1471295"/>
            <a:ext cx="969645" cy="880110"/>
          </a:xfrm>
          <a:prstGeom prst="rect">
            <a:avLst/>
          </a:prstGeom>
        </p:spPr>
      </p:pic>
      <p:sp>
        <p:nvSpPr>
          <p:cNvPr id="100" name="Text Box 99"/>
          <p:cNvSpPr txBox="1"/>
          <p:nvPr/>
        </p:nvSpPr>
        <p:spPr>
          <a:xfrm>
            <a:off x="110532" y="2312670"/>
            <a:ext cx="12016796" cy="4247317"/>
          </a:xfrm>
          <a:prstGeom prst="rect">
            <a:avLst/>
          </a:prstGeom>
          <a:solidFill>
            <a:schemeClr val="bg1"/>
          </a:solidFill>
          <a:ln w="9525">
            <a:noFill/>
          </a:ln>
        </p:spPr>
        <p:txBody>
          <a:bodyPr wrap="square">
            <a:spAutoFit/>
          </a:bodyPr>
          <a:lstStyle/>
          <a:p>
            <a:pPr marL="1270" indent="-1270" algn="just"/>
            <a:r>
              <a:rPr lang="en-US" sz="3000" b="1" i="1" dirty="0">
                <a:solidFill>
                  <a:srgbClr val="000000"/>
                </a:solidFill>
                <a:latin typeface="Times New Roman" panose="02020603050405020304" pitchFamily="18" charset="0"/>
                <a:cs typeface="Times New Roman" panose="02020603050405020304" pitchFamily="18" charset="0"/>
              </a:rPr>
              <a:t>Suggested answer:</a:t>
            </a:r>
            <a:endParaRPr lang="en-US" sz="3000" b="0" dirty="0">
              <a:solidFill>
                <a:srgbClr val="000000"/>
              </a:solidFill>
              <a:latin typeface="Times New Roman" panose="02020603050405020304" pitchFamily="18" charset="0"/>
              <a:cs typeface="Times New Roman" panose="02020603050405020304" pitchFamily="18" charset="0"/>
            </a:endParaRPr>
          </a:p>
          <a:p>
            <a:pPr marL="1270" indent="-1270" algn="just"/>
            <a:r>
              <a:rPr lang="en-US" sz="3000" b="0" dirty="0">
                <a:solidFill>
                  <a:srgbClr val="000000"/>
                </a:solidFill>
                <a:latin typeface="Times New Roman" panose="02020603050405020304" pitchFamily="18" charset="0"/>
                <a:cs typeface="Times New Roman" panose="02020603050405020304" pitchFamily="18" charset="0"/>
              </a:rPr>
              <a:t>+ </a:t>
            </a:r>
            <a:r>
              <a:rPr lang="en-US" sz="3000" b="1" dirty="0">
                <a:solidFill>
                  <a:srgbClr val="000000"/>
                </a:solidFill>
                <a:latin typeface="Times New Roman" panose="02020603050405020304" pitchFamily="18" charset="0"/>
                <a:cs typeface="Times New Roman" panose="02020603050405020304" pitchFamily="18" charset="0"/>
              </a:rPr>
              <a:t>England:</a:t>
            </a:r>
            <a:r>
              <a:rPr lang="en-US" sz="3000" b="0" dirty="0">
                <a:solidFill>
                  <a:srgbClr val="000000"/>
                </a:solidFill>
                <a:latin typeface="Times New Roman" panose="02020603050405020304" pitchFamily="18" charset="0"/>
                <a:cs typeface="Times New Roman" panose="02020603050405020304" pitchFamily="18" charset="0"/>
              </a:rPr>
              <a:t> one of the 4 parts of the </a:t>
            </a:r>
            <a:r>
              <a:rPr lang="en-US" sz="3000" b="0" dirty="0" smtClean="0">
                <a:solidFill>
                  <a:srgbClr val="000000"/>
                </a:solidFill>
                <a:latin typeface="Times New Roman" panose="02020603050405020304" pitchFamily="18" charset="0"/>
                <a:cs typeface="Times New Roman" panose="02020603050405020304" pitchFamily="18" charset="0"/>
              </a:rPr>
              <a:t>UK ( United Kingdom):  </a:t>
            </a:r>
            <a:r>
              <a:rPr lang="en-US" sz="3000" b="0" dirty="0">
                <a:solidFill>
                  <a:srgbClr val="000000"/>
                </a:solidFill>
                <a:latin typeface="Times New Roman" panose="02020603050405020304" pitchFamily="18" charset="0"/>
                <a:cs typeface="Times New Roman" panose="02020603050405020304" pitchFamily="18" charset="0"/>
              </a:rPr>
              <a:t>(England, Scotland, Wales, the Northern Ireland)</a:t>
            </a:r>
          </a:p>
          <a:p>
            <a:pPr marL="1270" indent="-1270" algn="just"/>
            <a:r>
              <a:rPr lang="en-US" sz="3000" b="0" dirty="0">
                <a:solidFill>
                  <a:srgbClr val="000000"/>
                </a:solidFill>
                <a:latin typeface="Times New Roman" panose="02020603050405020304" pitchFamily="18" charset="0"/>
                <a:cs typeface="Times New Roman" panose="02020603050405020304" pitchFamily="18" charset="0"/>
              </a:rPr>
              <a:t>+ </a:t>
            </a:r>
            <a:r>
              <a:rPr lang="en-US" sz="3000" b="1" dirty="0">
                <a:solidFill>
                  <a:srgbClr val="000000"/>
                </a:solidFill>
                <a:latin typeface="Times New Roman" panose="02020603050405020304" pitchFamily="18" charset="0"/>
                <a:cs typeface="Times New Roman" panose="02020603050405020304" pitchFamily="18" charset="0"/>
              </a:rPr>
              <a:t>Capital:</a:t>
            </a:r>
            <a:r>
              <a:rPr lang="en-US" sz="3000" b="0" dirty="0">
                <a:solidFill>
                  <a:srgbClr val="000000"/>
                </a:solidFill>
                <a:latin typeface="Times New Roman" panose="02020603050405020304" pitchFamily="18" charset="0"/>
                <a:cs typeface="Times New Roman" panose="02020603050405020304" pitchFamily="18" charset="0"/>
              </a:rPr>
              <a:t> </a:t>
            </a:r>
            <a:endParaRPr lang="en-US" sz="3000" b="0" dirty="0" smtClean="0">
              <a:solidFill>
                <a:srgbClr val="000000"/>
              </a:solidFill>
              <a:latin typeface="Times New Roman" panose="02020603050405020304" pitchFamily="18" charset="0"/>
              <a:cs typeface="Times New Roman" panose="02020603050405020304" pitchFamily="18" charset="0"/>
            </a:endParaRPr>
          </a:p>
          <a:p>
            <a:pPr marL="1270" indent="-1270" algn="just"/>
            <a:r>
              <a:rPr lang="en-US" sz="3000" b="0" dirty="0" smtClean="0">
                <a:solidFill>
                  <a:srgbClr val="000000"/>
                </a:solidFill>
                <a:latin typeface="Times New Roman" panose="02020603050405020304" pitchFamily="18" charset="0"/>
                <a:cs typeface="Times New Roman" panose="02020603050405020304" pitchFamily="18" charset="0"/>
              </a:rPr>
              <a:t>+ </a:t>
            </a:r>
            <a:r>
              <a:rPr lang="en-US" sz="3000" b="1" dirty="0">
                <a:solidFill>
                  <a:srgbClr val="000000"/>
                </a:solidFill>
                <a:latin typeface="Times New Roman" panose="02020603050405020304" pitchFamily="18" charset="0"/>
                <a:cs typeface="Times New Roman" panose="02020603050405020304" pitchFamily="18" charset="0"/>
              </a:rPr>
              <a:t>Population:</a:t>
            </a:r>
            <a:r>
              <a:rPr lang="en-US" sz="3000" b="0" dirty="0">
                <a:solidFill>
                  <a:srgbClr val="000000"/>
                </a:solidFill>
                <a:latin typeface="Times New Roman" panose="02020603050405020304" pitchFamily="18" charset="0"/>
                <a:cs typeface="Times New Roman" panose="02020603050405020304" pitchFamily="18" charset="0"/>
              </a:rPr>
              <a:t> </a:t>
            </a:r>
            <a:endParaRPr lang="en-US" sz="3000" b="0" dirty="0" smtClean="0">
              <a:solidFill>
                <a:srgbClr val="000000"/>
              </a:solidFill>
              <a:latin typeface="Times New Roman" panose="02020603050405020304" pitchFamily="18" charset="0"/>
              <a:cs typeface="Times New Roman" panose="02020603050405020304" pitchFamily="18" charset="0"/>
            </a:endParaRPr>
          </a:p>
          <a:p>
            <a:pPr marL="1270" indent="-1270" algn="just"/>
            <a:r>
              <a:rPr lang="en-US" sz="3000" b="0" dirty="0" smtClean="0">
                <a:solidFill>
                  <a:srgbClr val="000000"/>
                </a:solidFill>
                <a:latin typeface="Times New Roman" panose="02020603050405020304" pitchFamily="18" charset="0"/>
                <a:cs typeface="Times New Roman" panose="02020603050405020304" pitchFamily="18" charset="0"/>
              </a:rPr>
              <a:t>+ </a:t>
            </a:r>
            <a:r>
              <a:rPr lang="en-US" sz="3000" b="1" dirty="0">
                <a:solidFill>
                  <a:srgbClr val="000000"/>
                </a:solidFill>
                <a:latin typeface="Times New Roman" panose="02020603050405020304" pitchFamily="18" charset="0"/>
                <a:cs typeface="Times New Roman" panose="02020603050405020304" pitchFamily="18" charset="0"/>
              </a:rPr>
              <a:t>Area:</a:t>
            </a:r>
            <a:r>
              <a:rPr lang="en-US" sz="3000" b="0" dirty="0">
                <a:solidFill>
                  <a:srgbClr val="000000"/>
                </a:solidFill>
                <a:latin typeface="Times New Roman" panose="02020603050405020304" pitchFamily="18" charset="0"/>
                <a:cs typeface="Times New Roman" panose="02020603050405020304" pitchFamily="18" charset="0"/>
              </a:rPr>
              <a:t> </a:t>
            </a:r>
            <a:endParaRPr lang="en-US" sz="3000" b="0" dirty="0" smtClean="0">
              <a:solidFill>
                <a:srgbClr val="000000"/>
              </a:solidFill>
              <a:latin typeface="Times New Roman" panose="02020603050405020304" pitchFamily="18" charset="0"/>
              <a:cs typeface="Times New Roman" panose="02020603050405020304" pitchFamily="18" charset="0"/>
            </a:endParaRPr>
          </a:p>
          <a:p>
            <a:pPr marL="1270" indent="-1270" algn="just"/>
            <a:r>
              <a:rPr lang="en-US" sz="3000" b="0" dirty="0" smtClean="0">
                <a:solidFill>
                  <a:srgbClr val="000000"/>
                </a:solidFill>
                <a:latin typeface="Times New Roman" panose="02020603050405020304" pitchFamily="18" charset="0"/>
                <a:cs typeface="Times New Roman" panose="02020603050405020304" pitchFamily="18" charset="0"/>
              </a:rPr>
              <a:t>+ </a:t>
            </a:r>
            <a:r>
              <a:rPr lang="en-US" sz="3000" b="1" dirty="0">
                <a:solidFill>
                  <a:srgbClr val="000000"/>
                </a:solidFill>
                <a:latin typeface="Times New Roman" panose="02020603050405020304" pitchFamily="18" charset="0"/>
                <a:cs typeface="Times New Roman" panose="02020603050405020304" pitchFamily="18" charset="0"/>
              </a:rPr>
              <a:t>Official language</a:t>
            </a:r>
            <a:r>
              <a:rPr lang="en-US" sz="3000" b="1" dirty="0" smtClean="0">
                <a:solidFill>
                  <a:srgbClr val="000000"/>
                </a:solidFill>
                <a:latin typeface="Times New Roman" panose="02020603050405020304" pitchFamily="18" charset="0"/>
                <a:cs typeface="Times New Roman" panose="02020603050405020304" pitchFamily="18" charset="0"/>
              </a:rPr>
              <a:t>:</a:t>
            </a:r>
            <a:endParaRPr lang="en-US" sz="3000" b="0" dirty="0">
              <a:solidFill>
                <a:srgbClr val="000000"/>
              </a:solidFill>
              <a:latin typeface="Times New Roman" panose="02020603050405020304" pitchFamily="18" charset="0"/>
              <a:cs typeface="Times New Roman" panose="02020603050405020304" pitchFamily="18" charset="0"/>
            </a:endParaRPr>
          </a:p>
          <a:p>
            <a:pPr marL="1270" indent="-1270" algn="just"/>
            <a:r>
              <a:rPr lang="en-US" sz="3000" b="0" dirty="0">
                <a:solidFill>
                  <a:srgbClr val="000000"/>
                </a:solidFill>
                <a:latin typeface="Times New Roman" panose="02020603050405020304" pitchFamily="18" charset="0"/>
                <a:cs typeface="Times New Roman" panose="02020603050405020304" pitchFamily="18" charset="0"/>
              </a:rPr>
              <a:t>+ </a:t>
            </a:r>
            <a:r>
              <a:rPr lang="en-US" sz="3000" b="1" dirty="0">
                <a:solidFill>
                  <a:srgbClr val="000000"/>
                </a:solidFill>
                <a:latin typeface="Times New Roman" panose="02020603050405020304" pitchFamily="18" charset="0"/>
                <a:cs typeface="Times New Roman" panose="02020603050405020304" pitchFamily="18" charset="0"/>
              </a:rPr>
              <a:t>National dishes</a:t>
            </a:r>
            <a:r>
              <a:rPr lang="en-US" sz="3000" b="1" dirty="0" smtClean="0">
                <a:solidFill>
                  <a:srgbClr val="000000"/>
                </a:solidFill>
                <a:latin typeface="Times New Roman" panose="02020603050405020304" pitchFamily="18" charset="0"/>
                <a:cs typeface="Times New Roman" panose="02020603050405020304" pitchFamily="18" charset="0"/>
              </a:rPr>
              <a:t>:</a:t>
            </a:r>
            <a:endParaRPr lang="en-US" sz="3000" b="0" dirty="0" smtClean="0">
              <a:solidFill>
                <a:srgbClr val="000000"/>
              </a:solidFill>
              <a:latin typeface="Times New Roman" panose="02020603050405020304" pitchFamily="18" charset="0"/>
              <a:cs typeface="Times New Roman" panose="02020603050405020304" pitchFamily="18" charset="0"/>
            </a:endParaRPr>
          </a:p>
          <a:p>
            <a:pPr marL="1270" indent="-1270" algn="just"/>
            <a:r>
              <a:rPr lang="en-US" sz="3000" b="0" dirty="0" smtClean="0">
                <a:solidFill>
                  <a:srgbClr val="000000"/>
                </a:solidFill>
                <a:latin typeface="Times New Roman" panose="02020603050405020304" pitchFamily="18" charset="0"/>
                <a:cs typeface="Times New Roman" panose="02020603050405020304" pitchFamily="18" charset="0"/>
              </a:rPr>
              <a:t>+ </a:t>
            </a:r>
            <a:r>
              <a:rPr lang="en-US" sz="3000" b="0" dirty="0">
                <a:solidFill>
                  <a:srgbClr val="000000"/>
                </a:solidFill>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1000" fill="hold"/>
                                        <p:tgtEl>
                                          <p:spTgt spid="100"/>
                                        </p:tgtEl>
                                        <p:attrNameLst>
                                          <p:attrName>ppt_w</p:attrName>
                                        </p:attrNameLst>
                                      </p:cBhvr>
                                      <p:tavLst>
                                        <p:tav tm="0">
                                          <p:val>
                                            <p:strVal val="#ppt_w*0.70"/>
                                          </p:val>
                                        </p:tav>
                                        <p:tav tm="100000">
                                          <p:val>
                                            <p:strVal val="#ppt_w"/>
                                          </p:val>
                                        </p:tav>
                                      </p:tavLst>
                                    </p:anim>
                                    <p:anim calcmode="lin" valueType="num">
                                      <p:cBhvr>
                                        <p:cTn id="8" dur="1000" fill="hold"/>
                                        <p:tgtEl>
                                          <p:spTgt spid="100"/>
                                        </p:tgtEl>
                                        <p:attrNameLst>
                                          <p:attrName>ppt_h</p:attrName>
                                        </p:attrNameLst>
                                      </p:cBhvr>
                                      <p:tavLst>
                                        <p:tav tm="0">
                                          <p:val>
                                            <p:strVal val="#ppt_h"/>
                                          </p:val>
                                        </p:tav>
                                        <p:tav tm="100000">
                                          <p:val>
                                            <p:strVal val="#ppt_h"/>
                                          </p:val>
                                        </p:tav>
                                      </p:tavLst>
                                    </p:anim>
                                    <p:animEffect transition="in" filter="fade">
                                      <p:cBhvr>
                                        <p:cTn id="9" dur="1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780" y="-74295"/>
            <a:ext cx="12192000" cy="75501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69900" y="-9334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9" name="TextBox 11"/>
          <p:cNvSpPr txBox="1"/>
          <p:nvPr/>
        </p:nvSpPr>
        <p:spPr>
          <a:xfrm>
            <a:off x="1131570" y="692523"/>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3200" b="1" dirty="0">
                <a:solidFill>
                  <a:srgbClr val="FF0000"/>
                </a:solidFill>
                <a:effectLst>
                  <a:glow rad="88900">
                    <a:schemeClr val="bg1"/>
                  </a:glow>
                </a:effectLst>
                <a:latin typeface="Times New Roman" panose="02020603050405020304" pitchFamily="18" charset="0"/>
                <a:cs typeface="Times New Roman" panose="02020603050405020304" pitchFamily="18" charset="0"/>
              </a:rPr>
              <a:t>Read the text and write the underlined words in the box</a:t>
            </a:r>
            <a:r>
              <a:rPr lang="en-US" sz="3200" b="1" dirty="0">
                <a:solidFill>
                  <a:srgbClr val="FF0000"/>
                </a:solidFill>
                <a:effectLst>
                  <a:glow rad="88900">
                    <a:schemeClr val="bg1"/>
                  </a:glow>
                </a:effectLst>
                <a:cs typeface="Arial" panose="020B0604020202020204" pitchFamily="34" charset="0"/>
              </a:rPr>
              <a:t>.</a:t>
            </a:r>
          </a:p>
        </p:txBody>
      </p:sp>
      <p:grpSp>
        <p:nvGrpSpPr>
          <p:cNvPr id="6" name="Group 5"/>
          <p:cNvGrpSpPr/>
          <p:nvPr/>
        </p:nvGrpSpPr>
        <p:grpSpPr>
          <a:xfrm>
            <a:off x="577850" y="522268"/>
            <a:ext cx="502920" cy="706755"/>
            <a:chOff x="14280" y="1979"/>
            <a:chExt cx="792" cy="1113"/>
          </a:xfrm>
        </p:grpSpPr>
        <p:sp>
          <p:nvSpPr>
            <p:cNvPr id="40" name="Rounded Rectangle 39"/>
            <p:cNvSpPr/>
            <p:nvPr/>
          </p:nvSpPr>
          <p:spPr>
            <a:xfrm>
              <a:off x="14280" y="2252"/>
              <a:ext cx="792" cy="84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41" name="TextBox 16"/>
            <p:cNvSpPr txBox="1"/>
            <p:nvPr/>
          </p:nvSpPr>
          <p:spPr>
            <a:xfrm>
              <a:off x="14364" y="1979"/>
              <a:ext cx="625" cy="1113"/>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grpSp>
      <p:sp>
        <p:nvSpPr>
          <p:cNvPr id="5" name="Text Box 4"/>
          <p:cNvSpPr txBox="1"/>
          <p:nvPr/>
        </p:nvSpPr>
        <p:spPr>
          <a:xfrm>
            <a:off x="17780" y="1225904"/>
            <a:ext cx="12174220" cy="5647174"/>
          </a:xfrm>
          <a:prstGeom prst="rect">
            <a:avLst/>
          </a:prstGeom>
          <a:noFill/>
        </p:spPr>
        <p:txBody>
          <a:bodyPr wrap="square" rtlCol="0" anchor="t">
            <a:noAutofit/>
          </a:bodyPr>
          <a:lstStyle/>
          <a:p>
            <a:pPr algn="just"/>
            <a:r>
              <a:rPr lang="en-US" sz="2600" dirty="0" smtClean="0">
                <a:latin typeface="Times New Roman" panose="02020603050405020304" pitchFamily="18" charset="0"/>
                <a:cs typeface="Times New Roman" panose="02020603050405020304" pitchFamily="18" charset="0"/>
              </a:rPr>
              <a:t>England’s </a:t>
            </a:r>
            <a:r>
              <a:rPr lang="en-US" sz="2600" dirty="0">
                <a:latin typeface="Times New Roman" panose="02020603050405020304" pitchFamily="18" charset="0"/>
                <a:cs typeface="Times New Roman" panose="02020603050405020304" pitchFamily="18" charset="0"/>
              </a:rPr>
              <a:t>traditions have been around for hundreds, even thousands of years. English cuisine is among the </a:t>
            </a:r>
            <a:r>
              <a:rPr lang="en-US" sz="2600" b="1" u="sng" dirty="0">
                <a:latin typeface="Times New Roman" panose="02020603050405020304" pitchFamily="18" charset="0"/>
                <a:cs typeface="Times New Roman" panose="02020603050405020304" pitchFamily="18" charset="0"/>
              </a:rPr>
              <a:t>deep-rooted</a:t>
            </a:r>
            <a:r>
              <a:rPr lang="en-US" sz="2600" dirty="0">
                <a:latin typeface="Times New Roman" panose="02020603050405020304" pitchFamily="18" charset="0"/>
                <a:cs typeface="Times New Roman" panose="02020603050405020304" pitchFamily="18" charset="0"/>
              </a:rPr>
              <a:t> traditions that English people are proud to keep alive. </a:t>
            </a:r>
          </a:p>
          <a:p>
            <a:pPr algn="just"/>
            <a:r>
              <a:rPr lang="en-US" sz="2600" dirty="0" smtClean="0">
                <a:latin typeface="Times New Roman" panose="02020603050405020304" pitchFamily="18" charset="0"/>
                <a:cs typeface="Times New Roman" panose="02020603050405020304" pitchFamily="18" charset="0"/>
              </a:rPr>
              <a:t>Typical </a:t>
            </a:r>
            <a:r>
              <a:rPr lang="en-US" sz="2600" dirty="0">
                <a:latin typeface="Times New Roman" panose="02020603050405020304" pitchFamily="18" charset="0"/>
                <a:cs typeface="Times New Roman" panose="02020603050405020304" pitchFamily="18" charset="0"/>
              </a:rPr>
              <a:t>English cuisine has developed over many centuries, and people say that fish and chips is the most English dish of all. It is believed that fish and chips </a:t>
            </a:r>
            <a:r>
              <a:rPr lang="en-US" sz="2600" b="1" u="sng" dirty="0">
                <a:latin typeface="Times New Roman" panose="02020603050405020304" pitchFamily="18" charset="0"/>
                <a:cs typeface="Times New Roman" panose="02020603050405020304" pitchFamily="18" charset="0"/>
              </a:rPr>
              <a:t>appeared</a:t>
            </a:r>
            <a:r>
              <a:rPr lang="en-US" sz="2600" dirty="0">
                <a:latin typeface="Times New Roman" panose="02020603050405020304" pitchFamily="18" charset="0"/>
                <a:cs typeface="Times New Roman" panose="02020603050405020304" pitchFamily="18" charset="0"/>
              </a:rPr>
              <a:t> in England in the 19th century. The earliest fish and chip shop opened in London </a:t>
            </a:r>
            <a:r>
              <a:rPr lang="en-US" sz="2600" dirty="0" smtClean="0">
                <a:latin typeface="Times New Roman" panose="02020603050405020304" pitchFamily="18" charset="0"/>
                <a:cs typeface="Times New Roman" panose="02020603050405020304" pitchFamily="18" charset="0"/>
              </a:rPr>
              <a:t>during </a:t>
            </a:r>
            <a:r>
              <a:rPr lang="en-US" sz="2600" dirty="0">
                <a:latin typeface="Times New Roman" panose="02020603050405020304" pitchFamily="18" charset="0"/>
                <a:cs typeface="Times New Roman" panose="02020603050405020304" pitchFamily="18" charset="0"/>
              </a:rPr>
              <a:t>the 1860s. Since then people have considered fish and chips to be England’s national dish, and it is now a common takeaway in the United Kingdom. </a:t>
            </a:r>
          </a:p>
          <a:p>
            <a:pPr algn="just"/>
            <a:r>
              <a:rPr lang="en-US" sz="2600" dirty="0">
                <a:latin typeface="Times New Roman" panose="02020603050405020304" pitchFamily="18" charset="0"/>
                <a:cs typeface="Times New Roman" panose="02020603050405020304" pitchFamily="18" charset="0"/>
              </a:rPr>
              <a:t>The</a:t>
            </a:r>
            <a:r>
              <a:rPr lang="en-US" sz="2600" u="sng" dirty="0">
                <a:latin typeface="Times New Roman" panose="02020603050405020304" pitchFamily="18" charset="0"/>
                <a:cs typeface="Times New Roman" panose="02020603050405020304" pitchFamily="18" charset="0"/>
              </a:rPr>
              <a:t> </a:t>
            </a:r>
            <a:r>
              <a:rPr lang="en-US" sz="2600" b="1" u="sng" dirty="0">
                <a:latin typeface="Times New Roman" panose="02020603050405020304" pitchFamily="18" charset="0"/>
                <a:cs typeface="Times New Roman" panose="02020603050405020304" pitchFamily="18" charset="0"/>
              </a:rPr>
              <a:t>basic</a:t>
            </a:r>
            <a:r>
              <a:rPr lang="en-US" sz="2600" dirty="0">
                <a:latin typeface="Times New Roman" panose="02020603050405020304" pitchFamily="18" charset="0"/>
                <a:cs typeface="Times New Roman" panose="02020603050405020304" pitchFamily="18" charset="0"/>
              </a:rPr>
              <a:t> ingredients of the dish are fried fish served with chips. People in different places may add peas, vinegar, lemon, or ketchup. Fish and chips is served hot as the main dish in England. Although there is oil and carbohydrates in fish and chips, it is healthier than other takeaway dishes.</a:t>
            </a:r>
          </a:p>
          <a:p>
            <a:pPr algn="just"/>
            <a:r>
              <a:rPr lang="en-US" sz="2600" dirty="0">
                <a:latin typeface="Times New Roman" panose="02020603050405020304" pitchFamily="18" charset="0"/>
                <a:cs typeface="Times New Roman" panose="02020603050405020304" pitchFamily="18" charset="0"/>
              </a:rPr>
              <a:t>Now there are fish and chip shops in many countries, and it is becoming more and more popular in other countries too. Preserving and promoting fish and chips is the way English people keep themselves </a:t>
            </a:r>
            <a:r>
              <a:rPr lang="en-US" sz="2600" b="1" u="sng" dirty="0">
                <a:latin typeface="Times New Roman" panose="02020603050405020304" pitchFamily="18" charset="0"/>
                <a:cs typeface="Times New Roman" panose="02020603050405020304" pitchFamily="18" charset="0"/>
              </a:rPr>
              <a:t>associated</a:t>
            </a:r>
            <a:r>
              <a:rPr lang="en-US" sz="2600" u="sng" dirty="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with the past</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bldLst>
      <p:bldP spid="5"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227329" y="121920"/>
            <a:ext cx="4058285" cy="768350"/>
          </a:xfrm>
          <a:prstGeom prst="rect">
            <a:avLst/>
          </a:prstGeom>
          <a:noFill/>
          <a:effectLst/>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sym typeface="+mn-ea"/>
              </a:rPr>
              <a:t>READING</a:t>
            </a:r>
            <a:endParaRPr lang="en-US" sz="4400" b="1" dirty="0">
              <a:effectLst>
                <a:glow rad="88900">
                  <a:schemeClr val="bg1"/>
                </a:glow>
              </a:effectLst>
              <a:latin typeface="Times New Roman" panose="02020603050405020304" pitchFamily="18" charset="0"/>
              <a:cs typeface="Times New Roman" panose="02020603050405020304" pitchFamily="18" charset="0"/>
              <a:sym typeface="+mn-ea"/>
            </a:endParaRPr>
          </a:p>
        </p:txBody>
      </p:sp>
      <p:sp>
        <p:nvSpPr>
          <p:cNvPr id="12" name="TextBox 11"/>
          <p:cNvSpPr txBox="1"/>
          <p:nvPr/>
        </p:nvSpPr>
        <p:spPr>
          <a:xfrm>
            <a:off x="227330" y="1097915"/>
            <a:ext cx="11792585" cy="10763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pPr algn="just"/>
            <a:r>
              <a:rPr lang="en-US" sz="3200" b="1" dirty="0">
                <a:solidFill>
                  <a:srgbClr val="FF0000"/>
                </a:solidFill>
                <a:effectLst>
                  <a:glow rad="88900">
                    <a:schemeClr val="bg1"/>
                  </a:glow>
                </a:effectLst>
                <a:latin typeface="Times New Roman" panose="02020603050405020304" pitchFamily="18" charset="0"/>
                <a:cs typeface="Times New Roman" panose="02020603050405020304" pitchFamily="18" charset="0"/>
              </a:rPr>
              <a:t>- Use the contexts in which these words appear to predict their meaning, and then do the matching.</a:t>
            </a:r>
          </a:p>
        </p:txBody>
      </p:sp>
      <p:graphicFrame>
        <p:nvGraphicFramePr>
          <p:cNvPr id="4" name="Table 3"/>
          <p:cNvGraphicFramePr/>
          <p:nvPr>
            <p:extLst>
              <p:ext uri="{D42A27DB-BD31-4B8C-83A1-F6EECF244321}">
                <p14:modId xmlns:p14="http://schemas.microsoft.com/office/powerpoint/2010/main" val="168409718"/>
              </p:ext>
            </p:extLst>
          </p:nvPr>
        </p:nvGraphicFramePr>
        <p:xfrm>
          <a:off x="17878" y="2263140"/>
          <a:ext cx="12109450" cy="4330700"/>
        </p:xfrm>
        <a:graphic>
          <a:graphicData uri="http://schemas.openxmlformats.org/drawingml/2006/table">
            <a:tbl>
              <a:tblPr firstRow="1" bandRow="1">
                <a:tableStyleId>{5C22544A-7EE6-4342-B048-85BDC9FD1C3A}</a:tableStyleId>
              </a:tblPr>
              <a:tblGrid>
                <a:gridCol w="7810469">
                  <a:extLst>
                    <a:ext uri="{9D8B030D-6E8A-4147-A177-3AD203B41FA5}">
                      <a16:colId xmlns:a16="http://schemas.microsoft.com/office/drawing/2014/main" val="20000"/>
                    </a:ext>
                  </a:extLst>
                </a:gridCol>
                <a:gridCol w="4298981">
                  <a:extLst>
                    <a:ext uri="{9D8B030D-6E8A-4147-A177-3AD203B41FA5}">
                      <a16:colId xmlns:a16="http://schemas.microsoft.com/office/drawing/2014/main" val="20001"/>
                    </a:ext>
                  </a:extLst>
                </a:gridCol>
              </a:tblGrid>
              <a:tr h="866140">
                <a:tc>
                  <a:txBody>
                    <a:bodyPr/>
                    <a:lstStyle/>
                    <a:p>
                      <a:pPr algn="ctr">
                        <a:buNone/>
                      </a:pPr>
                      <a:r>
                        <a:rPr lang="en-US" sz="3200" dirty="0">
                          <a:solidFill>
                            <a:schemeClr val="tx1"/>
                          </a:solidFill>
                          <a:latin typeface="Times New Roman" panose="02020603050405020304" pitchFamily="18" charset="0"/>
                          <a:cs typeface="Times New Roman" panose="02020603050405020304" pitchFamily="18" charset="0"/>
                        </a:rPr>
                        <a:t>Meaning / Explanation</a:t>
                      </a:r>
                    </a:p>
                  </a:txBody>
                  <a:tcPr>
                    <a:solidFill>
                      <a:srgbClr val="F2D8D8"/>
                    </a:solidFill>
                  </a:tcPr>
                </a:tc>
                <a:tc>
                  <a:txBody>
                    <a:bodyPr/>
                    <a:lstStyle/>
                    <a:p>
                      <a:pPr algn="ctr">
                        <a:buNone/>
                      </a:pPr>
                      <a:r>
                        <a:rPr lang="en-US" sz="3200" dirty="0">
                          <a:solidFill>
                            <a:schemeClr val="tx1"/>
                          </a:solidFill>
                          <a:latin typeface="Times New Roman" panose="02020603050405020304" pitchFamily="18" charset="0"/>
                          <a:cs typeface="Times New Roman" panose="02020603050405020304" pitchFamily="18" charset="0"/>
                        </a:rPr>
                        <a:t>Word</a:t>
                      </a:r>
                    </a:p>
                  </a:txBody>
                  <a:tcPr>
                    <a:solidFill>
                      <a:srgbClr val="F2D8D8"/>
                    </a:solidFill>
                  </a:tcPr>
                </a:tc>
                <a:extLst>
                  <a:ext uri="{0D108BD9-81ED-4DB2-BD59-A6C34878D82A}">
                    <a16:rowId xmlns:a16="http://schemas.microsoft.com/office/drawing/2014/main" val="10000"/>
                  </a:ext>
                </a:extLst>
              </a:tr>
              <a:tr h="866140">
                <a:tc>
                  <a:txBody>
                    <a:bodyPr/>
                    <a:lstStyle/>
                    <a:p>
                      <a:pPr>
                        <a:buNone/>
                      </a:pPr>
                      <a:r>
                        <a:rPr lang="en-US" sz="3200" dirty="0">
                          <a:latin typeface="Times New Roman" panose="02020603050405020304" pitchFamily="18" charset="0"/>
                          <a:cs typeface="Times New Roman" panose="02020603050405020304" pitchFamily="18" charset="0"/>
                        </a:rPr>
                        <a:t>1. linked or connected</a:t>
                      </a:r>
                    </a:p>
                  </a:txBody>
                  <a:tcPr>
                    <a:solidFill>
                      <a:schemeClr val="bg1"/>
                    </a:solidFill>
                  </a:tcPr>
                </a:tc>
                <a:tc>
                  <a:txBody>
                    <a:bodyPr/>
                    <a:lstStyle/>
                    <a:p>
                      <a:pPr>
                        <a:buNone/>
                      </a:pPr>
                      <a:endParaRPr lang="en-US" sz="3200"/>
                    </a:p>
                  </a:txBody>
                  <a:tcPr>
                    <a:solidFill>
                      <a:schemeClr val="bg1"/>
                    </a:solidFill>
                  </a:tcPr>
                </a:tc>
                <a:extLst>
                  <a:ext uri="{0D108BD9-81ED-4DB2-BD59-A6C34878D82A}">
                    <a16:rowId xmlns:a16="http://schemas.microsoft.com/office/drawing/2014/main" val="10001"/>
                  </a:ext>
                </a:extLst>
              </a:tr>
              <a:tr h="866140">
                <a:tc>
                  <a:txBody>
                    <a:bodyPr/>
                    <a:lstStyle/>
                    <a:p>
                      <a:pPr>
                        <a:buNone/>
                      </a:pPr>
                      <a:r>
                        <a:rPr lang="en-US" sz="3200" dirty="0">
                          <a:latin typeface="Times New Roman" panose="02020603050405020304" pitchFamily="18" charset="0"/>
                          <a:cs typeface="Times New Roman" panose="02020603050405020304" pitchFamily="18" charset="0"/>
                        </a:rPr>
                        <a:t>2. difficult to change or destroy</a:t>
                      </a:r>
                    </a:p>
                  </a:txBody>
                  <a:tcPr>
                    <a:solidFill>
                      <a:schemeClr val="bg1"/>
                    </a:solidFill>
                  </a:tcPr>
                </a:tc>
                <a:tc>
                  <a:txBody>
                    <a:bodyPr/>
                    <a:lstStyle/>
                    <a:p>
                      <a:pPr>
                        <a:buNone/>
                      </a:pPr>
                      <a:endParaRPr lang="en-US" sz="3200"/>
                    </a:p>
                  </a:txBody>
                  <a:tcPr>
                    <a:solidFill>
                      <a:schemeClr val="bg1"/>
                    </a:solidFill>
                  </a:tcPr>
                </a:tc>
                <a:extLst>
                  <a:ext uri="{0D108BD9-81ED-4DB2-BD59-A6C34878D82A}">
                    <a16:rowId xmlns:a16="http://schemas.microsoft.com/office/drawing/2014/main" val="10002"/>
                  </a:ext>
                </a:extLst>
              </a:tr>
              <a:tr h="866140">
                <a:tc>
                  <a:txBody>
                    <a:bodyPr/>
                    <a:lstStyle/>
                    <a:p>
                      <a:pPr>
                        <a:buNone/>
                      </a:pPr>
                      <a:r>
                        <a:rPr lang="en-US" sz="3200" dirty="0">
                          <a:latin typeface="Times New Roman" panose="02020603050405020304" pitchFamily="18" charset="0"/>
                          <a:cs typeface="Times New Roman" panose="02020603050405020304" pitchFamily="18" charset="0"/>
                        </a:rPr>
                        <a:t>3. started to be seen</a:t>
                      </a:r>
                    </a:p>
                  </a:txBody>
                  <a:tcPr>
                    <a:solidFill>
                      <a:schemeClr val="bg1"/>
                    </a:solidFill>
                  </a:tcPr>
                </a:tc>
                <a:tc>
                  <a:txBody>
                    <a:bodyPr/>
                    <a:lstStyle/>
                    <a:p>
                      <a:pPr>
                        <a:buNone/>
                      </a:pPr>
                      <a:endParaRPr lang="en-US" sz="3200"/>
                    </a:p>
                  </a:txBody>
                  <a:tcPr>
                    <a:solidFill>
                      <a:schemeClr val="bg1"/>
                    </a:solidFill>
                  </a:tcPr>
                </a:tc>
                <a:extLst>
                  <a:ext uri="{0D108BD9-81ED-4DB2-BD59-A6C34878D82A}">
                    <a16:rowId xmlns:a16="http://schemas.microsoft.com/office/drawing/2014/main" val="10003"/>
                  </a:ext>
                </a:extLst>
              </a:tr>
              <a:tr h="866140">
                <a:tc>
                  <a:txBody>
                    <a:bodyPr/>
                    <a:lstStyle/>
                    <a:p>
                      <a:pPr>
                        <a:buNone/>
                      </a:pPr>
                      <a:r>
                        <a:rPr lang="en-US" sz="3200" dirty="0">
                          <a:latin typeface="Times New Roman" panose="02020603050405020304" pitchFamily="18" charset="0"/>
                          <a:cs typeface="Times New Roman" panose="02020603050405020304" pitchFamily="18" charset="0"/>
                        </a:rPr>
                        <a:t>4. necessary and important</a:t>
                      </a:r>
                    </a:p>
                  </a:txBody>
                  <a:tcPr>
                    <a:solidFill>
                      <a:schemeClr val="bg1"/>
                    </a:solidFill>
                  </a:tcPr>
                </a:tc>
                <a:tc>
                  <a:txBody>
                    <a:bodyPr/>
                    <a:lstStyle/>
                    <a:p>
                      <a:pPr>
                        <a:buNone/>
                      </a:pPr>
                      <a:endParaRPr lang="en-US" sz="3200" dirty="0"/>
                    </a:p>
                  </a:txBody>
                  <a:tcPr>
                    <a:solidFill>
                      <a:schemeClr val="bg1"/>
                    </a:solidFill>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8870" y="1118235"/>
            <a:ext cx="10888345" cy="1076325"/>
          </a:xfrm>
          <a:prstGeom prst="rect">
            <a:avLst/>
          </a:prstGeom>
          <a:noFill/>
          <a:effectLst/>
        </p:spPr>
        <p:txBody>
          <a:bodyPr wrap="square" rtlCol="0">
            <a:spAutoFit/>
          </a:bodyPr>
          <a:lstStyle/>
          <a:p>
            <a:r>
              <a:rPr lang="en-US" sz="3200" b="1" dirty="0">
                <a:solidFill>
                  <a:srgbClr val="FF0000"/>
                </a:solidFill>
                <a:effectLst>
                  <a:glow rad="88900">
                    <a:schemeClr val="bg1"/>
                  </a:glow>
                </a:effectLst>
                <a:latin typeface="Times New Roman" panose="02020603050405020304" pitchFamily="18" charset="0"/>
                <a:cs typeface="Times New Roman" panose="02020603050405020304" pitchFamily="18" charset="0"/>
              </a:rPr>
              <a:t>Read the text again and tick (√) T (True) or F (False) for each sentence.</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8" name="TextBox 7"/>
          <p:cNvSpPr txBox="1"/>
          <p:nvPr/>
        </p:nvSpPr>
        <p:spPr>
          <a:xfrm>
            <a:off x="-873760" y="19748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graphicFrame>
        <p:nvGraphicFramePr>
          <p:cNvPr id="4" name="Table 3"/>
          <p:cNvGraphicFramePr/>
          <p:nvPr>
            <p:extLst>
              <p:ext uri="{D42A27DB-BD31-4B8C-83A1-F6EECF244321}">
                <p14:modId xmlns:p14="http://schemas.microsoft.com/office/powerpoint/2010/main" val="1574894635"/>
              </p:ext>
            </p:extLst>
          </p:nvPr>
        </p:nvGraphicFramePr>
        <p:xfrm>
          <a:off x="130629" y="2221441"/>
          <a:ext cx="11876586" cy="4112260"/>
        </p:xfrm>
        <a:graphic>
          <a:graphicData uri="http://schemas.openxmlformats.org/drawingml/2006/table">
            <a:tbl>
              <a:tblPr firstRow="1" bandRow="1">
                <a:tableStyleId>{5C22544A-7EE6-4342-B048-85BDC9FD1C3A}</a:tableStyleId>
              </a:tblPr>
              <a:tblGrid>
                <a:gridCol w="10550769">
                  <a:extLst>
                    <a:ext uri="{9D8B030D-6E8A-4147-A177-3AD203B41FA5}">
                      <a16:colId xmlns:a16="http://schemas.microsoft.com/office/drawing/2014/main" val="20000"/>
                    </a:ext>
                  </a:extLst>
                </a:gridCol>
                <a:gridCol w="532562">
                  <a:extLst>
                    <a:ext uri="{9D8B030D-6E8A-4147-A177-3AD203B41FA5}">
                      <a16:colId xmlns:a16="http://schemas.microsoft.com/office/drawing/2014/main" val="20001"/>
                    </a:ext>
                  </a:extLst>
                </a:gridCol>
                <a:gridCol w="793255">
                  <a:extLst>
                    <a:ext uri="{9D8B030D-6E8A-4147-A177-3AD203B41FA5}">
                      <a16:colId xmlns:a16="http://schemas.microsoft.com/office/drawing/2014/main" val="20002"/>
                    </a:ext>
                  </a:extLst>
                </a:gridCol>
              </a:tblGrid>
              <a:tr h="663575">
                <a:tc>
                  <a:txBody>
                    <a:bodyPr/>
                    <a:lstStyle/>
                    <a:p>
                      <a:pPr algn="ctr">
                        <a:buNone/>
                      </a:pPr>
                      <a:r>
                        <a:rPr lang="en-US" sz="3200" dirty="0">
                          <a:solidFill>
                            <a:schemeClr val="tx1"/>
                          </a:solidFill>
                          <a:latin typeface="Times New Roman" panose="02020603050405020304" pitchFamily="18" charset="0"/>
                          <a:cs typeface="Times New Roman" panose="02020603050405020304" pitchFamily="18" charset="0"/>
                        </a:rPr>
                        <a:t>Meaning/Explanation</a:t>
                      </a:r>
                    </a:p>
                  </a:txBody>
                  <a:tcPr>
                    <a:solidFill>
                      <a:schemeClr val="bg1"/>
                    </a:solidFill>
                  </a:tcPr>
                </a:tc>
                <a:tc>
                  <a:txBody>
                    <a:bodyPr/>
                    <a:lstStyle/>
                    <a:p>
                      <a:pPr algn="ctr">
                        <a:buNone/>
                      </a:pPr>
                      <a:r>
                        <a:rPr lang="en-US" sz="3200" dirty="0">
                          <a:solidFill>
                            <a:schemeClr val="tx1"/>
                          </a:solidFill>
                        </a:rPr>
                        <a:t>T</a:t>
                      </a:r>
                    </a:p>
                  </a:txBody>
                  <a:tcPr>
                    <a:solidFill>
                      <a:schemeClr val="bg1"/>
                    </a:solidFill>
                  </a:tcPr>
                </a:tc>
                <a:tc>
                  <a:txBody>
                    <a:bodyPr/>
                    <a:lstStyle/>
                    <a:p>
                      <a:pPr algn="ctr">
                        <a:buNone/>
                      </a:pPr>
                      <a:r>
                        <a:rPr lang="en-US" sz="3200" dirty="0">
                          <a:solidFill>
                            <a:schemeClr val="tx1"/>
                          </a:solidFill>
                        </a:rPr>
                        <a:t>F</a:t>
                      </a:r>
                    </a:p>
                  </a:txBody>
                  <a:tcPr>
                    <a:solidFill>
                      <a:schemeClr val="bg1"/>
                    </a:solidFill>
                  </a:tcPr>
                </a:tc>
                <a:extLst>
                  <a:ext uri="{0D108BD9-81ED-4DB2-BD59-A6C34878D82A}">
                    <a16:rowId xmlns:a16="http://schemas.microsoft.com/office/drawing/2014/main" val="10000"/>
                  </a:ext>
                </a:extLst>
              </a:tr>
              <a:tr h="1130300">
                <a:tc>
                  <a:txBody>
                    <a:bodyPr/>
                    <a:lstStyle/>
                    <a:p>
                      <a:pPr algn="just">
                        <a:buNone/>
                      </a:pPr>
                      <a:r>
                        <a:rPr lang="en-US" sz="3600" dirty="0">
                          <a:latin typeface="Times New Roman" panose="02020603050405020304" pitchFamily="18" charset="0"/>
                          <a:cs typeface="Times New Roman" panose="02020603050405020304" pitchFamily="18" charset="0"/>
                        </a:rPr>
                        <a:t>1. English people take great pride in their traditions.</a:t>
                      </a:r>
                    </a:p>
                  </a:txBody>
                  <a:tcPr>
                    <a:solidFill>
                      <a:schemeClr val="bg1"/>
                    </a:solidFill>
                  </a:tcPr>
                </a:tc>
                <a:tc>
                  <a:txBody>
                    <a:bodyPr/>
                    <a:lstStyle/>
                    <a:p>
                      <a:pPr>
                        <a:buNone/>
                      </a:pPr>
                      <a:endParaRPr lang="en-US" sz="3200"/>
                    </a:p>
                  </a:txBody>
                  <a:tcPr>
                    <a:solidFill>
                      <a:schemeClr val="bg1"/>
                    </a:solidFill>
                  </a:tcPr>
                </a:tc>
                <a:tc>
                  <a:txBody>
                    <a:bodyPr/>
                    <a:lstStyle/>
                    <a:p>
                      <a:pPr>
                        <a:buNone/>
                      </a:pPr>
                      <a:endParaRPr lang="en-US" sz="3200" dirty="0"/>
                    </a:p>
                  </a:txBody>
                  <a:tcPr>
                    <a:solidFill>
                      <a:schemeClr val="bg1"/>
                    </a:solidFill>
                  </a:tcPr>
                </a:tc>
                <a:extLst>
                  <a:ext uri="{0D108BD9-81ED-4DB2-BD59-A6C34878D82A}">
                    <a16:rowId xmlns:a16="http://schemas.microsoft.com/office/drawing/2014/main" val="10001"/>
                  </a:ext>
                </a:extLst>
              </a:tr>
              <a:tr h="1129665">
                <a:tc>
                  <a:txBody>
                    <a:bodyPr/>
                    <a:lstStyle/>
                    <a:p>
                      <a:pPr algn="just">
                        <a:buNone/>
                      </a:pPr>
                      <a:r>
                        <a:rPr lang="en-US" sz="3600" dirty="0">
                          <a:latin typeface="Times New Roman" panose="02020603050405020304" pitchFamily="18" charset="0"/>
                          <a:cs typeface="Times New Roman" panose="02020603050405020304" pitchFamily="18" charset="0"/>
                        </a:rPr>
                        <a:t>2.Fish and chips has been around for hundreds of years.</a:t>
                      </a:r>
                    </a:p>
                  </a:txBody>
                  <a:tcPr>
                    <a:solidFill>
                      <a:schemeClr val="bg1"/>
                    </a:solidFill>
                  </a:tcPr>
                </a:tc>
                <a:tc>
                  <a:txBody>
                    <a:bodyPr/>
                    <a:lstStyle/>
                    <a:p>
                      <a:pPr>
                        <a:buNone/>
                      </a:pPr>
                      <a:endParaRPr lang="en-US" sz="3200"/>
                    </a:p>
                  </a:txBody>
                  <a:tcPr>
                    <a:solidFill>
                      <a:schemeClr val="bg1"/>
                    </a:solidFill>
                  </a:tcPr>
                </a:tc>
                <a:tc>
                  <a:txBody>
                    <a:bodyPr/>
                    <a:lstStyle/>
                    <a:p>
                      <a:pPr>
                        <a:buNone/>
                      </a:pPr>
                      <a:endParaRPr lang="en-US" sz="3200" dirty="0"/>
                    </a:p>
                  </a:txBody>
                  <a:tcPr>
                    <a:solidFill>
                      <a:schemeClr val="bg1"/>
                    </a:solidFill>
                  </a:tcPr>
                </a:tc>
                <a:extLst>
                  <a:ext uri="{0D108BD9-81ED-4DB2-BD59-A6C34878D82A}">
                    <a16:rowId xmlns:a16="http://schemas.microsoft.com/office/drawing/2014/main" val="10002"/>
                  </a:ext>
                </a:extLst>
              </a:tr>
              <a:tr h="1130300">
                <a:tc>
                  <a:txBody>
                    <a:bodyPr/>
                    <a:lstStyle/>
                    <a:p>
                      <a:pPr>
                        <a:buNone/>
                      </a:pPr>
                      <a:r>
                        <a:rPr lang="en-US" sz="3600" dirty="0">
                          <a:latin typeface="Times New Roman" panose="02020603050405020304" pitchFamily="18" charset="0"/>
                          <a:cs typeface="Times New Roman" panose="02020603050405020304" pitchFamily="18" charset="0"/>
                        </a:rPr>
                        <a:t>3. The earliest fish and chip shop opened in London </a:t>
                      </a:r>
                      <a:endParaRPr lang="en-US" sz="3600" dirty="0" smtClean="0">
                        <a:latin typeface="Times New Roman" panose="02020603050405020304" pitchFamily="18" charset="0"/>
                        <a:cs typeface="Times New Roman" panose="02020603050405020304" pitchFamily="18" charset="0"/>
                      </a:endParaRPr>
                    </a:p>
                    <a:p>
                      <a:pPr>
                        <a:buNone/>
                      </a:pPr>
                      <a:r>
                        <a:rPr lang="en-US" sz="3600" dirty="0" smtClean="0">
                          <a:latin typeface="Times New Roman" panose="02020603050405020304" pitchFamily="18" charset="0"/>
                          <a:cs typeface="Times New Roman" panose="02020603050405020304" pitchFamily="18" charset="0"/>
                        </a:rPr>
                        <a:t>in </a:t>
                      </a:r>
                      <a:r>
                        <a:rPr lang="en-US" sz="3600" dirty="0">
                          <a:latin typeface="Times New Roman" panose="02020603050405020304" pitchFamily="18" charset="0"/>
                          <a:cs typeface="Times New Roman" panose="02020603050405020304" pitchFamily="18" charset="0"/>
                        </a:rPr>
                        <a:t>1860.</a:t>
                      </a:r>
                    </a:p>
                  </a:txBody>
                  <a:tcPr>
                    <a:solidFill>
                      <a:schemeClr val="bg1"/>
                    </a:solidFill>
                  </a:tcPr>
                </a:tc>
                <a:tc>
                  <a:txBody>
                    <a:bodyPr/>
                    <a:lstStyle/>
                    <a:p>
                      <a:pPr>
                        <a:buNone/>
                      </a:pPr>
                      <a:endParaRPr lang="en-US" sz="3200" dirty="0"/>
                    </a:p>
                  </a:txBody>
                  <a:tcPr>
                    <a:solidFill>
                      <a:schemeClr val="bg1"/>
                    </a:solidFill>
                  </a:tcPr>
                </a:tc>
                <a:tc>
                  <a:txBody>
                    <a:bodyPr/>
                    <a:lstStyle/>
                    <a:p>
                      <a:pPr>
                        <a:buNone/>
                      </a:pPr>
                      <a:endParaRPr lang="en-US" sz="3200" dirty="0"/>
                    </a:p>
                  </a:txBody>
                  <a:tcPr>
                    <a:solidFill>
                      <a:schemeClr val="bg1"/>
                    </a:solidFill>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8870" y="1118235"/>
            <a:ext cx="10888345" cy="1076325"/>
          </a:xfrm>
          <a:prstGeom prst="rect">
            <a:avLst/>
          </a:prstGeom>
          <a:noFill/>
          <a:effectLst/>
        </p:spPr>
        <p:txBody>
          <a:bodyPr wrap="square" rtlCol="0">
            <a:spAutoFit/>
          </a:bodyPr>
          <a:lstStyle/>
          <a:p>
            <a:r>
              <a:rPr lang="en-US" sz="3200" b="1" dirty="0" smtClean="0">
                <a:solidFill>
                  <a:srgbClr val="FF0000"/>
                </a:solidFill>
                <a:effectLst>
                  <a:glow rad="88900">
                    <a:schemeClr val="bg1"/>
                  </a:glow>
                </a:effectLst>
                <a:latin typeface="Times New Roman" panose="02020603050405020304" pitchFamily="18" charset="0"/>
                <a:cs typeface="Times New Roman" panose="02020603050405020304" pitchFamily="18" charset="0"/>
              </a:rPr>
              <a:t>Read the text again and tick (√) T (True) or F (False) for each sentence.</a:t>
            </a:r>
            <a:endParaRPr lang="en-US" sz="3200" b="1" dirty="0">
              <a:solidFill>
                <a:srgbClr val="FF0000"/>
              </a:solidFill>
              <a:effectLst>
                <a:glow rad="88900">
                  <a:schemeClr val="bg1"/>
                </a:glow>
              </a:effectLst>
              <a:latin typeface="Times New Roman" panose="02020603050405020304" pitchFamily="18" charset="0"/>
              <a:cs typeface="Times New Roman" panose="02020603050405020304" pitchFamily="18"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8" name="TextBox 7"/>
          <p:cNvSpPr txBox="1"/>
          <p:nvPr/>
        </p:nvSpPr>
        <p:spPr>
          <a:xfrm>
            <a:off x="-873760" y="197485"/>
            <a:ext cx="5245100" cy="829945"/>
          </a:xfrm>
          <a:prstGeom prst="rect">
            <a:avLst/>
          </a:prstGeom>
          <a:noFill/>
          <a:effectLst/>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sym typeface="+mn-ea"/>
              </a:rPr>
              <a:t>READING</a:t>
            </a:r>
            <a:endParaRPr lang="en-US" sz="4800" b="1" dirty="0">
              <a:effectLst>
                <a:glow rad="88900">
                  <a:schemeClr val="bg1"/>
                </a:glow>
              </a:effectLst>
              <a:latin typeface="Times New Roman" panose="02020603050405020304" pitchFamily="18" charset="0"/>
              <a:cs typeface="Times New Roman" panose="02020603050405020304" pitchFamily="18" charset="0"/>
              <a:sym typeface="+mn-ea"/>
            </a:endParaRPr>
          </a:p>
        </p:txBody>
      </p:sp>
      <p:graphicFrame>
        <p:nvGraphicFramePr>
          <p:cNvPr id="4" name="Table 3"/>
          <p:cNvGraphicFramePr/>
          <p:nvPr>
            <p:extLst>
              <p:ext uri="{D42A27DB-BD31-4B8C-83A1-F6EECF244321}">
                <p14:modId xmlns:p14="http://schemas.microsoft.com/office/powerpoint/2010/main" val="4268643555"/>
              </p:ext>
            </p:extLst>
          </p:nvPr>
        </p:nvGraphicFramePr>
        <p:xfrm>
          <a:off x="100484" y="2285365"/>
          <a:ext cx="11906731" cy="4171315"/>
        </p:xfrm>
        <a:graphic>
          <a:graphicData uri="http://schemas.openxmlformats.org/drawingml/2006/table">
            <a:tbl>
              <a:tblPr firstRow="1" bandRow="1">
                <a:tableStyleId>{5C22544A-7EE6-4342-B048-85BDC9FD1C3A}</a:tableStyleId>
              </a:tblPr>
              <a:tblGrid>
                <a:gridCol w="10349802">
                  <a:extLst>
                    <a:ext uri="{9D8B030D-6E8A-4147-A177-3AD203B41FA5}">
                      <a16:colId xmlns:a16="http://schemas.microsoft.com/office/drawing/2014/main" val="20000"/>
                    </a:ext>
                  </a:extLst>
                </a:gridCol>
                <a:gridCol w="773723">
                  <a:extLst>
                    <a:ext uri="{9D8B030D-6E8A-4147-A177-3AD203B41FA5}">
                      <a16:colId xmlns:a16="http://schemas.microsoft.com/office/drawing/2014/main" val="20001"/>
                    </a:ext>
                  </a:extLst>
                </a:gridCol>
                <a:gridCol w="783206">
                  <a:extLst>
                    <a:ext uri="{9D8B030D-6E8A-4147-A177-3AD203B41FA5}">
                      <a16:colId xmlns:a16="http://schemas.microsoft.com/office/drawing/2014/main" val="20002"/>
                    </a:ext>
                  </a:extLst>
                </a:gridCol>
              </a:tblGrid>
              <a:tr h="663575">
                <a:tc>
                  <a:txBody>
                    <a:bodyPr/>
                    <a:lstStyle/>
                    <a:p>
                      <a:pPr algn="ctr">
                        <a:buNone/>
                      </a:pPr>
                      <a:r>
                        <a:rPr lang="en-US" sz="3200" dirty="0">
                          <a:solidFill>
                            <a:schemeClr val="tx1"/>
                          </a:solidFill>
                          <a:latin typeface="Times New Roman" panose="02020603050405020304" pitchFamily="18" charset="0"/>
                          <a:cs typeface="Times New Roman" panose="02020603050405020304" pitchFamily="18" charset="0"/>
                        </a:rPr>
                        <a:t>Meaning/Explanation</a:t>
                      </a:r>
                    </a:p>
                  </a:txBody>
                  <a:tcPr>
                    <a:solidFill>
                      <a:srgbClr val="F2D8D8"/>
                    </a:solidFill>
                  </a:tcPr>
                </a:tc>
                <a:tc>
                  <a:txBody>
                    <a:bodyPr/>
                    <a:lstStyle/>
                    <a:p>
                      <a:pPr algn="ctr">
                        <a:buNone/>
                      </a:pPr>
                      <a:r>
                        <a:rPr lang="en-US" sz="3200">
                          <a:solidFill>
                            <a:schemeClr val="tx1"/>
                          </a:solidFill>
                        </a:rPr>
                        <a:t>T</a:t>
                      </a:r>
                    </a:p>
                  </a:txBody>
                  <a:tcPr>
                    <a:solidFill>
                      <a:srgbClr val="F2D8D8"/>
                    </a:solidFill>
                  </a:tcPr>
                </a:tc>
                <a:tc>
                  <a:txBody>
                    <a:bodyPr/>
                    <a:lstStyle/>
                    <a:p>
                      <a:pPr algn="ctr">
                        <a:buNone/>
                      </a:pPr>
                      <a:r>
                        <a:rPr lang="en-US" sz="3200">
                          <a:solidFill>
                            <a:schemeClr val="tx1"/>
                          </a:solidFill>
                        </a:rPr>
                        <a:t>F</a:t>
                      </a:r>
                    </a:p>
                  </a:txBody>
                  <a:tcPr>
                    <a:solidFill>
                      <a:srgbClr val="F2D8D8"/>
                    </a:solidFill>
                  </a:tcPr>
                </a:tc>
                <a:extLst>
                  <a:ext uri="{0D108BD9-81ED-4DB2-BD59-A6C34878D82A}">
                    <a16:rowId xmlns:a16="http://schemas.microsoft.com/office/drawing/2014/main" val="10000"/>
                  </a:ext>
                </a:extLst>
              </a:tr>
              <a:tr h="1130300">
                <a:tc>
                  <a:txBody>
                    <a:bodyPr/>
                    <a:lstStyle/>
                    <a:p>
                      <a:pPr algn="just">
                        <a:buNone/>
                      </a:pPr>
                      <a:r>
                        <a:rPr lang="en-US" sz="3600" dirty="0">
                          <a:latin typeface="Times New Roman" panose="02020603050405020304" pitchFamily="18" charset="0"/>
                          <a:cs typeface="Times New Roman" panose="02020603050405020304" pitchFamily="18" charset="0"/>
                        </a:rPr>
                        <a:t>4. Peas, vinegar, lemon, or ketchup are necessary for </a:t>
                      </a:r>
                      <a:r>
                        <a:rPr lang="en-US" sz="3600" dirty="0" err="1">
                          <a:latin typeface="Times New Roman" panose="02020603050405020304" pitchFamily="18" charset="0"/>
                          <a:cs typeface="Times New Roman" panose="02020603050405020304" pitchFamily="18" charset="0"/>
                        </a:rPr>
                        <a:t>fishand</a:t>
                      </a:r>
                      <a:r>
                        <a:rPr lang="en-US" sz="3600" dirty="0">
                          <a:latin typeface="Times New Roman" panose="02020603050405020304" pitchFamily="18" charset="0"/>
                          <a:cs typeface="Times New Roman" panose="02020603050405020304" pitchFamily="18" charset="0"/>
                        </a:rPr>
                        <a:t> chips.</a:t>
                      </a:r>
                    </a:p>
                  </a:txBody>
                  <a:tcPr>
                    <a:solidFill>
                      <a:schemeClr val="bg1"/>
                    </a:solidFill>
                  </a:tcPr>
                </a:tc>
                <a:tc>
                  <a:txBody>
                    <a:bodyPr/>
                    <a:lstStyle/>
                    <a:p>
                      <a:pPr>
                        <a:buNone/>
                      </a:pPr>
                      <a:endParaRPr lang="en-US" sz="3200" dirty="0"/>
                    </a:p>
                  </a:txBody>
                  <a:tcPr>
                    <a:solidFill>
                      <a:schemeClr val="bg1"/>
                    </a:solidFill>
                  </a:tcPr>
                </a:tc>
                <a:tc>
                  <a:txBody>
                    <a:bodyPr/>
                    <a:lstStyle/>
                    <a:p>
                      <a:pPr>
                        <a:buNone/>
                      </a:pPr>
                      <a:endParaRPr lang="en-US" sz="3200"/>
                    </a:p>
                  </a:txBody>
                  <a:tcPr>
                    <a:solidFill>
                      <a:schemeClr val="bg1"/>
                    </a:solidFill>
                  </a:tcPr>
                </a:tc>
                <a:extLst>
                  <a:ext uri="{0D108BD9-81ED-4DB2-BD59-A6C34878D82A}">
                    <a16:rowId xmlns:a16="http://schemas.microsoft.com/office/drawing/2014/main" val="10001"/>
                  </a:ext>
                </a:extLst>
              </a:tr>
              <a:tr h="1188720">
                <a:tc>
                  <a:txBody>
                    <a:bodyPr/>
                    <a:lstStyle/>
                    <a:p>
                      <a:pPr algn="just">
                        <a:buNone/>
                      </a:pPr>
                      <a:r>
                        <a:rPr lang="en-US" sz="3600">
                          <a:latin typeface="Times New Roman" panose="02020603050405020304" pitchFamily="18" charset="0"/>
                          <a:cs typeface="Times New Roman" panose="02020603050405020304" pitchFamily="18" charset="0"/>
                        </a:rPr>
                        <a:t>5.Fish and chips is not healthy as it has a lot of oil.</a:t>
                      </a:r>
                    </a:p>
                  </a:txBody>
                  <a:tcPr>
                    <a:solidFill>
                      <a:schemeClr val="bg1"/>
                    </a:solidFill>
                  </a:tcPr>
                </a:tc>
                <a:tc>
                  <a:txBody>
                    <a:bodyPr/>
                    <a:lstStyle/>
                    <a:p>
                      <a:pPr>
                        <a:buNone/>
                      </a:pPr>
                      <a:endParaRPr lang="en-US" sz="3200"/>
                    </a:p>
                  </a:txBody>
                  <a:tcPr>
                    <a:solidFill>
                      <a:schemeClr val="bg1"/>
                    </a:solidFill>
                  </a:tcPr>
                </a:tc>
                <a:tc>
                  <a:txBody>
                    <a:bodyPr/>
                    <a:lstStyle/>
                    <a:p>
                      <a:pPr>
                        <a:buNone/>
                      </a:pPr>
                      <a:endParaRPr lang="en-US" sz="3200"/>
                    </a:p>
                  </a:txBody>
                  <a:tcPr>
                    <a:solidFill>
                      <a:schemeClr val="bg1"/>
                    </a:solidFill>
                  </a:tcPr>
                </a:tc>
                <a:extLst>
                  <a:ext uri="{0D108BD9-81ED-4DB2-BD59-A6C34878D82A}">
                    <a16:rowId xmlns:a16="http://schemas.microsoft.com/office/drawing/2014/main" val="10002"/>
                  </a:ext>
                </a:extLst>
              </a:tr>
              <a:tr h="1130300">
                <a:tc>
                  <a:txBody>
                    <a:bodyPr/>
                    <a:lstStyle/>
                    <a:p>
                      <a:pPr algn="just">
                        <a:buNone/>
                      </a:pPr>
                      <a:r>
                        <a:rPr lang="en-US" sz="3600" dirty="0">
                          <a:latin typeface="Times New Roman" panose="02020603050405020304" pitchFamily="18" charset="0"/>
                          <a:cs typeface="Times New Roman" panose="02020603050405020304" pitchFamily="18" charset="0"/>
                        </a:rPr>
                        <a:t>6. Fish and chips is sold in many countries now.</a:t>
                      </a:r>
                    </a:p>
                  </a:txBody>
                  <a:tcPr>
                    <a:solidFill>
                      <a:schemeClr val="bg1"/>
                    </a:solidFill>
                  </a:tcPr>
                </a:tc>
                <a:tc>
                  <a:txBody>
                    <a:bodyPr/>
                    <a:lstStyle/>
                    <a:p>
                      <a:pPr>
                        <a:buNone/>
                      </a:pPr>
                      <a:endParaRPr lang="en-US" sz="3200"/>
                    </a:p>
                  </a:txBody>
                  <a:tcPr>
                    <a:solidFill>
                      <a:schemeClr val="bg1"/>
                    </a:solidFill>
                  </a:tcPr>
                </a:tc>
                <a:tc>
                  <a:txBody>
                    <a:bodyPr/>
                    <a:lstStyle/>
                    <a:p>
                      <a:pPr>
                        <a:buNone/>
                      </a:pPr>
                      <a:endParaRPr lang="en-US" sz="3200" dirty="0"/>
                    </a:p>
                  </a:txBody>
                  <a:tcPr>
                    <a:solidFill>
                      <a:schemeClr val="bg1"/>
                    </a:solidFill>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4208" y="19685"/>
            <a:ext cx="11893005"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8870" y="1118235"/>
            <a:ext cx="10888345" cy="584775"/>
          </a:xfrm>
          <a:prstGeom prst="rect">
            <a:avLst/>
          </a:prstGeom>
          <a:noFill/>
          <a:effectLst/>
        </p:spPr>
        <p:txBody>
          <a:bodyPr wrap="square" rtlCol="0">
            <a:spAutoFit/>
          </a:bodyPr>
          <a:lstStyle/>
          <a:p>
            <a:r>
              <a:rPr lang="en-US" sz="3200" b="1" dirty="0" smtClean="0">
                <a:solidFill>
                  <a:srgbClr val="FF0000"/>
                </a:solidFill>
                <a:effectLst>
                  <a:glow rad="88900">
                    <a:schemeClr val="bg1"/>
                  </a:glow>
                </a:effectLst>
                <a:latin typeface="Times New Roman" panose="02020603050405020304" pitchFamily="18" charset="0"/>
                <a:cs typeface="Times New Roman" panose="02020603050405020304" pitchFamily="18" charset="0"/>
              </a:rPr>
              <a:t>Read the text again and </a:t>
            </a:r>
            <a:r>
              <a:rPr lang="en-US" sz="3200" b="1" dirty="0" smtClean="0">
                <a:solidFill>
                  <a:srgbClr val="FF0000"/>
                </a:solidFill>
                <a:effectLst>
                  <a:glow rad="88900">
                    <a:schemeClr val="bg1"/>
                  </a:glow>
                </a:effectLst>
                <a:latin typeface="Times New Roman" panose="02020603050405020304" pitchFamily="18" charset="0"/>
                <a:cs typeface="Times New Roman" panose="02020603050405020304" pitchFamily="18" charset="0"/>
              </a:rPr>
              <a:t>answer the questions.</a:t>
            </a:r>
            <a:endParaRPr lang="en-US" sz="3200" b="1" dirty="0">
              <a:solidFill>
                <a:srgbClr val="FF0000"/>
              </a:solidFill>
              <a:effectLst>
                <a:glow rad="88900">
                  <a:schemeClr val="bg1"/>
                </a:glow>
              </a:effectLst>
              <a:latin typeface="Times New Roman" panose="02020603050405020304" pitchFamily="18" charset="0"/>
              <a:cs typeface="Times New Roman" panose="02020603050405020304" pitchFamily="18"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8" name="TextBox 7"/>
          <p:cNvSpPr txBox="1"/>
          <p:nvPr/>
        </p:nvSpPr>
        <p:spPr>
          <a:xfrm>
            <a:off x="114209" y="197485"/>
            <a:ext cx="11893005" cy="829945"/>
          </a:xfrm>
          <a:prstGeom prst="rect">
            <a:avLst/>
          </a:prstGeom>
          <a:noFill/>
          <a:effectLst/>
        </p:spPr>
        <p:txBody>
          <a:bodyPr wrap="square" rtlCol="0">
            <a:spAutoFit/>
          </a:bodyPr>
          <a:lstStyle/>
          <a:p>
            <a:r>
              <a:rPr lang="en-US" sz="4800" b="1" dirty="0" smtClean="0">
                <a:latin typeface="Times New Roman" panose="02020603050405020304" pitchFamily="18" charset="0"/>
                <a:cs typeface="Times New Roman" panose="02020603050405020304" pitchFamily="18" charset="0"/>
                <a:sym typeface="+mn-ea"/>
              </a:rPr>
              <a:t>READING – EXTRA EXERCISE </a:t>
            </a:r>
            <a:endParaRPr lang="en-US" sz="4800" b="1" dirty="0">
              <a:effectLst>
                <a:glow rad="88900">
                  <a:schemeClr val="bg1"/>
                </a:glow>
              </a:effectLst>
              <a:latin typeface="Times New Roman" panose="02020603050405020304" pitchFamily="18" charset="0"/>
              <a:cs typeface="Times New Roman" panose="02020603050405020304" pitchFamily="18" charset="0"/>
              <a:sym typeface="+mn-ea"/>
            </a:endParaRPr>
          </a:p>
        </p:txBody>
      </p:sp>
      <p:sp>
        <p:nvSpPr>
          <p:cNvPr id="2" name="TextBox 1"/>
          <p:cNvSpPr txBox="1"/>
          <p:nvPr/>
        </p:nvSpPr>
        <p:spPr>
          <a:xfrm>
            <a:off x="578103" y="1807786"/>
            <a:ext cx="9585400"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1. How long have England’s traditions been?</a:t>
            </a:r>
            <a:endParaRPr lang="en-US" sz="28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551312" y="2661095"/>
            <a:ext cx="9585400"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2. Which cuisine has developed over many centuries?</a:t>
            </a:r>
            <a:endParaRPr lang="en-US" sz="28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554662" y="3573522"/>
            <a:ext cx="9585400"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3. When did the earliest fish and chip shop open in London?</a:t>
            </a:r>
            <a:endParaRPr lang="en-US" sz="280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568060" y="4424860"/>
            <a:ext cx="9585400"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4. What are the basic ingredients of the dish “ fish and chips? </a:t>
            </a:r>
            <a:endParaRPr lang="en-US" sz="28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551318" y="5286699"/>
            <a:ext cx="9585400"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5. How do English people feel about the dish “ fish and chips”?</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96453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264160" y="1616075"/>
            <a:ext cx="10073005" cy="583565"/>
          </a:xfrm>
          <a:prstGeom prst="rect">
            <a:avLst/>
          </a:prstGeom>
          <a:noFill/>
          <a:effectLst/>
        </p:spPr>
        <p:txBody>
          <a:bodyPr wrap="square" rtlCol="0">
            <a:spAutoFit/>
          </a:bodyPr>
          <a:lstStyle/>
          <a:p>
            <a:r>
              <a:rPr lang="en-US" sz="3200" b="1" dirty="0">
                <a:solidFill>
                  <a:srgbClr val="FF0000"/>
                </a:solidFill>
                <a:effectLst>
                  <a:glow rad="88900">
                    <a:schemeClr val="bg1"/>
                  </a:glow>
                </a:effectLst>
                <a:latin typeface="Times New Roman" panose="02020603050405020304" pitchFamily="18" charset="0"/>
                <a:cs typeface="Times New Roman" panose="02020603050405020304" pitchFamily="18" charset="0"/>
              </a:rPr>
              <a:t>- Work in pairs to ask and answer the questions.</a:t>
            </a:r>
          </a:p>
        </p:txBody>
      </p:sp>
      <p:sp>
        <p:nvSpPr>
          <p:cNvPr id="8" name="TextBox 7"/>
          <p:cNvSpPr txBox="1"/>
          <p:nvPr/>
        </p:nvSpPr>
        <p:spPr>
          <a:xfrm>
            <a:off x="-873125" y="104140"/>
            <a:ext cx="12291060" cy="829945"/>
          </a:xfrm>
          <a:prstGeom prst="rect">
            <a:avLst/>
          </a:prstGeom>
          <a:noFill/>
          <a:effectLst/>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sym typeface="+mn-ea"/>
              </a:rPr>
              <a:t>Transition from </a:t>
            </a:r>
            <a:r>
              <a:rPr lang="en-US" sz="4800" b="1" dirty="0">
                <a:highlight>
                  <a:srgbClr val="FFFF00"/>
                </a:highlight>
                <a:latin typeface="Times New Roman" panose="02020603050405020304" pitchFamily="18" charset="0"/>
                <a:cs typeface="Times New Roman" panose="02020603050405020304" pitchFamily="18" charset="0"/>
                <a:sym typeface="+mn-ea"/>
              </a:rPr>
              <a:t>Reading</a:t>
            </a:r>
            <a:r>
              <a:rPr lang="en-US" sz="4800" b="1" dirty="0">
                <a:latin typeface="Times New Roman" panose="02020603050405020304" pitchFamily="18" charset="0"/>
                <a:cs typeface="Times New Roman" panose="02020603050405020304" pitchFamily="18" charset="0"/>
                <a:sym typeface="+mn-ea"/>
              </a:rPr>
              <a:t> to </a:t>
            </a:r>
            <a:r>
              <a:rPr lang="en-US" sz="4800" b="1" dirty="0">
                <a:highlight>
                  <a:srgbClr val="FFFF00"/>
                </a:highlight>
                <a:latin typeface="Times New Roman" panose="02020603050405020304" pitchFamily="18" charset="0"/>
                <a:cs typeface="Times New Roman" panose="02020603050405020304" pitchFamily="18" charset="0"/>
                <a:sym typeface="+mn-ea"/>
              </a:rPr>
              <a:t>Speaking</a:t>
            </a:r>
          </a:p>
        </p:txBody>
      </p:sp>
      <p:sp>
        <p:nvSpPr>
          <p:cNvPr id="5" name="Text Box 4"/>
          <p:cNvSpPr txBox="1"/>
          <p:nvPr/>
        </p:nvSpPr>
        <p:spPr>
          <a:xfrm>
            <a:off x="520065" y="2494915"/>
            <a:ext cx="11036935" cy="2229485"/>
          </a:xfrm>
          <a:prstGeom prst="rect">
            <a:avLst/>
          </a:prstGeom>
          <a:noFill/>
          <a:ln w="9525">
            <a:noFill/>
          </a:ln>
        </p:spPr>
        <p:txBody>
          <a:bodyPr wrap="square">
            <a:noAutofit/>
          </a:bodyPr>
          <a:lstStyle/>
          <a:p>
            <a:pPr marL="1270" indent="-1270" algn="just"/>
            <a:r>
              <a:rPr lang="en-US" sz="3200" b="0" dirty="0">
                <a:latin typeface="Times New Roman" panose="02020603050405020304" pitchFamily="18" charset="0"/>
                <a:cs typeface="Times New Roman" panose="02020603050405020304" pitchFamily="18" charset="0"/>
              </a:rPr>
              <a:t>1. Do the Vietnamese people feel proud of their traditions and customs?</a:t>
            </a:r>
          </a:p>
          <a:p>
            <a:pPr marL="1270" indent="-1270" algn="just"/>
            <a:r>
              <a:rPr lang="en-US" sz="3200" b="0" dirty="0">
                <a:latin typeface="Times New Roman" panose="02020603050405020304" pitchFamily="18" charset="0"/>
                <a:cs typeface="Times New Roman" panose="02020603050405020304" pitchFamily="18" charset="0"/>
              </a:rPr>
              <a:t>2. Is Vietnamese cuisine famous? Do foreigners like it?</a:t>
            </a:r>
          </a:p>
          <a:p>
            <a:pPr marL="1270" indent="-1270" algn="just"/>
            <a:r>
              <a:rPr lang="en-US" sz="3200" b="0" dirty="0">
                <a:latin typeface="Times New Roman" panose="02020603050405020304" pitchFamily="18" charset="0"/>
                <a:cs typeface="Times New Roman" panose="02020603050405020304" pitchFamily="18" charset="0"/>
              </a:rPr>
              <a:t>3. What are some popular Vietnamese dishes? </a:t>
            </a:r>
          </a:p>
          <a:p>
            <a:pPr marL="1270" indent="-1270" algn="just"/>
            <a:endParaRPr lang="en-US" sz="3200" b="0" dirty="0">
              <a:latin typeface="Calibri" panose="020F0502020204030204" pitchFamily="34" charset="0"/>
              <a:cs typeface="Calibri" panose="020F0502020204030204" pitchFamily="34" charset="0"/>
            </a:endParaRPr>
          </a:p>
          <a:p>
            <a:pPr marL="1270" indent="-1270" algn="just"/>
            <a:endParaRPr lang="en-US" sz="3200" b="0"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descr="south-function-tourist-town-house-architecture"/>
          <p:cNvPicPr>
            <a:picLocks noChangeAspect="1"/>
          </p:cNvPicPr>
          <p:nvPr/>
        </p:nvPicPr>
        <p:blipFill>
          <a:blip r:embed="rId2"/>
          <a:stretch>
            <a:fillRect/>
          </a:stretch>
        </p:blipFill>
        <p:spPr>
          <a:xfrm>
            <a:off x="-18415" y="5080"/>
            <a:ext cx="12219305" cy="8146415"/>
          </a:xfrm>
          <a:prstGeom prst="rect">
            <a:avLst/>
          </a:prstGeom>
        </p:spPr>
      </p:pic>
      <p:grpSp>
        <p:nvGrpSpPr>
          <p:cNvPr id="32" name="Group 31"/>
          <p:cNvGrpSpPr>
            <a:grpSpLocks noGrp="1" noUngrp="1" noRot="1" noChangeAspect="1" noMove="1" noResize="1"/>
          </p:cNvGrpSpPr>
          <p:nvPr/>
        </p:nvGrpSpPr>
        <p:grpSpPr>
          <a:xfrm rot="10800000">
            <a:off x="11097895" y="7868680"/>
            <a:ext cx="3142400" cy="2716805"/>
            <a:chOff x="-305" y="-4155"/>
            <a:chExt cx="2514948" cy="2174333"/>
          </a:xfrm>
          <a:solidFill>
            <a:schemeClr val="bg1">
              <a:alpha val="30000"/>
            </a:schemeClr>
          </a:solidFill>
        </p:grpSpPr>
        <p:sp>
          <p:nvSpPr>
            <p:cNvPr id="18" name="Freeform: Shape 17"/>
            <p:cNvSpPr/>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p:cNvSpPr/>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1" name="Freeform: Shape 20"/>
            <p:cNvSpPr/>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 name="Group 40"/>
          <p:cNvGrpSpPr/>
          <p:nvPr/>
        </p:nvGrpSpPr>
        <p:grpSpPr>
          <a:xfrm>
            <a:off x="-9110980" y="-433070"/>
            <a:ext cx="6301740" cy="4217670"/>
            <a:chOff x="-29" y="-2"/>
            <a:chExt cx="9924" cy="6642"/>
          </a:xfrm>
        </p:grpSpPr>
        <p:grpSp>
          <p:nvGrpSpPr>
            <p:cNvPr id="5" name="Group 4"/>
            <p:cNvGrpSpPr>
              <a:grpSpLocks noGrp="1" noUngrp="1" noRot="1" noChangeAspect="1" noMove="1" noResize="1"/>
            </p:cNvGrpSpPr>
            <p:nvPr/>
          </p:nvGrpSpPr>
          <p:grpSpPr>
            <a:xfrm flipH="1">
              <a:off x="-29" y="-2"/>
              <a:ext cx="7131" cy="3670"/>
              <a:chOff x="6867015" y="-1"/>
              <a:chExt cx="5324985" cy="3251912"/>
            </a:xfrm>
            <a:solidFill>
              <a:schemeClr val="bg1">
                <a:alpha val="30000"/>
              </a:schemeClr>
            </a:solidFill>
          </p:grpSpPr>
          <p:sp>
            <p:nvSpPr>
              <p:cNvPr id="7" name="Freeform: Shape 27"/>
              <p:cNvSpPr/>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28"/>
              <p:cNvSpPr/>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29"/>
              <p:cNvSpPr/>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0"/>
              <p:cNvSpPr/>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0" y="569"/>
              <a:ext cx="8932" cy="4170"/>
              <a:chOff x="0" y="569"/>
              <a:chExt cx="8932" cy="4170"/>
            </a:xfrm>
          </p:grpSpPr>
          <p:grpSp>
            <p:nvGrpSpPr>
              <p:cNvPr id="38" name="Group 37"/>
              <p:cNvGrpSpPr/>
              <p:nvPr/>
            </p:nvGrpSpPr>
            <p:grpSpPr>
              <a:xfrm>
                <a:off x="4453" y="736"/>
                <a:ext cx="1122" cy="1117"/>
                <a:chOff x="2180974" y="148629"/>
                <a:chExt cx="712319" cy="709214"/>
              </a:xfrm>
            </p:grpSpPr>
            <p:sp>
              <p:nvSpPr>
                <p:cNvPr id="39" name="Oval 38"/>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2" name="Chord 41"/>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43" name="TextBox 39"/>
              <p:cNvSpPr txBox="1"/>
              <p:nvPr/>
            </p:nvSpPr>
            <p:spPr>
              <a:xfrm>
                <a:off x="1560" y="569"/>
                <a:ext cx="3290" cy="1357"/>
              </a:xfrm>
              <a:prstGeom prst="rect">
                <a:avLst/>
              </a:prstGeom>
              <a:noFill/>
            </p:spPr>
            <p:txBody>
              <a:bodyPr wrap="square" rtlCol="0">
                <a:spAutoFit/>
              </a:bodyPr>
              <a:lstStyle/>
              <a:p>
                <a:pPr algn="ctr"/>
                <a:r>
                  <a:rPr lang="en-US" sz="5000" b="1" dirty="0">
                    <a:solidFill>
                      <a:srgbClr val="FF0000"/>
                    </a:solidFill>
                    <a:latin typeface="Myriad Pro" pitchFamily="34" charset="0"/>
                  </a:rPr>
                  <a:t>Unit</a:t>
                </a:r>
              </a:p>
            </p:txBody>
          </p:sp>
          <p:sp>
            <p:nvSpPr>
              <p:cNvPr id="44" name="TextBox 16"/>
              <p:cNvSpPr txBox="1"/>
              <p:nvPr/>
            </p:nvSpPr>
            <p:spPr>
              <a:xfrm>
                <a:off x="4425" y="710"/>
                <a:ext cx="1150" cy="1113"/>
              </a:xfrm>
              <a:prstGeom prst="rect">
                <a:avLst/>
              </a:prstGeom>
              <a:noFill/>
            </p:spPr>
            <p:txBody>
              <a:bodyPr wrap="square" rtlCol="0">
                <a:spAutoFit/>
              </a:bodyPr>
              <a:lstStyle/>
              <a:p>
                <a:pPr algn="ctr"/>
                <a:r>
                  <a:rPr lang="en-US" sz="4000" b="1">
                    <a:solidFill>
                      <a:schemeClr val="bg1"/>
                    </a:solidFill>
                    <a:latin typeface="Myriad Pro" pitchFamily="34" charset="0"/>
                  </a:rPr>
                  <a:t>4</a:t>
                </a:r>
                <a:endParaRPr lang="en-US" sz="4000" b="1" dirty="0">
                  <a:solidFill>
                    <a:schemeClr val="bg1"/>
                  </a:solidFill>
                  <a:latin typeface="Myriad Pro" pitchFamily="34" charset="0"/>
                </a:endParaRPr>
              </a:p>
            </p:txBody>
          </p:sp>
          <p:sp>
            <p:nvSpPr>
              <p:cNvPr id="45" name="TextBox 40"/>
              <p:cNvSpPr txBox="1"/>
              <p:nvPr/>
            </p:nvSpPr>
            <p:spPr>
              <a:xfrm>
                <a:off x="0" y="2173"/>
                <a:ext cx="8932" cy="2567"/>
              </a:xfrm>
              <a:prstGeom prst="rect">
                <a:avLst/>
              </a:prstGeom>
              <a:noFill/>
            </p:spPr>
            <p:txBody>
              <a:bodyPr wrap="square" rtlCol="0">
                <a:spAutoFit/>
              </a:bodyPr>
              <a:lstStyle/>
              <a:p>
                <a:pPr algn="ctr"/>
                <a:r>
                  <a:rPr lang="en-US" sz="5000" b="1" dirty="0">
                    <a:solidFill>
                      <a:srgbClr val="FF0000"/>
                    </a:solidFill>
                    <a:latin typeface="Myriad Pro" pitchFamily="34" charset="0"/>
                  </a:rPr>
                  <a:t>REMEMBERING THE PAST</a:t>
                </a:r>
              </a:p>
            </p:txBody>
          </p:sp>
        </p:grpSp>
        <p:grpSp>
          <p:nvGrpSpPr>
            <p:cNvPr id="46" name="Group 45"/>
            <p:cNvGrpSpPr/>
            <p:nvPr/>
          </p:nvGrpSpPr>
          <p:grpSpPr>
            <a:xfrm>
              <a:off x="187" y="5158"/>
              <a:ext cx="9708" cy="1482"/>
              <a:chOff x="-12680" y="1993"/>
              <a:chExt cx="9708" cy="1482"/>
            </a:xfrm>
          </p:grpSpPr>
          <p:sp>
            <p:nvSpPr>
              <p:cNvPr id="47" name="Rounded Rectangle 13"/>
              <p:cNvSpPr/>
              <p:nvPr/>
            </p:nvSpPr>
            <p:spPr>
              <a:xfrm>
                <a:off x="-11823" y="2259"/>
                <a:ext cx="7588"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35"/>
              <p:cNvSpPr txBox="1"/>
              <p:nvPr/>
            </p:nvSpPr>
            <p:spPr>
              <a:xfrm>
                <a:off x="-10394" y="2398"/>
                <a:ext cx="7422" cy="776"/>
              </a:xfrm>
              <a:prstGeom prst="rect">
                <a:avLst/>
              </a:prstGeom>
              <a:noFill/>
            </p:spPr>
            <p:txBody>
              <a:bodyPr wrap="square" rtlCol="0">
                <a:spAutoFit/>
              </a:bodyPr>
              <a:lstStyle/>
              <a:p>
                <a:r>
                  <a:rPr lang="en-US" sz="2600" b="1" dirty="0">
                    <a:solidFill>
                      <a:schemeClr val="bg1"/>
                    </a:solidFill>
                  </a:rPr>
                  <a:t>LESSON 5: SKILLS 1</a:t>
                </a:r>
              </a:p>
            </p:txBody>
          </p:sp>
          <p:grpSp>
            <p:nvGrpSpPr>
              <p:cNvPr id="49" name="Group 48"/>
              <p:cNvGrpSpPr/>
              <p:nvPr/>
            </p:nvGrpSpPr>
            <p:grpSpPr>
              <a:xfrm>
                <a:off x="-12680" y="1993"/>
                <a:ext cx="1560" cy="1483"/>
                <a:chOff x="2766630" y="1746890"/>
                <a:chExt cx="990895" cy="941618"/>
              </a:xfrm>
            </p:grpSpPr>
            <p:pic>
              <p:nvPicPr>
                <p:cNvPr id="50" name="Picture 49"/>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51" name="Picture 50"/>
                <p:cNvPicPr>
                  <a:picLocks noChangeAspect="1"/>
                </p:cNvPicPr>
                <p:nvPr/>
              </p:nvPicPr>
              <p:blipFill rotWithShape="1">
                <a:blip r:embed="rId5"/>
                <a:srcRect t="5582"/>
                <a:stretch>
                  <a:fillRect/>
                </a:stretch>
              </p:blipFill>
              <p:spPr>
                <a:xfrm>
                  <a:off x="2906617" y="1968106"/>
                  <a:ext cx="710920" cy="499184"/>
                </a:xfrm>
                <a:prstGeom prst="rect">
                  <a:avLst/>
                </a:prstGeom>
              </p:spPr>
            </p:pic>
          </p:grpSp>
        </p:gr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0">
        <p159:morph option="byObject"/>
      </p:transition>
    </mc:Choice>
    <mc:Fallback>
      <p:transition spd="slow" advTm="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6"/>
            <a:ext cx="12192000" cy="870266"/>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77161" y="970085"/>
            <a:ext cx="10941269" cy="553998"/>
          </a:xfrm>
          <a:prstGeom prst="rect">
            <a:avLst/>
          </a:prstGeom>
          <a:noFill/>
          <a:effectLst/>
        </p:spPr>
        <p:txBody>
          <a:bodyPr wrap="square" rtlCol="0">
            <a:spAutoFit/>
          </a:bodyPr>
          <a:lstStyle/>
          <a:p>
            <a:pPr algn="just"/>
            <a:r>
              <a:rPr lang="en-US" sz="3000" b="1" dirty="0">
                <a:solidFill>
                  <a:srgbClr val="FF0000"/>
                </a:solidFill>
                <a:effectLst>
                  <a:glow rad="88900">
                    <a:schemeClr val="bg1"/>
                  </a:glow>
                </a:effectLst>
                <a:latin typeface="Times New Roman" panose="02020603050405020304" pitchFamily="18" charset="0"/>
                <a:cs typeface="Times New Roman" panose="02020603050405020304" pitchFamily="18" charset="0"/>
              </a:rPr>
              <a:t>Work in pairs. Match 1 - 5 in column A with a - e in column B.</a:t>
            </a:r>
          </a:p>
        </p:txBody>
      </p:sp>
      <p:sp>
        <p:nvSpPr>
          <p:cNvPr id="16" name="Rounded Rectangle 15"/>
          <p:cNvSpPr/>
          <p:nvPr/>
        </p:nvSpPr>
        <p:spPr>
          <a:xfrm>
            <a:off x="715968" y="970085"/>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7" y="846590"/>
            <a:ext cx="672767"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324207" y="96525"/>
            <a:ext cx="6659880" cy="645160"/>
          </a:xfrm>
          <a:prstGeom prst="rect">
            <a:avLst/>
          </a:prstGeom>
          <a:noFill/>
          <a:effectLst/>
        </p:spPr>
        <p:txBody>
          <a:bodyPr wrap="square" rtlCol="0">
            <a:spAutoFit/>
          </a:bodyPr>
          <a:lstStyle/>
          <a:p>
            <a:r>
              <a:rPr lang="en-US" sz="3600" b="1" dirty="0">
                <a:effectLst>
                  <a:glow rad="88900">
                    <a:schemeClr val="bg1"/>
                  </a:glow>
                </a:effectLst>
                <a:latin typeface="Times New Roman" panose="02020603050405020304" pitchFamily="18" charset="0"/>
                <a:cs typeface="Times New Roman" panose="02020603050405020304" pitchFamily="18" charset="0"/>
              </a:rPr>
              <a:t>SPEAKING</a:t>
            </a:r>
          </a:p>
        </p:txBody>
      </p:sp>
      <p:graphicFrame>
        <p:nvGraphicFramePr>
          <p:cNvPr id="4" name="Table 3"/>
          <p:cNvGraphicFramePr/>
          <p:nvPr>
            <p:extLst>
              <p:ext uri="{D42A27DB-BD31-4B8C-83A1-F6EECF244321}">
                <p14:modId xmlns:p14="http://schemas.microsoft.com/office/powerpoint/2010/main" val="2856227652"/>
              </p:ext>
            </p:extLst>
          </p:nvPr>
        </p:nvGraphicFramePr>
        <p:xfrm>
          <a:off x="324207" y="1831781"/>
          <a:ext cx="11644909" cy="5072232"/>
        </p:xfrm>
        <a:graphic>
          <a:graphicData uri="http://schemas.openxmlformats.org/drawingml/2006/table">
            <a:tbl>
              <a:tblPr firstRow="1" bandRow="1">
                <a:tableStyleId>{5C22544A-7EE6-4342-B048-85BDC9FD1C3A}</a:tableStyleId>
              </a:tblPr>
              <a:tblGrid>
                <a:gridCol w="3522315">
                  <a:extLst>
                    <a:ext uri="{9D8B030D-6E8A-4147-A177-3AD203B41FA5}">
                      <a16:colId xmlns:a16="http://schemas.microsoft.com/office/drawing/2014/main" val="20000"/>
                    </a:ext>
                  </a:extLst>
                </a:gridCol>
                <a:gridCol w="7103610">
                  <a:extLst>
                    <a:ext uri="{9D8B030D-6E8A-4147-A177-3AD203B41FA5}">
                      <a16:colId xmlns:a16="http://schemas.microsoft.com/office/drawing/2014/main" val="20001"/>
                    </a:ext>
                  </a:extLst>
                </a:gridCol>
                <a:gridCol w="1018984">
                  <a:extLst>
                    <a:ext uri="{9D8B030D-6E8A-4147-A177-3AD203B41FA5}">
                      <a16:colId xmlns:a16="http://schemas.microsoft.com/office/drawing/2014/main" val="20002"/>
                    </a:ext>
                  </a:extLst>
                </a:gridCol>
              </a:tblGrid>
              <a:tr h="539839">
                <a:tc>
                  <a:txBody>
                    <a:bodyPr/>
                    <a:lstStyle/>
                    <a:p>
                      <a:pPr algn="ctr">
                        <a:buNone/>
                      </a:pPr>
                      <a:r>
                        <a:rPr lang="en-US" sz="3000"/>
                        <a:t>A</a:t>
                      </a:r>
                    </a:p>
                  </a:txBody>
                  <a:tcPr>
                    <a:solidFill>
                      <a:srgbClr val="4C4C6D"/>
                    </a:solidFill>
                  </a:tcPr>
                </a:tc>
                <a:tc>
                  <a:txBody>
                    <a:bodyPr/>
                    <a:lstStyle/>
                    <a:p>
                      <a:pPr algn="ctr">
                        <a:buNone/>
                      </a:pPr>
                      <a:r>
                        <a:rPr lang="en-US" sz="3000"/>
                        <a:t>B</a:t>
                      </a:r>
                    </a:p>
                  </a:txBody>
                  <a:tcPr>
                    <a:solidFill>
                      <a:srgbClr val="4C4C6D"/>
                    </a:solidFill>
                  </a:tcPr>
                </a:tc>
                <a:tc>
                  <a:txBody>
                    <a:bodyPr/>
                    <a:lstStyle/>
                    <a:p>
                      <a:pPr algn="ctr">
                        <a:buNone/>
                      </a:pPr>
                      <a:endParaRPr lang="en-US" sz="3000"/>
                    </a:p>
                  </a:txBody>
                  <a:tcPr>
                    <a:solidFill>
                      <a:srgbClr val="4C4C6D"/>
                    </a:solidFill>
                  </a:tcPr>
                </a:tc>
                <a:extLst>
                  <a:ext uri="{0D108BD9-81ED-4DB2-BD59-A6C34878D82A}">
                    <a16:rowId xmlns:a16="http://schemas.microsoft.com/office/drawing/2014/main" val="10000"/>
                  </a:ext>
                </a:extLst>
              </a:tr>
              <a:tr h="989704">
                <a:tc>
                  <a:txBody>
                    <a:bodyPr/>
                    <a:lstStyle/>
                    <a:p>
                      <a:pPr algn="l">
                        <a:buNone/>
                      </a:pPr>
                      <a:r>
                        <a:rPr lang="en-US" sz="3000" b="1" dirty="0">
                          <a:latin typeface="Times New Roman" panose="02020603050405020304" pitchFamily="18" charset="0"/>
                          <a:cs typeface="Times New Roman" panose="02020603050405020304" pitchFamily="18" charset="0"/>
                        </a:rPr>
                        <a:t>1.</a:t>
                      </a:r>
                      <a:r>
                        <a:rPr lang="en-US" sz="3000" dirty="0">
                          <a:latin typeface="Times New Roman" panose="02020603050405020304" pitchFamily="18" charset="0"/>
                          <a:cs typeface="Times New Roman" panose="02020603050405020304" pitchFamily="18" charset="0"/>
                        </a:rPr>
                        <a:t> name of the dish</a:t>
                      </a:r>
                    </a:p>
                  </a:txBody>
                  <a:tcPr>
                    <a:solidFill>
                      <a:srgbClr val="E8F6EF"/>
                    </a:solidFill>
                  </a:tcPr>
                </a:tc>
                <a:tc>
                  <a:txBody>
                    <a:bodyPr/>
                    <a:lstStyle/>
                    <a:p>
                      <a:pPr algn="l">
                        <a:buNone/>
                      </a:pPr>
                      <a:r>
                        <a:rPr lang="en-US" sz="3000" b="1" dirty="0">
                          <a:latin typeface="Times New Roman" panose="02020603050405020304" pitchFamily="18" charset="0"/>
                          <a:cs typeface="Times New Roman" panose="02020603050405020304" pitchFamily="18" charset="0"/>
                        </a:rPr>
                        <a:t>a.</a:t>
                      </a:r>
                      <a:r>
                        <a:rPr lang="en-US" sz="3000" dirty="0">
                          <a:latin typeface="Times New Roman" panose="02020603050405020304" pitchFamily="18" charset="0"/>
                          <a:cs typeface="Times New Roman" panose="02020603050405020304" pitchFamily="18" charset="0"/>
                        </a:rPr>
                        <a:t> glutinous rice, green beans, pork</a:t>
                      </a:r>
                    </a:p>
                  </a:txBody>
                  <a:tcPr>
                    <a:solidFill>
                      <a:srgbClr val="FFE194"/>
                    </a:solidFill>
                  </a:tcPr>
                </a:tc>
                <a:tc>
                  <a:txBody>
                    <a:bodyPr/>
                    <a:lstStyle/>
                    <a:p>
                      <a:pPr algn="just">
                        <a:buNone/>
                      </a:pPr>
                      <a:r>
                        <a:rPr lang="en-US" sz="3000" b="1">
                          <a:latin typeface="Times New Roman" panose="02020603050405020304" pitchFamily="18" charset="0"/>
                          <a:cs typeface="Times New Roman" panose="02020603050405020304" pitchFamily="18" charset="0"/>
                        </a:rPr>
                        <a:t>1.</a:t>
                      </a:r>
                    </a:p>
                  </a:txBody>
                  <a:tcPr>
                    <a:solidFill>
                      <a:srgbClr val="1B9C85"/>
                    </a:solidFill>
                  </a:tcPr>
                </a:tc>
                <a:extLst>
                  <a:ext uri="{0D108BD9-81ED-4DB2-BD59-A6C34878D82A}">
                    <a16:rowId xmlns:a16="http://schemas.microsoft.com/office/drawing/2014/main" val="10001"/>
                  </a:ext>
                </a:extLst>
              </a:tr>
              <a:tr h="989704">
                <a:tc>
                  <a:txBody>
                    <a:bodyPr/>
                    <a:lstStyle/>
                    <a:p>
                      <a:pPr algn="l">
                        <a:buNone/>
                      </a:pPr>
                      <a:r>
                        <a:rPr lang="en-US" sz="3000" b="1" dirty="0">
                          <a:latin typeface="Times New Roman" panose="02020603050405020304" pitchFamily="18" charset="0"/>
                          <a:cs typeface="Times New Roman" panose="02020603050405020304" pitchFamily="18" charset="0"/>
                        </a:rPr>
                        <a:t>2</a:t>
                      </a:r>
                      <a:r>
                        <a:rPr lang="en-US" sz="3000" dirty="0">
                          <a:latin typeface="Times New Roman" panose="02020603050405020304" pitchFamily="18" charset="0"/>
                          <a:cs typeface="Times New Roman" panose="02020603050405020304" pitchFamily="18" charset="0"/>
                        </a:rPr>
                        <a:t>. history</a:t>
                      </a:r>
                    </a:p>
                  </a:txBody>
                  <a:tcPr>
                    <a:solidFill>
                      <a:srgbClr val="E8F6EF"/>
                    </a:solidFill>
                  </a:tcPr>
                </a:tc>
                <a:tc>
                  <a:txBody>
                    <a:bodyPr/>
                    <a:lstStyle/>
                    <a:p>
                      <a:pPr algn="l">
                        <a:buNone/>
                      </a:pPr>
                      <a:r>
                        <a:rPr lang="en-US" sz="3000" b="1" dirty="0">
                          <a:latin typeface="Times New Roman" panose="02020603050405020304" pitchFamily="18" charset="0"/>
                          <a:cs typeface="Times New Roman" panose="02020603050405020304" pitchFamily="18" charset="0"/>
                        </a:rPr>
                        <a:t>b.</a:t>
                      </a:r>
                      <a:r>
                        <a:rPr lang="en-US" sz="3000" dirty="0">
                          <a:latin typeface="Times New Roman" panose="02020603050405020304" pitchFamily="18" charset="0"/>
                          <a:cs typeface="Times New Roman" panose="02020603050405020304" pitchFamily="18" charset="0"/>
                        </a:rPr>
                        <a:t> at Tet, on the Hung Kings’ anniversary</a:t>
                      </a:r>
                    </a:p>
                  </a:txBody>
                  <a:tcPr>
                    <a:solidFill>
                      <a:srgbClr val="FFE194"/>
                    </a:solidFill>
                  </a:tcPr>
                </a:tc>
                <a:tc>
                  <a:txBody>
                    <a:bodyPr/>
                    <a:lstStyle/>
                    <a:p>
                      <a:pPr>
                        <a:buNone/>
                      </a:pPr>
                      <a:r>
                        <a:rPr lang="en-US" sz="3000" b="1">
                          <a:latin typeface="Times New Roman" panose="02020603050405020304" pitchFamily="18" charset="0"/>
                          <a:cs typeface="Times New Roman" panose="02020603050405020304" pitchFamily="18" charset="0"/>
                        </a:rPr>
                        <a:t>2.</a:t>
                      </a:r>
                    </a:p>
                  </a:txBody>
                  <a:tcPr>
                    <a:solidFill>
                      <a:srgbClr val="1B9C85"/>
                    </a:solidFill>
                  </a:tcPr>
                </a:tc>
                <a:extLst>
                  <a:ext uri="{0D108BD9-81ED-4DB2-BD59-A6C34878D82A}">
                    <a16:rowId xmlns:a16="http://schemas.microsoft.com/office/drawing/2014/main" val="10002"/>
                  </a:ext>
                </a:extLst>
              </a:tr>
              <a:tr h="539839">
                <a:tc>
                  <a:txBody>
                    <a:bodyPr/>
                    <a:lstStyle/>
                    <a:p>
                      <a:pPr algn="l">
                        <a:buNone/>
                      </a:pPr>
                      <a:r>
                        <a:rPr lang="en-US" sz="3000" b="1" dirty="0">
                          <a:latin typeface="Times New Roman" panose="02020603050405020304" pitchFamily="18" charset="0"/>
                          <a:cs typeface="Times New Roman" panose="02020603050405020304" pitchFamily="18" charset="0"/>
                        </a:rPr>
                        <a:t>3.</a:t>
                      </a:r>
                      <a:r>
                        <a:rPr lang="en-US" sz="3000" dirty="0">
                          <a:latin typeface="Times New Roman" panose="02020603050405020304" pitchFamily="18" charset="0"/>
                          <a:cs typeface="Times New Roman" panose="02020603050405020304" pitchFamily="18" charset="0"/>
                        </a:rPr>
                        <a:t> basic ingredients</a:t>
                      </a:r>
                    </a:p>
                  </a:txBody>
                  <a:tcPr>
                    <a:solidFill>
                      <a:srgbClr val="E8F6EF"/>
                    </a:solidFill>
                  </a:tcPr>
                </a:tc>
                <a:tc>
                  <a:txBody>
                    <a:bodyPr/>
                    <a:lstStyle/>
                    <a:p>
                      <a:pPr algn="l">
                        <a:buNone/>
                      </a:pPr>
                      <a:r>
                        <a:rPr lang="en-US" sz="3000" b="1" dirty="0">
                          <a:latin typeface="Times New Roman" panose="02020603050405020304" pitchFamily="18" charset="0"/>
                          <a:cs typeface="Times New Roman" panose="02020603050405020304" pitchFamily="18" charset="0"/>
                        </a:rPr>
                        <a:t>c.</a:t>
                      </a:r>
                      <a:r>
                        <a:rPr lang="en-US" sz="3000" dirty="0">
                          <a:latin typeface="Times New Roman" panose="02020603050405020304" pitchFamily="18" charset="0"/>
                          <a:cs typeface="Times New Roman" panose="02020603050405020304" pitchFamily="18" charset="0"/>
                        </a:rPr>
                        <a:t> banh </a:t>
                      </a:r>
                      <a:r>
                        <a:rPr lang="en-US" sz="3000" dirty="0" err="1">
                          <a:latin typeface="Times New Roman" panose="02020603050405020304" pitchFamily="18" charset="0"/>
                          <a:cs typeface="Times New Roman" panose="02020603050405020304" pitchFamily="18" charset="0"/>
                        </a:rPr>
                        <a:t>chung</a:t>
                      </a:r>
                      <a:endParaRPr lang="en-US" sz="3000" dirty="0">
                        <a:latin typeface="Times New Roman" panose="02020603050405020304" pitchFamily="18" charset="0"/>
                        <a:cs typeface="Times New Roman" panose="02020603050405020304" pitchFamily="18" charset="0"/>
                      </a:endParaRPr>
                    </a:p>
                  </a:txBody>
                  <a:tcPr>
                    <a:solidFill>
                      <a:srgbClr val="FFE194"/>
                    </a:solidFill>
                  </a:tcPr>
                </a:tc>
                <a:tc>
                  <a:txBody>
                    <a:bodyPr/>
                    <a:lstStyle/>
                    <a:p>
                      <a:pPr>
                        <a:buNone/>
                      </a:pPr>
                      <a:r>
                        <a:rPr lang="en-US" sz="3000" b="1">
                          <a:latin typeface="Times New Roman" panose="02020603050405020304" pitchFamily="18" charset="0"/>
                          <a:cs typeface="Times New Roman" panose="02020603050405020304" pitchFamily="18" charset="0"/>
                        </a:rPr>
                        <a:t>3.</a:t>
                      </a:r>
                    </a:p>
                  </a:txBody>
                  <a:tcPr>
                    <a:solidFill>
                      <a:srgbClr val="1B9C85"/>
                    </a:solidFill>
                  </a:tcPr>
                </a:tc>
                <a:extLst>
                  <a:ext uri="{0D108BD9-81ED-4DB2-BD59-A6C34878D82A}">
                    <a16:rowId xmlns:a16="http://schemas.microsoft.com/office/drawing/2014/main" val="10003"/>
                  </a:ext>
                </a:extLst>
              </a:tr>
              <a:tr h="989704">
                <a:tc>
                  <a:txBody>
                    <a:bodyPr/>
                    <a:lstStyle/>
                    <a:p>
                      <a:pPr algn="l">
                        <a:buNone/>
                      </a:pPr>
                      <a:r>
                        <a:rPr lang="en-US" sz="3000" b="1" dirty="0">
                          <a:latin typeface="Times New Roman" panose="02020603050405020304" pitchFamily="18" charset="0"/>
                          <a:cs typeface="Times New Roman" panose="02020603050405020304" pitchFamily="18" charset="0"/>
                        </a:rPr>
                        <a:t>4. </a:t>
                      </a:r>
                      <a:r>
                        <a:rPr lang="en-US" sz="3000" b="0" dirty="0">
                          <a:latin typeface="Times New Roman" panose="02020603050405020304" pitchFamily="18" charset="0"/>
                          <a:cs typeface="Times New Roman" panose="02020603050405020304" pitchFamily="18" charset="0"/>
                        </a:rPr>
                        <a:t>on what occasion</a:t>
                      </a:r>
                    </a:p>
                    <a:p>
                      <a:pPr algn="l">
                        <a:buNone/>
                      </a:pPr>
                      <a:r>
                        <a:rPr lang="en-US" sz="3000" b="0" dirty="0">
                          <a:latin typeface="Times New Roman" panose="02020603050405020304" pitchFamily="18" charset="0"/>
                          <a:cs typeface="Times New Roman" panose="02020603050405020304" pitchFamily="18" charset="0"/>
                        </a:rPr>
                        <a:t>    it’s eaten</a:t>
                      </a:r>
                    </a:p>
                  </a:txBody>
                  <a:tcPr>
                    <a:solidFill>
                      <a:srgbClr val="E8F6EF"/>
                    </a:solidFill>
                  </a:tcPr>
                </a:tc>
                <a:tc>
                  <a:txBody>
                    <a:bodyPr/>
                    <a:lstStyle/>
                    <a:p>
                      <a:pPr algn="l">
                        <a:buNone/>
                      </a:pPr>
                      <a:r>
                        <a:rPr lang="en-US" sz="3000" b="1" dirty="0">
                          <a:latin typeface="Times New Roman" panose="02020603050405020304" pitchFamily="18" charset="0"/>
                          <a:cs typeface="Times New Roman" panose="02020603050405020304" pitchFamily="18" charset="0"/>
                        </a:rPr>
                        <a:t>d.</a:t>
                      </a:r>
                      <a:r>
                        <a:rPr lang="en-US" sz="3000" dirty="0">
                          <a:latin typeface="Times New Roman" panose="02020603050405020304" pitchFamily="18" charset="0"/>
                          <a:cs typeface="Times New Roman" panose="02020603050405020304" pitchFamily="18" charset="0"/>
                        </a:rPr>
                        <a:t> traditional dish</a:t>
                      </a:r>
                    </a:p>
                  </a:txBody>
                  <a:tcPr>
                    <a:solidFill>
                      <a:srgbClr val="FFE194"/>
                    </a:solidFill>
                  </a:tcPr>
                </a:tc>
                <a:tc>
                  <a:txBody>
                    <a:bodyPr/>
                    <a:lstStyle/>
                    <a:p>
                      <a:pPr>
                        <a:buNone/>
                      </a:pPr>
                      <a:r>
                        <a:rPr lang="en-US" sz="3000" b="1" dirty="0">
                          <a:latin typeface="Times New Roman" panose="02020603050405020304" pitchFamily="18" charset="0"/>
                          <a:cs typeface="Times New Roman" panose="02020603050405020304" pitchFamily="18" charset="0"/>
                        </a:rPr>
                        <a:t>4.</a:t>
                      </a:r>
                    </a:p>
                  </a:txBody>
                  <a:tcPr>
                    <a:solidFill>
                      <a:srgbClr val="1B9C85"/>
                    </a:solidFill>
                  </a:tcPr>
                </a:tc>
                <a:extLst>
                  <a:ext uri="{0D108BD9-81ED-4DB2-BD59-A6C34878D82A}">
                    <a16:rowId xmlns:a16="http://schemas.microsoft.com/office/drawing/2014/main" val="10004"/>
                  </a:ext>
                </a:extLst>
              </a:tr>
              <a:tr h="989704">
                <a:tc>
                  <a:txBody>
                    <a:bodyPr/>
                    <a:lstStyle/>
                    <a:p>
                      <a:pPr algn="l">
                        <a:buNone/>
                      </a:pPr>
                      <a:r>
                        <a:rPr lang="en-US" sz="3000" b="1" dirty="0">
                          <a:latin typeface="Times New Roman" panose="02020603050405020304" pitchFamily="18" charset="0"/>
                          <a:cs typeface="Times New Roman" panose="02020603050405020304" pitchFamily="18" charset="0"/>
                        </a:rPr>
                        <a:t>5</a:t>
                      </a:r>
                      <a:r>
                        <a:rPr lang="en-US" sz="3000" b="0" dirty="0">
                          <a:latin typeface="Times New Roman" panose="02020603050405020304" pitchFamily="18" charset="0"/>
                          <a:cs typeface="Times New Roman" panose="02020603050405020304" pitchFamily="18" charset="0"/>
                        </a:rPr>
                        <a:t>. type of dish</a:t>
                      </a:r>
                    </a:p>
                  </a:txBody>
                  <a:tcPr>
                    <a:solidFill>
                      <a:srgbClr val="E8F6EF"/>
                    </a:solidFill>
                  </a:tcPr>
                </a:tc>
                <a:tc>
                  <a:txBody>
                    <a:bodyPr/>
                    <a:lstStyle/>
                    <a:p>
                      <a:pPr algn="l">
                        <a:buNone/>
                      </a:pPr>
                      <a:r>
                        <a:rPr lang="en-US" sz="3000" b="1" dirty="0">
                          <a:latin typeface="Times New Roman" panose="02020603050405020304" pitchFamily="18" charset="0"/>
                          <a:cs typeface="Times New Roman" panose="02020603050405020304" pitchFamily="18" charset="0"/>
                        </a:rPr>
                        <a:t>e.</a:t>
                      </a:r>
                      <a:r>
                        <a:rPr lang="en-US" sz="3000" dirty="0">
                          <a:latin typeface="Times New Roman" panose="02020603050405020304" pitchFamily="18" charset="0"/>
                          <a:cs typeface="Times New Roman" panose="02020603050405020304" pitchFamily="18" charset="0"/>
                        </a:rPr>
                        <a:t> originated in 6th Hung King’s time</a:t>
                      </a:r>
                    </a:p>
                  </a:txBody>
                  <a:tcPr>
                    <a:solidFill>
                      <a:srgbClr val="FFE194"/>
                    </a:solidFill>
                  </a:tcPr>
                </a:tc>
                <a:tc>
                  <a:txBody>
                    <a:bodyPr/>
                    <a:lstStyle/>
                    <a:p>
                      <a:pPr>
                        <a:buNone/>
                      </a:pPr>
                      <a:r>
                        <a:rPr lang="en-US" sz="3000" b="1" dirty="0">
                          <a:latin typeface="Times New Roman" panose="02020603050405020304" pitchFamily="18" charset="0"/>
                          <a:cs typeface="Times New Roman" panose="02020603050405020304" pitchFamily="18" charset="0"/>
                        </a:rPr>
                        <a:t>5.</a:t>
                      </a:r>
                    </a:p>
                  </a:txBody>
                  <a:tcPr>
                    <a:solidFill>
                      <a:srgbClr val="1B9C85"/>
                    </a:solidFill>
                  </a:tcP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879035" y="111846"/>
            <a:ext cx="10888345" cy="1076325"/>
          </a:xfrm>
          <a:prstGeom prst="rect">
            <a:avLst/>
          </a:prstGeom>
          <a:noFill/>
          <a:effectLst/>
        </p:spPr>
        <p:txBody>
          <a:bodyPr wrap="square" rtlCol="0">
            <a:spAutoFit/>
          </a:bodyPr>
          <a:lstStyle/>
          <a:p>
            <a:r>
              <a:rPr lang="en-US" sz="3200" b="1" dirty="0">
                <a:solidFill>
                  <a:srgbClr val="FF0000"/>
                </a:solidFill>
                <a:effectLst>
                  <a:glow rad="88900">
                    <a:schemeClr val="bg1"/>
                  </a:glow>
                </a:effectLst>
                <a:latin typeface="Times New Roman" panose="02020603050405020304" pitchFamily="18" charset="0"/>
                <a:cs typeface="Times New Roman" panose="02020603050405020304" pitchFamily="18" charset="0"/>
              </a:rPr>
              <a:t>Work in groups. Match the Vietnamese dishes with their names in English.</a:t>
            </a:r>
          </a:p>
        </p:txBody>
      </p:sp>
      <p:sp>
        <p:nvSpPr>
          <p:cNvPr id="16" name="Rounded Rectangle 15"/>
          <p:cNvSpPr/>
          <p:nvPr/>
        </p:nvSpPr>
        <p:spPr>
          <a:xfrm>
            <a:off x="335584" y="228755"/>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86750" y="13534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p:blipFill>
        <p:spPr>
          <a:xfrm>
            <a:off x="4538027" y="1074190"/>
            <a:ext cx="2838462" cy="240177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p:blipFill>
        <p:spPr>
          <a:xfrm>
            <a:off x="8800017" y="979229"/>
            <a:ext cx="3352711" cy="2598499"/>
          </a:xfrm>
          <a:prstGeom prst="rect">
            <a:avLst/>
          </a:prstGeom>
        </p:spPr>
      </p:pic>
      <p:sp>
        <p:nvSpPr>
          <p:cNvPr id="13" name="Text Box 12"/>
          <p:cNvSpPr txBox="1"/>
          <p:nvPr/>
        </p:nvSpPr>
        <p:spPr>
          <a:xfrm>
            <a:off x="188595" y="1450021"/>
            <a:ext cx="2019935" cy="708025"/>
          </a:xfrm>
          <a:prstGeom prst="rect">
            <a:avLst/>
          </a:prstGeom>
          <a:solidFill>
            <a:srgbClr val="F2D8D8"/>
          </a:solidFill>
        </p:spPr>
        <p:txBody>
          <a:bodyPr wrap="square" rtlCol="0" anchor="t">
            <a:noAutofit/>
          </a:bodyPr>
          <a:lstStyle/>
          <a:p>
            <a:r>
              <a:rPr lang="en-US" sz="3200" dirty="0">
                <a:latin typeface="Times New Roman" panose="02020603050405020304" pitchFamily="18" charset="0"/>
                <a:cs typeface="Times New Roman" panose="02020603050405020304" pitchFamily="18" charset="0"/>
              </a:rPr>
              <a:t>1. pancake</a:t>
            </a:r>
          </a:p>
          <a:p>
            <a:endParaRPr lang="en-US" sz="3200" dirty="0"/>
          </a:p>
        </p:txBody>
      </p:sp>
      <p:sp>
        <p:nvSpPr>
          <p:cNvPr id="18" name="Text Box 17"/>
          <p:cNvSpPr txBox="1"/>
          <p:nvPr/>
        </p:nvSpPr>
        <p:spPr>
          <a:xfrm>
            <a:off x="138430" y="2395724"/>
            <a:ext cx="4255135" cy="708025"/>
          </a:xfrm>
          <a:prstGeom prst="rect">
            <a:avLst/>
          </a:prstGeom>
          <a:solidFill>
            <a:srgbClr val="F2D8D8"/>
          </a:solidFill>
        </p:spPr>
        <p:txBody>
          <a:bodyPr wrap="square" rtlCol="0" anchor="t">
            <a:noAutofit/>
          </a:bodyPr>
          <a:lstStyle/>
          <a:p>
            <a:r>
              <a:rPr lang="en-US" sz="3200" dirty="0">
                <a:latin typeface="Times New Roman" panose="02020603050405020304" pitchFamily="18" charset="0"/>
                <a:cs typeface="Times New Roman" panose="02020603050405020304" pitchFamily="18" charset="0"/>
              </a:rPr>
              <a:t>2. five-</a:t>
            </a:r>
            <a:r>
              <a:rPr lang="en-US" sz="3200" dirty="0" err="1">
                <a:latin typeface="Times New Roman" panose="02020603050405020304" pitchFamily="18" charset="0"/>
                <a:cs typeface="Times New Roman" panose="02020603050405020304" pitchFamily="18" charset="0"/>
              </a:rPr>
              <a:t>colour</a:t>
            </a:r>
            <a:r>
              <a:rPr lang="en-US" sz="3200" dirty="0">
                <a:latin typeface="Times New Roman" panose="02020603050405020304" pitchFamily="18" charset="0"/>
                <a:cs typeface="Times New Roman" panose="02020603050405020304" pitchFamily="18" charset="0"/>
              </a:rPr>
              <a:t> sticky rice</a:t>
            </a:r>
          </a:p>
        </p:txBody>
      </p:sp>
      <p:sp>
        <p:nvSpPr>
          <p:cNvPr id="19" name="Text Box 18"/>
          <p:cNvSpPr txBox="1"/>
          <p:nvPr/>
        </p:nvSpPr>
        <p:spPr>
          <a:xfrm>
            <a:off x="138430" y="3365599"/>
            <a:ext cx="3588385" cy="708025"/>
          </a:xfrm>
          <a:prstGeom prst="rect">
            <a:avLst/>
          </a:prstGeom>
          <a:solidFill>
            <a:srgbClr val="F2D8D8"/>
          </a:solidFill>
        </p:spPr>
        <p:txBody>
          <a:bodyPr wrap="square" rtlCol="0" anchor="t">
            <a:noAutofit/>
          </a:bodyPr>
          <a:lstStyle/>
          <a:p>
            <a:r>
              <a:rPr lang="en-US" sz="3200" dirty="0">
                <a:latin typeface="Times New Roman" panose="02020603050405020304" pitchFamily="18" charset="0"/>
                <a:cs typeface="Times New Roman" panose="02020603050405020304" pitchFamily="18" charset="0"/>
              </a:rPr>
              <a:t>3. beef noodle soup</a:t>
            </a:r>
          </a:p>
        </p:txBody>
      </p:sp>
      <p:sp>
        <p:nvSpPr>
          <p:cNvPr id="20" name="Text Box 19"/>
          <p:cNvSpPr txBox="1"/>
          <p:nvPr/>
        </p:nvSpPr>
        <p:spPr>
          <a:xfrm>
            <a:off x="133007" y="4311302"/>
            <a:ext cx="2376170" cy="708025"/>
          </a:xfrm>
          <a:prstGeom prst="rect">
            <a:avLst/>
          </a:prstGeom>
          <a:solidFill>
            <a:srgbClr val="F2D8D8"/>
          </a:solidFill>
        </p:spPr>
        <p:txBody>
          <a:bodyPr wrap="square" rtlCol="0" anchor="t">
            <a:noAutofit/>
          </a:bodyPr>
          <a:lstStyle/>
          <a:p>
            <a:r>
              <a:rPr lang="en-US" sz="3200" dirty="0">
                <a:latin typeface="Times New Roman" panose="02020603050405020304" pitchFamily="18" charset="0"/>
                <a:cs typeface="Times New Roman" panose="02020603050405020304" pitchFamily="18" charset="0"/>
              </a:rPr>
              <a:t>4. white rice</a:t>
            </a:r>
          </a:p>
        </p:txBody>
      </p:sp>
      <p:sp>
        <p:nvSpPr>
          <p:cNvPr id="21" name="Text Box 20"/>
          <p:cNvSpPr txBox="1"/>
          <p:nvPr/>
        </p:nvSpPr>
        <p:spPr>
          <a:xfrm>
            <a:off x="133007" y="5275897"/>
            <a:ext cx="2947670" cy="708025"/>
          </a:xfrm>
          <a:prstGeom prst="rect">
            <a:avLst/>
          </a:prstGeom>
          <a:solidFill>
            <a:srgbClr val="F2D8D8"/>
          </a:solidFill>
        </p:spPr>
        <p:txBody>
          <a:bodyPr wrap="square" rtlCol="0" anchor="t">
            <a:noAutofit/>
          </a:bodyPr>
          <a:lstStyle/>
          <a:p>
            <a:r>
              <a:rPr lang="en-US" sz="3200" dirty="0">
                <a:latin typeface="Times New Roman" panose="02020603050405020304" pitchFamily="18" charset="0"/>
                <a:cs typeface="Times New Roman" panose="02020603050405020304" pitchFamily="18" charset="0"/>
              </a:rPr>
              <a:t>5. spring rolls</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rcRect/>
          <a:stretch/>
        </p:blipFill>
        <p:spPr>
          <a:xfrm>
            <a:off x="3342690" y="4482836"/>
            <a:ext cx="3078207" cy="2143591"/>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rcRect/>
          <a:stretch/>
        </p:blipFill>
        <p:spPr>
          <a:xfrm>
            <a:off x="6498976" y="3207555"/>
            <a:ext cx="2637790" cy="2892620"/>
          </a:xfrm>
          <a:prstGeom prst="rect">
            <a:avLst/>
          </a:prstGeom>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rcRect/>
          <a:stretch/>
        </p:blipFill>
        <p:spPr>
          <a:xfrm>
            <a:off x="9294312" y="4434215"/>
            <a:ext cx="2905375" cy="2193568"/>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614680" y="1214755"/>
            <a:ext cx="10539095" cy="583565"/>
          </a:xfrm>
          <a:prstGeom prst="rect">
            <a:avLst/>
          </a:prstGeom>
          <a:noFill/>
          <a:effectLst/>
        </p:spPr>
        <p:txBody>
          <a:bodyPr wrap="square" rtlCol="0">
            <a:spAutoFit/>
          </a:bodyPr>
          <a:lstStyle/>
          <a:p>
            <a:r>
              <a:rPr lang="en-US" sz="3200" dirty="0">
                <a:effectLst>
                  <a:glow rad="88900">
                    <a:schemeClr val="bg1"/>
                  </a:glow>
                </a:effectLst>
                <a:latin typeface="Times New Roman" panose="02020603050405020304" pitchFamily="18" charset="0"/>
                <a:cs typeface="Times New Roman" panose="02020603050405020304" pitchFamily="18" charset="0"/>
              </a:rPr>
              <a:t>- Think about one traditional dish and prepare to talk about it. </a:t>
            </a: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dirty="0">
                <a:effectLst>
                  <a:glow rad="88900">
                    <a:schemeClr val="bg1"/>
                  </a:glow>
                </a:effectLst>
                <a:latin typeface="Times New Roman" panose="02020603050405020304" pitchFamily="18" charset="0"/>
                <a:cs typeface="Times New Roman" panose="02020603050405020304" pitchFamily="18" charset="0"/>
                <a:sym typeface="+mn-ea"/>
              </a:rPr>
              <a:t>SPEAKING</a:t>
            </a:r>
            <a:endParaRPr lang="en-US" sz="3600" b="1" dirty="0">
              <a:effectLst>
                <a:glow rad="88900">
                  <a:schemeClr val="bg1"/>
                </a:glow>
              </a:effectLst>
              <a:latin typeface="Times New Roman" panose="02020603050405020304" pitchFamily="18" charset="0"/>
              <a:cs typeface="Times New Roman" panose="02020603050405020304" pitchFamily="18" charset="0"/>
            </a:endParaRPr>
          </a:p>
        </p:txBody>
      </p:sp>
      <p:sp>
        <p:nvSpPr>
          <p:cNvPr id="3" name="Text Box 2"/>
          <p:cNvSpPr txBox="1"/>
          <p:nvPr/>
        </p:nvSpPr>
        <p:spPr>
          <a:xfrm>
            <a:off x="779144" y="2078990"/>
            <a:ext cx="10792745" cy="2553335"/>
          </a:xfrm>
          <a:prstGeom prst="rect">
            <a:avLst/>
          </a:prstGeom>
          <a:solidFill>
            <a:srgbClr val="F5E9CF"/>
          </a:solidFill>
          <a:ln w="9525">
            <a:noFill/>
          </a:ln>
        </p:spPr>
        <p:txBody>
          <a:bodyPr wrap="square">
            <a:spAutoFit/>
          </a:bodyPr>
          <a:lstStyle/>
          <a:p>
            <a:pPr marL="1270" indent="-1270"/>
            <a:r>
              <a:rPr lang="en-US" sz="3200" b="1" i="1" dirty="0">
                <a:latin typeface="Times New Roman" panose="02020603050405020304" pitchFamily="18" charset="0"/>
                <a:cs typeface="Times New Roman" panose="02020603050405020304" pitchFamily="18" charset="0"/>
              </a:rPr>
              <a:t>Your talk should include:</a:t>
            </a:r>
          </a:p>
          <a:p>
            <a:pPr marL="1270" indent="-1270"/>
            <a:r>
              <a:rPr lang="en-US" sz="3200" i="1" dirty="0">
                <a:latin typeface="Times New Roman" panose="02020603050405020304" pitchFamily="18" charset="0"/>
                <a:cs typeface="Times New Roman" panose="02020603050405020304" pitchFamily="18" charset="0"/>
              </a:rPr>
              <a:t>– the name of the dish </a:t>
            </a:r>
          </a:p>
          <a:p>
            <a:pPr marL="1270" indent="-1270"/>
            <a:r>
              <a:rPr lang="en-US" sz="3200" i="1" dirty="0">
                <a:latin typeface="Times New Roman" panose="02020603050405020304" pitchFamily="18" charset="0"/>
                <a:cs typeface="Times New Roman" panose="02020603050405020304" pitchFamily="18" charset="0"/>
              </a:rPr>
              <a:t>– the basic ingredients </a:t>
            </a:r>
          </a:p>
          <a:p>
            <a:pPr marL="1270" indent="-1270"/>
            <a:r>
              <a:rPr lang="en-US" sz="3200" i="1" dirty="0">
                <a:latin typeface="Times New Roman" panose="02020603050405020304" pitchFamily="18" charset="0"/>
                <a:cs typeface="Times New Roman" panose="02020603050405020304" pitchFamily="18" charset="0"/>
              </a:rPr>
              <a:t>– when / on what occasion it is eaten</a:t>
            </a:r>
          </a:p>
          <a:p>
            <a:pPr marL="1270" indent="-1270"/>
            <a:r>
              <a:rPr lang="en-US" sz="3200" i="1" dirty="0">
                <a:latin typeface="Times New Roman" panose="02020603050405020304" pitchFamily="18" charset="0"/>
                <a:cs typeface="Times New Roman" panose="02020603050405020304" pitchFamily="18" charset="0"/>
              </a:rPr>
              <a:t>– whether you like it or not</a:t>
            </a:r>
          </a:p>
        </p:txBody>
      </p:sp>
      <p:sp>
        <p:nvSpPr>
          <p:cNvPr id="4" name="Text Box 3"/>
          <p:cNvSpPr txBox="1"/>
          <p:nvPr/>
        </p:nvSpPr>
        <p:spPr>
          <a:xfrm>
            <a:off x="614680" y="7642225"/>
            <a:ext cx="11260455" cy="4030980"/>
          </a:xfrm>
          <a:prstGeom prst="rect">
            <a:avLst/>
          </a:prstGeom>
          <a:solidFill>
            <a:srgbClr val="B3E5BE"/>
          </a:solidFill>
          <a:ln w="9525">
            <a:noFill/>
          </a:ln>
        </p:spPr>
        <p:txBody>
          <a:bodyPr wrap="square">
            <a:spAutoFit/>
          </a:bodyPr>
          <a:lstStyle/>
          <a:p>
            <a:pPr marL="1270" indent="-1270" algn="just"/>
            <a:r>
              <a:rPr lang="en-US" sz="3200" b="0">
                <a:latin typeface="Times New Roman" panose="02020603050405020304" pitchFamily="18" charset="0"/>
              </a:rPr>
              <a:t>Well… </a:t>
            </a:r>
            <a:r>
              <a:rPr lang="en-US" sz="3200" b="0">
                <a:highlight>
                  <a:srgbClr val="FFFF00"/>
                </a:highlight>
                <a:latin typeface="Times New Roman" panose="02020603050405020304" pitchFamily="18" charset="0"/>
              </a:rPr>
              <a:t>One of Vietnamese dishes that I like</a:t>
            </a:r>
            <a:r>
              <a:rPr lang="en-US" sz="3200" b="0">
                <a:latin typeface="Times New Roman" panose="02020603050405020304" pitchFamily="18" charset="0"/>
              </a:rPr>
              <a:t> is Fried rice (Cơm rang). It’s a kind of popular street food. We can make and eat it every day, but </a:t>
            </a:r>
            <a:r>
              <a:rPr lang="en-US" sz="3200" b="0">
                <a:highlight>
                  <a:srgbClr val="FFFF00"/>
                </a:highlight>
                <a:latin typeface="Times New Roman" panose="02020603050405020304" pitchFamily="18" charset="0"/>
              </a:rPr>
              <a:t>I’d like to</a:t>
            </a:r>
            <a:r>
              <a:rPr lang="en-US" sz="3200" b="0">
                <a:latin typeface="Times New Roman" panose="02020603050405020304" pitchFamily="18" charset="0"/>
              </a:rPr>
              <a:t> have it at the weekend. </a:t>
            </a:r>
            <a:r>
              <a:rPr lang="en-US" sz="3200" b="0">
                <a:highlight>
                  <a:srgbClr val="FFFF00"/>
                </a:highlight>
                <a:latin typeface="Times New Roman" panose="02020603050405020304" pitchFamily="18" charset="0"/>
              </a:rPr>
              <a:t>The main ingredients </a:t>
            </a:r>
            <a:r>
              <a:rPr lang="en-US" sz="3200" b="0">
                <a:latin typeface="Times New Roman" panose="02020603050405020304" pitchFamily="18" charset="0"/>
              </a:rPr>
              <a:t>of this dish are cooked rice, meat or sausage and colourful vegetables chopped up into small pieces and mixed together. </a:t>
            </a:r>
            <a:r>
              <a:rPr lang="en-US" sz="3200" b="0">
                <a:highlight>
                  <a:srgbClr val="FFFF00"/>
                </a:highlight>
                <a:latin typeface="Times New Roman" panose="02020603050405020304" pitchFamily="18" charset="0"/>
              </a:rPr>
              <a:t>Then</a:t>
            </a:r>
            <a:r>
              <a:rPr lang="en-US" sz="3200" b="0">
                <a:latin typeface="Times New Roman" panose="02020603050405020304" pitchFamily="18" charset="0"/>
              </a:rPr>
              <a:t> we fry the ingredients slowly with cooking oil and one or two eggs. When you fry the rice, you must stir it constantly with a wooden spoon.  </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3" grpId="0" bldLvl="0" animBg="1"/>
      <p:bldP spid="3" grpId="1"/>
      <p:bldP spid="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dirty="0">
                <a:effectLst>
                  <a:glow rad="88900">
                    <a:schemeClr val="bg1"/>
                  </a:glow>
                </a:effectLst>
                <a:latin typeface="Times New Roman" panose="02020603050405020304" pitchFamily="18" charset="0"/>
                <a:cs typeface="Times New Roman" panose="02020603050405020304" pitchFamily="18" charset="0"/>
                <a:sym typeface="+mn-ea"/>
              </a:rPr>
              <a:t>SPEAKING</a:t>
            </a:r>
            <a:endParaRPr lang="en-US" sz="3600" b="1" dirty="0">
              <a:effectLst>
                <a:glow rad="88900">
                  <a:schemeClr val="bg1"/>
                </a:glow>
              </a:effectLst>
              <a:latin typeface="Times New Roman" panose="02020603050405020304" pitchFamily="18" charset="0"/>
              <a:cs typeface="Times New Roman" panose="02020603050405020304" pitchFamily="18" charset="0"/>
            </a:endParaRPr>
          </a:p>
        </p:txBody>
      </p:sp>
      <p:sp>
        <p:nvSpPr>
          <p:cNvPr id="3" name="Text Box 2"/>
          <p:cNvSpPr txBox="1"/>
          <p:nvPr/>
        </p:nvSpPr>
        <p:spPr>
          <a:xfrm>
            <a:off x="779145" y="1332230"/>
            <a:ext cx="3607435" cy="583565"/>
          </a:xfrm>
          <a:prstGeom prst="rect">
            <a:avLst/>
          </a:prstGeom>
          <a:noFill/>
          <a:ln w="9525">
            <a:noFill/>
          </a:ln>
        </p:spPr>
        <p:txBody>
          <a:bodyPr wrap="square">
            <a:spAutoFit/>
          </a:bodyPr>
          <a:lstStyle/>
          <a:p>
            <a:pPr marL="1270" indent="-1270"/>
            <a:r>
              <a:rPr lang="en-US" sz="3200" b="1" i="1" dirty="0">
                <a:latin typeface="Times New Roman" panose="02020603050405020304" pitchFamily="18" charset="0"/>
                <a:cs typeface="Times New Roman" panose="02020603050405020304" pitchFamily="18" charset="0"/>
              </a:rPr>
              <a:t>Sample</a:t>
            </a:r>
            <a:r>
              <a:rPr lang="en-US" sz="3200" b="1" i="1" dirty="0">
                <a:latin typeface="Calibri" panose="020F0502020204030204" pitchFamily="34" charset="0"/>
                <a:cs typeface="Calibri" panose="020F0502020204030204" pitchFamily="34" charset="0"/>
              </a:rPr>
              <a:t>:</a:t>
            </a:r>
          </a:p>
        </p:txBody>
      </p:sp>
      <p:sp>
        <p:nvSpPr>
          <p:cNvPr id="4" name="Text Box 3"/>
          <p:cNvSpPr txBox="1"/>
          <p:nvPr/>
        </p:nvSpPr>
        <p:spPr>
          <a:xfrm>
            <a:off x="325678" y="2145030"/>
            <a:ext cx="11549458" cy="3539430"/>
          </a:xfrm>
          <a:prstGeom prst="rect">
            <a:avLst/>
          </a:prstGeom>
          <a:solidFill>
            <a:schemeClr val="bg1"/>
          </a:solidFill>
          <a:ln w="9525">
            <a:noFill/>
          </a:ln>
        </p:spPr>
        <p:txBody>
          <a:bodyPr wrap="square">
            <a:spAutoFit/>
          </a:bodyPr>
          <a:lstStyle/>
          <a:p>
            <a:pPr marL="1270" indent="-1270"/>
            <a:r>
              <a:rPr lang="en-US" sz="3200" b="0" dirty="0">
                <a:latin typeface="Times New Roman" panose="02020603050405020304" pitchFamily="18" charset="0"/>
                <a:cs typeface="Times New Roman" panose="02020603050405020304" pitchFamily="18" charset="0"/>
              </a:rPr>
              <a:t>Well … </a:t>
            </a:r>
            <a:r>
              <a:rPr lang="en-US" sz="3200" b="0" dirty="0">
                <a:highlight>
                  <a:srgbClr val="FFFF00"/>
                </a:highlight>
                <a:latin typeface="Times New Roman" panose="02020603050405020304" pitchFamily="18" charset="0"/>
                <a:cs typeface="Times New Roman" panose="02020603050405020304" pitchFamily="18" charset="0"/>
              </a:rPr>
              <a:t>One of Vietnamese dishes that I like</a:t>
            </a:r>
            <a:r>
              <a:rPr lang="en-US" sz="3200" b="0" dirty="0">
                <a:latin typeface="Times New Roman" panose="02020603050405020304" pitchFamily="18" charset="0"/>
                <a:cs typeface="Times New Roman" panose="02020603050405020304" pitchFamily="18" charset="0"/>
              </a:rPr>
              <a:t> is fried rice (</a:t>
            </a:r>
            <a:r>
              <a:rPr lang="en-US" sz="3200" i="1" dirty="0" err="1">
                <a:latin typeface="Times New Roman" panose="02020603050405020304" pitchFamily="18" charset="0"/>
                <a:cs typeface="Times New Roman" panose="02020603050405020304" pitchFamily="18" charset="0"/>
              </a:rPr>
              <a:t>c</a:t>
            </a:r>
            <a:r>
              <a:rPr lang="en-US" sz="3200" b="0" i="1" dirty="0" err="1">
                <a:latin typeface="Times New Roman" panose="02020603050405020304" pitchFamily="18" charset="0"/>
                <a:cs typeface="Times New Roman" panose="02020603050405020304" pitchFamily="18" charset="0"/>
              </a:rPr>
              <a:t>ơm</a:t>
            </a:r>
            <a:r>
              <a:rPr lang="en-US" sz="3200" b="0" i="1" dirty="0">
                <a:latin typeface="Times New Roman" panose="02020603050405020304" pitchFamily="18" charset="0"/>
                <a:cs typeface="Times New Roman" panose="02020603050405020304" pitchFamily="18" charset="0"/>
              </a:rPr>
              <a:t> rang</a:t>
            </a:r>
            <a:r>
              <a:rPr lang="en-US" sz="3200" b="0" dirty="0">
                <a:latin typeface="Times New Roman" panose="02020603050405020304" pitchFamily="18" charset="0"/>
                <a:cs typeface="Times New Roman" panose="02020603050405020304" pitchFamily="18" charset="0"/>
              </a:rPr>
              <a:t>). It’s a kind of popular street food. We can make and eat it every day, but </a:t>
            </a:r>
            <a:r>
              <a:rPr lang="en-US" sz="3200" b="0" dirty="0">
                <a:highlight>
                  <a:srgbClr val="FFFF00"/>
                </a:highlight>
                <a:latin typeface="Times New Roman" panose="02020603050405020304" pitchFamily="18" charset="0"/>
                <a:cs typeface="Times New Roman" panose="02020603050405020304" pitchFamily="18" charset="0"/>
              </a:rPr>
              <a:t>I’d like to</a:t>
            </a:r>
            <a:r>
              <a:rPr lang="en-US" sz="3200" b="0" dirty="0">
                <a:latin typeface="Times New Roman" panose="02020603050405020304" pitchFamily="18" charset="0"/>
                <a:cs typeface="Times New Roman" panose="02020603050405020304" pitchFamily="18" charset="0"/>
              </a:rPr>
              <a:t> have it at the weekend. </a:t>
            </a:r>
            <a:r>
              <a:rPr lang="en-US" sz="3200" b="0" dirty="0">
                <a:highlight>
                  <a:srgbClr val="FFFF00"/>
                </a:highlight>
                <a:latin typeface="Times New Roman" panose="02020603050405020304" pitchFamily="18" charset="0"/>
                <a:cs typeface="Times New Roman" panose="02020603050405020304" pitchFamily="18" charset="0"/>
              </a:rPr>
              <a:t>The main ingredients </a:t>
            </a:r>
            <a:r>
              <a:rPr lang="en-US" sz="3200" b="0" dirty="0">
                <a:latin typeface="Times New Roman" panose="02020603050405020304" pitchFamily="18" charset="0"/>
                <a:cs typeface="Times New Roman" panose="02020603050405020304" pitchFamily="18" charset="0"/>
              </a:rPr>
              <a:t>of this dish are cooked rice, meat or sausage and </a:t>
            </a:r>
            <a:r>
              <a:rPr lang="en-US" sz="3200" b="0" dirty="0" err="1">
                <a:latin typeface="Times New Roman" panose="02020603050405020304" pitchFamily="18" charset="0"/>
                <a:cs typeface="Times New Roman" panose="02020603050405020304" pitchFamily="18" charset="0"/>
              </a:rPr>
              <a:t>colourful</a:t>
            </a:r>
            <a:r>
              <a:rPr lang="en-US" sz="3200" b="0" dirty="0">
                <a:latin typeface="Times New Roman" panose="02020603050405020304" pitchFamily="18" charset="0"/>
                <a:cs typeface="Times New Roman" panose="02020603050405020304" pitchFamily="18" charset="0"/>
              </a:rPr>
              <a:t> vegetables chopped up into small pieces and mixed together. </a:t>
            </a:r>
            <a:r>
              <a:rPr lang="en-US" sz="3200" b="0" dirty="0">
                <a:highlight>
                  <a:srgbClr val="FFFF00"/>
                </a:highlight>
                <a:latin typeface="Times New Roman" panose="02020603050405020304" pitchFamily="18" charset="0"/>
                <a:cs typeface="Times New Roman" panose="02020603050405020304" pitchFamily="18" charset="0"/>
              </a:rPr>
              <a:t>Then</a:t>
            </a:r>
            <a:r>
              <a:rPr lang="en-US" sz="3200" b="0" dirty="0">
                <a:latin typeface="Times New Roman" panose="02020603050405020304" pitchFamily="18" charset="0"/>
                <a:cs typeface="Times New Roman" panose="02020603050405020304" pitchFamily="18" charset="0"/>
              </a:rPr>
              <a:t> we fry the ingredients slowly with cooking oil and one or two eggs. When you fry the rice, you must stir it constantly with a wooden spoon.  </a:t>
            </a:r>
          </a:p>
        </p:txBody>
      </p:sp>
      <p:sp>
        <p:nvSpPr>
          <p:cNvPr id="2" name="Text Box 1"/>
          <p:cNvSpPr txBox="1"/>
          <p:nvPr/>
        </p:nvSpPr>
        <p:spPr>
          <a:xfrm>
            <a:off x="779145" y="-3507740"/>
            <a:ext cx="9495790" cy="2553335"/>
          </a:xfrm>
          <a:prstGeom prst="rect">
            <a:avLst/>
          </a:prstGeom>
          <a:solidFill>
            <a:srgbClr val="F5E9CF"/>
          </a:solidFill>
          <a:ln w="9525">
            <a:noFill/>
          </a:ln>
        </p:spPr>
        <p:txBody>
          <a:bodyPr wrap="square">
            <a:spAutoFit/>
          </a:bodyPr>
          <a:lstStyle/>
          <a:p>
            <a:pPr marL="1270" indent="-1270"/>
            <a:r>
              <a:rPr lang="en-US" sz="3200" b="1" i="1">
                <a:latin typeface="Calibri" panose="020F0502020204030204" pitchFamily="34" charset="0"/>
                <a:cs typeface="Calibri" panose="020F0502020204030204" pitchFamily="34" charset="0"/>
              </a:rPr>
              <a:t>Your talk should include:</a:t>
            </a:r>
          </a:p>
          <a:p>
            <a:pPr marL="1270" indent="-1270"/>
            <a:r>
              <a:rPr lang="en-US" sz="3200" i="1">
                <a:latin typeface="Calibri" panose="020F0502020204030204" pitchFamily="34" charset="0"/>
                <a:cs typeface="Calibri" panose="020F0502020204030204" pitchFamily="34" charset="0"/>
              </a:rPr>
              <a:t>– the name of the dish </a:t>
            </a:r>
          </a:p>
          <a:p>
            <a:pPr marL="1270" indent="-1270"/>
            <a:r>
              <a:rPr lang="en-US" sz="3200" i="1">
                <a:latin typeface="Calibri" panose="020F0502020204030204" pitchFamily="34" charset="0"/>
                <a:cs typeface="Calibri" panose="020F0502020204030204" pitchFamily="34" charset="0"/>
              </a:rPr>
              <a:t>– the basic ingredients </a:t>
            </a:r>
          </a:p>
          <a:p>
            <a:pPr marL="1270" indent="-1270"/>
            <a:r>
              <a:rPr lang="en-US" sz="3200" i="1">
                <a:latin typeface="Calibri" panose="020F0502020204030204" pitchFamily="34" charset="0"/>
                <a:cs typeface="Calibri" panose="020F0502020204030204" pitchFamily="34" charset="0"/>
              </a:rPr>
              <a:t>– when / on what occasion it is eaten</a:t>
            </a:r>
          </a:p>
          <a:p>
            <a:pPr marL="1270" indent="-1270"/>
            <a:r>
              <a:rPr lang="en-US" sz="3200" i="1">
                <a:latin typeface="Calibri" panose="020F0502020204030204" pitchFamily="34" charset="0"/>
                <a:cs typeface="Calibri" panose="020F0502020204030204" pitchFamily="34" charset="0"/>
              </a:rPr>
              <a:t>– whether you like it or not</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69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dirty="0">
                <a:effectLst>
                  <a:glow rad="88900">
                    <a:schemeClr val="bg1"/>
                  </a:glow>
                </a:effectLst>
                <a:latin typeface="Times New Roman" panose="02020603050405020304" pitchFamily="18" charset="0"/>
                <a:cs typeface="Times New Roman" panose="02020603050405020304" pitchFamily="18" charset="0"/>
                <a:sym typeface="+mn-ea"/>
              </a:rPr>
              <a:t>EXTRA ACTIVITY</a:t>
            </a:r>
            <a:endParaRPr lang="en-US" sz="3600" b="1" dirty="0">
              <a:effectLst>
                <a:glow rad="88900">
                  <a:schemeClr val="bg1"/>
                </a:glow>
              </a:effectLst>
              <a:latin typeface="Times New Roman" panose="02020603050405020304" pitchFamily="18" charset="0"/>
              <a:cs typeface="Times New Roman" panose="02020603050405020304" pitchFamily="18" charset="0"/>
            </a:endParaRPr>
          </a:p>
        </p:txBody>
      </p:sp>
      <p:sp>
        <p:nvSpPr>
          <p:cNvPr id="9" name="Text Box 8"/>
          <p:cNvSpPr txBox="1"/>
          <p:nvPr/>
        </p:nvSpPr>
        <p:spPr>
          <a:xfrm>
            <a:off x="448945" y="1200150"/>
            <a:ext cx="11398885" cy="583565"/>
          </a:xfrm>
          <a:prstGeom prst="rect">
            <a:avLst/>
          </a:prstGeom>
          <a:solidFill>
            <a:schemeClr val="bg1"/>
          </a:solidFill>
          <a:ln w="9525">
            <a:noFill/>
          </a:ln>
        </p:spPr>
        <p:txBody>
          <a:bodyPr wrap="square">
            <a:spAutoFit/>
          </a:bodyPr>
          <a:lstStyle/>
          <a:p>
            <a:pPr marL="635" indent="-635"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Summarise</a:t>
            </a:r>
            <a:r>
              <a:rPr lang="en-US" sz="3200" dirty="0">
                <a:latin typeface="Times New Roman" panose="02020603050405020304" pitchFamily="18" charset="0"/>
                <a:cs typeface="Times New Roman" panose="02020603050405020304" pitchFamily="18" charset="0"/>
              </a:rPr>
              <a:t> the reading text in 50 – 70 words</a:t>
            </a:r>
            <a:r>
              <a:rPr lang="en-US" sz="3200" dirty="0">
                <a:latin typeface="Calibri" panose="020F0502020204030204" pitchFamily="34" charset="0"/>
                <a:cs typeface="Calibri" panose="020F0502020204030204" pitchFamily="34" charset="0"/>
              </a:rPr>
              <a:t>.</a:t>
            </a:r>
          </a:p>
        </p:txBody>
      </p:sp>
      <p:sp>
        <p:nvSpPr>
          <p:cNvPr id="10" name="Text Box 9"/>
          <p:cNvSpPr txBox="1"/>
          <p:nvPr/>
        </p:nvSpPr>
        <p:spPr>
          <a:xfrm>
            <a:off x="487045" y="1864995"/>
            <a:ext cx="4579620" cy="583565"/>
          </a:xfrm>
          <a:prstGeom prst="rect">
            <a:avLst/>
          </a:prstGeom>
          <a:solidFill>
            <a:schemeClr val="bg1"/>
          </a:solidFill>
          <a:ln w="9525">
            <a:noFill/>
          </a:ln>
        </p:spPr>
        <p:txBody>
          <a:bodyPr wrap="square">
            <a:spAutoFit/>
          </a:bodyPr>
          <a:lstStyle/>
          <a:p>
            <a:pPr marL="635" indent="-635" algn="just"/>
            <a:r>
              <a:rPr lang="en-US" sz="3200" b="0" dirty="0">
                <a:latin typeface="Times New Roman" panose="02020603050405020304" pitchFamily="18" charset="0"/>
                <a:cs typeface="Times New Roman" panose="02020603050405020304" pitchFamily="18" charset="0"/>
              </a:rPr>
              <a:t>- There are</a:t>
            </a:r>
            <a:r>
              <a:rPr lang="en-US" sz="3200" dirty="0">
                <a:latin typeface="Times New Roman" panose="02020603050405020304" pitchFamily="18" charset="0"/>
                <a:cs typeface="Times New Roman" panose="02020603050405020304" pitchFamily="18" charset="0"/>
              </a:rPr>
              <a:t> some clues:</a:t>
            </a:r>
          </a:p>
        </p:txBody>
      </p:sp>
      <p:sp>
        <p:nvSpPr>
          <p:cNvPr id="13" name="Text Box 12"/>
          <p:cNvSpPr txBox="1"/>
          <p:nvPr/>
        </p:nvSpPr>
        <p:spPr>
          <a:xfrm>
            <a:off x="487045" y="2694940"/>
            <a:ext cx="11398885" cy="2554545"/>
          </a:xfrm>
          <a:prstGeom prst="rect">
            <a:avLst/>
          </a:prstGeom>
          <a:solidFill>
            <a:schemeClr val="bg1"/>
          </a:solidFill>
          <a:ln w="9525">
            <a:noFill/>
          </a:ln>
        </p:spPr>
        <p:txBody>
          <a:bodyPr wrap="square">
            <a:spAutoFit/>
          </a:bodyPr>
          <a:lstStyle/>
          <a:p>
            <a:pPr marL="635" indent="-635" algn="just"/>
            <a:r>
              <a:rPr lang="en-US" sz="3200" b="0" dirty="0">
                <a:latin typeface="Times New Roman" panose="02020603050405020304" pitchFamily="18" charset="0"/>
                <a:cs typeface="Times New Roman" panose="02020603050405020304" pitchFamily="18" charset="0"/>
              </a:rPr>
              <a:t>- English cuisine …</a:t>
            </a:r>
          </a:p>
          <a:p>
            <a:pPr marL="635" indent="-635" algn="just"/>
            <a:r>
              <a:rPr lang="en-US" sz="3200" b="0" dirty="0">
                <a:latin typeface="Times New Roman" panose="02020603050405020304" pitchFamily="18" charset="0"/>
                <a:cs typeface="Times New Roman" panose="02020603050405020304" pitchFamily="18" charset="0"/>
              </a:rPr>
              <a:t>- Fish and chips …</a:t>
            </a:r>
          </a:p>
          <a:p>
            <a:pPr marL="635" indent="-635" algn="just"/>
            <a:r>
              <a:rPr lang="en-US" sz="3200" b="0" dirty="0">
                <a:latin typeface="Times New Roman" panose="02020603050405020304" pitchFamily="18" charset="0"/>
                <a:cs typeface="Times New Roman" panose="02020603050405020304" pitchFamily="18" charset="0"/>
              </a:rPr>
              <a:t>- The earliest fish and chip shop …</a:t>
            </a:r>
          </a:p>
          <a:p>
            <a:pPr marL="635" indent="-635" algn="just"/>
            <a:r>
              <a:rPr lang="en-US" sz="3200" b="0" dirty="0">
                <a:latin typeface="Times New Roman" panose="02020603050405020304" pitchFamily="18" charset="0"/>
                <a:cs typeface="Times New Roman" panose="02020603050405020304" pitchFamily="18" charset="0"/>
              </a:rPr>
              <a:t>- Basic ingredients …	</a:t>
            </a:r>
          </a:p>
          <a:p>
            <a:pPr marL="635" indent="-635" algn="just"/>
            <a:r>
              <a:rPr lang="en-US" sz="3200" b="0" dirty="0">
                <a:latin typeface="Times New Roman" panose="02020603050405020304" pitchFamily="18" charset="0"/>
                <a:cs typeface="Times New Roman" panose="02020603050405020304" pitchFamily="18" charset="0"/>
              </a:rPr>
              <a:t>- People sell it in many countries now</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0" grpId="0" bldLvl="0" animBg="1"/>
      <p:bldP spid="10" grpId="1" animBg="1"/>
      <p:bldP spid="13" grpId="0" bldLvl="0" animBg="1"/>
      <p:bldP spid="13"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69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sym typeface="+mn-ea"/>
              </a:rPr>
              <a:t>EXTRA </a:t>
            </a:r>
            <a:r>
              <a:rPr lang="en-US" sz="3600" b="1" dirty="0" smtClean="0">
                <a:effectLst>
                  <a:glow rad="88900">
                    <a:schemeClr val="bg1"/>
                  </a:glow>
                </a:effectLst>
                <a:latin typeface="Arial" panose="020B0604020202020204" pitchFamily="34" charset="0"/>
                <a:cs typeface="Arial" panose="020B0604020202020204" pitchFamily="34" charset="0"/>
                <a:sym typeface="+mn-ea"/>
              </a:rPr>
              <a:t> ACTIVITY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 name="Text Box 9"/>
          <p:cNvSpPr txBox="1"/>
          <p:nvPr/>
        </p:nvSpPr>
        <p:spPr>
          <a:xfrm>
            <a:off x="487045" y="1447165"/>
            <a:ext cx="2344420" cy="583565"/>
          </a:xfrm>
          <a:prstGeom prst="rect">
            <a:avLst/>
          </a:prstGeom>
          <a:solidFill>
            <a:srgbClr val="F5E9CF"/>
          </a:solidFill>
          <a:ln w="9525">
            <a:noFill/>
          </a:ln>
        </p:spPr>
        <p:txBody>
          <a:bodyPr wrap="square">
            <a:spAutoFit/>
          </a:bodyPr>
          <a:lstStyle/>
          <a:p>
            <a:pPr marL="635" indent="-635" algn="just"/>
            <a:r>
              <a:rPr lang="en-US" sz="3200" b="1" dirty="0">
                <a:latin typeface="Times New Roman" panose="02020603050405020304" pitchFamily="18" charset="0"/>
                <a:cs typeface="Times New Roman" panose="02020603050405020304" pitchFamily="18" charset="0"/>
              </a:rPr>
              <a:t>Example:</a:t>
            </a:r>
          </a:p>
        </p:txBody>
      </p:sp>
      <p:sp>
        <p:nvSpPr>
          <p:cNvPr id="13" name="Text Box 12"/>
          <p:cNvSpPr txBox="1"/>
          <p:nvPr/>
        </p:nvSpPr>
        <p:spPr>
          <a:xfrm>
            <a:off x="396240" y="2251710"/>
            <a:ext cx="11398885" cy="3046988"/>
          </a:xfrm>
          <a:prstGeom prst="rect">
            <a:avLst/>
          </a:prstGeom>
          <a:solidFill>
            <a:schemeClr val="bg1"/>
          </a:solidFill>
          <a:ln w="9525">
            <a:noFill/>
          </a:ln>
        </p:spPr>
        <p:txBody>
          <a:bodyPr wrap="square">
            <a:spAutoFit/>
          </a:bodyPr>
          <a:lstStyle/>
          <a:p>
            <a:pPr marL="635" indent="-635"/>
            <a:r>
              <a:rPr lang="en-US" sz="3200" b="0" dirty="0">
                <a:latin typeface="Times New Roman" panose="02020603050405020304" pitchFamily="18" charset="0"/>
                <a:cs typeface="Times New Roman" panose="02020603050405020304" pitchFamily="18" charset="0"/>
              </a:rPr>
              <a:t>English cuisine is one of the traditions that English people are proud to keep alive. Traditional English cuisine, fish and chips, has developed for many centuries.  The earliest fish and chip shop opened in London during the 1860s. The basic ingredients of the dish are fried fish served with chips. People sell fish and chips in many countries now.</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p:bldP spid="13" grpId="0" bldLvl="0" animBg="1"/>
      <p:bldP spid="1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241643" y="1242162"/>
            <a:ext cx="1898388"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Wrap-up</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487067" y="2344581"/>
            <a:ext cx="11445622" cy="3415030"/>
          </a:xfrm>
          <a:prstGeom prst="rect">
            <a:avLst/>
          </a:prstGeom>
          <a:noFill/>
        </p:spPr>
        <p:txBody>
          <a:bodyPr wrap="square" rtlCol="0">
            <a:spAutoFit/>
          </a:bodyPr>
          <a:lstStyle/>
          <a:p>
            <a:pPr>
              <a:lnSpc>
                <a:spcPct val="150000"/>
              </a:lnSpc>
            </a:pPr>
            <a:r>
              <a:rPr lang="en-US" sz="3600" dirty="0"/>
              <a:t>What have we learnt in this lesson?</a:t>
            </a:r>
          </a:p>
          <a:p>
            <a:pPr>
              <a:lnSpc>
                <a:spcPct val="150000"/>
              </a:lnSpc>
            </a:pPr>
            <a:r>
              <a:rPr lang="en-US" sz="3600" dirty="0" smtClean="0">
                <a:sym typeface="+mn-ea"/>
              </a:rPr>
              <a:t>- Read </a:t>
            </a:r>
            <a:r>
              <a:rPr lang="en-US" sz="3600" dirty="0">
                <a:sym typeface="+mn-ea"/>
              </a:rPr>
              <a:t>for specific information about how English people continue their culinary traditions;</a:t>
            </a:r>
          </a:p>
          <a:p>
            <a:pPr algn="just">
              <a:lnSpc>
                <a:spcPct val="150000"/>
              </a:lnSpc>
            </a:pPr>
            <a:r>
              <a:rPr lang="en-US" sz="3600" dirty="0" smtClean="0"/>
              <a:t>- Talk </a:t>
            </a:r>
            <a:r>
              <a:rPr lang="en-US" sz="3600" dirty="0"/>
              <a:t>about a </a:t>
            </a:r>
            <a:r>
              <a:rPr lang="en-US" sz="3600" dirty="0">
                <a:sym typeface="+mn-ea"/>
              </a:rPr>
              <a:t>typical traditional Vietnamese dish.</a:t>
            </a:r>
            <a:endParaRPr lang="en-US" sz="3600" dirty="0"/>
          </a:p>
        </p:txBody>
      </p:sp>
      <p:pic>
        <p:nvPicPr>
          <p:cNvPr id="2050" name="Picture 2" descr="Recruiting Action Plan Wrap-Up – firecrac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0515" y="1436370"/>
            <a:ext cx="2759710" cy="1854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216592" y="1236797"/>
            <a:ext cx="2303222"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Homework</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953895"/>
            <a:ext cx="11184255" cy="1753235"/>
          </a:xfrm>
          <a:prstGeom prst="rect">
            <a:avLst/>
          </a:prstGeom>
          <a:noFill/>
        </p:spPr>
        <p:txBody>
          <a:bodyPr wrap="square" rtlCol="0">
            <a:spAutoFit/>
          </a:bodyPr>
          <a:lstStyle/>
          <a:p>
            <a:pPr>
              <a:lnSpc>
                <a:spcPct val="150000"/>
              </a:lnSpc>
            </a:pPr>
            <a:r>
              <a:rPr lang="en-US" sz="3600"/>
              <a:t>- Do exercises in the workbook.</a:t>
            </a:r>
          </a:p>
          <a:p>
            <a:pPr>
              <a:lnSpc>
                <a:spcPct val="150000"/>
              </a:lnSpc>
            </a:pPr>
            <a:endParaRPr lang="en-US" sz="360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465" y="3111500"/>
            <a:ext cx="3496310" cy="349631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Text Box 2"/>
          <p:cNvSpPr txBox="1">
            <a:spLocks noChangeArrowheads="1"/>
          </p:cNvSpPr>
          <p:nvPr/>
        </p:nvSpPr>
        <p:spPr bwMode="auto">
          <a:xfrm>
            <a:off x="3794125" y="1028701"/>
            <a:ext cx="184150" cy="366713"/>
          </a:xfrm>
          <a:prstGeom prst="rect">
            <a:avLst/>
          </a:prstGeom>
          <a:noFill/>
          <a:ln w="9525">
            <a:noFill/>
            <a:miter lim="800000"/>
            <a:headEnd/>
            <a:tailEnd/>
          </a:ln>
          <a:effectLst/>
        </p:spPr>
        <p:txBody>
          <a:bodyPr wrap="none">
            <a:spAutoFit/>
          </a:bodyPr>
          <a:lstStyle/>
          <a:p>
            <a:pPr eaLnBrk="1" hangingPunct="1"/>
            <a:endParaRPr lang="en-US">
              <a:latin typeface=".VnTime" pitchFamily="34" charset="0"/>
            </a:endParaRPr>
          </a:p>
        </p:txBody>
      </p:sp>
      <p:sp>
        <p:nvSpPr>
          <p:cNvPr id="231427" name="Text Box 3"/>
          <p:cNvSpPr txBox="1">
            <a:spLocks noChangeArrowheads="1"/>
          </p:cNvSpPr>
          <p:nvPr/>
        </p:nvSpPr>
        <p:spPr bwMode="auto">
          <a:xfrm>
            <a:off x="2667000" y="914401"/>
            <a:ext cx="5943600" cy="366713"/>
          </a:xfrm>
          <a:prstGeom prst="rect">
            <a:avLst/>
          </a:prstGeom>
          <a:noFill/>
          <a:ln w="9525">
            <a:noFill/>
            <a:miter lim="800000"/>
            <a:headEnd/>
            <a:tailEnd/>
          </a:ln>
          <a:effectLst/>
        </p:spPr>
        <p:txBody>
          <a:bodyPr>
            <a:spAutoFit/>
          </a:bodyPr>
          <a:lstStyle/>
          <a:p>
            <a:pPr eaLnBrk="1" hangingPunct="1">
              <a:spcBef>
                <a:spcPct val="50000"/>
              </a:spcBef>
            </a:pPr>
            <a:endParaRPr lang="en-US">
              <a:latin typeface=".VnTime" pitchFamily="34" charset="0"/>
            </a:endParaRPr>
          </a:p>
        </p:txBody>
      </p:sp>
      <p:sp>
        <p:nvSpPr>
          <p:cNvPr id="231428" name="Text Box 4"/>
          <p:cNvSpPr txBox="1">
            <a:spLocks noChangeArrowheads="1"/>
          </p:cNvSpPr>
          <p:nvPr/>
        </p:nvSpPr>
        <p:spPr bwMode="auto">
          <a:xfrm>
            <a:off x="3810000" y="685801"/>
            <a:ext cx="3276600" cy="366713"/>
          </a:xfrm>
          <a:prstGeom prst="rect">
            <a:avLst/>
          </a:prstGeom>
          <a:noFill/>
          <a:ln w="9525">
            <a:noFill/>
            <a:miter lim="800000"/>
            <a:headEnd/>
            <a:tailEnd/>
          </a:ln>
          <a:effectLst/>
        </p:spPr>
        <p:txBody>
          <a:bodyPr>
            <a:spAutoFit/>
          </a:bodyPr>
          <a:lstStyle/>
          <a:p>
            <a:pPr eaLnBrk="1" hangingPunct="1">
              <a:spcBef>
                <a:spcPct val="50000"/>
              </a:spcBef>
            </a:pPr>
            <a:endParaRPr lang="en-US">
              <a:latin typeface=".VnTime" pitchFamily="34" charset="0"/>
            </a:endParaRPr>
          </a:p>
        </p:txBody>
      </p:sp>
      <p:pic>
        <p:nvPicPr>
          <p:cNvPr id="231429" name="Picture 5" descr="10"/>
          <p:cNvPicPr>
            <a:picLocks noChangeAspect="1" noChangeArrowheads="1"/>
          </p:cNvPicPr>
          <p:nvPr/>
        </p:nvPicPr>
        <p:blipFill>
          <a:blip r:embed="rId2"/>
          <a:srcRect/>
          <a:stretch>
            <a:fillRect/>
          </a:stretch>
        </p:blipFill>
        <p:spPr bwMode="auto">
          <a:xfrm>
            <a:off x="1524000" y="0"/>
            <a:ext cx="9220200" cy="6934200"/>
          </a:xfrm>
          <a:prstGeom prst="rect">
            <a:avLst/>
          </a:prstGeom>
          <a:noFill/>
        </p:spPr>
      </p:pic>
      <p:pic>
        <p:nvPicPr>
          <p:cNvPr id="231430" name="Picture 6" descr="BALLOON3"/>
          <p:cNvPicPr>
            <a:picLocks noChangeAspect="1" noChangeArrowheads="1"/>
          </p:cNvPicPr>
          <p:nvPr/>
        </p:nvPicPr>
        <p:blipFill>
          <a:blip r:embed="rId3"/>
          <a:srcRect/>
          <a:stretch>
            <a:fillRect/>
          </a:stretch>
        </p:blipFill>
        <p:spPr bwMode="auto">
          <a:xfrm rot="-1783222">
            <a:off x="7162801" y="762001"/>
            <a:ext cx="1844675" cy="2619375"/>
          </a:xfrm>
          <a:prstGeom prst="rect">
            <a:avLst/>
          </a:prstGeom>
          <a:noFill/>
        </p:spPr>
      </p:pic>
      <p:pic>
        <p:nvPicPr>
          <p:cNvPr id="231431" name="Picture 7" descr="BOW1"/>
          <p:cNvPicPr>
            <a:picLocks noChangeAspect="1" noChangeArrowheads="1"/>
          </p:cNvPicPr>
          <p:nvPr/>
        </p:nvPicPr>
        <p:blipFill>
          <a:blip r:embed="rId4"/>
          <a:srcRect/>
          <a:stretch>
            <a:fillRect/>
          </a:stretch>
        </p:blipFill>
        <p:spPr bwMode="auto">
          <a:xfrm>
            <a:off x="7467600" y="1752600"/>
            <a:ext cx="2057400" cy="1809750"/>
          </a:xfrm>
          <a:prstGeom prst="rect">
            <a:avLst/>
          </a:prstGeom>
          <a:noFill/>
        </p:spPr>
      </p:pic>
      <p:sp>
        <p:nvSpPr>
          <p:cNvPr id="231432" name="Text Box 8"/>
          <p:cNvSpPr txBox="1">
            <a:spLocks noChangeArrowheads="1"/>
          </p:cNvSpPr>
          <p:nvPr/>
        </p:nvSpPr>
        <p:spPr bwMode="auto">
          <a:xfrm>
            <a:off x="1524000" y="2971800"/>
            <a:ext cx="9144000" cy="1107996"/>
          </a:xfrm>
          <a:prstGeom prst="rect">
            <a:avLst/>
          </a:prstGeom>
          <a:noFill/>
          <a:ln w="9525">
            <a:noFill/>
            <a:miter lim="800000"/>
            <a:headEnd/>
            <a:tailEnd/>
          </a:ln>
          <a:effectLst/>
        </p:spPr>
        <p:txBody>
          <a:bodyPr>
            <a:spAutoFit/>
          </a:bodyPr>
          <a:lstStyle/>
          <a:p>
            <a:pPr algn="ctr">
              <a:spcBef>
                <a:spcPct val="50000"/>
              </a:spcBef>
            </a:pPr>
            <a:r>
              <a:rPr lang="en-US" sz="6600" b="1" dirty="0">
                <a:solidFill>
                  <a:srgbClr val="0000FF"/>
                </a:solidFill>
                <a:latin typeface=".TMC-Ong Do" pitchFamily="2" charset="0"/>
              </a:rPr>
              <a:t> </a:t>
            </a:r>
            <a:r>
              <a:rPr lang="en-US" sz="5400" b="1" dirty="0">
                <a:solidFill>
                  <a:srgbClr val="FF0000"/>
                </a:solidFill>
                <a:latin typeface="Times New Roman" pitchFamily="18" charset="0"/>
                <a:cs typeface="Times New Roman" pitchFamily="18" charset="0"/>
              </a:rPr>
              <a:t>Thanks for your attention ! </a:t>
            </a:r>
          </a:p>
        </p:txBody>
      </p:sp>
      <p:pic>
        <p:nvPicPr>
          <p:cNvPr id="231433" name="Picture 9" descr="BALLOON3"/>
          <p:cNvPicPr>
            <a:picLocks noChangeAspect="1" noChangeArrowheads="1"/>
          </p:cNvPicPr>
          <p:nvPr/>
        </p:nvPicPr>
        <p:blipFill>
          <a:blip r:embed="rId3"/>
          <a:srcRect/>
          <a:stretch>
            <a:fillRect/>
          </a:stretch>
        </p:blipFill>
        <p:spPr bwMode="auto">
          <a:xfrm>
            <a:off x="7924801" y="533400"/>
            <a:ext cx="1338263" cy="2433638"/>
          </a:xfrm>
          <a:prstGeom prst="rect">
            <a:avLst/>
          </a:prstGeom>
          <a:noFill/>
        </p:spPr>
      </p:pic>
      <p:pic>
        <p:nvPicPr>
          <p:cNvPr id="231434" name="Picture 10" descr="BALLOON3"/>
          <p:cNvPicPr>
            <a:picLocks noChangeAspect="1" noChangeArrowheads="1"/>
          </p:cNvPicPr>
          <p:nvPr/>
        </p:nvPicPr>
        <p:blipFill>
          <a:blip r:embed="rId3"/>
          <a:srcRect/>
          <a:stretch>
            <a:fillRect/>
          </a:stretch>
        </p:blipFill>
        <p:spPr bwMode="auto">
          <a:xfrm rot="2833867">
            <a:off x="8253413" y="433388"/>
            <a:ext cx="1673225" cy="2482850"/>
          </a:xfrm>
          <a:prstGeom prst="rect">
            <a:avLst/>
          </a:prstGeom>
          <a:noFill/>
        </p:spPr>
      </p:pic>
    </p:spTree>
    <p:extLst>
      <p:ext uri="{BB962C8B-B14F-4D97-AF65-F5344CB8AC3E}">
        <p14:creationId xmlns:p14="http://schemas.microsoft.com/office/powerpoint/2010/main" val="5855159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hold" nodeType="withEffect">
                                  <p:stCondLst>
                                    <p:cond delay="0"/>
                                  </p:stCondLst>
                                  <p:childTnLst>
                                    <p:animMotion origin="layout" path="M 0 0  L 0 -0.33295  E" pathEditMode="relative" ptsTypes="">
                                      <p:cBhvr>
                                        <p:cTn id="6" dur="2000" fill="hold"/>
                                        <p:tgtEl>
                                          <p:spTgt spid="231430"/>
                                        </p:tgtEl>
                                        <p:attrNameLst>
                                          <p:attrName>ppt_x</p:attrName>
                                          <p:attrName>ppt_y</p:attrName>
                                        </p:attrNameLst>
                                      </p:cBhvr>
                                    </p:animMotion>
                                  </p:childTnLst>
                                </p:cTn>
                              </p:par>
                              <p:par>
                                <p:cTn id="7" presetID="64" presetClass="path" presetSubtype="0" repeatCount="indefinite" accel="50000" decel="50000" autoRev="1" fill="hold" nodeType="withEffect">
                                  <p:stCondLst>
                                    <p:cond delay="0"/>
                                  </p:stCondLst>
                                  <p:childTnLst>
                                    <p:animMotion origin="layout" path="M 0 0  L 0 -0.33295  E" pathEditMode="relative" ptsTypes="">
                                      <p:cBhvr>
                                        <p:cTn id="8" dur="2000" fill="hold"/>
                                        <p:tgtEl>
                                          <p:spTgt spid="231431"/>
                                        </p:tgtEl>
                                        <p:attrNameLst>
                                          <p:attrName>ppt_x</p:attrName>
                                          <p:attrName>ppt_y</p:attrName>
                                        </p:attrNameLst>
                                      </p:cBhvr>
                                    </p:animMotion>
                                  </p:childTnLst>
                                </p:cTn>
                              </p:par>
                              <p:par>
                                <p:cTn id="9" presetID="7" presetClass="entr" presetSubtype="4" fill="hold" grpId="0" nodeType="withEffect">
                                  <p:stCondLst>
                                    <p:cond delay="0"/>
                                  </p:stCondLst>
                                  <p:iterate type="lt">
                                    <p:tmPct val="10000"/>
                                  </p:iterate>
                                  <p:childTnLst>
                                    <p:set>
                                      <p:cBhvr>
                                        <p:cTn id="10" dur="1" fill="hold">
                                          <p:stCondLst>
                                            <p:cond delay="0"/>
                                          </p:stCondLst>
                                        </p:cTn>
                                        <p:tgtEl>
                                          <p:spTgt spid="231432"/>
                                        </p:tgtEl>
                                        <p:attrNameLst>
                                          <p:attrName>style.visibility</p:attrName>
                                        </p:attrNameLst>
                                      </p:cBhvr>
                                      <p:to>
                                        <p:strVal val="visible"/>
                                      </p:to>
                                    </p:set>
                                    <p:anim calcmode="lin" valueType="num">
                                      <p:cBhvr additive="base">
                                        <p:cTn id="11" dur="3000" fill="hold"/>
                                        <p:tgtEl>
                                          <p:spTgt spid="231432"/>
                                        </p:tgtEl>
                                        <p:attrNameLst>
                                          <p:attrName>ppt_x</p:attrName>
                                        </p:attrNameLst>
                                      </p:cBhvr>
                                      <p:tavLst>
                                        <p:tav tm="0">
                                          <p:val>
                                            <p:strVal val="#ppt_x"/>
                                          </p:val>
                                        </p:tav>
                                        <p:tav tm="100000">
                                          <p:val>
                                            <p:strVal val="#ppt_x"/>
                                          </p:val>
                                        </p:tav>
                                      </p:tavLst>
                                    </p:anim>
                                    <p:anim calcmode="lin" valueType="num">
                                      <p:cBhvr additive="base">
                                        <p:cTn id="12" dur="3000" fill="hold"/>
                                        <p:tgtEl>
                                          <p:spTgt spid="231432"/>
                                        </p:tgtEl>
                                        <p:attrNameLst>
                                          <p:attrName>ppt_y</p:attrName>
                                        </p:attrNameLst>
                                      </p:cBhvr>
                                      <p:tavLst>
                                        <p:tav tm="0">
                                          <p:val>
                                            <p:strVal val="1+#ppt_h/2"/>
                                          </p:val>
                                        </p:tav>
                                        <p:tav tm="100000">
                                          <p:val>
                                            <p:strVal val="#ppt_y"/>
                                          </p:val>
                                        </p:tav>
                                      </p:tavLst>
                                    </p:anim>
                                  </p:childTnLst>
                                </p:cTn>
                              </p:par>
                              <p:par>
                                <p:cTn id="13" presetID="64" presetClass="path" presetSubtype="0" repeatCount="indefinite" accel="50000" decel="50000" autoRev="1" fill="hold" nodeType="withEffect">
                                  <p:stCondLst>
                                    <p:cond delay="0"/>
                                  </p:stCondLst>
                                  <p:childTnLst>
                                    <p:animMotion origin="layout" path="M 0 0  L 0 -0.33295  E" pathEditMode="relative" ptsTypes="">
                                      <p:cBhvr>
                                        <p:cTn id="14" dur="2000" fill="hold"/>
                                        <p:tgtEl>
                                          <p:spTgt spid="231433"/>
                                        </p:tgtEl>
                                        <p:attrNameLst>
                                          <p:attrName>ppt_x</p:attrName>
                                          <p:attrName>ppt_y</p:attrName>
                                        </p:attrNameLst>
                                      </p:cBhvr>
                                    </p:animMotion>
                                  </p:childTnLst>
                                </p:cTn>
                              </p:par>
                              <p:par>
                                <p:cTn id="15" presetID="64" presetClass="path" presetSubtype="0" repeatCount="indefinite" accel="50000" decel="50000" autoRev="1" fill="hold" nodeType="withEffect">
                                  <p:stCondLst>
                                    <p:cond delay="0"/>
                                  </p:stCondLst>
                                  <p:childTnLst>
                                    <p:animMotion origin="layout" path="M 0 0  L 0 -0.33295  E" pathEditMode="relative" ptsTypes="">
                                      <p:cBhvr>
                                        <p:cTn id="16" dur="2000" fill="hold"/>
                                        <p:tgtEl>
                                          <p:spTgt spid="23143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3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5113655" cy="1024255"/>
          </a:xfrm>
          <a:prstGeom prst="roundRect">
            <a:avLst>
              <a:gd name="adj" fmla="val 42661"/>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OBJECTIVES</a:t>
            </a: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11982" y="1620012"/>
            <a:ext cx="10274531" cy="3415030"/>
          </a:xfrm>
          <a:prstGeom prst="rect">
            <a:avLst/>
          </a:prstGeom>
          <a:noFill/>
        </p:spPr>
        <p:txBody>
          <a:bodyPr wrap="square" rtlCol="0">
            <a:spAutoFit/>
          </a:bodyPr>
          <a:lstStyle/>
          <a:p>
            <a:pPr>
              <a:lnSpc>
                <a:spcPct val="150000"/>
              </a:lnSpc>
            </a:pPr>
            <a:r>
              <a:rPr lang="en-US" sz="3600" dirty="0">
                <a:latin typeface="Times New Roman" panose="02020603050405020304" pitchFamily="18" charset="0"/>
                <a:cs typeface="Times New Roman" panose="02020603050405020304" pitchFamily="18" charset="0"/>
              </a:rPr>
              <a:t>By the end of the lesson, students will be able to:</a:t>
            </a:r>
          </a:p>
          <a:p>
            <a:pPr>
              <a:lnSpc>
                <a:spcPct val="150000"/>
              </a:lnSpc>
            </a:pPr>
            <a:r>
              <a:rPr lang="en-US" sz="3600" dirty="0" smtClean="0">
                <a:latin typeface="Times New Roman" panose="02020603050405020304" pitchFamily="18" charset="0"/>
                <a:cs typeface="Times New Roman" panose="02020603050405020304" pitchFamily="18" charset="0"/>
              </a:rPr>
              <a:t>- Read </a:t>
            </a:r>
            <a:r>
              <a:rPr lang="en-US" sz="3600" dirty="0">
                <a:latin typeface="Times New Roman" panose="02020603050405020304" pitchFamily="18" charset="0"/>
                <a:cs typeface="Times New Roman" panose="02020603050405020304" pitchFamily="18" charset="0"/>
              </a:rPr>
              <a:t>for specific information about how English people continue their culinary traditions;</a:t>
            </a:r>
          </a:p>
          <a:p>
            <a:pPr>
              <a:lnSpc>
                <a:spcPct val="150000"/>
              </a:lnSpc>
            </a:pPr>
            <a:r>
              <a:rPr lang="en-US" sz="3600" dirty="0" smtClean="0">
                <a:latin typeface="Times New Roman" panose="02020603050405020304" pitchFamily="18" charset="0"/>
                <a:cs typeface="Times New Roman" panose="02020603050405020304" pitchFamily="18" charset="0"/>
              </a:rPr>
              <a:t>- Talk </a:t>
            </a:r>
            <a:r>
              <a:rPr lang="en-US" sz="3600" dirty="0">
                <a:latin typeface="Times New Roman" panose="02020603050405020304" pitchFamily="18" charset="0"/>
                <a:cs typeface="Times New Roman" panose="02020603050405020304" pitchFamily="18" charset="0"/>
              </a:rPr>
              <a:t>about a typical traditional Vietnamese dish.</a:t>
            </a:r>
          </a:p>
        </p:txBody>
      </p:sp>
    </p:spTree>
    <p:extLst>
      <p:ext uri="{BB962C8B-B14F-4D97-AF65-F5344CB8AC3E}">
        <p14:creationId xmlns:p14="http://schemas.microsoft.com/office/powerpoint/2010/main" val="156804507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descr="south-function-tourist-town-house-architecture"/>
          <p:cNvPicPr>
            <a:picLocks noChangeAspect="1"/>
          </p:cNvPicPr>
          <p:nvPr/>
        </p:nvPicPr>
        <p:blipFill>
          <a:blip r:embed="rId2"/>
          <a:stretch>
            <a:fillRect/>
          </a:stretch>
        </p:blipFill>
        <p:spPr>
          <a:xfrm>
            <a:off x="-18415" y="5080"/>
            <a:ext cx="12219305" cy="8146415"/>
          </a:xfrm>
          <a:prstGeom prst="rect">
            <a:avLst/>
          </a:prstGeom>
        </p:spPr>
      </p:pic>
      <p:grpSp>
        <p:nvGrpSpPr>
          <p:cNvPr id="32" name="Group 31"/>
          <p:cNvGrpSpPr>
            <a:grpSpLocks noGrp="1" noUngrp="1" noRot="1" noChangeAspect="1" noMove="1" noResize="1"/>
          </p:cNvGrpSpPr>
          <p:nvPr/>
        </p:nvGrpSpPr>
        <p:grpSpPr>
          <a:xfrm rot="10800000">
            <a:off x="9058275" y="4146310"/>
            <a:ext cx="3142400" cy="2716805"/>
            <a:chOff x="-305" y="-4155"/>
            <a:chExt cx="2514948" cy="2174333"/>
          </a:xfrm>
          <a:solidFill>
            <a:schemeClr val="bg1">
              <a:alpha val="30000"/>
            </a:schemeClr>
          </a:solidFill>
        </p:grpSpPr>
        <p:sp>
          <p:nvSpPr>
            <p:cNvPr id="18" name="Freeform: Shape 17"/>
            <p:cNvSpPr/>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p:cNvSpPr/>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1" name="Freeform: Shape 20"/>
            <p:cNvSpPr/>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1" descr="south-function-tourist-town-house-architecture"/>
          <p:cNvPicPr>
            <a:picLocks noChangeAspect="1"/>
          </p:cNvPicPr>
          <p:nvPr/>
        </p:nvPicPr>
        <p:blipFill>
          <a:blip r:embed="rId3">
            <a:extLst>
              <a:ext uri="{BEBA8EAE-BF5A-486C-A8C5-ECC9F3942E4B}">
                <a14:imgProps xmlns:a14="http://schemas.microsoft.com/office/drawing/2010/main">
                  <a14:imgLayer r:embed="rId4">
                    <a14:imgEffect>
                      <a14:backgroundRemoval t="10000" b="98203" l="1580" r="99184">
                        <a14:foregroundMark x1="1580" y1="35885" x2="14306" y2="66927"/>
                        <a14:foregroundMark x1="14306" y1="66927" x2="14635" y2="69089"/>
                        <a14:foregroundMark x1="37882" y1="92240" x2="42344" y2="92240"/>
                        <a14:foregroundMark x1="5868" y1="91042" x2="70833" y2="88906"/>
                        <a14:foregroundMark x1="28333" y1="76250" x2="89792" y2="83880"/>
                        <a14:foregroundMark x1="17500" y1="70755" x2="23715" y2="80052"/>
                        <a14:foregroundMark x1="3802" y1="97734" x2="57135" y2="94141"/>
                        <a14:foregroundMark x1="92483" y1="25365" x2="94392" y2="71224"/>
                        <a14:foregroundMark x1="94392" y1="71224" x2="94392" y2="71224"/>
                        <a14:foregroundMark x1="97274" y1="6510" x2="96146" y2="69193"/>
                        <a14:foregroundMark x1="96146" y1="69193" x2="95035" y2="75052"/>
                        <a14:foregroundMark x1="56979" y1="97500" x2="91372" y2="94401"/>
                        <a14:foregroundMark x1="41059" y1="99167" x2="99184" y2="98203"/>
                        <a14:foregroundMark x1="99184" y1="98203" x2="99184" y2="98203"/>
                      </a14:backgroundRemoval>
                    </a14:imgEffect>
                    <a14:imgEffect>
                      <a14:colorTemperature colorTemp="5300"/>
                    </a14:imgEffect>
                    <a14:imgEffect>
                      <a14:saturation sat="0"/>
                    </a14:imgEffect>
                  </a14:imgLayer>
                </a14:imgProps>
              </a:ext>
            </a:extLst>
          </a:blip>
          <a:stretch>
            <a:fillRect/>
          </a:stretch>
        </p:blipFill>
        <p:spPr>
          <a:xfrm>
            <a:off x="-75933" y="73102"/>
            <a:ext cx="12219305" cy="8146415"/>
          </a:xfrm>
          <a:prstGeom prst="rect">
            <a:avLst/>
          </a:prstGeom>
        </p:spPr>
      </p:pic>
      <p:grpSp>
        <p:nvGrpSpPr>
          <p:cNvPr id="41" name="Group 40"/>
          <p:cNvGrpSpPr/>
          <p:nvPr/>
        </p:nvGrpSpPr>
        <p:grpSpPr>
          <a:xfrm>
            <a:off x="-18415" y="-1270"/>
            <a:ext cx="6301740" cy="4217670"/>
            <a:chOff x="-29" y="-2"/>
            <a:chExt cx="9924" cy="6642"/>
          </a:xfrm>
        </p:grpSpPr>
        <p:grpSp>
          <p:nvGrpSpPr>
            <p:cNvPr id="27" name="Group 26"/>
            <p:cNvGrpSpPr>
              <a:grpSpLocks noGrp="1" noUngrp="1" noRot="1" noChangeAspect="1" noMove="1" noResize="1"/>
            </p:cNvGrpSpPr>
            <p:nvPr/>
          </p:nvGrpSpPr>
          <p:grpSpPr>
            <a:xfrm flipH="1">
              <a:off x="-29" y="-2"/>
              <a:ext cx="7131" cy="3670"/>
              <a:chOff x="6867015" y="-1"/>
              <a:chExt cx="5324985" cy="3251912"/>
            </a:xfrm>
            <a:solidFill>
              <a:schemeClr val="bg1">
                <a:alpha val="30000"/>
              </a:schemeClr>
            </a:solidFill>
          </p:grpSpPr>
          <p:sp>
            <p:nvSpPr>
              <p:cNvPr id="28" name="Freeform: Shape 27"/>
              <p:cNvSpPr/>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p:cNvSpPr/>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p:cNvSpPr/>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p:cNvSpPr/>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p:cNvGrpSpPr/>
            <p:nvPr/>
          </p:nvGrpSpPr>
          <p:grpSpPr>
            <a:xfrm>
              <a:off x="0" y="569"/>
              <a:ext cx="8932" cy="4170"/>
              <a:chOff x="0" y="569"/>
              <a:chExt cx="8932" cy="4170"/>
            </a:xfrm>
          </p:grpSpPr>
          <p:grpSp>
            <p:nvGrpSpPr>
              <p:cNvPr id="17" name="Group 16"/>
              <p:cNvGrpSpPr/>
              <p:nvPr/>
            </p:nvGrpSpPr>
            <p:grpSpPr>
              <a:xfrm>
                <a:off x="4453" y="736"/>
                <a:ext cx="1122" cy="1117"/>
                <a:chOff x="2180974" y="148629"/>
                <a:chExt cx="712319" cy="709214"/>
              </a:xfrm>
            </p:grpSpPr>
            <p:sp>
              <p:nvSpPr>
                <p:cNvPr id="20" name="Oval 1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Chord 21"/>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4" name="TextBox 39"/>
              <p:cNvSpPr txBox="1"/>
              <p:nvPr/>
            </p:nvSpPr>
            <p:spPr>
              <a:xfrm>
                <a:off x="1560" y="569"/>
                <a:ext cx="3290" cy="1357"/>
              </a:xfrm>
              <a:prstGeom prst="rect">
                <a:avLst/>
              </a:prstGeom>
              <a:noFill/>
            </p:spPr>
            <p:txBody>
              <a:bodyPr wrap="square" rtlCol="0">
                <a:spAutoFit/>
              </a:bodyPr>
              <a:lstStyle/>
              <a:p>
                <a:pPr algn="ctr"/>
                <a:r>
                  <a:rPr lang="en-US" sz="5000" b="1" dirty="0">
                    <a:solidFill>
                      <a:srgbClr val="FF0000"/>
                    </a:solidFill>
                    <a:latin typeface="Myriad Pro" pitchFamily="34" charset="0"/>
                  </a:rPr>
                  <a:t>Unit</a:t>
                </a:r>
              </a:p>
            </p:txBody>
          </p:sp>
          <p:sp>
            <p:nvSpPr>
              <p:cNvPr id="25" name="TextBox 16"/>
              <p:cNvSpPr txBox="1"/>
              <p:nvPr/>
            </p:nvSpPr>
            <p:spPr>
              <a:xfrm>
                <a:off x="4425" y="710"/>
                <a:ext cx="1150" cy="1113"/>
              </a:xfrm>
              <a:prstGeom prst="rect">
                <a:avLst/>
              </a:prstGeom>
              <a:noFill/>
            </p:spPr>
            <p:txBody>
              <a:bodyPr wrap="square" rtlCol="0">
                <a:spAutoFit/>
              </a:bodyPr>
              <a:lstStyle/>
              <a:p>
                <a:pPr algn="ctr"/>
                <a:r>
                  <a:rPr lang="en-US" sz="4000" b="1">
                    <a:solidFill>
                      <a:schemeClr val="bg1"/>
                    </a:solidFill>
                    <a:latin typeface="Myriad Pro" pitchFamily="34" charset="0"/>
                  </a:rPr>
                  <a:t>4</a:t>
                </a:r>
                <a:endParaRPr lang="en-US" sz="4000" b="1" dirty="0">
                  <a:solidFill>
                    <a:schemeClr val="bg1"/>
                  </a:solidFill>
                  <a:latin typeface="Myriad Pro" pitchFamily="34" charset="0"/>
                </a:endParaRPr>
              </a:p>
            </p:txBody>
          </p:sp>
          <p:sp>
            <p:nvSpPr>
              <p:cNvPr id="26" name="TextBox 40"/>
              <p:cNvSpPr txBox="1"/>
              <p:nvPr/>
            </p:nvSpPr>
            <p:spPr>
              <a:xfrm>
                <a:off x="0" y="2173"/>
                <a:ext cx="8932" cy="2567"/>
              </a:xfrm>
              <a:prstGeom prst="rect">
                <a:avLst/>
              </a:prstGeom>
              <a:noFill/>
            </p:spPr>
            <p:txBody>
              <a:bodyPr wrap="square" rtlCol="0">
                <a:spAutoFit/>
              </a:bodyPr>
              <a:lstStyle/>
              <a:p>
                <a:pPr algn="ctr"/>
                <a:r>
                  <a:rPr lang="en-US" sz="5000" b="1" dirty="0">
                    <a:solidFill>
                      <a:srgbClr val="FF0000"/>
                    </a:solidFill>
                    <a:latin typeface="Myriad Pro" pitchFamily="34" charset="0"/>
                  </a:rPr>
                  <a:t>REMEMBERING THE PAST</a:t>
                </a:r>
              </a:p>
            </p:txBody>
          </p:sp>
        </p:grpSp>
        <p:grpSp>
          <p:nvGrpSpPr>
            <p:cNvPr id="34" name="Group 33"/>
            <p:cNvGrpSpPr/>
            <p:nvPr/>
          </p:nvGrpSpPr>
          <p:grpSpPr>
            <a:xfrm>
              <a:off x="187" y="5158"/>
              <a:ext cx="9708" cy="1482"/>
              <a:chOff x="-12680" y="1993"/>
              <a:chExt cx="9708" cy="1482"/>
            </a:xfrm>
          </p:grpSpPr>
          <p:sp>
            <p:nvSpPr>
              <p:cNvPr id="35" name="Rounded Rectangle 13"/>
              <p:cNvSpPr/>
              <p:nvPr/>
            </p:nvSpPr>
            <p:spPr>
              <a:xfrm>
                <a:off x="-11823" y="2259"/>
                <a:ext cx="7588"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0394" y="2398"/>
                <a:ext cx="7422" cy="776"/>
              </a:xfrm>
              <a:prstGeom prst="rect">
                <a:avLst/>
              </a:prstGeom>
              <a:noFill/>
            </p:spPr>
            <p:txBody>
              <a:bodyPr wrap="square" rtlCol="0">
                <a:spAutoFit/>
              </a:bodyPr>
              <a:lstStyle/>
              <a:p>
                <a:r>
                  <a:rPr lang="en-US" sz="2600" b="1" dirty="0">
                    <a:solidFill>
                      <a:schemeClr val="bg1"/>
                    </a:solidFill>
                  </a:rPr>
                  <a:t>LESSON 5: SKILLS 1</a:t>
                </a:r>
              </a:p>
            </p:txBody>
          </p:sp>
          <p:grpSp>
            <p:nvGrpSpPr>
              <p:cNvPr id="37" name="Group 36"/>
              <p:cNvGrpSpPr/>
              <p:nvPr/>
            </p:nvGrpSpPr>
            <p:grpSpPr>
              <a:xfrm>
                <a:off x="-12680" y="1993"/>
                <a:ext cx="1560" cy="1483"/>
                <a:chOff x="2766630" y="1746890"/>
                <a:chExt cx="990895" cy="941618"/>
              </a:xfrm>
            </p:grpSpPr>
            <p:pic>
              <p:nvPicPr>
                <p:cNvPr id="38" name="Picture 37"/>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7"/>
                <a:srcRect t="5582"/>
                <a:stretch>
                  <a:fillRect/>
                </a:stretch>
              </p:blipFill>
              <p:spPr>
                <a:xfrm>
                  <a:off x="2906617" y="1968106"/>
                  <a:ext cx="710920" cy="499184"/>
                </a:xfrm>
                <a:prstGeom prst="rect">
                  <a:avLst/>
                </a:prstGeom>
              </p:spPr>
            </p:pic>
          </p:grpSp>
        </p:grpSp>
      </p:grpSp>
      <p:grpSp>
        <p:nvGrpSpPr>
          <p:cNvPr id="42" name="Group 41"/>
          <p:cNvGrpSpPr>
            <a:grpSpLocks noGrp="1" noUngrp="1" noRot="1" noChangeAspect="1" noMove="1" noResize="1"/>
          </p:cNvGrpSpPr>
          <p:nvPr/>
        </p:nvGrpSpPr>
        <p:grpSpPr>
          <a:xfrm rot="10800000">
            <a:off x="9087485" y="5500130"/>
            <a:ext cx="3142400" cy="2716805"/>
            <a:chOff x="-305" y="-4155"/>
            <a:chExt cx="2514948" cy="2174333"/>
          </a:xfrm>
          <a:solidFill>
            <a:schemeClr val="bg1">
              <a:alpha val="30000"/>
            </a:schemeClr>
          </a:solidFill>
        </p:grpSpPr>
        <p:sp>
          <p:nvSpPr>
            <p:cNvPr id="43" name="Freeform: Shape 17"/>
            <p:cNvSpPr/>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18"/>
            <p:cNvSpPr/>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32"/>
            <p:cNvSpPr/>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6" name="Freeform: Shape 20"/>
            <p:cNvSpPr/>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351310" y="1260142"/>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WARM-U</a:t>
            </a:r>
            <a:r>
              <a:rPr lang="en-US" b="1" dirty="0">
                <a:solidFill>
                  <a:schemeClr val="tx1"/>
                </a:solidFill>
                <a:ea typeface="Adobe Gothic Std B" panose="020B0800000000000000" pitchFamily="34" charset="-128"/>
              </a:rPr>
              <a:t>P</a:t>
            </a:r>
            <a:endParaRPr lang="en-GB" b="1" dirty="0">
              <a:solidFill>
                <a:schemeClr val="tx1"/>
              </a:solidFill>
              <a:ea typeface="Adobe Gothic Std B" panose="020B0800000000000000" pitchFamily="34" charset="-128"/>
            </a:endParaRPr>
          </a:p>
        </p:txBody>
      </p:sp>
      <p:sp>
        <p:nvSpPr>
          <p:cNvPr id="17" name="Rounded Rectangle 16"/>
          <p:cNvSpPr/>
          <p:nvPr/>
        </p:nvSpPr>
        <p:spPr>
          <a:xfrm>
            <a:off x="2187224" y="260140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READING</a:t>
            </a:r>
            <a:endParaRPr lang="en-GB" b="1" dirty="0">
              <a:solidFill>
                <a:schemeClr val="tx1"/>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181538" y="4179887"/>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SPEAKING</a:t>
            </a:r>
          </a:p>
        </p:txBody>
      </p:sp>
      <p:sp>
        <p:nvSpPr>
          <p:cNvPr id="20" name="Rectangle 19"/>
          <p:cNvSpPr/>
          <p:nvPr/>
        </p:nvSpPr>
        <p:spPr>
          <a:xfrm>
            <a:off x="5241145" y="756435"/>
            <a:ext cx="6650397" cy="446197"/>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 </a:t>
            </a:r>
            <a:r>
              <a:rPr sz="2400" dirty="0">
                <a:solidFill>
                  <a:schemeClr val="tx1"/>
                </a:solidFill>
                <a:latin typeface="Times New Roman" panose="02020603050405020304" pitchFamily="18" charset="0"/>
                <a:cs typeface="Times New Roman" panose="02020603050405020304" pitchFamily="18" charset="0"/>
              </a:rPr>
              <a:t>Brainstorm</a:t>
            </a:r>
          </a:p>
        </p:txBody>
      </p:sp>
      <p:sp>
        <p:nvSpPr>
          <p:cNvPr id="21" name="Rectangle 20"/>
          <p:cNvSpPr/>
          <p:nvPr/>
        </p:nvSpPr>
        <p:spPr>
          <a:xfrm>
            <a:off x="5260933" y="1342594"/>
            <a:ext cx="6650397" cy="2647889"/>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mn-ea"/>
              </a:rPr>
              <a:t>Vocabulary</a:t>
            </a:r>
          </a:p>
          <a:p>
            <a:pPr marR="0" indent="0">
              <a:spcBef>
                <a:spcPts val="0"/>
              </a:spcBef>
              <a:spcAft>
                <a:spcPts val="0"/>
              </a:spcAft>
              <a:buFont typeface="Arial" panose="020B0604020202020204" pitchFamily="34" charset="0"/>
              <a:buNone/>
            </a:pPr>
            <a:r>
              <a:rP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mn-ea"/>
              </a:rPr>
              <a:t>Task 1:</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mn-ea"/>
              </a:rPr>
              <a:t>  </a:t>
            </a:r>
            <a:r>
              <a:rP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mn-ea"/>
              </a:rPr>
              <a:t>Work in groups. Discuss the following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mn-ea"/>
            </a:endParaRPr>
          </a:p>
          <a:p>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mn-ea"/>
              </a:rPr>
              <a:t>questions.</a:t>
            </a:r>
          </a:p>
          <a:p>
            <a:pPr marR="0" indent="0">
              <a:spcBef>
                <a:spcPts val="0"/>
              </a:spcBef>
              <a:spcAft>
                <a:spcPts val="0"/>
              </a:spcAft>
              <a:buFont typeface="Arial" panose="020B0604020202020204" pitchFamily="34" charset="0"/>
              <a:buNone/>
            </a:pPr>
            <a:r>
              <a:rP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mn-ea"/>
              </a:rPr>
              <a:t>Task 2: </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mn-ea"/>
              </a:rPr>
              <a:t> </a:t>
            </a:r>
            <a:r>
              <a:rP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mn-ea"/>
              </a:rPr>
              <a:t>Read the text and write the underlined</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mn-ea"/>
            </a:endParaRPr>
          </a:p>
          <a:p>
            <a:pPr marR="0" indent="0">
              <a:spcBef>
                <a:spcPts val="0"/>
              </a:spcBef>
              <a:spcAft>
                <a:spcPts val="0"/>
              </a:spcAft>
              <a:buFont typeface="Arial" panose="020B0604020202020204" pitchFamily="34" charset="0"/>
              <a:buNone/>
            </a:pP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mn-ea"/>
              </a:rPr>
              <a:t>words in the box.</a:t>
            </a:r>
            <a:endParaRP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mn-ea"/>
            </a:endParaRPr>
          </a:p>
          <a:p>
            <a:pPr marR="0" indent="0">
              <a:spcBef>
                <a:spcPts val="0"/>
              </a:spcBef>
              <a:spcAft>
                <a:spcPts val="0"/>
              </a:spcAft>
              <a:buFont typeface="Arial" panose="020B0604020202020204" pitchFamily="34" charset="0"/>
              <a:buNone/>
            </a:pPr>
            <a:r>
              <a:rP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mn-ea"/>
              </a:rPr>
              <a:t>Task 3: </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mn-ea"/>
              </a:rPr>
              <a:t> </a:t>
            </a:r>
            <a:r>
              <a:rP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mn-ea"/>
              </a:rPr>
              <a:t>Read the text again and tick (√) T (True) or </a:t>
            </a:r>
            <a:r>
              <a:rPr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mn-ea"/>
              </a:rPr>
              <a:t>F</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mn-ea"/>
              </a:rPr>
              <a:t>(False</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mn-ea"/>
              </a:rPr>
              <a:t>) for each sentence. </a:t>
            </a:r>
            <a:endParaRP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mn-ea"/>
            </a:endParaRPr>
          </a:p>
        </p:txBody>
      </p:sp>
      <p:sp>
        <p:nvSpPr>
          <p:cNvPr id="22" name="Rectangle 21"/>
          <p:cNvSpPr/>
          <p:nvPr/>
        </p:nvSpPr>
        <p:spPr>
          <a:xfrm>
            <a:off x="5250034" y="4131960"/>
            <a:ext cx="6641508" cy="1662806"/>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vi-VN"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Task 4: Work in pairs. Match 1 - 5 in column A with</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R="0" indent="0">
              <a:spcBef>
                <a:spcPts val="0"/>
              </a:spcBef>
              <a:spcAft>
                <a:spcPts val="0"/>
              </a:spcAft>
              <a:buFont typeface="Arial" panose="020B0604020202020204" pitchFamily="34" charset="0"/>
              <a:buNone/>
            </a:pP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it-IT"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 - e in column B.</a:t>
            </a:r>
            <a:endParaRP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R="0" indent="0">
              <a:spcBef>
                <a:spcPts val="0"/>
              </a:spcBef>
              <a:spcAft>
                <a:spcPts val="0"/>
              </a:spcAft>
              <a:buFont typeface="Arial" panose="020B0604020202020204" pitchFamily="34" charset="0"/>
              <a:buNone/>
            </a:pP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Task 5:</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Work in groups. Match the Vietnamese</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R="0" indent="0">
              <a:spcBef>
                <a:spcPts val="0"/>
              </a:spcBef>
              <a:spcAft>
                <a:spcPts val="0"/>
              </a:spcAft>
              <a:buFont typeface="Arial" panose="020B0604020202020204" pitchFamily="34" charset="0"/>
              <a:buNone/>
            </a:pP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dishes with their names in English.</a:t>
            </a:r>
            <a:endParaRP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24" name="Curved Connector 23"/>
          <p:cNvCxnSpPr>
            <a:stCxn id="16" idx="3"/>
            <a:endCxn id="17" idx="0"/>
          </p:cNvCxnSpPr>
          <p:nvPr/>
        </p:nvCxnSpPr>
        <p:spPr>
          <a:xfrm>
            <a:off x="2187224" y="1566245"/>
            <a:ext cx="1190308" cy="103515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339462" y="2910327"/>
            <a:ext cx="847763" cy="1269559"/>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7" name="Rounded Rectangle 26"/>
          <p:cNvSpPr/>
          <p:nvPr/>
        </p:nvSpPr>
        <p:spPr>
          <a:xfrm>
            <a:off x="2497382" y="5372593"/>
            <a:ext cx="2245439"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CONSOLIDATION</a:t>
            </a:r>
            <a:endParaRPr lang="en-GB" b="1" dirty="0">
              <a:solidFill>
                <a:schemeClr val="tx1"/>
              </a:solidFill>
              <a:latin typeface="Times New Roman" panose="02020603050405020304" pitchFamily="18" charset="0"/>
              <a:cs typeface="Times New Roman" panose="02020603050405020304" pitchFamily="18" charset="0"/>
            </a:endParaRPr>
          </a:p>
        </p:txBody>
      </p:sp>
      <p:cxnSp>
        <p:nvCxnSpPr>
          <p:cNvPr id="28" name="Curved Connector 27"/>
          <p:cNvCxnSpPr>
            <a:cxnSpLocks/>
            <a:stCxn id="18" idx="3"/>
            <a:endCxn id="27" idx="0"/>
          </p:cNvCxnSpPr>
          <p:nvPr/>
        </p:nvCxnSpPr>
        <p:spPr>
          <a:xfrm>
            <a:off x="2497383" y="4480560"/>
            <a:ext cx="1122719" cy="892033"/>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260933" y="5936242"/>
            <a:ext cx="6622064"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sz="2400" dirty="0">
                <a:solidFill>
                  <a:schemeClr val="tx1"/>
                </a:solidFill>
              </a:rPr>
              <a:t>   </a:t>
            </a:r>
            <a:r>
              <a:rPr lang="en-US" sz="2400" dirty="0">
                <a:solidFill>
                  <a:schemeClr val="tx1"/>
                </a:solidFill>
                <a:latin typeface="Times New Roman" panose="02020603050405020304" pitchFamily="18" charset="0"/>
                <a:cs typeface="Times New Roman" panose="02020603050405020304" pitchFamily="18" charset="0"/>
              </a:rPr>
              <a:t>Wrap-up</a:t>
            </a:r>
          </a:p>
          <a:p>
            <a:pPr indent="0">
              <a:buFont typeface="Arial" panose="020B0604020202020204" pitchFamily="34" charset="0"/>
              <a:buNone/>
            </a:pPr>
            <a:r>
              <a:rPr lang="en-US" sz="2400" dirty="0">
                <a:solidFill>
                  <a:schemeClr val="tx1"/>
                </a:solidFill>
                <a:latin typeface="Times New Roman" panose="02020603050405020304" pitchFamily="18" charset="0"/>
                <a:cs typeface="Times New Roman" panose="02020603050405020304" pitchFamily="18" charset="0"/>
              </a:rPr>
              <a:t>   Homework</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30" name="Rounded Rectangle 29"/>
          <p:cNvSpPr/>
          <p:nvPr/>
        </p:nvSpPr>
        <p:spPr>
          <a:xfrm>
            <a:off x="3582022" y="46883"/>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212350" y="94502"/>
            <a:ext cx="4712984" cy="521970"/>
          </a:xfrm>
          <a:prstGeom prst="rect">
            <a:avLst/>
          </a:prstGeom>
          <a:noFill/>
        </p:spPr>
        <p:txBody>
          <a:bodyPr wrap="square" rtlCol="0">
            <a:spAutoFit/>
          </a:bodyPr>
          <a:lstStyle/>
          <a:p>
            <a:r>
              <a:rPr lang="en-US" sz="2800" b="1" dirty="0">
                <a:solidFill>
                  <a:schemeClr val="bg1"/>
                </a:solidFill>
                <a:latin typeface="Times New Roman" panose="02020603050405020304" pitchFamily="18" charset="0"/>
                <a:cs typeface="Times New Roman" panose="02020603050405020304" pitchFamily="18" charset="0"/>
              </a:rPr>
              <a:t>LESSON 5: SKILLS 1</a:t>
            </a:r>
          </a:p>
        </p:txBody>
      </p:sp>
      <p:grpSp>
        <p:nvGrpSpPr>
          <p:cNvPr id="37" name="Group 36"/>
          <p:cNvGrpSpPr/>
          <p:nvPr/>
        </p:nvGrpSpPr>
        <p:grpSpPr>
          <a:xfrm>
            <a:off x="3082959" y="-68381"/>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4823130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Times New Roman" panose="02020603050405020304" pitchFamily="18" charset="0"/>
                <a:cs typeface="Times New Roman" panose="02020603050405020304" pitchFamily="18" charset="0"/>
              </a:rPr>
              <a:t>WARM-UP</a:t>
            </a:r>
          </a:p>
        </p:txBody>
      </p:sp>
      <p:sp>
        <p:nvSpPr>
          <p:cNvPr id="5" name="TextBox 20"/>
          <p:cNvSpPr txBox="1"/>
          <p:nvPr/>
        </p:nvSpPr>
        <p:spPr>
          <a:xfrm>
            <a:off x="598805" y="1192340"/>
            <a:ext cx="7990205" cy="537845"/>
          </a:xfrm>
          <a:prstGeom prst="rect">
            <a:avLst/>
          </a:prstGeom>
          <a:noFill/>
        </p:spPr>
        <p:txBody>
          <a:bodyPr wrap="square">
            <a:noAutofit/>
          </a:bodyPr>
          <a:lstStyle/>
          <a:p>
            <a:pPr>
              <a:lnSpc>
                <a:spcPct val="100000"/>
              </a:lnSpc>
            </a:pPr>
            <a:r>
              <a:rPr lang="en-US" sz="3600" b="1" dirty="0">
                <a:latin typeface="Times New Roman" panose="02020603050405020304" pitchFamily="18" charset="0"/>
                <a:cs typeface="Times New Roman" panose="02020603050405020304" pitchFamily="18" charset="0"/>
              </a:rPr>
              <a:t>Question:</a:t>
            </a:r>
          </a:p>
          <a:p>
            <a:pPr>
              <a:lnSpc>
                <a:spcPct val="200000"/>
              </a:lnSpc>
            </a:pPr>
            <a:endParaRPr lang="en-US" sz="3600" b="1" dirty="0"/>
          </a:p>
        </p:txBody>
      </p:sp>
      <p:sp>
        <p:nvSpPr>
          <p:cNvPr id="100" name="Text Box 99"/>
          <p:cNvSpPr txBox="1"/>
          <p:nvPr/>
        </p:nvSpPr>
        <p:spPr>
          <a:xfrm>
            <a:off x="598804" y="1846836"/>
            <a:ext cx="11321415" cy="1198880"/>
          </a:xfrm>
          <a:prstGeom prst="rect">
            <a:avLst/>
          </a:prstGeom>
          <a:noFill/>
          <a:ln w="9525">
            <a:noFill/>
          </a:ln>
        </p:spPr>
        <p:txBody>
          <a:bodyPr wrap="square">
            <a:spAutoFit/>
          </a:bodyPr>
          <a:lstStyle/>
          <a:p>
            <a:pPr marL="1270" indent="-1270" algn="just"/>
            <a:r>
              <a:rPr lang="en-US" sz="3600" b="0" dirty="0">
                <a:solidFill>
                  <a:srgbClr val="000000"/>
                </a:solidFill>
                <a:latin typeface="Times New Roman" panose="02020603050405020304" pitchFamily="18" charset="0"/>
                <a:cs typeface="Times New Roman" panose="02020603050405020304" pitchFamily="18" charset="0"/>
              </a:rPr>
              <a:t>What do you know about interesting / strange lifestyles / ways of cooking in the UK?</a:t>
            </a:r>
          </a:p>
        </p:txBody>
      </p:sp>
      <p:sp>
        <p:nvSpPr>
          <p:cNvPr id="6" name="TextBox 20"/>
          <p:cNvSpPr txBox="1"/>
          <p:nvPr/>
        </p:nvSpPr>
        <p:spPr>
          <a:xfrm>
            <a:off x="598805" y="2604770"/>
            <a:ext cx="7990205" cy="537845"/>
          </a:xfrm>
          <a:prstGeom prst="rect">
            <a:avLst/>
          </a:prstGeom>
          <a:noFill/>
        </p:spPr>
        <p:txBody>
          <a:bodyPr wrap="square">
            <a:noAutofit/>
          </a:bodyPr>
          <a:lstStyle/>
          <a:p>
            <a:pPr>
              <a:lnSpc>
                <a:spcPct val="200000"/>
              </a:lnSpc>
            </a:pPr>
            <a:r>
              <a:rPr lang="en-US" sz="3600" b="1" i="1" dirty="0">
                <a:latin typeface="Times New Roman" panose="02020603050405020304" pitchFamily="18" charset="0"/>
                <a:cs typeface="Times New Roman" panose="02020603050405020304" pitchFamily="18" charset="0"/>
              </a:rPr>
              <a:t>Suggested answer:</a:t>
            </a:r>
          </a:p>
        </p:txBody>
      </p:sp>
      <p:sp>
        <p:nvSpPr>
          <p:cNvPr id="7" name="Text Box 6"/>
          <p:cNvSpPr txBox="1"/>
          <p:nvPr/>
        </p:nvSpPr>
        <p:spPr>
          <a:xfrm>
            <a:off x="598805" y="3715385"/>
            <a:ext cx="11321415" cy="1753235"/>
          </a:xfrm>
          <a:prstGeom prst="rect">
            <a:avLst/>
          </a:prstGeom>
          <a:noFill/>
          <a:ln w="9525">
            <a:noFill/>
          </a:ln>
        </p:spPr>
        <p:txBody>
          <a:bodyPr wrap="square">
            <a:spAutoFit/>
          </a:bodyPr>
          <a:lstStyle/>
          <a:p>
            <a:pPr marL="1270" indent="-1270" algn="just"/>
            <a:r>
              <a:rPr lang="en-US" sz="3600" b="1" dirty="0">
                <a:solidFill>
                  <a:srgbClr val="000000"/>
                </a:solidFill>
                <a:latin typeface="Times New Roman" panose="02020603050405020304" pitchFamily="18" charset="0"/>
                <a:cs typeface="Times New Roman" panose="02020603050405020304" pitchFamily="18" charset="0"/>
              </a:rPr>
              <a:t>Interesting / strange lifestyles:</a:t>
            </a:r>
            <a:r>
              <a:rPr lang="en-US" sz="3600" dirty="0">
                <a:solidFill>
                  <a:srgbClr val="000000"/>
                </a:solidFill>
                <a:latin typeface="Times New Roman" panose="02020603050405020304" pitchFamily="18" charset="0"/>
                <a:cs typeface="Times New Roman" panose="02020603050405020304" pitchFamily="18" charset="0"/>
              </a:rPr>
              <a:t> </a:t>
            </a:r>
            <a:r>
              <a:rPr lang="en-US" sz="3600" b="0" dirty="0">
                <a:solidFill>
                  <a:srgbClr val="000000"/>
                </a:solidFill>
                <a:latin typeface="Times New Roman" panose="02020603050405020304" pitchFamily="18" charset="0"/>
                <a:cs typeface="Times New Roman" panose="02020603050405020304" pitchFamily="18" charset="0"/>
              </a:rPr>
              <a:t>Morris dancing, Punch and Judy shows, Maypole dancing, ...</a:t>
            </a:r>
          </a:p>
          <a:p>
            <a:pPr marL="1270" indent="-1270" algn="just"/>
            <a:r>
              <a:rPr lang="en-US" sz="3600" b="1" dirty="0">
                <a:solidFill>
                  <a:srgbClr val="000000"/>
                </a:solidFill>
                <a:latin typeface="Times New Roman" panose="02020603050405020304" pitchFamily="18" charset="0"/>
                <a:cs typeface="Times New Roman" panose="02020603050405020304" pitchFamily="18" charset="0"/>
              </a:rPr>
              <a:t>Ways of cooking: </a:t>
            </a:r>
            <a:r>
              <a:rPr lang="en-US" sz="3600" dirty="0">
                <a:solidFill>
                  <a:srgbClr val="000000"/>
                </a:solidFill>
                <a:latin typeface="Times New Roman" panose="02020603050405020304" pitchFamily="18" charset="0"/>
                <a:cs typeface="Times New Roman" panose="02020603050405020304" pitchFamily="18" charset="0"/>
              </a:rPr>
              <a:t>Slow roast, Braising, stewing, ...</a:t>
            </a:r>
          </a:p>
        </p:txBody>
      </p:sp>
      <p:pic>
        <p:nvPicPr>
          <p:cNvPr id="11" name="Content Placeholder 10" descr="x-7062-uk-counties-map-std-100cm-small-copy"/>
          <p:cNvPicPr>
            <a:picLocks noGrp="1" noChangeAspect="1"/>
          </p:cNvPicPr>
          <p:nvPr>
            <p:ph idx="1"/>
          </p:nvPr>
        </p:nvPicPr>
        <p:blipFill>
          <a:blip r:embed="rId3">
            <a:clrChange>
              <a:clrFrom>
                <a:srgbClr val="FEFEFE">
                  <a:alpha val="100000"/>
                </a:srgbClr>
              </a:clrFrom>
              <a:clrTo>
                <a:srgbClr val="FEFEFE">
                  <a:alpha val="100000"/>
                  <a:alpha val="0"/>
                </a:srgbClr>
              </a:clrTo>
            </a:clrChange>
          </a:blip>
          <a:stretch>
            <a:fillRect/>
          </a:stretch>
        </p:blipFill>
        <p:spPr>
          <a:xfrm>
            <a:off x="13825855" y="2596515"/>
            <a:ext cx="1944370" cy="2395855"/>
          </a:xfrm>
          <a:prstGeom prst="rect">
            <a:avLst/>
          </a:prstGeom>
        </p:spPr>
      </p:pic>
    </p:spTree>
    <p:extLst>
      <p:ext uri="{BB962C8B-B14F-4D97-AF65-F5344CB8AC3E}">
        <p14:creationId xmlns:p14="http://schemas.microsoft.com/office/powerpoint/2010/main" val="6966346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barn(inVertical)">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7" grpId="0"/>
      <p:bldP spid="7"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270" y="34925"/>
            <a:ext cx="12338050" cy="10407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Times New Roman" panose="02020603050405020304" pitchFamily="18" charset="0"/>
                <a:cs typeface="Times New Roman" panose="02020603050405020304" pitchFamily="18" charset="0"/>
              </a:rPr>
              <a:t>WARM-UP</a:t>
            </a:r>
          </a:p>
        </p:txBody>
      </p:sp>
      <p:sp>
        <p:nvSpPr>
          <p:cNvPr id="5" name="TextBox 20"/>
          <p:cNvSpPr txBox="1"/>
          <p:nvPr/>
        </p:nvSpPr>
        <p:spPr>
          <a:xfrm>
            <a:off x="296133" y="799802"/>
            <a:ext cx="11766196" cy="697397"/>
          </a:xfrm>
          <a:prstGeom prst="rect">
            <a:avLst/>
          </a:prstGeom>
          <a:noFill/>
        </p:spPr>
        <p:txBody>
          <a:bodyPr wrap="square">
            <a:noAutofit/>
          </a:bodyPr>
          <a:lstStyle/>
          <a:p>
            <a:r>
              <a:rPr lang="en-US" sz="3200" b="1" dirty="0">
                <a:solidFill>
                  <a:srgbClr val="FF0000"/>
                </a:solidFill>
                <a:latin typeface="Times New Roman" panose="02020603050405020304" pitchFamily="18" charset="0"/>
                <a:cs typeface="Times New Roman" panose="02020603050405020304" pitchFamily="18" charset="0"/>
              </a:rPr>
              <a:t>Look at the </a:t>
            </a:r>
            <a:r>
              <a:rPr lang="en-US" sz="3200" b="1" dirty="0" smtClean="0">
                <a:solidFill>
                  <a:srgbClr val="FF0000"/>
                </a:solidFill>
                <a:latin typeface="Times New Roman" panose="02020603050405020304" pitchFamily="18" charset="0"/>
                <a:cs typeface="Times New Roman" panose="02020603050405020304" pitchFamily="18" charset="0"/>
              </a:rPr>
              <a:t>pictures and guess the names of the traditional games. </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19" name="Picture 18" descr="Anh-tin-bai"/>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437" y="1336917"/>
            <a:ext cx="3108422" cy="2320692"/>
          </a:xfrm>
          <a:prstGeom prst="rect">
            <a:avLst/>
          </a:prstGeom>
          <a:noFill/>
          <a:ln>
            <a:noFill/>
          </a:ln>
        </p:spPr>
      </p:pic>
      <p:pic>
        <p:nvPicPr>
          <p:cNvPr id="21" name="Picture 20" descr="Anh-tin-bai"/>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1839" y="1366575"/>
            <a:ext cx="3302891" cy="2331226"/>
          </a:xfrm>
          <a:prstGeom prst="rect">
            <a:avLst/>
          </a:prstGeom>
          <a:noFill/>
          <a:ln>
            <a:noFill/>
          </a:ln>
        </p:spPr>
      </p:pic>
      <p:pic>
        <p:nvPicPr>
          <p:cNvPr id="22" name="Picture 21" descr="Anh-tin-bai"/>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437" y="4099214"/>
            <a:ext cx="3108422" cy="2361547"/>
          </a:xfrm>
          <a:prstGeom prst="rect">
            <a:avLst/>
          </a:prstGeom>
          <a:noFill/>
          <a:ln>
            <a:noFill/>
          </a:ln>
        </p:spPr>
      </p:pic>
      <p:pic>
        <p:nvPicPr>
          <p:cNvPr id="23" name="Picture 22" descr="http://vanhoanghethuat.vn/datasite/201807/BAI_VIET_18203/tro-choi-dan-gian-banner.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12874" y="4099214"/>
            <a:ext cx="3090285" cy="2361547"/>
          </a:xfrm>
          <a:prstGeom prst="rect">
            <a:avLst/>
          </a:prstGeom>
          <a:noFill/>
          <a:ln>
            <a:noFill/>
          </a:ln>
        </p:spPr>
      </p:pic>
      <p:pic>
        <p:nvPicPr>
          <p:cNvPr id="24" name="Picture 23" descr="http://vanhoanghethuat.vn/datasite/201807/BAI_VIET_18203/Tro%20choi-image003.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07784" y="4099214"/>
            <a:ext cx="3366945" cy="2379635"/>
          </a:xfrm>
          <a:prstGeom prst="rect">
            <a:avLst/>
          </a:prstGeom>
          <a:noFill/>
          <a:ln>
            <a:noFill/>
          </a:ln>
        </p:spPr>
      </p:pic>
      <p:sp>
        <p:nvSpPr>
          <p:cNvPr id="4" name="TextBox 3"/>
          <p:cNvSpPr txBox="1"/>
          <p:nvPr/>
        </p:nvSpPr>
        <p:spPr>
          <a:xfrm>
            <a:off x="296133" y="3119523"/>
            <a:ext cx="357010"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1</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8076930" y="3203265"/>
            <a:ext cx="357010"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3</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311210" y="6018472"/>
            <a:ext cx="357010"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4</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4091066" y="6020141"/>
            <a:ext cx="357010"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5</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8112108" y="6031863"/>
            <a:ext cx="357010"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6</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40" name="Picture 39" descr="http://vanhoanghethuat.vn/datasite/201807/BAI_VIET_18203/tro%20choi-1.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87885" y="1415467"/>
            <a:ext cx="3569897" cy="2179271"/>
          </a:xfrm>
          <a:prstGeom prst="rect">
            <a:avLst/>
          </a:prstGeom>
          <a:noFill/>
          <a:ln>
            <a:noFill/>
          </a:ln>
        </p:spPr>
      </p:pic>
      <p:sp>
        <p:nvSpPr>
          <p:cNvPr id="42" name="TextBox 41"/>
          <p:cNvSpPr txBox="1"/>
          <p:nvPr/>
        </p:nvSpPr>
        <p:spPr>
          <a:xfrm>
            <a:off x="4146334" y="3111144"/>
            <a:ext cx="357010"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2</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270" y="34925"/>
            <a:ext cx="12193270" cy="726691"/>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Times New Roman" panose="02020603050405020304" pitchFamily="18" charset="0"/>
                <a:cs typeface="Times New Roman" panose="02020603050405020304" pitchFamily="18" charset="0"/>
              </a:rPr>
              <a:t>WARM-UP</a:t>
            </a:r>
          </a:p>
        </p:txBody>
      </p:sp>
      <p:sp>
        <p:nvSpPr>
          <p:cNvPr id="5" name="TextBox 20"/>
          <p:cNvSpPr txBox="1"/>
          <p:nvPr/>
        </p:nvSpPr>
        <p:spPr>
          <a:xfrm>
            <a:off x="225797" y="739514"/>
            <a:ext cx="11766196" cy="697397"/>
          </a:xfrm>
          <a:prstGeom prst="rect">
            <a:avLst/>
          </a:prstGeom>
          <a:noFill/>
        </p:spPr>
        <p:txBody>
          <a:bodyPr wrap="square">
            <a:noAutofit/>
          </a:bodyPr>
          <a:lstStyle/>
          <a:p>
            <a:r>
              <a:rPr lang="en-US" sz="3200" b="1" dirty="0">
                <a:solidFill>
                  <a:srgbClr val="FF0000"/>
                </a:solidFill>
                <a:latin typeface="Times New Roman" panose="02020603050405020304" pitchFamily="18" charset="0"/>
                <a:cs typeface="Times New Roman" panose="02020603050405020304" pitchFamily="18" charset="0"/>
              </a:rPr>
              <a:t>Look at the </a:t>
            </a:r>
            <a:r>
              <a:rPr lang="en-US" sz="3200" b="1" dirty="0" smtClean="0">
                <a:solidFill>
                  <a:srgbClr val="FF0000"/>
                </a:solidFill>
                <a:latin typeface="Times New Roman" panose="02020603050405020304" pitchFamily="18" charset="0"/>
                <a:cs typeface="Times New Roman" panose="02020603050405020304" pitchFamily="18" charset="0"/>
              </a:rPr>
              <a:t>pictures and guess the names of the traditional dishes. </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39" name="Picture 38" descr="Tên các món Việt Nam bằng tiếng Anh: Bánh Chưng - Stuffed Sticky Rice Cak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742" y="1204713"/>
            <a:ext cx="3073213" cy="2246609"/>
          </a:xfrm>
          <a:prstGeom prst="rect">
            <a:avLst/>
          </a:prstGeom>
          <a:noFill/>
          <a:ln>
            <a:noFill/>
          </a:ln>
        </p:spPr>
      </p:pic>
      <p:sp>
        <p:nvSpPr>
          <p:cNvPr id="41" name="TextBox 40"/>
          <p:cNvSpPr txBox="1"/>
          <p:nvPr/>
        </p:nvSpPr>
        <p:spPr>
          <a:xfrm>
            <a:off x="296133" y="2858268"/>
            <a:ext cx="357010"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1</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43" name="Picture 42" descr="Bún Chả - Kebab Rice Noodle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0954" y="1245122"/>
            <a:ext cx="3985841" cy="2217420"/>
          </a:xfrm>
          <a:prstGeom prst="rect">
            <a:avLst/>
          </a:prstGeom>
          <a:noFill/>
          <a:ln>
            <a:noFill/>
          </a:ln>
        </p:spPr>
      </p:pic>
      <p:sp>
        <p:nvSpPr>
          <p:cNvPr id="44" name="TextBox 43"/>
          <p:cNvSpPr txBox="1"/>
          <p:nvPr/>
        </p:nvSpPr>
        <p:spPr>
          <a:xfrm>
            <a:off x="3764502" y="2960422"/>
            <a:ext cx="357010"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2</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45" name="Picture 44" descr="Nem Cuốn - Spring Roll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74438" y="1262789"/>
            <a:ext cx="3831891" cy="2202180"/>
          </a:xfrm>
          <a:prstGeom prst="rect">
            <a:avLst/>
          </a:prstGeom>
          <a:noFill/>
          <a:ln>
            <a:noFill/>
          </a:ln>
        </p:spPr>
      </p:pic>
      <p:sp>
        <p:nvSpPr>
          <p:cNvPr id="46" name="TextBox 45"/>
          <p:cNvSpPr txBox="1"/>
          <p:nvPr/>
        </p:nvSpPr>
        <p:spPr>
          <a:xfrm>
            <a:off x="8026690" y="2982203"/>
            <a:ext cx="357010"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3</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47" name="Picture 46" descr="Giò Lụa - Lean Pork Pie "/>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1147" y="4037017"/>
            <a:ext cx="3048000" cy="2290635"/>
          </a:xfrm>
          <a:prstGeom prst="rect">
            <a:avLst/>
          </a:prstGeom>
          <a:noFill/>
          <a:ln>
            <a:noFill/>
          </a:ln>
        </p:spPr>
      </p:pic>
      <p:sp>
        <p:nvSpPr>
          <p:cNvPr id="48" name="TextBox 47"/>
          <p:cNvSpPr txBox="1"/>
          <p:nvPr/>
        </p:nvSpPr>
        <p:spPr>
          <a:xfrm>
            <a:off x="291114" y="5777311"/>
            <a:ext cx="357010"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4</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49" name="Picture 48" descr="Thịt Đông - Jellied Meat"/>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04213" y="4003509"/>
            <a:ext cx="3942581" cy="2297022"/>
          </a:xfrm>
          <a:prstGeom prst="rect">
            <a:avLst/>
          </a:prstGeom>
          <a:noFill/>
          <a:ln>
            <a:noFill/>
          </a:ln>
        </p:spPr>
      </p:pic>
      <p:sp>
        <p:nvSpPr>
          <p:cNvPr id="50" name="TextBox 49"/>
          <p:cNvSpPr txBox="1"/>
          <p:nvPr/>
        </p:nvSpPr>
        <p:spPr>
          <a:xfrm>
            <a:off x="3749426" y="5799079"/>
            <a:ext cx="357010"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5</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51" name="Picture 50" descr="Bánh xèo - Vietnamese crepe"/>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33315" y="3927355"/>
            <a:ext cx="3773013" cy="2339340"/>
          </a:xfrm>
          <a:prstGeom prst="rect">
            <a:avLst/>
          </a:prstGeom>
          <a:noFill/>
          <a:ln>
            <a:noFill/>
          </a:ln>
        </p:spPr>
      </p:pic>
      <p:sp>
        <p:nvSpPr>
          <p:cNvPr id="52" name="TextBox 51"/>
          <p:cNvSpPr txBox="1"/>
          <p:nvPr/>
        </p:nvSpPr>
        <p:spPr>
          <a:xfrm>
            <a:off x="8102897" y="5728383"/>
            <a:ext cx="357010"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6</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37844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203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58420" y="1655445"/>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rgbClr val="AD4F0F"/>
                </a:solidFill>
                <a:latin typeface="Times New Roman" panose="02020603050405020304" pitchFamily="18" charset="0"/>
                <a:cs typeface="Times New Roman" panose="02020603050405020304" pitchFamily="18" charset="0"/>
              </a:rPr>
              <a:t>deep-rooted (</a:t>
            </a:r>
            <a:r>
              <a:rPr lang="en-US" sz="5400" b="1" dirty="0" err="1">
                <a:solidFill>
                  <a:srgbClr val="AD4F0F"/>
                </a:solidFill>
                <a:latin typeface="Times New Roman" panose="02020603050405020304" pitchFamily="18" charset="0"/>
                <a:cs typeface="Times New Roman" panose="02020603050405020304" pitchFamily="18" charset="0"/>
              </a:rPr>
              <a:t>adj</a:t>
            </a:r>
            <a:r>
              <a:rPr lang="en-US" sz="5400" b="1" dirty="0">
                <a:solidFill>
                  <a:srgbClr val="AD4F0F"/>
                </a:solidFill>
                <a:latin typeface="Times New Roman" panose="02020603050405020304" pitchFamily="18" charset="0"/>
                <a:cs typeface="Times New Roman" panose="02020603050405020304" pitchFamily="18" charset="0"/>
              </a:rPr>
              <a:t>)</a:t>
            </a:r>
            <a:r>
              <a:rPr lang="en-US" sz="4400" b="1" dirty="0">
                <a:latin typeface="Times New Roman" panose="02020603050405020304" pitchFamily="18" charset="0"/>
                <a:cs typeface="Times New Roman" panose="02020603050405020304" pitchFamily="18" charset="0"/>
              </a:rPr>
              <a:t> </a:t>
            </a:r>
            <a:endParaRPr lang="en-US" sz="4400" b="1" dirty="0">
              <a:solidFill>
                <a:srgbClr val="AD4F0F"/>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120322" y="4417019"/>
            <a:ext cx="4050892" cy="1568450"/>
          </a:xfrm>
          <a:prstGeom prst="rect">
            <a:avLst/>
          </a:prstGeom>
        </p:spPr>
        <p:txBody>
          <a:bodyPr wrap="square">
            <a:spAutoFit/>
          </a:bodyPr>
          <a:lstStyle/>
          <a:p>
            <a:pPr lvl="0" algn="ctr"/>
            <a:r>
              <a:rPr lang="en-US" sz="4800" dirty="0" err="1">
                <a:latin typeface="Times New Roman" panose="02020603050405020304" pitchFamily="18" charset="0"/>
                <a:cs typeface="Times New Roman" panose="02020603050405020304" pitchFamily="18" charset="0"/>
              </a:rPr>
              <a:t>lâu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ăn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sâu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bén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rễ</a:t>
            </a:r>
            <a:r>
              <a:rPr lang="en-US" sz="4800" dirty="0">
                <a:latin typeface="Times New Roman" panose="02020603050405020304" pitchFamily="18" charset="0"/>
                <a:cs typeface="Times New Roman" panose="02020603050405020304" pitchFamily="18" charset="0"/>
              </a:rPr>
              <a:t>.</a:t>
            </a:r>
          </a:p>
        </p:txBody>
      </p:sp>
      <p:sp>
        <p:nvSpPr>
          <p:cNvPr id="2" name="Rectangle 1"/>
          <p:cNvSpPr/>
          <p:nvPr/>
        </p:nvSpPr>
        <p:spPr>
          <a:xfrm>
            <a:off x="1477589" y="3082855"/>
            <a:ext cx="3622675" cy="829945"/>
          </a:xfrm>
          <a:prstGeom prst="rect">
            <a:avLst/>
          </a:prstGeom>
        </p:spPr>
        <p:txBody>
          <a:bodyPr wrap="none">
            <a:spAutoFit/>
          </a:bodyPr>
          <a:lstStyle/>
          <a:p>
            <a:pPr algn="ctr"/>
            <a:r>
              <a:rPr lang="en-US" sz="4800" b="1" dirty="0">
                <a:solidFill>
                  <a:schemeClr val="accent5">
                    <a:lumMod val="50000"/>
                  </a:schemeClr>
                </a:solidFill>
                <a:latin typeface="Times New Roman" panose="02020603050405020304" pitchFamily="18" charset="0"/>
                <a:cs typeface="Times New Roman" panose="02020603050405020304" pitchFamily="18" charset="0"/>
              </a:rPr>
              <a:t>/ˌ</a:t>
            </a:r>
            <a:r>
              <a:rPr lang="en-US" sz="4800" b="1" dirty="0" err="1">
                <a:solidFill>
                  <a:schemeClr val="accent5">
                    <a:lumMod val="50000"/>
                  </a:schemeClr>
                </a:solidFill>
                <a:latin typeface="Times New Roman" panose="02020603050405020304" pitchFamily="18" charset="0"/>
                <a:cs typeface="Times New Roman" panose="02020603050405020304" pitchFamily="18" charset="0"/>
              </a:rPr>
              <a:t>diːp</a:t>
            </a:r>
            <a:r>
              <a:rPr lang="en-US" sz="4800" b="1" dirty="0">
                <a:solidFill>
                  <a:schemeClr val="accent5">
                    <a:lumMod val="50000"/>
                  </a:schemeClr>
                </a:solidFill>
                <a:latin typeface="Times New Roman" panose="02020603050405020304" pitchFamily="18" charset="0"/>
                <a:cs typeface="Times New Roman" panose="02020603050405020304" pitchFamily="18" charset="0"/>
              </a:rPr>
              <a:t> ˈ</a:t>
            </a:r>
            <a:r>
              <a:rPr lang="en-US" sz="4800" b="1" dirty="0" err="1">
                <a:solidFill>
                  <a:schemeClr val="accent5">
                    <a:lumMod val="50000"/>
                  </a:schemeClr>
                </a:solidFill>
                <a:latin typeface="Times New Roman" panose="02020603050405020304" pitchFamily="18" charset="0"/>
                <a:cs typeface="Times New Roman" panose="02020603050405020304" pitchFamily="18" charset="0"/>
              </a:rPr>
              <a:t>ruːtɪd</a:t>
            </a:r>
            <a:r>
              <a:rPr lang="en-US" sz="4800" b="1" dirty="0">
                <a:solidFill>
                  <a:schemeClr val="accent5">
                    <a:lumMod val="50000"/>
                  </a:schemeClr>
                </a:solidFill>
                <a:latin typeface="Times New Roman" panose="02020603050405020304" pitchFamily="18" charset="0"/>
                <a:cs typeface="Times New Roman" panose="02020603050405020304" pitchFamily="18" charset="0"/>
              </a:rPr>
              <a:t>/</a:t>
            </a:r>
          </a:p>
        </p:txBody>
      </p:sp>
      <p:sp>
        <p:nvSpPr>
          <p:cNvPr id="15" name="TextBox 14"/>
          <p:cNvSpPr txBox="1"/>
          <p:nvPr/>
        </p:nvSpPr>
        <p:spPr>
          <a:xfrm>
            <a:off x="487067" y="160809"/>
            <a:ext cx="4132696" cy="645160"/>
          </a:xfrm>
          <a:prstGeom prst="rect">
            <a:avLst/>
          </a:prstGeom>
          <a:noFill/>
          <a:effectLst/>
        </p:spPr>
        <p:txBody>
          <a:bodyPr wrap="square" rtlCol="0">
            <a:spAutoFit/>
          </a:bodyPr>
          <a:lstStyle/>
          <a:p>
            <a:r>
              <a:rPr lang="en-US" sz="3600" b="1" dirty="0">
                <a:effectLst>
                  <a:glow rad="88900">
                    <a:schemeClr val="bg1"/>
                  </a:glow>
                </a:effectLst>
                <a:latin typeface="Times New Roman" panose="02020603050405020304" pitchFamily="18" charset="0"/>
                <a:cs typeface="Times New Roman" panose="02020603050405020304" pitchFamily="18" charset="0"/>
              </a:rPr>
              <a:t>VOCABULARY</a:t>
            </a:r>
          </a:p>
        </p:txBody>
      </p:sp>
      <p:pic>
        <p:nvPicPr>
          <p:cNvPr id="10" name="Content Placeholder 9" descr="istockphoto-165943159-612x612"/>
          <p:cNvPicPr>
            <a:picLocks noGrp="1" noChangeAspect="1"/>
          </p:cNvPicPr>
          <p:nvPr>
            <p:ph idx="1"/>
          </p:nvPr>
        </p:nvPicPr>
        <p:blipFill>
          <a:blip r:embed="rId3"/>
          <a:srcRect t="3374" b="13142"/>
          <a:stretch>
            <a:fillRect/>
          </a:stretch>
        </p:blipFill>
        <p:spPr>
          <a:xfrm>
            <a:off x="6903720" y="2720340"/>
            <a:ext cx="3620770" cy="3912870"/>
          </a:xfrm>
          <a:prstGeom prst="rect">
            <a:avLst/>
          </a:prstGeom>
        </p:spPr>
      </p:pic>
      <p:pic>
        <p:nvPicPr>
          <p:cNvPr id="13" name="Content Placeholder 7" descr="tải xuống"/>
          <p:cNvPicPr>
            <a:picLocks noChangeAspect="1"/>
          </p:cNvPicPr>
          <p:nvPr/>
        </p:nvPicPr>
        <p:blipFill>
          <a:blip r:embed="rId4"/>
          <a:stretch>
            <a:fillRect/>
          </a:stretch>
        </p:blipFill>
        <p:spPr>
          <a:xfrm>
            <a:off x="-2565400" y="3082925"/>
            <a:ext cx="2480310" cy="185801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58420" y="1655445"/>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rgbClr val="AD4F0F"/>
                </a:solidFill>
                <a:latin typeface="Times New Roman" panose="02020603050405020304" pitchFamily="18" charset="0"/>
                <a:cs typeface="Times New Roman" panose="02020603050405020304" pitchFamily="18" charset="0"/>
              </a:rPr>
              <a:t>associated (adj)</a:t>
            </a:r>
            <a:r>
              <a:rPr lang="en-US" sz="4400" b="1" dirty="0">
                <a:latin typeface="Times New Roman" panose="02020603050405020304" pitchFamily="18" charset="0"/>
                <a:cs typeface="Times New Roman" panose="02020603050405020304" pitchFamily="18" charset="0"/>
              </a:rPr>
              <a:t> </a:t>
            </a:r>
            <a:endParaRPr lang="en-US" sz="4400" b="1" dirty="0">
              <a:solidFill>
                <a:srgbClr val="AD4F0F"/>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120322" y="4417019"/>
            <a:ext cx="4050892" cy="829945"/>
          </a:xfrm>
          <a:prstGeom prst="rect">
            <a:avLst/>
          </a:prstGeom>
        </p:spPr>
        <p:txBody>
          <a:bodyPr wrap="square">
            <a:spAutoFit/>
          </a:bodyPr>
          <a:lstStyle/>
          <a:p>
            <a:pPr lvl="0" algn="ctr"/>
            <a:r>
              <a:rPr lang="en-US" sz="4800" dirty="0" err="1">
                <a:latin typeface="Times New Roman" panose="02020603050405020304" pitchFamily="18" charset="0"/>
                <a:cs typeface="Times New Roman" panose="02020603050405020304" pitchFamily="18" charset="0"/>
              </a:rPr>
              <a:t>liên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kết</a:t>
            </a:r>
            <a:endParaRPr lang="en-US" sz="4800" dirty="0">
              <a:latin typeface="Times New Roman" panose="02020603050405020304" pitchFamily="18" charset="0"/>
              <a:cs typeface="Times New Roman" panose="02020603050405020304" pitchFamily="18" charset="0"/>
            </a:endParaRPr>
          </a:p>
        </p:txBody>
      </p:sp>
      <p:sp>
        <p:nvSpPr>
          <p:cNvPr id="2" name="Rectangle 1"/>
          <p:cNvSpPr/>
          <p:nvPr/>
        </p:nvSpPr>
        <p:spPr>
          <a:xfrm>
            <a:off x="1548705" y="3082855"/>
            <a:ext cx="3480440" cy="830997"/>
          </a:xfrm>
          <a:prstGeom prst="rect">
            <a:avLst/>
          </a:prstGeom>
        </p:spPr>
        <p:txBody>
          <a:bodyPr wrap="none">
            <a:spAutoFit/>
          </a:bodyPr>
          <a:lstStyle/>
          <a:p>
            <a:pPr algn="ctr"/>
            <a:r>
              <a:rPr lang="en-US" sz="4800" b="1" dirty="0">
                <a:solidFill>
                  <a:schemeClr val="accent5">
                    <a:lumMod val="50000"/>
                  </a:schemeClr>
                </a:solidFill>
                <a:latin typeface="Times New Roman" panose="02020603050405020304" pitchFamily="18" charset="0"/>
                <a:cs typeface="Times New Roman" panose="02020603050405020304" pitchFamily="18" charset="0"/>
              </a:rPr>
              <a:t>/</a:t>
            </a:r>
            <a:r>
              <a:rPr lang="en-US" sz="4800" b="1" dirty="0" err="1">
                <a:solidFill>
                  <a:schemeClr val="accent5">
                    <a:lumMod val="50000"/>
                  </a:schemeClr>
                </a:solidFill>
                <a:latin typeface="Times New Roman" panose="02020603050405020304" pitchFamily="18" charset="0"/>
                <a:cs typeface="Times New Roman" panose="02020603050405020304" pitchFamily="18" charset="0"/>
              </a:rPr>
              <a:t>əˈsəʊsieɪtɪd</a:t>
            </a:r>
            <a:r>
              <a:rPr lang="en-US" sz="4800" b="1" dirty="0">
                <a:solidFill>
                  <a:schemeClr val="accent5">
                    <a:lumMod val="50000"/>
                  </a:schemeClr>
                </a:solidFill>
                <a:latin typeface="Times New Roman" panose="02020603050405020304" pitchFamily="18" charset="0"/>
                <a:cs typeface="Times New Roman" panose="02020603050405020304" pitchFamily="18" charset="0"/>
              </a:rPr>
              <a:t>/</a:t>
            </a:r>
          </a:p>
        </p:txBody>
      </p:sp>
      <p:sp>
        <p:nvSpPr>
          <p:cNvPr id="15" name="TextBox 14"/>
          <p:cNvSpPr txBox="1"/>
          <p:nvPr/>
        </p:nvSpPr>
        <p:spPr>
          <a:xfrm>
            <a:off x="487067" y="160809"/>
            <a:ext cx="4132696" cy="645160"/>
          </a:xfrm>
          <a:prstGeom prst="rect">
            <a:avLst/>
          </a:prstGeom>
          <a:noFill/>
          <a:effectLst/>
        </p:spPr>
        <p:txBody>
          <a:bodyPr wrap="square" rtlCol="0">
            <a:spAutoFit/>
          </a:bodyPr>
          <a:lstStyle/>
          <a:p>
            <a:r>
              <a:rPr lang="en-US" sz="3600" b="1" dirty="0">
                <a:effectLst>
                  <a:glow rad="88900">
                    <a:schemeClr val="bg1"/>
                  </a:glow>
                </a:effectLst>
                <a:latin typeface="Times New Roman" panose="02020603050405020304" pitchFamily="18" charset="0"/>
                <a:cs typeface="Times New Roman" panose="02020603050405020304" pitchFamily="18" charset="0"/>
              </a:rPr>
              <a:t>VOCABULARY</a:t>
            </a:r>
          </a:p>
        </p:txBody>
      </p:sp>
      <p:pic>
        <p:nvPicPr>
          <p:cNvPr id="8" name="Content Placeholder 7" descr="tải xuống"/>
          <p:cNvPicPr>
            <a:picLocks noGrp="1" noChangeAspect="1"/>
          </p:cNvPicPr>
          <p:nvPr>
            <p:ph idx="1"/>
          </p:nvPr>
        </p:nvPicPr>
        <p:blipFill>
          <a:blip r:embed="rId3"/>
          <a:stretch>
            <a:fillRect/>
          </a:stretch>
        </p:blipFill>
        <p:spPr>
          <a:xfrm>
            <a:off x="6644640" y="2727325"/>
            <a:ext cx="4337050" cy="3248660"/>
          </a:xfrm>
          <a:prstGeom prst="rect">
            <a:avLst/>
          </a:prstGeom>
        </p:spPr>
      </p:pic>
      <p:pic>
        <p:nvPicPr>
          <p:cNvPr id="10" name="Content Placeholder 9" descr="istockphoto-165943159-612x612"/>
          <p:cNvPicPr>
            <a:picLocks noChangeAspect="1"/>
          </p:cNvPicPr>
          <p:nvPr/>
        </p:nvPicPr>
        <p:blipFill>
          <a:blip r:embed="rId4"/>
          <a:srcRect t="3374" b="13142"/>
          <a:stretch>
            <a:fillRect/>
          </a:stretch>
        </p:blipFill>
        <p:spPr>
          <a:xfrm>
            <a:off x="13291820" y="3912870"/>
            <a:ext cx="1411605" cy="152527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58420" y="1778562"/>
            <a:ext cx="6459855" cy="88384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rgbClr val="AD4F0F"/>
                </a:solidFill>
                <a:latin typeface="Times New Roman" panose="02020603050405020304" pitchFamily="18" charset="0"/>
                <a:cs typeface="Times New Roman" panose="02020603050405020304" pitchFamily="18" charset="0"/>
              </a:rPr>
              <a:t>f</a:t>
            </a:r>
            <a:r>
              <a:rPr lang="en-US" sz="5400" b="1" dirty="0" smtClean="0">
                <a:solidFill>
                  <a:srgbClr val="AD4F0F"/>
                </a:solidFill>
                <a:latin typeface="Times New Roman" panose="02020603050405020304" pitchFamily="18" charset="0"/>
                <a:cs typeface="Times New Roman" panose="02020603050405020304" pitchFamily="18" charset="0"/>
              </a:rPr>
              <a:t>ish and chips ( n)</a:t>
            </a:r>
            <a:endParaRPr lang="en-US" sz="4400" b="1" dirty="0">
              <a:solidFill>
                <a:srgbClr val="AD4F0F"/>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487067" y="4417019"/>
            <a:ext cx="5823297" cy="2308324"/>
          </a:xfrm>
          <a:prstGeom prst="rect">
            <a:avLst/>
          </a:prstGeom>
        </p:spPr>
        <p:txBody>
          <a:bodyPr wrap="square">
            <a:spAutoFit/>
          </a:bodyPr>
          <a:lstStyle/>
          <a:p>
            <a:pPr lvl="0" algn="ctr"/>
            <a:r>
              <a:rPr lang="en-US" sz="4800" dirty="0" err="1">
                <a:latin typeface="Times New Roman" panose="02020603050405020304" pitchFamily="18" charset="0"/>
                <a:cs typeface="Times New Roman" panose="02020603050405020304" pitchFamily="18" charset="0"/>
              </a:rPr>
              <a:t>c</a:t>
            </a:r>
            <a:r>
              <a:rPr lang="en-US" sz="4800" dirty="0" err="1" smtClean="0">
                <a:latin typeface="Times New Roman" panose="02020603050405020304" pitchFamily="18" charset="0"/>
                <a:cs typeface="Times New Roman" panose="02020603050405020304" pitchFamily="18" charset="0"/>
              </a:rPr>
              <a:t>á</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và</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khoai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tây</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chiên</a:t>
            </a:r>
            <a:endParaRPr lang="en-US" sz="4800" dirty="0" smtClean="0">
              <a:latin typeface="Times New Roman" panose="02020603050405020304" pitchFamily="18" charset="0"/>
              <a:cs typeface="Times New Roman" panose="02020603050405020304" pitchFamily="18" charset="0"/>
            </a:endParaRPr>
          </a:p>
          <a:p>
            <a:pPr lvl="0" algn="ct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món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ăn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truyền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thống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của</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người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Anh</a:t>
            </a:r>
            <a:r>
              <a:rPr lang="en-US" sz="4800" dirty="0" smtClean="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
        <p:nvSpPr>
          <p:cNvPr id="2" name="Rectangle 1"/>
          <p:cNvSpPr/>
          <p:nvPr/>
        </p:nvSpPr>
        <p:spPr>
          <a:xfrm>
            <a:off x="1650496" y="3082855"/>
            <a:ext cx="3276859" cy="769441"/>
          </a:xfrm>
          <a:prstGeom prst="rect">
            <a:avLst/>
          </a:prstGeom>
        </p:spPr>
        <p:txBody>
          <a:bodyPr wrap="none">
            <a:spAutoFit/>
          </a:bodyPr>
          <a:lstStyle/>
          <a:p>
            <a:pPr algn="ctr"/>
            <a:r>
              <a:rPr lang="en-US" dirty="0"/>
              <a:t> </a:t>
            </a:r>
            <a:r>
              <a:rPr lang="en-US" sz="4400" dirty="0">
                <a:latin typeface="Times New Roman" panose="02020603050405020304" pitchFamily="18" charset="0"/>
                <a:cs typeface="Times New Roman" panose="02020603050405020304" pitchFamily="18" charset="0"/>
              </a:rPr>
              <a:t>/ˌ</a:t>
            </a:r>
            <a:r>
              <a:rPr lang="en-US" sz="4400" dirty="0" err="1">
                <a:latin typeface="Times New Roman" panose="02020603050405020304" pitchFamily="18" charset="0"/>
                <a:cs typeface="Times New Roman" panose="02020603050405020304" pitchFamily="18" charset="0"/>
              </a:rPr>
              <a:t>fɪʃ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en</a:t>
            </a:r>
            <a:r>
              <a:rPr lang="en-US" sz="4400" dirty="0">
                <a:latin typeface="Times New Roman" panose="02020603050405020304" pitchFamily="18" charset="0"/>
                <a:cs typeface="Times New Roman" panose="02020603050405020304" pitchFamily="18" charset="0"/>
              </a:rPr>
              <a:t> ˈ</a:t>
            </a:r>
            <a:r>
              <a:rPr lang="en-US" sz="4400" dirty="0" err="1" smtClean="0">
                <a:latin typeface="Times New Roman" panose="02020603050405020304" pitchFamily="18" charset="0"/>
                <a:cs typeface="Times New Roman" panose="02020603050405020304" pitchFamily="18" charset="0"/>
              </a:rPr>
              <a:t>tʃɪps</a:t>
            </a:r>
            <a:r>
              <a:rPr lang="en-US" sz="4400" dirty="0" smtClean="0">
                <a:latin typeface="Times New Roman" panose="02020603050405020304" pitchFamily="18" charset="0"/>
                <a:cs typeface="Times New Roman" panose="02020603050405020304" pitchFamily="18" charset="0"/>
              </a:rPr>
              <a:t>/</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87067" y="160809"/>
            <a:ext cx="4132696" cy="645160"/>
          </a:xfrm>
          <a:prstGeom prst="rect">
            <a:avLst/>
          </a:prstGeom>
          <a:noFill/>
          <a:effectLst/>
        </p:spPr>
        <p:txBody>
          <a:bodyPr wrap="square" rtlCol="0">
            <a:spAutoFit/>
          </a:bodyPr>
          <a:lstStyle/>
          <a:p>
            <a:r>
              <a:rPr lang="en-US" sz="3600" b="1" dirty="0">
                <a:effectLst>
                  <a:glow rad="88900">
                    <a:schemeClr val="bg1"/>
                  </a:glow>
                </a:effectLst>
                <a:latin typeface="Times New Roman" panose="02020603050405020304" pitchFamily="18" charset="0"/>
                <a:cs typeface="Times New Roman" panose="02020603050405020304" pitchFamily="18" charset="0"/>
              </a:rPr>
              <a:t>VOCABULARY</a:t>
            </a:r>
          </a:p>
        </p:txBody>
      </p:sp>
      <p:pic>
        <p:nvPicPr>
          <p:cNvPr id="10" name="Content Placeholder 9" descr="istockphoto-165943159-612x612"/>
          <p:cNvPicPr>
            <a:picLocks noChangeAspect="1"/>
          </p:cNvPicPr>
          <p:nvPr/>
        </p:nvPicPr>
        <p:blipFill>
          <a:blip r:embed="rId3"/>
          <a:srcRect t="3374" b="13142"/>
          <a:stretch>
            <a:fillRect/>
          </a:stretch>
        </p:blipFill>
        <p:spPr>
          <a:xfrm>
            <a:off x="13291820" y="3912870"/>
            <a:ext cx="1411605" cy="1525270"/>
          </a:xfrm>
          <a:prstGeom prst="rect">
            <a:avLst/>
          </a:prstGeom>
        </p:spPr>
      </p:pic>
      <p:pic>
        <p:nvPicPr>
          <p:cNvPr id="4100" name="Picture 4" descr="https://dictionary.cambridge.org/vi/images/full/fishan_noun_002_14040.jpg?version=6.0.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2590" y="2762886"/>
            <a:ext cx="4210307" cy="3446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9288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58420" y="1655445"/>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smtClean="0">
                <a:solidFill>
                  <a:srgbClr val="AD4F0F"/>
                </a:solidFill>
                <a:latin typeface="Times New Roman" panose="02020603050405020304" pitchFamily="18" charset="0"/>
                <a:cs typeface="Times New Roman" panose="02020603050405020304" pitchFamily="18" charset="0"/>
              </a:rPr>
              <a:t>ketchup (n)</a:t>
            </a:r>
            <a:r>
              <a:rPr lang="en-US" sz="4400" b="1" dirty="0" smtClean="0">
                <a:latin typeface="Times New Roman" panose="02020603050405020304" pitchFamily="18" charset="0"/>
                <a:cs typeface="Times New Roman" panose="02020603050405020304" pitchFamily="18" charset="0"/>
              </a:rPr>
              <a:t> </a:t>
            </a:r>
            <a:endParaRPr lang="en-US" sz="4400" b="1" dirty="0">
              <a:solidFill>
                <a:srgbClr val="AD4F0F"/>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753626" y="4417019"/>
            <a:ext cx="6099350" cy="830997"/>
          </a:xfrm>
          <a:prstGeom prst="rect">
            <a:avLst/>
          </a:prstGeom>
        </p:spPr>
        <p:txBody>
          <a:bodyPr wrap="square">
            <a:spAutoFit/>
          </a:bodyPr>
          <a:lstStyle/>
          <a:p>
            <a:pPr lvl="0" algn="ctr"/>
            <a:r>
              <a:rPr lang="en-US" sz="4800" dirty="0" err="1">
                <a:latin typeface="Times New Roman" panose="02020603050405020304" pitchFamily="18" charset="0"/>
                <a:cs typeface="Times New Roman" panose="02020603050405020304" pitchFamily="18" charset="0"/>
              </a:rPr>
              <a:t>n</a:t>
            </a:r>
            <a:r>
              <a:rPr lang="en-US" sz="4800" dirty="0" err="1" smtClean="0">
                <a:latin typeface="Times New Roman" panose="02020603050405020304" pitchFamily="18" charset="0"/>
                <a:cs typeface="Times New Roman" panose="02020603050405020304" pitchFamily="18" charset="0"/>
              </a:rPr>
              <a:t>ước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sốt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cà</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chua</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chấm</a:t>
            </a:r>
            <a:endParaRPr lang="en-US" sz="4800" dirty="0">
              <a:latin typeface="Times New Roman" panose="02020603050405020304" pitchFamily="18" charset="0"/>
              <a:cs typeface="Times New Roman" panose="02020603050405020304" pitchFamily="18" charset="0"/>
            </a:endParaRPr>
          </a:p>
        </p:txBody>
      </p:sp>
      <p:sp>
        <p:nvSpPr>
          <p:cNvPr id="2" name="Rectangle 1"/>
          <p:cNvSpPr/>
          <p:nvPr/>
        </p:nvSpPr>
        <p:spPr>
          <a:xfrm>
            <a:off x="2326962" y="3082855"/>
            <a:ext cx="1923924" cy="707886"/>
          </a:xfrm>
          <a:prstGeom prst="rect">
            <a:avLst/>
          </a:prstGeom>
        </p:spPr>
        <p:txBody>
          <a:bodyPr wrap="none">
            <a:spAutoFit/>
          </a:bodyPr>
          <a:lstStyle/>
          <a:p>
            <a:pPr algn="ctr"/>
            <a:r>
              <a:rPr lang="en-US" sz="4000" dirty="0">
                <a:latin typeface="Times New Roman" panose="02020603050405020304" pitchFamily="18" charset="0"/>
                <a:cs typeface="Times New Roman" panose="02020603050405020304" pitchFamily="18" charset="0"/>
              </a:rPr>
              <a:t>/ˈ</a:t>
            </a:r>
            <a:r>
              <a:rPr lang="en-US" sz="4000" dirty="0" err="1" smtClean="0">
                <a:latin typeface="Times New Roman" panose="02020603050405020304" pitchFamily="18" charset="0"/>
                <a:cs typeface="Times New Roman" panose="02020603050405020304" pitchFamily="18" charset="0"/>
              </a:rPr>
              <a:t>ketʃəp</a:t>
            </a:r>
            <a:r>
              <a:rPr lang="en-US" sz="4000" dirty="0" smtClean="0">
                <a:latin typeface="Times New Roman" panose="02020603050405020304" pitchFamily="18" charset="0"/>
                <a:cs typeface="Times New Roman" panose="02020603050405020304" pitchFamily="18" charset="0"/>
              </a:rPr>
              <a:t>/</a:t>
            </a:r>
            <a:endParaRPr lang="en-US" sz="40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87067" y="160809"/>
            <a:ext cx="4132696" cy="645160"/>
          </a:xfrm>
          <a:prstGeom prst="rect">
            <a:avLst/>
          </a:prstGeom>
          <a:noFill/>
          <a:effectLst/>
        </p:spPr>
        <p:txBody>
          <a:bodyPr wrap="square" rtlCol="0">
            <a:spAutoFit/>
          </a:bodyPr>
          <a:lstStyle/>
          <a:p>
            <a:r>
              <a:rPr lang="en-US" sz="3600" b="1" dirty="0">
                <a:effectLst>
                  <a:glow rad="88900">
                    <a:schemeClr val="bg1"/>
                  </a:glow>
                </a:effectLst>
                <a:latin typeface="Times New Roman" panose="02020603050405020304" pitchFamily="18" charset="0"/>
                <a:cs typeface="Times New Roman" panose="02020603050405020304" pitchFamily="18" charset="0"/>
              </a:rPr>
              <a:t>VOCABULARY</a:t>
            </a:r>
          </a:p>
        </p:txBody>
      </p:sp>
      <p:pic>
        <p:nvPicPr>
          <p:cNvPr id="10" name="Content Placeholder 9" descr="istockphoto-165943159-612x612"/>
          <p:cNvPicPr>
            <a:picLocks noChangeAspect="1"/>
          </p:cNvPicPr>
          <p:nvPr/>
        </p:nvPicPr>
        <p:blipFill>
          <a:blip r:embed="rId3"/>
          <a:srcRect t="3374" b="13142"/>
          <a:stretch>
            <a:fillRect/>
          </a:stretch>
        </p:blipFill>
        <p:spPr>
          <a:xfrm>
            <a:off x="13291820" y="3912870"/>
            <a:ext cx="1411605" cy="1525270"/>
          </a:xfrm>
          <a:prstGeom prst="rect">
            <a:avLst/>
          </a:prstGeom>
        </p:spPr>
      </p:pic>
      <p:pic>
        <p:nvPicPr>
          <p:cNvPr id="1026" name="Picture 2" descr="ketchup là gì"/>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6892" y="2572401"/>
            <a:ext cx="3486778" cy="2865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0930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399</TotalTime>
  <Words>1651</Words>
  <Application>Microsoft Office PowerPoint</Application>
  <PresentationFormat>Widescreen</PresentationFormat>
  <Paragraphs>255</Paragraphs>
  <Slides>31</Slides>
  <Notes>26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31</vt:i4>
      </vt:variant>
    </vt:vector>
  </HeadingPairs>
  <TitlesOfParts>
    <vt:vector size="43" baseType="lpstr">
      <vt:lpstr>.TMC-Ong Do</vt:lpstr>
      <vt:lpstr>.VnBahamasB</vt:lpstr>
      <vt:lpstr>.VnTime</vt:lpstr>
      <vt:lpstr>Adobe Gothic Std B</vt:lpstr>
      <vt:lpstr>Arial</vt:lpstr>
      <vt:lpstr>Arial Black</vt:lpstr>
      <vt:lpstr>Calibri</vt:lpstr>
      <vt:lpstr>Calibri Light</vt:lpstr>
      <vt:lpstr>Lucida Calligraphy</vt:lpstr>
      <vt:lpstr>Myriad Pro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TDG</cp:lastModifiedBy>
  <cp:revision>352</cp:revision>
  <dcterms:created xsi:type="dcterms:W3CDTF">2020-12-09T02:04:00Z</dcterms:created>
  <dcterms:modified xsi:type="dcterms:W3CDTF">2024-10-29T14:27:10Z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6481EDBCA75342C29885665D34052603_13</vt:lpwstr>
  </property>
  <property fmtid="{D5CDD505-2E9C-101B-9397-08002B2CF9AE}" pid="3" name="KSOProductBuildVer">
    <vt:lpwstr>1033-12.2.0.13266</vt:lpwstr>
  </property>
</Properties>
</file>