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tif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367" r:id="rId2"/>
    <p:sldId id="371" r:id="rId3"/>
    <p:sldId id="256" r:id="rId4"/>
    <p:sldId id="316" r:id="rId5"/>
    <p:sldId id="378" r:id="rId6"/>
    <p:sldId id="373" r:id="rId7"/>
    <p:sldId id="374" r:id="rId8"/>
    <p:sldId id="375" r:id="rId9"/>
    <p:sldId id="379" r:id="rId10"/>
    <p:sldId id="380" r:id="rId11"/>
    <p:sldId id="276" r:id="rId12"/>
    <p:sldId id="357" r:id="rId13"/>
    <p:sldId id="363" r:id="rId14"/>
    <p:sldId id="364" r:id="rId15"/>
    <p:sldId id="365" r:id="rId16"/>
    <p:sldId id="366" r:id="rId17"/>
    <p:sldId id="368" r:id="rId18"/>
    <p:sldId id="298" r:id="rId19"/>
    <p:sldId id="389" r:id="rId20"/>
    <p:sldId id="390" r:id="rId21"/>
    <p:sldId id="391" r:id="rId22"/>
    <p:sldId id="392" r:id="rId23"/>
    <p:sldId id="393" r:id="rId24"/>
    <p:sldId id="383" r:id="rId25"/>
    <p:sldId id="384" r:id="rId26"/>
    <p:sldId id="385" r:id="rId27"/>
    <p:sldId id="386" r:id="rId28"/>
    <p:sldId id="387" r:id="rId29"/>
    <p:sldId id="388" r:id="rId30"/>
    <p:sldId id="381" r:id="rId31"/>
    <p:sldId id="382" r:id="rId32"/>
    <p:sldId id="353" r:id="rId33"/>
    <p:sldId id="354" r:id="rId34"/>
    <p:sldId id="362" r:id="rId35"/>
    <p:sldId id="314" r:id="rId36"/>
    <p:sldId id="330" r:id="rId37"/>
    <p:sldId id="35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648"/>
    <a:srgbClr val="FEE3AF"/>
    <a:srgbClr val="FBC864"/>
    <a:srgbClr val="77ADC0"/>
    <a:srgbClr val="6D9FB1"/>
    <a:srgbClr val="F7931D"/>
    <a:srgbClr val="F8B417"/>
    <a:srgbClr val="0087B2"/>
    <a:srgbClr val="F16649"/>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5" autoAdjust="0"/>
    <p:restoredTop sz="94679"/>
  </p:normalViewPr>
  <p:slideViewPr>
    <p:cSldViewPr snapToGrid="0" showGuides="1">
      <p:cViewPr varScale="1">
        <p:scale>
          <a:sx n="83" d="100"/>
          <a:sy n="83" d="100"/>
        </p:scale>
        <p:origin x="557"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2504810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544785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681791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481066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4026690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804484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4259243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32</a:t>
            </a:fld>
            <a:endParaRPr lang="en-US"/>
          </a:p>
        </p:txBody>
      </p:sp>
    </p:spTree>
    <p:extLst>
      <p:ext uri="{BB962C8B-B14F-4D97-AF65-F5344CB8AC3E}">
        <p14:creationId xmlns:p14="http://schemas.microsoft.com/office/powerpoint/2010/main" val="21790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33</a:t>
            </a:fld>
            <a:endParaRPr lang="en-US"/>
          </a:p>
        </p:txBody>
      </p:sp>
    </p:spTree>
    <p:extLst>
      <p:ext uri="{BB962C8B-B14F-4D97-AF65-F5344CB8AC3E}">
        <p14:creationId xmlns:p14="http://schemas.microsoft.com/office/powerpoint/2010/main" val="398105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D56436-5FBC-46FF-BB05-91608102908F}" type="slidenum">
              <a:rPr lang="en-US" altLang="en-US"/>
              <a:pPr/>
              <a:t>2</a:t>
            </a:fld>
            <a:endParaRPr lang="en-US" altLang="en-US"/>
          </a:p>
        </p:txBody>
      </p:sp>
    </p:spTree>
    <p:extLst>
      <p:ext uri="{BB962C8B-B14F-4D97-AF65-F5344CB8AC3E}">
        <p14:creationId xmlns:p14="http://schemas.microsoft.com/office/powerpoint/2010/main" val="2884029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34</a:t>
            </a:fld>
            <a:endParaRPr lang="en-US"/>
          </a:p>
        </p:txBody>
      </p:sp>
    </p:spTree>
    <p:extLst>
      <p:ext uri="{BB962C8B-B14F-4D97-AF65-F5344CB8AC3E}">
        <p14:creationId xmlns:p14="http://schemas.microsoft.com/office/powerpoint/2010/main" val="2415866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35</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36</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pPr/>
              <a:t>5</a:t>
            </a:fld>
            <a:endParaRPr lang="en-US"/>
          </a:p>
        </p:txBody>
      </p:sp>
    </p:spTree>
    <p:extLst>
      <p:ext uri="{BB962C8B-B14F-4D97-AF65-F5344CB8AC3E}">
        <p14:creationId xmlns:p14="http://schemas.microsoft.com/office/powerpoint/2010/main" val="2458365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pPr/>
              <a:t>6</a:t>
            </a:fld>
            <a:endParaRPr lang="en-US"/>
          </a:p>
        </p:txBody>
      </p:sp>
    </p:spTree>
    <p:extLst>
      <p:ext uri="{BB962C8B-B14F-4D97-AF65-F5344CB8AC3E}">
        <p14:creationId xmlns:p14="http://schemas.microsoft.com/office/powerpoint/2010/main" val="902935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pPr/>
              <a:t>7</a:t>
            </a:fld>
            <a:endParaRPr lang="en-US"/>
          </a:p>
        </p:txBody>
      </p:sp>
    </p:spTree>
    <p:extLst>
      <p:ext uri="{BB962C8B-B14F-4D97-AF65-F5344CB8AC3E}">
        <p14:creationId xmlns:p14="http://schemas.microsoft.com/office/powerpoint/2010/main" val="2183572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pPr/>
              <a:t>8</a:t>
            </a:fld>
            <a:endParaRPr lang="en-US"/>
          </a:p>
        </p:txBody>
      </p:sp>
    </p:spTree>
    <p:extLst>
      <p:ext uri="{BB962C8B-B14F-4D97-AF65-F5344CB8AC3E}">
        <p14:creationId xmlns:p14="http://schemas.microsoft.com/office/powerpoint/2010/main" val="4127619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pPr/>
              <a:t>9</a:t>
            </a:fld>
            <a:endParaRPr lang="en-US"/>
          </a:p>
        </p:txBody>
      </p:sp>
    </p:spTree>
    <p:extLst>
      <p:ext uri="{BB962C8B-B14F-4D97-AF65-F5344CB8AC3E}">
        <p14:creationId xmlns:p14="http://schemas.microsoft.com/office/powerpoint/2010/main" val="968140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944051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6.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3.svg"/><Relationship Id="rId9" Type="http://schemas.openxmlformats.org/officeDocument/2006/relationships/image" Target="../media/image16.sv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s://www.google.com.vn/url?sa=i&amp;url=https://www.21kschool.com/vn/blog/5-benefits-of-personalized-learning/&amp;psig=AOvVaw1y0fiGQKvHsbn-_0Iv-oz0&amp;ust=1705906477430000&amp;source=images&amp;cd=vfe&amp;opi=89978449&amp;ved=0CBIQjRxqFwoTCIiY4e_z7YMDFQAAAAAdAAAAABAY"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audio" Target="../media/media1.mp3"/><Relationship Id="rId3" Type="http://schemas.microsoft.com/office/2007/relationships/media" Target="../media/media3.mp3"/><Relationship Id="rId7" Type="http://schemas.microsoft.com/office/2007/relationships/media" Target="../media/media1.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15.png"/><Relationship Id="rId5" Type="http://schemas.microsoft.com/office/2007/relationships/media" Target="../media/media2.mp3"/><Relationship Id="rId10" Type="http://schemas.openxmlformats.org/officeDocument/2006/relationships/notesSlide" Target="../notesSlides/notesSlide8.xml"/><Relationship Id="rId4" Type="http://schemas.openxmlformats.org/officeDocument/2006/relationships/audio" Target="../media/media3.mp3"/><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314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013" y="-7620"/>
            <a:ext cx="12192000" cy="1083309"/>
            <a:chOff x="0" y="-3"/>
            <a:chExt cx="12192000" cy="1083309"/>
          </a:xfrm>
        </p:grpSpPr>
        <p:sp>
          <p:nvSpPr>
            <p:cNvPr id="12" name="Round Single Corner Rectangle 11"/>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p:cNvSpPr txBox="1"/>
          <p:nvPr/>
        </p:nvSpPr>
        <p:spPr>
          <a:xfrm>
            <a:off x="499767" y="218487"/>
            <a:ext cx="6946062"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PRESENTATION </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80431356"/>
              </p:ext>
            </p:extLst>
          </p:nvPr>
        </p:nvGraphicFramePr>
        <p:xfrm>
          <a:off x="138545" y="1222511"/>
          <a:ext cx="11848045" cy="5680933"/>
        </p:xfrm>
        <a:graphic>
          <a:graphicData uri="http://schemas.openxmlformats.org/drawingml/2006/table">
            <a:tbl>
              <a:tblPr bandRow="1">
                <a:tableStyleId>{5C22544A-7EE6-4342-B048-85BDC9FD1C3A}</a:tableStyleId>
              </a:tblPr>
              <a:tblGrid>
                <a:gridCol w="5357091">
                  <a:extLst>
                    <a:ext uri="{9D8B030D-6E8A-4147-A177-3AD203B41FA5}">
                      <a16:colId xmlns:a16="http://schemas.microsoft.com/office/drawing/2014/main" val="178702658"/>
                    </a:ext>
                  </a:extLst>
                </a:gridCol>
                <a:gridCol w="1424263">
                  <a:extLst>
                    <a:ext uri="{9D8B030D-6E8A-4147-A177-3AD203B41FA5}">
                      <a16:colId xmlns:a16="http://schemas.microsoft.com/office/drawing/2014/main" val="2759178352"/>
                    </a:ext>
                  </a:extLst>
                </a:gridCol>
                <a:gridCol w="5066691">
                  <a:extLst>
                    <a:ext uri="{9D8B030D-6E8A-4147-A177-3AD203B41FA5}">
                      <a16:colId xmlns:a16="http://schemas.microsoft.com/office/drawing/2014/main" val="1363729389"/>
                    </a:ext>
                  </a:extLst>
                </a:gridCol>
              </a:tblGrid>
              <a:tr h="630013">
                <a:tc>
                  <a:txBody>
                    <a:bodyPr/>
                    <a:lstStyle/>
                    <a:p>
                      <a:pPr algn="ctr">
                        <a:spcAft>
                          <a:spcPts val="0"/>
                        </a:spcAft>
                      </a:pPr>
                      <a:r>
                        <a:rPr lang="en-US" sz="3200" b="1" dirty="0">
                          <a:effectLst/>
                          <a:latin typeface="Times New Roman" panose="02020603050405020304" pitchFamily="18" charset="0"/>
                          <a:cs typeface="Times New Roman" panose="02020603050405020304" pitchFamily="18" charset="0"/>
                        </a:rPr>
                        <a:t>Form</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solidFill>
                      <a:schemeClr val="accent6">
                        <a:lumMod val="40000"/>
                        <a:lumOff val="60000"/>
                      </a:schemeClr>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noFill/>
                  </a:tcPr>
                </a:tc>
                <a:tc>
                  <a:txBody>
                    <a:bodyPr/>
                    <a:lstStyle/>
                    <a:p>
                      <a:pPr algn="ctr">
                        <a:spcAft>
                          <a:spcPts val="0"/>
                        </a:spcAft>
                      </a:pPr>
                      <a:r>
                        <a:rPr lang="en-US" sz="3200" b="1" dirty="0" smtClean="0">
                          <a:effectLst/>
                          <a:latin typeface="Times New Roman" panose="02020603050405020304" pitchFamily="18" charset="0"/>
                          <a:cs typeface="Times New Roman" panose="02020603050405020304" pitchFamily="18" charset="0"/>
                        </a:rPr>
                        <a:t>Vietnamese</a:t>
                      </a:r>
                      <a:r>
                        <a:rPr lang="vi-VN" sz="3200" b="1" dirty="0" smtClean="0">
                          <a:effectLst/>
                          <a:latin typeface="Times New Roman" panose="02020603050405020304" pitchFamily="18" charset="0"/>
                          <a:cs typeface="Times New Roman" panose="02020603050405020304" pitchFamily="18" charset="0"/>
                        </a:rPr>
                        <a:t> </a:t>
                      </a:r>
                      <a:r>
                        <a:rPr lang="vi-VN" sz="3200" b="1" dirty="0" smtClean="0">
                          <a:effectLst/>
                          <a:latin typeface="Times New Roman" panose="02020603050405020304" pitchFamily="18" charset="0"/>
                          <a:ea typeface="Calibri" pitchFamily="34" charset="0"/>
                          <a:cs typeface="Times New Roman" panose="02020603050405020304" pitchFamily="18" charset="0"/>
                        </a:rPr>
                        <a:t>equivalent </a:t>
                      </a:r>
                      <a:r>
                        <a:rPr lang="vi-VN" sz="3200" b="1" dirty="0" smtClean="0">
                          <a:effectLst/>
                          <a:latin typeface="Times New Roman" panose="02020603050405020304" pitchFamily="18" charset="0"/>
                          <a:cs typeface="Times New Roman" panose="02020603050405020304" pitchFamily="18" charset="0"/>
                        </a:rPr>
                        <a:t> </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solidFill>
                      <a:schemeClr val="accent1">
                        <a:lumMod val="40000"/>
                        <a:lumOff val="60000"/>
                      </a:schemeClr>
                    </a:solidFill>
                  </a:tcPr>
                </a:tc>
                <a:extLst>
                  <a:ext uri="{0D108BD9-81ED-4DB2-BD59-A6C34878D82A}">
                    <a16:rowId xmlns:a16="http://schemas.microsoft.com/office/drawing/2014/main" val="668899475"/>
                  </a:ext>
                </a:extLst>
              </a:tr>
              <a:tr h="778058">
                <a:tc>
                  <a:txBody>
                    <a:bodyPr/>
                    <a:lstStyle/>
                    <a:p>
                      <a:pPr marL="144145" indent="-144145">
                        <a:spcAft>
                          <a:spcPts val="0"/>
                        </a:spcAft>
                      </a:pPr>
                      <a:r>
                        <a:rPr lang="en-US" sz="3200" dirty="0" smtClean="0">
                          <a:solidFill>
                            <a:schemeClr val="tx1"/>
                          </a:solidFill>
                          <a:effectLst/>
                        </a:rPr>
                        <a:t>1. </a:t>
                      </a:r>
                      <a:r>
                        <a:rPr lang="en-US" sz="3200" b="1" dirty="0" smtClean="0">
                          <a:solidFill>
                            <a:schemeClr val="tx1"/>
                          </a:solidFill>
                          <a:latin typeface="Times New Roman" panose="02020603050405020304" pitchFamily="18" charset="0"/>
                          <a:cs typeface="Times New Roman" panose="02020603050405020304" pitchFamily="18" charset="0"/>
                        </a:rPr>
                        <a:t>preference ( n)</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nchor="ctr">
                    <a:solidFill>
                      <a:schemeClr val="accent6">
                        <a:lumMod val="40000"/>
                        <a:lumOff val="60000"/>
                      </a:schemeClr>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latin typeface="Times New Roman" panose="02020603050405020304" pitchFamily="18" charset="0"/>
                          <a:cs typeface="Times New Roman" panose="02020603050405020304" pitchFamily="18" charset="0"/>
                        </a:rPr>
                        <a:t>a. </a:t>
                      </a:r>
                      <a:r>
                        <a:rPr lang="en-US" sz="3200" dirty="0" err="1" smtClean="0">
                          <a:latin typeface="Times New Roman" panose="02020603050405020304" pitchFamily="18" charset="0"/>
                          <a:cs typeface="Times New Roman" panose="02020603050405020304" pitchFamily="18" charset="0"/>
                        </a:rPr>
                        <a:t>đồ</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dùng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bếp</a:t>
                      </a:r>
                      <a:endParaRPr lang="en-US" sz="3200" dirty="0" smtClean="0">
                        <a:latin typeface="Times New Roman" panose="02020603050405020304" pitchFamily="18" charset="0"/>
                        <a:cs typeface="Times New Roman" panose="02020603050405020304" pitchFamily="18" charset="0"/>
                      </a:endParaRPr>
                    </a:p>
                  </a:txBody>
                  <a:tcPr marL="36195" marR="36195" marT="71755" marB="71755" anchor="ctr">
                    <a:solidFill>
                      <a:schemeClr val="accent1">
                        <a:lumMod val="40000"/>
                        <a:lumOff val="60000"/>
                      </a:schemeClr>
                    </a:solidFill>
                  </a:tcPr>
                </a:tc>
                <a:extLst>
                  <a:ext uri="{0D108BD9-81ED-4DB2-BD59-A6C34878D82A}">
                    <a16:rowId xmlns:a16="http://schemas.microsoft.com/office/drawing/2014/main" val="161936037"/>
                  </a:ext>
                </a:extLst>
              </a:tr>
              <a:tr h="778058">
                <a:tc>
                  <a:txBody>
                    <a:bodyPr/>
                    <a:lstStyle/>
                    <a:p>
                      <a:pPr marL="144145" indent="-144145">
                        <a:spcAft>
                          <a:spcPts val="0"/>
                        </a:spcAft>
                      </a:pPr>
                      <a:r>
                        <a:rPr lang="en-US" sz="3200" dirty="0" smtClean="0">
                          <a:solidFill>
                            <a:schemeClr val="tx1"/>
                          </a:solidFill>
                          <a:effectLst/>
                        </a:rPr>
                        <a:t>2. </a:t>
                      </a:r>
                      <a:r>
                        <a:rPr lang="en-US" sz="3200" b="1" dirty="0" smtClean="0">
                          <a:solidFill>
                            <a:schemeClr val="tx1"/>
                          </a:solidFill>
                          <a:latin typeface="Times New Roman" panose="02020603050405020304" pitchFamily="18" charset="0"/>
                          <a:cs typeface="Times New Roman" panose="02020603050405020304" pitchFamily="18" charset="0"/>
                        </a:rPr>
                        <a:t>Kitchenware</a:t>
                      </a:r>
                      <a:r>
                        <a:rPr lang="en-US" sz="3200" b="1" baseline="0" dirty="0" smtClean="0">
                          <a:solidFill>
                            <a:schemeClr val="tx1"/>
                          </a:solidFill>
                          <a:latin typeface="Times New Roman" panose="02020603050405020304" pitchFamily="18" charset="0"/>
                          <a:cs typeface="Times New Roman" panose="02020603050405020304" pitchFamily="18" charset="0"/>
                        </a:rPr>
                        <a:t> ( n)</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nchor="ctr">
                    <a:solidFill>
                      <a:schemeClr val="accent6">
                        <a:lumMod val="40000"/>
                        <a:lumOff val="60000"/>
                      </a:schemeClr>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effectLst/>
                          <a:latin typeface="+mn-lt"/>
                          <a:ea typeface="+mn-ea"/>
                        </a:rPr>
                        <a:t>  b. </a:t>
                      </a:r>
                      <a:r>
                        <a:rPr lang="en-US" sz="3200" dirty="0" err="1" smtClean="0">
                          <a:latin typeface="Times New Roman" panose="02020603050405020304" pitchFamily="18" charset="0"/>
                          <a:cs typeface="Times New Roman" panose="02020603050405020304" pitchFamily="18" charset="0"/>
                        </a:rPr>
                        <a:t>dịch</a:t>
                      </a:r>
                      <a:r>
                        <a:rPr lang="en-US" sz="3200" baseline="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vụ</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hàng</a:t>
                      </a:r>
                      <a:r>
                        <a:rPr lang="en-US" sz="3200" dirty="0" smtClean="0">
                          <a:latin typeface="Times New Roman" panose="02020603050405020304" pitchFamily="18" charset="0"/>
                          <a:cs typeface="Times New Roman" panose="02020603050405020304" pitchFamily="18" charset="0"/>
                        </a:rPr>
                        <a:t> </a:t>
                      </a:r>
                    </a:p>
                  </a:txBody>
                  <a:tcPr marL="36195" marR="36195" marT="71755" marB="71755" anchor="ctr">
                    <a:solidFill>
                      <a:schemeClr val="accent1">
                        <a:lumMod val="40000"/>
                        <a:lumOff val="60000"/>
                      </a:schemeClr>
                    </a:solidFill>
                  </a:tcPr>
                </a:tc>
                <a:extLst>
                  <a:ext uri="{0D108BD9-81ED-4DB2-BD59-A6C34878D82A}">
                    <a16:rowId xmlns:a16="http://schemas.microsoft.com/office/drawing/2014/main" val="3330989348"/>
                  </a:ext>
                </a:extLst>
              </a:tr>
              <a:tr h="778058">
                <a:tc>
                  <a:txBody>
                    <a:bodyPr/>
                    <a:lstStyle/>
                    <a:p>
                      <a:pPr marL="144145" indent="-144145">
                        <a:spcAft>
                          <a:spcPts val="0"/>
                        </a:spcAft>
                      </a:pPr>
                      <a:r>
                        <a:rPr lang="en-US" sz="3200" dirty="0" smtClean="0">
                          <a:solidFill>
                            <a:schemeClr val="tx1"/>
                          </a:solidFill>
                          <a:effectLst/>
                        </a:rPr>
                        <a:t>3. </a:t>
                      </a:r>
                      <a:r>
                        <a:rPr lang="en-US" sz="3200" b="1" dirty="0" smtClean="0">
                          <a:solidFill>
                            <a:schemeClr val="tx1"/>
                          </a:solidFill>
                          <a:latin typeface="Times New Roman" panose="02020603050405020304" pitchFamily="18" charset="0"/>
                          <a:cs typeface="Times New Roman" panose="02020603050405020304" pitchFamily="18" charset="0"/>
                        </a:rPr>
                        <a:t>Cosmetics</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nchor="ctr">
                    <a:solidFill>
                      <a:schemeClr val="accent6">
                        <a:lumMod val="40000"/>
                        <a:lumOff val="60000"/>
                      </a:schemeClr>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aseline="0" dirty="0" smtClean="0">
                          <a:effectLst/>
                          <a:latin typeface="Times New Roman" panose="02020603050405020304" pitchFamily="18" charset="0"/>
                          <a:ea typeface="Times New Roman" panose="02020603050405020304" pitchFamily="18" charset="0"/>
                        </a:rPr>
                        <a:t> c.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đẹp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hơn</a:t>
                      </a:r>
                      <a:endParaRPr lang="en-US" sz="3200" dirty="0" smtClean="0">
                        <a:latin typeface="Times New Roman" panose="02020603050405020304" pitchFamily="18" charset="0"/>
                        <a:cs typeface="Times New Roman" panose="02020603050405020304" pitchFamily="18" charset="0"/>
                      </a:endParaRPr>
                    </a:p>
                  </a:txBody>
                  <a:tcPr marL="36195" marR="36195" marT="71755" marB="71755" anchor="ctr">
                    <a:solidFill>
                      <a:schemeClr val="accent1">
                        <a:lumMod val="40000"/>
                        <a:lumOff val="60000"/>
                      </a:schemeClr>
                    </a:solidFill>
                  </a:tcPr>
                </a:tc>
                <a:extLst>
                  <a:ext uri="{0D108BD9-81ED-4DB2-BD59-A6C34878D82A}">
                    <a16:rowId xmlns:a16="http://schemas.microsoft.com/office/drawing/2014/main" val="854713314"/>
                  </a:ext>
                </a:extLst>
              </a:tr>
              <a:tr h="778058">
                <a:tc>
                  <a:txBody>
                    <a:bodyPr/>
                    <a:lstStyle/>
                    <a:p>
                      <a:pPr marL="144145" marR="0" indent="-144145"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tx1"/>
                          </a:solidFill>
                          <a:effectLst/>
                        </a:rPr>
                        <a:t>4. </a:t>
                      </a:r>
                      <a:r>
                        <a:rPr lang="en-US" sz="3200" b="1" dirty="0" smtClean="0">
                          <a:solidFill>
                            <a:schemeClr val="tx1"/>
                          </a:solidFill>
                          <a:latin typeface="Times New Roman" panose="02020603050405020304" pitchFamily="18" charset="0"/>
                          <a:cs typeface="Times New Roman" panose="02020603050405020304" pitchFamily="18" charset="0"/>
                        </a:rPr>
                        <a:t>delivery service ( n) </a:t>
                      </a:r>
                    </a:p>
                    <a:p>
                      <a:pPr marL="144145" indent="-144145">
                        <a:spcAft>
                          <a:spcPts val="0"/>
                        </a:spcAft>
                      </a:pP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nchor="ctr">
                    <a:solidFill>
                      <a:schemeClr val="accent6">
                        <a:lumMod val="40000"/>
                        <a:lumOff val="60000"/>
                      </a:schemeClr>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effectLst/>
                          <a:latin typeface="Times New Roman" panose="02020603050405020304" pitchFamily="18" charset="0"/>
                          <a:cs typeface="Times New Roman" panose="02020603050405020304" pitchFamily="18" charset="0"/>
                        </a:rPr>
                        <a:t> d. </a:t>
                      </a:r>
                      <a:r>
                        <a:rPr lang="en-US" sz="3200" dirty="0" err="1" smtClean="0">
                          <a:latin typeface="Times New Roman" panose="02020603050405020304" pitchFamily="18" charset="0"/>
                          <a:cs typeface="Times New Roman" panose="02020603050405020304" pitchFamily="18" charset="0"/>
                        </a:rPr>
                        <a:t>sở</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endParaRPr lang="en-US" sz="3200" dirty="0" smtClean="0">
                        <a:latin typeface="Times New Roman" panose="02020603050405020304" pitchFamily="18" charset="0"/>
                        <a:cs typeface="Times New Roman" panose="02020603050405020304" pitchFamily="18" charset="0"/>
                      </a:endParaRPr>
                    </a:p>
                  </a:txBody>
                  <a:tcPr marL="36195" marR="36195" marT="71755" marB="71755" anchor="ctr">
                    <a:solidFill>
                      <a:schemeClr val="accent1">
                        <a:lumMod val="40000"/>
                        <a:lumOff val="60000"/>
                      </a:schemeClr>
                    </a:solidFill>
                  </a:tcPr>
                </a:tc>
                <a:extLst>
                  <a:ext uri="{0D108BD9-81ED-4DB2-BD59-A6C34878D82A}">
                    <a16:rowId xmlns:a16="http://schemas.microsoft.com/office/drawing/2014/main" val="1511327387"/>
                  </a:ext>
                </a:extLst>
              </a:tr>
              <a:tr h="818641">
                <a:tc>
                  <a:txBody>
                    <a:bodyPr/>
                    <a:lstStyle/>
                    <a:p>
                      <a:endParaRPr lang="en-US" dirty="0"/>
                    </a:p>
                  </a:txBody>
                  <a:tcPr marL="71755" marR="71755" marT="71755" marB="71755" anchor="ctr">
                    <a:solidFill>
                      <a:schemeClr val="bg1"/>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noFill/>
                  </a:tcPr>
                </a:tc>
                <a:tc>
                  <a:txBody>
                    <a:bodyPr/>
                    <a:lstStyle/>
                    <a:p>
                      <a:endParaRPr lang="en-US" dirty="0"/>
                    </a:p>
                  </a:txBody>
                  <a:tcPr marL="36195" marR="36195" marT="71755" marB="71755" anchor="ctr">
                    <a:solidFill>
                      <a:schemeClr val="bg1"/>
                    </a:solidFill>
                  </a:tcPr>
                </a:tc>
                <a:extLst>
                  <a:ext uri="{0D108BD9-81ED-4DB2-BD59-A6C34878D82A}">
                    <a16:rowId xmlns:a16="http://schemas.microsoft.com/office/drawing/2014/main" val="112117684"/>
                  </a:ext>
                </a:extLst>
              </a:tr>
              <a:tr h="778058">
                <a:tc>
                  <a:txBody>
                    <a:bodyPr/>
                    <a:lstStyle/>
                    <a:p>
                      <a:endParaRPr lang="en-US" dirty="0"/>
                    </a:p>
                  </a:txBody>
                  <a:tcPr marL="71755" marR="71755" marT="71755" marB="71755" anchor="ctr">
                    <a:solidFill>
                      <a:schemeClr val="bg1"/>
                    </a:solidFill>
                  </a:tcPr>
                </a:tc>
                <a:tc>
                  <a:txBody>
                    <a:bodyPr/>
                    <a:lstStyle/>
                    <a:p>
                      <a:pPr algn="ctr">
                        <a:spcAft>
                          <a:spcPts val="0"/>
                        </a:spcAft>
                      </a:pP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noFill/>
                  </a:tcPr>
                </a:tc>
                <a:tc>
                  <a:txBody>
                    <a:bodyPr/>
                    <a:lstStyle/>
                    <a:p>
                      <a:endParaRPr lang="en-US" dirty="0"/>
                    </a:p>
                  </a:txBody>
                  <a:tcPr marL="36195" marR="36195" marT="71755" marB="71755" anchor="ctr">
                    <a:solidFill>
                      <a:schemeClr val="bg1"/>
                    </a:solidFill>
                  </a:tcPr>
                </a:tc>
                <a:extLst>
                  <a:ext uri="{0D108BD9-81ED-4DB2-BD59-A6C34878D82A}">
                    <a16:rowId xmlns:a16="http://schemas.microsoft.com/office/drawing/2014/main" val="3022422520"/>
                  </a:ext>
                </a:extLst>
              </a:tr>
            </a:tbl>
          </a:graphicData>
        </a:graphic>
      </p:graphicFrame>
      <p:cxnSp>
        <p:nvCxnSpPr>
          <p:cNvPr id="4" name="Straight Arrow Connector 3"/>
          <p:cNvCxnSpPr/>
          <p:nvPr/>
        </p:nvCxnSpPr>
        <p:spPr>
          <a:xfrm>
            <a:off x="3288145" y="2419927"/>
            <a:ext cx="3625018" cy="2415853"/>
          </a:xfrm>
          <a:prstGeom prst="straightConnector1">
            <a:avLst/>
          </a:prstGeom>
          <a:ln w="38100">
            <a:solidFill>
              <a:srgbClr val="2A770F"/>
            </a:solidFill>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flipV="1">
            <a:off x="3888509" y="2419927"/>
            <a:ext cx="3097082" cy="738909"/>
          </a:xfrm>
          <a:prstGeom prst="straightConnector1">
            <a:avLst/>
          </a:prstGeom>
          <a:ln w="38100">
            <a:solidFill>
              <a:srgbClr val="F7941E"/>
            </a:solidFill>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4830618" y="3811772"/>
            <a:ext cx="2154973" cy="67501"/>
          </a:xfrm>
          <a:prstGeom prst="straightConnector1">
            <a:avLst/>
          </a:prstGeom>
          <a:ln w="38100">
            <a:solidFill>
              <a:srgbClr val="002060"/>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4992846" y="3158836"/>
            <a:ext cx="2239227" cy="134620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77466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E1B1D97-8F69-4A19-584A-DA28562A0936}"/>
              </a:ext>
            </a:extLst>
          </p:cNvPr>
          <p:cNvSpPr/>
          <p:nvPr/>
        </p:nvSpPr>
        <p:spPr>
          <a:xfrm>
            <a:off x="163794" y="1288457"/>
            <a:ext cx="11919142" cy="5569543"/>
          </a:xfrm>
          <a:prstGeom prst="roundRect">
            <a:avLst>
              <a:gd name="adj" fmla="val 8104"/>
            </a:avLst>
          </a:prstGeom>
          <a:solidFill>
            <a:srgbClr val="FEE3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3" name="Group 12"/>
          <p:cNvGrpSpPr/>
          <p:nvPr/>
        </p:nvGrpSpPr>
        <p:grpSpPr>
          <a:xfrm>
            <a:off x="277091" y="121234"/>
            <a:ext cx="11805845" cy="701691"/>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3" y="826792"/>
            <a:ext cx="11148370" cy="461665"/>
          </a:xfrm>
          <a:prstGeom prst="rect">
            <a:avLst/>
          </a:prstGeom>
          <a:noFill/>
          <a:effectLst/>
        </p:spPr>
        <p:txBody>
          <a:bodyPr wrap="square" rtlCol="0">
            <a:spAutoFit/>
          </a:bodyPr>
          <a:lstStyle/>
          <a:p>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Read the passage and choose the correct answer A, B, C, or D. </a:t>
            </a:r>
            <a:endParaRPr lang="en-US" sz="2400" b="1" dirty="0">
              <a:solidFill>
                <a:srgbClr val="FF0000"/>
              </a:solidFill>
              <a:effectLst>
                <a:glow rad="88900">
                  <a:schemeClr val="bg1"/>
                </a:glow>
              </a:effectLst>
              <a:latin typeface="Times New Roman" panose="02020603050405020304" pitchFamily="18" charset="0"/>
              <a:cs typeface="Times New Roman" panose="02020603050405020304" pitchFamily="18" charset="0"/>
            </a:endParaRPr>
          </a:p>
        </p:txBody>
      </p:sp>
      <p:sp>
        <p:nvSpPr>
          <p:cNvPr id="16" name="Rounded Rectangle 15"/>
          <p:cNvSpPr/>
          <p:nvPr/>
        </p:nvSpPr>
        <p:spPr>
          <a:xfrm>
            <a:off x="487067" y="76707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682906"/>
            <a:ext cx="3930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7043286"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READING</a:t>
            </a:r>
          </a:p>
        </p:txBody>
      </p:sp>
      <p:sp>
        <p:nvSpPr>
          <p:cNvPr id="11" name="TextBox 10">
            <a:extLst>
              <a:ext uri="{FF2B5EF4-FFF2-40B4-BE49-F238E27FC236}">
                <a16:creationId xmlns:a16="http://schemas.microsoft.com/office/drawing/2014/main" id="{4B762BA3-5846-49A1-A041-93C20AA09C52}"/>
              </a:ext>
            </a:extLst>
          </p:cNvPr>
          <p:cNvSpPr txBox="1"/>
          <p:nvPr/>
        </p:nvSpPr>
        <p:spPr>
          <a:xfrm>
            <a:off x="157018" y="1412397"/>
            <a:ext cx="11978703" cy="5493812"/>
          </a:xfrm>
          <a:prstGeom prst="rect">
            <a:avLst/>
          </a:prstGeom>
          <a:noFill/>
        </p:spPr>
        <p:txBody>
          <a:bodyPr wrap="square">
            <a:spAutoFit/>
          </a:bodyPr>
          <a:lstStyle/>
          <a:p>
            <a:pPr indent="-1270"/>
            <a:r>
              <a:rPr lang="en-US" sz="2700" dirty="0">
                <a:latin typeface="Times New Roman" panose="02020603050405020304" pitchFamily="18" charset="0"/>
                <a:cs typeface="Times New Roman" panose="02020603050405020304" pitchFamily="18" charset="0"/>
              </a:rPr>
              <a:t>Not long ago, open-air markets played an important part in the lives of the Vietnamese. Wherever there was open space, the local people could start their own market. There, you could find almost everything from local home-made and home-grown products to those that the sellers bought wholesale from somewhere and resold them for a profit. Since the locals went there nearly every day, they knew one another, and the sellers even remembered the customers’ preferences. Then supermarkets came and soon became popular. There are many reasons to explain their popularity. First, they offer a cool and large shopping site. Shoppers can spend hours in them without worrying about heat or rain. Second, they provide shoppers with a wide range of goods, from foods and kitchenware to cosmetics and pet care products. People do not have to move from shop to shop to collect all the things they need. Nowadays, many supermarkets even offer home-delivery service and online shopping, which makes shopping even easier.</a:t>
            </a:r>
          </a:p>
        </p:txBody>
      </p:sp>
      <p:pic>
        <p:nvPicPr>
          <p:cNvPr id="2" name="2 Minutes timer (Đồng hồ 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35491" y="110844"/>
            <a:ext cx="1575276" cy="618831"/>
          </a:xfrm>
          <a:prstGeom prst="rect">
            <a:avLst/>
          </a:prstGeom>
        </p:spPr>
      </p:pic>
    </p:spTree>
    <p:extLst>
      <p:ext uri="{BB962C8B-B14F-4D97-AF65-F5344CB8AC3E}">
        <p14:creationId xmlns:p14="http://schemas.microsoft.com/office/powerpoint/2010/main" val="152922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E1B1D97-8F69-4A19-584A-DA28562A0936}"/>
              </a:ext>
            </a:extLst>
          </p:cNvPr>
          <p:cNvSpPr/>
          <p:nvPr/>
        </p:nvSpPr>
        <p:spPr>
          <a:xfrm>
            <a:off x="110836" y="1378096"/>
            <a:ext cx="7458511" cy="5410631"/>
          </a:xfrm>
          <a:prstGeom prst="roundRect">
            <a:avLst>
              <a:gd name="adj" fmla="val 8104"/>
            </a:avLst>
          </a:prstGeom>
          <a:solidFill>
            <a:srgbClr val="FEE3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3" name="Group 12"/>
          <p:cNvGrpSpPr/>
          <p:nvPr/>
        </p:nvGrpSpPr>
        <p:grpSpPr>
          <a:xfrm>
            <a:off x="-1172" y="-7619"/>
            <a:ext cx="12192000" cy="774806"/>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50123" y="29918"/>
            <a:ext cx="704328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11" name="TextBox 10">
            <a:extLst>
              <a:ext uri="{FF2B5EF4-FFF2-40B4-BE49-F238E27FC236}">
                <a16:creationId xmlns:a16="http://schemas.microsoft.com/office/drawing/2014/main" id="{4B762BA3-5846-49A1-A041-93C20AA09C52}"/>
              </a:ext>
            </a:extLst>
          </p:cNvPr>
          <p:cNvSpPr txBox="1"/>
          <p:nvPr/>
        </p:nvSpPr>
        <p:spPr>
          <a:xfrm>
            <a:off x="316432" y="1366839"/>
            <a:ext cx="7196622" cy="5586145"/>
          </a:xfrm>
          <a:prstGeom prst="rect">
            <a:avLst/>
          </a:prstGeom>
          <a:noFill/>
        </p:spPr>
        <p:txBody>
          <a:bodyPr wrap="square">
            <a:spAutoFit/>
          </a:bodyPr>
          <a:lstStyle/>
          <a:p>
            <a:pPr indent="-1270"/>
            <a:r>
              <a:rPr lang="en-US" sz="2100" dirty="0">
                <a:latin typeface="Times New Roman" panose="02020603050405020304" pitchFamily="18" charset="0"/>
                <a:cs typeface="Times New Roman" panose="02020603050405020304" pitchFamily="18" charset="0"/>
              </a:rPr>
              <a:t>Not long ago, open-air markets played an important part in the lives of the Vietnamese. Wherever there was open space, the local people could start their own market. There, you could find almost everything from local home-made and home-grown products to those that the sellers bought wholesale from somewhere and resold them for a profit. Since the locals went there nearly every day, they knew one another, and the sellers even remembered the customers’ preferences. Then supermarkets came and soon became popular. There are many reasons to explain their popularity. First, they offer a cool and large shopping site. Shoppers can spend hours in them without worrying about heat or rain. Second, they provide shoppers with a wide range of goods, from foods and kitchenware to cosmetics and pet care products. People do not have to move from shop to shop to collect all the things they need. Nowadays, many supermarkets even offer home-delivery service and online shopping, which makes shopping even easier.</a:t>
            </a:r>
          </a:p>
        </p:txBody>
      </p:sp>
      <p:sp>
        <p:nvSpPr>
          <p:cNvPr id="4" name="TextBox 3">
            <a:extLst>
              <a:ext uri="{FF2B5EF4-FFF2-40B4-BE49-F238E27FC236}">
                <a16:creationId xmlns:a16="http://schemas.microsoft.com/office/drawing/2014/main" id="{B15528CE-89F4-8001-5FC6-E62155140341}"/>
              </a:ext>
            </a:extLst>
          </p:cNvPr>
          <p:cNvSpPr txBox="1"/>
          <p:nvPr/>
        </p:nvSpPr>
        <p:spPr>
          <a:xfrm>
            <a:off x="7607167" y="2031543"/>
            <a:ext cx="4454354" cy="3970318"/>
          </a:xfrm>
          <a:prstGeom prst="rect">
            <a:avLst/>
          </a:prstGeom>
          <a:noFill/>
        </p:spPr>
        <p:txBody>
          <a:bodyPr wrap="square">
            <a:spAutoFit/>
          </a:bodyPr>
          <a:lstStyle/>
          <a:p>
            <a:r>
              <a:rPr lang="en-US" sz="2800" b="1" dirty="0">
                <a:solidFill>
                  <a:srgbClr val="F26648"/>
                </a:solidFill>
                <a:latin typeface="Times New Roman" panose="02020603050405020304" pitchFamily="18" charset="0"/>
                <a:cs typeface="Times New Roman" panose="02020603050405020304" pitchFamily="18" charset="0"/>
              </a:rPr>
              <a:t>1. </a:t>
            </a:r>
            <a:r>
              <a:rPr lang="en-US" sz="2800" dirty="0">
                <a:latin typeface="Times New Roman" panose="02020603050405020304" pitchFamily="18" charset="0"/>
                <a:cs typeface="Times New Roman" panose="02020603050405020304" pitchFamily="18" charset="0"/>
              </a:rPr>
              <a:t>In the past, the local people could start an open-air market when ______.</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they paid the rent </a:t>
            </a:r>
          </a:p>
          <a:p>
            <a:r>
              <a:rPr lang="en-US" sz="2800" dirty="0">
                <a:latin typeface="Times New Roman" panose="02020603050405020304" pitchFamily="18" charset="0"/>
                <a:cs typeface="Times New Roman" panose="02020603050405020304" pitchFamily="18" charset="0"/>
              </a:rPr>
              <a:t>B. they found a spacious spot </a:t>
            </a:r>
          </a:p>
          <a:p>
            <a:r>
              <a:rPr lang="en-US" sz="2800" dirty="0">
                <a:latin typeface="Times New Roman" panose="02020603050405020304" pitchFamily="18" charset="0"/>
                <a:cs typeface="Times New Roman" panose="02020603050405020304" pitchFamily="18" charset="0"/>
              </a:rPr>
              <a:t>C. they had products to sell </a:t>
            </a:r>
          </a:p>
          <a:p>
            <a:r>
              <a:rPr lang="en-US" sz="2800" dirty="0">
                <a:latin typeface="Times New Roman" panose="02020603050405020304" pitchFamily="18" charset="0"/>
                <a:cs typeface="Times New Roman" panose="02020603050405020304" pitchFamily="18" charset="0"/>
              </a:rPr>
              <a:t>D. they didn’t want to shop elsewhere</a:t>
            </a:r>
          </a:p>
        </p:txBody>
      </p:sp>
      <p:sp>
        <p:nvSpPr>
          <p:cNvPr id="5" name="Oval 4">
            <a:extLst>
              <a:ext uri="{FF2B5EF4-FFF2-40B4-BE49-F238E27FC236}">
                <a16:creationId xmlns:a16="http://schemas.microsoft.com/office/drawing/2014/main" id="{9F54D6ED-6FB9-1DCA-6E8D-DCF60C7E3E35}"/>
              </a:ext>
            </a:extLst>
          </p:cNvPr>
          <p:cNvSpPr/>
          <p:nvPr/>
        </p:nvSpPr>
        <p:spPr>
          <a:xfrm>
            <a:off x="7538697" y="4180357"/>
            <a:ext cx="544952" cy="5232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a:extLst>
              <a:ext uri="{FF2B5EF4-FFF2-40B4-BE49-F238E27FC236}">
                <a16:creationId xmlns:a16="http://schemas.microsoft.com/office/drawing/2014/main" id="{2ED5024B-EDDC-2909-2BC8-E22CB5AC0125}"/>
              </a:ext>
            </a:extLst>
          </p:cNvPr>
          <p:cNvSpPr txBox="1"/>
          <p:nvPr/>
        </p:nvSpPr>
        <p:spPr>
          <a:xfrm>
            <a:off x="989673" y="780611"/>
            <a:ext cx="11148370" cy="461665"/>
          </a:xfrm>
          <a:prstGeom prst="rect">
            <a:avLst/>
          </a:prstGeom>
          <a:noFill/>
          <a:effectLst/>
        </p:spPr>
        <p:txBody>
          <a:bodyPr wrap="square" rtlCol="0">
            <a:spAutoFit/>
          </a:bodyPr>
          <a:lstStyle/>
          <a:p>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Read the passage and choose the correct answer A, B, C, or D. </a:t>
            </a:r>
            <a:endParaRPr lang="en-US" sz="2400" b="1" dirty="0">
              <a:solidFill>
                <a:srgbClr val="FF0000"/>
              </a:solidFill>
              <a:effectLst>
                <a:glow rad="88900">
                  <a:schemeClr val="bg1"/>
                </a:glow>
              </a:effectLst>
              <a:latin typeface="Times New Roman" panose="02020603050405020304" pitchFamily="18" charset="0"/>
              <a:cs typeface="Times New Roman" panose="02020603050405020304" pitchFamily="18" charset="0"/>
            </a:endParaRPr>
          </a:p>
        </p:txBody>
      </p:sp>
      <p:sp>
        <p:nvSpPr>
          <p:cNvPr id="6" name="Rounded Rectangle 15">
            <a:extLst>
              <a:ext uri="{FF2B5EF4-FFF2-40B4-BE49-F238E27FC236}">
                <a16:creationId xmlns:a16="http://schemas.microsoft.com/office/drawing/2014/main" id="{1BD58EC5-FE0C-2353-7404-64A0E924A932}"/>
              </a:ext>
            </a:extLst>
          </p:cNvPr>
          <p:cNvSpPr/>
          <p:nvPr/>
        </p:nvSpPr>
        <p:spPr>
          <a:xfrm>
            <a:off x="487067" y="757387"/>
            <a:ext cx="502606" cy="540005"/>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7" name="TextBox 6">
            <a:extLst>
              <a:ext uri="{FF2B5EF4-FFF2-40B4-BE49-F238E27FC236}">
                <a16:creationId xmlns:a16="http://schemas.microsoft.com/office/drawing/2014/main" id="{A0ADE46D-9ED6-6DA5-F1F2-68A8009045EE}"/>
              </a:ext>
            </a:extLst>
          </p:cNvPr>
          <p:cNvSpPr txBox="1"/>
          <p:nvPr/>
        </p:nvSpPr>
        <p:spPr>
          <a:xfrm>
            <a:off x="539852" y="618245"/>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cxnSp>
        <p:nvCxnSpPr>
          <p:cNvPr id="10" name="Straight Connector 9"/>
          <p:cNvCxnSpPr/>
          <p:nvPr/>
        </p:nvCxnSpPr>
        <p:spPr>
          <a:xfrm>
            <a:off x="3084945" y="2031543"/>
            <a:ext cx="331585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9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E1B1D97-8F69-4A19-584A-DA28562A0936}"/>
              </a:ext>
            </a:extLst>
          </p:cNvPr>
          <p:cNvSpPr/>
          <p:nvPr/>
        </p:nvSpPr>
        <p:spPr>
          <a:xfrm>
            <a:off x="83127" y="1192160"/>
            <a:ext cx="7708239" cy="5566266"/>
          </a:xfrm>
          <a:prstGeom prst="roundRect">
            <a:avLst>
              <a:gd name="adj" fmla="val 8104"/>
            </a:avLst>
          </a:prstGeom>
          <a:solidFill>
            <a:srgbClr val="FEE3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3" name="Group 12"/>
          <p:cNvGrpSpPr/>
          <p:nvPr/>
        </p:nvGrpSpPr>
        <p:grpSpPr>
          <a:xfrm>
            <a:off x="-1172" y="-7619"/>
            <a:ext cx="12192000" cy="774806"/>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48388"/>
            <a:ext cx="704328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11" name="TextBox 10">
            <a:extLst>
              <a:ext uri="{FF2B5EF4-FFF2-40B4-BE49-F238E27FC236}">
                <a16:creationId xmlns:a16="http://schemas.microsoft.com/office/drawing/2014/main" id="{4B762BA3-5846-49A1-A041-93C20AA09C52}"/>
              </a:ext>
            </a:extLst>
          </p:cNvPr>
          <p:cNvSpPr txBox="1"/>
          <p:nvPr/>
        </p:nvSpPr>
        <p:spPr>
          <a:xfrm>
            <a:off x="83127" y="1108206"/>
            <a:ext cx="7708239" cy="5509200"/>
          </a:xfrm>
          <a:prstGeom prst="rect">
            <a:avLst/>
          </a:prstGeom>
          <a:noFill/>
        </p:spPr>
        <p:txBody>
          <a:bodyPr wrap="square">
            <a:spAutoFit/>
          </a:bodyPr>
          <a:lstStyle/>
          <a:p>
            <a:pPr indent="-1270"/>
            <a:r>
              <a:rPr lang="en-US" sz="2200" dirty="0">
                <a:latin typeface="Times New Roman" panose="02020603050405020304" pitchFamily="18" charset="0"/>
                <a:cs typeface="Times New Roman" panose="02020603050405020304" pitchFamily="18" charset="0"/>
              </a:rPr>
              <a:t>Not long ago, open-air markets played an important part in the lives of the Vietnamese. Wherever there was open space, the local people could start their own market. There, you could find almost everything from local home-made and home-grown products to those that the sellers bought wholesale from somewhere and resold them for a profit. Since the locals went there nearly every day, they knew one another, and the sellers even remembered the customers’ preferences. Then supermarkets came and soon became popular. There are many reasons to explain their popularity. First, they offer a cool and large shopping site. Shoppers can spend hours in them without worrying about heat or rain. Second, they provide shoppers with a wide range of goods, from foods and kitchenware to cosmetics and pet care products. People do not have to move from shop to shop to collect all the things they need. Nowadays, many supermarkets even offer home-delivery service and online shopping, which makes shopping even easier.</a:t>
            </a:r>
          </a:p>
        </p:txBody>
      </p:sp>
      <p:sp>
        <p:nvSpPr>
          <p:cNvPr id="4" name="TextBox 3">
            <a:extLst>
              <a:ext uri="{FF2B5EF4-FFF2-40B4-BE49-F238E27FC236}">
                <a16:creationId xmlns:a16="http://schemas.microsoft.com/office/drawing/2014/main" id="{B15528CE-89F4-8001-5FC6-E62155140341}"/>
              </a:ext>
            </a:extLst>
          </p:cNvPr>
          <p:cNvSpPr txBox="1"/>
          <p:nvPr/>
        </p:nvSpPr>
        <p:spPr>
          <a:xfrm>
            <a:off x="7952509" y="2031543"/>
            <a:ext cx="4109012" cy="3970318"/>
          </a:xfrm>
          <a:prstGeom prst="rect">
            <a:avLst/>
          </a:prstGeom>
          <a:noFill/>
        </p:spPr>
        <p:txBody>
          <a:bodyPr wrap="square">
            <a:spAutoFit/>
          </a:bodyPr>
          <a:lstStyle/>
          <a:p>
            <a:r>
              <a:rPr lang="en-US" sz="2800" b="1" dirty="0">
                <a:solidFill>
                  <a:srgbClr val="F26648"/>
                </a:solidFill>
                <a:latin typeface="Times New Roman" panose="02020603050405020304" pitchFamily="18" charset="0"/>
                <a:cs typeface="Times New Roman" panose="02020603050405020304" pitchFamily="18" charset="0"/>
              </a:rPr>
              <a:t>2. </a:t>
            </a:r>
            <a:r>
              <a:rPr lang="en-US" sz="2800" dirty="0">
                <a:latin typeface="Times New Roman" panose="02020603050405020304" pitchFamily="18" charset="0"/>
                <a:cs typeface="Times New Roman" panose="02020603050405020304" pitchFamily="18" charset="0"/>
              </a:rPr>
              <a:t>The relationship between the sellers and the market-goers at an open-air market was ______.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healthy </a:t>
            </a:r>
          </a:p>
          <a:p>
            <a:r>
              <a:rPr lang="en-US" sz="2800" dirty="0">
                <a:latin typeface="Times New Roman" panose="02020603050405020304" pitchFamily="18" charset="0"/>
                <a:cs typeface="Times New Roman" panose="02020603050405020304" pitchFamily="18" charset="0"/>
              </a:rPr>
              <a:t>B. distant </a:t>
            </a:r>
          </a:p>
          <a:p>
            <a:r>
              <a:rPr lang="en-US" sz="2800" dirty="0">
                <a:latin typeface="Times New Roman" panose="02020603050405020304" pitchFamily="18" charset="0"/>
                <a:cs typeface="Times New Roman" panose="02020603050405020304" pitchFamily="18" charset="0"/>
              </a:rPr>
              <a:t>C. formal </a:t>
            </a:r>
          </a:p>
          <a:p>
            <a:r>
              <a:rPr lang="en-US" sz="2800" dirty="0">
                <a:latin typeface="Times New Roman" panose="02020603050405020304" pitchFamily="18" charset="0"/>
                <a:cs typeface="Times New Roman" panose="02020603050405020304" pitchFamily="18" charset="0"/>
              </a:rPr>
              <a:t>D. close</a:t>
            </a:r>
          </a:p>
        </p:txBody>
      </p:sp>
      <p:sp>
        <p:nvSpPr>
          <p:cNvPr id="5" name="Oval 4">
            <a:extLst>
              <a:ext uri="{FF2B5EF4-FFF2-40B4-BE49-F238E27FC236}">
                <a16:creationId xmlns:a16="http://schemas.microsoft.com/office/drawing/2014/main" id="{9F54D6ED-6FB9-1DCA-6E8D-DCF60C7E3E35}"/>
              </a:ext>
            </a:extLst>
          </p:cNvPr>
          <p:cNvSpPr/>
          <p:nvPr/>
        </p:nvSpPr>
        <p:spPr>
          <a:xfrm>
            <a:off x="7917386" y="5460169"/>
            <a:ext cx="543121" cy="5232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a:extLst>
              <a:ext uri="{FF2B5EF4-FFF2-40B4-BE49-F238E27FC236}">
                <a16:creationId xmlns:a16="http://schemas.microsoft.com/office/drawing/2014/main" id="{2ED5024B-EDDC-2909-2BC8-E22CB5AC0125}"/>
              </a:ext>
            </a:extLst>
          </p:cNvPr>
          <p:cNvSpPr txBox="1"/>
          <p:nvPr/>
        </p:nvSpPr>
        <p:spPr>
          <a:xfrm>
            <a:off x="989673" y="632823"/>
            <a:ext cx="11148370" cy="461665"/>
          </a:xfrm>
          <a:prstGeom prst="rect">
            <a:avLst/>
          </a:prstGeom>
          <a:noFill/>
          <a:effectLst/>
        </p:spPr>
        <p:txBody>
          <a:bodyPr wrap="square" rtlCol="0">
            <a:spAutoFit/>
          </a:bodyPr>
          <a:lstStyle/>
          <a:p>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Read the passage and choose the correct answer A, B, C, or D. </a:t>
            </a:r>
            <a:endParaRPr lang="en-US" sz="2400" b="1" dirty="0">
              <a:solidFill>
                <a:srgbClr val="FF0000"/>
              </a:solidFill>
              <a:effectLst>
                <a:glow rad="88900">
                  <a:schemeClr val="bg1"/>
                </a:glow>
              </a:effectLst>
              <a:latin typeface="Times New Roman" panose="02020603050405020304" pitchFamily="18" charset="0"/>
              <a:cs typeface="Times New Roman" panose="02020603050405020304" pitchFamily="18" charset="0"/>
            </a:endParaRPr>
          </a:p>
        </p:txBody>
      </p:sp>
      <p:sp>
        <p:nvSpPr>
          <p:cNvPr id="6" name="Rounded Rectangle 15">
            <a:extLst>
              <a:ext uri="{FF2B5EF4-FFF2-40B4-BE49-F238E27FC236}">
                <a16:creationId xmlns:a16="http://schemas.microsoft.com/office/drawing/2014/main" id="{1BD58EC5-FE0C-2353-7404-64A0E924A932}"/>
              </a:ext>
            </a:extLst>
          </p:cNvPr>
          <p:cNvSpPr/>
          <p:nvPr/>
        </p:nvSpPr>
        <p:spPr>
          <a:xfrm>
            <a:off x="487067" y="61005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7" name="TextBox 6">
            <a:extLst>
              <a:ext uri="{FF2B5EF4-FFF2-40B4-BE49-F238E27FC236}">
                <a16:creationId xmlns:a16="http://schemas.microsoft.com/office/drawing/2014/main" id="{A0ADE46D-9ED6-6DA5-F1F2-68A8009045EE}"/>
              </a:ext>
            </a:extLst>
          </p:cNvPr>
          <p:cNvSpPr txBox="1"/>
          <p:nvPr/>
        </p:nvSpPr>
        <p:spPr>
          <a:xfrm>
            <a:off x="539853" y="535126"/>
            <a:ext cx="365312"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cxnSp>
        <p:nvCxnSpPr>
          <p:cNvPr id="10" name="Straight Connector 9"/>
          <p:cNvCxnSpPr/>
          <p:nvPr/>
        </p:nvCxnSpPr>
        <p:spPr>
          <a:xfrm>
            <a:off x="178904" y="3458817"/>
            <a:ext cx="7351449" cy="4969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67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E1B1D97-8F69-4A19-584A-DA28562A0936}"/>
              </a:ext>
            </a:extLst>
          </p:cNvPr>
          <p:cNvSpPr/>
          <p:nvPr/>
        </p:nvSpPr>
        <p:spPr>
          <a:xfrm>
            <a:off x="337752" y="1239034"/>
            <a:ext cx="7447226" cy="5567470"/>
          </a:xfrm>
          <a:prstGeom prst="roundRect">
            <a:avLst>
              <a:gd name="adj" fmla="val 8104"/>
            </a:avLst>
          </a:prstGeom>
          <a:solidFill>
            <a:srgbClr val="FEE3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3" name="Group 12"/>
          <p:cNvGrpSpPr/>
          <p:nvPr/>
        </p:nvGrpSpPr>
        <p:grpSpPr>
          <a:xfrm>
            <a:off x="-1172" y="-7619"/>
            <a:ext cx="12192000" cy="712832"/>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7026"/>
            <a:ext cx="7043286"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READING</a:t>
            </a:r>
          </a:p>
        </p:txBody>
      </p:sp>
      <p:sp>
        <p:nvSpPr>
          <p:cNvPr id="11" name="TextBox 10">
            <a:extLst>
              <a:ext uri="{FF2B5EF4-FFF2-40B4-BE49-F238E27FC236}">
                <a16:creationId xmlns:a16="http://schemas.microsoft.com/office/drawing/2014/main" id="{4B762BA3-5846-49A1-A041-93C20AA09C52}"/>
              </a:ext>
            </a:extLst>
          </p:cNvPr>
          <p:cNvSpPr txBox="1"/>
          <p:nvPr/>
        </p:nvSpPr>
        <p:spPr>
          <a:xfrm>
            <a:off x="221669" y="1184715"/>
            <a:ext cx="7721600" cy="5509200"/>
          </a:xfrm>
          <a:prstGeom prst="rect">
            <a:avLst/>
          </a:prstGeom>
          <a:noFill/>
        </p:spPr>
        <p:txBody>
          <a:bodyPr wrap="square">
            <a:spAutoFit/>
          </a:bodyPr>
          <a:lstStyle/>
          <a:p>
            <a:pPr indent="-1270"/>
            <a:r>
              <a:rPr lang="en-US" sz="2200" dirty="0">
                <a:latin typeface="Times New Roman" panose="02020603050405020304" pitchFamily="18" charset="0"/>
                <a:cs typeface="Times New Roman" panose="02020603050405020304" pitchFamily="18" charset="0"/>
              </a:rPr>
              <a:t>Not long ago, open-air markets played an important part in the lives of the Vietnamese. Wherever there was open space, the local people could start their own market. There, you could find almost everything from local home-made and home-grown products to those that the sellers bought wholesale from somewhere and resold them for a profit. Since the locals went there nearly every day, they knew one another, and the sellers even remembered the customers’ preferences. Then supermarkets came and soon became popular. There are many reasons to explain their popularity. First, they offer a cool and large shopping site. Shoppers can spend hours in them without worrying about heat or rain. Second, they provide shoppers with a wide range of goods, from foods and kitchenware to cosmetics and pet care products. People do not have to move from shop to shop to collect all the things they need. Nowadays, many supermarkets even offer home-delivery service and online shopping, which makes shopping even easier.</a:t>
            </a:r>
          </a:p>
        </p:txBody>
      </p:sp>
      <p:sp>
        <p:nvSpPr>
          <p:cNvPr id="4" name="TextBox 3">
            <a:extLst>
              <a:ext uri="{FF2B5EF4-FFF2-40B4-BE49-F238E27FC236}">
                <a16:creationId xmlns:a16="http://schemas.microsoft.com/office/drawing/2014/main" id="{B15528CE-89F4-8001-5FC6-E62155140341}"/>
              </a:ext>
            </a:extLst>
          </p:cNvPr>
          <p:cNvSpPr txBox="1"/>
          <p:nvPr/>
        </p:nvSpPr>
        <p:spPr>
          <a:xfrm>
            <a:off x="7952509" y="2031543"/>
            <a:ext cx="4109012" cy="3108543"/>
          </a:xfrm>
          <a:prstGeom prst="rect">
            <a:avLst/>
          </a:prstGeom>
          <a:noFill/>
        </p:spPr>
        <p:txBody>
          <a:bodyPr wrap="square">
            <a:spAutoFit/>
          </a:bodyPr>
          <a:lstStyle/>
          <a:p>
            <a:r>
              <a:rPr lang="en-US" sz="2800" b="1" dirty="0">
                <a:solidFill>
                  <a:srgbClr val="F26648"/>
                </a:solidFill>
                <a:latin typeface="Times New Roman" panose="02020603050405020304" pitchFamily="18" charset="0"/>
                <a:cs typeface="Times New Roman" panose="02020603050405020304" pitchFamily="18" charset="0"/>
              </a:rPr>
              <a:t>3. </a:t>
            </a:r>
            <a:r>
              <a:rPr lang="en-US" sz="2800" dirty="0">
                <a:latin typeface="Times New Roman" panose="02020603050405020304" pitchFamily="18" charset="0"/>
                <a:cs typeface="Times New Roman" panose="02020603050405020304" pitchFamily="18" charset="0"/>
              </a:rPr>
              <a:t>The writer mentions two ______ the supermarket.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of his experiences with </a:t>
            </a:r>
          </a:p>
          <a:p>
            <a:r>
              <a:rPr lang="en-US" sz="2800" dirty="0">
                <a:latin typeface="Times New Roman" panose="02020603050405020304" pitchFamily="18" charset="0"/>
                <a:cs typeface="Times New Roman" panose="02020603050405020304" pitchFamily="18" charset="0"/>
              </a:rPr>
              <a:t>B. types of goods in </a:t>
            </a:r>
          </a:p>
          <a:p>
            <a:r>
              <a:rPr lang="en-US" sz="2800" dirty="0">
                <a:latin typeface="Times New Roman" panose="02020603050405020304" pitchFamily="18" charset="0"/>
                <a:cs typeface="Times New Roman" panose="02020603050405020304" pitchFamily="18" charset="0"/>
              </a:rPr>
              <a:t>C. benefits of </a:t>
            </a:r>
          </a:p>
          <a:p>
            <a:r>
              <a:rPr lang="en-US" sz="2800" dirty="0">
                <a:latin typeface="Times New Roman" panose="02020603050405020304" pitchFamily="18" charset="0"/>
                <a:cs typeface="Times New Roman" panose="02020603050405020304" pitchFamily="18" charset="0"/>
              </a:rPr>
              <a:t>D. types of shoppers in</a:t>
            </a:r>
          </a:p>
        </p:txBody>
      </p:sp>
      <p:sp>
        <p:nvSpPr>
          <p:cNvPr id="5" name="Oval 4">
            <a:extLst>
              <a:ext uri="{FF2B5EF4-FFF2-40B4-BE49-F238E27FC236}">
                <a16:creationId xmlns:a16="http://schemas.microsoft.com/office/drawing/2014/main" id="{9F54D6ED-6FB9-1DCA-6E8D-DCF60C7E3E35}"/>
              </a:ext>
            </a:extLst>
          </p:cNvPr>
          <p:cNvSpPr/>
          <p:nvPr/>
        </p:nvSpPr>
        <p:spPr>
          <a:xfrm>
            <a:off x="7844383" y="4176315"/>
            <a:ext cx="544952" cy="5232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a:extLst>
              <a:ext uri="{FF2B5EF4-FFF2-40B4-BE49-F238E27FC236}">
                <a16:creationId xmlns:a16="http://schemas.microsoft.com/office/drawing/2014/main" id="{2ED5024B-EDDC-2909-2BC8-E22CB5AC0125}"/>
              </a:ext>
            </a:extLst>
          </p:cNvPr>
          <p:cNvSpPr txBox="1"/>
          <p:nvPr/>
        </p:nvSpPr>
        <p:spPr>
          <a:xfrm>
            <a:off x="1017381" y="725195"/>
            <a:ext cx="11148370" cy="461665"/>
          </a:xfrm>
          <a:prstGeom prst="rect">
            <a:avLst/>
          </a:prstGeom>
          <a:noFill/>
          <a:effectLst/>
        </p:spPr>
        <p:txBody>
          <a:bodyPr wrap="square" rtlCol="0">
            <a:spAutoFit/>
          </a:bodyPr>
          <a:lstStyle/>
          <a:p>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Read the passage and choose the correct answer A, B, C, or D. </a:t>
            </a:r>
            <a:endParaRPr lang="en-US" sz="2400" b="1" dirty="0">
              <a:solidFill>
                <a:srgbClr val="FF0000"/>
              </a:solidFill>
              <a:effectLst>
                <a:glow rad="88900">
                  <a:schemeClr val="bg1"/>
                </a:glow>
              </a:effectLst>
              <a:latin typeface="Times New Roman" panose="02020603050405020304" pitchFamily="18" charset="0"/>
              <a:cs typeface="Times New Roman" panose="02020603050405020304" pitchFamily="18" charset="0"/>
            </a:endParaRPr>
          </a:p>
        </p:txBody>
      </p:sp>
      <p:sp>
        <p:nvSpPr>
          <p:cNvPr id="6" name="Rounded Rectangle 15">
            <a:extLst>
              <a:ext uri="{FF2B5EF4-FFF2-40B4-BE49-F238E27FC236}">
                <a16:creationId xmlns:a16="http://schemas.microsoft.com/office/drawing/2014/main" id="{1BD58EC5-FE0C-2353-7404-64A0E924A932}"/>
              </a:ext>
            </a:extLst>
          </p:cNvPr>
          <p:cNvSpPr/>
          <p:nvPr/>
        </p:nvSpPr>
        <p:spPr>
          <a:xfrm>
            <a:off x="487067" y="655785"/>
            <a:ext cx="502606" cy="521533"/>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7" name="TextBox 6">
            <a:extLst>
              <a:ext uri="{FF2B5EF4-FFF2-40B4-BE49-F238E27FC236}">
                <a16:creationId xmlns:a16="http://schemas.microsoft.com/office/drawing/2014/main" id="{A0ADE46D-9ED6-6DA5-F1F2-68A8009045EE}"/>
              </a:ext>
            </a:extLst>
          </p:cNvPr>
          <p:cNvSpPr txBox="1"/>
          <p:nvPr/>
        </p:nvSpPr>
        <p:spPr>
          <a:xfrm>
            <a:off x="539852" y="553599"/>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cxnSp>
        <p:nvCxnSpPr>
          <p:cNvPr id="10" name="Straight Connector 9"/>
          <p:cNvCxnSpPr/>
          <p:nvPr/>
        </p:nvCxnSpPr>
        <p:spPr>
          <a:xfrm>
            <a:off x="337752" y="4552122"/>
            <a:ext cx="3290031" cy="198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62870" y="4253948"/>
            <a:ext cx="1610139" cy="2981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92487" y="4890052"/>
            <a:ext cx="2305878" cy="1987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7443" y="5237922"/>
            <a:ext cx="7255566" cy="2981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37752" y="5585791"/>
            <a:ext cx="3826744" cy="993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1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E1B1D97-8F69-4A19-584A-DA28562A0936}"/>
              </a:ext>
            </a:extLst>
          </p:cNvPr>
          <p:cNvSpPr/>
          <p:nvPr/>
        </p:nvSpPr>
        <p:spPr>
          <a:xfrm>
            <a:off x="334902" y="1223498"/>
            <a:ext cx="7891619" cy="5619750"/>
          </a:xfrm>
          <a:prstGeom prst="roundRect">
            <a:avLst>
              <a:gd name="adj" fmla="val 8104"/>
            </a:avLst>
          </a:prstGeom>
          <a:solidFill>
            <a:srgbClr val="FEE3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3" name="Group 12"/>
          <p:cNvGrpSpPr/>
          <p:nvPr/>
        </p:nvGrpSpPr>
        <p:grpSpPr>
          <a:xfrm>
            <a:off x="-1172" y="-7620"/>
            <a:ext cx="12192000" cy="752037"/>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29918"/>
            <a:ext cx="7043286"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READING</a:t>
            </a:r>
          </a:p>
        </p:txBody>
      </p:sp>
      <p:sp>
        <p:nvSpPr>
          <p:cNvPr id="11" name="TextBox 10">
            <a:extLst>
              <a:ext uri="{FF2B5EF4-FFF2-40B4-BE49-F238E27FC236}">
                <a16:creationId xmlns:a16="http://schemas.microsoft.com/office/drawing/2014/main" id="{4B762BA3-5846-49A1-A041-93C20AA09C52}"/>
              </a:ext>
            </a:extLst>
          </p:cNvPr>
          <p:cNvSpPr txBox="1"/>
          <p:nvPr/>
        </p:nvSpPr>
        <p:spPr>
          <a:xfrm>
            <a:off x="334903" y="1385304"/>
            <a:ext cx="7891619" cy="5509200"/>
          </a:xfrm>
          <a:prstGeom prst="rect">
            <a:avLst/>
          </a:prstGeom>
          <a:noFill/>
        </p:spPr>
        <p:txBody>
          <a:bodyPr wrap="square">
            <a:spAutoFit/>
          </a:bodyPr>
          <a:lstStyle/>
          <a:p>
            <a:pPr indent="-1270"/>
            <a:r>
              <a:rPr lang="en-US" sz="2200" dirty="0">
                <a:latin typeface="Times New Roman" panose="02020603050405020304" pitchFamily="18" charset="0"/>
                <a:cs typeface="Times New Roman" panose="02020603050405020304" pitchFamily="18" charset="0"/>
              </a:rPr>
              <a:t>Not long ago, open-air markets played an important part in the lives of the Vietnamese. Wherever there was open space, the local people could start their own market. There, you could find almost everything from local home-made and home-grown products to those that the sellers bought wholesale from somewhere and resold them for a profit. Since the locals went there nearly every day, they knew one another, and the sellers even remembered the customers’ preferences. Then supermarkets came and soon became popular. There are many reasons to explain their popularity. First, they offer a cool and large shopping site. Shoppers can spend hours in them without worrying about heat or rain. Second, they provide shoppers with a wide range of goods, from foods and kitchenware to cosmetics and pet care products. People do not have to move from shop to shop to collect all the things they need. Nowadays, many supermarkets even offer home-delivery service and online shopping, which makes shopping even easier.</a:t>
            </a:r>
          </a:p>
        </p:txBody>
      </p:sp>
      <p:sp>
        <p:nvSpPr>
          <p:cNvPr id="4" name="TextBox 3">
            <a:extLst>
              <a:ext uri="{FF2B5EF4-FFF2-40B4-BE49-F238E27FC236}">
                <a16:creationId xmlns:a16="http://schemas.microsoft.com/office/drawing/2014/main" id="{B15528CE-89F4-8001-5FC6-E62155140341}"/>
              </a:ext>
            </a:extLst>
          </p:cNvPr>
          <p:cNvSpPr txBox="1"/>
          <p:nvPr/>
        </p:nvSpPr>
        <p:spPr>
          <a:xfrm>
            <a:off x="8543635" y="2031543"/>
            <a:ext cx="3517885" cy="3539430"/>
          </a:xfrm>
          <a:prstGeom prst="rect">
            <a:avLst/>
          </a:prstGeom>
          <a:noFill/>
        </p:spPr>
        <p:txBody>
          <a:bodyPr wrap="square">
            <a:spAutoFit/>
          </a:bodyPr>
          <a:lstStyle/>
          <a:p>
            <a:r>
              <a:rPr lang="en-US" sz="2800" b="1" dirty="0">
                <a:solidFill>
                  <a:srgbClr val="F26648"/>
                </a:solidFill>
                <a:latin typeface="Times New Roman" panose="02020603050405020304" pitchFamily="18" charset="0"/>
                <a:cs typeface="Times New Roman" panose="02020603050405020304" pitchFamily="18" charset="0"/>
              </a:rPr>
              <a:t>4. </a:t>
            </a:r>
            <a:r>
              <a:rPr lang="en-US" sz="2800" dirty="0">
                <a:latin typeface="Times New Roman" panose="02020603050405020304" pitchFamily="18" charset="0"/>
                <a:cs typeface="Times New Roman" panose="02020603050405020304" pitchFamily="18" charset="0"/>
              </a:rPr>
              <a:t>The supermarket also offers ______.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pet food </a:t>
            </a:r>
          </a:p>
          <a:p>
            <a:r>
              <a:rPr lang="en-US" sz="2800" dirty="0">
                <a:latin typeface="Times New Roman" panose="02020603050405020304" pitchFamily="18" charset="0"/>
                <a:cs typeface="Times New Roman" panose="02020603050405020304" pitchFamily="18" charset="0"/>
              </a:rPr>
              <a:t>B. pets </a:t>
            </a:r>
          </a:p>
          <a:p>
            <a:r>
              <a:rPr lang="en-US" sz="2800" dirty="0">
                <a:latin typeface="Times New Roman" panose="02020603050405020304" pitchFamily="18" charset="0"/>
                <a:cs typeface="Times New Roman" panose="02020603050405020304" pitchFamily="18" charset="0"/>
              </a:rPr>
              <a:t>C. pet shops </a:t>
            </a:r>
          </a:p>
          <a:p>
            <a:r>
              <a:rPr lang="en-US" sz="2800" dirty="0">
                <a:latin typeface="Times New Roman" panose="02020603050405020304" pitchFamily="18" charset="0"/>
                <a:cs typeface="Times New Roman" panose="02020603050405020304" pitchFamily="18" charset="0"/>
              </a:rPr>
              <a:t>D. pet vets</a:t>
            </a:r>
          </a:p>
          <a:p>
            <a:endParaRPr lang="en-US" sz="2800" dirty="0"/>
          </a:p>
        </p:txBody>
      </p:sp>
      <p:sp>
        <p:nvSpPr>
          <p:cNvPr id="5" name="Oval 4">
            <a:extLst>
              <a:ext uri="{FF2B5EF4-FFF2-40B4-BE49-F238E27FC236}">
                <a16:creationId xmlns:a16="http://schemas.microsoft.com/office/drawing/2014/main" id="{9F54D6ED-6FB9-1DCA-6E8D-DCF60C7E3E35}"/>
              </a:ext>
            </a:extLst>
          </p:cNvPr>
          <p:cNvSpPr/>
          <p:nvPr/>
        </p:nvSpPr>
        <p:spPr>
          <a:xfrm>
            <a:off x="8472459" y="3305746"/>
            <a:ext cx="544952" cy="5232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a:extLst>
              <a:ext uri="{FF2B5EF4-FFF2-40B4-BE49-F238E27FC236}">
                <a16:creationId xmlns:a16="http://schemas.microsoft.com/office/drawing/2014/main" id="{2ED5024B-EDDC-2909-2BC8-E22CB5AC0125}"/>
              </a:ext>
            </a:extLst>
          </p:cNvPr>
          <p:cNvSpPr txBox="1"/>
          <p:nvPr/>
        </p:nvSpPr>
        <p:spPr>
          <a:xfrm>
            <a:off x="989673" y="762137"/>
            <a:ext cx="11148370" cy="461665"/>
          </a:xfrm>
          <a:prstGeom prst="rect">
            <a:avLst/>
          </a:prstGeom>
          <a:noFill/>
          <a:effectLst/>
        </p:spPr>
        <p:txBody>
          <a:bodyPr wrap="square" rtlCol="0">
            <a:spAutoFit/>
          </a:bodyPr>
          <a:lstStyle/>
          <a:p>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Read the passage and choose the correct answer A, B, C, or D. </a:t>
            </a:r>
            <a:endParaRPr lang="en-US" sz="2400" b="1" dirty="0">
              <a:solidFill>
                <a:srgbClr val="FF0000"/>
              </a:solidFill>
              <a:effectLst>
                <a:glow rad="88900">
                  <a:schemeClr val="bg1"/>
                </a:glow>
              </a:effectLst>
              <a:latin typeface="Times New Roman" panose="02020603050405020304" pitchFamily="18" charset="0"/>
              <a:cs typeface="Times New Roman" panose="02020603050405020304" pitchFamily="18" charset="0"/>
            </a:endParaRPr>
          </a:p>
        </p:txBody>
      </p:sp>
      <p:sp>
        <p:nvSpPr>
          <p:cNvPr id="6" name="Rounded Rectangle 15">
            <a:extLst>
              <a:ext uri="{FF2B5EF4-FFF2-40B4-BE49-F238E27FC236}">
                <a16:creationId xmlns:a16="http://schemas.microsoft.com/office/drawing/2014/main" id="{1BD58EC5-FE0C-2353-7404-64A0E924A932}"/>
              </a:ext>
            </a:extLst>
          </p:cNvPr>
          <p:cNvSpPr/>
          <p:nvPr/>
        </p:nvSpPr>
        <p:spPr>
          <a:xfrm>
            <a:off x="450123" y="72089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7" name="TextBox 6">
            <a:extLst>
              <a:ext uri="{FF2B5EF4-FFF2-40B4-BE49-F238E27FC236}">
                <a16:creationId xmlns:a16="http://schemas.microsoft.com/office/drawing/2014/main" id="{A0ADE46D-9ED6-6DA5-F1F2-68A8009045EE}"/>
              </a:ext>
            </a:extLst>
          </p:cNvPr>
          <p:cNvSpPr txBox="1"/>
          <p:nvPr/>
        </p:nvSpPr>
        <p:spPr>
          <a:xfrm>
            <a:off x="502908" y="60901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cxnSp>
        <p:nvCxnSpPr>
          <p:cNvPr id="10" name="Straight Connector 9"/>
          <p:cNvCxnSpPr/>
          <p:nvPr/>
        </p:nvCxnSpPr>
        <p:spPr>
          <a:xfrm>
            <a:off x="2117035" y="5784574"/>
            <a:ext cx="1808922" cy="993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09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E1B1D97-8F69-4A19-584A-DA28562A0936}"/>
              </a:ext>
            </a:extLst>
          </p:cNvPr>
          <p:cNvSpPr/>
          <p:nvPr/>
        </p:nvSpPr>
        <p:spPr>
          <a:xfrm>
            <a:off x="83127" y="1154433"/>
            <a:ext cx="7447226" cy="5619880"/>
          </a:xfrm>
          <a:prstGeom prst="roundRect">
            <a:avLst>
              <a:gd name="adj" fmla="val 8104"/>
            </a:avLst>
          </a:prstGeom>
          <a:solidFill>
            <a:srgbClr val="FEE3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3" name="Group 12"/>
          <p:cNvGrpSpPr/>
          <p:nvPr/>
        </p:nvGrpSpPr>
        <p:grpSpPr>
          <a:xfrm>
            <a:off x="-1172" y="-7620"/>
            <a:ext cx="12192000" cy="700347"/>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1444"/>
            <a:ext cx="7043286"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READING</a:t>
            </a:r>
          </a:p>
        </p:txBody>
      </p:sp>
      <p:sp>
        <p:nvSpPr>
          <p:cNvPr id="11" name="TextBox 10">
            <a:extLst>
              <a:ext uri="{FF2B5EF4-FFF2-40B4-BE49-F238E27FC236}">
                <a16:creationId xmlns:a16="http://schemas.microsoft.com/office/drawing/2014/main" id="{4B762BA3-5846-49A1-A041-93C20AA09C52}"/>
              </a:ext>
            </a:extLst>
          </p:cNvPr>
          <p:cNvSpPr txBox="1"/>
          <p:nvPr/>
        </p:nvSpPr>
        <p:spPr>
          <a:xfrm>
            <a:off x="83127" y="1071268"/>
            <a:ext cx="7448399" cy="5847755"/>
          </a:xfrm>
          <a:prstGeom prst="rect">
            <a:avLst/>
          </a:prstGeom>
          <a:noFill/>
        </p:spPr>
        <p:txBody>
          <a:bodyPr wrap="square">
            <a:spAutoFit/>
          </a:bodyPr>
          <a:lstStyle/>
          <a:p>
            <a:pPr indent="-1270"/>
            <a:r>
              <a:rPr lang="en-US" sz="2200" dirty="0">
                <a:latin typeface="Times New Roman" panose="02020603050405020304" pitchFamily="18" charset="0"/>
                <a:cs typeface="Times New Roman" panose="02020603050405020304" pitchFamily="18" charset="0"/>
              </a:rPr>
              <a:t>Not long ago, open-air markets played an important part in the lives of the Vietnamese. Wherever there was open space, the local people could start their own market. There, you could find almost everything from local home-made and home-grown products to those that the sellers bought wholesale from somewhere and resold them for a profit. Since the locals went there nearly every day, they knew one another, and the sellers even remembered the customers’ preferences. Then supermarkets came and soon became popular. There are many reasons to explain their popularity. First, they offer a cool and large shopping site. Shoppers can spend hours in them without worrying about heat or rain. Second, they provide shoppers with a wide range of goods, from foods and kitchenware to cosmetics and pet care products. People do not have to move from shop to shop to collect all the things they need. Nowadays, many supermarkets even offer home-delivery service and online shopping, which makes shopping even easier.</a:t>
            </a:r>
          </a:p>
        </p:txBody>
      </p:sp>
      <p:sp>
        <p:nvSpPr>
          <p:cNvPr id="4" name="TextBox 3">
            <a:extLst>
              <a:ext uri="{FF2B5EF4-FFF2-40B4-BE49-F238E27FC236}">
                <a16:creationId xmlns:a16="http://schemas.microsoft.com/office/drawing/2014/main" id="{B15528CE-89F4-8001-5FC6-E62155140341}"/>
              </a:ext>
            </a:extLst>
          </p:cNvPr>
          <p:cNvSpPr txBox="1"/>
          <p:nvPr/>
        </p:nvSpPr>
        <p:spPr>
          <a:xfrm>
            <a:off x="7607167" y="1643620"/>
            <a:ext cx="4454354" cy="4893647"/>
          </a:xfrm>
          <a:prstGeom prst="rect">
            <a:avLst/>
          </a:prstGeom>
          <a:noFill/>
        </p:spPr>
        <p:txBody>
          <a:bodyPr wrap="square">
            <a:spAutoFit/>
          </a:bodyPr>
          <a:lstStyle/>
          <a:p>
            <a:r>
              <a:rPr lang="en-US" sz="2600" b="1" dirty="0">
                <a:solidFill>
                  <a:srgbClr val="F26648"/>
                </a:solidFill>
                <a:latin typeface="Times New Roman" panose="02020603050405020304" pitchFamily="18" charset="0"/>
                <a:cs typeface="Times New Roman" panose="02020603050405020304" pitchFamily="18" charset="0"/>
              </a:rPr>
              <a:t>5. </a:t>
            </a:r>
            <a:r>
              <a:rPr lang="en-US" sz="2600" dirty="0">
                <a:latin typeface="Times New Roman" panose="02020603050405020304" pitchFamily="18" charset="0"/>
                <a:cs typeface="Times New Roman" panose="02020603050405020304" pitchFamily="18" charset="0"/>
              </a:rPr>
              <a:t>Which statement is true according to the information in this passage? </a:t>
            </a:r>
          </a:p>
          <a:p>
            <a:r>
              <a:rPr lang="en-US" sz="2600" dirty="0">
                <a:latin typeface="Times New Roman" panose="02020603050405020304" pitchFamily="18" charset="0"/>
                <a:cs typeface="Times New Roman" panose="02020603050405020304" pitchFamily="18" charset="0"/>
              </a:rPr>
              <a:t>A. Now you can find open-air markets in the countryside only. </a:t>
            </a:r>
          </a:p>
          <a:p>
            <a:r>
              <a:rPr lang="en-US" sz="2600" dirty="0">
                <a:latin typeface="Times New Roman" panose="02020603050405020304" pitchFamily="18" charset="0"/>
                <a:cs typeface="Times New Roman" panose="02020603050405020304" pitchFamily="18" charset="0"/>
              </a:rPr>
              <a:t>B. Every supermarket offers home-delivery service. </a:t>
            </a:r>
          </a:p>
          <a:p>
            <a:r>
              <a:rPr lang="en-US" sz="2600" dirty="0">
                <a:latin typeface="Times New Roman" panose="02020603050405020304" pitchFamily="18" charset="0"/>
                <a:cs typeface="Times New Roman" panose="02020603050405020304" pitchFamily="18" charset="0"/>
              </a:rPr>
              <a:t>C. It’s more convenient to shop in a supermarket than in an open-air market. </a:t>
            </a:r>
          </a:p>
          <a:p>
            <a:r>
              <a:rPr lang="en-US" sz="2600" dirty="0">
                <a:latin typeface="Times New Roman" panose="02020603050405020304" pitchFamily="18" charset="0"/>
                <a:cs typeface="Times New Roman" panose="02020603050405020304" pitchFamily="18" charset="0"/>
              </a:rPr>
              <a:t>D. Supermarkets offer everything we need.</a:t>
            </a:r>
          </a:p>
        </p:txBody>
      </p:sp>
      <p:sp>
        <p:nvSpPr>
          <p:cNvPr id="5" name="Oval 4">
            <a:extLst>
              <a:ext uri="{FF2B5EF4-FFF2-40B4-BE49-F238E27FC236}">
                <a16:creationId xmlns:a16="http://schemas.microsoft.com/office/drawing/2014/main" id="{9F54D6ED-6FB9-1DCA-6E8D-DCF60C7E3E35}"/>
              </a:ext>
            </a:extLst>
          </p:cNvPr>
          <p:cNvSpPr/>
          <p:nvPr/>
        </p:nvSpPr>
        <p:spPr>
          <a:xfrm>
            <a:off x="7550573" y="4494144"/>
            <a:ext cx="480841" cy="4616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a:extLst>
              <a:ext uri="{FF2B5EF4-FFF2-40B4-BE49-F238E27FC236}">
                <a16:creationId xmlns:a16="http://schemas.microsoft.com/office/drawing/2014/main" id="{2ED5024B-EDDC-2909-2BC8-E22CB5AC0125}"/>
              </a:ext>
            </a:extLst>
          </p:cNvPr>
          <p:cNvSpPr txBox="1"/>
          <p:nvPr/>
        </p:nvSpPr>
        <p:spPr>
          <a:xfrm>
            <a:off x="989673" y="669771"/>
            <a:ext cx="11148370" cy="461665"/>
          </a:xfrm>
          <a:prstGeom prst="rect">
            <a:avLst/>
          </a:prstGeom>
          <a:noFill/>
          <a:effectLst/>
        </p:spPr>
        <p:txBody>
          <a:bodyPr wrap="square" rtlCol="0">
            <a:spAutoFit/>
          </a:bodyPr>
          <a:lstStyle/>
          <a:p>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Read the passage and choose the correct answer A, B, C, or D. </a:t>
            </a:r>
            <a:endParaRPr lang="en-US" sz="2400" b="1" dirty="0">
              <a:solidFill>
                <a:srgbClr val="FF0000"/>
              </a:solidFill>
              <a:effectLst>
                <a:glow rad="88900">
                  <a:schemeClr val="bg1"/>
                </a:glow>
              </a:effectLst>
              <a:latin typeface="Times New Roman" panose="02020603050405020304" pitchFamily="18" charset="0"/>
              <a:cs typeface="Times New Roman" panose="02020603050405020304" pitchFamily="18" charset="0"/>
            </a:endParaRPr>
          </a:p>
        </p:txBody>
      </p:sp>
      <p:sp>
        <p:nvSpPr>
          <p:cNvPr id="6" name="Rounded Rectangle 15">
            <a:extLst>
              <a:ext uri="{FF2B5EF4-FFF2-40B4-BE49-F238E27FC236}">
                <a16:creationId xmlns:a16="http://schemas.microsoft.com/office/drawing/2014/main" id="{1BD58EC5-FE0C-2353-7404-64A0E924A932}"/>
              </a:ext>
            </a:extLst>
          </p:cNvPr>
          <p:cNvSpPr/>
          <p:nvPr/>
        </p:nvSpPr>
        <p:spPr>
          <a:xfrm>
            <a:off x="487067" y="58234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7" name="TextBox 6">
            <a:extLst>
              <a:ext uri="{FF2B5EF4-FFF2-40B4-BE49-F238E27FC236}">
                <a16:creationId xmlns:a16="http://schemas.microsoft.com/office/drawing/2014/main" id="{A0ADE46D-9ED6-6DA5-F1F2-68A8009045EE}"/>
              </a:ext>
            </a:extLst>
          </p:cNvPr>
          <p:cNvSpPr txBox="1"/>
          <p:nvPr/>
        </p:nvSpPr>
        <p:spPr>
          <a:xfrm>
            <a:off x="539852" y="498180"/>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cxnSp>
        <p:nvCxnSpPr>
          <p:cNvPr id="10" name="Straight Connector 9"/>
          <p:cNvCxnSpPr/>
          <p:nvPr/>
        </p:nvCxnSpPr>
        <p:spPr>
          <a:xfrm>
            <a:off x="2466109" y="4775200"/>
            <a:ext cx="4636655" cy="923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8657" y="5140035"/>
            <a:ext cx="2849416" cy="2294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55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E1B1D97-8F69-4A19-584A-DA28562A0936}"/>
              </a:ext>
            </a:extLst>
          </p:cNvPr>
          <p:cNvSpPr/>
          <p:nvPr/>
        </p:nvSpPr>
        <p:spPr>
          <a:xfrm>
            <a:off x="83127" y="1154433"/>
            <a:ext cx="7447226" cy="5619880"/>
          </a:xfrm>
          <a:prstGeom prst="roundRect">
            <a:avLst>
              <a:gd name="adj" fmla="val 8104"/>
            </a:avLst>
          </a:prstGeom>
          <a:solidFill>
            <a:srgbClr val="FEE3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3" name="Group 12"/>
          <p:cNvGrpSpPr/>
          <p:nvPr/>
        </p:nvGrpSpPr>
        <p:grpSpPr>
          <a:xfrm>
            <a:off x="-1172" y="-7620"/>
            <a:ext cx="12192000" cy="700347"/>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1444"/>
            <a:ext cx="7043286"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READING</a:t>
            </a:r>
          </a:p>
        </p:txBody>
      </p:sp>
      <p:sp>
        <p:nvSpPr>
          <p:cNvPr id="11" name="TextBox 10">
            <a:extLst>
              <a:ext uri="{FF2B5EF4-FFF2-40B4-BE49-F238E27FC236}">
                <a16:creationId xmlns:a16="http://schemas.microsoft.com/office/drawing/2014/main" id="{4B762BA3-5846-49A1-A041-93C20AA09C52}"/>
              </a:ext>
            </a:extLst>
          </p:cNvPr>
          <p:cNvSpPr txBox="1"/>
          <p:nvPr/>
        </p:nvSpPr>
        <p:spPr>
          <a:xfrm>
            <a:off x="83127" y="1071268"/>
            <a:ext cx="7448399" cy="5847755"/>
          </a:xfrm>
          <a:prstGeom prst="rect">
            <a:avLst/>
          </a:prstGeom>
          <a:noFill/>
        </p:spPr>
        <p:txBody>
          <a:bodyPr wrap="square">
            <a:spAutoFit/>
          </a:bodyPr>
          <a:lstStyle/>
          <a:p>
            <a:pPr indent="-1270"/>
            <a:r>
              <a:rPr lang="en-US" sz="2200" dirty="0">
                <a:latin typeface="Times New Roman" panose="02020603050405020304" pitchFamily="18" charset="0"/>
                <a:cs typeface="Times New Roman" panose="02020603050405020304" pitchFamily="18" charset="0"/>
              </a:rPr>
              <a:t>Not long ago, open-air markets played an important part in the lives of the Vietnamese. Wherever there was open space, the local people could start their own market. There, you could find almost everything from local home-made and home-grown products to those that the sellers bought wholesale from somewhere and resold them for a profit. Since the locals went there nearly every day, they knew one another, and the sellers even remembered the customers’ preferences. Then supermarkets came and soon became popular. There are many reasons to explain their popularity. First, they offer a cool and large shopping site. Shoppers can spend hours in </a:t>
            </a:r>
            <a:r>
              <a:rPr lang="en-US" sz="2200" b="1" dirty="0">
                <a:latin typeface="Times New Roman" panose="02020603050405020304" pitchFamily="18" charset="0"/>
                <a:cs typeface="Times New Roman" panose="02020603050405020304" pitchFamily="18" charset="0"/>
              </a:rPr>
              <a:t>them</a:t>
            </a:r>
            <a:r>
              <a:rPr lang="en-US" sz="2200" dirty="0">
                <a:latin typeface="Times New Roman" panose="02020603050405020304" pitchFamily="18" charset="0"/>
                <a:cs typeface="Times New Roman" panose="02020603050405020304" pitchFamily="18" charset="0"/>
              </a:rPr>
              <a:t> without worrying about heat or rain. Second, they provide shoppers with a wide range of goods, from foods and kitchenware to cosmetics and pet care products. People do not have to move from shop to shop to collect all the things they need. Nowadays, many supermarkets even offer home-delivery service and online shopping, which makes shopping even easier.</a:t>
            </a:r>
          </a:p>
        </p:txBody>
      </p:sp>
      <p:sp>
        <p:nvSpPr>
          <p:cNvPr id="5" name="Oval 4">
            <a:extLst>
              <a:ext uri="{FF2B5EF4-FFF2-40B4-BE49-F238E27FC236}">
                <a16:creationId xmlns:a16="http://schemas.microsoft.com/office/drawing/2014/main" id="{9F54D6ED-6FB9-1DCA-6E8D-DCF60C7E3E35}"/>
              </a:ext>
            </a:extLst>
          </p:cNvPr>
          <p:cNvSpPr/>
          <p:nvPr/>
        </p:nvSpPr>
        <p:spPr>
          <a:xfrm>
            <a:off x="7596753" y="3164099"/>
            <a:ext cx="480841" cy="4616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a:extLst>
              <a:ext uri="{FF2B5EF4-FFF2-40B4-BE49-F238E27FC236}">
                <a16:creationId xmlns:a16="http://schemas.microsoft.com/office/drawing/2014/main" id="{2ED5024B-EDDC-2909-2BC8-E22CB5AC0125}"/>
              </a:ext>
            </a:extLst>
          </p:cNvPr>
          <p:cNvSpPr txBox="1"/>
          <p:nvPr/>
        </p:nvSpPr>
        <p:spPr>
          <a:xfrm>
            <a:off x="989673" y="669771"/>
            <a:ext cx="11148370" cy="461665"/>
          </a:xfrm>
          <a:prstGeom prst="rect">
            <a:avLst/>
          </a:prstGeom>
          <a:noFill/>
          <a:effectLst/>
        </p:spPr>
        <p:txBody>
          <a:bodyPr wrap="square" rtlCol="0">
            <a:spAutoFit/>
          </a:bodyPr>
          <a:lstStyle/>
          <a:p>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Read the passage and choose the correct answer A, B, C, or D. </a:t>
            </a:r>
            <a:endParaRPr lang="en-US" sz="2400" b="1" dirty="0">
              <a:solidFill>
                <a:srgbClr val="FF0000"/>
              </a:solidFill>
              <a:effectLst>
                <a:glow rad="88900">
                  <a:schemeClr val="bg1"/>
                </a:glow>
              </a:effectLst>
              <a:latin typeface="Times New Roman" panose="02020603050405020304" pitchFamily="18" charset="0"/>
              <a:cs typeface="Times New Roman" panose="02020603050405020304" pitchFamily="18" charset="0"/>
            </a:endParaRPr>
          </a:p>
        </p:txBody>
      </p:sp>
      <p:sp>
        <p:nvSpPr>
          <p:cNvPr id="6" name="Rounded Rectangle 15">
            <a:extLst>
              <a:ext uri="{FF2B5EF4-FFF2-40B4-BE49-F238E27FC236}">
                <a16:creationId xmlns:a16="http://schemas.microsoft.com/office/drawing/2014/main" id="{1BD58EC5-FE0C-2353-7404-64A0E924A932}"/>
              </a:ext>
            </a:extLst>
          </p:cNvPr>
          <p:cNvSpPr/>
          <p:nvPr/>
        </p:nvSpPr>
        <p:spPr>
          <a:xfrm>
            <a:off x="487067" y="58234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7" name="TextBox 6">
            <a:extLst>
              <a:ext uri="{FF2B5EF4-FFF2-40B4-BE49-F238E27FC236}">
                <a16:creationId xmlns:a16="http://schemas.microsoft.com/office/drawing/2014/main" id="{A0ADE46D-9ED6-6DA5-F1F2-68A8009045EE}"/>
              </a:ext>
            </a:extLst>
          </p:cNvPr>
          <p:cNvSpPr txBox="1"/>
          <p:nvPr/>
        </p:nvSpPr>
        <p:spPr>
          <a:xfrm>
            <a:off x="539852" y="498180"/>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9" name="TextBox 8"/>
          <p:cNvSpPr txBox="1"/>
          <p:nvPr/>
        </p:nvSpPr>
        <p:spPr>
          <a:xfrm>
            <a:off x="7638474" y="1828800"/>
            <a:ext cx="4374554" cy="2677656"/>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6. The word: “ </a:t>
            </a:r>
            <a:r>
              <a:rPr lang="en-US" sz="2800" b="1" dirty="0" smtClean="0">
                <a:latin typeface="Times New Roman" panose="02020603050405020304" pitchFamily="18" charset="0"/>
                <a:cs typeface="Times New Roman" panose="02020603050405020304" pitchFamily="18" charset="0"/>
              </a:rPr>
              <a:t>them</a:t>
            </a:r>
            <a:r>
              <a:rPr lang="en-US" sz="2800" dirty="0" smtClean="0">
                <a:latin typeface="Times New Roman" panose="02020603050405020304" pitchFamily="18" charset="0"/>
                <a:cs typeface="Times New Roman" panose="02020603050405020304" pitchFamily="18" charset="0"/>
              </a:rPr>
              <a:t>” in the passage refers to</a:t>
            </a:r>
          </a:p>
          <a:p>
            <a:pPr marL="342900" indent="-342900">
              <a:buAutoNum type="alphaUcPeriod"/>
            </a:pPr>
            <a:r>
              <a:rPr lang="en-US" sz="2800" dirty="0" smtClean="0">
                <a:latin typeface="Times New Roman" panose="02020603050405020304" pitchFamily="18" charset="0"/>
                <a:cs typeface="Times New Roman" panose="02020603050405020304" pitchFamily="18" charset="0"/>
              </a:rPr>
              <a:t>Shoppers         </a:t>
            </a:r>
          </a:p>
          <a:p>
            <a:r>
              <a:rPr lang="en-US" sz="2800" dirty="0" smtClean="0">
                <a:latin typeface="Times New Roman" panose="02020603050405020304" pitchFamily="18" charset="0"/>
                <a:cs typeface="Times New Roman" panose="02020603050405020304" pitchFamily="18" charset="0"/>
              </a:rPr>
              <a:t>B. shopping site</a:t>
            </a:r>
          </a:p>
          <a:p>
            <a:r>
              <a:rPr lang="en-US" sz="2800" dirty="0" smtClean="0">
                <a:latin typeface="Times New Roman" panose="02020603050405020304" pitchFamily="18" charset="0"/>
                <a:cs typeface="Times New Roman" panose="02020603050405020304" pitchFamily="18" charset="0"/>
              </a:rPr>
              <a:t>C. Sellers</a:t>
            </a:r>
          </a:p>
          <a:p>
            <a:r>
              <a:rPr lang="en-US" sz="2800" dirty="0" smtClean="0">
                <a:latin typeface="Times New Roman" panose="02020603050405020304" pitchFamily="18" charset="0"/>
                <a:cs typeface="Times New Roman" panose="02020603050405020304" pitchFamily="18" charset="0"/>
              </a:rPr>
              <a:t>D. products</a:t>
            </a:r>
            <a:endParaRPr lang="en-US" sz="2800" dirty="0">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258417" y="4760843"/>
            <a:ext cx="1987826" cy="198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46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28B03-307C-9583-AA50-87522F760F2A}"/>
              </a:ext>
            </a:extLst>
          </p:cNvPr>
          <p:cNvPicPr>
            <a:picLocks noChangeAspect="1"/>
          </p:cNvPicPr>
          <p:nvPr/>
        </p:nvPicPr>
        <p:blipFill>
          <a:blip r:embed="rId3"/>
          <a:stretch>
            <a:fillRect/>
          </a:stretch>
        </p:blipFill>
        <p:spPr>
          <a:xfrm>
            <a:off x="3879482" y="2162995"/>
            <a:ext cx="4106316" cy="2568098"/>
          </a:xfrm>
          <a:prstGeom prst="rect">
            <a:avLst/>
          </a:prstGeom>
        </p:spPr>
      </p:pic>
      <p:grpSp>
        <p:nvGrpSpPr>
          <p:cNvPr id="16" name="Group 15"/>
          <p:cNvGrpSpPr/>
          <p:nvPr/>
        </p:nvGrpSpPr>
        <p:grpSpPr>
          <a:xfrm>
            <a:off x="-1172" y="-7619"/>
            <a:ext cx="12192000" cy="848916"/>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23139" y="804212"/>
            <a:ext cx="10742141" cy="830997"/>
          </a:xfrm>
          <a:prstGeom prst="rect">
            <a:avLst/>
          </a:prstGeom>
          <a:noFill/>
          <a:effectLst/>
        </p:spPr>
        <p:txBody>
          <a:bodyPr wrap="square" rtlCol="0">
            <a:spAutoFit/>
          </a:bodyPr>
          <a:lstStyle/>
          <a:p>
            <a:pPr indent="-1270"/>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Work in groups. Choose ONE of the things below and discuss it, using the cues. Then present it to your class.</a:t>
            </a:r>
            <a:endParaRPr lang="x-non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p:cNvSpPr txBox="1"/>
          <p:nvPr/>
        </p:nvSpPr>
        <p:spPr>
          <a:xfrm>
            <a:off x="468594" y="47189"/>
            <a:ext cx="8737615"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SPEAKING</a:t>
            </a:r>
          </a:p>
        </p:txBody>
      </p:sp>
      <p:sp>
        <p:nvSpPr>
          <p:cNvPr id="26" name="TextBox 25">
            <a:extLst>
              <a:ext uri="{FF2B5EF4-FFF2-40B4-BE49-F238E27FC236}">
                <a16:creationId xmlns:a16="http://schemas.microsoft.com/office/drawing/2014/main" id="{34C87722-B88C-4242-BBAB-786B74455F27}"/>
              </a:ext>
            </a:extLst>
          </p:cNvPr>
          <p:cNvSpPr txBox="1"/>
          <p:nvPr/>
        </p:nvSpPr>
        <p:spPr>
          <a:xfrm>
            <a:off x="454536" y="5753308"/>
            <a:ext cx="3267442" cy="646331"/>
          </a:xfrm>
          <a:prstGeom prst="rect">
            <a:avLst/>
          </a:prstGeom>
          <a:noFill/>
        </p:spPr>
        <p:txBody>
          <a:bodyPr wrap="square">
            <a:spAutoFit/>
          </a:bodyPr>
          <a:lstStyle/>
          <a:p>
            <a:r>
              <a:rPr lang="en-US" sz="3600" b="1" dirty="0">
                <a:solidFill>
                  <a:srgbClr val="F26648"/>
                </a:solidFill>
                <a:latin typeface="Times New Roman" panose="02020603050405020304" pitchFamily="18" charset="0"/>
                <a:cs typeface="Times New Roman" panose="02020603050405020304" pitchFamily="18" charset="0"/>
              </a:rPr>
              <a:t>1. </a:t>
            </a:r>
            <a:r>
              <a:rPr lang="en-US" sz="3600" dirty="0">
                <a:latin typeface="Times New Roman" panose="02020603050405020304" pitchFamily="18" charset="0"/>
                <a:cs typeface="Times New Roman" panose="02020603050405020304" pitchFamily="18" charset="0"/>
              </a:rPr>
              <a:t>conical hat</a:t>
            </a:r>
          </a:p>
        </p:txBody>
      </p:sp>
      <p:sp>
        <p:nvSpPr>
          <p:cNvPr id="32" name="Rounded Rectangle 31"/>
          <p:cNvSpPr/>
          <p:nvPr/>
        </p:nvSpPr>
        <p:spPr>
          <a:xfrm>
            <a:off x="604692" y="88751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79497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 name="TextBox 1">
            <a:extLst>
              <a:ext uri="{FF2B5EF4-FFF2-40B4-BE49-F238E27FC236}">
                <a16:creationId xmlns:a16="http://schemas.microsoft.com/office/drawing/2014/main" id="{A63F7BC0-DC09-5F29-B29B-B32B1A135BF1}"/>
              </a:ext>
            </a:extLst>
          </p:cNvPr>
          <p:cNvSpPr txBox="1"/>
          <p:nvPr/>
        </p:nvSpPr>
        <p:spPr>
          <a:xfrm>
            <a:off x="4718356" y="5660941"/>
            <a:ext cx="3267442" cy="646331"/>
          </a:xfrm>
          <a:prstGeom prst="rect">
            <a:avLst/>
          </a:prstGeom>
          <a:noFill/>
        </p:spPr>
        <p:txBody>
          <a:bodyPr wrap="square">
            <a:spAutoFit/>
          </a:bodyPr>
          <a:lstStyle/>
          <a:p>
            <a:r>
              <a:rPr lang="en-US" sz="3600" b="1" dirty="0">
                <a:solidFill>
                  <a:srgbClr val="F26648"/>
                </a:solidFill>
                <a:latin typeface="Times New Roman" panose="02020603050405020304" pitchFamily="18" charset="0"/>
                <a:cs typeface="Times New Roman" panose="02020603050405020304" pitchFamily="18" charset="0"/>
              </a:rPr>
              <a:t>2. </a:t>
            </a:r>
            <a:r>
              <a:rPr lang="en-US" sz="3600" dirty="0">
                <a:latin typeface="Times New Roman" panose="02020603050405020304" pitchFamily="18" charset="0"/>
                <a:cs typeface="Times New Roman" panose="02020603050405020304" pitchFamily="18" charset="0"/>
              </a:rPr>
              <a:t>smart TV</a:t>
            </a:r>
          </a:p>
        </p:txBody>
      </p:sp>
      <p:sp>
        <p:nvSpPr>
          <p:cNvPr id="6" name="TextBox 5">
            <a:extLst>
              <a:ext uri="{FF2B5EF4-FFF2-40B4-BE49-F238E27FC236}">
                <a16:creationId xmlns:a16="http://schemas.microsoft.com/office/drawing/2014/main" id="{F96B9F1E-C3E4-283F-3D3B-1F281F6CFD95}"/>
              </a:ext>
            </a:extLst>
          </p:cNvPr>
          <p:cNvSpPr txBox="1"/>
          <p:nvPr/>
        </p:nvSpPr>
        <p:spPr>
          <a:xfrm>
            <a:off x="8285387" y="5660940"/>
            <a:ext cx="3727641" cy="646331"/>
          </a:xfrm>
          <a:prstGeom prst="rect">
            <a:avLst/>
          </a:prstGeom>
          <a:noFill/>
        </p:spPr>
        <p:txBody>
          <a:bodyPr wrap="square">
            <a:spAutoFit/>
          </a:bodyPr>
          <a:lstStyle/>
          <a:p>
            <a:r>
              <a:rPr lang="en-US" sz="3600" b="1" dirty="0">
                <a:solidFill>
                  <a:srgbClr val="F26648"/>
                </a:solidFill>
                <a:latin typeface="Times New Roman" panose="02020603050405020304" pitchFamily="18" charset="0"/>
                <a:cs typeface="Times New Roman" panose="02020603050405020304" pitchFamily="18" charset="0"/>
              </a:rPr>
              <a:t>3. </a:t>
            </a:r>
            <a:r>
              <a:rPr lang="en-US" sz="3600" dirty="0">
                <a:latin typeface="Times New Roman" panose="02020603050405020304" pitchFamily="18" charset="0"/>
                <a:cs typeface="Times New Roman" panose="02020603050405020304" pitchFamily="18" charset="0"/>
              </a:rPr>
              <a:t>open wood fire</a:t>
            </a:r>
          </a:p>
        </p:txBody>
      </p:sp>
      <p:pic>
        <p:nvPicPr>
          <p:cNvPr id="4" name="Picture 3">
            <a:extLst>
              <a:ext uri="{FF2B5EF4-FFF2-40B4-BE49-F238E27FC236}">
                <a16:creationId xmlns:a16="http://schemas.microsoft.com/office/drawing/2014/main" id="{6FFA0ECD-538D-2E61-0FD1-4B7D7CA5EE0E}"/>
              </a:ext>
            </a:extLst>
          </p:cNvPr>
          <p:cNvPicPr>
            <a:picLocks noChangeAspect="1"/>
          </p:cNvPicPr>
          <p:nvPr/>
        </p:nvPicPr>
        <p:blipFill rotWithShape="1">
          <a:blip r:embed="rId4"/>
          <a:srcRect l="4208" r="3104"/>
          <a:stretch/>
        </p:blipFill>
        <p:spPr>
          <a:xfrm>
            <a:off x="0" y="1753558"/>
            <a:ext cx="4014337" cy="2615798"/>
          </a:xfrm>
          <a:prstGeom prst="rect">
            <a:avLst/>
          </a:prstGeom>
        </p:spPr>
      </p:pic>
      <p:pic>
        <p:nvPicPr>
          <p:cNvPr id="9" name="Picture 8">
            <a:extLst>
              <a:ext uri="{FF2B5EF4-FFF2-40B4-BE49-F238E27FC236}">
                <a16:creationId xmlns:a16="http://schemas.microsoft.com/office/drawing/2014/main" id="{8663721A-7746-5FE4-DB67-A0AC84E3FEEE}"/>
              </a:ext>
            </a:extLst>
          </p:cNvPr>
          <p:cNvPicPr>
            <a:picLocks noChangeAspect="1"/>
          </p:cNvPicPr>
          <p:nvPr/>
        </p:nvPicPr>
        <p:blipFill>
          <a:blip r:embed="rId5"/>
          <a:stretch>
            <a:fillRect/>
          </a:stretch>
        </p:blipFill>
        <p:spPr>
          <a:xfrm>
            <a:off x="8137638" y="2249618"/>
            <a:ext cx="3727642" cy="2313709"/>
          </a:xfrm>
          <a:prstGeom prst="rect">
            <a:avLst/>
          </a:prstGeom>
        </p:spPr>
      </p:pic>
    </p:spTree>
    <p:extLst>
      <p:ext uri="{BB962C8B-B14F-4D97-AF65-F5344CB8AC3E}">
        <p14:creationId xmlns:p14="http://schemas.microsoft.com/office/powerpoint/2010/main" val="363315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447802"/>
            <a:ext cx="5038725" cy="1676399"/>
          </a:xfrm>
        </p:spPr>
        <p:txBody>
          <a:bodyPr>
            <a:normAutofit fontScale="90000"/>
          </a:bodyPr>
          <a:lstStyle/>
          <a:p>
            <a:r>
              <a:rPr lang="en-US" b="1" dirty="0" smtClean="0">
                <a:solidFill>
                  <a:srgbClr val="101014"/>
                </a:solidFill>
                <a:latin typeface="Playfair Display Bold" pitchFamily="34" charset="0"/>
                <a:ea typeface="Playfair Display Bold" pitchFamily="34" charset="-122"/>
                <a:cs typeface="Playfair Display Bold" pitchFamily="34" charset="-120"/>
              </a:rPr>
              <a:t>TV Evolution in Vietnam: A Decade of Change</a:t>
            </a:r>
            <a:r>
              <a:rPr lang="en-US" dirty="0" smtClean="0"/>
              <a:t/>
            </a:r>
            <a:br>
              <a:rPr lang="en-US" dirty="0" smtClean="0"/>
            </a:br>
            <a:endParaRPr lang="en-US" dirty="0"/>
          </a:p>
        </p:txBody>
      </p:sp>
      <p:sp>
        <p:nvSpPr>
          <p:cNvPr id="3" name="Subtitle 2"/>
          <p:cNvSpPr>
            <a:spLocks noGrp="1"/>
          </p:cNvSpPr>
          <p:nvPr>
            <p:ph type="subTitle" idx="1"/>
          </p:nvPr>
        </p:nvSpPr>
        <p:spPr>
          <a:xfrm>
            <a:off x="1524001" y="3581400"/>
            <a:ext cx="5038725" cy="2057400"/>
          </a:xfrm>
        </p:spPr>
        <p:txBody>
          <a:bodyPr>
            <a:normAutofit/>
          </a:bodyPr>
          <a:lstStyle/>
          <a:p>
            <a:r>
              <a:rPr lang="en-US" sz="2200" dirty="0">
                <a:solidFill>
                  <a:srgbClr val="39393C"/>
                </a:solidFill>
                <a:latin typeface="Open Sans" pitchFamily="34" charset="0"/>
                <a:ea typeface="Open Sans" pitchFamily="34" charset="-122"/>
                <a:cs typeface="Open Sans" pitchFamily="34" charset="-120"/>
              </a:rPr>
              <a:t>Explore the evolution of television in Vietnam from 2013 to 2023: technology, accessibility, and societal impact</a:t>
            </a:r>
            <a:endParaRPr lang="en-US" sz="2200" dirty="0"/>
          </a:p>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963" y="28576"/>
            <a:ext cx="4105275" cy="6829424"/>
          </a:xfrm>
          <a:prstGeom prst="rect">
            <a:avLst/>
          </a:prstGeom>
        </p:spPr>
      </p:pic>
    </p:spTree>
    <p:extLst>
      <p:ext uri="{BB962C8B-B14F-4D97-AF65-F5344CB8AC3E}">
        <p14:creationId xmlns:p14="http://schemas.microsoft.com/office/powerpoint/2010/main" val="4254470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0" descr="Frames PPT 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descr="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320" y="-649794"/>
            <a:ext cx="14478000" cy="830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8"/>
          <p:cNvSpPr>
            <a:spLocks noChangeArrowheads="1" noChangeShapeType="1" noTextEdit="1"/>
          </p:cNvSpPr>
          <p:nvPr/>
        </p:nvSpPr>
        <p:spPr bwMode="auto">
          <a:xfrm>
            <a:off x="2819400" y="1447800"/>
            <a:ext cx="6705600" cy="3820886"/>
          </a:xfrm>
          <a:prstGeom prst="rect">
            <a:avLst/>
          </a:prstGeom>
        </p:spPr>
        <p:txBody>
          <a:bodyPr wrap="none" fromWordArt="1">
            <a:prstTxWarp prst="textArchUpPour">
              <a:avLst>
                <a:gd name="adj1" fmla="val 10624528"/>
                <a:gd name="adj2" fmla="val 65861"/>
              </a:avLst>
            </a:prstTxWarp>
          </a:bodyPr>
          <a:lstStyle/>
          <a:p>
            <a:pPr algn="ctr">
              <a:defRPr/>
            </a:pPr>
            <a:r>
              <a:rPr lang="en-US" sz="600" b="1" kern="10" dirty="0">
                <a:ln w="1905"/>
                <a:solidFill>
                  <a:srgbClr val="0000FF"/>
                </a:solidFill>
                <a:effectLst>
                  <a:outerShdw blurRad="38100" dist="38100" dir="2700000" algn="tl">
                    <a:srgbClr val="000000">
                      <a:alpha val="43137"/>
                    </a:srgbClr>
                  </a:outerShdw>
                </a:effectLst>
                <a:latin typeface="Arial Black"/>
                <a:cs typeface="Arial" charset="0"/>
              </a:rPr>
              <a:t>WELCOME TO </a:t>
            </a:r>
            <a:r>
              <a:rPr lang="en-US" sz="600" b="1" kern="10" dirty="0" smtClean="0">
                <a:ln w="1905"/>
                <a:solidFill>
                  <a:srgbClr val="0000FF"/>
                </a:solidFill>
                <a:effectLst>
                  <a:outerShdw blurRad="38100" dist="38100" dir="2700000" algn="tl">
                    <a:srgbClr val="000000">
                      <a:alpha val="43137"/>
                    </a:srgbClr>
                  </a:outerShdw>
                </a:effectLst>
                <a:latin typeface="Arial Black"/>
                <a:cs typeface="Arial" charset="0"/>
              </a:rPr>
              <a:t>OUR CLASS </a:t>
            </a:r>
            <a:endParaRPr lang="en-US" sz="600" b="1" kern="10" dirty="0">
              <a:ln w="1905"/>
              <a:solidFill>
                <a:srgbClr val="FF0000"/>
              </a:solidFill>
              <a:effectLst>
                <a:outerShdw blurRad="38100" dist="38100" dir="2700000" algn="tl">
                  <a:srgbClr val="000000">
                    <a:alpha val="43137"/>
                  </a:srgbClr>
                </a:outerShdw>
              </a:effectLst>
              <a:latin typeface=".VnBahamasB" pitchFamily="34" charset="0"/>
              <a:cs typeface="Arial" charset="0"/>
            </a:endParaRPr>
          </a:p>
        </p:txBody>
      </p:sp>
      <p:pic>
        <p:nvPicPr>
          <p:cNvPr id="307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75344">
            <a:off x="2273301" y="1100139"/>
            <a:ext cx="2195513" cy="218757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8083551" y="3754438"/>
            <a:ext cx="1814513" cy="1808162"/>
          </a:xfrm>
          <a:prstGeom prst="rect">
            <a:avLst/>
          </a:prstGeom>
          <a:noFill/>
          <a:ln>
            <a:noFill/>
          </a:ln>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Box 1"/>
          <p:cNvSpPr txBox="1">
            <a:spLocks noChangeArrowheads="1"/>
          </p:cNvSpPr>
          <p:nvPr/>
        </p:nvSpPr>
        <p:spPr bwMode="auto">
          <a:xfrm>
            <a:off x="2743200" y="3743326"/>
            <a:ext cx="693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GIA</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PHUONG SECONDARY SCHOOL</a:t>
            </a:r>
          </a:p>
        </p:txBody>
      </p:sp>
      <p:sp>
        <p:nvSpPr>
          <p:cNvPr id="3080" name="Text Box 17"/>
          <p:cNvSpPr txBox="1">
            <a:spLocks noChangeArrowheads="1"/>
          </p:cNvSpPr>
          <p:nvPr/>
        </p:nvSpPr>
        <p:spPr bwMode="auto">
          <a:xfrm>
            <a:off x="3352800" y="4368800"/>
            <a:ext cx="563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i="1">
                <a:solidFill>
                  <a:srgbClr val="008000"/>
                </a:solidFill>
                <a:latin typeface="Times New Roman" panose="02020603050405020304" pitchFamily="18" charset="0"/>
              </a:rPr>
              <a:t>Teacher: </a:t>
            </a:r>
            <a:r>
              <a:rPr lang="en-US" altLang="en-US" b="1" i="1">
                <a:solidFill>
                  <a:srgbClr val="008000"/>
                </a:solidFill>
                <a:latin typeface="Times New Roman" panose="02020603050405020304" pitchFamily="18" charset="0"/>
                <a:cs typeface="Times New Roman" panose="02020603050405020304" pitchFamily="18" charset="0"/>
              </a:rPr>
              <a:t>Nguyen Bich Thao</a:t>
            </a:r>
          </a:p>
        </p:txBody>
      </p:sp>
      <p:sp>
        <p:nvSpPr>
          <p:cNvPr id="14" name="Text Box 23"/>
          <p:cNvSpPr txBox="1">
            <a:spLocks noChangeArrowheads="1"/>
          </p:cNvSpPr>
          <p:nvPr/>
        </p:nvSpPr>
        <p:spPr bwMode="auto">
          <a:xfrm>
            <a:off x="3733800" y="4886326"/>
            <a:ext cx="4648200" cy="523875"/>
          </a:xfrm>
          <a:prstGeom prst="rect">
            <a:avLst/>
          </a:prstGeom>
          <a:noFill/>
          <a:ln>
            <a:noFill/>
          </a:ln>
          <a:effectLst/>
          <a:extLst/>
        </p:spPr>
        <p:txBody>
          <a:bodyPr>
            <a:spAutoFit/>
          </a:bodyPr>
          <a:lstStyle>
            <a:lvl1pPr eaLnBrk="0" hangingPunct="0">
              <a:defRPr i="1">
                <a:solidFill>
                  <a:schemeClr val="tx1"/>
                </a:solidFill>
                <a:latin typeface="Tahoma" pitchFamily="34" charset="0"/>
                <a:cs typeface="Arial" charset="0"/>
              </a:defRPr>
            </a:lvl1pPr>
            <a:lvl2pPr marL="742950" indent="-285750" eaLnBrk="0" hangingPunct="0">
              <a:defRPr i="1">
                <a:solidFill>
                  <a:schemeClr val="tx1"/>
                </a:solidFill>
                <a:latin typeface="Tahoma" pitchFamily="34" charset="0"/>
                <a:cs typeface="Arial" charset="0"/>
              </a:defRPr>
            </a:lvl2pPr>
            <a:lvl3pPr marL="1143000" indent="-228600" eaLnBrk="0" hangingPunct="0">
              <a:defRPr i="1">
                <a:solidFill>
                  <a:schemeClr val="tx1"/>
                </a:solidFill>
                <a:latin typeface="Tahoma" pitchFamily="34" charset="0"/>
                <a:cs typeface="Arial" charset="0"/>
              </a:defRPr>
            </a:lvl3pPr>
            <a:lvl4pPr marL="1600200" indent="-228600" eaLnBrk="0" hangingPunct="0">
              <a:defRPr i="1">
                <a:solidFill>
                  <a:schemeClr val="tx1"/>
                </a:solidFill>
                <a:latin typeface="Tahoma" pitchFamily="34" charset="0"/>
                <a:cs typeface="Arial" charset="0"/>
              </a:defRPr>
            </a:lvl4pPr>
            <a:lvl5pPr marL="2057400" indent="-228600" eaLnBrk="0" hangingPunct="0">
              <a:defRPr i="1">
                <a:solidFill>
                  <a:schemeClr val="tx1"/>
                </a:solidFill>
                <a:latin typeface="Tahoma" pitchFamily="34" charset="0"/>
                <a:cs typeface="Arial" charset="0"/>
              </a:defRPr>
            </a:lvl5pPr>
            <a:lvl6pPr marL="2514600" indent="-228600" eaLnBrk="0" fontAlgn="base" hangingPunct="0">
              <a:spcBef>
                <a:spcPct val="0"/>
              </a:spcBef>
              <a:spcAft>
                <a:spcPct val="0"/>
              </a:spcAft>
              <a:defRPr i="1">
                <a:solidFill>
                  <a:schemeClr val="tx1"/>
                </a:solidFill>
                <a:latin typeface="Tahoma" pitchFamily="34" charset="0"/>
                <a:cs typeface="Arial" charset="0"/>
              </a:defRPr>
            </a:lvl6pPr>
            <a:lvl7pPr marL="2971800" indent="-228600" eaLnBrk="0" fontAlgn="base" hangingPunct="0">
              <a:spcBef>
                <a:spcPct val="0"/>
              </a:spcBef>
              <a:spcAft>
                <a:spcPct val="0"/>
              </a:spcAft>
              <a:defRPr i="1">
                <a:solidFill>
                  <a:schemeClr val="tx1"/>
                </a:solidFill>
                <a:latin typeface="Tahoma" pitchFamily="34" charset="0"/>
                <a:cs typeface="Arial" charset="0"/>
              </a:defRPr>
            </a:lvl7pPr>
            <a:lvl8pPr marL="3429000" indent="-228600" eaLnBrk="0" fontAlgn="base" hangingPunct="0">
              <a:spcBef>
                <a:spcPct val="0"/>
              </a:spcBef>
              <a:spcAft>
                <a:spcPct val="0"/>
              </a:spcAft>
              <a:defRPr i="1">
                <a:solidFill>
                  <a:schemeClr val="tx1"/>
                </a:solidFill>
                <a:latin typeface="Tahoma" pitchFamily="34" charset="0"/>
                <a:cs typeface="Arial" charset="0"/>
              </a:defRPr>
            </a:lvl8pPr>
            <a:lvl9pPr marL="3886200" indent="-228600" eaLnBrk="0" fontAlgn="base" hangingPunct="0">
              <a:spcBef>
                <a:spcPct val="0"/>
              </a:spcBef>
              <a:spcAft>
                <a:spcPct val="0"/>
              </a:spcAft>
              <a:defRPr i="1">
                <a:solidFill>
                  <a:schemeClr val="tx1"/>
                </a:solidFill>
                <a:latin typeface="Tahoma" pitchFamily="34" charset="0"/>
                <a:cs typeface="Arial" charset="0"/>
              </a:defRPr>
            </a:lvl9pPr>
          </a:lstStyle>
          <a:p>
            <a:pPr eaLnBrk="1" hangingPunct="1">
              <a:defRPr/>
            </a:pPr>
            <a:endParaRPr lang="en-US" sz="2800" b="1" i="0" dirty="0">
              <a:solidFill>
                <a:srgbClr val="000099"/>
              </a:solidFill>
              <a:effectLst>
                <a:outerShdw blurRad="38100" dist="38100" dir="2700000" algn="tl">
                  <a:srgbClr val="000000">
                    <a:alpha val="43137"/>
                  </a:srgbClr>
                </a:outerShdw>
              </a:effectLst>
              <a:latin typeface="Lucida Calligraphy" pitchFamily="66" charset="0"/>
            </a:endParaRPr>
          </a:p>
        </p:txBody>
      </p:sp>
      <p:pic>
        <p:nvPicPr>
          <p:cNvPr id="11" name="Picture 10" descr="qwasb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1" y="4371976"/>
            <a:ext cx="10001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81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par>
                          <p:cTn id="8" fill="hold" nodeType="afterGroup">
                            <p:stCondLst>
                              <p:cond delay="2000"/>
                            </p:stCondLst>
                            <p:childTnLst>
                              <p:par>
                                <p:cTn id="9" presetID="5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70" decel="100000"/>
                                        <p:tgtEl>
                                          <p:spTgt spid="10"/>
                                        </p:tgtEl>
                                      </p:cBhvr>
                                    </p:animEffect>
                                    <p:animScale>
                                      <p:cBhvr>
                                        <p:cTn id="12" dur="770" decel="100000"/>
                                        <p:tgtEl>
                                          <p:spTgt spid="10"/>
                                        </p:tgtEl>
                                      </p:cBhvr>
                                      <p:from x="10000" y="10000"/>
                                      <p:to x="200000" y="450000"/>
                                    </p:animScale>
                                    <p:animScale>
                                      <p:cBhvr>
                                        <p:cTn id="13" dur="1230" accel="100000" fill="hold">
                                          <p:stCondLst>
                                            <p:cond delay="770"/>
                                          </p:stCondLst>
                                        </p:cTn>
                                        <p:tgtEl>
                                          <p:spTgt spid="10"/>
                                        </p:tgtEl>
                                      </p:cBhvr>
                                      <p:from x="200000" y="450000"/>
                                      <p:to x="100000" y="100000"/>
                                    </p:animScale>
                                    <p:set>
                                      <p:cBhvr>
                                        <p:cTn id="14" dur="770" fill="hold"/>
                                        <p:tgtEl>
                                          <p:spTgt spid="10"/>
                                        </p:tgtEl>
                                        <p:attrNameLst>
                                          <p:attrName>ppt_x</p:attrName>
                                        </p:attrNameLst>
                                      </p:cBhvr>
                                      <p:to>
                                        <p:strVal val="(0.5)"/>
                                      </p:to>
                                    </p:set>
                                    <p:anim from="(0.5)" to="(#ppt_x)" calcmode="lin" valueType="num">
                                      <p:cBhvr>
                                        <p:cTn id="15" dur="1230" accel="100000" fill="hold">
                                          <p:stCondLst>
                                            <p:cond delay="770"/>
                                          </p:stCondLst>
                                        </p:cTn>
                                        <p:tgtEl>
                                          <p:spTgt spid="10"/>
                                        </p:tgtEl>
                                        <p:attrNameLst>
                                          <p:attrName>ppt_x</p:attrName>
                                        </p:attrNameLst>
                                      </p:cBhvr>
                                    </p:anim>
                                    <p:set>
                                      <p:cBhvr>
                                        <p:cTn id="16" dur="770" fill="hold"/>
                                        <p:tgtEl>
                                          <p:spTgt spid="10"/>
                                        </p:tgtEl>
                                        <p:attrNameLst>
                                          <p:attrName>ppt_y</p:attrName>
                                        </p:attrNameLst>
                                      </p:cBhvr>
                                      <p:to>
                                        <p:strVal val="(#ppt_y+0.4)"/>
                                      </p:to>
                                    </p:set>
                                    <p:anim from="(#ppt_y+0.4)" to="(#ppt_y)" calcmode="lin" valueType="num">
                                      <p:cBhvr>
                                        <p:cTn id="17" dur="1230" accel="100000" fill="hold">
                                          <p:stCondLst>
                                            <p:cond delay="770"/>
                                          </p:stCondLst>
                                        </p:cTn>
                                        <p:tgtEl>
                                          <p:spTgt spid="10"/>
                                        </p:tgtEl>
                                        <p:attrNameLst>
                                          <p:attrName>ppt_y</p:attrName>
                                        </p:attrNameLst>
                                      </p:cBhvr>
                                    </p:anim>
                                  </p:childTnLst>
                                </p:cTn>
                              </p:par>
                            </p:childTnLst>
                          </p:cTn>
                        </p:par>
                        <p:par>
                          <p:cTn id="18" fill="hold" nodeType="afterGroup">
                            <p:stCondLst>
                              <p:cond delay="4000"/>
                            </p:stCondLst>
                            <p:childTnLst>
                              <p:par>
                                <p:cTn id="19" presetID="19"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0" fill="hold"/>
                                        <p:tgtEl>
                                          <p:spTgt spid="10"/>
                                        </p:tgtEl>
                                        <p:attrNameLst>
                                          <p:attrName>ppt_w</p:attrName>
                                        </p:attrNameLst>
                                      </p:cBhvr>
                                      <p:tavLst>
                                        <p:tav tm="0" fmla="#ppt_w*sin(2.5*pi*$)">
                                          <p:val>
                                            <p:fltVal val="0"/>
                                          </p:val>
                                        </p:tav>
                                        <p:tav tm="100000">
                                          <p:val>
                                            <p:fltVal val="1"/>
                                          </p:val>
                                        </p:tav>
                                      </p:tavLst>
                                    </p:anim>
                                    <p:anim calcmode="lin" valueType="num">
                                      <p:cBhvr>
                                        <p:cTn id="22" dur="5000" fill="hold"/>
                                        <p:tgtEl>
                                          <p:spTgt spid="10"/>
                                        </p:tgtEl>
                                        <p:attrNameLst>
                                          <p:attrName>ppt_h</p:attrName>
                                        </p:attrNameLst>
                                      </p:cBhvr>
                                      <p:tavLst>
                                        <p:tav tm="0">
                                          <p:val>
                                            <p:strVal val="#ppt_h"/>
                                          </p:val>
                                        </p:tav>
                                        <p:tav tm="100000">
                                          <p:val>
                                            <p:strVal val="#ppt_h"/>
                                          </p:val>
                                        </p:tav>
                                      </p:tavLst>
                                    </p:anim>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dirty="0"/>
          </a:p>
        </p:txBody>
      </p:sp>
      <p:sp>
        <p:nvSpPr>
          <p:cNvPr id="6" name="Rectangle 5"/>
          <p:cNvSpPr/>
          <p:nvPr/>
        </p:nvSpPr>
        <p:spPr>
          <a:xfrm>
            <a:off x="1936728" y="2185290"/>
            <a:ext cx="8350273" cy="1015663"/>
          </a:xfrm>
          <a:prstGeom prst="rect">
            <a:avLst/>
          </a:prstGeom>
        </p:spPr>
        <p:txBody>
          <a:bodyPr wrap="square">
            <a:spAutoFit/>
          </a:bodyPr>
          <a:lstStyle/>
          <a:p>
            <a:pPr>
              <a:lnSpc>
                <a:spcPts val="4750"/>
              </a:lnSpc>
            </a:pPr>
            <a:r>
              <a:rPr lang="en-US" sz="2800" b="1" dirty="0">
                <a:solidFill>
                  <a:srgbClr val="101014"/>
                </a:solidFill>
                <a:latin typeface="Playfair Display Bold" pitchFamily="34" charset="0"/>
                <a:ea typeface="Playfair Display Bold" pitchFamily="34" charset="-122"/>
                <a:cs typeface="Playfair Display Bold" pitchFamily="34" charset="-120"/>
              </a:rPr>
              <a:t>Technological Advancements</a:t>
            </a:r>
            <a:endParaRPr lang="en-US" sz="2800" dirty="0"/>
          </a:p>
          <a:p>
            <a:pPr algn="ctr">
              <a:lnSpc>
                <a:spcPts val="2350"/>
              </a:lnSpc>
            </a:pPr>
            <a:endParaRPr lang="en-US" dirty="0"/>
          </a:p>
        </p:txBody>
      </p:sp>
      <p:sp>
        <p:nvSpPr>
          <p:cNvPr id="7" name="Rectangle 6"/>
          <p:cNvSpPr/>
          <p:nvPr/>
        </p:nvSpPr>
        <p:spPr>
          <a:xfrm>
            <a:off x="3151452" y="2784812"/>
            <a:ext cx="643125" cy="400110"/>
          </a:xfrm>
          <a:prstGeom prst="rect">
            <a:avLst/>
          </a:prstGeom>
        </p:spPr>
        <p:txBody>
          <a:bodyPr wrap="none">
            <a:spAutoFit/>
          </a:bodyPr>
          <a:lstStyle/>
          <a:p>
            <a:pPr algn="ctr">
              <a:lnSpc>
                <a:spcPts val="2350"/>
              </a:lnSpc>
            </a:pPr>
            <a:r>
              <a:rPr lang="en-US" b="1" dirty="0">
                <a:solidFill>
                  <a:srgbClr val="39393C"/>
                </a:solidFill>
                <a:latin typeface="Playfair Display Bold" pitchFamily="34" charset="0"/>
                <a:ea typeface="Playfair Display Bold" pitchFamily="34" charset="-122"/>
                <a:cs typeface="Playfair Display Bold" pitchFamily="34" charset="-120"/>
              </a:rPr>
              <a:t>2013</a:t>
            </a:r>
            <a:endParaRPr lang="en-US" dirty="0"/>
          </a:p>
        </p:txBody>
      </p:sp>
      <p:sp>
        <p:nvSpPr>
          <p:cNvPr id="8" name="Rectangle 7"/>
          <p:cNvSpPr/>
          <p:nvPr/>
        </p:nvSpPr>
        <p:spPr>
          <a:xfrm>
            <a:off x="1718784" y="3184922"/>
            <a:ext cx="3462816" cy="707886"/>
          </a:xfrm>
          <a:prstGeom prst="rect">
            <a:avLst/>
          </a:prstGeom>
        </p:spPr>
        <p:txBody>
          <a:bodyPr wrap="square">
            <a:spAutoFit/>
          </a:bodyPr>
          <a:lstStyle/>
          <a:p>
            <a:pPr algn="ctr">
              <a:lnSpc>
                <a:spcPts val="2400"/>
              </a:lnSpc>
            </a:pPr>
            <a:r>
              <a:rPr lang="en-US" sz="1200" dirty="0">
                <a:solidFill>
                  <a:srgbClr val="39393C"/>
                </a:solidFill>
                <a:latin typeface="Open Sans" pitchFamily="34" charset="0"/>
                <a:ea typeface="Open Sans" pitchFamily="34" charset="-122"/>
                <a:cs typeface="Open Sans" pitchFamily="34" charset="-120"/>
              </a:rPr>
              <a:t>CRT, LCD, Plasma dominated the market, limited streaming options</a:t>
            </a:r>
            <a:endParaRPr lang="en-US" sz="1200" dirty="0"/>
          </a:p>
        </p:txBody>
      </p:sp>
      <p:sp>
        <p:nvSpPr>
          <p:cNvPr id="11" name="Shape 1"/>
          <p:cNvSpPr/>
          <p:nvPr/>
        </p:nvSpPr>
        <p:spPr>
          <a:xfrm>
            <a:off x="1942870" y="4522853"/>
            <a:ext cx="8230060" cy="45719"/>
          </a:xfrm>
          <a:prstGeom prst="roundRect">
            <a:avLst>
              <a:gd name="adj" fmla="val 127511"/>
            </a:avLst>
          </a:prstGeom>
          <a:solidFill>
            <a:srgbClr val="C6C6D2"/>
          </a:solidFill>
          <a:ln/>
        </p:spPr>
      </p:sp>
      <p:sp>
        <p:nvSpPr>
          <p:cNvPr id="12" name="Shape 2"/>
          <p:cNvSpPr/>
          <p:nvPr/>
        </p:nvSpPr>
        <p:spPr>
          <a:xfrm>
            <a:off x="3427295" y="3854708"/>
            <a:ext cx="45719" cy="459546"/>
          </a:xfrm>
          <a:prstGeom prst="roundRect">
            <a:avLst>
              <a:gd name="adj" fmla="val 127511"/>
            </a:avLst>
          </a:prstGeom>
          <a:solidFill>
            <a:srgbClr val="C6C6D2"/>
          </a:solidFill>
          <a:ln/>
        </p:spPr>
      </p:sp>
      <p:sp>
        <p:nvSpPr>
          <p:cNvPr id="13" name="Shape 3"/>
          <p:cNvSpPr/>
          <p:nvPr/>
        </p:nvSpPr>
        <p:spPr>
          <a:xfrm>
            <a:off x="3231554" y="4304253"/>
            <a:ext cx="437198" cy="437198"/>
          </a:xfrm>
          <a:prstGeom prst="roundRect">
            <a:avLst>
              <a:gd name="adj" fmla="val 6667"/>
            </a:avLst>
          </a:prstGeom>
          <a:ln/>
        </p:spPr>
        <p:style>
          <a:lnRef idx="2">
            <a:schemeClr val="dk1"/>
          </a:lnRef>
          <a:fillRef idx="1">
            <a:schemeClr val="lt1"/>
          </a:fillRef>
          <a:effectRef idx="0">
            <a:schemeClr val="dk1"/>
          </a:effectRef>
          <a:fontRef idx="minor">
            <a:schemeClr val="dk1"/>
          </a:fontRef>
        </p:style>
        <p:txBody>
          <a:bodyPr/>
          <a:lstStyle/>
          <a:p>
            <a:pPr algn="ctr"/>
            <a:r>
              <a:rPr lang="en-US" dirty="0"/>
              <a:t>1</a:t>
            </a:r>
            <a:endParaRPr lang="en-US" dirty="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73984" y="6629400"/>
            <a:ext cx="186883" cy="46038"/>
          </a:xfrm>
        </p:spPr>
      </p:pic>
      <p:sp>
        <p:nvSpPr>
          <p:cNvPr id="19" name="Shape 2"/>
          <p:cNvSpPr/>
          <p:nvPr/>
        </p:nvSpPr>
        <p:spPr>
          <a:xfrm>
            <a:off x="5400200" y="4751452"/>
            <a:ext cx="45719" cy="459546"/>
          </a:xfrm>
          <a:prstGeom prst="roundRect">
            <a:avLst>
              <a:gd name="adj" fmla="val 127511"/>
            </a:avLst>
          </a:prstGeom>
          <a:solidFill>
            <a:srgbClr val="C6C6D2"/>
          </a:solidFill>
          <a:ln/>
        </p:spPr>
      </p:sp>
      <p:sp>
        <p:nvSpPr>
          <p:cNvPr id="20" name="Rectangle 19"/>
          <p:cNvSpPr/>
          <p:nvPr/>
        </p:nvSpPr>
        <p:spPr>
          <a:xfrm>
            <a:off x="5099092" y="5210998"/>
            <a:ext cx="647933" cy="400110"/>
          </a:xfrm>
          <a:prstGeom prst="rect">
            <a:avLst/>
          </a:prstGeom>
        </p:spPr>
        <p:txBody>
          <a:bodyPr wrap="none">
            <a:spAutoFit/>
          </a:bodyPr>
          <a:lstStyle/>
          <a:p>
            <a:pPr algn="ctr">
              <a:lnSpc>
                <a:spcPts val="2350"/>
              </a:lnSpc>
            </a:pPr>
            <a:r>
              <a:rPr lang="en-US" b="1" dirty="0">
                <a:solidFill>
                  <a:srgbClr val="39393C"/>
                </a:solidFill>
                <a:latin typeface="Playfair Display Bold" pitchFamily="34" charset="0"/>
                <a:ea typeface="Playfair Display Bold" pitchFamily="34" charset="-122"/>
                <a:cs typeface="Playfair Display Bold" pitchFamily="34" charset="-120"/>
              </a:rPr>
              <a:t>2015</a:t>
            </a:r>
            <a:endParaRPr lang="en-US" dirty="0"/>
          </a:p>
        </p:txBody>
      </p:sp>
      <p:sp>
        <p:nvSpPr>
          <p:cNvPr id="21" name="Rectangle 20"/>
          <p:cNvSpPr/>
          <p:nvPr/>
        </p:nvSpPr>
        <p:spPr>
          <a:xfrm>
            <a:off x="3852147" y="5486401"/>
            <a:ext cx="3187542" cy="1015663"/>
          </a:xfrm>
          <a:prstGeom prst="rect">
            <a:avLst/>
          </a:prstGeom>
        </p:spPr>
        <p:txBody>
          <a:bodyPr wrap="square">
            <a:spAutoFit/>
          </a:bodyPr>
          <a:lstStyle/>
          <a:p>
            <a:pPr algn="ctr">
              <a:lnSpc>
                <a:spcPts val="2400"/>
              </a:lnSpc>
            </a:pPr>
            <a:r>
              <a:rPr lang="en-US" sz="1200" dirty="0">
                <a:solidFill>
                  <a:srgbClr val="39393C"/>
                </a:solidFill>
                <a:latin typeface="Open Sans" pitchFamily="34" charset="0"/>
                <a:ea typeface="Open Sans" pitchFamily="34" charset="-122"/>
                <a:cs typeface="Open Sans" pitchFamily="34" charset="-120"/>
              </a:rPr>
              <a:t>LED &amp; OLED models gained popularity, 4K resolution became mainstream</a:t>
            </a:r>
            <a:endParaRPr lang="en-US" sz="1200" dirty="0"/>
          </a:p>
          <a:p>
            <a:pPr algn="ctr">
              <a:lnSpc>
                <a:spcPts val="2400"/>
              </a:lnSpc>
            </a:pPr>
            <a:endParaRPr lang="en-US" dirty="0"/>
          </a:p>
        </p:txBody>
      </p:sp>
      <p:sp>
        <p:nvSpPr>
          <p:cNvPr id="23" name="Shape 3"/>
          <p:cNvSpPr/>
          <p:nvPr/>
        </p:nvSpPr>
        <p:spPr>
          <a:xfrm>
            <a:off x="5193427" y="4284156"/>
            <a:ext cx="437198" cy="437198"/>
          </a:xfrm>
          <a:prstGeom prst="roundRect">
            <a:avLst>
              <a:gd name="adj" fmla="val 6667"/>
            </a:avLst>
          </a:prstGeom>
          <a:ln/>
        </p:spPr>
        <p:style>
          <a:lnRef idx="2">
            <a:schemeClr val="dk1"/>
          </a:lnRef>
          <a:fillRef idx="1">
            <a:schemeClr val="lt1"/>
          </a:fillRef>
          <a:effectRef idx="0">
            <a:schemeClr val="dk1"/>
          </a:effectRef>
          <a:fontRef idx="minor">
            <a:schemeClr val="dk1"/>
          </a:fontRef>
        </p:style>
        <p:txBody>
          <a:bodyPr/>
          <a:lstStyle/>
          <a:p>
            <a:pPr algn="ctr"/>
            <a:r>
              <a:rPr lang="en-US" dirty="0"/>
              <a:t>2</a:t>
            </a:r>
          </a:p>
        </p:txBody>
      </p:sp>
      <p:sp>
        <p:nvSpPr>
          <p:cNvPr id="24" name="Shape 3"/>
          <p:cNvSpPr/>
          <p:nvPr/>
        </p:nvSpPr>
        <p:spPr>
          <a:xfrm>
            <a:off x="8528962" y="4373816"/>
            <a:ext cx="437198" cy="437198"/>
          </a:xfrm>
          <a:prstGeom prst="roundRect">
            <a:avLst>
              <a:gd name="adj" fmla="val 6667"/>
            </a:avLst>
          </a:prstGeom>
          <a:ln/>
        </p:spPr>
        <p:style>
          <a:lnRef idx="2">
            <a:schemeClr val="dk1"/>
          </a:lnRef>
          <a:fillRef idx="1">
            <a:schemeClr val="lt1"/>
          </a:fillRef>
          <a:effectRef idx="0">
            <a:schemeClr val="dk1"/>
          </a:effectRef>
          <a:fontRef idx="minor">
            <a:schemeClr val="dk1"/>
          </a:fontRef>
        </p:style>
        <p:txBody>
          <a:bodyPr/>
          <a:lstStyle/>
          <a:p>
            <a:pPr algn="ctr"/>
            <a:r>
              <a:rPr lang="en-US" dirty="0"/>
              <a:t>4</a:t>
            </a:r>
          </a:p>
        </p:txBody>
      </p:sp>
      <p:sp>
        <p:nvSpPr>
          <p:cNvPr id="25" name="Shape 3"/>
          <p:cNvSpPr/>
          <p:nvPr/>
        </p:nvSpPr>
        <p:spPr>
          <a:xfrm>
            <a:off x="7162800" y="4314254"/>
            <a:ext cx="437198" cy="437198"/>
          </a:xfrm>
          <a:prstGeom prst="roundRect">
            <a:avLst>
              <a:gd name="adj" fmla="val 6667"/>
            </a:avLst>
          </a:prstGeom>
          <a:ln/>
        </p:spPr>
        <p:style>
          <a:lnRef idx="2">
            <a:schemeClr val="dk1"/>
          </a:lnRef>
          <a:fillRef idx="1">
            <a:schemeClr val="lt1"/>
          </a:fillRef>
          <a:effectRef idx="0">
            <a:schemeClr val="dk1"/>
          </a:effectRef>
          <a:fontRef idx="minor">
            <a:schemeClr val="dk1"/>
          </a:fontRef>
        </p:style>
        <p:txBody>
          <a:bodyPr/>
          <a:lstStyle/>
          <a:p>
            <a:pPr algn="ctr"/>
            <a:r>
              <a:rPr lang="en-US" dirty="0"/>
              <a:t>3</a:t>
            </a:r>
          </a:p>
        </p:txBody>
      </p:sp>
      <p:sp>
        <p:nvSpPr>
          <p:cNvPr id="26" name="Rectangle 25"/>
          <p:cNvSpPr/>
          <p:nvPr/>
        </p:nvSpPr>
        <p:spPr>
          <a:xfrm>
            <a:off x="5542598" y="3200952"/>
            <a:ext cx="3525202" cy="707886"/>
          </a:xfrm>
          <a:prstGeom prst="rect">
            <a:avLst/>
          </a:prstGeom>
        </p:spPr>
        <p:txBody>
          <a:bodyPr wrap="square">
            <a:spAutoFit/>
          </a:bodyPr>
          <a:lstStyle/>
          <a:p>
            <a:pPr algn="ctr">
              <a:lnSpc>
                <a:spcPts val="2400"/>
              </a:lnSpc>
            </a:pPr>
            <a:r>
              <a:rPr lang="en-US" sz="1200" dirty="0">
                <a:solidFill>
                  <a:srgbClr val="39393C"/>
                </a:solidFill>
                <a:latin typeface="Open Sans" pitchFamily="34" charset="0"/>
                <a:ea typeface="Open Sans" pitchFamily="34" charset="-122"/>
                <a:cs typeface="Open Sans" pitchFamily="34" charset="-120"/>
              </a:rPr>
              <a:t>Smart TV's with built-in streaming, voice control, and apps</a:t>
            </a:r>
            <a:endParaRPr lang="en-US" sz="1200" dirty="0"/>
          </a:p>
        </p:txBody>
      </p:sp>
      <p:sp>
        <p:nvSpPr>
          <p:cNvPr id="27" name="Shape 2"/>
          <p:cNvSpPr/>
          <p:nvPr/>
        </p:nvSpPr>
        <p:spPr>
          <a:xfrm>
            <a:off x="8745457" y="4820189"/>
            <a:ext cx="45719" cy="459546"/>
          </a:xfrm>
          <a:prstGeom prst="roundRect">
            <a:avLst>
              <a:gd name="adj" fmla="val 127511"/>
            </a:avLst>
          </a:prstGeom>
          <a:solidFill>
            <a:srgbClr val="C6C6D2"/>
          </a:solidFill>
          <a:ln/>
        </p:spPr>
      </p:sp>
      <p:sp>
        <p:nvSpPr>
          <p:cNvPr id="28" name="Shape 2"/>
          <p:cNvSpPr/>
          <p:nvPr/>
        </p:nvSpPr>
        <p:spPr>
          <a:xfrm>
            <a:off x="7358540" y="3892808"/>
            <a:ext cx="45719" cy="459546"/>
          </a:xfrm>
          <a:prstGeom prst="roundRect">
            <a:avLst>
              <a:gd name="adj" fmla="val 127511"/>
            </a:avLst>
          </a:prstGeom>
          <a:solidFill>
            <a:srgbClr val="C6C6D2"/>
          </a:solidFill>
          <a:ln/>
        </p:spPr>
      </p:sp>
      <p:sp>
        <p:nvSpPr>
          <p:cNvPr id="30" name="Rectangle 29"/>
          <p:cNvSpPr/>
          <p:nvPr/>
        </p:nvSpPr>
        <p:spPr>
          <a:xfrm>
            <a:off x="7059837" y="2828835"/>
            <a:ext cx="643125" cy="400110"/>
          </a:xfrm>
          <a:prstGeom prst="rect">
            <a:avLst/>
          </a:prstGeom>
        </p:spPr>
        <p:txBody>
          <a:bodyPr wrap="none">
            <a:spAutoFit/>
          </a:bodyPr>
          <a:lstStyle/>
          <a:p>
            <a:pPr algn="ctr">
              <a:lnSpc>
                <a:spcPts val="2350"/>
              </a:lnSpc>
            </a:pPr>
            <a:r>
              <a:rPr lang="en-US" b="1" dirty="0">
                <a:solidFill>
                  <a:srgbClr val="39393C"/>
                </a:solidFill>
                <a:latin typeface="Playfair Display Bold" pitchFamily="34" charset="0"/>
                <a:ea typeface="Playfair Display Bold" pitchFamily="34" charset="-122"/>
                <a:cs typeface="Playfair Display Bold" pitchFamily="34" charset="-120"/>
              </a:rPr>
              <a:t>2018</a:t>
            </a:r>
            <a:endParaRPr lang="en-US" dirty="0"/>
          </a:p>
        </p:txBody>
      </p:sp>
      <p:sp>
        <p:nvSpPr>
          <p:cNvPr id="31" name="Rectangle 30"/>
          <p:cNvSpPr/>
          <p:nvPr/>
        </p:nvSpPr>
        <p:spPr>
          <a:xfrm>
            <a:off x="8431225" y="5183246"/>
            <a:ext cx="678391" cy="400110"/>
          </a:xfrm>
          <a:prstGeom prst="rect">
            <a:avLst/>
          </a:prstGeom>
        </p:spPr>
        <p:txBody>
          <a:bodyPr wrap="none">
            <a:spAutoFit/>
          </a:bodyPr>
          <a:lstStyle/>
          <a:p>
            <a:pPr algn="ctr">
              <a:lnSpc>
                <a:spcPts val="2350"/>
              </a:lnSpc>
            </a:pPr>
            <a:r>
              <a:rPr lang="en-US" b="1" dirty="0">
                <a:solidFill>
                  <a:srgbClr val="39393C"/>
                </a:solidFill>
                <a:latin typeface="Playfair Display Bold" pitchFamily="34" charset="0"/>
                <a:ea typeface="Playfair Display Bold" pitchFamily="34" charset="-122"/>
                <a:cs typeface="Playfair Display Bold" pitchFamily="34" charset="-120"/>
              </a:rPr>
              <a:t>2023</a:t>
            </a:r>
            <a:endParaRPr lang="en-US" dirty="0"/>
          </a:p>
        </p:txBody>
      </p:sp>
      <p:sp>
        <p:nvSpPr>
          <p:cNvPr id="32" name="Rectangle 31"/>
          <p:cNvSpPr/>
          <p:nvPr/>
        </p:nvSpPr>
        <p:spPr>
          <a:xfrm>
            <a:off x="7143751" y="5584640"/>
            <a:ext cx="3253741" cy="707886"/>
          </a:xfrm>
          <a:prstGeom prst="rect">
            <a:avLst/>
          </a:prstGeom>
        </p:spPr>
        <p:txBody>
          <a:bodyPr wrap="square">
            <a:spAutoFit/>
          </a:bodyPr>
          <a:lstStyle/>
          <a:p>
            <a:pPr algn="ctr">
              <a:lnSpc>
                <a:spcPts val="2400"/>
              </a:lnSpc>
            </a:pPr>
            <a:r>
              <a:rPr lang="en-US" sz="1200" dirty="0">
                <a:solidFill>
                  <a:srgbClr val="39393C"/>
                </a:solidFill>
                <a:latin typeface="Open Sans" pitchFamily="34" charset="0"/>
                <a:ea typeface="Open Sans" pitchFamily="34" charset="-122"/>
                <a:cs typeface="Open Sans" pitchFamily="34" charset="-120"/>
              </a:rPr>
              <a:t>QLED, Mini-LED, 8K, and advanced HDR technology</a:t>
            </a:r>
            <a:endParaRPr lang="en-US" sz="1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475" y="0"/>
            <a:ext cx="9153525" cy="2305050"/>
          </a:xfrm>
          <a:prstGeom prst="rect">
            <a:avLst/>
          </a:prstGeom>
        </p:spPr>
      </p:pic>
    </p:spTree>
    <p:extLst>
      <p:ext uri="{BB962C8B-B14F-4D97-AF65-F5344CB8AC3E}">
        <p14:creationId xmlns:p14="http://schemas.microsoft.com/office/powerpoint/2010/main" val="1789445912"/>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09800" y="2130426"/>
            <a:ext cx="7772400" cy="993775"/>
          </a:xfrm>
        </p:spPr>
        <p:txBody>
          <a:bodyPr>
            <a:normAutofit fontScale="90000"/>
          </a:bodyPr>
          <a:lstStyle/>
          <a:p>
            <a:r>
              <a:rPr lang="en-US" b="1" dirty="0" smtClean="0">
                <a:solidFill>
                  <a:srgbClr val="101014"/>
                </a:solidFill>
                <a:latin typeface="Playfair Display Bold" pitchFamily="34" charset="0"/>
                <a:ea typeface="Playfair Display Bold" pitchFamily="34" charset="-122"/>
                <a:cs typeface="Playfair Display Bold" pitchFamily="34" charset="-120"/>
              </a:rPr>
              <a:t>Growing Accessibility</a:t>
            </a:r>
            <a:r>
              <a:rPr lang="en-US" dirty="0" smtClean="0"/>
              <a:t/>
            </a:r>
            <a:br>
              <a:rPr lang="en-US" dirty="0" smtClean="0"/>
            </a:br>
            <a:endParaRPr lang="en-US" dirty="0"/>
          </a:p>
        </p:txBody>
      </p:sp>
      <p:sp>
        <p:nvSpPr>
          <p:cNvPr id="3" name="Content Placeholder 2"/>
          <p:cNvSpPr>
            <a:spLocks noGrp="1"/>
          </p:cNvSpPr>
          <p:nvPr>
            <p:ph type="subTitle" idx="1"/>
          </p:nvPr>
        </p:nvSpPr>
        <p:spPr>
          <a:xfrm>
            <a:off x="2514600" y="2743200"/>
            <a:ext cx="7467600" cy="1143000"/>
          </a:xfrm>
        </p:spPr>
        <p:txBody>
          <a:bodyPr>
            <a:normAutofit fontScale="92500"/>
          </a:bodyPr>
          <a:lstStyle/>
          <a:p>
            <a:pPr>
              <a:lnSpc>
                <a:spcPts val="2750"/>
              </a:lnSpc>
            </a:pPr>
            <a:r>
              <a:rPr lang="en-US" b="1" dirty="0" smtClean="0">
                <a:solidFill>
                  <a:srgbClr val="101014"/>
                </a:solidFill>
                <a:latin typeface="Playfair Display Bold" pitchFamily="34" charset="0"/>
                <a:ea typeface="Playfair Display Bold" pitchFamily="34" charset="-122"/>
                <a:cs typeface="Playfair Display Bold" pitchFamily="34" charset="-120"/>
              </a:rPr>
              <a:t>2013</a:t>
            </a:r>
          </a:p>
          <a:p>
            <a:pPr>
              <a:lnSpc>
                <a:spcPts val="2750"/>
              </a:lnSpc>
            </a:pPr>
            <a:r>
              <a:rPr lang="en-US" dirty="0" smtClean="0">
                <a:solidFill>
                  <a:srgbClr val="39393C"/>
                </a:solidFill>
                <a:latin typeface="Open Sans" pitchFamily="34" charset="0"/>
                <a:ea typeface="Open Sans" pitchFamily="34" charset="-122"/>
                <a:cs typeface="Open Sans" pitchFamily="34" charset="-120"/>
              </a:rPr>
              <a:t>Limited access to internet, restricted streaming options</a:t>
            </a:r>
            <a:endParaRPr lang="en-US" dirty="0" smtClean="0"/>
          </a:p>
          <a:p>
            <a:pPr>
              <a:lnSpc>
                <a:spcPts val="2750"/>
              </a:lnSpc>
            </a:pPr>
            <a:endParaRPr lang="en-US" dirty="0"/>
          </a:p>
        </p:txBody>
      </p:sp>
      <p:sp>
        <p:nvSpPr>
          <p:cNvPr id="13" name="Rectangle 12"/>
          <p:cNvSpPr/>
          <p:nvPr/>
        </p:nvSpPr>
        <p:spPr>
          <a:xfrm>
            <a:off x="2362200" y="4343400"/>
            <a:ext cx="7924800" cy="836126"/>
          </a:xfrm>
          <a:prstGeom prst="rect">
            <a:avLst/>
          </a:prstGeom>
        </p:spPr>
        <p:txBody>
          <a:bodyPr wrap="square">
            <a:spAutoFit/>
          </a:bodyPr>
          <a:lstStyle/>
          <a:p>
            <a:pPr algn="ctr">
              <a:lnSpc>
                <a:spcPts val="2850"/>
              </a:lnSpc>
            </a:pPr>
            <a:r>
              <a:rPr lang="en-US" sz="2000" b="1" dirty="0">
                <a:solidFill>
                  <a:srgbClr val="101014"/>
                </a:solidFill>
                <a:latin typeface="Playfair Display Bold" pitchFamily="34" charset="0"/>
                <a:ea typeface="Playfair Display Bold" pitchFamily="34" charset="-122"/>
                <a:cs typeface="Playfair Display Bold" pitchFamily="34" charset="-120"/>
              </a:rPr>
              <a:t>2023</a:t>
            </a:r>
            <a:endParaRPr lang="en-US" sz="2000" dirty="0">
              <a:solidFill>
                <a:srgbClr val="39393C"/>
              </a:solidFill>
              <a:latin typeface="Open Sans" pitchFamily="34" charset="0"/>
              <a:ea typeface="Open Sans" pitchFamily="34" charset="-122"/>
              <a:cs typeface="Open Sans" pitchFamily="34" charset="-120"/>
            </a:endParaRPr>
          </a:p>
          <a:p>
            <a:pPr>
              <a:lnSpc>
                <a:spcPts val="2850"/>
              </a:lnSpc>
            </a:pPr>
            <a:r>
              <a:rPr lang="en-US" sz="2000" dirty="0">
                <a:solidFill>
                  <a:srgbClr val="39393C"/>
                </a:solidFill>
                <a:latin typeface="Open Sans" pitchFamily="34" charset="0"/>
                <a:ea typeface="Open Sans" pitchFamily="34" charset="-122"/>
                <a:cs typeface="Open Sans" pitchFamily="34" charset="-120"/>
              </a:rPr>
              <a:t>Broadband internet access increased, streaming services expanded</a:t>
            </a:r>
            <a:endParaRPr lang="en-US" sz="2000" dirty="0"/>
          </a:p>
        </p:txBody>
      </p:sp>
    </p:spTree>
    <p:extLst>
      <p:ext uri="{BB962C8B-B14F-4D97-AF65-F5344CB8AC3E}">
        <p14:creationId xmlns:p14="http://schemas.microsoft.com/office/powerpoint/2010/main" val="1826759150"/>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00"/>
            <a:ext cx="8229600" cy="45719"/>
          </a:xfrm>
        </p:spPr>
        <p:txBody>
          <a:bodyPr>
            <a:normAutofit fontScale="90000"/>
          </a:bodyPr>
          <a:lstStyle/>
          <a:p>
            <a:endParaRPr lang="en-US" dirty="0"/>
          </a:p>
        </p:txBody>
      </p:sp>
      <p:sp>
        <p:nvSpPr>
          <p:cNvPr id="5" name="Rectangle 4"/>
          <p:cNvSpPr/>
          <p:nvPr/>
        </p:nvSpPr>
        <p:spPr>
          <a:xfrm>
            <a:off x="1905001" y="381000"/>
            <a:ext cx="4288353" cy="720710"/>
          </a:xfrm>
          <a:prstGeom prst="rect">
            <a:avLst/>
          </a:prstGeom>
        </p:spPr>
        <p:txBody>
          <a:bodyPr wrap="none">
            <a:spAutoFit/>
          </a:bodyPr>
          <a:lstStyle/>
          <a:p>
            <a:pPr>
              <a:lnSpc>
                <a:spcPts val="4900"/>
              </a:lnSpc>
            </a:pPr>
            <a:r>
              <a:rPr lang="en-US" b="1" dirty="0">
                <a:solidFill>
                  <a:srgbClr val="101014"/>
                </a:solidFill>
                <a:latin typeface="Playfair Display Bold" pitchFamily="34" charset="0"/>
                <a:ea typeface="Playfair Display Bold" pitchFamily="34" charset="-122"/>
                <a:cs typeface="Playfair Display Bold" pitchFamily="34" charset="-120"/>
              </a:rPr>
              <a:t>Enhanced Features and Convenience</a:t>
            </a:r>
            <a:endParaRPr lang="en-US" dirty="0"/>
          </a:p>
        </p:txBody>
      </p:sp>
      <p:pic>
        <p:nvPicPr>
          <p:cNvPr id="6" name="Image 1" descr="preencoded.png"/>
          <p:cNvPicPr>
            <a:picLocks noChangeAspect="1"/>
          </p:cNvPicPr>
          <p:nvPr/>
        </p:nvPicPr>
        <p:blipFill>
          <a:blip r:embed="rId2"/>
          <a:stretch>
            <a:fillRect/>
          </a:stretch>
        </p:blipFill>
        <p:spPr>
          <a:xfrm>
            <a:off x="1975367" y="1101711"/>
            <a:ext cx="501491" cy="501491"/>
          </a:xfrm>
          <a:prstGeom prst="rect">
            <a:avLst/>
          </a:prstGeom>
        </p:spPr>
      </p:pic>
      <p:sp>
        <p:nvSpPr>
          <p:cNvPr id="7" name="Rectangle 6"/>
          <p:cNvSpPr/>
          <p:nvPr/>
        </p:nvSpPr>
        <p:spPr>
          <a:xfrm>
            <a:off x="1905001" y="1603201"/>
            <a:ext cx="1749197" cy="412934"/>
          </a:xfrm>
          <a:prstGeom prst="rect">
            <a:avLst/>
          </a:prstGeom>
        </p:spPr>
        <p:txBody>
          <a:bodyPr wrap="none">
            <a:spAutoFit/>
          </a:bodyPr>
          <a:lstStyle/>
          <a:p>
            <a:pPr>
              <a:lnSpc>
                <a:spcPts val="2450"/>
              </a:lnSpc>
            </a:pPr>
            <a:r>
              <a:rPr lang="en-US" b="1" dirty="0">
                <a:solidFill>
                  <a:srgbClr val="39393C"/>
                </a:solidFill>
                <a:latin typeface="Playfair Display Bold" pitchFamily="34" charset="0"/>
                <a:ea typeface="Playfair Display Bold" pitchFamily="34" charset="-122"/>
                <a:cs typeface="Playfair Display Bold" pitchFamily="34" charset="-120"/>
              </a:rPr>
              <a:t>Smart Remote</a:t>
            </a:r>
            <a:endParaRPr lang="en-US" dirty="0"/>
          </a:p>
        </p:txBody>
      </p:sp>
      <p:sp>
        <p:nvSpPr>
          <p:cNvPr id="8" name="Rectangle 7"/>
          <p:cNvSpPr/>
          <p:nvPr/>
        </p:nvSpPr>
        <p:spPr>
          <a:xfrm>
            <a:off x="1905000" y="2016135"/>
            <a:ext cx="4572000" cy="412934"/>
          </a:xfrm>
          <a:prstGeom prst="rect">
            <a:avLst/>
          </a:prstGeom>
        </p:spPr>
        <p:txBody>
          <a:bodyPr>
            <a:spAutoFit/>
          </a:bodyPr>
          <a:lstStyle/>
          <a:p>
            <a:pPr>
              <a:lnSpc>
                <a:spcPts val="2500"/>
              </a:lnSpc>
            </a:pPr>
            <a:r>
              <a:rPr lang="en-US" sz="1400" dirty="0">
                <a:solidFill>
                  <a:srgbClr val="39393C"/>
                </a:solidFill>
                <a:latin typeface="Open Sans" pitchFamily="34" charset="0"/>
                <a:ea typeface="Open Sans" pitchFamily="34" charset="-122"/>
                <a:cs typeface="Open Sans" pitchFamily="34" charset="-120"/>
              </a:rPr>
              <a:t>Voice control, content search, intuitive navigation</a:t>
            </a:r>
            <a:endParaRPr lang="en-US" sz="1400" dirty="0"/>
          </a:p>
        </p:txBody>
      </p:sp>
      <p:pic>
        <p:nvPicPr>
          <p:cNvPr id="9" name="Image 2" descr="preencoded.png"/>
          <p:cNvPicPr>
            <a:picLocks noChangeAspect="1"/>
          </p:cNvPicPr>
          <p:nvPr/>
        </p:nvPicPr>
        <p:blipFill>
          <a:blip r:embed="rId3"/>
          <a:stretch>
            <a:fillRect/>
          </a:stretch>
        </p:blipFill>
        <p:spPr>
          <a:xfrm>
            <a:off x="1994417" y="2429070"/>
            <a:ext cx="501491" cy="501491"/>
          </a:xfrm>
          <a:prstGeom prst="rect">
            <a:avLst/>
          </a:prstGeom>
        </p:spPr>
      </p:pic>
      <p:sp>
        <p:nvSpPr>
          <p:cNvPr id="10" name="Rectangle 9"/>
          <p:cNvSpPr/>
          <p:nvPr/>
        </p:nvSpPr>
        <p:spPr>
          <a:xfrm>
            <a:off x="1905000" y="2965326"/>
            <a:ext cx="2428870" cy="412934"/>
          </a:xfrm>
          <a:prstGeom prst="rect">
            <a:avLst/>
          </a:prstGeom>
        </p:spPr>
        <p:txBody>
          <a:bodyPr wrap="none">
            <a:spAutoFit/>
          </a:bodyPr>
          <a:lstStyle/>
          <a:p>
            <a:pPr>
              <a:lnSpc>
                <a:spcPts val="2450"/>
              </a:lnSpc>
            </a:pPr>
            <a:r>
              <a:rPr lang="en-US" b="1" dirty="0">
                <a:solidFill>
                  <a:srgbClr val="39393C"/>
                </a:solidFill>
                <a:latin typeface="Playfair Display Bold" pitchFamily="34" charset="0"/>
                <a:ea typeface="Playfair Display Bold" pitchFamily="34" charset="-122"/>
                <a:cs typeface="Playfair Display Bold" pitchFamily="34" charset="-120"/>
              </a:rPr>
              <a:t>On-Demand Content</a:t>
            </a:r>
            <a:endParaRPr lang="en-US" dirty="0"/>
          </a:p>
        </p:txBody>
      </p:sp>
      <p:sp>
        <p:nvSpPr>
          <p:cNvPr id="11" name="Rectangle 10"/>
          <p:cNvSpPr/>
          <p:nvPr/>
        </p:nvSpPr>
        <p:spPr>
          <a:xfrm>
            <a:off x="1905000" y="3473266"/>
            <a:ext cx="4572000" cy="412934"/>
          </a:xfrm>
          <a:prstGeom prst="rect">
            <a:avLst/>
          </a:prstGeom>
        </p:spPr>
        <p:txBody>
          <a:bodyPr>
            <a:spAutoFit/>
          </a:bodyPr>
          <a:lstStyle/>
          <a:p>
            <a:pPr>
              <a:lnSpc>
                <a:spcPts val="2500"/>
              </a:lnSpc>
            </a:pPr>
            <a:r>
              <a:rPr lang="en-US" sz="1400" dirty="0">
                <a:solidFill>
                  <a:srgbClr val="39393C"/>
                </a:solidFill>
                <a:latin typeface="Open Sans" pitchFamily="34" charset="0"/>
                <a:ea typeface="Open Sans" pitchFamily="34" charset="-122"/>
                <a:cs typeface="Open Sans" pitchFamily="34" charset="-120"/>
              </a:rPr>
              <a:t>Unlimited streaming, diverse content options</a:t>
            </a:r>
            <a:endParaRPr lang="en-US" sz="1400" dirty="0"/>
          </a:p>
        </p:txBody>
      </p:sp>
      <p:pic>
        <p:nvPicPr>
          <p:cNvPr id="12" name="Image 3" descr="preencoded.png"/>
          <p:cNvPicPr>
            <a:picLocks noChangeAspect="1"/>
          </p:cNvPicPr>
          <p:nvPr/>
        </p:nvPicPr>
        <p:blipFill>
          <a:blip r:embed="rId4"/>
          <a:stretch>
            <a:fillRect/>
          </a:stretch>
        </p:blipFill>
        <p:spPr>
          <a:xfrm>
            <a:off x="1995814" y="3914776"/>
            <a:ext cx="501491" cy="501491"/>
          </a:xfrm>
          <a:prstGeom prst="rect">
            <a:avLst/>
          </a:prstGeom>
        </p:spPr>
      </p:pic>
      <p:sp>
        <p:nvSpPr>
          <p:cNvPr id="13" name="Rectangle 12"/>
          <p:cNvSpPr/>
          <p:nvPr/>
        </p:nvSpPr>
        <p:spPr>
          <a:xfrm>
            <a:off x="1905000" y="4416266"/>
            <a:ext cx="1043876" cy="412934"/>
          </a:xfrm>
          <a:prstGeom prst="rect">
            <a:avLst/>
          </a:prstGeom>
        </p:spPr>
        <p:txBody>
          <a:bodyPr wrap="none">
            <a:spAutoFit/>
          </a:bodyPr>
          <a:lstStyle/>
          <a:p>
            <a:pPr>
              <a:lnSpc>
                <a:spcPts val="2450"/>
              </a:lnSpc>
            </a:pPr>
            <a:r>
              <a:rPr lang="en-US" b="1" dirty="0">
                <a:solidFill>
                  <a:srgbClr val="39393C"/>
                </a:solidFill>
                <a:latin typeface="Playfair Display Bold" pitchFamily="34" charset="0"/>
                <a:ea typeface="Playfair Display Bold" pitchFamily="34" charset="-122"/>
                <a:cs typeface="Playfair Display Bold" pitchFamily="34" charset="-120"/>
              </a:rPr>
              <a:t>Gaming</a:t>
            </a:r>
            <a:endParaRPr lang="en-US" dirty="0"/>
          </a:p>
        </p:txBody>
      </p:sp>
      <p:sp>
        <p:nvSpPr>
          <p:cNvPr id="14" name="Rectangle 13"/>
          <p:cNvSpPr/>
          <p:nvPr/>
        </p:nvSpPr>
        <p:spPr>
          <a:xfrm>
            <a:off x="1905001" y="5029200"/>
            <a:ext cx="3190297" cy="412934"/>
          </a:xfrm>
          <a:prstGeom prst="rect">
            <a:avLst/>
          </a:prstGeom>
        </p:spPr>
        <p:txBody>
          <a:bodyPr wrap="none">
            <a:spAutoFit/>
          </a:bodyPr>
          <a:lstStyle/>
          <a:p>
            <a:pPr>
              <a:lnSpc>
                <a:spcPts val="2500"/>
              </a:lnSpc>
            </a:pPr>
            <a:r>
              <a:rPr lang="en-US" sz="1400" dirty="0">
                <a:solidFill>
                  <a:srgbClr val="39393C"/>
                </a:solidFill>
                <a:latin typeface="Open Sans" pitchFamily="34" charset="0"/>
                <a:ea typeface="Open Sans" pitchFamily="34" charset="-122"/>
                <a:cs typeface="Open Sans" pitchFamily="34" charset="-120"/>
              </a:rPr>
              <a:t>TVs now function as gaming consoles</a:t>
            </a:r>
            <a:endParaRPr lang="en-US" sz="1400" dirty="0"/>
          </a:p>
        </p:txBody>
      </p:sp>
      <p:pic>
        <p:nvPicPr>
          <p:cNvPr id="15" name="Content Placeholder 1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629401" y="1"/>
            <a:ext cx="4038601" cy="6857999"/>
          </a:xfrm>
        </p:spPr>
      </p:pic>
    </p:spTree>
    <p:extLst>
      <p:ext uri="{BB962C8B-B14F-4D97-AF65-F5344CB8AC3E}">
        <p14:creationId xmlns:p14="http://schemas.microsoft.com/office/powerpoint/2010/main" val="385114550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101014"/>
                </a:solidFill>
                <a:latin typeface="Playfair Display Bold" pitchFamily="34" charset="0"/>
                <a:ea typeface="Playfair Display Bold" pitchFamily="34" charset="-122"/>
                <a:cs typeface="Playfair Display Bold" pitchFamily="34" charset="-120"/>
              </a:rPr>
              <a:t>Influence on Lifestyle</a:t>
            </a:r>
            <a:r>
              <a:rPr lang="en-US" dirty="0" smtClean="0"/>
              <a:t/>
            </a:r>
            <a:br>
              <a:rPr lang="en-US" dirty="0" smtClean="0"/>
            </a:br>
            <a:endParaRPr lang="en-US" dirty="0"/>
          </a:p>
        </p:txBody>
      </p:sp>
      <p:sp>
        <p:nvSpPr>
          <p:cNvPr id="3" name="Content Placeholder 2"/>
          <p:cNvSpPr>
            <a:spLocks noGrp="1"/>
          </p:cNvSpPr>
          <p:nvPr>
            <p:ph idx="1"/>
          </p:nvPr>
        </p:nvSpPr>
        <p:spPr>
          <a:xfrm flipV="1">
            <a:off x="1752600" y="7315200"/>
            <a:ext cx="8229600" cy="46037"/>
          </a:xfrm>
        </p:spPr>
        <p:txBody>
          <a:bodyPr>
            <a:normAutofit fontScale="25000" lnSpcReduction="20000"/>
          </a:bodyPr>
          <a:lstStyle/>
          <a:p>
            <a:endParaRPr lang="en-US" dirty="0"/>
          </a:p>
        </p:txBody>
      </p:sp>
      <p:pic>
        <p:nvPicPr>
          <p:cNvPr id="4" name="Image 0" descr="preencoded.png"/>
          <p:cNvPicPr>
            <a:picLocks noChangeAspect="1"/>
          </p:cNvPicPr>
          <p:nvPr/>
        </p:nvPicPr>
        <p:blipFill>
          <a:blip r:embed="rId2"/>
          <a:stretch>
            <a:fillRect/>
          </a:stretch>
        </p:blipFill>
        <p:spPr>
          <a:xfrm>
            <a:off x="3374156" y="1509891"/>
            <a:ext cx="1295402" cy="1092459"/>
          </a:xfrm>
          <a:prstGeom prst="rect">
            <a:avLst/>
          </a:prstGeom>
        </p:spPr>
      </p:pic>
      <p:pic>
        <p:nvPicPr>
          <p:cNvPr id="5" name="Image 1" descr="preencoded.png"/>
          <p:cNvPicPr>
            <a:picLocks noChangeAspect="1"/>
          </p:cNvPicPr>
          <p:nvPr/>
        </p:nvPicPr>
        <p:blipFill>
          <a:blip r:embed="rId3"/>
          <a:stretch>
            <a:fillRect/>
          </a:stretch>
        </p:blipFill>
        <p:spPr>
          <a:xfrm>
            <a:off x="2590801" y="2690971"/>
            <a:ext cx="2819400" cy="1119029"/>
          </a:xfrm>
          <a:prstGeom prst="rect">
            <a:avLst/>
          </a:prstGeom>
        </p:spPr>
      </p:pic>
      <p:pic>
        <p:nvPicPr>
          <p:cNvPr id="6" name="Image 2" descr="preencoded.png"/>
          <p:cNvPicPr>
            <a:picLocks noChangeAspect="1"/>
          </p:cNvPicPr>
          <p:nvPr/>
        </p:nvPicPr>
        <p:blipFill>
          <a:blip r:embed="rId4"/>
          <a:stretch>
            <a:fillRect/>
          </a:stretch>
        </p:blipFill>
        <p:spPr>
          <a:xfrm>
            <a:off x="1752601" y="3954582"/>
            <a:ext cx="4495800" cy="1243994"/>
          </a:xfrm>
          <a:prstGeom prst="rect">
            <a:avLst/>
          </a:prstGeom>
        </p:spPr>
      </p:pic>
      <p:sp>
        <p:nvSpPr>
          <p:cNvPr id="7" name="Rectangle 6"/>
          <p:cNvSpPr/>
          <p:nvPr/>
        </p:nvSpPr>
        <p:spPr>
          <a:xfrm>
            <a:off x="4783342" y="1487089"/>
            <a:ext cx="1736373" cy="451406"/>
          </a:xfrm>
          <a:prstGeom prst="rect">
            <a:avLst/>
          </a:prstGeom>
        </p:spPr>
        <p:txBody>
          <a:bodyPr wrap="none">
            <a:spAutoFit/>
          </a:bodyPr>
          <a:lstStyle/>
          <a:p>
            <a:pPr>
              <a:lnSpc>
                <a:spcPts val="2750"/>
              </a:lnSpc>
            </a:pPr>
            <a:r>
              <a:rPr lang="en-US" b="1" dirty="0">
                <a:solidFill>
                  <a:srgbClr val="39393C"/>
                </a:solidFill>
                <a:latin typeface="Playfair Display Bold" pitchFamily="34" charset="0"/>
                <a:ea typeface="Playfair Display Bold" pitchFamily="34" charset="-122"/>
                <a:cs typeface="Playfair Display Bold" pitchFamily="34" charset="-120"/>
              </a:rPr>
              <a:t>Entertainment</a:t>
            </a:r>
            <a:endParaRPr lang="en-US" dirty="0"/>
          </a:p>
        </p:txBody>
      </p:sp>
      <p:sp>
        <p:nvSpPr>
          <p:cNvPr id="8" name="Rectangle 7"/>
          <p:cNvSpPr/>
          <p:nvPr/>
        </p:nvSpPr>
        <p:spPr>
          <a:xfrm>
            <a:off x="4876800" y="1933890"/>
            <a:ext cx="2930610" cy="464230"/>
          </a:xfrm>
          <a:prstGeom prst="rect">
            <a:avLst/>
          </a:prstGeom>
        </p:spPr>
        <p:txBody>
          <a:bodyPr wrap="none">
            <a:spAutoFit/>
          </a:bodyPr>
          <a:lstStyle/>
          <a:p>
            <a:pPr>
              <a:lnSpc>
                <a:spcPts val="2850"/>
              </a:lnSpc>
            </a:pPr>
            <a:r>
              <a:rPr lang="en-US" sz="1600" dirty="0">
                <a:solidFill>
                  <a:srgbClr val="39393C"/>
                </a:solidFill>
                <a:latin typeface="Open Sans" pitchFamily="34" charset="0"/>
                <a:ea typeface="Open Sans" pitchFamily="34" charset="-122"/>
                <a:cs typeface="Open Sans" pitchFamily="34" charset="-120"/>
              </a:rPr>
              <a:t>Immersive viewing experience</a:t>
            </a:r>
            <a:endParaRPr lang="en-US" sz="1600" dirty="0"/>
          </a:p>
        </p:txBody>
      </p:sp>
      <p:sp>
        <p:nvSpPr>
          <p:cNvPr id="9" name="Rectangle 8"/>
          <p:cNvSpPr/>
          <p:nvPr/>
        </p:nvSpPr>
        <p:spPr>
          <a:xfrm>
            <a:off x="5614983" y="2695891"/>
            <a:ext cx="1454244" cy="451406"/>
          </a:xfrm>
          <a:prstGeom prst="rect">
            <a:avLst/>
          </a:prstGeom>
        </p:spPr>
        <p:txBody>
          <a:bodyPr wrap="none">
            <a:spAutoFit/>
          </a:bodyPr>
          <a:lstStyle/>
          <a:p>
            <a:pPr>
              <a:lnSpc>
                <a:spcPts val="2750"/>
              </a:lnSpc>
            </a:pPr>
            <a:r>
              <a:rPr lang="en-US" b="1" dirty="0">
                <a:solidFill>
                  <a:srgbClr val="39393C"/>
                </a:solidFill>
                <a:latin typeface="Playfair Display Bold" pitchFamily="34" charset="0"/>
                <a:ea typeface="Playfair Display Bold" pitchFamily="34" charset="-122"/>
                <a:cs typeface="Playfair Display Bold" pitchFamily="34" charset="-120"/>
              </a:rPr>
              <a:t>Information</a:t>
            </a:r>
            <a:endParaRPr lang="en-US" dirty="0"/>
          </a:p>
        </p:txBody>
      </p:sp>
      <p:sp>
        <p:nvSpPr>
          <p:cNvPr id="10" name="Rectangle 9"/>
          <p:cNvSpPr/>
          <p:nvPr/>
        </p:nvSpPr>
        <p:spPr>
          <a:xfrm>
            <a:off x="5538638" y="3142377"/>
            <a:ext cx="4105611" cy="464230"/>
          </a:xfrm>
          <a:prstGeom prst="rect">
            <a:avLst/>
          </a:prstGeom>
        </p:spPr>
        <p:txBody>
          <a:bodyPr wrap="none">
            <a:spAutoFit/>
          </a:bodyPr>
          <a:lstStyle/>
          <a:p>
            <a:pPr>
              <a:lnSpc>
                <a:spcPts val="2850"/>
              </a:lnSpc>
            </a:pPr>
            <a:r>
              <a:rPr lang="en-US" sz="1600" dirty="0">
                <a:solidFill>
                  <a:srgbClr val="39393C"/>
                </a:solidFill>
                <a:latin typeface="Open Sans" pitchFamily="34" charset="0"/>
                <a:ea typeface="Open Sans" pitchFamily="34" charset="-122"/>
                <a:cs typeface="Open Sans" pitchFamily="34" charset="-120"/>
              </a:rPr>
              <a:t>Access to news, education, and knowledge</a:t>
            </a:r>
            <a:endParaRPr lang="en-US" sz="1600" dirty="0"/>
          </a:p>
        </p:txBody>
      </p:sp>
      <p:sp>
        <p:nvSpPr>
          <p:cNvPr id="11" name="Rectangle 10"/>
          <p:cNvSpPr/>
          <p:nvPr/>
        </p:nvSpPr>
        <p:spPr>
          <a:xfrm>
            <a:off x="6046286" y="3911044"/>
            <a:ext cx="2198038" cy="451406"/>
          </a:xfrm>
          <a:prstGeom prst="rect">
            <a:avLst/>
          </a:prstGeom>
        </p:spPr>
        <p:txBody>
          <a:bodyPr wrap="none">
            <a:spAutoFit/>
          </a:bodyPr>
          <a:lstStyle/>
          <a:p>
            <a:pPr>
              <a:lnSpc>
                <a:spcPts val="2750"/>
              </a:lnSpc>
            </a:pPr>
            <a:r>
              <a:rPr lang="en-US" b="1" dirty="0">
                <a:solidFill>
                  <a:srgbClr val="39393C"/>
                </a:solidFill>
                <a:latin typeface="Playfair Display Bold" pitchFamily="34" charset="0"/>
                <a:ea typeface="Playfair Display Bold" pitchFamily="34" charset="-122"/>
                <a:cs typeface="Playfair Display Bold" pitchFamily="34" charset="-120"/>
              </a:rPr>
              <a:t>Social Connection</a:t>
            </a:r>
            <a:endParaRPr lang="en-US" dirty="0"/>
          </a:p>
        </p:txBody>
      </p:sp>
      <p:sp>
        <p:nvSpPr>
          <p:cNvPr id="12" name="Rectangle 11"/>
          <p:cNvSpPr/>
          <p:nvPr/>
        </p:nvSpPr>
        <p:spPr>
          <a:xfrm>
            <a:off x="6519714" y="4362450"/>
            <a:ext cx="4148286" cy="836126"/>
          </a:xfrm>
          <a:prstGeom prst="rect">
            <a:avLst/>
          </a:prstGeom>
        </p:spPr>
        <p:txBody>
          <a:bodyPr wrap="square">
            <a:spAutoFit/>
          </a:bodyPr>
          <a:lstStyle/>
          <a:p>
            <a:pPr>
              <a:lnSpc>
                <a:spcPts val="2850"/>
              </a:lnSpc>
            </a:pPr>
            <a:r>
              <a:rPr lang="en-US" sz="1600" dirty="0">
                <a:solidFill>
                  <a:srgbClr val="39393C"/>
                </a:solidFill>
                <a:latin typeface="Open Sans" pitchFamily="34" charset="0"/>
                <a:ea typeface="Open Sans" pitchFamily="34" charset="-122"/>
                <a:cs typeface="Open Sans" pitchFamily="34" charset="-120"/>
              </a:rPr>
              <a:t>Shared viewing experiences, social media integration</a:t>
            </a:r>
            <a:endParaRPr lang="en-US" sz="1600" dirty="0"/>
          </a:p>
        </p:txBody>
      </p:sp>
      <p:sp>
        <p:nvSpPr>
          <p:cNvPr id="14" name="Rectangle 13"/>
          <p:cNvSpPr/>
          <p:nvPr/>
        </p:nvSpPr>
        <p:spPr>
          <a:xfrm>
            <a:off x="3865404" y="2028788"/>
            <a:ext cx="272832" cy="369332"/>
          </a:xfrm>
          <a:prstGeom prst="rect">
            <a:avLst/>
          </a:prstGeom>
        </p:spPr>
        <p:txBody>
          <a:bodyPr wrap="none">
            <a:spAutoFit/>
          </a:bodyPr>
          <a:lstStyle/>
          <a:p>
            <a:r>
              <a:rPr lang="en-US" b="1" dirty="0">
                <a:solidFill>
                  <a:srgbClr val="39393C"/>
                </a:solidFill>
                <a:latin typeface="Playfair Display Bold" pitchFamily="34" charset="0"/>
                <a:ea typeface="Playfair Display Bold" pitchFamily="34" charset="-122"/>
                <a:cs typeface="Playfair Display Bold" pitchFamily="34" charset="-120"/>
              </a:rPr>
              <a:t>1</a:t>
            </a:r>
            <a:endParaRPr lang="en-US" dirty="0"/>
          </a:p>
        </p:txBody>
      </p:sp>
      <p:sp>
        <p:nvSpPr>
          <p:cNvPr id="15" name="Rectangle 14"/>
          <p:cNvSpPr/>
          <p:nvPr/>
        </p:nvSpPr>
        <p:spPr>
          <a:xfrm>
            <a:off x="3908265" y="3065818"/>
            <a:ext cx="312906" cy="369332"/>
          </a:xfrm>
          <a:prstGeom prst="rect">
            <a:avLst/>
          </a:prstGeom>
        </p:spPr>
        <p:txBody>
          <a:bodyPr wrap="none">
            <a:spAutoFit/>
          </a:bodyPr>
          <a:lstStyle/>
          <a:p>
            <a:r>
              <a:rPr lang="en-US" b="1" dirty="0">
                <a:solidFill>
                  <a:srgbClr val="39393C"/>
                </a:solidFill>
                <a:latin typeface="Playfair Display Bold" pitchFamily="34" charset="0"/>
                <a:ea typeface="Playfair Display Bold" pitchFamily="34" charset="-122"/>
              </a:rPr>
              <a:t>2</a:t>
            </a:r>
            <a:endParaRPr lang="en-US" dirty="0"/>
          </a:p>
        </p:txBody>
      </p:sp>
      <p:sp>
        <p:nvSpPr>
          <p:cNvPr id="16" name="Rectangle 15"/>
          <p:cNvSpPr/>
          <p:nvPr/>
        </p:nvSpPr>
        <p:spPr>
          <a:xfrm>
            <a:off x="3908265" y="4391913"/>
            <a:ext cx="312906" cy="369332"/>
          </a:xfrm>
          <a:prstGeom prst="rect">
            <a:avLst/>
          </a:prstGeom>
        </p:spPr>
        <p:txBody>
          <a:bodyPr wrap="none">
            <a:spAutoFit/>
          </a:bodyPr>
          <a:lstStyle/>
          <a:p>
            <a:r>
              <a:rPr lang="en-US" b="1" dirty="0">
                <a:solidFill>
                  <a:srgbClr val="39393C"/>
                </a:solidFill>
                <a:latin typeface="Playfair Display Bold" pitchFamily="34" charset="0"/>
                <a:ea typeface="Playfair Display Bold" pitchFamily="34" charset="-122"/>
              </a:rPr>
              <a:t>3</a:t>
            </a:r>
            <a:endParaRPr lang="en-US" dirty="0"/>
          </a:p>
        </p:txBody>
      </p:sp>
    </p:spTree>
    <p:extLst>
      <p:ext uri="{BB962C8B-B14F-4D97-AF65-F5344CB8AC3E}">
        <p14:creationId xmlns:p14="http://schemas.microsoft.com/office/powerpoint/2010/main" val="4214133720"/>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303" r="-12275" b="-2623"/>
            </a:stretch>
          </a:blipFill>
        </p:spPr>
      </p:sp>
      <p:sp>
        <p:nvSpPr>
          <p:cNvPr id="3" name="Freeform 3"/>
          <p:cNvSpPr/>
          <p:nvPr/>
        </p:nvSpPr>
        <p:spPr>
          <a:xfrm flipV="1">
            <a:off x="356962" y="372759"/>
            <a:ext cx="2799184" cy="2743200"/>
          </a:xfrm>
          <a:custGeom>
            <a:avLst/>
            <a:gdLst/>
            <a:ahLst/>
            <a:cxnLst/>
            <a:rect l="l" t="t" r="r" b="b"/>
            <a:pathLst>
              <a:path w="4198776" h="4114800">
                <a:moveTo>
                  <a:pt x="0" y="4114800"/>
                </a:moveTo>
                <a:lnTo>
                  <a:pt x="4198776" y="4114800"/>
                </a:lnTo>
                <a:lnTo>
                  <a:pt x="4198776" y="0"/>
                </a:lnTo>
                <a:lnTo>
                  <a:pt x="0" y="0"/>
                </a:lnTo>
                <a:lnTo>
                  <a:pt x="0" y="411480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flipV="1">
            <a:off x="9035854" y="372759"/>
            <a:ext cx="2799184" cy="2743200"/>
          </a:xfrm>
          <a:custGeom>
            <a:avLst/>
            <a:gdLst/>
            <a:ahLst/>
            <a:cxnLst/>
            <a:rect l="l" t="t" r="r" b="b"/>
            <a:pathLst>
              <a:path w="4198776" h="4114800">
                <a:moveTo>
                  <a:pt x="4198776" y="4114800"/>
                </a:moveTo>
                <a:lnTo>
                  <a:pt x="0" y="4114800"/>
                </a:lnTo>
                <a:lnTo>
                  <a:pt x="0" y="0"/>
                </a:lnTo>
                <a:lnTo>
                  <a:pt x="4198776" y="0"/>
                </a:lnTo>
                <a:lnTo>
                  <a:pt x="4198776" y="411480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5"/>
          <p:cNvSpPr txBox="1"/>
          <p:nvPr/>
        </p:nvSpPr>
        <p:spPr>
          <a:xfrm>
            <a:off x="1066801" y="1599945"/>
            <a:ext cx="9245600" cy="1590179"/>
          </a:xfrm>
          <a:prstGeom prst="rect">
            <a:avLst/>
          </a:prstGeom>
        </p:spPr>
        <p:txBody>
          <a:bodyPr wrap="square" lIns="0" tIns="0" rIns="0" bIns="0" rtlCol="0" anchor="t">
            <a:spAutoFit/>
          </a:bodyPr>
          <a:lstStyle/>
          <a:p>
            <a:pPr algn="ctr">
              <a:lnSpc>
                <a:spcPts val="12372"/>
              </a:lnSpc>
            </a:pPr>
            <a:r>
              <a:rPr lang="en-US" sz="8837" dirty="0">
                <a:solidFill>
                  <a:srgbClr val="473821"/>
                </a:solidFill>
                <a:latin typeface="Times New Roman" panose="02020603050405020304" pitchFamily="18" charset="0"/>
                <a:ea typeface="Chau Philomene"/>
                <a:cs typeface="Times New Roman" panose="02020603050405020304" pitchFamily="18" charset="0"/>
                <a:sym typeface="Chau Philomene"/>
              </a:rPr>
              <a:t>THE KITCHEN</a:t>
            </a:r>
          </a:p>
        </p:txBody>
      </p:sp>
      <p:sp>
        <p:nvSpPr>
          <p:cNvPr id="6" name="TextBox 6"/>
          <p:cNvSpPr txBox="1"/>
          <p:nvPr/>
        </p:nvSpPr>
        <p:spPr>
          <a:xfrm>
            <a:off x="101600" y="3060502"/>
            <a:ext cx="11988800" cy="1333763"/>
          </a:xfrm>
          <a:prstGeom prst="rect">
            <a:avLst/>
          </a:prstGeom>
        </p:spPr>
        <p:txBody>
          <a:bodyPr wrap="square" lIns="0" tIns="0" rIns="0" bIns="0" rtlCol="0" anchor="t">
            <a:spAutoFit/>
          </a:bodyPr>
          <a:lstStyle/>
          <a:p>
            <a:r>
              <a:rPr lang="en-US" sz="8667" spc="106" dirty="0">
                <a:solidFill>
                  <a:srgbClr val="473821"/>
                </a:solidFill>
                <a:latin typeface="Times New Roman" panose="02020603050405020304" pitchFamily="18" charset="0"/>
                <a:ea typeface="Handelson One"/>
                <a:cs typeface="Times New Roman" panose="02020603050405020304" pitchFamily="18" charset="0"/>
                <a:sym typeface="Handelson One"/>
              </a:rPr>
              <a:t>in the past and </a:t>
            </a:r>
            <a:r>
              <a:rPr lang="en-US" sz="8667" spc="106" dirty="0">
                <a:solidFill>
                  <a:srgbClr val="473821"/>
                </a:solidFill>
                <a:latin typeface="Times New Roman" panose="02020603050405020304" pitchFamily="18" charset="0"/>
                <a:ea typeface="Handelson One"/>
                <a:cs typeface="Times New Roman" panose="02020603050405020304" pitchFamily="18" charset="0"/>
                <a:sym typeface="Handelson One"/>
              </a:rPr>
              <a:t>at present </a:t>
            </a:r>
            <a:endParaRPr lang="en-US" sz="8667" spc="106" dirty="0">
              <a:solidFill>
                <a:srgbClr val="473821"/>
              </a:solidFill>
              <a:latin typeface="Times New Roman" panose="02020603050405020304" pitchFamily="18" charset="0"/>
              <a:ea typeface="Handelson One"/>
              <a:cs typeface="Times New Roman" panose="02020603050405020304" pitchFamily="18" charset="0"/>
              <a:sym typeface="Handelson One"/>
            </a:endParaRPr>
          </a:p>
        </p:txBody>
      </p:sp>
      <p:sp>
        <p:nvSpPr>
          <p:cNvPr id="7" name="TextBox 7"/>
          <p:cNvSpPr txBox="1"/>
          <p:nvPr/>
        </p:nvSpPr>
        <p:spPr>
          <a:xfrm>
            <a:off x="2762546" y="4726385"/>
            <a:ext cx="6666909" cy="410369"/>
          </a:xfrm>
          <a:prstGeom prst="rect">
            <a:avLst/>
          </a:prstGeom>
        </p:spPr>
        <p:txBody>
          <a:bodyPr lIns="0" tIns="0" rIns="0" bIns="0" rtlCol="0" anchor="t">
            <a:spAutoFit/>
          </a:bodyPr>
          <a:lstStyle/>
          <a:p>
            <a:pPr algn="ctr">
              <a:lnSpc>
                <a:spcPts val="3162"/>
              </a:lnSpc>
            </a:pPr>
            <a:r>
              <a:rPr lang="en-US" sz="2258" dirty="0">
                <a:solidFill>
                  <a:srgbClr val="473821"/>
                </a:solidFill>
                <a:latin typeface="Chau Philomene"/>
                <a:ea typeface="Chau Philomene"/>
                <a:cs typeface="Chau Philomene"/>
                <a:sym typeface="Chau Philomene"/>
              </a:rPr>
              <a:t>Francois Mercer - Vintage Style Photography</a:t>
            </a:r>
          </a:p>
        </p:txBody>
      </p:sp>
    </p:spTree>
    <p:extLst>
      <p:ext uri="{BB962C8B-B14F-4D97-AF65-F5344CB8AC3E}">
        <p14:creationId xmlns:p14="http://schemas.microsoft.com/office/powerpoint/2010/main" val="3422294858"/>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62" r="-22477" b="-7890"/>
            </a:stretch>
          </a:blipFill>
        </p:spPr>
      </p:sp>
      <p:sp>
        <p:nvSpPr>
          <p:cNvPr id="3" name="Freeform 3"/>
          <p:cNvSpPr/>
          <p:nvPr/>
        </p:nvSpPr>
        <p:spPr>
          <a:xfrm flipV="1">
            <a:off x="213216" y="173544"/>
            <a:ext cx="2258809" cy="2213633"/>
          </a:xfrm>
          <a:custGeom>
            <a:avLst/>
            <a:gdLst/>
            <a:ahLst/>
            <a:cxnLst/>
            <a:rect l="l" t="t" r="r" b="b"/>
            <a:pathLst>
              <a:path w="3388214" h="3320450">
                <a:moveTo>
                  <a:pt x="0" y="3320449"/>
                </a:moveTo>
                <a:lnTo>
                  <a:pt x="3388214" y="3320449"/>
                </a:lnTo>
                <a:lnTo>
                  <a:pt x="3388214" y="0"/>
                </a:lnTo>
                <a:lnTo>
                  <a:pt x="0" y="0"/>
                </a:lnTo>
                <a:lnTo>
                  <a:pt x="0" y="3320449"/>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1028114" y="1669843"/>
            <a:ext cx="6211878" cy="4301897"/>
            <a:chOff x="0" y="0"/>
            <a:chExt cx="2454075" cy="1699515"/>
          </a:xfrm>
        </p:grpSpPr>
        <p:sp>
          <p:nvSpPr>
            <p:cNvPr id="5" name="Freeform 5"/>
            <p:cNvSpPr/>
            <p:nvPr/>
          </p:nvSpPr>
          <p:spPr>
            <a:xfrm>
              <a:off x="0" y="0"/>
              <a:ext cx="2454075" cy="1699515"/>
            </a:xfrm>
            <a:custGeom>
              <a:avLst/>
              <a:gdLst/>
              <a:ahLst/>
              <a:cxnLst/>
              <a:rect l="l" t="t" r="r" b="b"/>
              <a:pathLst>
                <a:path w="2454075" h="1699515">
                  <a:moveTo>
                    <a:pt x="42375" y="0"/>
                  </a:moveTo>
                  <a:lnTo>
                    <a:pt x="2411701" y="0"/>
                  </a:lnTo>
                  <a:cubicBezTo>
                    <a:pt x="2422939" y="0"/>
                    <a:pt x="2433717" y="4464"/>
                    <a:pt x="2441664" y="12411"/>
                  </a:cubicBezTo>
                  <a:cubicBezTo>
                    <a:pt x="2449611" y="20358"/>
                    <a:pt x="2454075" y="31136"/>
                    <a:pt x="2454075" y="42375"/>
                  </a:cubicBezTo>
                  <a:lnTo>
                    <a:pt x="2454075" y="1657140"/>
                  </a:lnTo>
                  <a:cubicBezTo>
                    <a:pt x="2454075" y="1680543"/>
                    <a:pt x="2435103" y="1699515"/>
                    <a:pt x="2411701" y="1699515"/>
                  </a:cubicBezTo>
                  <a:lnTo>
                    <a:pt x="42375" y="1699515"/>
                  </a:lnTo>
                  <a:cubicBezTo>
                    <a:pt x="18972" y="1699515"/>
                    <a:pt x="0" y="1680543"/>
                    <a:pt x="0" y="1657140"/>
                  </a:cubicBezTo>
                  <a:lnTo>
                    <a:pt x="0" y="42375"/>
                  </a:lnTo>
                  <a:cubicBezTo>
                    <a:pt x="0" y="18972"/>
                    <a:pt x="18972" y="0"/>
                    <a:pt x="42375" y="0"/>
                  </a:cubicBezTo>
                  <a:close/>
                </a:path>
              </a:pathLst>
            </a:custGeom>
            <a:solidFill>
              <a:srgbClr val="EFE9D6">
                <a:alpha val="49804"/>
              </a:srgbClr>
            </a:solidFill>
            <a:ln cap="rnd">
              <a:noFill/>
              <a:prstDash val="solid"/>
              <a:round/>
            </a:ln>
          </p:spPr>
        </p:sp>
        <p:sp>
          <p:nvSpPr>
            <p:cNvPr id="6" name="TextBox 6"/>
            <p:cNvSpPr txBox="1"/>
            <p:nvPr/>
          </p:nvSpPr>
          <p:spPr>
            <a:xfrm>
              <a:off x="0" y="-47625"/>
              <a:ext cx="2454075" cy="174714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7" name="Group 7"/>
          <p:cNvGrpSpPr/>
          <p:nvPr/>
        </p:nvGrpSpPr>
        <p:grpSpPr>
          <a:xfrm>
            <a:off x="7501969" y="1669843"/>
            <a:ext cx="3661917" cy="4301897"/>
            <a:chOff x="0" y="0"/>
            <a:chExt cx="1446683" cy="1699515"/>
          </a:xfrm>
        </p:grpSpPr>
        <p:sp>
          <p:nvSpPr>
            <p:cNvPr id="8" name="Freeform 8"/>
            <p:cNvSpPr/>
            <p:nvPr/>
          </p:nvSpPr>
          <p:spPr>
            <a:xfrm>
              <a:off x="0" y="0"/>
              <a:ext cx="1446683" cy="1699515"/>
            </a:xfrm>
            <a:custGeom>
              <a:avLst/>
              <a:gdLst/>
              <a:ahLst/>
              <a:cxnLst/>
              <a:rect l="l" t="t" r="r" b="b"/>
              <a:pathLst>
                <a:path w="1446683" h="1699515">
                  <a:moveTo>
                    <a:pt x="71882" y="0"/>
                  </a:moveTo>
                  <a:lnTo>
                    <a:pt x="1374801" y="0"/>
                  </a:lnTo>
                  <a:cubicBezTo>
                    <a:pt x="1393866" y="0"/>
                    <a:pt x="1412149" y="7573"/>
                    <a:pt x="1425630" y="21054"/>
                  </a:cubicBezTo>
                  <a:cubicBezTo>
                    <a:pt x="1439110" y="34534"/>
                    <a:pt x="1446683" y="52818"/>
                    <a:pt x="1446683" y="71882"/>
                  </a:cubicBezTo>
                  <a:lnTo>
                    <a:pt x="1446683" y="1627633"/>
                  </a:lnTo>
                  <a:cubicBezTo>
                    <a:pt x="1446683" y="1667332"/>
                    <a:pt x="1414501" y="1699515"/>
                    <a:pt x="1374801" y="1699515"/>
                  </a:cubicBezTo>
                  <a:lnTo>
                    <a:pt x="71882" y="1699515"/>
                  </a:lnTo>
                  <a:cubicBezTo>
                    <a:pt x="32183" y="1699515"/>
                    <a:pt x="0" y="1667332"/>
                    <a:pt x="0" y="1627633"/>
                  </a:cubicBezTo>
                  <a:lnTo>
                    <a:pt x="0" y="71882"/>
                  </a:lnTo>
                  <a:cubicBezTo>
                    <a:pt x="0" y="32183"/>
                    <a:pt x="32183" y="0"/>
                    <a:pt x="71882" y="0"/>
                  </a:cubicBezTo>
                  <a:close/>
                </a:path>
              </a:pathLst>
            </a:custGeom>
            <a:solidFill>
              <a:srgbClr val="EFE9D6">
                <a:alpha val="49804"/>
              </a:srgbClr>
            </a:solidFill>
            <a:ln cap="rnd">
              <a:noFill/>
              <a:prstDash val="solid"/>
              <a:round/>
            </a:ln>
          </p:spPr>
        </p:sp>
        <p:sp>
          <p:nvSpPr>
            <p:cNvPr id="9" name="TextBox 9"/>
            <p:cNvSpPr txBox="1"/>
            <p:nvPr/>
          </p:nvSpPr>
          <p:spPr>
            <a:xfrm>
              <a:off x="0" y="-47625"/>
              <a:ext cx="1446683" cy="1747140"/>
            </a:xfrm>
            <a:prstGeom prst="rect">
              <a:avLst/>
            </a:prstGeom>
          </p:spPr>
          <p:txBody>
            <a:bodyPr lIns="33867" tIns="33867" rIns="33867" bIns="33867" rtlCol="0" anchor="ctr"/>
            <a:lstStyle/>
            <a:p>
              <a:pPr algn="ctr">
                <a:lnSpc>
                  <a:spcPts val="1773"/>
                </a:lnSpc>
                <a:spcBef>
                  <a:spcPct val="0"/>
                </a:spcBef>
              </a:pPr>
              <a:endParaRPr sz="1200"/>
            </a:p>
          </p:txBody>
        </p:sp>
      </p:grpSp>
      <p:sp>
        <p:nvSpPr>
          <p:cNvPr id="10" name="Freeform 10"/>
          <p:cNvSpPr/>
          <p:nvPr/>
        </p:nvSpPr>
        <p:spPr>
          <a:xfrm flipH="1" flipV="1">
            <a:off x="9719976" y="173544"/>
            <a:ext cx="2258809" cy="2213633"/>
          </a:xfrm>
          <a:custGeom>
            <a:avLst/>
            <a:gdLst/>
            <a:ahLst/>
            <a:cxnLst/>
            <a:rect l="l" t="t" r="r" b="b"/>
            <a:pathLst>
              <a:path w="3388214" h="3320450">
                <a:moveTo>
                  <a:pt x="3388214" y="3320449"/>
                </a:moveTo>
                <a:lnTo>
                  <a:pt x="0" y="3320449"/>
                </a:lnTo>
                <a:lnTo>
                  <a:pt x="0" y="0"/>
                </a:lnTo>
                <a:lnTo>
                  <a:pt x="3388214" y="0"/>
                </a:lnTo>
                <a:lnTo>
                  <a:pt x="3388214" y="3320449"/>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1" name="Group 11"/>
          <p:cNvGrpSpPr/>
          <p:nvPr/>
        </p:nvGrpSpPr>
        <p:grpSpPr>
          <a:xfrm>
            <a:off x="7663824" y="1819662"/>
            <a:ext cx="3338206" cy="3975698"/>
            <a:chOff x="0" y="0"/>
            <a:chExt cx="775763" cy="923909"/>
          </a:xfrm>
        </p:grpSpPr>
        <p:sp>
          <p:nvSpPr>
            <p:cNvPr id="12" name="Freeform 12"/>
            <p:cNvSpPr/>
            <p:nvPr/>
          </p:nvSpPr>
          <p:spPr>
            <a:xfrm>
              <a:off x="0" y="0"/>
              <a:ext cx="775763" cy="923909"/>
            </a:xfrm>
            <a:custGeom>
              <a:avLst/>
              <a:gdLst/>
              <a:ahLst/>
              <a:cxnLst/>
              <a:rect l="l" t="t" r="r" b="b"/>
              <a:pathLst>
                <a:path w="775763" h="923909">
                  <a:moveTo>
                    <a:pt x="35561" y="0"/>
                  </a:moveTo>
                  <a:lnTo>
                    <a:pt x="740202" y="0"/>
                  </a:lnTo>
                  <a:cubicBezTo>
                    <a:pt x="759842" y="0"/>
                    <a:pt x="775763" y="15921"/>
                    <a:pt x="775763" y="35561"/>
                  </a:cubicBezTo>
                  <a:lnTo>
                    <a:pt x="775763" y="888349"/>
                  </a:lnTo>
                  <a:cubicBezTo>
                    <a:pt x="775763" y="907988"/>
                    <a:pt x="759842" y="923909"/>
                    <a:pt x="740202" y="923909"/>
                  </a:cubicBezTo>
                  <a:lnTo>
                    <a:pt x="35561" y="923909"/>
                  </a:lnTo>
                  <a:cubicBezTo>
                    <a:pt x="15921" y="923909"/>
                    <a:pt x="0" y="907988"/>
                    <a:pt x="0" y="888349"/>
                  </a:cubicBezTo>
                  <a:lnTo>
                    <a:pt x="0" y="35561"/>
                  </a:lnTo>
                  <a:cubicBezTo>
                    <a:pt x="0" y="15921"/>
                    <a:pt x="15921" y="0"/>
                    <a:pt x="35561" y="0"/>
                  </a:cubicBezTo>
                  <a:close/>
                </a:path>
              </a:pathLst>
            </a:custGeom>
            <a:blipFill>
              <a:blip r:embed="rId5"/>
              <a:stretch>
                <a:fillRect t="-5562" b="-5562"/>
              </a:stretch>
            </a:blipFill>
          </p:spPr>
        </p:sp>
      </p:grpSp>
      <p:sp>
        <p:nvSpPr>
          <p:cNvPr id="13" name="Freeform 13"/>
          <p:cNvSpPr/>
          <p:nvPr/>
        </p:nvSpPr>
        <p:spPr>
          <a:xfrm>
            <a:off x="499763" y="4267625"/>
            <a:ext cx="2333134" cy="2057400"/>
          </a:xfrm>
          <a:custGeom>
            <a:avLst/>
            <a:gdLst/>
            <a:ahLst/>
            <a:cxnLst/>
            <a:rect l="l" t="t" r="r" b="b"/>
            <a:pathLst>
              <a:path w="3499701" h="3086100">
                <a:moveTo>
                  <a:pt x="0" y="0"/>
                </a:moveTo>
                <a:lnTo>
                  <a:pt x="3499701" y="0"/>
                </a:lnTo>
                <a:lnTo>
                  <a:pt x="3499701" y="3086100"/>
                </a:lnTo>
                <a:lnTo>
                  <a:pt x="0" y="30861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p:cNvSpPr/>
          <p:nvPr/>
        </p:nvSpPr>
        <p:spPr>
          <a:xfrm>
            <a:off x="5728306" y="4923985"/>
            <a:ext cx="1773663" cy="1248215"/>
          </a:xfrm>
          <a:custGeom>
            <a:avLst/>
            <a:gdLst/>
            <a:ahLst/>
            <a:cxnLst/>
            <a:rect l="l" t="t" r="r" b="b"/>
            <a:pathLst>
              <a:path w="2660494" h="1872323">
                <a:moveTo>
                  <a:pt x="0" y="0"/>
                </a:moveTo>
                <a:lnTo>
                  <a:pt x="2660494" y="0"/>
                </a:lnTo>
                <a:lnTo>
                  <a:pt x="2660494" y="1872323"/>
                </a:lnTo>
                <a:lnTo>
                  <a:pt x="0" y="1872323"/>
                </a:lnTo>
                <a:lnTo>
                  <a:pt x="0" y="0"/>
                </a:lnTo>
                <a:close/>
              </a:path>
            </a:pathLst>
          </a:custGeom>
          <a:blipFill>
            <a:blip r:embed="rId8"/>
            <a:stretch>
              <a:fillRect/>
            </a:stretch>
          </a:blipFill>
        </p:spPr>
      </p:sp>
      <p:sp>
        <p:nvSpPr>
          <p:cNvPr id="15" name="TextBox 15"/>
          <p:cNvSpPr txBox="1"/>
          <p:nvPr/>
        </p:nvSpPr>
        <p:spPr>
          <a:xfrm>
            <a:off x="3971688" y="349871"/>
            <a:ext cx="4248624" cy="974626"/>
          </a:xfrm>
          <a:prstGeom prst="rect">
            <a:avLst/>
          </a:prstGeom>
        </p:spPr>
        <p:txBody>
          <a:bodyPr lIns="0" tIns="0" rIns="0" bIns="0" rtlCol="0" anchor="t">
            <a:spAutoFit/>
          </a:bodyPr>
          <a:lstStyle/>
          <a:p>
            <a:pPr algn="ctr">
              <a:lnSpc>
                <a:spcPts val="7573"/>
              </a:lnSpc>
            </a:pPr>
            <a:r>
              <a:rPr lang="en-US" sz="5333" spc="58">
                <a:solidFill>
                  <a:srgbClr val="473821"/>
                </a:solidFill>
                <a:latin typeface="Handelson One"/>
                <a:ea typeface="Handelson One"/>
                <a:cs typeface="Handelson One"/>
                <a:sym typeface="Handelson One"/>
              </a:rPr>
              <a:t>in the past</a:t>
            </a:r>
          </a:p>
        </p:txBody>
      </p:sp>
      <p:sp>
        <p:nvSpPr>
          <p:cNvPr id="16" name="TextBox 16"/>
          <p:cNvSpPr txBox="1"/>
          <p:nvPr/>
        </p:nvSpPr>
        <p:spPr>
          <a:xfrm>
            <a:off x="-786687" y="1894095"/>
            <a:ext cx="10260012" cy="2308324"/>
          </a:xfrm>
          <a:prstGeom prst="rect">
            <a:avLst/>
          </a:prstGeom>
        </p:spPr>
        <p:txBody>
          <a:bodyPr lIns="0" tIns="0" rIns="0" bIns="0" rtlCol="0" anchor="t">
            <a:spAutoFit/>
          </a:bodyPr>
          <a:lstStyle/>
          <a:p>
            <a:pPr algn="ctr">
              <a:lnSpc>
                <a:spcPts val="6009"/>
              </a:lnSpc>
            </a:pPr>
            <a:r>
              <a:rPr lang="en-US" sz="4292" dirty="0">
                <a:solidFill>
                  <a:srgbClr val="000000"/>
                </a:solidFill>
                <a:latin typeface="Adlery Pro"/>
                <a:ea typeface="Adlery Pro"/>
                <a:cs typeface="Adlery Pro"/>
                <a:sym typeface="Adlery Pro"/>
              </a:rPr>
              <a:t> </a:t>
            </a:r>
            <a:r>
              <a:rPr lang="en-US" sz="4292" dirty="0">
                <a:solidFill>
                  <a:srgbClr val="000000"/>
                </a:solidFill>
                <a:latin typeface="Adlery Pro"/>
                <a:ea typeface="Adlery Pro"/>
                <a:cs typeface="Adlery Pro"/>
                <a:sym typeface="Adlery Pro"/>
              </a:rPr>
              <a:t>the kitchen </a:t>
            </a:r>
          </a:p>
          <a:p>
            <a:pPr algn="ctr">
              <a:lnSpc>
                <a:spcPts val="6009"/>
              </a:lnSpc>
            </a:pPr>
            <a:r>
              <a:rPr lang="en-US" sz="4292" dirty="0">
                <a:solidFill>
                  <a:srgbClr val="000000"/>
                </a:solidFill>
                <a:latin typeface="Adlery Pro"/>
                <a:ea typeface="Adlery Pro"/>
                <a:cs typeface="Adlery Pro"/>
                <a:sym typeface="Adlery Pro"/>
              </a:rPr>
              <a:t>mainly used firewood, </a:t>
            </a:r>
          </a:p>
          <a:p>
            <a:pPr algn="ctr">
              <a:lnSpc>
                <a:spcPts val="6009"/>
              </a:lnSpc>
              <a:spcBef>
                <a:spcPct val="0"/>
              </a:spcBef>
            </a:pPr>
            <a:r>
              <a:rPr lang="en-US" sz="4292" dirty="0">
                <a:solidFill>
                  <a:srgbClr val="000000"/>
                </a:solidFill>
                <a:latin typeface="Adlery Pro"/>
                <a:ea typeface="Adlery Pro"/>
                <a:cs typeface="Adlery Pro"/>
                <a:sym typeface="Adlery Pro"/>
              </a:rPr>
              <a:t>straw and coal as fuel</a:t>
            </a:r>
          </a:p>
        </p:txBody>
      </p:sp>
    </p:spTree>
    <p:extLst>
      <p:ext uri="{BB962C8B-B14F-4D97-AF65-F5344CB8AC3E}">
        <p14:creationId xmlns:p14="http://schemas.microsoft.com/office/powerpoint/2010/main" val="166689568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8055" r="-51235" b="-33738"/>
            </a:stretch>
          </a:blipFill>
        </p:spPr>
      </p:sp>
      <p:sp>
        <p:nvSpPr>
          <p:cNvPr id="3" name="Freeform 3"/>
          <p:cNvSpPr/>
          <p:nvPr/>
        </p:nvSpPr>
        <p:spPr>
          <a:xfrm flipV="1">
            <a:off x="213216" y="173544"/>
            <a:ext cx="2258809" cy="2213633"/>
          </a:xfrm>
          <a:custGeom>
            <a:avLst/>
            <a:gdLst/>
            <a:ahLst/>
            <a:cxnLst/>
            <a:rect l="l" t="t" r="r" b="b"/>
            <a:pathLst>
              <a:path w="3388214" h="3320450">
                <a:moveTo>
                  <a:pt x="0" y="3320449"/>
                </a:moveTo>
                <a:lnTo>
                  <a:pt x="3388214" y="3320449"/>
                </a:lnTo>
                <a:lnTo>
                  <a:pt x="3388214" y="0"/>
                </a:lnTo>
                <a:lnTo>
                  <a:pt x="0" y="0"/>
                </a:lnTo>
                <a:lnTo>
                  <a:pt x="0" y="3320449"/>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flipV="1">
            <a:off x="9740619" y="146232"/>
            <a:ext cx="2258809" cy="2213633"/>
          </a:xfrm>
          <a:custGeom>
            <a:avLst/>
            <a:gdLst/>
            <a:ahLst/>
            <a:cxnLst/>
            <a:rect l="l" t="t" r="r" b="b"/>
            <a:pathLst>
              <a:path w="3388214" h="3320450">
                <a:moveTo>
                  <a:pt x="3388214" y="3320449"/>
                </a:moveTo>
                <a:lnTo>
                  <a:pt x="0" y="3320449"/>
                </a:lnTo>
                <a:lnTo>
                  <a:pt x="0" y="0"/>
                </a:lnTo>
                <a:lnTo>
                  <a:pt x="3388214" y="0"/>
                </a:lnTo>
                <a:lnTo>
                  <a:pt x="3388214" y="3320449"/>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a:off x="6718550" y="1449246"/>
            <a:ext cx="5088306" cy="4589233"/>
            <a:chOff x="0" y="0"/>
            <a:chExt cx="2177833" cy="1964226"/>
          </a:xfrm>
        </p:grpSpPr>
        <p:sp>
          <p:nvSpPr>
            <p:cNvPr id="6" name="Freeform 6"/>
            <p:cNvSpPr/>
            <p:nvPr/>
          </p:nvSpPr>
          <p:spPr>
            <a:xfrm>
              <a:off x="0" y="0"/>
              <a:ext cx="2177833" cy="1964226"/>
            </a:xfrm>
            <a:custGeom>
              <a:avLst/>
              <a:gdLst/>
              <a:ahLst/>
              <a:cxnLst/>
              <a:rect l="l" t="t" r="r" b="b"/>
              <a:pathLst>
                <a:path w="2177833" h="1964226">
                  <a:moveTo>
                    <a:pt x="51731" y="0"/>
                  </a:moveTo>
                  <a:lnTo>
                    <a:pt x="2126102" y="0"/>
                  </a:lnTo>
                  <a:cubicBezTo>
                    <a:pt x="2139822" y="0"/>
                    <a:pt x="2152980" y="5450"/>
                    <a:pt x="2162681" y="15152"/>
                  </a:cubicBezTo>
                  <a:cubicBezTo>
                    <a:pt x="2172383" y="24853"/>
                    <a:pt x="2177833" y="38011"/>
                    <a:pt x="2177833" y="51731"/>
                  </a:cubicBezTo>
                  <a:lnTo>
                    <a:pt x="2177833" y="1912495"/>
                  </a:lnTo>
                  <a:cubicBezTo>
                    <a:pt x="2177833" y="1941065"/>
                    <a:pt x="2154672" y="1964226"/>
                    <a:pt x="2126102" y="1964226"/>
                  </a:cubicBezTo>
                  <a:lnTo>
                    <a:pt x="51731" y="1964226"/>
                  </a:lnTo>
                  <a:cubicBezTo>
                    <a:pt x="23161" y="1964226"/>
                    <a:pt x="0" y="1941065"/>
                    <a:pt x="0" y="1912495"/>
                  </a:cubicBezTo>
                  <a:lnTo>
                    <a:pt x="0" y="51731"/>
                  </a:lnTo>
                  <a:cubicBezTo>
                    <a:pt x="0" y="23161"/>
                    <a:pt x="23161" y="0"/>
                    <a:pt x="51731" y="0"/>
                  </a:cubicBezTo>
                  <a:close/>
                </a:path>
              </a:pathLst>
            </a:custGeom>
            <a:solidFill>
              <a:srgbClr val="EFE9D6">
                <a:alpha val="49804"/>
              </a:srgbClr>
            </a:solidFill>
            <a:ln cap="rnd">
              <a:noFill/>
              <a:prstDash val="solid"/>
              <a:round/>
            </a:ln>
          </p:spPr>
        </p:sp>
        <p:sp>
          <p:nvSpPr>
            <p:cNvPr id="7" name="TextBox 7"/>
            <p:cNvSpPr txBox="1"/>
            <p:nvPr/>
          </p:nvSpPr>
          <p:spPr>
            <a:xfrm>
              <a:off x="0" y="-47625"/>
              <a:ext cx="2177833" cy="2011851"/>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8" name="Group 8"/>
          <p:cNvGrpSpPr/>
          <p:nvPr/>
        </p:nvGrpSpPr>
        <p:grpSpPr>
          <a:xfrm>
            <a:off x="6858811" y="1608963"/>
            <a:ext cx="4807785" cy="4269797"/>
            <a:chOff x="0" y="0"/>
            <a:chExt cx="1210452" cy="1075003"/>
          </a:xfrm>
        </p:grpSpPr>
        <p:sp>
          <p:nvSpPr>
            <p:cNvPr id="9" name="Freeform 9"/>
            <p:cNvSpPr/>
            <p:nvPr/>
          </p:nvSpPr>
          <p:spPr>
            <a:xfrm>
              <a:off x="0" y="0"/>
              <a:ext cx="1210452" cy="1075003"/>
            </a:xfrm>
            <a:custGeom>
              <a:avLst/>
              <a:gdLst/>
              <a:ahLst/>
              <a:cxnLst/>
              <a:rect l="l" t="t" r="r" b="b"/>
              <a:pathLst>
                <a:path w="1210452" h="1075003">
                  <a:moveTo>
                    <a:pt x="24691" y="0"/>
                  </a:moveTo>
                  <a:lnTo>
                    <a:pt x="1185761" y="0"/>
                  </a:lnTo>
                  <a:cubicBezTo>
                    <a:pt x="1192309" y="0"/>
                    <a:pt x="1198590" y="2601"/>
                    <a:pt x="1203220" y="7232"/>
                  </a:cubicBezTo>
                  <a:cubicBezTo>
                    <a:pt x="1207850" y="11862"/>
                    <a:pt x="1210452" y="18143"/>
                    <a:pt x="1210452" y="24691"/>
                  </a:cubicBezTo>
                  <a:lnTo>
                    <a:pt x="1210452" y="1050312"/>
                  </a:lnTo>
                  <a:cubicBezTo>
                    <a:pt x="1210452" y="1063949"/>
                    <a:pt x="1199397" y="1075003"/>
                    <a:pt x="1185761" y="1075003"/>
                  </a:cubicBezTo>
                  <a:lnTo>
                    <a:pt x="24691" y="1075003"/>
                  </a:lnTo>
                  <a:cubicBezTo>
                    <a:pt x="18143" y="1075003"/>
                    <a:pt x="11862" y="1072402"/>
                    <a:pt x="7232" y="1067771"/>
                  </a:cubicBezTo>
                  <a:cubicBezTo>
                    <a:pt x="2601" y="1063141"/>
                    <a:pt x="0" y="1056860"/>
                    <a:pt x="0" y="1050312"/>
                  </a:cubicBezTo>
                  <a:lnTo>
                    <a:pt x="0" y="24691"/>
                  </a:lnTo>
                  <a:cubicBezTo>
                    <a:pt x="0" y="18143"/>
                    <a:pt x="2601" y="11862"/>
                    <a:pt x="7232" y="7232"/>
                  </a:cubicBezTo>
                  <a:cubicBezTo>
                    <a:pt x="11862" y="2601"/>
                    <a:pt x="18143" y="0"/>
                    <a:pt x="24691" y="0"/>
                  </a:cubicBezTo>
                  <a:close/>
                </a:path>
              </a:pathLst>
            </a:custGeom>
            <a:blipFill>
              <a:blip r:embed="rId5"/>
              <a:stretch>
                <a:fillRect t="-33737" b="-33737"/>
              </a:stretch>
            </a:blipFill>
          </p:spPr>
        </p:sp>
      </p:grpSp>
      <p:sp>
        <p:nvSpPr>
          <p:cNvPr id="10" name="TextBox 10"/>
          <p:cNvSpPr txBox="1"/>
          <p:nvPr/>
        </p:nvSpPr>
        <p:spPr>
          <a:xfrm>
            <a:off x="-152825" y="1984983"/>
            <a:ext cx="6698125" cy="4578176"/>
          </a:xfrm>
          <a:prstGeom prst="rect">
            <a:avLst/>
          </a:prstGeom>
        </p:spPr>
        <p:txBody>
          <a:bodyPr lIns="0" tIns="0" rIns="0" bIns="0" rtlCol="0" anchor="t">
            <a:spAutoFit/>
          </a:bodyPr>
          <a:lstStyle/>
          <a:p>
            <a:pPr marL="774965" lvl="1" indent="-387483" algn="ctr">
              <a:lnSpc>
                <a:spcPts val="5097"/>
              </a:lnSpc>
              <a:buFont typeface="Arial"/>
              <a:buChar char="•"/>
            </a:pPr>
            <a:r>
              <a:rPr lang="en-US" sz="3589" spc="39" dirty="0">
                <a:solidFill>
                  <a:srgbClr val="473821"/>
                </a:solidFill>
                <a:latin typeface="Adlery Pro"/>
                <a:ea typeface="Adlery Pro"/>
                <a:cs typeface="Adlery Pro"/>
                <a:sym typeface="Adlery Pro"/>
              </a:rPr>
              <a:t>caused air pollution by smoke and dust </a:t>
            </a:r>
          </a:p>
          <a:p>
            <a:pPr marL="774965" lvl="1" indent="-387483" algn="ctr">
              <a:lnSpc>
                <a:spcPts val="5097"/>
              </a:lnSpc>
              <a:buFont typeface="Arial"/>
              <a:buChar char="•"/>
            </a:pPr>
            <a:r>
              <a:rPr lang="en-US" sz="3589" spc="39" dirty="0">
                <a:solidFill>
                  <a:srgbClr val="473821"/>
                </a:solidFill>
                <a:latin typeface="Adlery Pro"/>
                <a:ea typeface="Adlery Pro"/>
                <a:cs typeface="Adlery Pro"/>
                <a:sym typeface="Adlery Pro"/>
              </a:rPr>
              <a:t>took a lot of time to start a fire </a:t>
            </a:r>
          </a:p>
          <a:p>
            <a:pPr marL="774965" lvl="1" indent="-387483" algn="ctr">
              <a:lnSpc>
                <a:spcPts val="5097"/>
              </a:lnSpc>
              <a:buFont typeface="Arial"/>
              <a:buChar char="•"/>
            </a:pPr>
            <a:r>
              <a:rPr lang="en-US" sz="3589" spc="39" dirty="0">
                <a:solidFill>
                  <a:srgbClr val="473821"/>
                </a:solidFill>
                <a:latin typeface="Adlery Pro"/>
                <a:ea typeface="Adlery Pro"/>
                <a:cs typeface="Adlery Pro"/>
                <a:sym typeface="Adlery Pro"/>
              </a:rPr>
              <a:t>the design was simple and couldn’t adjust the temperature accurately</a:t>
            </a:r>
          </a:p>
        </p:txBody>
      </p:sp>
      <p:sp>
        <p:nvSpPr>
          <p:cNvPr id="11" name="TextBox 11"/>
          <p:cNvSpPr txBox="1"/>
          <p:nvPr/>
        </p:nvSpPr>
        <p:spPr>
          <a:xfrm>
            <a:off x="2235201" y="50431"/>
            <a:ext cx="7670799" cy="2564805"/>
          </a:xfrm>
          <a:prstGeom prst="rect">
            <a:avLst/>
          </a:prstGeom>
        </p:spPr>
        <p:txBody>
          <a:bodyPr wrap="square" lIns="0" tIns="0" rIns="0" bIns="0" rtlCol="0" anchor="t">
            <a:spAutoFit/>
          </a:bodyPr>
          <a:lstStyle/>
          <a:p>
            <a:pPr algn="ctr">
              <a:lnSpc>
                <a:spcPts val="10027"/>
              </a:lnSpc>
              <a:spcBef>
                <a:spcPct val="0"/>
              </a:spcBef>
            </a:pPr>
            <a:r>
              <a:rPr lang="en-US" sz="7162" dirty="0">
                <a:solidFill>
                  <a:srgbClr val="000000"/>
                </a:solidFill>
                <a:latin typeface="Handelson One"/>
                <a:ea typeface="Handelson One"/>
                <a:cs typeface="Handelson One"/>
                <a:sym typeface="Handelson One"/>
              </a:rPr>
              <a:t>many </a:t>
            </a:r>
            <a:r>
              <a:rPr lang="en-US" sz="7162" dirty="0">
                <a:solidFill>
                  <a:srgbClr val="000000"/>
                </a:solidFill>
                <a:latin typeface="Handelson One"/>
                <a:ea typeface="Handelson One"/>
                <a:cs typeface="Handelson One"/>
                <a:sym typeface="Handelson One"/>
              </a:rPr>
              <a:t>disadvantages</a:t>
            </a:r>
          </a:p>
        </p:txBody>
      </p:sp>
    </p:spTree>
    <p:extLst>
      <p:ext uri="{BB962C8B-B14F-4D97-AF65-F5344CB8AC3E}">
        <p14:creationId xmlns:p14="http://schemas.microsoft.com/office/powerpoint/2010/main" val="3382143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8055" r="-51235" b="-33738"/>
            </a:stretch>
          </a:blipFill>
        </p:spPr>
      </p:sp>
      <p:sp>
        <p:nvSpPr>
          <p:cNvPr id="3" name="Freeform 3"/>
          <p:cNvSpPr/>
          <p:nvPr/>
        </p:nvSpPr>
        <p:spPr>
          <a:xfrm flipV="1">
            <a:off x="213216" y="173544"/>
            <a:ext cx="2258809" cy="2213633"/>
          </a:xfrm>
          <a:custGeom>
            <a:avLst/>
            <a:gdLst/>
            <a:ahLst/>
            <a:cxnLst/>
            <a:rect l="l" t="t" r="r" b="b"/>
            <a:pathLst>
              <a:path w="3388214" h="3320450">
                <a:moveTo>
                  <a:pt x="0" y="3320449"/>
                </a:moveTo>
                <a:lnTo>
                  <a:pt x="3388214" y="3320449"/>
                </a:lnTo>
                <a:lnTo>
                  <a:pt x="3388214" y="0"/>
                </a:lnTo>
                <a:lnTo>
                  <a:pt x="0" y="0"/>
                </a:lnTo>
                <a:lnTo>
                  <a:pt x="0" y="3320449"/>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flipV="1">
            <a:off x="9719976" y="173544"/>
            <a:ext cx="2258809" cy="2213633"/>
          </a:xfrm>
          <a:custGeom>
            <a:avLst/>
            <a:gdLst/>
            <a:ahLst/>
            <a:cxnLst/>
            <a:rect l="l" t="t" r="r" b="b"/>
            <a:pathLst>
              <a:path w="3388214" h="3320450">
                <a:moveTo>
                  <a:pt x="3388214" y="3320449"/>
                </a:moveTo>
                <a:lnTo>
                  <a:pt x="0" y="3320449"/>
                </a:lnTo>
                <a:lnTo>
                  <a:pt x="0" y="0"/>
                </a:lnTo>
                <a:lnTo>
                  <a:pt x="3388214" y="0"/>
                </a:lnTo>
                <a:lnTo>
                  <a:pt x="3388214" y="3320449"/>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a:off x="879754" y="1039707"/>
            <a:ext cx="3380041" cy="3198459"/>
            <a:chOff x="0" y="0"/>
            <a:chExt cx="1446683" cy="1368964"/>
          </a:xfrm>
        </p:grpSpPr>
        <p:sp>
          <p:nvSpPr>
            <p:cNvPr id="6" name="Freeform 6"/>
            <p:cNvSpPr/>
            <p:nvPr/>
          </p:nvSpPr>
          <p:spPr>
            <a:xfrm>
              <a:off x="0" y="0"/>
              <a:ext cx="1446683" cy="1368964"/>
            </a:xfrm>
            <a:custGeom>
              <a:avLst/>
              <a:gdLst/>
              <a:ahLst/>
              <a:cxnLst/>
              <a:rect l="l" t="t" r="r" b="b"/>
              <a:pathLst>
                <a:path w="1446683" h="1368964">
                  <a:moveTo>
                    <a:pt x="77876" y="0"/>
                  </a:moveTo>
                  <a:lnTo>
                    <a:pt x="1368807" y="0"/>
                  </a:lnTo>
                  <a:cubicBezTo>
                    <a:pt x="1411817" y="0"/>
                    <a:pt x="1446683" y="34866"/>
                    <a:pt x="1446683" y="77876"/>
                  </a:cubicBezTo>
                  <a:lnTo>
                    <a:pt x="1446683" y="1291088"/>
                  </a:lnTo>
                  <a:cubicBezTo>
                    <a:pt x="1446683" y="1334098"/>
                    <a:pt x="1411817" y="1368964"/>
                    <a:pt x="1368807" y="1368964"/>
                  </a:cubicBezTo>
                  <a:lnTo>
                    <a:pt x="77876" y="1368964"/>
                  </a:lnTo>
                  <a:cubicBezTo>
                    <a:pt x="34866" y="1368964"/>
                    <a:pt x="0" y="1334098"/>
                    <a:pt x="0" y="1291088"/>
                  </a:cubicBezTo>
                  <a:lnTo>
                    <a:pt x="0" y="77876"/>
                  </a:lnTo>
                  <a:cubicBezTo>
                    <a:pt x="0" y="34866"/>
                    <a:pt x="34866" y="0"/>
                    <a:pt x="77876" y="0"/>
                  </a:cubicBezTo>
                  <a:close/>
                </a:path>
              </a:pathLst>
            </a:custGeom>
            <a:solidFill>
              <a:srgbClr val="EFE9D6">
                <a:alpha val="49804"/>
              </a:srgbClr>
            </a:solidFill>
            <a:ln cap="rnd">
              <a:noFill/>
              <a:prstDash val="solid"/>
              <a:round/>
            </a:ln>
          </p:spPr>
        </p:sp>
        <p:sp>
          <p:nvSpPr>
            <p:cNvPr id="7" name="TextBox 7"/>
            <p:cNvSpPr txBox="1"/>
            <p:nvPr/>
          </p:nvSpPr>
          <p:spPr>
            <a:xfrm>
              <a:off x="0" y="-47625"/>
              <a:ext cx="1446683" cy="141658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8" name="Group 8"/>
          <p:cNvGrpSpPr/>
          <p:nvPr/>
        </p:nvGrpSpPr>
        <p:grpSpPr>
          <a:xfrm>
            <a:off x="1029150" y="1151556"/>
            <a:ext cx="3081249" cy="2954973"/>
            <a:chOff x="0" y="0"/>
            <a:chExt cx="775763" cy="743971"/>
          </a:xfrm>
        </p:grpSpPr>
        <p:sp>
          <p:nvSpPr>
            <p:cNvPr id="9" name="Freeform 9"/>
            <p:cNvSpPr/>
            <p:nvPr/>
          </p:nvSpPr>
          <p:spPr>
            <a:xfrm>
              <a:off x="0" y="0"/>
              <a:ext cx="775763" cy="743971"/>
            </a:xfrm>
            <a:custGeom>
              <a:avLst/>
              <a:gdLst/>
              <a:ahLst/>
              <a:cxnLst/>
              <a:rect l="l" t="t" r="r" b="b"/>
              <a:pathLst>
                <a:path w="775763" h="743971">
                  <a:moveTo>
                    <a:pt x="38526" y="0"/>
                  </a:moveTo>
                  <a:lnTo>
                    <a:pt x="737237" y="0"/>
                  </a:lnTo>
                  <a:cubicBezTo>
                    <a:pt x="758514" y="0"/>
                    <a:pt x="775763" y="17249"/>
                    <a:pt x="775763" y="38526"/>
                  </a:cubicBezTo>
                  <a:lnTo>
                    <a:pt x="775763" y="705445"/>
                  </a:lnTo>
                  <a:cubicBezTo>
                    <a:pt x="775763" y="726722"/>
                    <a:pt x="758514" y="743971"/>
                    <a:pt x="737237" y="743971"/>
                  </a:cubicBezTo>
                  <a:lnTo>
                    <a:pt x="38526" y="743971"/>
                  </a:lnTo>
                  <a:cubicBezTo>
                    <a:pt x="17249" y="743971"/>
                    <a:pt x="0" y="726722"/>
                    <a:pt x="0" y="705445"/>
                  </a:cubicBezTo>
                  <a:lnTo>
                    <a:pt x="0" y="38526"/>
                  </a:lnTo>
                  <a:cubicBezTo>
                    <a:pt x="0" y="17249"/>
                    <a:pt x="17249" y="0"/>
                    <a:pt x="38526" y="0"/>
                  </a:cubicBezTo>
                  <a:close/>
                </a:path>
              </a:pathLst>
            </a:custGeom>
            <a:blipFill>
              <a:blip r:embed="rId5"/>
              <a:stretch>
                <a:fillRect l="-36499" r="-36499"/>
              </a:stretch>
            </a:blipFill>
          </p:spPr>
        </p:sp>
      </p:grpSp>
      <p:grpSp>
        <p:nvGrpSpPr>
          <p:cNvPr id="10" name="Group 10"/>
          <p:cNvGrpSpPr/>
          <p:nvPr/>
        </p:nvGrpSpPr>
        <p:grpSpPr>
          <a:xfrm>
            <a:off x="4405980" y="1039707"/>
            <a:ext cx="3380041" cy="3198459"/>
            <a:chOff x="0" y="0"/>
            <a:chExt cx="1446683" cy="1368964"/>
          </a:xfrm>
        </p:grpSpPr>
        <p:sp>
          <p:nvSpPr>
            <p:cNvPr id="11" name="Freeform 11"/>
            <p:cNvSpPr/>
            <p:nvPr/>
          </p:nvSpPr>
          <p:spPr>
            <a:xfrm>
              <a:off x="0" y="0"/>
              <a:ext cx="1446683" cy="1368964"/>
            </a:xfrm>
            <a:custGeom>
              <a:avLst/>
              <a:gdLst/>
              <a:ahLst/>
              <a:cxnLst/>
              <a:rect l="l" t="t" r="r" b="b"/>
              <a:pathLst>
                <a:path w="1446683" h="1368964">
                  <a:moveTo>
                    <a:pt x="77876" y="0"/>
                  </a:moveTo>
                  <a:lnTo>
                    <a:pt x="1368807" y="0"/>
                  </a:lnTo>
                  <a:cubicBezTo>
                    <a:pt x="1411817" y="0"/>
                    <a:pt x="1446683" y="34866"/>
                    <a:pt x="1446683" y="77876"/>
                  </a:cubicBezTo>
                  <a:lnTo>
                    <a:pt x="1446683" y="1291088"/>
                  </a:lnTo>
                  <a:cubicBezTo>
                    <a:pt x="1446683" y="1334098"/>
                    <a:pt x="1411817" y="1368964"/>
                    <a:pt x="1368807" y="1368964"/>
                  </a:cubicBezTo>
                  <a:lnTo>
                    <a:pt x="77876" y="1368964"/>
                  </a:lnTo>
                  <a:cubicBezTo>
                    <a:pt x="34866" y="1368964"/>
                    <a:pt x="0" y="1334098"/>
                    <a:pt x="0" y="1291088"/>
                  </a:cubicBezTo>
                  <a:lnTo>
                    <a:pt x="0" y="77876"/>
                  </a:lnTo>
                  <a:cubicBezTo>
                    <a:pt x="0" y="34866"/>
                    <a:pt x="34866" y="0"/>
                    <a:pt x="77876" y="0"/>
                  </a:cubicBezTo>
                  <a:close/>
                </a:path>
              </a:pathLst>
            </a:custGeom>
            <a:solidFill>
              <a:srgbClr val="EFE9D6">
                <a:alpha val="49804"/>
              </a:srgbClr>
            </a:solidFill>
            <a:ln cap="rnd">
              <a:noFill/>
              <a:prstDash val="solid"/>
              <a:round/>
            </a:ln>
          </p:spPr>
        </p:sp>
        <p:sp>
          <p:nvSpPr>
            <p:cNvPr id="12" name="TextBox 12"/>
            <p:cNvSpPr txBox="1"/>
            <p:nvPr/>
          </p:nvSpPr>
          <p:spPr>
            <a:xfrm>
              <a:off x="0" y="-47625"/>
              <a:ext cx="1446683" cy="141658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3" name="Group 13"/>
          <p:cNvGrpSpPr/>
          <p:nvPr/>
        </p:nvGrpSpPr>
        <p:grpSpPr>
          <a:xfrm>
            <a:off x="4555376" y="1151556"/>
            <a:ext cx="3081249" cy="2954973"/>
            <a:chOff x="0" y="0"/>
            <a:chExt cx="775763" cy="743971"/>
          </a:xfrm>
        </p:grpSpPr>
        <p:sp>
          <p:nvSpPr>
            <p:cNvPr id="14" name="Freeform 14"/>
            <p:cNvSpPr/>
            <p:nvPr/>
          </p:nvSpPr>
          <p:spPr>
            <a:xfrm>
              <a:off x="0" y="0"/>
              <a:ext cx="775763" cy="743971"/>
            </a:xfrm>
            <a:custGeom>
              <a:avLst/>
              <a:gdLst/>
              <a:ahLst/>
              <a:cxnLst/>
              <a:rect l="l" t="t" r="r" b="b"/>
              <a:pathLst>
                <a:path w="775763" h="743971">
                  <a:moveTo>
                    <a:pt x="38526" y="0"/>
                  </a:moveTo>
                  <a:lnTo>
                    <a:pt x="737237" y="0"/>
                  </a:lnTo>
                  <a:cubicBezTo>
                    <a:pt x="758514" y="0"/>
                    <a:pt x="775763" y="17249"/>
                    <a:pt x="775763" y="38526"/>
                  </a:cubicBezTo>
                  <a:lnTo>
                    <a:pt x="775763" y="705445"/>
                  </a:lnTo>
                  <a:cubicBezTo>
                    <a:pt x="775763" y="726722"/>
                    <a:pt x="758514" y="743971"/>
                    <a:pt x="737237" y="743971"/>
                  </a:cubicBezTo>
                  <a:lnTo>
                    <a:pt x="38526" y="743971"/>
                  </a:lnTo>
                  <a:cubicBezTo>
                    <a:pt x="17249" y="743971"/>
                    <a:pt x="0" y="726722"/>
                    <a:pt x="0" y="705445"/>
                  </a:cubicBezTo>
                  <a:lnTo>
                    <a:pt x="0" y="38526"/>
                  </a:lnTo>
                  <a:cubicBezTo>
                    <a:pt x="0" y="17249"/>
                    <a:pt x="17249" y="0"/>
                    <a:pt x="38526" y="0"/>
                  </a:cubicBezTo>
                  <a:close/>
                </a:path>
              </a:pathLst>
            </a:custGeom>
            <a:blipFill>
              <a:blip r:embed="rId6"/>
              <a:stretch>
                <a:fillRect l="-23394" r="-23394"/>
              </a:stretch>
            </a:blipFill>
          </p:spPr>
        </p:sp>
      </p:grpSp>
      <p:grpSp>
        <p:nvGrpSpPr>
          <p:cNvPr id="15" name="Group 15"/>
          <p:cNvGrpSpPr/>
          <p:nvPr/>
        </p:nvGrpSpPr>
        <p:grpSpPr>
          <a:xfrm>
            <a:off x="7932071" y="1039707"/>
            <a:ext cx="3380041" cy="3198459"/>
            <a:chOff x="0" y="0"/>
            <a:chExt cx="1446683" cy="1368964"/>
          </a:xfrm>
        </p:grpSpPr>
        <p:sp>
          <p:nvSpPr>
            <p:cNvPr id="16" name="Freeform 16"/>
            <p:cNvSpPr/>
            <p:nvPr/>
          </p:nvSpPr>
          <p:spPr>
            <a:xfrm>
              <a:off x="0" y="0"/>
              <a:ext cx="1446683" cy="1368964"/>
            </a:xfrm>
            <a:custGeom>
              <a:avLst/>
              <a:gdLst/>
              <a:ahLst/>
              <a:cxnLst/>
              <a:rect l="l" t="t" r="r" b="b"/>
              <a:pathLst>
                <a:path w="1446683" h="1368964">
                  <a:moveTo>
                    <a:pt x="77876" y="0"/>
                  </a:moveTo>
                  <a:lnTo>
                    <a:pt x="1368807" y="0"/>
                  </a:lnTo>
                  <a:cubicBezTo>
                    <a:pt x="1411817" y="0"/>
                    <a:pt x="1446683" y="34866"/>
                    <a:pt x="1446683" y="77876"/>
                  </a:cubicBezTo>
                  <a:lnTo>
                    <a:pt x="1446683" y="1291088"/>
                  </a:lnTo>
                  <a:cubicBezTo>
                    <a:pt x="1446683" y="1334098"/>
                    <a:pt x="1411817" y="1368964"/>
                    <a:pt x="1368807" y="1368964"/>
                  </a:cubicBezTo>
                  <a:lnTo>
                    <a:pt x="77876" y="1368964"/>
                  </a:lnTo>
                  <a:cubicBezTo>
                    <a:pt x="34866" y="1368964"/>
                    <a:pt x="0" y="1334098"/>
                    <a:pt x="0" y="1291088"/>
                  </a:cubicBezTo>
                  <a:lnTo>
                    <a:pt x="0" y="77876"/>
                  </a:lnTo>
                  <a:cubicBezTo>
                    <a:pt x="0" y="34866"/>
                    <a:pt x="34866" y="0"/>
                    <a:pt x="77876" y="0"/>
                  </a:cubicBezTo>
                  <a:close/>
                </a:path>
              </a:pathLst>
            </a:custGeom>
            <a:solidFill>
              <a:srgbClr val="EFE9D6">
                <a:alpha val="49804"/>
              </a:srgbClr>
            </a:solidFill>
            <a:ln cap="rnd">
              <a:noFill/>
              <a:prstDash val="solid"/>
              <a:round/>
            </a:ln>
          </p:spPr>
        </p:sp>
        <p:sp>
          <p:nvSpPr>
            <p:cNvPr id="17" name="TextBox 17"/>
            <p:cNvSpPr txBox="1"/>
            <p:nvPr/>
          </p:nvSpPr>
          <p:spPr>
            <a:xfrm>
              <a:off x="0" y="-47625"/>
              <a:ext cx="1446683" cy="141658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8" name="Group 18"/>
          <p:cNvGrpSpPr/>
          <p:nvPr/>
        </p:nvGrpSpPr>
        <p:grpSpPr>
          <a:xfrm>
            <a:off x="8081468" y="1151556"/>
            <a:ext cx="3081249" cy="2954973"/>
            <a:chOff x="0" y="0"/>
            <a:chExt cx="775763" cy="743971"/>
          </a:xfrm>
        </p:grpSpPr>
        <p:sp>
          <p:nvSpPr>
            <p:cNvPr id="19" name="Freeform 19"/>
            <p:cNvSpPr/>
            <p:nvPr/>
          </p:nvSpPr>
          <p:spPr>
            <a:xfrm>
              <a:off x="0" y="0"/>
              <a:ext cx="775763" cy="743971"/>
            </a:xfrm>
            <a:custGeom>
              <a:avLst/>
              <a:gdLst/>
              <a:ahLst/>
              <a:cxnLst/>
              <a:rect l="l" t="t" r="r" b="b"/>
              <a:pathLst>
                <a:path w="775763" h="743971">
                  <a:moveTo>
                    <a:pt x="38526" y="0"/>
                  </a:moveTo>
                  <a:lnTo>
                    <a:pt x="737237" y="0"/>
                  </a:lnTo>
                  <a:cubicBezTo>
                    <a:pt x="758514" y="0"/>
                    <a:pt x="775763" y="17249"/>
                    <a:pt x="775763" y="38526"/>
                  </a:cubicBezTo>
                  <a:lnTo>
                    <a:pt x="775763" y="705445"/>
                  </a:lnTo>
                  <a:cubicBezTo>
                    <a:pt x="775763" y="726722"/>
                    <a:pt x="758514" y="743971"/>
                    <a:pt x="737237" y="743971"/>
                  </a:cubicBezTo>
                  <a:lnTo>
                    <a:pt x="38526" y="743971"/>
                  </a:lnTo>
                  <a:cubicBezTo>
                    <a:pt x="17249" y="743971"/>
                    <a:pt x="0" y="726722"/>
                    <a:pt x="0" y="705445"/>
                  </a:cubicBezTo>
                  <a:lnTo>
                    <a:pt x="0" y="38526"/>
                  </a:lnTo>
                  <a:cubicBezTo>
                    <a:pt x="0" y="17249"/>
                    <a:pt x="17249" y="0"/>
                    <a:pt x="38526" y="0"/>
                  </a:cubicBezTo>
                  <a:close/>
                </a:path>
              </a:pathLst>
            </a:custGeom>
            <a:blipFill>
              <a:blip r:embed="rId7"/>
              <a:stretch>
                <a:fillRect l="-13703" r="-13703"/>
              </a:stretch>
            </a:blipFill>
          </p:spPr>
        </p:sp>
      </p:grpSp>
      <p:sp>
        <p:nvSpPr>
          <p:cNvPr id="20" name="TextBox 20"/>
          <p:cNvSpPr txBox="1"/>
          <p:nvPr/>
        </p:nvSpPr>
        <p:spPr>
          <a:xfrm>
            <a:off x="3067747" y="52893"/>
            <a:ext cx="6056507" cy="974626"/>
          </a:xfrm>
          <a:prstGeom prst="rect">
            <a:avLst/>
          </a:prstGeom>
        </p:spPr>
        <p:txBody>
          <a:bodyPr lIns="0" tIns="0" rIns="0" bIns="0" rtlCol="0" anchor="t">
            <a:spAutoFit/>
          </a:bodyPr>
          <a:lstStyle/>
          <a:p>
            <a:pPr algn="ctr">
              <a:lnSpc>
                <a:spcPts val="7573"/>
              </a:lnSpc>
            </a:pPr>
            <a:r>
              <a:rPr lang="en-US" sz="5333" spc="58">
                <a:solidFill>
                  <a:srgbClr val="473821"/>
                </a:solidFill>
                <a:latin typeface="Handelson One"/>
                <a:ea typeface="Handelson One"/>
                <a:cs typeface="Handelson One"/>
                <a:sym typeface="Handelson One"/>
              </a:rPr>
              <a:t>at the present </a:t>
            </a:r>
          </a:p>
        </p:txBody>
      </p:sp>
      <p:sp>
        <p:nvSpPr>
          <p:cNvPr id="21" name="TextBox 21"/>
          <p:cNvSpPr txBox="1"/>
          <p:nvPr/>
        </p:nvSpPr>
        <p:spPr>
          <a:xfrm>
            <a:off x="4236170" y="3213312"/>
            <a:ext cx="3719661" cy="410369"/>
          </a:xfrm>
          <a:prstGeom prst="rect">
            <a:avLst/>
          </a:prstGeom>
        </p:spPr>
        <p:txBody>
          <a:bodyPr lIns="0" tIns="0" rIns="0" bIns="0" rtlCol="0" anchor="t">
            <a:spAutoFit/>
          </a:bodyPr>
          <a:lstStyle/>
          <a:p>
            <a:pPr algn="ctr">
              <a:lnSpc>
                <a:spcPts val="3173"/>
              </a:lnSpc>
            </a:pPr>
            <a:r>
              <a:rPr lang="en-US" sz="2266">
                <a:solidFill>
                  <a:srgbClr val="000000"/>
                </a:solidFill>
                <a:latin typeface="Canva Sans"/>
                <a:ea typeface="Canva Sans"/>
                <a:cs typeface="Canva Sans"/>
                <a:sym typeface="Canva Sans"/>
              </a:rPr>
              <a:t>Add a little bit of body text</a:t>
            </a:r>
          </a:p>
        </p:txBody>
      </p:sp>
      <p:sp>
        <p:nvSpPr>
          <p:cNvPr id="22" name="TextBox 22"/>
          <p:cNvSpPr txBox="1"/>
          <p:nvPr/>
        </p:nvSpPr>
        <p:spPr>
          <a:xfrm>
            <a:off x="328380" y="4829457"/>
            <a:ext cx="11650405" cy="1102866"/>
          </a:xfrm>
          <a:prstGeom prst="rect">
            <a:avLst/>
          </a:prstGeom>
        </p:spPr>
        <p:txBody>
          <a:bodyPr lIns="0" tIns="0" rIns="0" bIns="0" rtlCol="0" anchor="t">
            <a:spAutoFit/>
          </a:bodyPr>
          <a:lstStyle/>
          <a:p>
            <a:pPr algn="ctr">
              <a:lnSpc>
                <a:spcPts val="4336"/>
              </a:lnSpc>
            </a:pPr>
            <a:r>
              <a:rPr lang="en-US" sz="3097">
                <a:solidFill>
                  <a:srgbClr val="000000"/>
                </a:solidFill>
                <a:latin typeface="Adlery Pro"/>
                <a:ea typeface="Adlery Pro"/>
                <a:cs typeface="Adlery Pro"/>
                <a:sym typeface="Adlery Pro"/>
              </a:rPr>
              <a:t>There are diverse type of the kitchen now such as gas stoves, electric stoves or induction cooktops. </a:t>
            </a:r>
          </a:p>
        </p:txBody>
      </p:sp>
    </p:spTree>
    <p:extLst>
      <p:ext uri="{BB962C8B-B14F-4D97-AF65-F5344CB8AC3E}">
        <p14:creationId xmlns:p14="http://schemas.microsoft.com/office/powerpoint/2010/main" val="1933249229"/>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62" r="-22477" b="-7890"/>
            </a:stretch>
          </a:blipFill>
        </p:spPr>
      </p:sp>
      <p:sp>
        <p:nvSpPr>
          <p:cNvPr id="3" name="Freeform 3"/>
          <p:cNvSpPr/>
          <p:nvPr/>
        </p:nvSpPr>
        <p:spPr>
          <a:xfrm flipV="1">
            <a:off x="213216" y="173544"/>
            <a:ext cx="2258809" cy="2213633"/>
          </a:xfrm>
          <a:custGeom>
            <a:avLst/>
            <a:gdLst/>
            <a:ahLst/>
            <a:cxnLst/>
            <a:rect l="l" t="t" r="r" b="b"/>
            <a:pathLst>
              <a:path w="3388214" h="3320450">
                <a:moveTo>
                  <a:pt x="0" y="3320449"/>
                </a:moveTo>
                <a:lnTo>
                  <a:pt x="3388214" y="3320449"/>
                </a:lnTo>
                <a:lnTo>
                  <a:pt x="3388214" y="0"/>
                </a:lnTo>
                <a:lnTo>
                  <a:pt x="0" y="0"/>
                </a:lnTo>
                <a:lnTo>
                  <a:pt x="0" y="3320449"/>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flipV="1">
            <a:off x="9719976" y="173544"/>
            <a:ext cx="2258809" cy="2213633"/>
          </a:xfrm>
          <a:custGeom>
            <a:avLst/>
            <a:gdLst/>
            <a:ahLst/>
            <a:cxnLst/>
            <a:rect l="l" t="t" r="r" b="b"/>
            <a:pathLst>
              <a:path w="3388214" h="3320450">
                <a:moveTo>
                  <a:pt x="3388214" y="3320449"/>
                </a:moveTo>
                <a:lnTo>
                  <a:pt x="0" y="3320449"/>
                </a:lnTo>
                <a:lnTo>
                  <a:pt x="0" y="0"/>
                </a:lnTo>
                <a:lnTo>
                  <a:pt x="3388214" y="0"/>
                </a:lnTo>
                <a:lnTo>
                  <a:pt x="3388214" y="3320449"/>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a:off x="1037697" y="1831613"/>
            <a:ext cx="3127903" cy="2404211"/>
            <a:chOff x="0" y="0"/>
            <a:chExt cx="1235715" cy="949812"/>
          </a:xfrm>
        </p:grpSpPr>
        <p:sp>
          <p:nvSpPr>
            <p:cNvPr id="6" name="Freeform 6"/>
            <p:cNvSpPr/>
            <p:nvPr/>
          </p:nvSpPr>
          <p:spPr>
            <a:xfrm>
              <a:off x="0" y="0"/>
              <a:ext cx="1235715" cy="949812"/>
            </a:xfrm>
            <a:custGeom>
              <a:avLst/>
              <a:gdLst/>
              <a:ahLst/>
              <a:cxnLst/>
              <a:rect l="l" t="t" r="r" b="b"/>
              <a:pathLst>
                <a:path w="1235715" h="949812">
                  <a:moveTo>
                    <a:pt x="84154" y="0"/>
                  </a:moveTo>
                  <a:lnTo>
                    <a:pt x="1151561" y="0"/>
                  </a:lnTo>
                  <a:cubicBezTo>
                    <a:pt x="1198038" y="0"/>
                    <a:pt x="1235715" y="37677"/>
                    <a:pt x="1235715" y="84154"/>
                  </a:cubicBezTo>
                  <a:lnTo>
                    <a:pt x="1235715" y="865658"/>
                  </a:lnTo>
                  <a:cubicBezTo>
                    <a:pt x="1235715" y="912135"/>
                    <a:pt x="1198038" y="949812"/>
                    <a:pt x="1151561" y="949812"/>
                  </a:cubicBezTo>
                  <a:lnTo>
                    <a:pt x="84154" y="949812"/>
                  </a:lnTo>
                  <a:cubicBezTo>
                    <a:pt x="37677" y="949812"/>
                    <a:pt x="0" y="912135"/>
                    <a:pt x="0" y="865658"/>
                  </a:cubicBezTo>
                  <a:lnTo>
                    <a:pt x="0" y="84154"/>
                  </a:lnTo>
                  <a:cubicBezTo>
                    <a:pt x="0" y="37677"/>
                    <a:pt x="37677" y="0"/>
                    <a:pt x="84154" y="0"/>
                  </a:cubicBezTo>
                  <a:close/>
                </a:path>
              </a:pathLst>
            </a:custGeom>
            <a:solidFill>
              <a:srgbClr val="EFE9D6">
                <a:alpha val="49804"/>
              </a:srgbClr>
            </a:solidFill>
            <a:ln w="38100" cap="rnd">
              <a:solidFill>
                <a:srgbClr val="A39B76">
                  <a:alpha val="49804"/>
                </a:srgbClr>
              </a:solidFill>
              <a:prstDash val="solid"/>
              <a:round/>
            </a:ln>
          </p:spPr>
        </p:sp>
        <p:sp>
          <p:nvSpPr>
            <p:cNvPr id="7" name="TextBox 7"/>
            <p:cNvSpPr txBox="1"/>
            <p:nvPr/>
          </p:nvSpPr>
          <p:spPr>
            <a:xfrm>
              <a:off x="0" y="-47625"/>
              <a:ext cx="1235715" cy="99743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8" name="Group 8"/>
          <p:cNvGrpSpPr/>
          <p:nvPr/>
        </p:nvGrpSpPr>
        <p:grpSpPr>
          <a:xfrm>
            <a:off x="4366591" y="2709868"/>
            <a:ext cx="3127903" cy="2404211"/>
            <a:chOff x="0" y="0"/>
            <a:chExt cx="1235715" cy="949812"/>
          </a:xfrm>
        </p:grpSpPr>
        <p:sp>
          <p:nvSpPr>
            <p:cNvPr id="9" name="Freeform 9"/>
            <p:cNvSpPr/>
            <p:nvPr/>
          </p:nvSpPr>
          <p:spPr>
            <a:xfrm>
              <a:off x="0" y="0"/>
              <a:ext cx="1235715" cy="949812"/>
            </a:xfrm>
            <a:custGeom>
              <a:avLst/>
              <a:gdLst/>
              <a:ahLst/>
              <a:cxnLst/>
              <a:rect l="l" t="t" r="r" b="b"/>
              <a:pathLst>
                <a:path w="1235715" h="949812">
                  <a:moveTo>
                    <a:pt x="84154" y="0"/>
                  </a:moveTo>
                  <a:lnTo>
                    <a:pt x="1151561" y="0"/>
                  </a:lnTo>
                  <a:cubicBezTo>
                    <a:pt x="1198038" y="0"/>
                    <a:pt x="1235715" y="37677"/>
                    <a:pt x="1235715" y="84154"/>
                  </a:cubicBezTo>
                  <a:lnTo>
                    <a:pt x="1235715" y="865658"/>
                  </a:lnTo>
                  <a:cubicBezTo>
                    <a:pt x="1235715" y="912135"/>
                    <a:pt x="1198038" y="949812"/>
                    <a:pt x="1151561" y="949812"/>
                  </a:cubicBezTo>
                  <a:lnTo>
                    <a:pt x="84154" y="949812"/>
                  </a:lnTo>
                  <a:cubicBezTo>
                    <a:pt x="37677" y="949812"/>
                    <a:pt x="0" y="912135"/>
                    <a:pt x="0" y="865658"/>
                  </a:cubicBezTo>
                  <a:lnTo>
                    <a:pt x="0" y="84154"/>
                  </a:lnTo>
                  <a:cubicBezTo>
                    <a:pt x="0" y="37677"/>
                    <a:pt x="37677" y="0"/>
                    <a:pt x="84154" y="0"/>
                  </a:cubicBezTo>
                  <a:close/>
                </a:path>
              </a:pathLst>
            </a:custGeom>
            <a:solidFill>
              <a:srgbClr val="EFE9D6">
                <a:alpha val="49804"/>
              </a:srgbClr>
            </a:solidFill>
            <a:ln w="38100" cap="rnd">
              <a:solidFill>
                <a:srgbClr val="A39B76">
                  <a:alpha val="49804"/>
                </a:srgbClr>
              </a:solidFill>
              <a:prstDash val="solid"/>
              <a:round/>
            </a:ln>
          </p:spPr>
        </p:sp>
        <p:sp>
          <p:nvSpPr>
            <p:cNvPr id="10" name="TextBox 10"/>
            <p:cNvSpPr txBox="1"/>
            <p:nvPr/>
          </p:nvSpPr>
          <p:spPr>
            <a:xfrm>
              <a:off x="0" y="-47625"/>
              <a:ext cx="1235715" cy="99743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1" name="Group 11"/>
          <p:cNvGrpSpPr/>
          <p:nvPr/>
        </p:nvGrpSpPr>
        <p:grpSpPr>
          <a:xfrm>
            <a:off x="7697695" y="1831613"/>
            <a:ext cx="3127903" cy="2404211"/>
            <a:chOff x="0" y="0"/>
            <a:chExt cx="1235715" cy="949812"/>
          </a:xfrm>
        </p:grpSpPr>
        <p:sp>
          <p:nvSpPr>
            <p:cNvPr id="12" name="Freeform 12"/>
            <p:cNvSpPr/>
            <p:nvPr/>
          </p:nvSpPr>
          <p:spPr>
            <a:xfrm>
              <a:off x="0" y="0"/>
              <a:ext cx="1235715" cy="949812"/>
            </a:xfrm>
            <a:custGeom>
              <a:avLst/>
              <a:gdLst/>
              <a:ahLst/>
              <a:cxnLst/>
              <a:rect l="l" t="t" r="r" b="b"/>
              <a:pathLst>
                <a:path w="1235715" h="949812">
                  <a:moveTo>
                    <a:pt x="84154" y="0"/>
                  </a:moveTo>
                  <a:lnTo>
                    <a:pt x="1151561" y="0"/>
                  </a:lnTo>
                  <a:cubicBezTo>
                    <a:pt x="1198038" y="0"/>
                    <a:pt x="1235715" y="37677"/>
                    <a:pt x="1235715" y="84154"/>
                  </a:cubicBezTo>
                  <a:lnTo>
                    <a:pt x="1235715" y="865658"/>
                  </a:lnTo>
                  <a:cubicBezTo>
                    <a:pt x="1235715" y="912135"/>
                    <a:pt x="1198038" y="949812"/>
                    <a:pt x="1151561" y="949812"/>
                  </a:cubicBezTo>
                  <a:lnTo>
                    <a:pt x="84154" y="949812"/>
                  </a:lnTo>
                  <a:cubicBezTo>
                    <a:pt x="37677" y="949812"/>
                    <a:pt x="0" y="912135"/>
                    <a:pt x="0" y="865658"/>
                  </a:cubicBezTo>
                  <a:lnTo>
                    <a:pt x="0" y="84154"/>
                  </a:lnTo>
                  <a:cubicBezTo>
                    <a:pt x="0" y="37677"/>
                    <a:pt x="37677" y="0"/>
                    <a:pt x="84154" y="0"/>
                  </a:cubicBezTo>
                  <a:close/>
                </a:path>
              </a:pathLst>
            </a:custGeom>
            <a:solidFill>
              <a:srgbClr val="EFE9D6">
                <a:alpha val="49804"/>
              </a:srgbClr>
            </a:solidFill>
            <a:ln w="38100" cap="rnd">
              <a:solidFill>
                <a:srgbClr val="A39B76">
                  <a:alpha val="49804"/>
                </a:srgbClr>
              </a:solidFill>
              <a:prstDash val="solid"/>
              <a:round/>
            </a:ln>
          </p:spPr>
        </p:sp>
        <p:sp>
          <p:nvSpPr>
            <p:cNvPr id="13" name="TextBox 13"/>
            <p:cNvSpPr txBox="1"/>
            <p:nvPr/>
          </p:nvSpPr>
          <p:spPr>
            <a:xfrm>
              <a:off x="0" y="-47625"/>
              <a:ext cx="1235715" cy="997437"/>
            </a:xfrm>
            <a:prstGeom prst="rect">
              <a:avLst/>
            </a:prstGeom>
          </p:spPr>
          <p:txBody>
            <a:bodyPr lIns="33867" tIns="33867" rIns="33867" bIns="33867" rtlCol="0" anchor="ctr"/>
            <a:lstStyle/>
            <a:p>
              <a:pPr algn="ctr">
                <a:lnSpc>
                  <a:spcPts val="1773"/>
                </a:lnSpc>
                <a:spcBef>
                  <a:spcPct val="0"/>
                </a:spcBef>
              </a:pPr>
              <a:endParaRPr sz="1200"/>
            </a:p>
          </p:txBody>
        </p:sp>
      </p:grpSp>
      <p:sp>
        <p:nvSpPr>
          <p:cNvPr id="14" name="Freeform 14"/>
          <p:cNvSpPr/>
          <p:nvPr/>
        </p:nvSpPr>
        <p:spPr>
          <a:xfrm rot="1521721">
            <a:off x="3028476" y="4159722"/>
            <a:ext cx="1281601" cy="552253"/>
          </a:xfrm>
          <a:custGeom>
            <a:avLst/>
            <a:gdLst/>
            <a:ahLst/>
            <a:cxnLst/>
            <a:rect l="l" t="t" r="r" b="b"/>
            <a:pathLst>
              <a:path w="1922402" h="828380">
                <a:moveTo>
                  <a:pt x="0" y="0"/>
                </a:moveTo>
                <a:lnTo>
                  <a:pt x="1922402" y="0"/>
                </a:lnTo>
                <a:lnTo>
                  <a:pt x="1922402" y="828380"/>
                </a:lnTo>
                <a:lnTo>
                  <a:pt x="0" y="8283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Freeform 15"/>
          <p:cNvSpPr/>
          <p:nvPr/>
        </p:nvSpPr>
        <p:spPr>
          <a:xfrm rot="9311404" flipH="1">
            <a:off x="6359371" y="2226828"/>
            <a:ext cx="1281601" cy="552253"/>
          </a:xfrm>
          <a:custGeom>
            <a:avLst/>
            <a:gdLst/>
            <a:ahLst/>
            <a:cxnLst/>
            <a:rect l="l" t="t" r="r" b="b"/>
            <a:pathLst>
              <a:path w="1922402" h="828380">
                <a:moveTo>
                  <a:pt x="1922401" y="0"/>
                </a:moveTo>
                <a:lnTo>
                  <a:pt x="0" y="0"/>
                </a:lnTo>
                <a:lnTo>
                  <a:pt x="0" y="828380"/>
                </a:lnTo>
                <a:lnTo>
                  <a:pt x="1922401" y="828380"/>
                </a:lnTo>
                <a:lnTo>
                  <a:pt x="1922401"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Freeform 16"/>
          <p:cNvSpPr/>
          <p:nvPr/>
        </p:nvSpPr>
        <p:spPr>
          <a:xfrm rot="411551">
            <a:off x="931819" y="3061285"/>
            <a:ext cx="1203724" cy="1701376"/>
          </a:xfrm>
          <a:custGeom>
            <a:avLst/>
            <a:gdLst/>
            <a:ahLst/>
            <a:cxnLst/>
            <a:rect l="l" t="t" r="r" b="b"/>
            <a:pathLst>
              <a:path w="1805586" h="2552064">
                <a:moveTo>
                  <a:pt x="0" y="0"/>
                </a:moveTo>
                <a:lnTo>
                  <a:pt x="1805585" y="0"/>
                </a:lnTo>
                <a:lnTo>
                  <a:pt x="1805585" y="2552064"/>
                </a:lnTo>
                <a:lnTo>
                  <a:pt x="0" y="2552064"/>
                </a:lnTo>
                <a:lnTo>
                  <a:pt x="0" y="0"/>
                </a:lnTo>
                <a:close/>
              </a:path>
            </a:pathLst>
          </a:custGeom>
          <a:blipFill>
            <a:blip r:embed="rId7"/>
            <a:stretch>
              <a:fillRect/>
            </a:stretch>
          </a:blipFill>
        </p:spPr>
      </p:sp>
      <p:sp>
        <p:nvSpPr>
          <p:cNvPr id="17" name="Freeform 17"/>
          <p:cNvSpPr/>
          <p:nvPr/>
        </p:nvSpPr>
        <p:spPr>
          <a:xfrm>
            <a:off x="5930543" y="3684228"/>
            <a:ext cx="1454045" cy="1503242"/>
          </a:xfrm>
          <a:custGeom>
            <a:avLst/>
            <a:gdLst/>
            <a:ahLst/>
            <a:cxnLst/>
            <a:rect l="l" t="t" r="r" b="b"/>
            <a:pathLst>
              <a:path w="2181067" h="2254863">
                <a:moveTo>
                  <a:pt x="0" y="0"/>
                </a:moveTo>
                <a:lnTo>
                  <a:pt x="2181067" y="0"/>
                </a:lnTo>
                <a:lnTo>
                  <a:pt x="2181067" y="2254863"/>
                </a:lnTo>
                <a:lnTo>
                  <a:pt x="0" y="225486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Freeform 18"/>
          <p:cNvSpPr/>
          <p:nvPr/>
        </p:nvSpPr>
        <p:spPr>
          <a:xfrm>
            <a:off x="9410502" y="2872352"/>
            <a:ext cx="2830191" cy="2079011"/>
          </a:xfrm>
          <a:custGeom>
            <a:avLst/>
            <a:gdLst/>
            <a:ahLst/>
            <a:cxnLst/>
            <a:rect l="l" t="t" r="r" b="b"/>
            <a:pathLst>
              <a:path w="4245286" h="3118517">
                <a:moveTo>
                  <a:pt x="0" y="0"/>
                </a:moveTo>
                <a:lnTo>
                  <a:pt x="4245286" y="0"/>
                </a:lnTo>
                <a:lnTo>
                  <a:pt x="4245286" y="3118517"/>
                </a:lnTo>
                <a:lnTo>
                  <a:pt x="0" y="3118517"/>
                </a:lnTo>
                <a:lnTo>
                  <a:pt x="0" y="0"/>
                </a:lnTo>
                <a:close/>
              </a:path>
            </a:pathLst>
          </a:custGeom>
          <a:blipFill>
            <a:blip r:embed="rId10"/>
            <a:stretch>
              <a:fillRect/>
            </a:stretch>
          </a:blipFill>
        </p:spPr>
      </p:sp>
      <p:sp>
        <p:nvSpPr>
          <p:cNvPr id="19" name="TextBox 19"/>
          <p:cNvSpPr txBox="1"/>
          <p:nvPr/>
        </p:nvSpPr>
        <p:spPr>
          <a:xfrm>
            <a:off x="3067747" y="596900"/>
            <a:ext cx="6056507" cy="1692771"/>
          </a:xfrm>
          <a:prstGeom prst="rect">
            <a:avLst/>
          </a:prstGeom>
        </p:spPr>
        <p:txBody>
          <a:bodyPr lIns="0" tIns="0" rIns="0" bIns="0" rtlCol="0" anchor="t">
            <a:spAutoFit/>
          </a:bodyPr>
          <a:lstStyle/>
          <a:p>
            <a:pPr algn="ctr">
              <a:lnSpc>
                <a:spcPts val="6626"/>
              </a:lnSpc>
            </a:pPr>
            <a:r>
              <a:rPr lang="en-US" sz="4666" spc="51">
                <a:solidFill>
                  <a:srgbClr val="473821"/>
                </a:solidFill>
                <a:latin typeface="Handelson One"/>
                <a:ea typeface="Handelson One"/>
                <a:cs typeface="Handelson One"/>
                <a:sym typeface="Handelson One"/>
              </a:rPr>
              <a:t>the convenience of stove nowaday </a:t>
            </a:r>
          </a:p>
        </p:txBody>
      </p:sp>
      <p:sp>
        <p:nvSpPr>
          <p:cNvPr id="20" name="TextBox 20"/>
          <p:cNvSpPr txBox="1"/>
          <p:nvPr/>
        </p:nvSpPr>
        <p:spPr>
          <a:xfrm>
            <a:off x="834530" y="2241793"/>
            <a:ext cx="3532061" cy="1308050"/>
          </a:xfrm>
          <a:prstGeom prst="rect">
            <a:avLst/>
          </a:prstGeom>
        </p:spPr>
        <p:txBody>
          <a:bodyPr lIns="0" tIns="0" rIns="0" bIns="0" rtlCol="0" anchor="t">
            <a:spAutoFit/>
          </a:bodyPr>
          <a:lstStyle/>
          <a:p>
            <a:pPr algn="ctr">
              <a:lnSpc>
                <a:spcPts val="3448"/>
              </a:lnSpc>
            </a:pPr>
            <a:r>
              <a:rPr lang="en-US" sz="2462">
                <a:solidFill>
                  <a:srgbClr val="473821"/>
                </a:solidFill>
                <a:latin typeface="Chau Philomene"/>
                <a:ea typeface="Chau Philomene"/>
                <a:cs typeface="Chau Philomene"/>
                <a:sym typeface="Chau Philomene"/>
              </a:rPr>
              <a:t>save a lot time and </a:t>
            </a:r>
          </a:p>
          <a:p>
            <a:pPr algn="ctr">
              <a:lnSpc>
                <a:spcPts val="3448"/>
              </a:lnSpc>
            </a:pPr>
            <a:r>
              <a:rPr lang="en-US" sz="2462">
                <a:solidFill>
                  <a:srgbClr val="473821"/>
                </a:solidFill>
                <a:latin typeface="Chau Philomene"/>
                <a:ea typeface="Chau Philomene"/>
                <a:cs typeface="Chau Philomene"/>
                <a:sym typeface="Chau Philomene"/>
              </a:rPr>
              <a:t>more eco-friendly than </a:t>
            </a:r>
          </a:p>
          <a:p>
            <a:pPr algn="ctr">
              <a:lnSpc>
                <a:spcPts val="3448"/>
              </a:lnSpc>
            </a:pPr>
            <a:r>
              <a:rPr lang="en-US" sz="2462">
                <a:solidFill>
                  <a:srgbClr val="473821"/>
                </a:solidFill>
                <a:latin typeface="Chau Philomene"/>
                <a:ea typeface="Chau Philomene"/>
                <a:cs typeface="Chau Philomene"/>
                <a:sym typeface="Chau Philomene"/>
              </a:rPr>
              <a:t>in the past </a:t>
            </a:r>
          </a:p>
        </p:txBody>
      </p:sp>
      <p:sp>
        <p:nvSpPr>
          <p:cNvPr id="21" name="TextBox 21"/>
          <p:cNvSpPr txBox="1"/>
          <p:nvPr/>
        </p:nvSpPr>
        <p:spPr>
          <a:xfrm>
            <a:off x="4513258" y="3147646"/>
            <a:ext cx="2834571" cy="1795363"/>
          </a:xfrm>
          <a:prstGeom prst="rect">
            <a:avLst/>
          </a:prstGeom>
        </p:spPr>
        <p:txBody>
          <a:bodyPr lIns="0" tIns="0" rIns="0" bIns="0" rtlCol="0" anchor="t">
            <a:spAutoFit/>
          </a:bodyPr>
          <a:lstStyle/>
          <a:p>
            <a:pPr algn="ctr">
              <a:lnSpc>
                <a:spcPts val="3478"/>
              </a:lnSpc>
            </a:pPr>
            <a:r>
              <a:rPr lang="en-US" sz="2484">
                <a:solidFill>
                  <a:srgbClr val="473821"/>
                </a:solidFill>
                <a:latin typeface="Chau Philomene"/>
                <a:ea typeface="Chau Philomene"/>
                <a:cs typeface="Chau Philomene"/>
                <a:sym typeface="Chau Philomene"/>
              </a:rPr>
              <a:t>become safer and has more modern functions  </a:t>
            </a:r>
          </a:p>
          <a:p>
            <a:pPr algn="ctr">
              <a:lnSpc>
                <a:spcPts val="3478"/>
              </a:lnSpc>
            </a:pPr>
            <a:endParaRPr lang="en-US" sz="2484">
              <a:solidFill>
                <a:srgbClr val="473821"/>
              </a:solidFill>
              <a:latin typeface="Chau Philomene"/>
              <a:ea typeface="Chau Philomene"/>
              <a:cs typeface="Chau Philomene"/>
              <a:sym typeface="Chau Philomene"/>
            </a:endParaRPr>
          </a:p>
        </p:txBody>
      </p:sp>
      <p:sp>
        <p:nvSpPr>
          <p:cNvPr id="22" name="TextBox 22"/>
          <p:cNvSpPr txBox="1"/>
          <p:nvPr/>
        </p:nvSpPr>
        <p:spPr>
          <a:xfrm>
            <a:off x="7835545" y="2360107"/>
            <a:ext cx="2852200" cy="1346522"/>
          </a:xfrm>
          <a:prstGeom prst="rect">
            <a:avLst/>
          </a:prstGeom>
        </p:spPr>
        <p:txBody>
          <a:bodyPr lIns="0" tIns="0" rIns="0" bIns="0" rtlCol="0" anchor="t">
            <a:spAutoFit/>
          </a:bodyPr>
          <a:lstStyle/>
          <a:p>
            <a:pPr algn="ctr">
              <a:lnSpc>
                <a:spcPts val="3498"/>
              </a:lnSpc>
            </a:pPr>
            <a:r>
              <a:rPr lang="en-US" sz="2499">
                <a:solidFill>
                  <a:srgbClr val="473821"/>
                </a:solidFill>
                <a:latin typeface="Chau Philomene"/>
                <a:ea typeface="Chau Philomene"/>
                <a:cs typeface="Chau Philomene"/>
                <a:sym typeface="Chau Philomene"/>
              </a:rPr>
              <a:t>now the kitchens are easier to use than open wood fire</a:t>
            </a:r>
          </a:p>
        </p:txBody>
      </p:sp>
    </p:spTree>
    <p:extLst>
      <p:ext uri="{BB962C8B-B14F-4D97-AF65-F5344CB8AC3E}">
        <p14:creationId xmlns:p14="http://schemas.microsoft.com/office/powerpoint/2010/main" val="1689025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5303" r="-12275" b="-2623"/>
            </a:stretch>
          </a:blipFill>
        </p:spPr>
      </p:sp>
      <p:sp>
        <p:nvSpPr>
          <p:cNvPr id="3" name="Freeform 3"/>
          <p:cNvSpPr/>
          <p:nvPr/>
        </p:nvSpPr>
        <p:spPr>
          <a:xfrm flipV="1">
            <a:off x="1598738" y="1171297"/>
            <a:ext cx="2799184" cy="2743200"/>
          </a:xfrm>
          <a:custGeom>
            <a:avLst/>
            <a:gdLst/>
            <a:ahLst/>
            <a:cxnLst/>
            <a:rect l="l" t="t" r="r" b="b"/>
            <a:pathLst>
              <a:path w="4198776" h="4114800">
                <a:moveTo>
                  <a:pt x="0" y="4114800"/>
                </a:moveTo>
                <a:lnTo>
                  <a:pt x="4198776" y="4114800"/>
                </a:lnTo>
                <a:lnTo>
                  <a:pt x="4198776" y="0"/>
                </a:lnTo>
                <a:lnTo>
                  <a:pt x="0" y="0"/>
                </a:lnTo>
                <a:lnTo>
                  <a:pt x="0" y="411480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flipV="1">
            <a:off x="7794078" y="1171297"/>
            <a:ext cx="2799184" cy="2743200"/>
          </a:xfrm>
          <a:custGeom>
            <a:avLst/>
            <a:gdLst/>
            <a:ahLst/>
            <a:cxnLst/>
            <a:rect l="l" t="t" r="r" b="b"/>
            <a:pathLst>
              <a:path w="4198776" h="4114800">
                <a:moveTo>
                  <a:pt x="4198776" y="4114800"/>
                </a:moveTo>
                <a:lnTo>
                  <a:pt x="0" y="4114800"/>
                </a:lnTo>
                <a:lnTo>
                  <a:pt x="0" y="0"/>
                </a:lnTo>
                <a:lnTo>
                  <a:pt x="4198776" y="0"/>
                </a:lnTo>
                <a:lnTo>
                  <a:pt x="4198776" y="411480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5"/>
          <p:cNvSpPr txBox="1"/>
          <p:nvPr/>
        </p:nvSpPr>
        <p:spPr>
          <a:xfrm>
            <a:off x="2598443" y="2067318"/>
            <a:ext cx="6995115" cy="2205732"/>
          </a:xfrm>
          <a:prstGeom prst="rect">
            <a:avLst/>
          </a:prstGeom>
        </p:spPr>
        <p:txBody>
          <a:bodyPr lIns="0" tIns="0" rIns="0" bIns="0" rtlCol="0" anchor="t">
            <a:spAutoFit/>
          </a:bodyPr>
          <a:lstStyle/>
          <a:p>
            <a:pPr algn="ctr">
              <a:lnSpc>
                <a:spcPts val="8572"/>
              </a:lnSpc>
            </a:pPr>
            <a:r>
              <a:rPr lang="en-US" sz="6123">
                <a:solidFill>
                  <a:srgbClr val="473821"/>
                </a:solidFill>
                <a:latin typeface="Chau Philomene"/>
                <a:ea typeface="Chau Philomene"/>
                <a:cs typeface="Chau Philomene"/>
                <a:sym typeface="Chau Philomene"/>
              </a:rPr>
              <a:t>THANKS FOR LISTENING </a:t>
            </a:r>
          </a:p>
        </p:txBody>
      </p:sp>
    </p:spTree>
    <p:extLst>
      <p:ext uri="{BB962C8B-B14F-4D97-AF65-F5344CB8AC3E}">
        <p14:creationId xmlns:p14="http://schemas.microsoft.com/office/powerpoint/2010/main" val="305616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origami"/>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3166755"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11098" y="190487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97512" y="1875056"/>
            <a:ext cx="4712984"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LESSON 2: SKILLS</a:t>
            </a:r>
          </a:p>
        </p:txBody>
      </p:sp>
      <p:sp>
        <p:nvSpPr>
          <p:cNvPr id="40" name="TextBox 39"/>
          <p:cNvSpPr txBox="1"/>
          <p:nvPr/>
        </p:nvSpPr>
        <p:spPr>
          <a:xfrm>
            <a:off x="366528" y="132929"/>
            <a:ext cx="2659478"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REVIEW</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3195814" y="95637"/>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nvGrpSpPr>
          <p:cNvPr id="7" name="Group 6"/>
          <p:cNvGrpSpPr/>
          <p:nvPr/>
        </p:nvGrpSpPr>
        <p:grpSpPr>
          <a:xfrm>
            <a:off x="2766630" y="175323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p:blipFill>
          <p:spPr>
            <a:xfrm>
              <a:off x="2906617" y="1968106"/>
              <a:ext cx="710920" cy="499184"/>
            </a:xfrm>
            <a:prstGeom prst="rect">
              <a:avLst/>
            </a:prstGeom>
          </p:spPr>
        </p:pic>
      </p:grpSp>
      <p:pic>
        <p:nvPicPr>
          <p:cNvPr id="1029" name="Picture 5" descr="5 Benefits of Personalized Learning - 21K School Vietnam">
            <a:hlinkClick r:id="rId5"/>
            <a:extLst>
              <a:ext uri="{FF2B5EF4-FFF2-40B4-BE49-F238E27FC236}">
                <a16:creationId xmlns:a16="http://schemas.microsoft.com/office/drawing/2014/main" id="{090BE56B-5F36-DCCF-9ED7-F6E8D4467E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11" y="2530519"/>
            <a:ext cx="8664778" cy="43323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 Benefits of Personalized Learning - 21K School Vietnam">
            <a:extLst>
              <a:ext uri="{FF2B5EF4-FFF2-40B4-BE49-F238E27FC236}">
                <a16:creationId xmlns:a16="http://schemas.microsoft.com/office/drawing/2014/main" id="{FA76852B-BADD-5BF2-724E-5FD648573E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93825" y="-3048000"/>
            <a:ext cx="4038600"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5" y="198782"/>
            <a:ext cx="11917017" cy="6539947"/>
          </a:xfrm>
        </p:spPr>
        <p:txBody>
          <a:bodyPr/>
          <a:lstStyle/>
          <a:p>
            <a:pPr marL="0" indent="0">
              <a:buNone/>
            </a:pPr>
            <a:r>
              <a:rPr lang="en-US" dirty="0" smtClean="0"/>
              <a:t>Our group will talk about the conical hat. It’s a symbol of Vietnamese women. They wear it to protect them from sunlight and rain whenever they go out, whether on foot or by bike. It was used in the past, is still in use at present, and will continue to exist in the future. The change is not in the hat itself. It’s still the same in sharp, </a:t>
            </a:r>
            <a:r>
              <a:rPr lang="en-US" dirty="0" err="1" smtClean="0"/>
              <a:t>colour</a:t>
            </a:r>
            <a:r>
              <a:rPr lang="en-US" dirty="0" smtClean="0"/>
              <a:t> and materials. The change is in the use. Since conical hats are not easy to carry around, especially when more and more women travel by bikes and motorbikes, they are now not as popular as they used to. More girls and women change to cloth hats as they are more convenient to carry. However, you can still find conical hats in every corner of Viet Nam.</a:t>
            </a:r>
            <a:endParaRPr lang="en-US" dirty="0"/>
          </a:p>
        </p:txBody>
      </p:sp>
    </p:spTree>
    <p:extLst>
      <p:ext uri="{BB962C8B-B14F-4D97-AF65-F5344CB8AC3E}">
        <p14:creationId xmlns:p14="http://schemas.microsoft.com/office/powerpoint/2010/main" val="87739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5" y="198782"/>
            <a:ext cx="11917017" cy="6539947"/>
          </a:xfrm>
        </p:spPr>
        <p:txBody>
          <a:bodyPr/>
          <a:lstStyle/>
          <a:p>
            <a:pPr marL="0" indent="0">
              <a:buNone/>
            </a:pPr>
            <a:r>
              <a:rPr lang="en-US" dirty="0" smtClean="0"/>
              <a:t>Our group will talk about smart TV. As you know in our great - grandparent’s generation, only wealthy families had a black and white TV. They only had two </a:t>
            </a:r>
            <a:r>
              <a:rPr lang="en-US" dirty="0" err="1" smtClean="0"/>
              <a:t>colour</a:t>
            </a:r>
            <a:r>
              <a:rPr lang="en-US" dirty="0" smtClean="0"/>
              <a:t> – black and white and it was small and heavy. But now all the families have smart TV, they are larger than they used to and they are much lighter. If we have smart TV connecting with the Internet we can watch the live – football match from far distance and find many channel we like. </a:t>
            </a:r>
            <a:endParaRPr lang="en-US" dirty="0"/>
          </a:p>
        </p:txBody>
      </p:sp>
    </p:spTree>
    <p:extLst>
      <p:ext uri="{BB962C8B-B14F-4D97-AF65-F5344CB8AC3E}">
        <p14:creationId xmlns:p14="http://schemas.microsoft.com/office/powerpoint/2010/main" val="273634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19"/>
            <a:ext cx="12192000" cy="886444"/>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41003" y="779704"/>
            <a:ext cx="10338245" cy="830997"/>
          </a:xfrm>
          <a:prstGeom prst="rect">
            <a:avLst/>
          </a:prstGeom>
          <a:noFill/>
          <a:effectLst/>
        </p:spPr>
        <p:txBody>
          <a:bodyPr wrap="square" rtlCol="0">
            <a:spAutoFit/>
          </a:bodyPr>
          <a:lstStyle/>
          <a:p>
            <a:pPr indent="-1270"/>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Listen to a talk about entertainment for Vietnamese children in the past and complete each sentence with ONE word. </a:t>
            </a:r>
            <a:endParaRPr lang="x-non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p:cNvSpPr txBox="1"/>
          <p:nvPr/>
        </p:nvSpPr>
        <p:spPr>
          <a:xfrm>
            <a:off x="487066" y="84132"/>
            <a:ext cx="3456861"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LISTENING</a:t>
            </a:r>
          </a:p>
        </p:txBody>
      </p:sp>
      <p:sp>
        <p:nvSpPr>
          <p:cNvPr id="26" name="TextBox 25">
            <a:extLst>
              <a:ext uri="{FF2B5EF4-FFF2-40B4-BE49-F238E27FC236}">
                <a16:creationId xmlns:a16="http://schemas.microsoft.com/office/drawing/2014/main" id="{34C87722-B88C-4242-BBAB-786B74455F27}"/>
              </a:ext>
            </a:extLst>
          </p:cNvPr>
          <p:cNvSpPr txBox="1"/>
          <p:nvPr/>
        </p:nvSpPr>
        <p:spPr>
          <a:xfrm>
            <a:off x="406558" y="2213539"/>
            <a:ext cx="11606470" cy="3483261"/>
          </a:xfrm>
          <a:prstGeom prst="rect">
            <a:avLst/>
          </a:prstGeom>
          <a:noFill/>
        </p:spPr>
        <p:txBody>
          <a:bodyPr wrap="square">
            <a:spAutoFit/>
          </a:bodyPr>
          <a:lstStyle/>
          <a:p>
            <a:pPr>
              <a:lnSpc>
                <a:spcPct val="150000"/>
              </a:lnSpc>
            </a:pPr>
            <a:r>
              <a:rPr lang="en-US" sz="3000" b="1" dirty="0">
                <a:solidFill>
                  <a:srgbClr val="F26648"/>
                </a:solidFill>
                <a:latin typeface="Times New Roman" panose="02020603050405020304" pitchFamily="18" charset="0"/>
                <a:cs typeface="Times New Roman" panose="02020603050405020304" pitchFamily="18" charset="0"/>
              </a:rPr>
              <a:t>1. </a:t>
            </a:r>
            <a:r>
              <a:rPr lang="en-US" sz="3000" dirty="0">
                <a:latin typeface="Times New Roman" panose="02020603050405020304" pitchFamily="18" charset="0"/>
                <a:cs typeface="Times New Roman" panose="02020603050405020304" pitchFamily="18" charset="0"/>
              </a:rPr>
              <a:t>Games in the past required little ___________. </a:t>
            </a:r>
          </a:p>
          <a:p>
            <a:pPr>
              <a:lnSpc>
                <a:spcPct val="150000"/>
              </a:lnSpc>
            </a:pPr>
            <a:r>
              <a:rPr lang="en-US" sz="3000" b="1" dirty="0">
                <a:solidFill>
                  <a:srgbClr val="F26648"/>
                </a:solidFill>
                <a:latin typeface="Times New Roman" panose="02020603050405020304" pitchFamily="18" charset="0"/>
                <a:cs typeface="Times New Roman" panose="02020603050405020304" pitchFamily="18" charset="0"/>
              </a:rPr>
              <a:t>2. </a:t>
            </a:r>
            <a:r>
              <a:rPr lang="en-US" sz="3000" dirty="0">
                <a:latin typeface="Times New Roman" panose="02020603050405020304" pitchFamily="18" charset="0"/>
                <a:cs typeface="Times New Roman" panose="02020603050405020304" pitchFamily="18" charset="0"/>
              </a:rPr>
              <a:t>We floated paper boats on imagined ‘rivers’ formed from __________. </a:t>
            </a:r>
          </a:p>
          <a:p>
            <a:pPr>
              <a:lnSpc>
                <a:spcPct val="150000"/>
              </a:lnSpc>
            </a:pPr>
            <a:r>
              <a:rPr lang="en-US" sz="3000" b="1" dirty="0">
                <a:solidFill>
                  <a:srgbClr val="F26648"/>
                </a:solidFill>
                <a:latin typeface="Times New Roman" panose="02020603050405020304" pitchFamily="18" charset="0"/>
                <a:cs typeface="Times New Roman" panose="02020603050405020304" pitchFamily="18" charset="0"/>
              </a:rPr>
              <a:t>3. </a:t>
            </a:r>
            <a:r>
              <a:rPr lang="en-US" sz="3000" dirty="0">
                <a:latin typeface="Times New Roman" panose="02020603050405020304" pitchFamily="18" charset="0"/>
                <a:cs typeface="Times New Roman" panose="02020603050405020304" pitchFamily="18" charset="0"/>
              </a:rPr>
              <a:t>Thanks to making our own toys, we became ________. </a:t>
            </a:r>
          </a:p>
          <a:p>
            <a:pPr>
              <a:lnSpc>
                <a:spcPct val="150000"/>
              </a:lnSpc>
            </a:pPr>
            <a:r>
              <a:rPr lang="en-US" sz="3000" b="1" dirty="0">
                <a:solidFill>
                  <a:srgbClr val="F26648"/>
                </a:solidFill>
                <a:latin typeface="Times New Roman" panose="02020603050405020304" pitchFamily="18" charset="0"/>
                <a:cs typeface="Times New Roman" panose="02020603050405020304" pitchFamily="18" charset="0"/>
              </a:rPr>
              <a:t>4.</a:t>
            </a:r>
            <a:r>
              <a:rPr lang="en-US" sz="3000" dirty="0">
                <a:solidFill>
                  <a:srgbClr val="F26648"/>
                </a:solidFill>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We played most games in _______ outdoors. </a:t>
            </a:r>
          </a:p>
          <a:p>
            <a:pPr>
              <a:lnSpc>
                <a:spcPct val="150000"/>
              </a:lnSpc>
            </a:pPr>
            <a:r>
              <a:rPr lang="en-US" sz="3000" b="1" dirty="0">
                <a:solidFill>
                  <a:srgbClr val="F26648"/>
                </a:solidFill>
                <a:latin typeface="Times New Roman" panose="02020603050405020304" pitchFamily="18" charset="0"/>
                <a:cs typeface="Times New Roman" panose="02020603050405020304" pitchFamily="18" charset="0"/>
              </a:rPr>
              <a:t>5. </a:t>
            </a:r>
            <a:r>
              <a:rPr lang="en-US" sz="3000" dirty="0">
                <a:latin typeface="Times New Roman" panose="02020603050405020304" pitchFamily="18" charset="0"/>
                <a:cs typeface="Times New Roman" panose="02020603050405020304" pitchFamily="18" charset="0"/>
              </a:rPr>
              <a:t>Team games helped develop _______ bonds among us.</a:t>
            </a:r>
          </a:p>
        </p:txBody>
      </p:sp>
      <p:sp>
        <p:nvSpPr>
          <p:cNvPr id="32" name="Rounded Rectangle 31"/>
          <p:cNvSpPr/>
          <p:nvPr/>
        </p:nvSpPr>
        <p:spPr>
          <a:xfrm>
            <a:off x="604692" y="88751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79497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 name="TextBox 1">
            <a:extLst>
              <a:ext uri="{FF2B5EF4-FFF2-40B4-BE49-F238E27FC236}">
                <a16:creationId xmlns:a16="http://schemas.microsoft.com/office/drawing/2014/main" id="{29EA4344-AFB0-B154-733B-60534740CB2A}"/>
              </a:ext>
            </a:extLst>
          </p:cNvPr>
          <p:cNvSpPr txBox="1"/>
          <p:nvPr/>
        </p:nvSpPr>
        <p:spPr>
          <a:xfrm>
            <a:off x="5791028" y="2323449"/>
            <a:ext cx="2320586" cy="630942"/>
          </a:xfrm>
          <a:prstGeom prst="rect">
            <a:avLst/>
          </a:prstGeom>
          <a:noFill/>
        </p:spPr>
        <p:txBody>
          <a:bodyPr wrap="square">
            <a:spAutoFit/>
          </a:bodyPr>
          <a:lstStyle/>
          <a:p>
            <a:pPr algn="ctr"/>
            <a:r>
              <a:rPr lang="x-none" sz="35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equipment</a:t>
            </a:r>
            <a:endParaRPr lang="x-none" sz="3500" dirty="0">
              <a:solidFill>
                <a:srgbClr val="7030A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FE1D796-128E-DF09-B64C-E7F31A8263E1}"/>
              </a:ext>
            </a:extLst>
          </p:cNvPr>
          <p:cNvSpPr txBox="1"/>
          <p:nvPr/>
        </p:nvSpPr>
        <p:spPr>
          <a:xfrm>
            <a:off x="9605948" y="3023961"/>
            <a:ext cx="2232095" cy="630942"/>
          </a:xfrm>
          <a:prstGeom prst="rect">
            <a:avLst/>
          </a:prstGeom>
          <a:noFill/>
        </p:spPr>
        <p:txBody>
          <a:bodyPr wrap="square">
            <a:spAutoFit/>
          </a:bodyPr>
          <a:lstStyle/>
          <a:p>
            <a:pPr algn="ctr"/>
            <a:r>
              <a:rPr lang="x-none" sz="35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rainwater</a:t>
            </a:r>
            <a:endParaRPr lang="x-none" sz="3500" dirty="0">
              <a:solidFill>
                <a:srgbClr val="7030A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44D2BE1-5CD4-B173-3CA0-A9357DAC9491}"/>
              </a:ext>
            </a:extLst>
          </p:cNvPr>
          <p:cNvSpPr txBox="1"/>
          <p:nvPr/>
        </p:nvSpPr>
        <p:spPr>
          <a:xfrm>
            <a:off x="7540724" y="3700117"/>
            <a:ext cx="1809752" cy="630942"/>
          </a:xfrm>
          <a:prstGeom prst="rect">
            <a:avLst/>
          </a:prstGeom>
          <a:noFill/>
        </p:spPr>
        <p:txBody>
          <a:bodyPr wrap="square">
            <a:spAutoFit/>
          </a:bodyPr>
          <a:lstStyle/>
          <a:p>
            <a:pPr algn="ctr"/>
            <a:r>
              <a:rPr lang="x-none" sz="35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creative</a:t>
            </a:r>
            <a:endParaRPr lang="x-none" sz="3500" dirty="0">
              <a:solidFill>
                <a:srgbClr val="7030A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470F298-7739-AD34-3145-85AF4BD85A0E}"/>
              </a:ext>
            </a:extLst>
          </p:cNvPr>
          <p:cNvSpPr txBox="1"/>
          <p:nvPr/>
        </p:nvSpPr>
        <p:spPr>
          <a:xfrm>
            <a:off x="4734096" y="4338101"/>
            <a:ext cx="1660137" cy="630942"/>
          </a:xfrm>
          <a:prstGeom prst="rect">
            <a:avLst/>
          </a:prstGeom>
          <a:noFill/>
        </p:spPr>
        <p:txBody>
          <a:bodyPr wrap="square">
            <a:spAutoFit/>
          </a:bodyPr>
          <a:lstStyle/>
          <a:p>
            <a:pPr algn="ctr"/>
            <a:r>
              <a:rPr lang="x-none" sz="35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groups</a:t>
            </a:r>
            <a:endParaRPr lang="x-none" sz="3500" dirty="0">
              <a:solidFill>
                <a:srgbClr val="7030A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6E03E37-6174-4B4C-6583-CF01AAD6D4BC}"/>
              </a:ext>
            </a:extLst>
          </p:cNvPr>
          <p:cNvSpPr txBox="1"/>
          <p:nvPr/>
        </p:nvSpPr>
        <p:spPr>
          <a:xfrm>
            <a:off x="5147775" y="5051910"/>
            <a:ext cx="1660138" cy="630942"/>
          </a:xfrm>
          <a:prstGeom prst="rect">
            <a:avLst/>
          </a:prstGeom>
          <a:noFill/>
        </p:spPr>
        <p:txBody>
          <a:bodyPr wrap="square">
            <a:spAutoFit/>
          </a:bodyPr>
          <a:lstStyle/>
          <a:p>
            <a:pPr algn="ctr"/>
            <a:r>
              <a:rPr lang="x-none" sz="3500" b="1" dirty="0">
                <a:solidFill>
                  <a:srgbClr val="7030A0"/>
                </a:solidFill>
                <a:latin typeface="Times New Roman" panose="02020603050405020304" pitchFamily="18" charset="0"/>
                <a:cs typeface="Times New Roman" panose="02020603050405020304" pitchFamily="18" charset="0"/>
              </a:rPr>
              <a:t>strong</a:t>
            </a:r>
            <a:endParaRPr lang="x-none" sz="3500" dirty="0">
              <a:solidFill>
                <a:srgbClr val="7030A0"/>
              </a:solidFill>
              <a:latin typeface="Times New Roman" panose="02020603050405020304" pitchFamily="18" charset="0"/>
              <a:cs typeface="Times New Roman" panose="02020603050405020304" pitchFamily="18" charset="0"/>
            </a:endParaRPr>
          </a:p>
        </p:txBody>
      </p:sp>
      <p:pic>
        <p:nvPicPr>
          <p:cNvPr id="4" name="Track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295" y="99566"/>
            <a:ext cx="487363" cy="487363"/>
          </a:xfrm>
          <a:prstGeom prst="rect">
            <a:avLst/>
          </a:prstGeom>
        </p:spPr>
      </p:pic>
    </p:spTree>
    <p:extLst>
      <p:ext uri="{BB962C8B-B14F-4D97-AF65-F5344CB8AC3E}">
        <p14:creationId xmlns:p14="http://schemas.microsoft.com/office/powerpoint/2010/main" val="426726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7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up)">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ppt_y</p:attrName>
                                        </p:attrNameLst>
                                      </p:cBhvr>
                                      <p:tavLst>
                                        <p:tav tm="0">
                                          <p:val>
                                            <p:strVal val="#ppt_y+#ppt_h*1.125000"/>
                                          </p:val>
                                        </p:tav>
                                        <p:tav tm="100000">
                                          <p:val>
                                            <p:strVal val="#ppt_y"/>
                                          </p:val>
                                        </p:tav>
                                      </p:tavLst>
                                    </p:anim>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ppt_y</p:attrName>
                                        </p:attrNameLst>
                                      </p:cBhvr>
                                      <p:tavLst>
                                        <p:tav tm="0">
                                          <p:val>
                                            <p:strVal val="#ppt_y+#ppt_h*1.125000"/>
                                          </p:val>
                                        </p:tav>
                                        <p:tav tm="100000">
                                          <p:val>
                                            <p:strVal val="#ppt_y"/>
                                          </p:val>
                                        </p:tav>
                                      </p:tavLst>
                                    </p:anim>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p:tgtEl>
                                          <p:spTgt spid="8"/>
                                        </p:tgtEl>
                                        <p:attrNameLst>
                                          <p:attrName>ppt_y</p:attrName>
                                        </p:attrNameLst>
                                      </p:cBhvr>
                                      <p:tavLst>
                                        <p:tav tm="0">
                                          <p:val>
                                            <p:strVal val="#ppt_y+#ppt_h*1.125000"/>
                                          </p:val>
                                        </p:tav>
                                        <p:tav tm="100000">
                                          <p:val>
                                            <p:strVal val="#ppt_y"/>
                                          </p:val>
                                        </p:tav>
                                      </p:tavLst>
                                    </p:anim>
                                    <p:animEffect transition="in" filter="wipe(up)">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2" grpId="0"/>
      <p:bldP spid="3"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12192000" cy="721053"/>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TextBox 11"/>
          <p:cNvSpPr txBox="1"/>
          <p:nvPr/>
        </p:nvSpPr>
        <p:spPr>
          <a:xfrm>
            <a:off x="1107297" y="701968"/>
            <a:ext cx="10906903" cy="830997"/>
          </a:xfrm>
          <a:prstGeom prst="rect">
            <a:avLst/>
          </a:prstGeom>
          <a:noFill/>
          <a:effectLst/>
        </p:spPr>
        <p:txBody>
          <a:bodyPr wrap="square" rtlCol="0">
            <a:spAutoFit/>
          </a:bodyPr>
          <a:lstStyle/>
          <a:p>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Make complete sentences from the clues. Make any changes and add more words if n</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ecessary</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srgbClr val="FF0000"/>
              </a:solidFill>
              <a:effectLst>
                <a:glow rad="88900">
                  <a:schemeClr val="bg1"/>
                </a:glo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487066" y="47184"/>
            <a:ext cx="8737615"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WRITING</a:t>
            </a:r>
          </a:p>
        </p:txBody>
      </p:sp>
      <p:sp>
        <p:nvSpPr>
          <p:cNvPr id="26" name="TextBox 25">
            <a:extLst>
              <a:ext uri="{FF2B5EF4-FFF2-40B4-BE49-F238E27FC236}">
                <a16:creationId xmlns:a16="http://schemas.microsoft.com/office/drawing/2014/main" id="{34C87722-B88C-4242-BBAB-786B74455F27}"/>
              </a:ext>
            </a:extLst>
          </p:cNvPr>
          <p:cNvSpPr txBox="1"/>
          <p:nvPr/>
        </p:nvSpPr>
        <p:spPr>
          <a:xfrm>
            <a:off x="364547" y="1537931"/>
            <a:ext cx="10958477" cy="4708981"/>
          </a:xfrm>
          <a:prstGeom prst="rect">
            <a:avLst/>
          </a:prstGeom>
          <a:noFill/>
        </p:spPr>
        <p:txBody>
          <a:bodyPr wrap="square">
            <a:spAutoFit/>
          </a:bodyPr>
          <a:lstStyle/>
          <a:p>
            <a:r>
              <a:rPr lang="en-US" sz="3000" b="1" dirty="0">
                <a:solidFill>
                  <a:srgbClr val="F26648"/>
                </a:solidFill>
                <a:latin typeface="Times New Roman" panose="02020603050405020304" pitchFamily="18" charset="0"/>
                <a:cs typeface="Times New Roman" panose="02020603050405020304" pitchFamily="18" charset="0"/>
              </a:rPr>
              <a:t>1. </a:t>
            </a:r>
            <a:r>
              <a:rPr lang="en-US" sz="3000" dirty="0">
                <a:latin typeface="Times New Roman" panose="02020603050405020304" pitchFamily="18" charset="0"/>
                <a:cs typeface="Times New Roman" panose="02020603050405020304" pitchFamily="18" charset="0"/>
              </a:rPr>
              <a:t>I / wish / I can / attend / traditional festivals / minority people / Viet Nam. </a:t>
            </a:r>
          </a:p>
          <a:p>
            <a:r>
              <a:rPr lang="en-US" sz="3000" b="1" dirty="0">
                <a:solidFill>
                  <a:srgbClr val="7030A0"/>
                </a:solidFill>
                <a:latin typeface="Times New Roman" panose="02020603050405020304" pitchFamily="18" charset="0"/>
                <a:cs typeface="Times New Roman" panose="02020603050405020304" pitchFamily="18" charset="0"/>
              </a:rPr>
              <a:t>→ </a:t>
            </a:r>
            <a:r>
              <a:rPr lang="x-none" sz="30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I wish I could attend some traditional festivals of minority people in Viet Nam. </a:t>
            </a:r>
            <a:endParaRPr lang="en-US" sz="3000" b="1" dirty="0">
              <a:solidFill>
                <a:srgbClr val="7030A0"/>
              </a:solidFill>
              <a:latin typeface="Times New Roman" panose="02020603050405020304" pitchFamily="18" charset="0"/>
              <a:cs typeface="Times New Roman" panose="02020603050405020304" pitchFamily="18" charset="0"/>
            </a:endParaRPr>
          </a:p>
          <a:p>
            <a:r>
              <a:rPr lang="en-US" sz="3000" b="1" dirty="0">
                <a:solidFill>
                  <a:srgbClr val="F26648"/>
                </a:solidFill>
                <a:latin typeface="Times New Roman" panose="02020603050405020304" pitchFamily="18" charset="0"/>
                <a:cs typeface="Times New Roman" panose="02020603050405020304" pitchFamily="18" charset="0"/>
              </a:rPr>
              <a:t>2. </a:t>
            </a:r>
            <a:r>
              <a:rPr lang="en-US" sz="3000" dirty="0">
                <a:latin typeface="Times New Roman" panose="02020603050405020304" pitchFamily="18" charset="0"/>
                <a:cs typeface="Times New Roman" panose="02020603050405020304" pitchFamily="18" charset="0"/>
              </a:rPr>
              <a:t>When we / arrive / fair, / rice-cooking competition / taking place. </a:t>
            </a:r>
          </a:p>
          <a:p>
            <a:r>
              <a:rPr lang="en-US" sz="3000" b="1" dirty="0">
                <a:solidFill>
                  <a:srgbClr val="7030A0"/>
                </a:solidFill>
                <a:latin typeface="Times New Roman" panose="02020603050405020304" pitchFamily="18" charset="0"/>
                <a:cs typeface="Times New Roman" panose="02020603050405020304" pitchFamily="18" charset="0"/>
              </a:rPr>
              <a:t>→ </a:t>
            </a:r>
            <a:r>
              <a:rPr lang="x-none" sz="3000" b="1" i="1" dirty="0">
                <a:solidFill>
                  <a:srgbClr val="7030A0"/>
                </a:solidFill>
                <a:latin typeface="Times New Roman" panose="02020603050405020304" pitchFamily="18" charset="0"/>
                <a:cs typeface="Times New Roman" panose="02020603050405020304" pitchFamily="18" charset="0"/>
              </a:rPr>
              <a:t>When we arrived at the fair, the rice-cooking competition was taking place. </a:t>
            </a:r>
            <a:endParaRPr lang="en-US" sz="3000" b="1" dirty="0">
              <a:solidFill>
                <a:srgbClr val="7030A0"/>
              </a:solidFill>
              <a:latin typeface="Times New Roman" panose="02020603050405020304" pitchFamily="18" charset="0"/>
              <a:cs typeface="Times New Roman" panose="02020603050405020304" pitchFamily="18" charset="0"/>
            </a:endParaRPr>
          </a:p>
          <a:p>
            <a:r>
              <a:rPr lang="en-US" sz="3000" b="1" dirty="0">
                <a:solidFill>
                  <a:srgbClr val="F26648"/>
                </a:solidFill>
                <a:latin typeface="Times New Roman" panose="02020603050405020304" pitchFamily="18" charset="0"/>
                <a:cs typeface="Times New Roman" panose="02020603050405020304" pitchFamily="18" charset="0"/>
              </a:rPr>
              <a:t>3. </a:t>
            </a:r>
            <a:r>
              <a:rPr lang="en-US" sz="3000" dirty="0">
                <a:latin typeface="Times New Roman" panose="02020603050405020304" pitchFamily="18" charset="0"/>
                <a:cs typeface="Times New Roman" panose="02020603050405020304" pitchFamily="18" charset="0"/>
              </a:rPr>
              <a:t>He promise / help me / PowerPoint presentation / but he / not. </a:t>
            </a:r>
          </a:p>
          <a:p>
            <a:r>
              <a:rPr lang="en-US" sz="3000" b="1" dirty="0">
                <a:solidFill>
                  <a:srgbClr val="7030A0"/>
                </a:solidFill>
                <a:latin typeface="Times New Roman" panose="02020603050405020304" pitchFamily="18" charset="0"/>
                <a:cs typeface="Times New Roman" panose="02020603050405020304" pitchFamily="18" charset="0"/>
              </a:rPr>
              <a:t>→</a:t>
            </a:r>
            <a:r>
              <a:rPr lang="en-US" sz="3000" dirty="0">
                <a:solidFill>
                  <a:srgbClr val="7030A0"/>
                </a:solidFill>
                <a:latin typeface="Times New Roman" panose="02020603050405020304" pitchFamily="18" charset="0"/>
                <a:cs typeface="Times New Roman" panose="02020603050405020304" pitchFamily="18" charset="0"/>
              </a:rPr>
              <a:t> </a:t>
            </a:r>
            <a:r>
              <a:rPr lang="x-none" sz="3000" b="1" i="1" dirty="0">
                <a:solidFill>
                  <a:srgbClr val="7030A0"/>
                </a:solidFill>
                <a:latin typeface="Times New Roman" panose="02020603050405020304" pitchFamily="18" charset="0"/>
                <a:cs typeface="Times New Roman" panose="02020603050405020304" pitchFamily="18" charset="0"/>
              </a:rPr>
              <a:t>He promised to help me with my PowerPoint presentation but he didn’t. </a:t>
            </a:r>
            <a:endParaRPr lang="en-US" sz="3000" dirty="0">
              <a:solidFill>
                <a:srgbClr val="7030A0"/>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604692" y="78591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7118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extLst>
      <p:ext uri="{BB962C8B-B14F-4D97-AF65-F5344CB8AC3E}">
        <p14:creationId xmlns:p14="http://schemas.microsoft.com/office/powerpoint/2010/main" val="173678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animEffect transition="in" filter="checkerboard(across)">
                                      <p:cBhvr>
                                        <p:cTn id="7" dur="500"/>
                                        <p:tgtEl>
                                          <p:spTgt spid="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6">
                                            <p:txEl>
                                              <p:pRg st="3" end="3"/>
                                            </p:txEl>
                                          </p:spTgt>
                                        </p:tgtEl>
                                        <p:attrNameLst>
                                          <p:attrName>style.visibility</p:attrName>
                                        </p:attrNameLst>
                                      </p:cBhvr>
                                      <p:to>
                                        <p:strVal val="visible"/>
                                      </p:to>
                                    </p:set>
                                    <p:animEffect transition="in" filter="checkerboard(across)">
                                      <p:cBhvr>
                                        <p:cTn id="12" dur="500"/>
                                        <p:tgtEl>
                                          <p:spTgt spid="2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6">
                                            <p:txEl>
                                              <p:pRg st="5" end="5"/>
                                            </p:txEl>
                                          </p:spTgt>
                                        </p:tgtEl>
                                        <p:attrNameLst>
                                          <p:attrName>style.visibility</p:attrName>
                                        </p:attrNameLst>
                                      </p:cBhvr>
                                      <p:to>
                                        <p:strVal val="visible"/>
                                      </p:to>
                                    </p:set>
                                    <p:animEffect transition="in" filter="checkerboard(across)">
                                      <p:cBhvr>
                                        <p:cTn id="17" dur="5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48954" y="40943"/>
            <a:ext cx="12192000" cy="800354"/>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TextBox 11"/>
          <p:cNvSpPr txBox="1"/>
          <p:nvPr/>
        </p:nvSpPr>
        <p:spPr>
          <a:xfrm>
            <a:off x="1113903" y="856402"/>
            <a:ext cx="10929143" cy="830997"/>
          </a:xfrm>
          <a:prstGeom prst="rect">
            <a:avLst/>
          </a:prstGeom>
          <a:noFill/>
          <a:effectLst/>
        </p:spPr>
        <p:txBody>
          <a:bodyPr wrap="square" rtlCol="0">
            <a:spAutoFit/>
          </a:bodyPr>
          <a:lstStyle/>
          <a:p>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Make complete sentences from the clues. Make any changes and add more words if n</a:t>
            </a:r>
            <a:r>
              <a:rPr lang="en-US" sz="24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ecessary</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srgbClr val="FF0000"/>
              </a:solidFill>
              <a:effectLst>
                <a:glow rad="88900">
                  <a:schemeClr val="bg1"/>
                </a:glo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487066" y="37948"/>
            <a:ext cx="8737615"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WRITING</a:t>
            </a:r>
          </a:p>
        </p:txBody>
      </p:sp>
      <p:sp>
        <p:nvSpPr>
          <p:cNvPr id="26" name="TextBox 25">
            <a:extLst>
              <a:ext uri="{FF2B5EF4-FFF2-40B4-BE49-F238E27FC236}">
                <a16:creationId xmlns:a16="http://schemas.microsoft.com/office/drawing/2014/main" id="{34C87722-B88C-4242-BBAB-786B74455F27}"/>
              </a:ext>
            </a:extLst>
          </p:cNvPr>
          <p:cNvSpPr txBox="1"/>
          <p:nvPr/>
        </p:nvSpPr>
        <p:spPr>
          <a:xfrm>
            <a:off x="604692" y="2192828"/>
            <a:ext cx="11606470" cy="2862322"/>
          </a:xfrm>
          <a:prstGeom prst="rect">
            <a:avLst/>
          </a:prstGeom>
          <a:noFill/>
        </p:spPr>
        <p:txBody>
          <a:bodyPr wrap="square">
            <a:spAutoFit/>
          </a:bodyPr>
          <a:lstStyle/>
          <a:p>
            <a:pPr algn="just">
              <a:lnSpc>
                <a:spcPct val="150000"/>
              </a:lnSpc>
            </a:pPr>
            <a:r>
              <a:rPr lang="en-US" sz="3000" b="1" dirty="0">
                <a:solidFill>
                  <a:srgbClr val="F26648"/>
                </a:solidFill>
                <a:latin typeface="Times New Roman" panose="02020603050405020304" pitchFamily="18" charset="0"/>
                <a:cs typeface="Times New Roman" panose="02020603050405020304" pitchFamily="18" charset="0"/>
              </a:rPr>
              <a:t>4. </a:t>
            </a:r>
            <a:r>
              <a:rPr lang="en-US" sz="3000" dirty="0">
                <a:latin typeface="Times New Roman" panose="02020603050405020304" pitchFamily="18" charset="0"/>
                <a:cs typeface="Times New Roman" panose="02020603050405020304" pitchFamily="18" charset="0"/>
              </a:rPr>
              <a:t>We / never see / sight / as beautiful as / mountain at sunset. </a:t>
            </a:r>
          </a:p>
          <a:p>
            <a:pPr algn="just">
              <a:lnSpc>
                <a:spcPct val="150000"/>
              </a:lnSpc>
            </a:pPr>
            <a:r>
              <a:rPr lang="en-US" sz="3000" b="1" dirty="0">
                <a:solidFill>
                  <a:srgbClr val="7030A0"/>
                </a:solidFill>
                <a:latin typeface="Times New Roman" panose="02020603050405020304" pitchFamily="18" charset="0"/>
                <a:cs typeface="Times New Roman" panose="02020603050405020304" pitchFamily="18" charset="0"/>
              </a:rPr>
              <a:t>→ </a:t>
            </a:r>
            <a:r>
              <a:rPr lang="x-none" sz="30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We have never seen a sight as beautiful as the mountain at sunset. </a:t>
            </a:r>
            <a:r>
              <a:rPr lang="en-US" sz="3000" b="1" dirty="0">
                <a:solidFill>
                  <a:srgbClr val="7030A0"/>
                </a:solidFill>
                <a:latin typeface="Times New Roman" panose="02020603050405020304" pitchFamily="18" charset="0"/>
                <a:cs typeface="Times New Roman" panose="02020603050405020304" pitchFamily="18" charset="0"/>
              </a:rPr>
              <a:t> </a:t>
            </a:r>
          </a:p>
          <a:p>
            <a:pPr algn="just">
              <a:lnSpc>
                <a:spcPct val="150000"/>
              </a:lnSpc>
            </a:pPr>
            <a:r>
              <a:rPr lang="en-US" sz="3000" b="1" dirty="0">
                <a:solidFill>
                  <a:srgbClr val="F26648"/>
                </a:solidFill>
                <a:latin typeface="Times New Roman" panose="02020603050405020304" pitchFamily="18" charset="0"/>
                <a:cs typeface="Times New Roman" panose="02020603050405020304" pitchFamily="18" charset="0"/>
              </a:rPr>
              <a:t>5. </a:t>
            </a:r>
            <a:r>
              <a:rPr lang="en-US" sz="3000" dirty="0">
                <a:latin typeface="Times New Roman" panose="02020603050405020304" pitchFamily="18" charset="0"/>
                <a:cs typeface="Times New Roman" panose="02020603050405020304" pitchFamily="18" charset="0"/>
              </a:rPr>
              <a:t>he / fancy / become / fashion designer / when / he / child? </a:t>
            </a:r>
          </a:p>
          <a:p>
            <a:pPr algn="just">
              <a:lnSpc>
                <a:spcPct val="150000"/>
              </a:lnSpc>
            </a:pPr>
            <a:r>
              <a:rPr lang="en-US" sz="3000" b="1" dirty="0">
                <a:solidFill>
                  <a:srgbClr val="7030A0"/>
                </a:solidFill>
                <a:latin typeface="Times New Roman" panose="02020603050405020304" pitchFamily="18" charset="0"/>
                <a:cs typeface="Times New Roman" panose="02020603050405020304" pitchFamily="18" charset="0"/>
              </a:rPr>
              <a:t>→ </a:t>
            </a:r>
            <a:r>
              <a:rPr lang="x-none" sz="3000" b="1" i="1" dirty="0">
                <a:solidFill>
                  <a:srgbClr val="7030A0"/>
                </a:solidFill>
                <a:latin typeface="Times New Roman" panose="02020603050405020304" pitchFamily="18" charset="0"/>
                <a:cs typeface="Times New Roman" panose="02020603050405020304" pitchFamily="18" charset="0"/>
              </a:rPr>
              <a:t>Did he fancy becoming a fashion designer when he was a child?</a:t>
            </a:r>
            <a:r>
              <a:rPr lang="x-none" sz="3000" b="1" dirty="0">
                <a:solidFill>
                  <a:srgbClr val="7030A0"/>
                </a:solidFill>
                <a:latin typeface="Times New Roman" panose="02020603050405020304" pitchFamily="18" charset="0"/>
                <a:cs typeface="Times New Roman" panose="02020603050405020304" pitchFamily="18" charset="0"/>
              </a:rPr>
              <a:t> </a:t>
            </a:r>
            <a:endParaRPr lang="en-US" sz="3000" b="1" dirty="0">
              <a:solidFill>
                <a:srgbClr val="7030A0"/>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549276" y="952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33744" y="84070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extLst>
      <p:ext uri="{BB962C8B-B14F-4D97-AF65-F5344CB8AC3E}">
        <p14:creationId xmlns:p14="http://schemas.microsoft.com/office/powerpoint/2010/main" val="356800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animEffect transition="in" filter="checkerboard(across)">
                                      <p:cBhvr>
                                        <p:cTn id="7" dur="500"/>
                                        <p:tgtEl>
                                          <p:spTgt spid="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6">
                                            <p:txEl>
                                              <p:pRg st="3" end="3"/>
                                            </p:txEl>
                                          </p:spTgt>
                                        </p:tgtEl>
                                        <p:attrNameLst>
                                          <p:attrName>style.visibility</p:attrName>
                                        </p:attrNameLst>
                                      </p:cBhvr>
                                      <p:to>
                                        <p:strVal val="visible"/>
                                      </p:to>
                                    </p:set>
                                    <p:animEffect transition="in" filter="checkerboard(across)">
                                      <p:cBhvr>
                                        <p:cTn id="12"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272499"/>
            <a:ext cx="2655972" cy="584775"/>
          </a:xfrm>
          <a:prstGeom prst="rect">
            <a:avLst/>
          </a:prstGeom>
          <a:noFill/>
          <a:effectLst/>
        </p:spPr>
        <p:txBody>
          <a:bodyPr wrap="square" rtlCol="0">
            <a:spAutoFit/>
          </a:bodyPr>
          <a:lstStyle/>
          <a:p>
            <a:r>
              <a:rPr lang="en-US" sz="3200" b="1" dirty="0">
                <a:effectLst>
                  <a:glow rad="88900">
                    <a:schemeClr val="bg1"/>
                  </a:glow>
                </a:effectLst>
                <a:latin typeface="Times New Roman" panose="02020603050405020304" pitchFamily="18" charset="0"/>
                <a:cs typeface="Times New Roman" panose="02020603050405020304" pitchFamily="18"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CONSOLIDATION</a:t>
            </a:r>
          </a:p>
        </p:txBody>
      </p:sp>
      <p:sp>
        <p:nvSpPr>
          <p:cNvPr id="9" name="TextBox 8">
            <a:extLst>
              <a:ext uri="{FF2B5EF4-FFF2-40B4-BE49-F238E27FC236}">
                <a16:creationId xmlns:a16="http://schemas.microsoft.com/office/drawing/2014/main" id="{3985D3B7-A40A-4421-9C5F-777653C71BC7}"/>
              </a:ext>
            </a:extLst>
          </p:cNvPr>
          <p:cNvSpPr txBox="1"/>
          <p:nvPr/>
        </p:nvSpPr>
        <p:spPr>
          <a:xfrm>
            <a:off x="487067" y="1998857"/>
            <a:ext cx="11445622" cy="4161396"/>
          </a:xfrm>
          <a:prstGeom prst="rect">
            <a:avLst/>
          </a:prstGeom>
          <a:noFill/>
        </p:spPr>
        <p:txBody>
          <a:bodyPr wrap="square" rtlCol="0">
            <a:spAutoFit/>
          </a:bodyPr>
          <a:lstStyle/>
          <a:p>
            <a:pPr>
              <a:lnSpc>
                <a:spcPct val="150000"/>
              </a:lnSpc>
            </a:pPr>
            <a:r>
              <a:rPr lang="en-US" sz="3600" dirty="0">
                <a:latin typeface="Times New Roman" panose="02020603050405020304" pitchFamily="18" charset="0"/>
                <a:cs typeface="Times New Roman" panose="02020603050405020304" pitchFamily="18" charset="0"/>
              </a:rPr>
              <a:t>What have we learnt in this lesson?</a:t>
            </a:r>
          </a:p>
          <a:p>
            <a:pPr marL="457200" indent="-457200">
              <a:lnSpc>
                <a:spcPct val="150000"/>
              </a:lnSpc>
              <a:buFont typeface="Wingdings" panose="05000000000000000000" pitchFamily="2" charset="2"/>
              <a:buChar char="ü"/>
            </a:pPr>
            <a:r>
              <a:rPr lang="en-US" sz="3600" dirty="0">
                <a:latin typeface="Times New Roman" panose="02020603050405020304" pitchFamily="18" charset="0"/>
                <a:cs typeface="Times New Roman" panose="02020603050405020304" pitchFamily="18" charset="0"/>
              </a:rPr>
              <a:t>Reading?</a:t>
            </a:r>
          </a:p>
          <a:p>
            <a:pPr marL="457200" indent="-457200">
              <a:lnSpc>
                <a:spcPct val="150000"/>
              </a:lnSpc>
              <a:buFont typeface="Wingdings" panose="05000000000000000000" pitchFamily="2" charset="2"/>
              <a:buChar char="ü"/>
            </a:pPr>
            <a:r>
              <a:rPr lang="en-US" sz="3600" dirty="0">
                <a:latin typeface="Times New Roman" panose="02020603050405020304" pitchFamily="18" charset="0"/>
                <a:cs typeface="Times New Roman" panose="02020603050405020304" pitchFamily="18" charset="0"/>
              </a:rPr>
              <a:t>Speaking?</a:t>
            </a:r>
          </a:p>
          <a:p>
            <a:pPr marL="457200" indent="-457200">
              <a:lnSpc>
                <a:spcPct val="150000"/>
              </a:lnSpc>
              <a:buFont typeface="Wingdings" panose="05000000000000000000" pitchFamily="2" charset="2"/>
              <a:buChar char="ü"/>
            </a:pPr>
            <a:r>
              <a:rPr lang="en-US" sz="3600" dirty="0">
                <a:latin typeface="Times New Roman" panose="02020603050405020304" pitchFamily="18" charset="0"/>
                <a:cs typeface="Times New Roman" panose="02020603050405020304" pitchFamily="18" charset="0"/>
              </a:rPr>
              <a:t>Listening?</a:t>
            </a:r>
          </a:p>
          <a:p>
            <a:pPr marL="457200" indent="-457200">
              <a:lnSpc>
                <a:spcPct val="150000"/>
              </a:lnSpc>
              <a:buFont typeface="Wingdings" panose="05000000000000000000" pitchFamily="2" charset="2"/>
              <a:buChar char="ü"/>
            </a:pPr>
            <a:r>
              <a:rPr lang="en-US" sz="3600" dirty="0">
                <a:latin typeface="Times New Roman" panose="02020603050405020304" pitchFamily="18" charset="0"/>
                <a:cs typeface="Times New Roman" panose="02020603050405020304" pitchFamily="18" charset="0"/>
              </a:rPr>
              <a:t>Writing?</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arn(inVertic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arn(inVertical)">
                                      <p:cBhvr>
                                        <p:cTn id="2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8041" y="1260289"/>
            <a:ext cx="2358876" cy="584775"/>
          </a:xfrm>
          <a:prstGeom prst="rect">
            <a:avLst/>
          </a:prstGeom>
          <a:noFill/>
          <a:effectLst/>
        </p:spPr>
        <p:txBody>
          <a:bodyPr wrap="square" rtlCol="0">
            <a:spAutoFit/>
          </a:bodyPr>
          <a:lstStyle/>
          <a:p>
            <a:r>
              <a:rPr lang="en-US" sz="3200" b="1" dirty="0">
                <a:effectLst>
                  <a:glow rad="88900">
                    <a:schemeClr val="bg1"/>
                  </a:glow>
                </a:effectLst>
                <a:latin typeface="Times New Roman" panose="02020603050405020304" pitchFamily="18" charset="0"/>
                <a:cs typeface="Times New Roman" panose="02020603050405020304" pitchFamily="18"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CONSOLIDATION</a:t>
            </a:r>
          </a:p>
        </p:txBody>
      </p:sp>
      <p:sp>
        <p:nvSpPr>
          <p:cNvPr id="2" name="TextBox 1"/>
          <p:cNvSpPr txBox="1"/>
          <p:nvPr/>
        </p:nvSpPr>
        <p:spPr>
          <a:xfrm>
            <a:off x="487067" y="1758619"/>
            <a:ext cx="9839188" cy="2308324"/>
          </a:xfrm>
          <a:prstGeom prst="rect">
            <a:avLst/>
          </a:prstGeom>
          <a:noFill/>
        </p:spPr>
        <p:txBody>
          <a:bodyPr wrap="square" rtlCol="0">
            <a:spAutoFit/>
          </a:bodyPr>
          <a:lstStyle/>
          <a:p>
            <a:pPr>
              <a:lnSpc>
                <a:spcPct val="150000"/>
              </a:lnSpc>
            </a:pP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Review all the knowledge you have learnt from the first semester. </a:t>
            </a:r>
            <a:endParaRPr lang="en-US" sz="3600" dirty="0">
              <a:latin typeface="Times New Roman" panose="02020603050405020304" pitchFamily="18" charset="0"/>
              <a:cs typeface="Times New Roman" panose="02020603050405020304" pitchFamily="18" charset="0"/>
            </a:endParaRPr>
          </a:p>
          <a:p>
            <a:r>
              <a:rPr lang="en-US"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x-none"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Prepare </a:t>
            </a:r>
            <a:r>
              <a:rPr lang="x-non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 </a:t>
            </a:r>
            <a:r>
              <a:rPr lang="en-US"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final first semester test.</a:t>
            </a:r>
            <a:endParaRPr lang="x-none"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962400"/>
            <a:ext cx="3407676" cy="2645676"/>
          </a:xfrm>
          <a:prstGeom prst="rect">
            <a:avLst/>
          </a:prstGeom>
        </p:spPr>
      </p:pic>
    </p:spTree>
    <p:extLst>
      <p:ext uri="{BB962C8B-B14F-4D97-AF65-F5344CB8AC3E}">
        <p14:creationId xmlns:p14="http://schemas.microsoft.com/office/powerpoint/2010/main" val="38795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dirty="0">
                <a:solidFill>
                  <a:schemeClr val="bg1"/>
                </a:solidFill>
                <a:latin typeface="Calibri" panose="020F0502020204030204" pitchFamily="34" charset="0"/>
              </a:rPr>
              <a:t>Website: </a:t>
            </a:r>
            <a:r>
              <a:rPr lang="en-GB" b="1" i="1" dirty="0">
                <a:solidFill>
                  <a:schemeClr val="bg1"/>
                </a:solidFill>
                <a:latin typeface="Calibri" panose="020F0502020204030204" pitchFamily="34" charset="0"/>
              </a:rPr>
              <a:t>hoclieu.vn</a:t>
            </a:r>
            <a:endParaRPr lang="en-GB" dirty="0">
              <a:solidFill>
                <a:schemeClr val="bg1"/>
              </a:solidFill>
            </a:endParaRPr>
          </a:p>
          <a:p>
            <a:pPr algn="ctr"/>
            <a:r>
              <a:rPr lang="en-GB" b="1" dirty="0" err="1">
                <a:solidFill>
                  <a:schemeClr val="bg1"/>
                </a:solidFill>
                <a:latin typeface="Calibri" panose="020F0502020204030204" pitchFamily="34" charset="0"/>
              </a:rPr>
              <a:t>Fanpage</a:t>
            </a:r>
            <a:r>
              <a:rPr lang="en-GB" b="1" dirty="0">
                <a:solidFill>
                  <a:schemeClr val="bg1"/>
                </a:solidFill>
                <a:latin typeface="Calibri" panose="020F0502020204030204" pitchFamily="34" charset="0"/>
              </a:rPr>
              <a:t>: </a:t>
            </a:r>
            <a:r>
              <a:rPr lang="en-GB" b="1" i="1" dirty="0">
                <a:solidFill>
                  <a:schemeClr val="bg1"/>
                </a:solidFill>
                <a:latin typeface="Calibri" panose="020F0502020204030204" pitchFamily="34" charset="0"/>
              </a:rPr>
              <a:t>facebook.com/tienganhglobalsuccess.vn/</a:t>
            </a:r>
            <a:endParaRPr lang="en-GB" dirty="0">
              <a:solidFill>
                <a:schemeClr val="bg1"/>
              </a:solidFill>
            </a:endParaRPr>
          </a:p>
        </p:txBody>
      </p:sp>
    </p:spTree>
    <p:extLst>
      <p:ext uri="{BB962C8B-B14F-4D97-AF65-F5344CB8AC3E}">
        <p14:creationId xmlns:p14="http://schemas.microsoft.com/office/powerpoint/2010/main" val="245333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Times New Roman" panose="02020603050405020304" pitchFamily="18" charset="0"/>
                <a:cs typeface="Times New Roman" panose="02020603050405020304" pitchFamily="18" charset="0"/>
              </a:rPr>
              <a:t>WARM-UP</a:t>
            </a:r>
          </a:p>
        </p:txBody>
      </p:sp>
      <p:pic>
        <p:nvPicPr>
          <p:cNvPr id="2054" name="Picture 6" descr="Tiếng Anh 9 Tập 1 - Unit 4 LIFE IN THE PAST - GETTING STARTED - 3 In  groups, brainstorm some of the past events and practices in your area. Make  a">
            <a:extLst>
              <a:ext uri="{FF2B5EF4-FFF2-40B4-BE49-F238E27FC236}">
                <a16:creationId xmlns:a16="http://schemas.microsoft.com/office/drawing/2014/main" id="{BF9268FF-8F22-EE9F-27EF-AE1287F6BD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708"/>
          <a:stretch/>
        </p:blipFill>
        <p:spPr bwMode="auto">
          <a:xfrm rot="20618891">
            <a:off x="8860894" y="1012412"/>
            <a:ext cx="2889409" cy="27860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iếng Anh 9 Tập 1 - Unit 4 LIFE IN THE PAST - GETTING STARTED - 1 Listen  and read. | Sách Mềm">
            <a:extLst>
              <a:ext uri="{FF2B5EF4-FFF2-40B4-BE49-F238E27FC236}">
                <a16:creationId xmlns:a16="http://schemas.microsoft.com/office/drawing/2014/main" id="{A119B0F1-B86C-C948-4FFA-6A22698B86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74057">
            <a:off x="6572233" y="4370497"/>
            <a:ext cx="2836785" cy="21121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Vietnamese Culture | 5 Things You Should Know about Culture of Vietnam">
            <a:extLst>
              <a:ext uri="{FF2B5EF4-FFF2-40B4-BE49-F238E27FC236}">
                <a16:creationId xmlns:a16="http://schemas.microsoft.com/office/drawing/2014/main" id="{E8ED2D27-BD35-CDED-1EBE-5D7F974E2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21781">
            <a:off x="333988" y="3295528"/>
            <a:ext cx="2733983" cy="18226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Vietnam Lifestyle - The Reality of Lifestyle Culture in Vietnam">
            <a:extLst>
              <a:ext uri="{FF2B5EF4-FFF2-40B4-BE49-F238E27FC236}">
                <a16:creationId xmlns:a16="http://schemas.microsoft.com/office/drawing/2014/main" id="{2175BF2E-5B3F-3FA7-2E54-C391F60BBF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50575">
            <a:off x="3364925" y="4869139"/>
            <a:ext cx="2541196" cy="1694131"/>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a:extLst>
              <a:ext uri="{FF2B5EF4-FFF2-40B4-BE49-F238E27FC236}">
                <a16:creationId xmlns:a16="http://schemas.microsoft.com/office/drawing/2014/main" id="{E09A0C94-A639-3EA3-056B-21BA952A0BB0}"/>
              </a:ext>
            </a:extLst>
          </p:cNvPr>
          <p:cNvSpPr/>
          <p:nvPr/>
        </p:nvSpPr>
        <p:spPr>
          <a:xfrm>
            <a:off x="2669309" y="882629"/>
            <a:ext cx="5957455" cy="3658809"/>
          </a:xfrm>
          <a:prstGeom prst="wedgeEllipseCallout">
            <a:avLst>
              <a:gd name="adj1" fmla="val -41235"/>
              <a:gd name="adj2" fmla="val 60242"/>
            </a:avLst>
          </a:prstGeom>
          <a:solidFill>
            <a:srgbClr val="FEE3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he differences between life </a:t>
            </a:r>
          </a:p>
          <a:p>
            <a:pPr algn="ctr"/>
            <a:r>
              <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 the past and </a:t>
            </a:r>
          </a:p>
          <a:p>
            <a:pPr algn="ctr"/>
            <a:r>
              <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present?</a:t>
            </a:r>
            <a:r>
              <a:rPr lang="x-none" sz="4000" dirty="0">
                <a:solidFill>
                  <a:schemeClr val="tx1"/>
                </a:solidFill>
                <a:effectLst/>
                <a:latin typeface="Times New Roman" panose="02020603050405020304" pitchFamily="18" charset="0"/>
                <a:cs typeface="Times New Roman" panose="02020603050405020304" pitchFamily="18" charset="0"/>
              </a:rPr>
              <a:t> </a:t>
            </a:r>
            <a:endParaRPr lang="x-none"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97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203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1097182"/>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latin typeface="Times New Roman" panose="02020603050405020304" pitchFamily="18" charset="0"/>
                <a:cs typeface="Times New Roman" panose="02020603050405020304" pitchFamily="18" charset="0"/>
              </a:rPr>
              <a:t>p</a:t>
            </a:r>
            <a:r>
              <a:rPr lang="en-US" sz="5400" b="1" dirty="0" smtClean="0">
                <a:solidFill>
                  <a:srgbClr val="AD4F0F"/>
                </a:solidFill>
                <a:latin typeface="Times New Roman" panose="02020603050405020304" pitchFamily="18" charset="0"/>
                <a:cs typeface="Times New Roman" panose="02020603050405020304" pitchFamily="18" charset="0"/>
              </a:rPr>
              <a:t>reference ( n)</a:t>
            </a:r>
            <a:endParaRPr lang="en-US" sz="4400" b="1" dirty="0">
              <a:solidFill>
                <a:srgbClr val="AD4F0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87066" y="4417019"/>
            <a:ext cx="4684148" cy="830997"/>
          </a:xfrm>
          <a:prstGeom prst="rect">
            <a:avLst/>
          </a:prstGeom>
        </p:spPr>
        <p:txBody>
          <a:bodyPr wrap="square">
            <a:spAutoFit/>
          </a:bodyPr>
          <a:lstStyle/>
          <a:p>
            <a:pPr lvl="0" algn="ctr"/>
            <a:r>
              <a:rPr lang="en-US" sz="4800" dirty="0" err="1">
                <a:latin typeface="Times New Roman" panose="02020603050405020304" pitchFamily="18" charset="0"/>
                <a:cs typeface="Times New Roman" panose="02020603050405020304" pitchFamily="18" charset="0"/>
              </a:rPr>
              <a:t>s</a:t>
            </a:r>
            <a:r>
              <a:rPr lang="en-US" sz="4800" dirty="0" err="1" smtClean="0">
                <a:latin typeface="Times New Roman" panose="02020603050405020304" pitchFamily="18" charset="0"/>
                <a:cs typeface="Times New Roman" panose="02020603050405020304" pitchFamily="18" charset="0"/>
              </a:rPr>
              <a:t>ở</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thích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sự</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thích</a:t>
            </a:r>
            <a:endParaRPr lang="en-US" sz="4800" dirty="0">
              <a:latin typeface="Times New Roman" panose="02020603050405020304" pitchFamily="18" charset="0"/>
              <a:cs typeface="Times New Roman" panose="02020603050405020304" pitchFamily="18" charset="0"/>
            </a:endParaRPr>
          </a:p>
        </p:txBody>
      </p:sp>
      <p:sp>
        <p:nvSpPr>
          <p:cNvPr id="2" name="Rectangle 1"/>
          <p:cNvSpPr/>
          <p:nvPr/>
        </p:nvSpPr>
        <p:spPr>
          <a:xfrm>
            <a:off x="1898674" y="3082855"/>
            <a:ext cx="2780505" cy="707886"/>
          </a:xfrm>
          <a:prstGeom prst="rect">
            <a:avLst/>
          </a:prstGeom>
        </p:spPr>
        <p:txBody>
          <a:bodyPr wrap="none">
            <a:spAutoFit/>
          </a:bodyPr>
          <a:lstStyle/>
          <a:p>
            <a:pPr algn="ctr"/>
            <a:r>
              <a:rPr lang="en-US" sz="4000" dirty="0">
                <a:latin typeface="Times New Roman" panose="02020603050405020304" pitchFamily="18" charset="0"/>
                <a:cs typeface="Times New Roman" panose="02020603050405020304" pitchFamily="18" charset="0"/>
              </a:rPr>
              <a:t>/ˈ</a:t>
            </a:r>
            <a:r>
              <a:rPr lang="en-US" sz="4000" dirty="0" err="1">
                <a:latin typeface="Times New Roman" panose="02020603050405020304" pitchFamily="18" charset="0"/>
                <a:cs typeface="Times New Roman" panose="02020603050405020304" pitchFamily="18" charset="0"/>
              </a:rPr>
              <a:t>pref.ər.əns</a:t>
            </a:r>
            <a:r>
              <a:rPr lang="en-US" sz="4000" dirty="0">
                <a:latin typeface="Times New Roman" panose="02020603050405020304" pitchFamily="18" charset="0"/>
                <a:cs typeface="Times New Roman" panose="02020603050405020304" pitchFamily="18" charset="0"/>
              </a:rPr>
              <a:t>/</a:t>
            </a:r>
            <a:endParaRPr lang="en-US" sz="40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87066" y="160809"/>
            <a:ext cx="8827755" cy="646331"/>
          </a:xfrm>
          <a:prstGeom prst="rect">
            <a:avLst/>
          </a:prstGeom>
          <a:noFill/>
          <a:effectLst/>
        </p:spPr>
        <p:txBody>
          <a:bodyPr wrap="square" rtlCol="0">
            <a:spAutoFit/>
          </a:bodyPr>
          <a:lstStyle/>
          <a:p>
            <a:r>
              <a:rPr lang="en-US" sz="3600" b="1" dirty="0" smtClean="0">
                <a:effectLst>
                  <a:glow rad="88900">
                    <a:schemeClr val="bg1"/>
                  </a:glow>
                </a:effectLst>
                <a:latin typeface="Times New Roman" panose="02020603050405020304" pitchFamily="18" charset="0"/>
                <a:cs typeface="Times New Roman" panose="02020603050405020304" pitchFamily="18" charset="0"/>
              </a:rPr>
              <a:t>PRESENTATION- VOCABULARY</a:t>
            </a:r>
            <a:endParaRPr lang="en-US" sz="3600" b="1" dirty="0">
              <a:effectLst>
                <a:glow rad="88900">
                  <a:schemeClr val="bg1"/>
                </a:glow>
              </a:effectLst>
              <a:latin typeface="Times New Roman" panose="02020603050405020304" pitchFamily="18" charset="0"/>
              <a:cs typeface="Times New Roman" panose="02020603050405020304" pitchFamily="18" charset="0"/>
            </a:endParaRPr>
          </a:p>
        </p:txBody>
      </p:sp>
      <p:pic>
        <p:nvPicPr>
          <p:cNvPr id="1026" name="Picture 2" descr="A senior woman in a yellow sweater focuses on painting on an easel in a vibrant art studio surrounded by various artwor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9593" y="2405165"/>
            <a:ext cx="4676905" cy="32844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3383" y="5727010"/>
            <a:ext cx="4248726" cy="646331"/>
          </a:xfrm>
          <a:prstGeom prst="rect">
            <a:avLst/>
          </a:prstGeom>
          <a:noFill/>
        </p:spPr>
        <p:txBody>
          <a:bodyPr wrap="square" rtlCol="0">
            <a:spAutoFit/>
          </a:bodyPr>
          <a:lstStyle/>
          <a:p>
            <a:r>
              <a:rPr lang="en-US" sz="3600" dirty="0" smtClean="0">
                <a:solidFill>
                  <a:srgbClr val="FF0000"/>
                </a:solidFill>
                <a:latin typeface="Times New Roman" panose="02020603050405020304" pitchFamily="18" charset="0"/>
                <a:cs typeface="Times New Roman" panose="02020603050405020304" pitchFamily="18" charset="0"/>
              </a:rPr>
              <a:t>Her hobby is painting</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3" name="preferen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8098" y="253207"/>
            <a:ext cx="609600" cy="609600"/>
          </a:xfrm>
          <a:prstGeom prst="rect">
            <a:avLst/>
          </a:prstGeom>
        </p:spPr>
      </p:pic>
    </p:spTree>
    <p:extLst>
      <p:ext uri="{BB962C8B-B14F-4D97-AF65-F5344CB8AC3E}">
        <p14:creationId xmlns:p14="http://schemas.microsoft.com/office/powerpoint/2010/main" val="23537794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24"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778562"/>
            <a:ext cx="6459855" cy="88384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smtClean="0">
                <a:solidFill>
                  <a:srgbClr val="AD4F0F"/>
                </a:solidFill>
                <a:latin typeface="Times New Roman" panose="02020603050405020304" pitchFamily="18" charset="0"/>
                <a:cs typeface="Times New Roman" panose="02020603050405020304" pitchFamily="18" charset="0"/>
              </a:rPr>
              <a:t>kitchenware</a:t>
            </a:r>
            <a:endParaRPr lang="en-US" sz="4400" b="1" dirty="0">
              <a:solidFill>
                <a:srgbClr val="AD4F0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87067" y="4417019"/>
            <a:ext cx="5823297" cy="830997"/>
          </a:xfrm>
          <a:prstGeom prst="rect">
            <a:avLst/>
          </a:prstGeom>
        </p:spPr>
        <p:txBody>
          <a:bodyPr wrap="square">
            <a:spAutoFit/>
          </a:bodyPr>
          <a:lstStyle/>
          <a:p>
            <a:pPr lvl="0" algn="ctr"/>
            <a:r>
              <a:rPr lang="en-US" sz="4800" dirty="0" err="1" smtClean="0">
                <a:latin typeface="Times New Roman" panose="02020603050405020304" pitchFamily="18" charset="0"/>
                <a:cs typeface="Times New Roman" panose="02020603050405020304" pitchFamily="18" charset="0"/>
              </a:rPr>
              <a:t>đồ</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dùng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bếp</a:t>
            </a:r>
            <a:endParaRPr lang="en-US" sz="4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87066" y="160809"/>
            <a:ext cx="7923403" cy="646331"/>
          </a:xfrm>
          <a:prstGeom prst="rect">
            <a:avLst/>
          </a:prstGeom>
          <a:noFill/>
          <a:effectLst/>
        </p:spPr>
        <p:txBody>
          <a:bodyPr wrap="square" rtlCol="0">
            <a:spAutoFit/>
          </a:bodyPr>
          <a:lstStyle/>
          <a:p>
            <a:r>
              <a:rPr lang="en-US" sz="3600" b="1" dirty="0" smtClean="0">
                <a:effectLst>
                  <a:glow rad="88900">
                    <a:schemeClr val="bg1"/>
                  </a:glow>
                </a:effectLst>
                <a:latin typeface="Times New Roman" panose="02020603050405020304" pitchFamily="18" charset="0"/>
                <a:cs typeface="Times New Roman" panose="02020603050405020304" pitchFamily="18" charset="0"/>
              </a:rPr>
              <a:t>PRESENTATION - VOCABULARY</a:t>
            </a:r>
            <a:endParaRPr lang="en-US" sz="3600" b="1" dirty="0">
              <a:effectLst>
                <a:glow rad="88900">
                  <a:schemeClr val="bg1"/>
                </a:glo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014201" y="3179682"/>
            <a:ext cx="3092513" cy="707886"/>
          </a:xfrm>
          <a:prstGeom prst="rect">
            <a:avLst/>
          </a:prstGeom>
        </p:spPr>
        <p:txBody>
          <a:bodyPr wrap="none">
            <a:spAutoFit/>
          </a:bodyPr>
          <a:lstStyle/>
          <a:p>
            <a:r>
              <a:rPr lang="en-US" sz="4000" dirty="0">
                <a:solidFill>
                  <a:srgbClr val="1D2A57"/>
                </a:solidFill>
                <a:latin typeface="Times New Roman" panose="02020603050405020304" pitchFamily="18" charset="0"/>
                <a:cs typeface="Times New Roman" panose="02020603050405020304" pitchFamily="18" charset="0"/>
              </a:rPr>
              <a:t>/ˈ</a:t>
            </a:r>
            <a:r>
              <a:rPr lang="en-US" sz="4000" dirty="0" err="1">
                <a:solidFill>
                  <a:srgbClr val="1D2A57"/>
                </a:solidFill>
                <a:latin typeface="Times New Roman" panose="02020603050405020304" pitchFamily="18" charset="0"/>
                <a:cs typeface="Times New Roman" panose="02020603050405020304" pitchFamily="18" charset="0"/>
              </a:rPr>
              <a:t>kɪtʃ.ən.weər</a:t>
            </a:r>
            <a:r>
              <a:rPr lang="en-US" sz="4000" dirty="0">
                <a:solidFill>
                  <a:srgbClr val="1D2A57"/>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13" name="Picture 12" descr="Hình ảnh đồ Dùng Nhà Bếp đồ Dùng Nhà Bếp PNG , đồ Dùng Nhà ..."/>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5045" y="1778562"/>
            <a:ext cx="4456228" cy="4068055"/>
          </a:xfrm>
          <a:prstGeom prst="rect">
            <a:avLst/>
          </a:prstGeom>
          <a:noFill/>
          <a:ln>
            <a:noFill/>
          </a:ln>
        </p:spPr>
      </p:pic>
      <p:pic>
        <p:nvPicPr>
          <p:cNvPr id="2" name="kitchenwa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5055" y="119264"/>
            <a:ext cx="609600" cy="609600"/>
          </a:xfrm>
          <a:prstGeom prst="rect">
            <a:avLst/>
          </a:prstGeom>
        </p:spPr>
      </p:pic>
    </p:spTree>
    <p:extLst>
      <p:ext uri="{BB962C8B-B14F-4D97-AF65-F5344CB8AC3E}">
        <p14:creationId xmlns:p14="http://schemas.microsoft.com/office/powerpoint/2010/main" val="12581012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2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778562"/>
            <a:ext cx="6459855" cy="88384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latin typeface="Times New Roman" panose="02020603050405020304" pitchFamily="18" charset="0"/>
                <a:cs typeface="Times New Roman" panose="02020603050405020304" pitchFamily="18" charset="0"/>
              </a:rPr>
              <a:t>c</a:t>
            </a:r>
            <a:r>
              <a:rPr lang="en-US" sz="5400" b="1" dirty="0" smtClean="0">
                <a:solidFill>
                  <a:srgbClr val="AD4F0F"/>
                </a:solidFill>
                <a:latin typeface="Times New Roman" panose="02020603050405020304" pitchFamily="18" charset="0"/>
                <a:cs typeface="Times New Roman" panose="02020603050405020304" pitchFamily="18" charset="0"/>
              </a:rPr>
              <a:t>osmetics </a:t>
            </a:r>
            <a:endParaRPr lang="en-US" sz="4400" b="1" dirty="0">
              <a:solidFill>
                <a:srgbClr val="AD4F0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87067" y="4417019"/>
            <a:ext cx="5823297" cy="830997"/>
          </a:xfrm>
          <a:prstGeom prst="rect">
            <a:avLst/>
          </a:prstGeom>
        </p:spPr>
        <p:txBody>
          <a:bodyPr wrap="square">
            <a:spAutoFit/>
          </a:bodyPr>
          <a:lstStyle/>
          <a:p>
            <a:pPr lvl="0" algn="ctr"/>
            <a:r>
              <a:rPr lang="en-US" sz="4800" dirty="0" err="1" smtClean="0">
                <a:latin typeface="Times New Roman" panose="02020603050405020304" pitchFamily="18" charset="0"/>
                <a:cs typeface="Times New Roman" panose="02020603050405020304" pitchFamily="18" charset="0"/>
              </a:rPr>
              <a:t>để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làm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đẹp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hơn</a:t>
            </a:r>
            <a:endParaRPr lang="en-US" sz="4800" dirty="0">
              <a:latin typeface="Times New Roman" panose="02020603050405020304" pitchFamily="18" charset="0"/>
              <a:cs typeface="Times New Roman" panose="02020603050405020304" pitchFamily="18" charset="0"/>
            </a:endParaRPr>
          </a:p>
        </p:txBody>
      </p:sp>
      <p:sp>
        <p:nvSpPr>
          <p:cNvPr id="2" name="Rectangle 1"/>
          <p:cNvSpPr/>
          <p:nvPr/>
        </p:nvSpPr>
        <p:spPr>
          <a:xfrm>
            <a:off x="3170143" y="3082855"/>
            <a:ext cx="237565" cy="369332"/>
          </a:xfrm>
          <a:prstGeom prst="rect">
            <a:avLst/>
          </a:prstGeom>
        </p:spPr>
        <p:txBody>
          <a:bodyPr wrap="none">
            <a:spAutoFit/>
          </a:bodyPr>
          <a:lstStyle/>
          <a:p>
            <a:pPr algn="ctr"/>
            <a:r>
              <a:rPr lang="en-US" dirty="0"/>
              <a:t> </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87066" y="160809"/>
            <a:ext cx="7923403" cy="646331"/>
          </a:xfrm>
          <a:prstGeom prst="rect">
            <a:avLst/>
          </a:prstGeom>
          <a:noFill/>
          <a:effectLst/>
        </p:spPr>
        <p:txBody>
          <a:bodyPr wrap="square" rtlCol="0">
            <a:spAutoFit/>
          </a:bodyPr>
          <a:lstStyle/>
          <a:p>
            <a:r>
              <a:rPr lang="en-US" sz="3600" b="1" dirty="0" smtClean="0">
                <a:effectLst>
                  <a:glow rad="88900">
                    <a:schemeClr val="bg1"/>
                  </a:glow>
                </a:effectLst>
                <a:latin typeface="Times New Roman" panose="02020603050405020304" pitchFamily="18" charset="0"/>
                <a:cs typeface="Times New Roman" panose="02020603050405020304" pitchFamily="18" charset="0"/>
              </a:rPr>
              <a:t>PRESENTATION - VOCABULARY</a:t>
            </a:r>
            <a:endParaRPr lang="en-US" sz="3600" b="1" dirty="0">
              <a:effectLst>
                <a:glow rad="88900">
                  <a:schemeClr val="bg1"/>
                </a:glo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156570" y="3244334"/>
            <a:ext cx="2690160" cy="707886"/>
          </a:xfrm>
          <a:prstGeom prst="rect">
            <a:avLst/>
          </a:prstGeom>
        </p:spPr>
        <p:txBody>
          <a:bodyPr wrap="none">
            <a:spAutoFit/>
          </a:bodyPr>
          <a:lstStyle/>
          <a:p>
            <a:r>
              <a:rPr lang="en-US" sz="4000" dirty="0">
                <a:solidFill>
                  <a:srgbClr val="1D2A57"/>
                </a:solidFill>
                <a:latin typeface="Times New Roman" panose="02020603050405020304" pitchFamily="18" charset="0"/>
                <a:cs typeface="Times New Roman" panose="02020603050405020304" pitchFamily="18" charset="0"/>
              </a:rPr>
              <a:t>/</a:t>
            </a:r>
            <a:r>
              <a:rPr lang="en-US" sz="4000" dirty="0" err="1">
                <a:solidFill>
                  <a:srgbClr val="1D2A57"/>
                </a:solidFill>
                <a:latin typeface="Times New Roman" panose="02020603050405020304" pitchFamily="18" charset="0"/>
                <a:cs typeface="Times New Roman" panose="02020603050405020304" pitchFamily="18" charset="0"/>
              </a:rPr>
              <a:t>kɒzˈmet.ɪk</a:t>
            </a:r>
            <a:r>
              <a:rPr lang="en-US" sz="4000" dirty="0">
                <a:solidFill>
                  <a:srgbClr val="1D2A57"/>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3" name="cosmet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45131" y="140904"/>
            <a:ext cx="609600" cy="609600"/>
          </a:xfrm>
          <a:prstGeom prst="rect">
            <a:avLst/>
          </a:prstGeom>
        </p:spPr>
      </p:pic>
    </p:spTree>
    <p:extLst>
      <p:ext uri="{BB962C8B-B14F-4D97-AF65-F5344CB8AC3E}">
        <p14:creationId xmlns:p14="http://schemas.microsoft.com/office/powerpoint/2010/main" val="39768306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76"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19" y="1778562"/>
            <a:ext cx="8352049" cy="88384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smtClean="0">
                <a:solidFill>
                  <a:srgbClr val="AD4F0F"/>
                </a:solidFill>
                <a:latin typeface="Times New Roman" panose="02020603050405020304" pitchFamily="18" charset="0"/>
                <a:cs typeface="Times New Roman" panose="02020603050405020304" pitchFamily="18" charset="0"/>
              </a:rPr>
              <a:t>delivery service ( n) </a:t>
            </a:r>
            <a:endParaRPr lang="en-US" sz="4400" b="1" dirty="0">
              <a:solidFill>
                <a:srgbClr val="AD4F0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87067" y="4417019"/>
            <a:ext cx="5823297" cy="830997"/>
          </a:xfrm>
          <a:prstGeom prst="rect">
            <a:avLst/>
          </a:prstGeom>
        </p:spPr>
        <p:txBody>
          <a:bodyPr wrap="square">
            <a:spAutoFit/>
          </a:bodyPr>
          <a:lstStyle/>
          <a:p>
            <a:pPr lvl="0" algn="ctr"/>
            <a:r>
              <a:rPr lang="en-US" sz="4800" dirty="0" err="1">
                <a:latin typeface="Times New Roman" panose="02020603050405020304" pitchFamily="18" charset="0"/>
                <a:cs typeface="Times New Roman" panose="02020603050405020304" pitchFamily="18" charset="0"/>
              </a:rPr>
              <a:t>d</a:t>
            </a:r>
            <a:r>
              <a:rPr lang="en-US" sz="4800" dirty="0" err="1" smtClean="0">
                <a:latin typeface="Times New Roman" panose="02020603050405020304" pitchFamily="18" charset="0"/>
                <a:cs typeface="Times New Roman" panose="02020603050405020304" pitchFamily="18" charset="0"/>
              </a:rPr>
              <a:t>ịch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vụ</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giao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hàng</a:t>
            </a:r>
            <a:r>
              <a:rPr lang="en-US" sz="4800" dirty="0" smtClean="0">
                <a:latin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sp>
        <p:nvSpPr>
          <p:cNvPr id="2" name="Rectangle 1"/>
          <p:cNvSpPr/>
          <p:nvPr/>
        </p:nvSpPr>
        <p:spPr>
          <a:xfrm>
            <a:off x="3170143" y="3082855"/>
            <a:ext cx="237565" cy="369332"/>
          </a:xfrm>
          <a:prstGeom prst="rect">
            <a:avLst/>
          </a:prstGeom>
        </p:spPr>
        <p:txBody>
          <a:bodyPr wrap="none">
            <a:spAutoFit/>
          </a:bodyPr>
          <a:lstStyle/>
          <a:p>
            <a:pPr algn="ctr"/>
            <a:r>
              <a:rPr lang="en-US" dirty="0"/>
              <a:t> </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87066" y="160809"/>
            <a:ext cx="7923403" cy="646331"/>
          </a:xfrm>
          <a:prstGeom prst="rect">
            <a:avLst/>
          </a:prstGeom>
          <a:noFill/>
          <a:effectLst/>
        </p:spPr>
        <p:txBody>
          <a:bodyPr wrap="square" rtlCol="0">
            <a:spAutoFit/>
          </a:bodyPr>
          <a:lstStyle/>
          <a:p>
            <a:r>
              <a:rPr lang="en-US" sz="3600" b="1" dirty="0" smtClean="0">
                <a:effectLst>
                  <a:glow rad="88900">
                    <a:schemeClr val="bg1"/>
                  </a:glow>
                </a:effectLst>
                <a:latin typeface="Times New Roman" panose="02020603050405020304" pitchFamily="18" charset="0"/>
                <a:cs typeface="Times New Roman" panose="02020603050405020304" pitchFamily="18" charset="0"/>
              </a:rPr>
              <a:t>PRESENTATION - VOCABULARY</a:t>
            </a:r>
            <a:endParaRPr lang="en-US" sz="3600" b="1" dirty="0">
              <a:effectLst>
                <a:glow rad="88900">
                  <a:schemeClr val="bg1"/>
                </a:glow>
              </a:effectLst>
              <a:latin typeface="Times New Roman" panose="02020603050405020304" pitchFamily="18" charset="0"/>
              <a:cs typeface="Times New Roman" panose="02020603050405020304" pitchFamily="18" charset="0"/>
            </a:endParaRPr>
          </a:p>
        </p:txBody>
      </p:sp>
      <p:sp>
        <p:nvSpPr>
          <p:cNvPr id="4" name="Rectangle 3"/>
          <p:cNvSpPr/>
          <p:nvPr/>
        </p:nvSpPr>
        <p:spPr>
          <a:xfrm>
            <a:off x="1109987" y="3244334"/>
            <a:ext cx="3476529" cy="707886"/>
          </a:xfrm>
          <a:prstGeom prst="rect">
            <a:avLst/>
          </a:prstGeom>
        </p:spPr>
        <p:txBody>
          <a:bodyPr wrap="none">
            <a:spAutoFit/>
          </a:bodyPr>
          <a:lstStyle/>
          <a:p>
            <a:r>
              <a:rPr lang="en-US" dirty="0">
                <a:solidFill>
                  <a:srgbClr val="1D2A57"/>
                </a:solidFill>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dɪlɪv.ər.i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sɜ</a:t>
            </a:r>
            <a:r>
              <a:rPr lang="en-US" sz="4000" dirty="0" smtClean="0">
                <a:latin typeface="Times New Roman" panose="02020603050405020304" pitchFamily="18" charset="0"/>
                <a:cs typeface="Times New Roman" panose="02020603050405020304" pitchFamily="18" charset="0"/>
              </a:rPr>
              <a:t>ː.</a:t>
            </a:r>
            <a:r>
              <a:rPr lang="en-US" sz="4000" dirty="0" err="1" smtClean="0">
                <a:latin typeface="Times New Roman" panose="02020603050405020304" pitchFamily="18" charset="0"/>
                <a:cs typeface="Times New Roman" panose="02020603050405020304" pitchFamily="18" charset="0"/>
              </a:rPr>
              <a:t>vɪs</a:t>
            </a:r>
            <a:r>
              <a:rPr lang="en-US" sz="4000" dirty="0">
                <a:latin typeface="Times New Roman" panose="02020603050405020304" pitchFamily="18" charset="0"/>
                <a:cs typeface="Times New Roman" panose="02020603050405020304" pitchFamily="18" charset="0"/>
              </a:rPr>
              <a:t>/</a:t>
            </a:r>
          </a:p>
        </p:txBody>
      </p:sp>
      <p:pic>
        <p:nvPicPr>
          <p:cNvPr id="13" name="Picture 12" descr="https://cdn.tuoitre.vn/471584752817336320/2023/4/18/anh-vui-18-4-7-16817892502001376688288.jpg"/>
          <p:cNvPicPr/>
          <p:nvPr/>
        </p:nvPicPr>
        <p:blipFill>
          <a:blip r:embed="rId5">
            <a:extLst>
              <a:ext uri="{28A0092B-C50C-407E-A947-70E740481C1C}">
                <a14:useLocalDpi xmlns:a14="http://schemas.microsoft.com/office/drawing/2010/main" val="0"/>
              </a:ext>
            </a:extLst>
          </a:blip>
          <a:srcRect/>
          <a:stretch>
            <a:fillRect/>
          </a:stretch>
        </p:blipFill>
        <p:spPr bwMode="auto">
          <a:xfrm>
            <a:off x="7693884" y="2863271"/>
            <a:ext cx="3880891" cy="3334327"/>
          </a:xfrm>
          <a:prstGeom prst="rect">
            <a:avLst/>
          </a:prstGeom>
          <a:noFill/>
          <a:ln>
            <a:noFill/>
          </a:ln>
        </p:spPr>
      </p:pic>
      <p:pic>
        <p:nvPicPr>
          <p:cNvPr id="3" name="home___delivery_servi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89709" y="202248"/>
            <a:ext cx="609600" cy="609600"/>
          </a:xfrm>
          <a:prstGeom prst="rect">
            <a:avLst/>
          </a:prstGeom>
        </p:spPr>
      </p:pic>
    </p:spTree>
    <p:extLst>
      <p:ext uri="{BB962C8B-B14F-4D97-AF65-F5344CB8AC3E}">
        <p14:creationId xmlns:p14="http://schemas.microsoft.com/office/powerpoint/2010/main" val="20574670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20"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829451779"/>
              </p:ext>
            </p:extLst>
          </p:nvPr>
        </p:nvGraphicFramePr>
        <p:xfrm>
          <a:off x="100484" y="669663"/>
          <a:ext cx="12007696" cy="5362218"/>
        </p:xfrm>
        <a:graphic>
          <a:graphicData uri="http://schemas.openxmlformats.org/drawingml/2006/table">
            <a:tbl>
              <a:tblPr firstRow="1" bandRow="1">
                <a:tableStyleId>{5DA37D80-6434-44D0-A028-1B22A696006F}</a:tableStyleId>
              </a:tblPr>
              <a:tblGrid>
                <a:gridCol w="3723371">
                  <a:extLst>
                    <a:ext uri="{9D8B030D-6E8A-4147-A177-3AD203B41FA5}">
                      <a16:colId xmlns:a16="http://schemas.microsoft.com/office/drawing/2014/main" val="20000"/>
                    </a:ext>
                  </a:extLst>
                </a:gridCol>
                <a:gridCol w="4165600">
                  <a:extLst>
                    <a:ext uri="{9D8B030D-6E8A-4147-A177-3AD203B41FA5}">
                      <a16:colId xmlns:a16="http://schemas.microsoft.com/office/drawing/2014/main" val="20001"/>
                    </a:ext>
                  </a:extLst>
                </a:gridCol>
                <a:gridCol w="4118725">
                  <a:extLst>
                    <a:ext uri="{9D8B030D-6E8A-4147-A177-3AD203B41FA5}">
                      <a16:colId xmlns:a16="http://schemas.microsoft.com/office/drawing/2014/main" val="20002"/>
                    </a:ext>
                  </a:extLst>
                </a:gridCol>
              </a:tblGrid>
              <a:tr h="746012">
                <a:tc>
                  <a:txBody>
                    <a:bodyPr/>
                    <a:lstStyle/>
                    <a:p>
                      <a:pPr algn="l"/>
                      <a:r>
                        <a:rPr lang="en-US" sz="2800" b="1" dirty="0">
                          <a:solidFill>
                            <a:srgbClr val="05A0B8"/>
                          </a:solidFill>
                          <a:latin typeface="Times New Roman" panose="02020603050405020304" pitchFamily="18" charset="0"/>
                          <a:cs typeface="Times New Roman" panose="02020603050405020304" pitchFamily="18" charset="0"/>
                        </a:rPr>
                        <a:t>New words</a:t>
                      </a:r>
                    </a:p>
                  </a:txBody>
                  <a:tcPr anchor="ctr"/>
                </a:tc>
                <a:tc>
                  <a:txBody>
                    <a:bodyPr/>
                    <a:lstStyle/>
                    <a:p>
                      <a:pPr algn="l"/>
                      <a:r>
                        <a:rPr lang="en-US" sz="2800" b="1" dirty="0">
                          <a:solidFill>
                            <a:srgbClr val="05A0B8"/>
                          </a:solidFill>
                          <a:latin typeface="Times New Roman" panose="02020603050405020304" pitchFamily="18" charset="0"/>
                          <a:cs typeface="Times New Roman" panose="02020603050405020304" pitchFamily="18" charset="0"/>
                        </a:rPr>
                        <a:t>Pronunciation</a:t>
                      </a:r>
                    </a:p>
                  </a:txBody>
                  <a:tcPr anchor="ctr"/>
                </a:tc>
                <a:tc>
                  <a:txBody>
                    <a:bodyPr/>
                    <a:lstStyle/>
                    <a:p>
                      <a:pPr algn="l"/>
                      <a:r>
                        <a:rPr lang="en-US" sz="2800" b="1" dirty="0">
                          <a:solidFill>
                            <a:srgbClr val="05A0B8"/>
                          </a:solidFill>
                          <a:latin typeface="Times New Roman" panose="02020603050405020304" pitchFamily="18" charset="0"/>
                          <a:cs typeface="Times New Roman" panose="02020603050405020304" pitchFamily="18" charset="0"/>
                        </a:rPr>
                        <a:t>Meaning</a:t>
                      </a:r>
                    </a:p>
                  </a:txBody>
                  <a:tcPr anchor="ctr"/>
                </a:tc>
                <a:extLst>
                  <a:ext uri="{0D108BD9-81ED-4DB2-BD59-A6C34878D82A}">
                    <a16:rowId xmlns:a16="http://schemas.microsoft.com/office/drawing/2014/main" val="10000"/>
                  </a:ext>
                </a:extLst>
              </a:tr>
              <a:tr h="1038909">
                <a:tc>
                  <a:txBody>
                    <a:bodyPr/>
                    <a:lstStyle/>
                    <a:p>
                      <a:pPr marL="144145" marR="0" indent="-144145" algn="l" defTabSz="914400" rtl="0" eaLnBrk="1" fontAlgn="auto" latinLnBrk="0" hangingPunct="1">
                        <a:lnSpc>
                          <a:spcPct val="107000"/>
                        </a:lnSpc>
                        <a:spcBef>
                          <a:spcPts val="0"/>
                        </a:spcBef>
                        <a:spcAft>
                          <a:spcPts val="0"/>
                        </a:spcAft>
                        <a:buClrTx/>
                        <a:buSzTx/>
                        <a:buFontTx/>
                        <a:buNone/>
                        <a:tabLst/>
                        <a:defRPr/>
                      </a:pPr>
                      <a:r>
                        <a:rPr lang="en-US" sz="2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smtClean="0">
                          <a:solidFill>
                            <a:srgbClr val="AD4F0F"/>
                          </a:solidFill>
                          <a:latin typeface="Times New Roman" panose="02020603050405020304" pitchFamily="18" charset="0"/>
                          <a:cs typeface="Times New Roman" panose="02020603050405020304" pitchFamily="18" charset="0"/>
                        </a:rPr>
                        <a:t>preference ( n)</a:t>
                      </a:r>
                    </a:p>
                  </a:txBody>
                  <a:tcPr marL="71755" marR="71755" marT="71755" marB="71755" anchor="ctr"/>
                </a:tc>
                <a:tc>
                  <a:txBody>
                    <a:bodyPr/>
                    <a:lstStyle/>
                    <a:p>
                      <a:pPr algn="l"/>
                      <a:r>
                        <a:rPr lang="en-US" sz="2800" dirty="0" smtClean="0">
                          <a:latin typeface="Times New Roman" panose="02020603050405020304" pitchFamily="18" charset="0"/>
                          <a:cs typeface="Times New Roman" panose="02020603050405020304" pitchFamily="18" charset="0"/>
                        </a:rPr>
                        <a:t>         /ˈ</a:t>
                      </a:r>
                      <a:r>
                        <a:rPr lang="en-US" sz="2800" dirty="0" err="1" smtClean="0">
                          <a:latin typeface="Times New Roman" panose="02020603050405020304" pitchFamily="18" charset="0"/>
                          <a:cs typeface="Times New Roman" panose="02020603050405020304" pitchFamily="18" charset="0"/>
                        </a:rPr>
                        <a:t>pref.ər.əns</a:t>
                      </a:r>
                      <a:r>
                        <a:rPr lang="en-US" sz="2800" dirty="0" smtClean="0">
                          <a:latin typeface="Times New Roman" panose="02020603050405020304" pitchFamily="18" charset="0"/>
                          <a:cs typeface="Times New Roman" panose="02020603050405020304" pitchFamily="18" charset="0"/>
                        </a:rPr>
                        <a:t>/</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thích</a:t>
                      </a:r>
                      <a:endParaRPr lang="en-US" sz="2800" dirty="0" smtClean="0">
                        <a:latin typeface="Times New Roman" panose="02020603050405020304" pitchFamily="18" charset="0"/>
                        <a:cs typeface="Times New Roman" panose="02020603050405020304" pitchFamily="18" charset="0"/>
                      </a:endParaRPr>
                    </a:p>
                    <a:p>
                      <a:pPr lvl="0" algn="l"/>
                      <a:endParaRPr lang="en-US" sz="2800" dirty="0">
                        <a:latin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8330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smtClean="0">
                          <a:solidFill>
                            <a:srgbClr val="AD4F0F"/>
                          </a:solidFill>
                          <a:latin typeface="Times New Roman" panose="02020603050405020304" pitchFamily="18" charset="0"/>
                          <a:cs typeface="Times New Roman" panose="02020603050405020304" pitchFamily="18" charset="0"/>
                        </a:rPr>
                        <a:t>Kitchenware</a:t>
                      </a:r>
                      <a:r>
                        <a:rPr lang="en-US" sz="2800" b="1" baseline="0" dirty="0" smtClean="0">
                          <a:solidFill>
                            <a:srgbClr val="AD4F0F"/>
                          </a:solidFill>
                          <a:latin typeface="Times New Roman" panose="02020603050405020304" pitchFamily="18" charset="0"/>
                          <a:cs typeface="Times New Roman" panose="02020603050405020304" pitchFamily="18" charset="0"/>
                        </a:rPr>
                        <a:t> ( n)</a:t>
                      </a:r>
                      <a:endParaRPr lang="en-US" sz="2800" b="1" dirty="0" smtClean="0">
                        <a:solidFill>
                          <a:srgbClr val="AD4F0F"/>
                        </a:solidFill>
                        <a:latin typeface="Times New Roman" panose="02020603050405020304" pitchFamily="18" charset="0"/>
                        <a:cs typeface="Times New Roman" panose="02020603050405020304" pitchFamily="18" charset="0"/>
                      </a:endParaRPr>
                    </a:p>
                  </a:txBody>
                  <a:tcPr marL="71755" marR="71755" marT="71755" marB="71755" anchor="ctr"/>
                </a:tc>
                <a:tc>
                  <a:txBody>
                    <a:bodyPr/>
                    <a:lstStyle/>
                    <a:p>
                      <a:pPr algn="l"/>
                      <a:r>
                        <a:rPr lang="en-US" sz="2800" dirty="0" smtClean="0">
                          <a:solidFill>
                            <a:srgbClr val="1D2A57"/>
                          </a:solidFill>
                          <a:latin typeface="Times New Roman" panose="02020603050405020304" pitchFamily="18" charset="0"/>
                          <a:cs typeface="Times New Roman" panose="02020603050405020304" pitchFamily="18" charset="0"/>
                        </a:rPr>
                        <a:t>       /ˈ</a:t>
                      </a:r>
                      <a:r>
                        <a:rPr lang="en-US" sz="2800" dirty="0" err="1" smtClean="0">
                          <a:solidFill>
                            <a:srgbClr val="1D2A57"/>
                          </a:solidFill>
                          <a:latin typeface="Times New Roman" panose="02020603050405020304" pitchFamily="18" charset="0"/>
                          <a:cs typeface="Times New Roman" panose="02020603050405020304" pitchFamily="18" charset="0"/>
                        </a:rPr>
                        <a:t>kɪtʃ.ən.weər</a:t>
                      </a:r>
                      <a:r>
                        <a:rPr lang="en-US" sz="2800" dirty="0" smtClean="0">
                          <a:solidFill>
                            <a:srgbClr val="1D2A57"/>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bếp</a:t>
                      </a:r>
                      <a:endParaRPr lang="en-US" sz="2800" dirty="0" smtClean="0">
                        <a:latin typeface="Times New Roman" panose="02020603050405020304" pitchFamily="18" charset="0"/>
                        <a:cs typeface="Times New Roman" panose="02020603050405020304" pitchFamily="18" charset="0"/>
                      </a:endParaRPr>
                    </a:p>
                    <a:p>
                      <a:pPr lvl="0" algn="l"/>
                      <a:endParaRPr lang="en-US" sz="2800" dirty="0">
                        <a:latin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1583397">
                <a:tc>
                  <a:txBody>
                    <a:bodyPr/>
                    <a:lstStyle/>
                    <a:p>
                      <a:pPr marL="0" indent="0" algn="l">
                        <a:buNone/>
                      </a:pP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smtClean="0">
                          <a:solidFill>
                            <a:srgbClr val="AD4F0F"/>
                          </a:solidFill>
                          <a:latin typeface="Times New Roman" panose="02020603050405020304" pitchFamily="18" charset="0"/>
                          <a:cs typeface="Times New Roman" panose="02020603050405020304" pitchFamily="18" charset="0"/>
                        </a:rPr>
                        <a:t>Cosmetics</a:t>
                      </a:r>
                      <a:endParaRPr lang="en-US" sz="2800" b="1" dirty="0">
                        <a:solidFill>
                          <a:srgbClr val="AD4F0F"/>
                        </a:solidFill>
                        <a:latin typeface="Times New Roman" panose="02020603050405020304" pitchFamily="18" charset="0"/>
                        <a:cs typeface="Times New Roman" panose="02020603050405020304" pitchFamily="18" charset="0"/>
                      </a:endParaRPr>
                    </a:p>
                  </a:txBody>
                  <a:tcPr marL="71755" marR="71755" marT="71755" marB="71755" anchor="ctr"/>
                </a:tc>
                <a:tc>
                  <a:txBody>
                    <a:bodyPr/>
                    <a:lstStyle/>
                    <a:p>
                      <a:pPr algn="l"/>
                      <a:r>
                        <a:rPr lang="en-US" sz="2800" dirty="0" smtClean="0">
                          <a:solidFill>
                            <a:srgbClr val="1D2A57"/>
                          </a:solidFill>
                          <a:latin typeface="Times New Roman" panose="02020603050405020304" pitchFamily="18" charset="0"/>
                          <a:cs typeface="Times New Roman" panose="02020603050405020304" pitchFamily="18" charset="0"/>
                        </a:rPr>
                        <a:t>        /</a:t>
                      </a:r>
                      <a:r>
                        <a:rPr lang="en-US" sz="2800" dirty="0" err="1" smtClean="0">
                          <a:solidFill>
                            <a:srgbClr val="1D2A57"/>
                          </a:solidFill>
                          <a:latin typeface="Times New Roman" panose="02020603050405020304" pitchFamily="18" charset="0"/>
                          <a:cs typeface="Times New Roman" panose="02020603050405020304" pitchFamily="18" charset="0"/>
                        </a:rPr>
                        <a:t>kɒzˈmet.ɪk</a:t>
                      </a:r>
                      <a:r>
                        <a:rPr lang="en-US" sz="2800" dirty="0" smtClean="0">
                          <a:solidFill>
                            <a:srgbClr val="1D2A57"/>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marL="36195" marR="36195" marT="71755" marB="71755" anchor="ctr"/>
                </a:tc>
                <a:tc>
                  <a:txBody>
                    <a:bodyPr/>
                    <a:lstStyle/>
                    <a:p>
                      <a:pPr lvl="0" algn="l"/>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đẹp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hơn</a:t>
                      </a:r>
                      <a:endParaRPr lang="en-US" sz="2800" dirty="0">
                        <a:latin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r h="622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smtClean="0">
                          <a:solidFill>
                            <a:srgbClr val="AD4F0F"/>
                          </a:solidFill>
                          <a:latin typeface="Times New Roman" panose="02020603050405020304" pitchFamily="18" charset="0"/>
                          <a:cs typeface="Times New Roman" panose="02020603050405020304" pitchFamily="18" charset="0"/>
                        </a:rPr>
                        <a:t>delivery service ( n) </a:t>
                      </a:r>
                    </a:p>
                    <a:p>
                      <a:pPr marL="0" indent="0" algn="l">
                        <a:buNone/>
                      </a:pPr>
                      <a:endParaRPr lang="en-US" sz="2800" b="1" dirty="0">
                        <a:solidFill>
                          <a:srgbClr val="AD4F0F"/>
                        </a:solidFill>
                        <a:latin typeface="Times New Roman" panose="02020603050405020304" pitchFamily="18" charset="0"/>
                        <a:cs typeface="Times New Roman" panose="02020603050405020304" pitchFamily="18" charset="0"/>
                      </a:endParaRPr>
                    </a:p>
                  </a:txBody>
                  <a:tcPr marL="71755" marR="71755" marT="71755" marB="71755" anchor="ctr"/>
                </a:tc>
                <a:tc>
                  <a:txBody>
                    <a:bodyPr/>
                    <a:lstStyle/>
                    <a:p>
                      <a:pPr algn="l"/>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dɪlɪv.ər.i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sɜ</a:t>
                      </a:r>
                      <a:r>
                        <a:rPr lang="en-US" sz="2800" dirty="0" smtClean="0">
                          <a:latin typeface="Times New Roman" panose="02020603050405020304" pitchFamily="18" charset="0"/>
                          <a:cs typeface="Times New Roman" panose="02020603050405020304" pitchFamily="18" charset="0"/>
                        </a:rPr>
                        <a:t>ː.</a:t>
                      </a:r>
                      <a:r>
                        <a:rPr lang="en-US" sz="2800" dirty="0" err="1" smtClean="0">
                          <a:latin typeface="Times New Roman" panose="02020603050405020304" pitchFamily="18" charset="0"/>
                          <a:cs typeface="Times New Roman" panose="02020603050405020304" pitchFamily="18" charset="0"/>
                        </a:rPr>
                        <a:t>vɪs</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dịch</a:t>
                      </a:r>
                      <a:r>
                        <a:rPr lang="en-US" sz="2800" baseline="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hàng</a:t>
                      </a:r>
                      <a:r>
                        <a:rPr lang="en-US" sz="2800" dirty="0" smtClean="0">
                          <a:latin typeface="Times New Roman" panose="02020603050405020304" pitchFamily="18" charset="0"/>
                          <a:cs typeface="Times New Roman" panose="02020603050405020304" pitchFamily="18" charset="0"/>
                        </a:rPr>
                        <a:t> </a:t>
                      </a:r>
                    </a:p>
                    <a:p>
                      <a:pPr lvl="0" algn="l"/>
                      <a:endParaRPr lang="en-US" sz="2800" dirty="0">
                        <a:latin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4"/>
                  </a:ext>
                </a:extLst>
              </a:tr>
            </a:tbl>
          </a:graphicData>
        </a:graphic>
      </p:graphicFrame>
      <p:sp>
        <p:nvSpPr>
          <p:cNvPr id="6" name="TextBox 5"/>
          <p:cNvSpPr txBox="1"/>
          <p:nvPr/>
        </p:nvSpPr>
        <p:spPr>
          <a:xfrm>
            <a:off x="499767" y="66087"/>
            <a:ext cx="8553798" cy="646331"/>
          </a:xfrm>
          <a:prstGeom prst="rect">
            <a:avLst/>
          </a:prstGeom>
          <a:noFill/>
          <a:effectLst/>
        </p:spPr>
        <p:txBody>
          <a:bodyPr wrap="square" rtlCol="0">
            <a:spAutoFit/>
          </a:bodyPr>
          <a:lstStyle/>
          <a:p>
            <a:r>
              <a:rPr lang="en-US" sz="3600" b="1" dirty="0" smtClean="0">
                <a:effectLst>
                  <a:glow rad="88900">
                    <a:schemeClr val="bg1"/>
                  </a:glow>
                </a:effectLst>
                <a:latin typeface="Times New Roman" panose="02020603050405020304" pitchFamily="18" charset="0"/>
                <a:cs typeface="Times New Roman" panose="02020603050405020304" pitchFamily="18" charset="0"/>
              </a:rPr>
              <a:t>PRESENTATION - VOCABULARY</a:t>
            </a:r>
            <a:endParaRPr lang="en-US" sz="3600" b="1" dirty="0">
              <a:effectLst>
                <a:glow rad="88900">
                  <a:schemeClr val="bg1"/>
                </a:glow>
              </a:effectLst>
              <a:latin typeface="Times New Roman" panose="02020603050405020304" pitchFamily="18" charset="0"/>
              <a:cs typeface="Times New Roman" panose="02020603050405020304" pitchFamily="18" charset="0"/>
            </a:endParaRPr>
          </a:p>
        </p:txBody>
      </p:sp>
      <p:pic>
        <p:nvPicPr>
          <p:cNvPr id="8" name="home___delivery_servi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013" y="5337680"/>
            <a:ext cx="609600" cy="609600"/>
          </a:xfrm>
          <a:prstGeom prst="rect">
            <a:avLst/>
          </a:prstGeom>
        </p:spPr>
      </p:pic>
      <p:pic>
        <p:nvPicPr>
          <p:cNvPr id="9" name="cosmetic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0485" y="3798512"/>
            <a:ext cx="601480" cy="609600"/>
          </a:xfrm>
          <a:prstGeom prst="rect">
            <a:avLst/>
          </a:prstGeom>
        </p:spPr>
      </p:pic>
      <p:pic>
        <p:nvPicPr>
          <p:cNvPr id="12" name="kitchenwar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5248" y="2631552"/>
            <a:ext cx="609600" cy="609600"/>
          </a:xfrm>
          <a:prstGeom prst="rect">
            <a:avLst/>
          </a:prstGeom>
        </p:spPr>
      </p:pic>
      <p:pic>
        <p:nvPicPr>
          <p:cNvPr id="13" name="preferenc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76618" y="1694075"/>
            <a:ext cx="609600" cy="609600"/>
          </a:xfrm>
          <a:prstGeom prst="rect">
            <a:avLst/>
          </a:prstGeom>
        </p:spPr>
      </p:pic>
    </p:spTree>
    <p:extLst>
      <p:ext uri="{BB962C8B-B14F-4D97-AF65-F5344CB8AC3E}">
        <p14:creationId xmlns:p14="http://schemas.microsoft.com/office/powerpoint/2010/main" val="5928885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20"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6"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audio>
              <p:cMediaNode vol="80000">
                <p:cTn id="20" fill="hold" display="0">
                  <p:stCondLst>
                    <p:cond delay="indefinite"/>
                  </p:stCondLst>
                  <p:endCondLst>
                    <p:cond evt="onStopAudio" delay="0">
                      <p:tgtEl>
                        <p:sldTgt/>
                      </p:tgtEl>
                    </p:cond>
                  </p:endCondLst>
                </p:cTn>
                <p:tgtEl>
                  <p:spTgt spid="9"/>
                </p:tgtEl>
              </p:cMediaNode>
            </p:audio>
            <p:audio>
              <p:cMediaNode vol="80000">
                <p:cTn id="21" fill="hold" display="0">
                  <p:stCondLst>
                    <p:cond delay="indefinite"/>
                  </p:stCondLst>
                  <p:endCondLst>
                    <p:cond evt="onStopAudio" delay="0">
                      <p:tgtEl>
                        <p:sldTgt/>
                      </p:tgtEl>
                    </p:cond>
                  </p:endCondLst>
                </p:cTn>
                <p:tgtEl>
                  <p:spTgt spid="12"/>
                </p:tgtEl>
              </p:cMediaNode>
            </p:audio>
            <p:audio>
              <p:cMediaNode vol="80000">
                <p:cTn id="22"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4013</TotalTime>
  <Words>2774</Words>
  <Application>Microsoft Office PowerPoint</Application>
  <PresentationFormat>Widescreen</PresentationFormat>
  <Paragraphs>251</Paragraphs>
  <Slides>37</Slides>
  <Notes>22</Notes>
  <HiddenSlides>0</HiddenSlides>
  <MMClips>10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37</vt:i4>
      </vt:variant>
    </vt:vector>
  </HeadingPairs>
  <TitlesOfParts>
    <vt:vector size="53" baseType="lpstr">
      <vt:lpstr>.VnBahamasB</vt:lpstr>
      <vt:lpstr>Adlery Pro</vt:lpstr>
      <vt:lpstr>Arial</vt:lpstr>
      <vt:lpstr>Arial Black</vt:lpstr>
      <vt:lpstr>Calibri</vt:lpstr>
      <vt:lpstr>Calibri Light</vt:lpstr>
      <vt:lpstr>Canva Sans</vt:lpstr>
      <vt:lpstr>Chau Philomene</vt:lpstr>
      <vt:lpstr>Handelson One</vt:lpstr>
      <vt:lpstr>Lucida Calligraphy</vt:lpstr>
      <vt:lpstr>Myriad Pro</vt:lpstr>
      <vt:lpstr>Open Sans</vt:lpstr>
      <vt:lpstr>Playfair Display 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TV Evolution in Vietnam: A Decade of Change </vt:lpstr>
      <vt:lpstr>PowerPoint Presentation</vt:lpstr>
      <vt:lpstr>Growing Accessibility </vt:lpstr>
      <vt:lpstr>PowerPoint Presentation</vt:lpstr>
      <vt:lpstr>Influence on Lifestyle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351</cp:revision>
  <dcterms:created xsi:type="dcterms:W3CDTF">2020-12-09T02:04:09Z</dcterms:created>
  <dcterms:modified xsi:type="dcterms:W3CDTF">2024-12-18T15:03:30Z</dcterms:modified>
</cp:coreProperties>
</file>