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69" r:id="rId2"/>
    <p:sldId id="256" r:id="rId3"/>
    <p:sldId id="386" r:id="rId4"/>
    <p:sldId id="389" r:id="rId5"/>
    <p:sldId id="390" r:id="rId6"/>
    <p:sldId id="380" r:id="rId7"/>
    <p:sldId id="381" r:id="rId8"/>
    <p:sldId id="382" r:id="rId9"/>
    <p:sldId id="383" r:id="rId10"/>
    <p:sldId id="384" r:id="rId11"/>
    <p:sldId id="316" r:id="rId12"/>
    <p:sldId id="385" r:id="rId13"/>
    <p:sldId id="351" r:id="rId14"/>
    <p:sldId id="379" r:id="rId15"/>
    <p:sldId id="370" r:id="rId16"/>
    <p:sldId id="371" r:id="rId17"/>
    <p:sldId id="372" r:id="rId18"/>
    <p:sldId id="373" r:id="rId19"/>
    <p:sldId id="374" r:id="rId20"/>
    <p:sldId id="376" r:id="rId21"/>
    <p:sldId id="375" r:id="rId22"/>
    <p:sldId id="276" r:id="rId23"/>
    <p:sldId id="352" r:id="rId24"/>
    <p:sldId id="377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14" r:id="rId37"/>
    <p:sldId id="330" r:id="rId38"/>
    <p:sldId id="3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0FB7BD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9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1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50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6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9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6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21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42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9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41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0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56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8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0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85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8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1"/>
          <p:cNvSpPr/>
          <p:nvPr/>
        </p:nvSpPr>
        <p:spPr>
          <a:xfrm>
            <a:off x="-20710" y="0"/>
            <a:ext cx="12212710" cy="6858000"/>
          </a:xfrm>
          <a:custGeom>
            <a:avLst/>
            <a:gdLst/>
            <a:ahLst/>
            <a:cxnLst/>
            <a:rect l="l" t="t" r="r" b="b"/>
            <a:pathLst>
              <a:path w="13716000" h="8229600">
                <a:moveTo>
                  <a:pt x="0" y="0"/>
                </a:moveTo>
                <a:lnTo>
                  <a:pt x="13716000" y="0"/>
                </a:lnTo>
                <a:lnTo>
                  <a:pt x="13716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06919" y="2624595"/>
            <a:ext cx="383587" cy="552284"/>
          </a:xfrm>
          <a:custGeom>
            <a:avLst/>
            <a:gdLst/>
            <a:ahLst/>
            <a:cxnLst/>
            <a:rect l="l" t="t" r="r" b="b"/>
            <a:pathLst>
              <a:path w="575380" h="828426">
                <a:moveTo>
                  <a:pt x="0" y="0"/>
                </a:moveTo>
                <a:lnTo>
                  <a:pt x="575379" y="0"/>
                </a:lnTo>
                <a:lnTo>
                  <a:pt x="575379" y="828426"/>
                </a:lnTo>
                <a:lnTo>
                  <a:pt x="0" y="82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6439" y="2667233"/>
            <a:ext cx="383587" cy="552284"/>
          </a:xfrm>
          <a:custGeom>
            <a:avLst/>
            <a:gdLst/>
            <a:ahLst/>
            <a:cxnLst/>
            <a:rect l="l" t="t" r="r" b="b"/>
            <a:pathLst>
              <a:path w="575380" h="828426">
                <a:moveTo>
                  <a:pt x="0" y="0"/>
                </a:moveTo>
                <a:lnTo>
                  <a:pt x="575380" y="0"/>
                </a:lnTo>
                <a:lnTo>
                  <a:pt x="575380" y="828426"/>
                </a:lnTo>
                <a:lnTo>
                  <a:pt x="0" y="82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525779" y="3038"/>
            <a:ext cx="2632899" cy="2678222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4166886" y="0"/>
                </a:moveTo>
                <a:lnTo>
                  <a:pt x="0" y="0"/>
                </a:lnTo>
                <a:lnTo>
                  <a:pt x="0" y="4114800"/>
                </a:lnTo>
                <a:lnTo>
                  <a:pt x="4166886" y="4114800"/>
                </a:lnTo>
                <a:lnTo>
                  <a:pt x="41668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38711" y="3323124"/>
            <a:ext cx="4437170" cy="3558293"/>
          </a:xfrm>
          <a:custGeom>
            <a:avLst/>
            <a:gdLst/>
            <a:ahLst/>
            <a:cxnLst/>
            <a:rect l="l" t="t" r="r" b="b"/>
            <a:pathLst>
              <a:path w="6655755" h="5337439">
                <a:moveTo>
                  <a:pt x="0" y="0"/>
                </a:moveTo>
                <a:lnTo>
                  <a:pt x="6655755" y="0"/>
                </a:lnTo>
                <a:lnTo>
                  <a:pt x="6655755" y="5337439"/>
                </a:lnTo>
                <a:lnTo>
                  <a:pt x="0" y="5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42" r="-224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46" y="136059"/>
            <a:ext cx="1344585" cy="1423800"/>
          </a:xfrm>
          <a:custGeom>
            <a:avLst/>
            <a:gdLst/>
            <a:ahLst/>
            <a:cxnLst/>
            <a:rect l="l" t="t" r="r" b="b"/>
            <a:pathLst>
              <a:path w="2055987" h="2092608">
                <a:moveTo>
                  <a:pt x="0" y="0"/>
                </a:moveTo>
                <a:lnTo>
                  <a:pt x="2055988" y="0"/>
                </a:lnTo>
                <a:lnTo>
                  <a:pt x="2055988" y="2092608"/>
                </a:lnTo>
                <a:lnTo>
                  <a:pt x="0" y="2092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10983" y="514351"/>
            <a:ext cx="7627243" cy="148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0"/>
              </a:lnSpc>
            </a:pPr>
            <a:r>
              <a:rPr lang="en-US" sz="9093" dirty="0">
                <a:solidFill>
                  <a:schemeClr val="tx1">
                    <a:lumMod val="95000"/>
                    <a:lumOff val="5000"/>
                  </a:schemeClr>
                </a:solidFill>
                <a:latin typeface="Proxima Soft Black" panose="02000506030000020004" pitchFamily="2" charset="0"/>
                <a:ea typeface="Mulled Wine Season"/>
                <a:cs typeface="Mulled Wine Season"/>
                <a:sym typeface="Mulled Wine Season"/>
              </a:rPr>
              <a:t>Welcome to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7733" y="1951696"/>
            <a:ext cx="8033742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0"/>
              </a:lnSpc>
            </a:pPr>
            <a:r>
              <a:rPr lang="en-US" sz="9093" dirty="0">
                <a:solidFill>
                  <a:srgbClr val="66358E"/>
                </a:solidFill>
                <a:latin typeface="Proxima Soft Black" panose="02000506030000020004" pitchFamily="2" charset="0"/>
                <a:ea typeface="Mulled Wine Season"/>
                <a:cs typeface="Mulled Wine Season"/>
                <a:sym typeface="Mulled Wine Season"/>
              </a:rPr>
              <a:t>OUR CLASS </a:t>
            </a:r>
          </a:p>
        </p:txBody>
      </p:sp>
      <p:sp>
        <p:nvSpPr>
          <p:cNvPr id="12" name="Freeform 10"/>
          <p:cNvSpPr/>
          <p:nvPr/>
        </p:nvSpPr>
        <p:spPr>
          <a:xfrm>
            <a:off x="-118247" y="4752711"/>
            <a:ext cx="4632499" cy="2047764"/>
          </a:xfrm>
          <a:custGeom>
            <a:avLst/>
            <a:gdLst/>
            <a:ahLst/>
            <a:cxnLst/>
            <a:rect l="l" t="t" r="r" b="b"/>
            <a:pathLst>
              <a:path w="6466602" h="2926137">
                <a:moveTo>
                  <a:pt x="0" y="0"/>
                </a:moveTo>
                <a:lnTo>
                  <a:pt x="6466602" y="0"/>
                </a:lnTo>
                <a:lnTo>
                  <a:pt x="6466602" y="2926137"/>
                </a:lnTo>
                <a:lnTo>
                  <a:pt x="0" y="2926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7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0601" y="1018315"/>
            <a:ext cx="4965192" cy="5486400"/>
          </a:xfrm>
          <a:custGeom>
            <a:avLst/>
            <a:gdLst/>
            <a:ahLst/>
            <a:cxnLst/>
            <a:rect l="l" t="t" r="r" b="b"/>
            <a:pathLst>
              <a:path w="7447788" h="8229600">
                <a:moveTo>
                  <a:pt x="0" y="0"/>
                </a:moveTo>
                <a:lnTo>
                  <a:pt x="7447788" y="0"/>
                </a:lnTo>
                <a:lnTo>
                  <a:pt x="7447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2335" y="2121739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19104" y="1018315"/>
            <a:ext cx="8559205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5. 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me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/ parents / my / visiting / 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my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15793" y="1969789"/>
            <a:ext cx="6765826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My parents are visiting me.</a:t>
            </a:r>
          </a:p>
        </p:txBody>
      </p:sp>
    </p:spTree>
    <p:extLst>
      <p:ext uri="{BB962C8B-B14F-4D97-AF65-F5344CB8AC3E}">
        <p14:creationId xmlns:p14="http://schemas.microsoft.com/office/powerpoint/2010/main" val="16905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3398" y="2385356"/>
            <a:ext cx="10217410" cy="4171383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5" y="1683852"/>
            <a:ext cx="4097553" cy="10485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69668" y="2663915"/>
            <a:ext cx="1057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use the present continuous for actions happening now.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9669" y="3175520"/>
            <a:ext cx="8397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 </a:t>
            </a:r>
            <a:r>
              <a:rPr lang="en-US" sz="3200" b="1" dirty="0"/>
              <a:t>- </a:t>
            </a:r>
            <a:r>
              <a:rPr lang="en-US" sz="3200" dirty="0"/>
              <a:t>She</a:t>
            </a:r>
            <a:r>
              <a:rPr lang="en-US" sz="3200" b="1" dirty="0"/>
              <a:t>’s talking.</a:t>
            </a:r>
          </a:p>
          <a:p>
            <a:pPr marL="1085850"/>
            <a:r>
              <a:rPr lang="en-US" sz="3200" b="1" dirty="0"/>
              <a:t> </a:t>
            </a:r>
            <a:r>
              <a:rPr lang="en-US" sz="3200" b="1" dirty="0" smtClean="0"/>
              <a:t>     - </a:t>
            </a:r>
            <a:r>
              <a:rPr lang="en-US" sz="3200" dirty="0"/>
              <a:t>They</a:t>
            </a:r>
            <a:r>
              <a:rPr lang="en-US" sz="3200" b="1" dirty="0"/>
              <a:t>’re not talking.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69668" y="4086855"/>
            <a:ext cx="9812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can use the present continuous with </a:t>
            </a:r>
            <a:r>
              <a:rPr lang="en-US" sz="3200" i="1" dirty="0"/>
              <a:t>now</a:t>
            </a:r>
            <a:r>
              <a:rPr lang="en-US" sz="3200" dirty="0"/>
              <a:t>, </a:t>
            </a:r>
            <a:r>
              <a:rPr lang="en-US" sz="3200" i="1" dirty="0"/>
              <a:t>at present</a:t>
            </a:r>
            <a:r>
              <a:rPr lang="en-US" sz="3200" dirty="0"/>
              <a:t>, or </a:t>
            </a:r>
            <a:r>
              <a:rPr lang="en-US" sz="3200" i="1" dirty="0"/>
              <a:t>at the moment</a:t>
            </a:r>
            <a:r>
              <a:rPr lang="en-US" sz="32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9669" y="4987080"/>
            <a:ext cx="8397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 </a:t>
            </a:r>
            <a:r>
              <a:rPr lang="en-US" sz="3200" b="1" dirty="0"/>
              <a:t>- </a:t>
            </a:r>
            <a:r>
              <a:rPr lang="en-US" sz="3200" dirty="0"/>
              <a:t>I’m doing my homework </a:t>
            </a:r>
            <a:r>
              <a:rPr lang="en-US" sz="3200" b="1" dirty="0"/>
              <a:t>at present</a:t>
            </a:r>
            <a:r>
              <a:rPr lang="en-US" sz="3200" dirty="0"/>
              <a:t>.</a:t>
            </a:r>
            <a:endParaRPr lang="en-US" sz="3200" b="1" dirty="0"/>
          </a:p>
          <a:p>
            <a:pPr marL="1085850"/>
            <a:r>
              <a:rPr lang="en-US" sz="3200" b="1" dirty="0"/>
              <a:t> </a:t>
            </a:r>
            <a:r>
              <a:rPr lang="en-US" sz="3200" b="1" dirty="0" smtClean="0"/>
              <a:t>     - </a:t>
            </a:r>
            <a:r>
              <a:rPr lang="en-US" sz="3200" b="1" i="1" dirty="0"/>
              <a:t>A: </a:t>
            </a:r>
            <a:r>
              <a:rPr lang="en-US" sz="3200" dirty="0"/>
              <a:t>Are you reading </a:t>
            </a:r>
            <a:r>
              <a:rPr lang="en-US" sz="3200" b="1" dirty="0"/>
              <a:t>now</a:t>
            </a:r>
            <a:r>
              <a:rPr lang="en-US" sz="3200" dirty="0"/>
              <a:t>?</a:t>
            </a:r>
          </a:p>
          <a:p>
            <a:pPr marL="1200150" indent="57150"/>
            <a:r>
              <a:rPr lang="en-US" sz="3200" b="1" i="1" dirty="0" smtClean="0"/>
              <a:t>      B</a:t>
            </a:r>
            <a:r>
              <a:rPr lang="en-US" sz="3200" b="1" i="1" dirty="0"/>
              <a:t>: </a:t>
            </a:r>
            <a:r>
              <a:rPr lang="en-US" sz="3200" dirty="0"/>
              <a:t>Yes, I am.</a:t>
            </a:r>
          </a:p>
        </p:txBody>
      </p:sp>
    </p:spTree>
    <p:extLst>
      <p:ext uri="{BB962C8B-B14F-4D97-AF65-F5344CB8AC3E}">
        <p14:creationId xmlns:p14="http://schemas.microsoft.com/office/powerpoint/2010/main" val="4284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09295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72780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8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71212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35319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72400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Wh</a:t>
                      </a:r>
                      <a:r>
                        <a:rPr lang="en-US" sz="3200" dirty="0">
                          <a:effectLst/>
                        </a:rPr>
                        <a:t> + 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2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719710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She is playing basketball in the garden.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Wh</a:t>
                      </a:r>
                      <a:r>
                        <a:rPr lang="en-US" sz="3200" dirty="0">
                          <a:effectLst/>
                        </a:rPr>
                        <a:t> + 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9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55342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She is playing basketball in the garden.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They are not going to school at </a:t>
                      </a:r>
                      <a:r>
                        <a:rPr lang="en-US" sz="3200">
                          <a:effectLst/>
                        </a:rPr>
                        <a:t>the </a:t>
                      </a:r>
                      <a:r>
                        <a:rPr lang="en-US" sz="3200" smtClean="0">
                          <a:effectLst/>
                        </a:rPr>
                        <a:t>moment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Wh</a:t>
                      </a:r>
                      <a:r>
                        <a:rPr lang="en-US" sz="3200" dirty="0">
                          <a:effectLst/>
                        </a:rPr>
                        <a:t> + 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1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48046" y="2735932"/>
            <a:ext cx="553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6649"/>
                </a:solidFill>
              </a:rPr>
              <a:t>The present continuous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3451"/>
              </p:ext>
            </p:extLst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She is playing basketball in the garden.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They are not going to school at </a:t>
                      </a:r>
                      <a:r>
                        <a:rPr lang="en-US" sz="3200">
                          <a:effectLst/>
                        </a:rPr>
                        <a:t>the </a:t>
                      </a:r>
                      <a:r>
                        <a:rPr lang="en-US" sz="3200" smtClean="0">
                          <a:effectLst/>
                        </a:rPr>
                        <a:t>moment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Are you having lunch?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Wh</a:t>
                      </a:r>
                      <a:r>
                        <a:rPr lang="en-US" sz="3200" dirty="0">
                          <a:effectLst/>
                        </a:rPr>
                        <a:t> + 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8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681" y="1097823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086332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87067" y="1969733"/>
          <a:ext cx="11235558" cy="4524697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417991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5817567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</a:tblGrid>
              <a:tr h="5928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1185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am/ is/ are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She is playing basketball in the garden.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1560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S + am not/ isn’t/ aren’t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They are not going to school at </a:t>
                      </a:r>
                      <a:r>
                        <a:rPr lang="en-US" sz="3200">
                          <a:effectLst/>
                        </a:rPr>
                        <a:t>the </a:t>
                      </a:r>
                      <a:r>
                        <a:rPr lang="en-US" sz="3200" smtClean="0">
                          <a:effectLst/>
                        </a:rPr>
                        <a:t>moment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Are you having lunch?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5928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Wh</a:t>
                      </a:r>
                      <a:r>
                        <a:rPr lang="en-US" sz="3200" dirty="0">
                          <a:effectLst/>
                        </a:rPr>
                        <a:t> + am/ is/ are + S + V-</a:t>
                      </a:r>
                      <a:r>
                        <a:rPr lang="en-US" sz="3200" dirty="0" err="1">
                          <a:effectLst/>
                        </a:rPr>
                        <a:t>ing</a:t>
                      </a: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Why is he standing over there?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64544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verbs in brackets in the present continuous.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20536" y="2161238"/>
            <a:ext cx="11170686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70C0"/>
                </a:solidFill>
              </a:rPr>
              <a:t>1. </a:t>
            </a:r>
            <a:r>
              <a:rPr lang="en-US" sz="3400" dirty="0"/>
              <a:t>Nam (read</a:t>
            </a:r>
            <a:r>
              <a:rPr lang="en-US" sz="3400" dirty="0" smtClean="0"/>
              <a:t>) __________ </a:t>
            </a:r>
            <a:r>
              <a:rPr lang="en-US" sz="3400" dirty="0"/>
              <a:t>a book now</a:t>
            </a:r>
            <a:r>
              <a:rPr lang="en-US" sz="3400" dirty="0" smtClean="0"/>
              <a:t>.</a:t>
            </a:r>
            <a:endParaRPr lang="en-US" sz="34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 b="1" dirty="0" smtClean="0">
                <a:solidFill>
                  <a:srgbClr val="0070C0"/>
                </a:solidFill>
              </a:rPr>
              <a:t>2</a:t>
            </a:r>
            <a:r>
              <a:rPr lang="en-US" sz="3400" b="1" dirty="0">
                <a:solidFill>
                  <a:srgbClr val="0070C0"/>
                </a:solidFill>
              </a:rPr>
              <a:t>. </a:t>
            </a:r>
            <a:r>
              <a:rPr lang="en-US" sz="3400" dirty="0"/>
              <a:t>They (play</a:t>
            </a:r>
            <a:r>
              <a:rPr lang="en-US" sz="3400" dirty="0" smtClean="0"/>
              <a:t>) ___________ </a:t>
            </a:r>
            <a:r>
              <a:rPr lang="en-US" sz="3400" dirty="0"/>
              <a:t>football at the moment</a:t>
            </a:r>
            <a:r>
              <a:rPr lang="en-US" sz="3400" dirty="0" smtClean="0"/>
              <a:t>.</a:t>
            </a:r>
            <a:endParaRPr lang="en-US" sz="34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 b="1" dirty="0" smtClean="0">
                <a:solidFill>
                  <a:srgbClr val="0070C0"/>
                </a:solidFill>
              </a:rPr>
              <a:t>3</a:t>
            </a:r>
            <a:r>
              <a:rPr lang="en-US" sz="3400" b="1" dirty="0">
                <a:solidFill>
                  <a:srgbClr val="0070C0"/>
                </a:solidFill>
              </a:rPr>
              <a:t>. </a:t>
            </a:r>
            <a:r>
              <a:rPr lang="en-US" sz="3400" dirty="0"/>
              <a:t>My sister (not make</a:t>
            </a:r>
            <a:r>
              <a:rPr lang="en-US" sz="3400" dirty="0" smtClean="0"/>
              <a:t>) ___________ </a:t>
            </a:r>
            <a:r>
              <a:rPr lang="en-US" sz="3400" dirty="0"/>
              <a:t>a sandwich at present</a:t>
            </a:r>
            <a:r>
              <a:rPr lang="en-US" sz="3400" dirty="0" smtClean="0"/>
              <a:t>.</a:t>
            </a:r>
            <a:endParaRPr lang="en-US" sz="34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 b="1" dirty="0" smtClean="0">
                <a:solidFill>
                  <a:srgbClr val="0070C0"/>
                </a:solidFill>
              </a:rPr>
              <a:t>4. </a:t>
            </a:r>
            <a:r>
              <a:rPr lang="en-US" sz="3400" dirty="0" smtClean="0"/>
              <a:t>I </a:t>
            </a:r>
            <a:r>
              <a:rPr lang="en-US" sz="3400" dirty="0"/>
              <a:t>(go) </a:t>
            </a:r>
            <a:r>
              <a:rPr lang="en-US" sz="3400" dirty="0" smtClean="0"/>
              <a:t>__________ </a:t>
            </a:r>
            <a:r>
              <a:rPr lang="en-US" sz="3400" dirty="0"/>
              <a:t>to the supermarket at the moment</a:t>
            </a:r>
            <a:r>
              <a:rPr lang="en-US" sz="3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 smtClean="0">
                <a:solidFill>
                  <a:srgbClr val="0070C0"/>
                </a:solidFill>
              </a:rPr>
              <a:t>5. </a:t>
            </a:r>
            <a:r>
              <a:rPr lang="en-US" sz="3400" dirty="0" smtClean="0"/>
              <a:t>_____ they </a:t>
            </a:r>
            <a:r>
              <a:rPr lang="en-US" sz="3400" dirty="0"/>
              <a:t>(</a:t>
            </a:r>
            <a:r>
              <a:rPr lang="en-US" sz="3400" dirty="0" smtClean="0"/>
              <a:t>talk)</a:t>
            </a:r>
            <a:r>
              <a:rPr lang="en-US" sz="3400" dirty="0"/>
              <a:t> </a:t>
            </a:r>
            <a:r>
              <a:rPr lang="en-US" sz="3400" dirty="0" smtClean="0"/>
              <a:t>__________ about </a:t>
            </a:r>
            <a:r>
              <a:rPr lang="en-US" sz="3400" dirty="0"/>
              <a:t>their new friends</a:t>
            </a:r>
            <a:r>
              <a:rPr lang="en-US" sz="3400" dirty="0" smtClean="0"/>
              <a:t>?</a:t>
            </a:r>
            <a:endParaRPr lang="en-US" sz="34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8D441-209D-4529-822D-92A3CD5956F7}"/>
              </a:ext>
            </a:extLst>
          </p:cNvPr>
          <p:cNvSpPr txBox="1"/>
          <p:nvPr/>
        </p:nvSpPr>
        <p:spPr>
          <a:xfrm>
            <a:off x="3121899" y="2317895"/>
            <a:ext cx="19318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reading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A64E8-E3E9-4490-844C-798600071B18}"/>
              </a:ext>
            </a:extLst>
          </p:cNvPr>
          <p:cNvSpPr txBox="1"/>
          <p:nvPr/>
        </p:nvSpPr>
        <p:spPr>
          <a:xfrm>
            <a:off x="3002411" y="3088667"/>
            <a:ext cx="217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playing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EFA3A-EC7B-445F-9982-72C3BD63A430}"/>
              </a:ext>
            </a:extLst>
          </p:cNvPr>
          <p:cNvSpPr txBox="1"/>
          <p:nvPr/>
        </p:nvSpPr>
        <p:spPr>
          <a:xfrm>
            <a:off x="4619763" y="3866675"/>
            <a:ext cx="23887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isn’t making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27A0B-970E-4B67-986C-2BF0E03931BD}"/>
              </a:ext>
            </a:extLst>
          </p:cNvPr>
          <p:cNvSpPr txBox="1"/>
          <p:nvPr/>
        </p:nvSpPr>
        <p:spPr>
          <a:xfrm>
            <a:off x="1902109" y="4601971"/>
            <a:ext cx="18363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going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E32583-A51E-4D5B-9596-6ED9EF6983AC}"/>
              </a:ext>
            </a:extLst>
          </p:cNvPr>
          <p:cNvSpPr txBox="1"/>
          <p:nvPr/>
        </p:nvSpPr>
        <p:spPr>
          <a:xfrm>
            <a:off x="1082718" y="5443595"/>
            <a:ext cx="8193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2DEB9-FAAA-4F05-9B5C-2212562FE2CB}"/>
              </a:ext>
            </a:extLst>
          </p:cNvPr>
          <p:cNvSpPr txBox="1"/>
          <p:nvPr/>
        </p:nvSpPr>
        <p:spPr>
          <a:xfrm>
            <a:off x="4241750" y="5492852"/>
            <a:ext cx="14115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  <p:bldP spid="20" grpId="0"/>
      <p:bldP spid="21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pictures. Write sentences like the example. Use positive or negative present continuous verbs.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2458" y="2367698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3" y="2890918"/>
            <a:ext cx="4078605" cy="30474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37020" y="4122235"/>
            <a:ext cx="48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She</a:t>
            </a:r>
            <a:r>
              <a:rPr lang="en-US" sz="3200" b="1" dirty="0">
                <a:solidFill>
                  <a:schemeClr val="bg1"/>
                </a:solidFill>
              </a:rPr>
              <a:t>’s talking </a:t>
            </a:r>
            <a:r>
              <a:rPr lang="en-US" sz="3200" dirty="0"/>
              <a:t>to Mai. </a:t>
            </a:r>
            <a:r>
              <a:rPr lang="en-US" sz="3200" dirty="0" smtClean="0"/>
              <a:t>(talk)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22392" y="422995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__________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4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pictures. Write sentences like the example. Use positive or negative present continuous verbs.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2458" y="2367698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3" y="2890918"/>
            <a:ext cx="4078605" cy="30474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37020" y="4122235"/>
            <a:ext cx="48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She</a:t>
            </a:r>
            <a:r>
              <a:rPr lang="en-US" sz="3200" b="1" dirty="0">
                <a:solidFill>
                  <a:srgbClr val="F16649"/>
                </a:solidFill>
              </a:rPr>
              <a:t>’s talking </a:t>
            </a:r>
            <a:r>
              <a:rPr lang="en-US" sz="3200" dirty="0"/>
              <a:t>to Mai. (talk)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9793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pictures. Write sentences like the example. Use positive or negative present continuous verbs.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7067" y="2198747"/>
            <a:ext cx="1054296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</a:rPr>
              <a:t>1. </a:t>
            </a:r>
            <a:r>
              <a:rPr lang="en-US" sz="3400" dirty="0"/>
              <a:t>Nam and </a:t>
            </a:r>
            <a:r>
              <a:rPr lang="en-US" sz="3400" dirty="0" smtClean="0"/>
              <a:t>Ba ___________________________.</a:t>
            </a:r>
            <a:endParaRPr lang="en-US" sz="3400" dirty="0"/>
          </a:p>
          <a:p>
            <a:r>
              <a:rPr lang="en-US" sz="3400" dirty="0"/>
              <a:t>(eat ice cream) </a:t>
            </a:r>
            <a:endParaRPr lang="en-US" sz="3400" dirty="0" smtClean="0"/>
          </a:p>
          <a:p>
            <a:endParaRPr lang="en-US" sz="34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2</a:t>
            </a:r>
            <a:r>
              <a:rPr lang="en-US" sz="3400" b="1" dirty="0">
                <a:solidFill>
                  <a:srgbClr val="0070C0"/>
                </a:solidFill>
              </a:rPr>
              <a:t>. </a:t>
            </a:r>
            <a:r>
              <a:rPr lang="en-US" sz="3400" dirty="0"/>
              <a:t>Lan and </a:t>
            </a:r>
            <a:r>
              <a:rPr lang="en-US" sz="3400" dirty="0" err="1"/>
              <a:t>Trang</a:t>
            </a:r>
            <a:r>
              <a:rPr lang="en-US" sz="3400" dirty="0"/>
              <a:t> </a:t>
            </a:r>
            <a:r>
              <a:rPr lang="en-US" sz="3400" dirty="0" smtClean="0"/>
              <a:t>_______________.</a:t>
            </a:r>
            <a:endParaRPr lang="en-US" sz="3400" dirty="0"/>
          </a:p>
          <a:p>
            <a:r>
              <a:rPr lang="en-US" sz="3400" dirty="0"/>
              <a:t>(take photos) </a:t>
            </a:r>
            <a:endParaRPr lang="en-US" sz="3400" dirty="0" smtClean="0"/>
          </a:p>
          <a:p>
            <a:endParaRPr lang="en-US" sz="34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3</a:t>
            </a:r>
            <a:r>
              <a:rPr lang="en-US" sz="3400" b="1" dirty="0">
                <a:solidFill>
                  <a:srgbClr val="0070C0"/>
                </a:solidFill>
              </a:rPr>
              <a:t>. </a:t>
            </a:r>
            <a:r>
              <a:rPr lang="en-US" sz="3400" dirty="0" smtClean="0"/>
              <a:t>Ha ___________________.</a:t>
            </a:r>
            <a:endParaRPr lang="en-US" sz="3400" dirty="0"/>
          </a:p>
          <a:p>
            <a:r>
              <a:rPr lang="en-US" sz="3400" dirty="0"/>
              <a:t>(write a letter) </a:t>
            </a:r>
            <a:endParaRPr lang="en-US" sz="34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8D441-209D-4529-822D-92A3CD5956F7}"/>
              </a:ext>
            </a:extLst>
          </p:cNvPr>
          <p:cNvSpPr txBox="1"/>
          <p:nvPr/>
        </p:nvSpPr>
        <p:spPr>
          <a:xfrm>
            <a:off x="3158850" y="2161972"/>
            <a:ext cx="61227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aren’t eating ice </a:t>
            </a:r>
            <a:r>
              <a:rPr lang="en-US" sz="3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cream</a:t>
            </a:r>
            <a:endParaRPr lang="en-US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A64E8-E3E9-4490-844C-798600071B18}"/>
              </a:ext>
            </a:extLst>
          </p:cNvPr>
          <p:cNvSpPr txBox="1"/>
          <p:nvPr/>
        </p:nvSpPr>
        <p:spPr>
          <a:xfrm>
            <a:off x="3481249" y="3689994"/>
            <a:ext cx="34590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taking </a:t>
            </a:r>
            <a:r>
              <a:rPr lang="vi-VN" sz="3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endParaRPr lang="vi-VN" sz="3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EFA3A-EC7B-445F-9982-72C3BD63A430}"/>
              </a:ext>
            </a:extLst>
          </p:cNvPr>
          <p:cNvSpPr txBox="1"/>
          <p:nvPr/>
        </p:nvSpPr>
        <p:spPr>
          <a:xfrm>
            <a:off x="1527065" y="5264534"/>
            <a:ext cx="38977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is </a:t>
            </a:r>
            <a:r>
              <a:rPr lang="en-US" sz="3400" b="1" dirty="0">
                <a:solidFill>
                  <a:srgbClr val="FF0000"/>
                </a:solidFill>
              </a:rPr>
              <a:t>/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</a:rPr>
              <a:t>’s </a:t>
            </a:r>
            <a:r>
              <a:rPr lang="en-US" sz="3400" b="1" dirty="0">
                <a:solidFill>
                  <a:srgbClr val="00B050"/>
                </a:solidFill>
              </a:rPr>
              <a:t>writing a </a:t>
            </a:r>
            <a:r>
              <a:rPr lang="en-US" sz="3400" b="1" dirty="0" smtClean="0">
                <a:solidFill>
                  <a:srgbClr val="00B050"/>
                </a:solidFill>
              </a:rPr>
              <a:t>letter</a:t>
            </a:r>
            <a:endParaRPr lang="en-US" sz="34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79" y="1617275"/>
            <a:ext cx="2584510" cy="16697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33" y="2755274"/>
            <a:ext cx="2104278" cy="16893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79" y="4444626"/>
            <a:ext cx="2232730" cy="18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9793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pictures. Write sentences like the example. Use positive or negative present continuous verbs.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7067" y="2198747"/>
            <a:ext cx="1054296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400" b="1" dirty="0" smtClean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4. </a:t>
            </a:r>
            <a:r>
              <a:rPr lang="en-US" sz="3400" dirty="0"/>
              <a:t>Duong and Hung </a:t>
            </a:r>
            <a:r>
              <a:rPr lang="en-US" sz="3400" dirty="0" smtClean="0"/>
              <a:t>______________________________.              </a:t>
            </a:r>
            <a:endParaRPr lang="en-US" sz="3400" dirty="0"/>
          </a:p>
          <a:p>
            <a:r>
              <a:rPr lang="en-US" sz="3400" dirty="0"/>
              <a:t>(play badminton)  </a:t>
            </a:r>
            <a:endParaRPr lang="en-US" sz="3400" b="1" dirty="0" smtClean="0">
              <a:solidFill>
                <a:srgbClr val="0070C0"/>
              </a:solidFill>
            </a:endParaRPr>
          </a:p>
          <a:p>
            <a:endParaRPr lang="en-US" sz="3400" dirty="0" smtClean="0"/>
          </a:p>
          <a:p>
            <a:endParaRPr lang="en-US" sz="3400" dirty="0" smtClean="0"/>
          </a:p>
          <a:p>
            <a:r>
              <a:rPr lang="en-US" sz="3400" b="1" dirty="0" smtClean="0">
                <a:solidFill>
                  <a:srgbClr val="0070C0"/>
                </a:solidFill>
              </a:rPr>
              <a:t>5. </a:t>
            </a:r>
            <a:r>
              <a:rPr lang="en-US" sz="3400" dirty="0" err="1"/>
              <a:t>Phong</a:t>
            </a:r>
            <a:r>
              <a:rPr lang="en-US" sz="3400" dirty="0"/>
              <a:t> </a:t>
            </a:r>
            <a:r>
              <a:rPr lang="en-US" sz="3400" dirty="0" smtClean="0"/>
              <a:t>_________________________.</a:t>
            </a:r>
            <a:endParaRPr lang="en-US" sz="3400" dirty="0"/>
          </a:p>
          <a:p>
            <a:r>
              <a:rPr lang="en-US" sz="3400" dirty="0"/>
              <a:t>(draw a picture) </a:t>
            </a:r>
            <a:endParaRPr lang="en-US" sz="34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8D441-209D-4529-822D-92A3CD5956F7}"/>
              </a:ext>
            </a:extLst>
          </p:cNvPr>
          <p:cNvSpPr txBox="1"/>
          <p:nvPr/>
        </p:nvSpPr>
        <p:spPr>
          <a:xfrm>
            <a:off x="4074987" y="2675801"/>
            <a:ext cx="6454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are not </a:t>
            </a:r>
            <a:r>
              <a:rPr lang="en-US" sz="3400" b="1" dirty="0">
                <a:solidFill>
                  <a:srgbClr val="FF0000"/>
                </a:solidFill>
              </a:rPr>
              <a:t>/</a:t>
            </a:r>
            <a:r>
              <a:rPr lang="en-US" sz="3400" b="1" dirty="0">
                <a:solidFill>
                  <a:srgbClr val="00B050"/>
                </a:solidFill>
              </a:rPr>
              <a:t> aren’t playing </a:t>
            </a:r>
            <a:r>
              <a:rPr lang="en-US" sz="3400" b="1" dirty="0" smtClean="0">
                <a:solidFill>
                  <a:srgbClr val="00B050"/>
                </a:solidFill>
              </a:rPr>
              <a:t>badminton</a:t>
            </a:r>
            <a:endParaRPr lang="en-US" sz="3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EFA3A-EC7B-445F-9982-72C3BD63A430}"/>
              </a:ext>
            </a:extLst>
          </p:cNvPr>
          <p:cNvSpPr txBox="1"/>
          <p:nvPr/>
        </p:nvSpPr>
        <p:spPr>
          <a:xfrm>
            <a:off x="2179399" y="4710892"/>
            <a:ext cx="57148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is not </a:t>
            </a:r>
            <a:r>
              <a:rPr lang="en-US" sz="3400" b="1" dirty="0">
                <a:solidFill>
                  <a:srgbClr val="FF0000"/>
                </a:solidFill>
              </a:rPr>
              <a:t>/</a:t>
            </a:r>
            <a:r>
              <a:rPr lang="en-US" sz="3400" b="1" dirty="0">
                <a:solidFill>
                  <a:srgbClr val="00B050"/>
                </a:solidFill>
              </a:rPr>
              <a:t> isn’t drawing a </a:t>
            </a:r>
            <a:r>
              <a:rPr lang="en-US" sz="3400" b="1" dirty="0" smtClean="0">
                <a:solidFill>
                  <a:srgbClr val="00B050"/>
                </a:solidFill>
              </a:rPr>
              <a:t>picture</a:t>
            </a:r>
            <a:endParaRPr lang="en-US" sz="3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D287B4-E35C-4FAA-B409-3EB8AEFE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0" y="4079191"/>
            <a:ext cx="1501340" cy="2610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0AB4ED-C285-4DFB-8A89-89EF24E41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26" y="3152854"/>
            <a:ext cx="2581968" cy="22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326022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2458" y="2367698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15" y="2660085"/>
            <a:ext cx="3716555" cy="34995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71820" y="2815373"/>
            <a:ext cx="6177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A: </a:t>
            </a:r>
            <a:r>
              <a:rPr lang="en-US" sz="4000" dirty="0"/>
              <a:t>your sister / make a cake?</a:t>
            </a:r>
          </a:p>
          <a:p>
            <a:r>
              <a:rPr lang="en-US" sz="4000" dirty="0"/>
              <a:t>      Is your sister making a cake?</a:t>
            </a:r>
          </a:p>
          <a:p>
            <a:r>
              <a:rPr lang="en-US" sz="4000" b="1" i="1" dirty="0"/>
              <a:t>B: </a:t>
            </a:r>
            <a:r>
              <a:rPr lang="en-US" sz="4000" dirty="0"/>
              <a:t>Yes, she is.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85657" y="3828513"/>
            <a:ext cx="50084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0"/>
          <a:stretch/>
        </p:blipFill>
        <p:spPr>
          <a:xfrm>
            <a:off x="5189640" y="3783927"/>
            <a:ext cx="6927429" cy="32157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825" y="2245045"/>
            <a:ext cx="7381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0070C0"/>
                </a:solidFill>
              </a:rPr>
              <a:t>1. </a:t>
            </a:r>
            <a:r>
              <a:rPr lang="en-US" sz="4000" b="1" i="1" dirty="0" smtClean="0"/>
              <a:t>A</a:t>
            </a:r>
            <a:r>
              <a:rPr lang="en-US" sz="4000" b="1" i="1" dirty="0"/>
              <a:t>: </a:t>
            </a:r>
            <a:r>
              <a:rPr lang="en-US" sz="4000" dirty="0"/>
              <a:t>your friend / swim?</a:t>
            </a:r>
          </a:p>
          <a:p>
            <a:pPr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4000" b="1" dirty="0" smtClean="0"/>
              <a:t>        ______________________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i="1" dirty="0" smtClean="0"/>
              <a:t>    B: </a:t>
            </a:r>
            <a:r>
              <a:rPr lang="en-US" sz="4000" b="1" dirty="0" smtClean="0"/>
              <a:t>__________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6A368-8F72-4D7F-9C87-11037DE25958}"/>
              </a:ext>
            </a:extLst>
          </p:cNvPr>
          <p:cNvSpPr txBox="1"/>
          <p:nvPr/>
        </p:nvSpPr>
        <p:spPr>
          <a:xfrm>
            <a:off x="1303130" y="2907133"/>
            <a:ext cx="562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Is your friend swimming?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1FCFAE-A871-4297-893F-679A9B1D319D}"/>
              </a:ext>
            </a:extLst>
          </p:cNvPr>
          <p:cNvSpPr txBox="1"/>
          <p:nvPr/>
        </p:nvSpPr>
        <p:spPr>
          <a:xfrm>
            <a:off x="1272484" y="3630040"/>
            <a:ext cx="2990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Yes, 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2458" y="1244640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</p:spTree>
    <p:extLst>
      <p:ext uri="{BB962C8B-B14F-4D97-AF65-F5344CB8AC3E}">
        <p14:creationId xmlns:p14="http://schemas.microsoft.com/office/powerpoint/2010/main" val="16227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1859" y="2204378"/>
            <a:ext cx="88746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0070C0"/>
                </a:solidFill>
              </a:rPr>
              <a:t>2. </a:t>
            </a:r>
            <a:r>
              <a:rPr lang="en-US" sz="4000" b="1" i="1" dirty="0" smtClean="0"/>
              <a:t>A</a:t>
            </a:r>
            <a:r>
              <a:rPr lang="en-US" sz="4000" b="1" i="1" dirty="0"/>
              <a:t>: </a:t>
            </a:r>
            <a:r>
              <a:rPr lang="en-US" sz="4000" dirty="0"/>
              <a:t>they / listen to music?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         _______________________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i="1" dirty="0" smtClean="0"/>
              <a:t>    B: </a:t>
            </a:r>
            <a:r>
              <a:rPr lang="en-US" sz="4000" b="1" dirty="0" smtClean="0"/>
              <a:t>_____________</a:t>
            </a:r>
            <a:endParaRPr lang="en-US" sz="4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/>
          <a:stretch/>
        </p:blipFill>
        <p:spPr>
          <a:xfrm>
            <a:off x="5477545" y="3057525"/>
            <a:ext cx="7097970" cy="4048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9177DC-6F2A-43D9-9FAE-31AB3A08E6BE}"/>
              </a:ext>
            </a:extLst>
          </p:cNvPr>
          <p:cNvSpPr txBox="1"/>
          <p:nvPr/>
        </p:nvSpPr>
        <p:spPr>
          <a:xfrm>
            <a:off x="1200608" y="2866796"/>
            <a:ext cx="771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Are they listening to music?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ECAE2-05F8-4FBA-95EC-48A9A7959A6A}"/>
              </a:ext>
            </a:extLst>
          </p:cNvPr>
          <p:cNvSpPr txBox="1"/>
          <p:nvPr/>
        </p:nvSpPr>
        <p:spPr>
          <a:xfrm>
            <a:off x="1120703" y="3564924"/>
            <a:ext cx="3948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No, they aren’t.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E7F03-D5D5-4005-B9CE-06315986033E}"/>
              </a:ext>
            </a:extLst>
          </p:cNvPr>
          <p:cNvSpPr txBox="1"/>
          <p:nvPr/>
        </p:nvSpPr>
        <p:spPr>
          <a:xfrm>
            <a:off x="1120703" y="4237100"/>
            <a:ext cx="575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7030A0"/>
                </a:solidFill>
              </a:rPr>
              <a:t>(They </a:t>
            </a:r>
            <a:r>
              <a:rPr lang="en-US" sz="4000" dirty="0">
                <a:solidFill>
                  <a:srgbClr val="7030A0"/>
                </a:solidFill>
              </a:rPr>
              <a:t>are having a picnic.)</a:t>
            </a:r>
          </a:p>
        </p:txBody>
      </p:sp>
    </p:spTree>
    <p:extLst>
      <p:ext uri="{BB962C8B-B14F-4D97-AF65-F5344CB8AC3E}">
        <p14:creationId xmlns:p14="http://schemas.microsoft.com/office/powerpoint/2010/main" val="35630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410269" y="2358468"/>
            <a:ext cx="6444109" cy="36367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146" y="1094724"/>
            <a:ext cx="10502357" cy="5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Look at the </a:t>
            </a:r>
            <a:r>
              <a:rPr lang="en-US" sz="3000" b="1" dirty="0">
                <a:solidFill>
                  <a:srgbClr val="000000"/>
                </a:solidFill>
                <a:ea typeface="Calibri (MS) Bold"/>
                <a:cs typeface="Calibri (MS) Bold"/>
                <a:sym typeface="Calibri (MS) Bold"/>
              </a:rPr>
              <a:t>video</a:t>
            </a: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and answer the question.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03621" y="1658672"/>
            <a:ext cx="4787503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ea typeface="DejaVu Serif"/>
                <a:cs typeface="DejaVu Serif"/>
                <a:sym typeface="DejaVu Serif"/>
              </a:rPr>
              <a:t>What are they doing?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53415" y="6106416"/>
            <a:ext cx="6466185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They are playing football.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3003621" y="6240005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46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381" y="2245045"/>
            <a:ext cx="73325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</a:rPr>
              <a:t>3</a:t>
            </a:r>
            <a:r>
              <a:rPr lang="en-US" sz="4000" b="1" dirty="0" smtClean="0">
                <a:solidFill>
                  <a:srgbClr val="0070C0"/>
                </a:solidFill>
              </a:rPr>
              <a:t>. </a:t>
            </a:r>
            <a:r>
              <a:rPr lang="en-US" sz="4000" b="1" i="1" dirty="0" smtClean="0"/>
              <a:t>A</a:t>
            </a:r>
            <a:r>
              <a:rPr lang="en-US" sz="4000" b="1" i="1" dirty="0"/>
              <a:t>: </a:t>
            </a:r>
            <a:r>
              <a:rPr lang="en-US" sz="4000" dirty="0" err="1"/>
              <a:t>Mi</a:t>
            </a:r>
            <a:r>
              <a:rPr lang="en-US" sz="4000" dirty="0"/>
              <a:t> / play the piano?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         ______________________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i="1" dirty="0" smtClean="0"/>
              <a:t>    B: </a:t>
            </a:r>
            <a:r>
              <a:rPr lang="en-US" sz="4000" b="1" dirty="0" smtClean="0"/>
              <a:t>_____________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177DC-6F2A-43D9-9FAE-31AB3A08E6BE}"/>
              </a:ext>
            </a:extLst>
          </p:cNvPr>
          <p:cNvSpPr txBox="1"/>
          <p:nvPr/>
        </p:nvSpPr>
        <p:spPr>
          <a:xfrm>
            <a:off x="1898175" y="2900922"/>
            <a:ext cx="554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Is </a:t>
            </a:r>
            <a:r>
              <a:rPr lang="en-US" sz="4000" b="1" dirty="0" err="1">
                <a:solidFill>
                  <a:srgbClr val="00B050"/>
                </a:solidFill>
              </a:rPr>
              <a:t>Mi</a:t>
            </a:r>
            <a:r>
              <a:rPr lang="en-US" sz="4000" b="1" dirty="0">
                <a:solidFill>
                  <a:srgbClr val="00B050"/>
                </a:solidFill>
              </a:rPr>
              <a:t> playing the piano?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ECAE2-05F8-4FBA-95EC-48A9A7959A6A}"/>
              </a:ext>
            </a:extLst>
          </p:cNvPr>
          <p:cNvSpPr txBox="1"/>
          <p:nvPr/>
        </p:nvSpPr>
        <p:spPr>
          <a:xfrm>
            <a:off x="1907700" y="3619018"/>
            <a:ext cx="428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No, she isn’t.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E7F03-D5D5-4005-B9CE-06315986033E}"/>
              </a:ext>
            </a:extLst>
          </p:cNvPr>
          <p:cNvSpPr txBox="1"/>
          <p:nvPr/>
        </p:nvSpPr>
        <p:spPr>
          <a:xfrm>
            <a:off x="1849659" y="4202487"/>
            <a:ext cx="660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7030A0"/>
                </a:solidFill>
              </a:rPr>
              <a:t>(She </a:t>
            </a:r>
            <a:r>
              <a:rPr lang="en-US" sz="4000" dirty="0">
                <a:solidFill>
                  <a:srgbClr val="7030A0"/>
                </a:solidFill>
              </a:rPr>
              <a:t>is doing karate.)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1534610"/>
            <a:ext cx="4146395" cy="51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506" y="2185753"/>
            <a:ext cx="67840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0070C0"/>
                </a:solidFill>
              </a:rPr>
              <a:t>4. </a:t>
            </a:r>
            <a:r>
              <a:rPr lang="en-US" sz="4000" b="1" i="1" dirty="0" smtClean="0"/>
              <a:t>A</a:t>
            </a:r>
            <a:r>
              <a:rPr lang="en-US" sz="4000" b="1" i="1" dirty="0"/>
              <a:t>: </a:t>
            </a:r>
            <a:r>
              <a:rPr lang="en-US" sz="4000" dirty="0"/>
              <a:t>they / learn English?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         ______________________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i="1" dirty="0" smtClean="0"/>
              <a:t>    B: </a:t>
            </a:r>
            <a:r>
              <a:rPr lang="en-US" sz="4000" b="1" dirty="0" smtClean="0"/>
              <a:t>_____________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177DC-6F2A-43D9-9FAE-31AB3A08E6BE}"/>
              </a:ext>
            </a:extLst>
          </p:cNvPr>
          <p:cNvSpPr txBox="1"/>
          <p:nvPr/>
        </p:nvSpPr>
        <p:spPr>
          <a:xfrm>
            <a:off x="1316967" y="2844749"/>
            <a:ext cx="575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Are they learning English?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ECAE2-05F8-4FBA-95EC-48A9A7959A6A}"/>
              </a:ext>
            </a:extLst>
          </p:cNvPr>
          <p:cNvSpPr txBox="1"/>
          <p:nvPr/>
        </p:nvSpPr>
        <p:spPr>
          <a:xfrm>
            <a:off x="1422741" y="3524060"/>
            <a:ext cx="3406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Yes, they are.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15" y="1757553"/>
            <a:ext cx="4507093" cy="48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Look at the pictures. Ask and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18" y="2001252"/>
            <a:ext cx="85690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</a:rPr>
              <a:t>5</a:t>
            </a:r>
            <a:r>
              <a:rPr lang="en-US" sz="4000" b="1" dirty="0" smtClean="0">
                <a:solidFill>
                  <a:srgbClr val="0070C0"/>
                </a:solidFill>
              </a:rPr>
              <a:t>. </a:t>
            </a:r>
            <a:r>
              <a:rPr lang="en-US" sz="4000" b="1" i="1" dirty="0" smtClean="0"/>
              <a:t>A</a:t>
            </a:r>
            <a:r>
              <a:rPr lang="en-US" sz="4000" b="1" i="1" dirty="0"/>
              <a:t>: </a:t>
            </a:r>
            <a:r>
              <a:rPr lang="en-US" sz="4000" dirty="0"/>
              <a:t>your friends / cycle to school?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         ____________________________</a:t>
            </a:r>
            <a:endParaRPr lang="en-US" sz="4000" b="1" dirty="0"/>
          </a:p>
          <a:p>
            <a:pPr>
              <a:spcAft>
                <a:spcPts val="600"/>
              </a:spcAft>
            </a:pPr>
            <a:r>
              <a:rPr lang="en-US" sz="4000" b="1" i="1" dirty="0" smtClean="0"/>
              <a:t>    B: </a:t>
            </a:r>
            <a:r>
              <a:rPr lang="en-US" sz="4000" b="1" dirty="0" smtClean="0"/>
              <a:t>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177DC-6F2A-43D9-9FAE-31AB3A08E6BE}"/>
              </a:ext>
            </a:extLst>
          </p:cNvPr>
          <p:cNvSpPr txBox="1"/>
          <p:nvPr/>
        </p:nvSpPr>
        <p:spPr>
          <a:xfrm>
            <a:off x="1216025" y="2663562"/>
            <a:ext cx="7465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Are your friends cycling to school?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ECAE2-05F8-4FBA-95EC-48A9A7959A6A}"/>
              </a:ext>
            </a:extLst>
          </p:cNvPr>
          <p:cNvSpPr txBox="1"/>
          <p:nvPr/>
        </p:nvSpPr>
        <p:spPr>
          <a:xfrm>
            <a:off x="1216025" y="3373497"/>
            <a:ext cx="3516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No, </a:t>
            </a:r>
            <a:r>
              <a:rPr lang="en-US" sz="4000" b="1" dirty="0">
                <a:solidFill>
                  <a:srgbClr val="00B050"/>
                </a:solidFill>
              </a:rPr>
              <a:t>they </a:t>
            </a:r>
            <a:r>
              <a:rPr lang="en-US" sz="4000" b="1" dirty="0" smtClean="0">
                <a:solidFill>
                  <a:srgbClr val="00B050"/>
                </a:solidFill>
              </a:rPr>
              <a:t>aren’t.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76" y="2562225"/>
            <a:ext cx="4427635" cy="44459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47C51F-DF16-4750-ADF8-34D8D49603A3}"/>
              </a:ext>
            </a:extLst>
          </p:cNvPr>
          <p:cNvSpPr txBox="1"/>
          <p:nvPr/>
        </p:nvSpPr>
        <p:spPr>
          <a:xfrm>
            <a:off x="1190982" y="3983889"/>
            <a:ext cx="613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7030A0"/>
                </a:solidFill>
              </a:rPr>
              <a:t>(They </a:t>
            </a:r>
            <a:r>
              <a:rPr lang="en-US" sz="4000" dirty="0">
                <a:solidFill>
                  <a:srgbClr val="7030A0"/>
                </a:solidFill>
              </a:rPr>
              <a:t>are walking to school.)</a:t>
            </a:r>
          </a:p>
        </p:txBody>
      </p:sp>
    </p:spTree>
    <p:extLst>
      <p:ext uri="{BB962C8B-B14F-4D97-AF65-F5344CB8AC3E}">
        <p14:creationId xmlns:p14="http://schemas.microsoft.com/office/powerpoint/2010/main" val="20471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4915" y="2862097"/>
            <a:ext cx="10217410" cy="3036669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365681" y="1546048"/>
            <a:ext cx="234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5408" y="1534557"/>
            <a:ext cx="639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present continuous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5" y="2132077"/>
            <a:ext cx="4097553" cy="10485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66942" y="3349379"/>
            <a:ext cx="9695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When something often happens or is fixed, we use the present simple.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When something is happening now, we use the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34361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8770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verbs in brackets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present simple or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present continuous.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7067" y="1833610"/>
            <a:ext cx="11200108" cy="481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1. </a:t>
            </a:r>
            <a:r>
              <a:rPr lang="en-US" sz="3200" dirty="0" smtClean="0"/>
              <a:t>My </a:t>
            </a:r>
            <a:r>
              <a:rPr lang="en-US" sz="3200" dirty="0"/>
              <a:t>best friend (not walk) </a:t>
            </a:r>
            <a:r>
              <a:rPr lang="en-US" sz="3200" dirty="0" smtClean="0"/>
              <a:t>_______________________ </a:t>
            </a:r>
            <a:r>
              <a:rPr lang="en-US" sz="3200" dirty="0"/>
              <a:t>to school every day. Sometimes she (cycle) </a:t>
            </a:r>
            <a:r>
              <a:rPr lang="en-US" sz="3200" dirty="0" smtClean="0"/>
              <a:t>_______.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2. </a:t>
            </a:r>
            <a:r>
              <a:rPr lang="en-US" sz="3200" dirty="0"/>
              <a:t>Look! What _______ he (play) </a:t>
            </a:r>
            <a:r>
              <a:rPr lang="en-US" sz="3200" dirty="0" smtClean="0"/>
              <a:t>_______?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3. </a:t>
            </a:r>
            <a:r>
              <a:rPr lang="en-US" sz="3200" dirty="0"/>
              <a:t>_______ your friends (study) _______ in the library every 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afternoon?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4. </a:t>
            </a:r>
            <a:r>
              <a:rPr lang="en-US" sz="3200" dirty="0"/>
              <a:t>I (write) </a:t>
            </a:r>
            <a:r>
              <a:rPr lang="en-US" sz="3200" dirty="0" smtClean="0"/>
              <a:t>________________ </a:t>
            </a:r>
            <a:r>
              <a:rPr lang="en-US" sz="3200" dirty="0"/>
              <a:t>an email to my friend now</a:t>
            </a:r>
            <a:r>
              <a:rPr lang="en-US" sz="3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5. </a:t>
            </a:r>
            <a:r>
              <a:rPr lang="en-US" sz="3200" dirty="0" smtClean="0"/>
              <a:t>He (not do) ________________ his homework now. He (read) ____________.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8D441-209D-4529-822D-92A3CD5956F7}"/>
              </a:ext>
            </a:extLst>
          </p:cNvPr>
          <p:cNvSpPr txBox="1"/>
          <p:nvPr/>
        </p:nvSpPr>
        <p:spPr>
          <a:xfrm>
            <a:off x="5224817" y="1871316"/>
            <a:ext cx="4309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vi-VN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A64E8-E3E9-4490-844C-798600071B18}"/>
              </a:ext>
            </a:extLst>
          </p:cNvPr>
          <p:cNvSpPr txBox="1"/>
          <p:nvPr/>
        </p:nvSpPr>
        <p:spPr>
          <a:xfrm>
            <a:off x="6184937" y="2488305"/>
            <a:ext cx="1187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cycles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EFA3A-EC7B-445F-9982-72C3BD63A430}"/>
              </a:ext>
            </a:extLst>
          </p:cNvPr>
          <p:cNvSpPr txBox="1"/>
          <p:nvPr/>
        </p:nvSpPr>
        <p:spPr>
          <a:xfrm>
            <a:off x="3525809" y="3073080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27A0B-970E-4B67-986C-2BF0E03931BD}"/>
              </a:ext>
            </a:extLst>
          </p:cNvPr>
          <p:cNvSpPr txBox="1"/>
          <p:nvPr/>
        </p:nvSpPr>
        <p:spPr>
          <a:xfrm>
            <a:off x="1472029" y="3653474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E32583-A51E-4D5B-9596-6ED9EF6983AC}"/>
              </a:ext>
            </a:extLst>
          </p:cNvPr>
          <p:cNvSpPr txBox="1"/>
          <p:nvPr/>
        </p:nvSpPr>
        <p:spPr>
          <a:xfrm>
            <a:off x="2499266" y="480019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am 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</a:rPr>
              <a:t>‘m </a:t>
            </a:r>
            <a:r>
              <a:rPr lang="en-US" sz="3200" b="1" dirty="0">
                <a:solidFill>
                  <a:srgbClr val="00B050"/>
                </a:solidFill>
              </a:rPr>
              <a:t>writing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2DEB9-FAAA-4F05-9B5C-2212562FE2CB}"/>
              </a:ext>
            </a:extLst>
          </p:cNvPr>
          <p:cNvSpPr txBox="1"/>
          <p:nvPr/>
        </p:nvSpPr>
        <p:spPr>
          <a:xfrm>
            <a:off x="588727" y="5943350"/>
            <a:ext cx="2449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is 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>
                <a:solidFill>
                  <a:srgbClr val="00B050"/>
                </a:solidFill>
              </a:rPr>
              <a:t> ‘s </a:t>
            </a:r>
            <a:r>
              <a:rPr lang="en-US" sz="3200" b="1" dirty="0" smtClean="0">
                <a:solidFill>
                  <a:srgbClr val="00B050"/>
                </a:solidFill>
              </a:rPr>
              <a:t>reading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EFA3A-EC7B-445F-9982-72C3BD63A430}"/>
              </a:ext>
            </a:extLst>
          </p:cNvPr>
          <p:cNvSpPr txBox="1"/>
          <p:nvPr/>
        </p:nvSpPr>
        <p:spPr>
          <a:xfrm>
            <a:off x="6006352" y="3038209"/>
            <a:ext cx="140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27A0B-970E-4B67-986C-2BF0E03931BD}"/>
              </a:ext>
            </a:extLst>
          </p:cNvPr>
          <p:cNvSpPr txBox="1"/>
          <p:nvPr/>
        </p:nvSpPr>
        <p:spPr>
          <a:xfrm>
            <a:off x="6006352" y="3662359"/>
            <a:ext cx="111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tudy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42DEB9-FAAA-4F05-9B5C-2212562FE2CB}"/>
              </a:ext>
            </a:extLst>
          </p:cNvPr>
          <p:cNvSpPr txBox="1"/>
          <p:nvPr/>
        </p:nvSpPr>
        <p:spPr>
          <a:xfrm>
            <a:off x="3029103" y="5389474"/>
            <a:ext cx="3371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is not 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b="1" dirty="0" smtClean="0">
                <a:solidFill>
                  <a:srgbClr val="00B050"/>
                </a:solidFill>
              </a:rPr>
              <a:t> isn‘t doing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92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5429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Charades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mime different actions. 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Others guess what you are doing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8670" y="2309052"/>
            <a:ext cx="2605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072" y="3154785"/>
            <a:ext cx="8187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A: </a:t>
            </a:r>
            <a:r>
              <a:rPr lang="en-US" sz="3600" dirty="0"/>
              <a:t>Are you dancing?</a:t>
            </a:r>
          </a:p>
          <a:p>
            <a:r>
              <a:rPr lang="en-US" sz="3600" b="1" i="1" dirty="0"/>
              <a:t>B: </a:t>
            </a:r>
            <a:r>
              <a:rPr lang="en-US" sz="3600" dirty="0"/>
              <a:t>No, I’m not.</a:t>
            </a:r>
          </a:p>
          <a:p>
            <a:r>
              <a:rPr lang="en-US" sz="3600" b="1" i="1" dirty="0"/>
              <a:t>C: </a:t>
            </a:r>
            <a:r>
              <a:rPr lang="en-US" sz="3600" dirty="0"/>
              <a:t>Are you looking for something?</a:t>
            </a:r>
          </a:p>
          <a:p>
            <a:r>
              <a:rPr lang="en-US" sz="3600" b="1" i="1" dirty="0"/>
              <a:t>B: </a:t>
            </a:r>
            <a:r>
              <a:rPr lang="en-US" sz="3600" dirty="0"/>
              <a:t>Yes, I am.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781" y="113437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6339" y="2367698"/>
            <a:ext cx="5443644" cy="3962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618" t="15297" r="4915" b="13143"/>
          <a:stretch/>
        </p:blipFill>
        <p:spPr>
          <a:xfrm>
            <a:off x="1096365" y="1280409"/>
            <a:ext cx="1516690" cy="4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present continuous to talk about things happening </a:t>
            </a:r>
            <a:r>
              <a:rPr lang="en-US" sz="3600" dirty="0" smtClean="0"/>
              <a:t>now;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Ask about appearance and personality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65" y="118189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182517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Do exercises in the 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1"/>
          <p:cNvSpPr/>
          <p:nvPr/>
        </p:nvSpPr>
        <p:spPr>
          <a:xfrm>
            <a:off x="-20710" y="0"/>
            <a:ext cx="12212710" cy="6858000"/>
          </a:xfrm>
          <a:custGeom>
            <a:avLst/>
            <a:gdLst/>
            <a:ahLst/>
            <a:cxnLst/>
            <a:rect l="l" t="t" r="r" b="b"/>
            <a:pathLst>
              <a:path w="13716000" h="8229600">
                <a:moveTo>
                  <a:pt x="0" y="0"/>
                </a:moveTo>
                <a:lnTo>
                  <a:pt x="13716000" y="0"/>
                </a:lnTo>
                <a:lnTo>
                  <a:pt x="13716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06919" y="2624595"/>
            <a:ext cx="383587" cy="552284"/>
          </a:xfrm>
          <a:custGeom>
            <a:avLst/>
            <a:gdLst/>
            <a:ahLst/>
            <a:cxnLst/>
            <a:rect l="l" t="t" r="r" b="b"/>
            <a:pathLst>
              <a:path w="575380" h="828426">
                <a:moveTo>
                  <a:pt x="0" y="0"/>
                </a:moveTo>
                <a:lnTo>
                  <a:pt x="575379" y="0"/>
                </a:lnTo>
                <a:lnTo>
                  <a:pt x="575379" y="828426"/>
                </a:lnTo>
                <a:lnTo>
                  <a:pt x="0" y="82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6439" y="2667233"/>
            <a:ext cx="383587" cy="552284"/>
          </a:xfrm>
          <a:custGeom>
            <a:avLst/>
            <a:gdLst/>
            <a:ahLst/>
            <a:cxnLst/>
            <a:rect l="l" t="t" r="r" b="b"/>
            <a:pathLst>
              <a:path w="575380" h="828426">
                <a:moveTo>
                  <a:pt x="0" y="0"/>
                </a:moveTo>
                <a:lnTo>
                  <a:pt x="575380" y="0"/>
                </a:lnTo>
                <a:lnTo>
                  <a:pt x="575380" y="828426"/>
                </a:lnTo>
                <a:lnTo>
                  <a:pt x="0" y="82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138414" y="847959"/>
            <a:ext cx="2632899" cy="2678222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4166886" y="0"/>
                </a:moveTo>
                <a:lnTo>
                  <a:pt x="0" y="0"/>
                </a:lnTo>
                <a:lnTo>
                  <a:pt x="0" y="4114800"/>
                </a:lnTo>
                <a:lnTo>
                  <a:pt x="4166886" y="4114800"/>
                </a:lnTo>
                <a:lnTo>
                  <a:pt x="41668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01616" y="2610366"/>
            <a:ext cx="5964534" cy="4021146"/>
          </a:xfrm>
          <a:custGeom>
            <a:avLst/>
            <a:gdLst/>
            <a:ahLst/>
            <a:cxnLst/>
            <a:rect l="l" t="t" r="r" b="b"/>
            <a:pathLst>
              <a:path w="6655755" h="5337439">
                <a:moveTo>
                  <a:pt x="0" y="0"/>
                </a:moveTo>
                <a:lnTo>
                  <a:pt x="6655755" y="0"/>
                </a:lnTo>
                <a:lnTo>
                  <a:pt x="6655755" y="5337439"/>
                </a:lnTo>
                <a:lnTo>
                  <a:pt x="0" y="5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42" r="-224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46" y="136059"/>
            <a:ext cx="1344585" cy="1423800"/>
          </a:xfrm>
          <a:custGeom>
            <a:avLst/>
            <a:gdLst/>
            <a:ahLst/>
            <a:cxnLst/>
            <a:rect l="l" t="t" r="r" b="b"/>
            <a:pathLst>
              <a:path w="2055987" h="2092608">
                <a:moveTo>
                  <a:pt x="0" y="0"/>
                </a:moveTo>
                <a:lnTo>
                  <a:pt x="2055988" y="0"/>
                </a:lnTo>
                <a:lnTo>
                  <a:pt x="2055988" y="2092608"/>
                </a:lnTo>
                <a:lnTo>
                  <a:pt x="0" y="2092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686439" y="1818095"/>
            <a:ext cx="5938941" cy="28028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 Soft Black" panose="02000506030000020004" pitchFamily="2" charset="0"/>
              </a:rPr>
              <a:t>GOODBYE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 Soft Black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38572" y="1657975"/>
            <a:ext cx="4787503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ea typeface="DejaVu Serif"/>
                <a:cs typeface="DejaVu Serif"/>
                <a:sym typeface="DejaVu Serif"/>
              </a:rPr>
              <a:t>What are they doing?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77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645277" y="2472157"/>
            <a:ext cx="5974094" cy="337151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003622" y="5843675"/>
            <a:ext cx="5748238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They are riding a bike. </a:t>
            </a:r>
          </a:p>
        </p:txBody>
      </p:sp>
      <p:sp>
        <p:nvSpPr>
          <p:cNvPr id="18" name="Freeform 3"/>
          <p:cNvSpPr/>
          <p:nvPr/>
        </p:nvSpPr>
        <p:spPr>
          <a:xfrm>
            <a:off x="3238572" y="6037670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15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38572" y="1657975"/>
            <a:ext cx="4787503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ea typeface="DejaVu Serif"/>
                <a:cs typeface="DejaVu Serif"/>
                <a:sym typeface="DejaVu Serif"/>
              </a:rPr>
              <a:t>What are they doing?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3003622" y="5843675"/>
            <a:ext cx="5748238" cy="57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They are </a:t>
            </a:r>
            <a:r>
              <a:rPr lang="en-US" sz="3000" dirty="0" smtClean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dancing. </a:t>
            </a:r>
            <a:endParaRPr lang="en-US" sz="3000" dirty="0">
              <a:solidFill>
                <a:srgbClr val="000000"/>
              </a:solidFill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8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238499" y="2508818"/>
            <a:ext cx="5513361" cy="3111501"/>
          </a:xfrm>
          <a:prstGeom prst="rect">
            <a:avLst/>
          </a:prstGeom>
        </p:spPr>
      </p:pic>
      <p:sp>
        <p:nvSpPr>
          <p:cNvPr id="19" name="Freeform 3"/>
          <p:cNvSpPr/>
          <p:nvPr/>
        </p:nvSpPr>
        <p:spPr>
          <a:xfrm>
            <a:off x="3602710" y="5979851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63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067" y="2285692"/>
            <a:ext cx="3325797" cy="4043521"/>
          </a:xfrm>
          <a:custGeom>
            <a:avLst/>
            <a:gdLst/>
            <a:ahLst/>
            <a:cxnLst/>
            <a:rect l="l" t="t" r="r" b="b"/>
            <a:pathLst>
              <a:path w="4988695" h="6065282">
                <a:moveTo>
                  <a:pt x="0" y="0"/>
                </a:moveTo>
                <a:lnTo>
                  <a:pt x="4988695" y="0"/>
                </a:lnTo>
                <a:lnTo>
                  <a:pt x="4988695" y="6065282"/>
                </a:lnTo>
                <a:lnTo>
                  <a:pt x="0" y="6065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5906" y="1816450"/>
            <a:ext cx="7524171" cy="56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Calibri (MS) Bold"/>
                <a:cs typeface="Calibri (MS) Bold"/>
                <a:sym typeface="Calibri (MS) Bold"/>
              </a:rPr>
              <a:t>1. now / learning / she / English / is.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53734" y="2684696"/>
            <a:ext cx="7420570" cy="5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She </a:t>
            </a:r>
            <a:r>
              <a:rPr lang="en-US" sz="28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is learning English now.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4619763" y="2814075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820759" y="1185331"/>
            <a:ext cx="81919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cs typeface="Myriad Arabic" panose="01010101010101010101" pitchFamily="50" charset="-78"/>
              </a:rPr>
              <a:t>Arrange the words to make sentences meaningful.</a:t>
            </a:r>
            <a:endParaRPr lang="en-US" sz="3000" b="1" i="0" dirty="0">
              <a:effectLst/>
              <a:cs typeface="Myriad Arabic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64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163" y="1449309"/>
            <a:ext cx="6711193" cy="54864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5393" y="508425"/>
            <a:ext cx="11942614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2. walk / park / he / dog / for / talking  the / his / in / a / is.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96402" y="1297359"/>
            <a:ext cx="10588129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He is taking his dog for a walk in the park.</a:t>
            </a:r>
          </a:p>
        </p:txBody>
      </p:sp>
      <p:sp>
        <p:nvSpPr>
          <p:cNvPr id="5" name="Freeform 3"/>
          <p:cNvSpPr/>
          <p:nvPr/>
        </p:nvSpPr>
        <p:spPr>
          <a:xfrm>
            <a:off x="2991598" y="1449309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169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1276" y="2455498"/>
            <a:ext cx="4303445" cy="4402502"/>
          </a:xfrm>
          <a:custGeom>
            <a:avLst/>
            <a:gdLst/>
            <a:ahLst/>
            <a:cxnLst/>
            <a:rect l="l" t="t" r="r" b="b"/>
            <a:pathLst>
              <a:path w="6455168" h="6603753">
                <a:moveTo>
                  <a:pt x="0" y="0"/>
                </a:moveTo>
                <a:lnTo>
                  <a:pt x="6455168" y="0"/>
                </a:lnTo>
                <a:lnTo>
                  <a:pt x="6455168" y="6603753"/>
                </a:lnTo>
                <a:lnTo>
                  <a:pt x="0" y="6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694" y="615950"/>
            <a:ext cx="11942614" cy="57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Trang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 / friends / about / talking / new /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Phong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 / their / and / are.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7159" y="1451862"/>
            <a:ext cx="10820400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Phong</a:t>
            </a: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 and </a:t>
            </a:r>
            <a:r>
              <a:rPr lang="en-US" sz="3000" dirty="0" err="1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Trang</a:t>
            </a: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 are talking about their new friends.</a:t>
            </a:r>
          </a:p>
        </p:txBody>
      </p:sp>
      <p:sp>
        <p:nvSpPr>
          <p:cNvPr id="5" name="Freeform 3"/>
          <p:cNvSpPr/>
          <p:nvPr/>
        </p:nvSpPr>
        <p:spPr>
          <a:xfrm>
            <a:off x="831276" y="1603812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54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50831" y="2137536"/>
            <a:ext cx="4098823" cy="4383768"/>
          </a:xfrm>
          <a:custGeom>
            <a:avLst/>
            <a:gdLst/>
            <a:ahLst/>
            <a:cxnLst/>
            <a:rect l="l" t="t" r="r" b="b"/>
            <a:pathLst>
              <a:path w="6148234" h="6575652">
                <a:moveTo>
                  <a:pt x="0" y="0"/>
                </a:moveTo>
                <a:lnTo>
                  <a:pt x="6148235" y="0"/>
                </a:lnTo>
                <a:lnTo>
                  <a:pt x="6148235" y="6575652"/>
                </a:lnTo>
                <a:lnTo>
                  <a:pt x="0" y="657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9397" y="2698197"/>
            <a:ext cx="2731435" cy="3474003"/>
          </a:xfrm>
          <a:custGeom>
            <a:avLst/>
            <a:gdLst/>
            <a:ahLst/>
            <a:cxnLst/>
            <a:rect l="l" t="t" r="r" b="b"/>
            <a:pathLst>
              <a:path w="4097152" h="5211004">
                <a:moveTo>
                  <a:pt x="0" y="0"/>
                </a:moveTo>
                <a:lnTo>
                  <a:pt x="4097152" y="0"/>
                </a:lnTo>
                <a:lnTo>
                  <a:pt x="4097152" y="5211004"/>
                </a:lnTo>
                <a:lnTo>
                  <a:pt x="0" y="521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41147" y="4590439"/>
            <a:ext cx="1486360" cy="840543"/>
            <a:chOff x="0" y="-95250"/>
            <a:chExt cx="587204" cy="4304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2913" cy="335240"/>
            </a:xfrm>
            <a:custGeom>
              <a:avLst/>
              <a:gdLst/>
              <a:ahLst/>
              <a:cxnLst/>
              <a:rect l="l" t="t" r="r" b="b"/>
              <a:pathLst>
                <a:path w="582913" h="335240">
                  <a:moveTo>
                    <a:pt x="167620" y="0"/>
                  </a:moveTo>
                  <a:lnTo>
                    <a:pt x="415293" y="0"/>
                  </a:lnTo>
                  <a:cubicBezTo>
                    <a:pt x="459749" y="0"/>
                    <a:pt x="502383" y="17660"/>
                    <a:pt x="533818" y="49095"/>
                  </a:cubicBezTo>
                  <a:cubicBezTo>
                    <a:pt x="565253" y="80530"/>
                    <a:pt x="582913" y="123165"/>
                    <a:pt x="582913" y="167620"/>
                  </a:cubicBezTo>
                  <a:lnTo>
                    <a:pt x="582913" y="167620"/>
                  </a:lnTo>
                  <a:cubicBezTo>
                    <a:pt x="582913" y="260194"/>
                    <a:pt x="507867" y="335240"/>
                    <a:pt x="415293" y="335240"/>
                  </a:cubicBezTo>
                  <a:lnTo>
                    <a:pt x="167620" y="335240"/>
                  </a:lnTo>
                  <a:cubicBezTo>
                    <a:pt x="75046" y="335240"/>
                    <a:pt x="0" y="260194"/>
                    <a:pt x="0" y="167620"/>
                  </a:cubicBezTo>
                  <a:lnTo>
                    <a:pt x="0" y="167620"/>
                  </a:lnTo>
                  <a:cubicBezTo>
                    <a:pt x="0" y="75046"/>
                    <a:pt x="75046" y="0"/>
                    <a:pt x="16762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4291" y="-95250"/>
              <a:ext cx="582913" cy="4304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853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Susan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624946" y="702748"/>
            <a:ext cx="920740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a typeface="DejaVu Serif Bold"/>
                <a:cs typeface="DejaVu Serif Bold"/>
                <a:sym typeface="DejaVu Serif Bold"/>
              </a:rPr>
              <a:t>4. isn’t / piano / Susan / playing / the.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4483" y="1529845"/>
            <a:ext cx="7338219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ea typeface="DejaVu Serif Bold"/>
                <a:cs typeface="DejaVu Serif Bold"/>
                <a:sym typeface="DejaVu Serif Bold"/>
              </a:rPr>
              <a:t>Susan isn’t playing the piano.</a:t>
            </a:r>
          </a:p>
        </p:txBody>
      </p:sp>
      <p:sp>
        <p:nvSpPr>
          <p:cNvPr id="9" name="Freeform 3"/>
          <p:cNvSpPr/>
          <p:nvPr/>
        </p:nvSpPr>
        <p:spPr>
          <a:xfrm>
            <a:off x="938662" y="1621672"/>
            <a:ext cx="727330" cy="436673"/>
          </a:xfrm>
          <a:custGeom>
            <a:avLst/>
            <a:gdLst/>
            <a:ahLst/>
            <a:cxnLst/>
            <a:rect l="l" t="t" r="r" b="b"/>
            <a:pathLst>
              <a:path w="2408376" h="1026570">
                <a:moveTo>
                  <a:pt x="0" y="0"/>
                </a:moveTo>
                <a:lnTo>
                  <a:pt x="2408376" y="0"/>
                </a:lnTo>
                <a:lnTo>
                  <a:pt x="2408376" y="1026570"/>
                </a:lnTo>
                <a:lnTo>
                  <a:pt x="0" y="1026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35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6532</TotalTime>
  <Words>1466</Words>
  <Application>Microsoft Office PowerPoint</Application>
  <PresentationFormat>Widescreen</PresentationFormat>
  <Paragraphs>294</Paragraphs>
  <Slides>38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(MS) Bold</vt:lpstr>
      <vt:lpstr>Calibri Light</vt:lpstr>
      <vt:lpstr>DejaVu Serif</vt:lpstr>
      <vt:lpstr>DejaVu Serif Bold</vt:lpstr>
      <vt:lpstr>Mulled Wine Season</vt:lpstr>
      <vt:lpstr>Myriad Arabic</vt:lpstr>
      <vt:lpstr>Myriad Pro</vt:lpstr>
      <vt:lpstr>Noto Serif Display</vt:lpstr>
      <vt:lpstr>Proxima Soft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256</cp:revision>
  <dcterms:created xsi:type="dcterms:W3CDTF">2020-12-09T02:04:09Z</dcterms:created>
  <dcterms:modified xsi:type="dcterms:W3CDTF">2024-10-10T15:38:20Z</dcterms:modified>
</cp:coreProperties>
</file>