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45" r:id="rId3"/>
    <p:sldMasterId id="2147483759" r:id="rId4"/>
    <p:sldMasterId id="2147483773" r:id="rId5"/>
    <p:sldMasterId id="2147483786" r:id="rId6"/>
    <p:sldMasterId id="2147483812" r:id="rId7"/>
    <p:sldMasterId id="2147483825" r:id="rId8"/>
    <p:sldMasterId id="2147483838" r:id="rId9"/>
    <p:sldMasterId id="2147483851" r:id="rId10"/>
  </p:sldMasterIdLst>
  <p:notesMasterIdLst>
    <p:notesMasterId r:id="rId37"/>
  </p:notesMasterIdLst>
  <p:sldIdLst>
    <p:sldId id="325" r:id="rId11"/>
    <p:sldId id="296" r:id="rId12"/>
    <p:sldId id="297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00" r:id="rId22"/>
    <p:sldId id="264" r:id="rId23"/>
    <p:sldId id="278" r:id="rId24"/>
    <p:sldId id="320" r:id="rId25"/>
    <p:sldId id="301" r:id="rId26"/>
    <p:sldId id="321" r:id="rId27"/>
    <p:sldId id="313" r:id="rId28"/>
    <p:sldId id="284" r:id="rId29"/>
    <p:sldId id="270" r:id="rId30"/>
    <p:sldId id="285" r:id="rId31"/>
    <p:sldId id="317" r:id="rId32"/>
    <p:sldId id="314" r:id="rId33"/>
    <p:sldId id="316" r:id="rId34"/>
    <p:sldId id="272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734FAC-8F5D-4DAC-9322-D1FF027C4F7C}">
          <p14:sldIdLst>
            <p14:sldId id="325"/>
            <p14:sldId id="296"/>
            <p14:sldId id="297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00"/>
            <p14:sldId id="264"/>
            <p14:sldId id="278"/>
            <p14:sldId id="320"/>
            <p14:sldId id="301"/>
            <p14:sldId id="321"/>
            <p14:sldId id="313"/>
            <p14:sldId id="284"/>
            <p14:sldId id="270"/>
          </p14:sldIdLst>
        </p14:section>
        <p14:section name="Untitled Section" id="{084FE01C-42AC-42D2-9FA7-034B00C79846}">
          <p14:sldIdLst>
            <p14:sldId id="285"/>
            <p14:sldId id="317"/>
            <p14:sldId id="314"/>
            <p14:sldId id="316"/>
            <p14:sldId id="272"/>
            <p14:sldId id="3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00FF"/>
    <a:srgbClr val="FF5050"/>
    <a:srgbClr val="FFFF99"/>
    <a:srgbClr val="ED13E3"/>
    <a:srgbClr val="A50021"/>
    <a:srgbClr val="A52F8F"/>
    <a:srgbClr val="FFCC66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364" autoAdjust="0"/>
  </p:normalViewPr>
  <p:slideViewPr>
    <p:cSldViewPr>
      <p:cViewPr>
        <p:scale>
          <a:sx n="86" d="100"/>
          <a:sy n="86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244E-605C-4D54-A809-025D66E69999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A6C0-983C-4229-8D5A-7AD0870D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FC9A2-ADAB-479E-9EBB-610AC9DCAF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44EE7-E7A5-4793-9518-CBA62E17C8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878263" y="0"/>
            <a:ext cx="29829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878263" y="8686800"/>
            <a:ext cx="29829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-4763" y="8686800"/>
            <a:ext cx="2979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-4763" y="0"/>
            <a:ext cx="2979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3884613" y="8686800"/>
            <a:ext cx="2970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-1588" y="8686800"/>
            <a:ext cx="297180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-1588" y="0"/>
            <a:ext cx="297180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9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6A6C0-983C-4229-8D5A-7AD0870DFC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6891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871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02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681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571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84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641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422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3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7594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749FE-4058-4482-85D2-421DAB67E3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51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6B30E-678D-4015-8CA2-330DA91238F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47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00572D-05E4-4A58-A33F-8245769F88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725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D2302-6350-4328-B61B-107F51176D1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952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E3C27-1B70-4638-93C6-F515B7B0114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95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B34F5-40E9-49BF-9084-D64F69D302F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182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9374-D87E-4FE3-B195-9DBCD890BB9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010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EA807-6B1B-480B-B5E2-3BBC925A27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886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34FC3-06F2-4CFB-93C9-9761A8C52D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5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2C1EF-9391-4244-B064-422A07DBC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705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B8313-068A-462E-BFA3-C9EE62CBF5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612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CB3CC-4940-447E-BA00-E1A82ADFA0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166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91625-9648-440C-99EC-56D05EDBB3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018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CC93A-5758-404D-90B0-971837F5A2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218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C7D11-B530-438E-96C9-8FD44868D5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258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1DE4C-1604-456E-811D-B09A31A2E9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0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FDDC3-2CA7-400D-AC02-1E645AD894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0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B325A-1284-49B2-A050-053128EC18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1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CDB9-6752-4732-96FE-8249E201F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3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0155-8A7A-4F11-865D-314FBB5042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9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73C0C-42FD-45A1-8D18-128759DCB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1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4A13-BB3B-4C53-92CF-9508DC6612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CF79-63C2-4D9E-B163-B6F2C42BE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8A2DC-3C3B-4673-9458-2FFCB1882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2A40B-25C5-4C4A-89C8-E581C0C9CC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45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BEDDF-9D00-4252-9F04-AD2DAD9A4A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7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8D391-D5E5-48A0-8961-E1B932D8EE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716DDB-FDFD-4799-AE66-D7FF7FCE6F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5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4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8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7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3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47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9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5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3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78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4A0EAD-FB5E-407D-A356-6ACB78407A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359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2C1EF-9391-4244-B064-422A07DBCE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4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62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6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1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8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7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85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40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4A0EAD-FB5E-407D-A356-6ACB78407A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329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2C1EF-9391-4244-B064-422A07DBCE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65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83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0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40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80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40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71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75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48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80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1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2C1EF-9391-4244-B064-422A07DB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45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1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68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8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70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42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1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18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69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72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29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72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2C1EF-9391-4244-B064-422A07DB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87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00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04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4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9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31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55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79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57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56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37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92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2C1EF-9391-4244-B064-422A07DBC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162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5ACD2-B9DB-4950-88D0-2741BA2B346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79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0A08AD-F8A6-47DC-88AB-799DD76109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9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9892C-33B9-49B4-97D5-996DA3EC94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72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732B8-76A5-4728-8EE4-F2D2CF821C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54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48C9C-A4EC-418D-9FE5-AD4F44B732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120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6CEF4-CB0A-4F50-9893-9344228F556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4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B50B5-D209-4153-9984-4539CF1801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825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60928-FE78-4664-8215-AB0E4C693E6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779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255E0-6489-4C90-A867-EF37616FE1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441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0D859-58D4-414B-8DF5-B1FD80DF17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98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90A4A-9582-45C9-A1CC-7373052F68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7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8AB52-71B4-4B38-89B5-9D1CDE1A99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1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C17E65-B96E-4CDA-93F9-45226FACEA2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4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0D750-E557-4A4B-A350-2AAA362060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8BF0-34C2-49A6-90D1-93F6F9DBE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80CF-16D1-4A43-8CF2-95B023DD7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24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72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2D585-73BC-48CD-9979-DA723BD102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CDEDF-2D29-417D-AE4A-49FB0EE62C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6C389-7CEE-4580-AA23-2E74C2AD5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4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5.wmf"/><Relationship Id="rId3" Type="http://schemas.openxmlformats.org/officeDocument/2006/relationships/image" Target="../media/image36.jpeg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4.wmf"/><Relationship Id="rId5" Type="http://schemas.openxmlformats.org/officeDocument/2006/relationships/image" Target="../media/image31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2.wmf"/><Relationship Id="rId3" Type="http://schemas.openxmlformats.org/officeDocument/2006/relationships/audio" Target="../media/audio3.wav"/><Relationship Id="rId7" Type="http://schemas.openxmlformats.org/officeDocument/2006/relationships/image" Target="../media/image46.jpe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gif"/><Relationship Id="rId11" Type="http://schemas.openxmlformats.org/officeDocument/2006/relationships/image" Target="../media/image41.wmf"/><Relationship Id="rId5" Type="http://schemas.openxmlformats.org/officeDocument/2006/relationships/slide" Target="slide13.xml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4.jpe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0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3.jpe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8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4.jpg"/><Relationship Id="rId1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slide" Target="slide10.xml"/><Relationship Id="rId17" Type="http://schemas.openxmlformats.org/officeDocument/2006/relationships/image" Target="../media/image26.png"/><Relationship Id="rId2" Type="http://schemas.openxmlformats.org/officeDocument/2006/relationships/image" Target="../media/image17.jpg"/><Relationship Id="rId16" Type="http://schemas.openxmlformats.org/officeDocument/2006/relationships/slide" Target="slid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5.jpeg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70.pn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30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400300" y="-3479800"/>
            <a:ext cx="3888506" cy="518467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199747" y="4265663"/>
            <a:ext cx="3888506" cy="51846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496300" y="-1705064"/>
            <a:ext cx="2223932" cy="2967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66175" y="-282776"/>
            <a:ext cx="1131556" cy="15087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5534119"/>
            <a:ext cx="2223932" cy="29672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4350" y="6103630"/>
            <a:ext cx="1131556" cy="15087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8096" y="619567"/>
            <a:ext cx="7060051" cy="254469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TẤT CẢ CÁC EM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90128"/>
            <a:ext cx="9144000" cy="283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0" y="4257198"/>
            <a:ext cx="3917859" cy="25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"/>
          <p:cNvSpPr/>
          <p:nvPr/>
        </p:nvSpPr>
        <p:spPr>
          <a:xfrm>
            <a:off x="798286" y="2082636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"/>
          <p:cNvSpPr/>
          <p:nvPr/>
        </p:nvSpPr>
        <p:spPr>
          <a:xfrm flipH="1">
            <a:off x="4696595" y="2082636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&lt; 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"/>
          <p:cNvSpPr/>
          <p:nvPr/>
        </p:nvSpPr>
        <p:spPr>
          <a:xfrm flipH="1">
            <a:off x="4681900" y="3304338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b hoặc a=b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"/>
          <p:cNvSpPr/>
          <p:nvPr/>
        </p:nvSpPr>
        <p:spPr>
          <a:xfrm>
            <a:off x="798286" y="3356345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&lt; b hoặc a=b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8" y="345218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511" y="14169"/>
            <a:ext cx="9144000" cy="1775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số 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b thì phải có: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6" y="462148"/>
            <a:ext cx="8364183" cy="552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7" y="2363190"/>
            <a:ext cx="2554432" cy="3065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11" y="1886198"/>
            <a:ext cx="2554432" cy="3065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" y="2515590"/>
            <a:ext cx="2554432" cy="3065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34" y="1690997"/>
            <a:ext cx="2554432" cy="3065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5027" y="5985164"/>
            <a:ext cx="816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MỪNG CÁC EM ĐÃ V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THỬ THÁCH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14350" y="672644"/>
            <a:ext cx="0" cy="6119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888087"/>
            <a:ext cx="4314575" cy="1107996"/>
            <a:chOff x="0" y="954107"/>
            <a:chExt cx="4314575" cy="1107996"/>
          </a:xfrm>
        </p:grpSpPr>
        <p:sp>
          <p:nvSpPr>
            <p:cNvPr id="10" name="Rectangle 9"/>
            <p:cNvSpPr/>
            <p:nvPr/>
          </p:nvSpPr>
          <p:spPr>
            <a:xfrm>
              <a:off x="105025" y="954107"/>
              <a:ext cx="42095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*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&amp; b,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trường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0600"/>
              <a:ext cx="533400" cy="23706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6200" y="1915180"/>
            <a:ext cx="4349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= b)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2372380"/>
            <a:ext cx="4232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nhỏ hơn số b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&lt; b)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803" y="2829580"/>
            <a:ext cx="42482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&gt; b)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3210580"/>
            <a:ext cx="4438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trục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052" y="4572000"/>
            <a:ext cx="43122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kern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ED1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>
                <a:solidFill>
                  <a:srgbClr val="ED13E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b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10297"/>
            <a:ext cx="4514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endParaRPr lang="vi-VN" sz="2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lvl="0">
              <a:defRPr/>
            </a:pPr>
            <a:r>
              <a:rPr lang="vi-V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sz="2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smtClean="0">
                <a:solidFill>
                  <a:srgbClr val="ED1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kern="0" dirty="0" smtClean="0">
                <a:solidFill>
                  <a:srgbClr val="ED13E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≤ b</a:t>
            </a:r>
            <a:endParaRPr lang="en-US" sz="2200" kern="0" dirty="0">
              <a:solidFill>
                <a:srgbClr val="ED13E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47" y="4639733"/>
            <a:ext cx="533400" cy="23706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629705" y="372082"/>
            <a:ext cx="824185" cy="54804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?1</a:t>
            </a: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82150"/>
              </p:ext>
            </p:extLst>
          </p:nvPr>
        </p:nvGraphicFramePr>
        <p:xfrm>
          <a:off x="4876800" y="3230997"/>
          <a:ext cx="2209800" cy="64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4" imgW="1000048" imgH="361954" progId="Equation.3">
                  <p:embed/>
                </p:oleObj>
              </mc:Choice>
              <mc:Fallback>
                <p:oleObj name="Equation" r:id="rId4" imgW="1000048" imgH="361954" progId="Equation.3">
                  <p:embed/>
                  <p:pic>
                    <p:nvPicPr>
                      <p:cNvPr id="409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30997"/>
                        <a:ext cx="2209800" cy="640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00600" y="1813977"/>
            <a:ext cx="2590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a)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1,53     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1,8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90270" y="2577010"/>
            <a:ext cx="35734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-2,37    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-2,41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867400" y="1841686"/>
            <a:ext cx="609600" cy="4193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67400" y="3333203"/>
            <a:ext cx="609601" cy="43426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943599" y="2499777"/>
            <a:ext cx="609601" cy="430887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019800" y="1840290"/>
            <a:ext cx="465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026726" y="3364290"/>
            <a:ext cx="4225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943599" y="2499777"/>
            <a:ext cx="609601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90271" y="906959"/>
            <a:ext cx="4453730" cy="769441"/>
            <a:chOff x="5937880" y="425880"/>
            <a:chExt cx="4453730" cy="76944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5937880" y="425880"/>
              <a:ext cx="445373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Điền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dấu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vi-VN" altLang="en-US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(= , &lt; ,</a:t>
              </a:r>
              <a:r>
                <a:rPr lang="vi-VN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&gt; </a:t>
              </a:r>
              <a:r>
                <a:rPr lang="vi-VN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  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vi-VN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  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vi-VN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ô </a:t>
              </a:r>
              <a:r>
                <a:rPr lang="en-US" altLang="en-US" sz="22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vuông</a:t>
              </a:r>
              <a:r>
                <a:rPr lang="en-US" altLang="en-US" sz="2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477274"/>
                </p:ext>
              </p:extLst>
            </p:nvPr>
          </p:nvGraphicFramePr>
          <p:xfrm>
            <a:off x="9511341" y="523185"/>
            <a:ext cx="359363" cy="287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4" name="Equation" r:id="rId6" imgW="457285" imgH="485848" progId="Equation.DSMT4">
                    <p:embed/>
                  </p:oleObj>
                </mc:Choice>
                <mc:Fallback>
                  <p:oleObj name="Equation" r:id="rId6" imgW="457285" imgH="485848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511341" y="523185"/>
                          <a:ext cx="359363" cy="287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282324"/>
                </p:ext>
              </p:extLst>
            </p:nvPr>
          </p:nvGraphicFramePr>
          <p:xfrm>
            <a:off x="9920554" y="517837"/>
            <a:ext cx="457200" cy="297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" name="Equation" r:id="rId8" imgW="609713" imgH="466820" progId="Equation.DSMT4">
                    <p:embed/>
                  </p:oleObj>
                </mc:Choice>
                <mc:Fallback>
                  <p:oleObj name="Equation" r:id="rId8" imgW="609713" imgH="46682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920554" y="517837"/>
                          <a:ext cx="457200" cy="297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792661" y="4099977"/>
            <a:ext cx="3502558" cy="493277"/>
            <a:chOff x="4792662" y="3880902"/>
            <a:chExt cx="3491860" cy="493277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792662" y="3927158"/>
              <a:ext cx="349186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d)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0 với mọi x</a:t>
              </a:r>
              <a:endPara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5859462" y="3954867"/>
              <a:ext cx="609600" cy="4193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419031"/>
                </p:ext>
              </p:extLst>
            </p:nvPr>
          </p:nvGraphicFramePr>
          <p:xfrm>
            <a:off x="5318374" y="3880902"/>
            <a:ext cx="396626" cy="477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"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318374" y="3880902"/>
                          <a:ext cx="396626" cy="477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648200" y="4832033"/>
            <a:ext cx="3581400" cy="501967"/>
            <a:chOff x="4648200" y="4536758"/>
            <a:chExt cx="3581400" cy="501967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4648200" y="4598313"/>
              <a:ext cx="3581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vi-VN" altLang="en-US" sz="2200" i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e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</a:t>
              </a: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0 với mọi x</a:t>
              </a:r>
              <a:endPara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859462" y="4536758"/>
              <a:ext cx="609601" cy="430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0927003"/>
                </p:ext>
              </p:extLst>
            </p:nvPr>
          </p:nvGraphicFramePr>
          <p:xfrm>
            <a:off x="5181600" y="4560888"/>
            <a:ext cx="595313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7" name="Equation" r:id="rId12" imgW="266400" imgH="203040" progId="Equation.DSMT4">
                    <p:embed/>
                  </p:oleObj>
                </mc:Choice>
                <mc:Fallback>
                  <p:oleObj name="Equation" r:id="rId12" imgW="266400" imgH="2030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81600" y="4560888"/>
                          <a:ext cx="595313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6450"/>
              </p:ext>
            </p:extLst>
          </p:nvPr>
        </p:nvGraphicFramePr>
        <p:xfrm>
          <a:off x="6006650" y="4176385"/>
          <a:ext cx="478288" cy="37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14" imgW="457285" imgH="485848" progId="Equation.DSMT4">
                  <p:embed/>
                </p:oleObj>
              </mc:Choice>
              <mc:Fallback>
                <p:oleObj name="Equation" r:id="rId14" imgW="457285" imgH="485848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6650" y="4176385"/>
                        <a:ext cx="478288" cy="37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68356"/>
              </p:ext>
            </p:extLst>
          </p:nvPr>
        </p:nvGraphicFramePr>
        <p:xfrm>
          <a:off x="5960917" y="4897921"/>
          <a:ext cx="609600" cy="35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15" imgW="609713" imgH="466820" progId="Equation.DSMT4">
                  <p:embed/>
                </p:oleObj>
              </mc:Choice>
              <mc:Fallback>
                <p:oleObj name="Equation" r:id="rId15" imgW="609713" imgH="46682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0917" y="4897921"/>
                        <a:ext cx="609600" cy="359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" grpId="0"/>
      <p:bldP spid="3" grpId="0"/>
      <p:bldP spid="20" grpId="0" animBg="1"/>
      <p:bldP spid="23" grpId="0"/>
      <p:bldP spid="24" grpId="0"/>
      <p:bldP spid="26" grpId="0" animBg="1"/>
      <p:bldP spid="27" grpId="0" animBg="1"/>
      <p:bldP spid="28" grpId="0" animBg="1"/>
      <p:bldP spid="30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83608" y="1447800"/>
            <a:ext cx="8055592" cy="185896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lang="en-US" altLang="en-US" sz="2800" b="1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altLang="en-US" sz="28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bất đẳng thức: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+ (-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3" y="1600200"/>
            <a:ext cx="518983" cy="304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3608" y="3619892"/>
            <a:ext cx="8427068" cy="7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dirty="0" smtClean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lang="vi-VN" alt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       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c)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-4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             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d)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-4 + 2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 rot="16200000">
            <a:off x="6123978" y="2313978"/>
            <a:ext cx="205984" cy="3700460"/>
          </a:xfrm>
          <a:prstGeom prst="leftBrace">
            <a:avLst>
              <a:gd name="adj1" fmla="val 12777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52975" y="4357456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Arial"/>
                <a:cs typeface="Arial"/>
              </a:rPr>
              <a:t>Hai bất đẳng thức cùng chiều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16200000">
            <a:off x="2787844" y="2787844"/>
            <a:ext cx="205985" cy="2752725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6275" y="43434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99"/>
                </a:solidFill>
                <a:latin typeface="Arial"/>
                <a:cs typeface="Arial"/>
              </a:rPr>
              <a:t>Hai </a:t>
            </a:r>
            <a:r>
              <a:rPr lang="en-US" altLang="en-US" sz="2400" dirty="0" err="1" smtClean="0">
                <a:solidFill>
                  <a:srgbClr val="000099"/>
                </a:solidFill>
                <a:latin typeface="Arial"/>
                <a:cs typeface="Arial"/>
              </a:rPr>
              <a:t>bất</a:t>
            </a:r>
            <a:r>
              <a:rPr lang="en-US" altLang="en-US" sz="24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Arial"/>
                <a:cs typeface="Arial"/>
              </a:rPr>
              <a:t>đẳng</a:t>
            </a:r>
            <a:r>
              <a:rPr lang="en-US" altLang="en-US" sz="24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Arial"/>
                <a:cs typeface="Arial"/>
              </a:rPr>
              <a:t>thức</a:t>
            </a:r>
            <a:r>
              <a:rPr lang="en-US" altLang="en-US" sz="24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Arial"/>
                <a:cs typeface="Arial"/>
              </a:rPr>
              <a:t>ngược</a:t>
            </a:r>
            <a:r>
              <a:rPr lang="en-US" altLang="en-US" sz="24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Arial"/>
                <a:cs typeface="Arial"/>
              </a:rPr>
              <a:t>chiều</a:t>
            </a:r>
            <a:endParaRPr lang="en-US" altLang="en-US" sz="24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99786" y="34194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phải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95662" y="3352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trái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34200" y="3352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trái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90600" y="3429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trái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501842" y="3364128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phải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338923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Vế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/>
                <a:cs typeface="Arial"/>
              </a:rPr>
              <a:t>phải</a:t>
            </a:r>
            <a:endParaRPr lang="en-US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6086476" y="3252788"/>
            <a:ext cx="3124200" cy="106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114674" y="3200400"/>
            <a:ext cx="2447925" cy="106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61998" y="3276600"/>
            <a:ext cx="2286001" cy="106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3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4"/>
          <p:cNvSpPr>
            <a:spLocks noChangeArrowheads="1"/>
          </p:cNvSpPr>
          <p:nvPr/>
        </p:nvSpPr>
        <p:spPr bwMode="auto">
          <a:xfrm>
            <a:off x="3805238" y="5642830"/>
            <a:ext cx="538162" cy="45317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0"/>
            <a:ext cx="71628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52600" y="827967"/>
            <a:ext cx="64008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smtClean="0"/>
              <a:t>		 a) -4        2</a:t>
            </a:r>
          </a:p>
          <a:p>
            <a:pPr>
              <a:buFontTx/>
              <a:buNone/>
            </a:pPr>
            <a:r>
              <a:rPr lang="en-US" altLang="en-US" dirty="0" smtClean="0"/>
              <a:t>   b) -4 + 3        2 + 3</a:t>
            </a:r>
          </a:p>
          <a:p>
            <a:pPr>
              <a:buFontTx/>
              <a:buNone/>
            </a:pPr>
            <a:r>
              <a:rPr lang="en-US" altLang="en-US" dirty="0" smtClean="0"/>
              <a:t>c) -4 + (-1)       2 +(-1)</a:t>
            </a:r>
          </a:p>
          <a:p>
            <a:pPr>
              <a:buFontTx/>
              <a:buChar char="-"/>
            </a:pPr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0" y="827967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05238" y="1437567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205193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93150" y="5526088"/>
            <a:ext cx="664795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d) -4 </a:t>
            </a:r>
            <a:r>
              <a:rPr lang="en-US" altLang="en-US" sz="3200" dirty="0" smtClean="0"/>
              <a:t>+</a:t>
            </a:r>
            <a:r>
              <a:rPr lang="vi-V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vi-VN" altLang="en-US" sz="3200" dirty="0" smtClean="0">
                <a:solidFill>
                  <a:srgbClr val="000000"/>
                </a:solidFill>
              </a:rPr>
              <a:t>  </a:t>
            </a:r>
            <a:r>
              <a:rPr lang="vi-V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vi-VN" altLang="en-US" sz="3200" dirty="0" smtClean="0">
                <a:solidFill>
                  <a:srgbClr val="000000"/>
                </a:solidFill>
              </a:rPr>
              <a:t>   </a:t>
            </a:r>
            <a:r>
              <a:rPr lang="en-US" altLang="en-US" sz="3200" dirty="0" smtClean="0">
                <a:solidFill>
                  <a:srgbClr val="000000"/>
                </a:solidFill>
              </a:rPr>
              <a:t>2 + 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c</a:t>
            </a:r>
            <a:r>
              <a:rPr lang="en-US" altLang="en-US" sz="3200" dirty="0" smtClean="0">
                <a:solidFill>
                  <a:srgbClr val="000000"/>
                </a:solidFill>
              </a:rPr>
              <a:t> (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là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bất</a:t>
            </a:r>
            <a:r>
              <a:rPr lang="en-US" altLang="en-US" sz="3200" dirty="0" smtClean="0">
                <a:solidFill>
                  <a:srgbClr val="000000"/>
                </a:solidFill>
              </a:rPr>
              <a:t> 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kì</a:t>
            </a:r>
            <a:r>
              <a:rPr lang="en-US" altLang="en-US" sz="32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94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211263" y="2819400"/>
            <a:ext cx="6789737" cy="595313"/>
            <a:chOff x="624" y="1092"/>
            <a:chExt cx="4320" cy="456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624" y="1440"/>
              <a:ext cx="43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768" y="1344"/>
              <a:ext cx="1152" cy="204"/>
              <a:chOff x="768" y="1344"/>
              <a:chExt cx="1152" cy="204"/>
            </a:xfrm>
          </p:grpSpPr>
          <p:grpSp>
            <p:nvGrpSpPr>
              <p:cNvPr id="37" name="Group 7"/>
              <p:cNvGrpSpPr>
                <a:grpSpLocks/>
              </p:cNvGrpSpPr>
              <p:nvPr/>
            </p:nvGrpSpPr>
            <p:grpSpPr bwMode="auto">
              <a:xfrm>
                <a:off x="768" y="1344"/>
                <a:ext cx="384" cy="204"/>
                <a:chOff x="768" y="1344"/>
                <a:chExt cx="384" cy="204"/>
              </a:xfrm>
            </p:grpSpPr>
            <p:sp>
              <p:nvSpPr>
                <p:cNvPr id="41" name="Line 5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Line 6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1536" y="1344"/>
                <a:ext cx="384" cy="204"/>
                <a:chOff x="768" y="1344"/>
                <a:chExt cx="384" cy="204"/>
              </a:xfrm>
            </p:grpSpPr>
            <p:sp>
              <p:nvSpPr>
                <p:cNvPr id="39" name="Line 9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Line 10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2304" y="1344"/>
              <a:ext cx="1152" cy="204"/>
              <a:chOff x="768" y="1344"/>
              <a:chExt cx="1152" cy="204"/>
            </a:xfrm>
          </p:grpSpPr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768" y="1344"/>
                <a:ext cx="384" cy="204"/>
                <a:chOff x="768" y="1344"/>
                <a:chExt cx="384" cy="204"/>
              </a:xfrm>
            </p:grpSpPr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16"/>
              <p:cNvGrpSpPr>
                <a:grpSpLocks/>
              </p:cNvGrpSpPr>
              <p:nvPr/>
            </p:nvGrpSpPr>
            <p:grpSpPr bwMode="auto">
              <a:xfrm>
                <a:off x="1536" y="1344"/>
                <a:ext cx="384" cy="204"/>
                <a:chOff x="768" y="1344"/>
                <a:chExt cx="384" cy="204"/>
              </a:xfrm>
            </p:grpSpPr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3840" y="1344"/>
              <a:ext cx="384" cy="204"/>
              <a:chOff x="768" y="1344"/>
              <a:chExt cx="384" cy="204"/>
            </a:xfrm>
          </p:grpSpPr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1152" y="13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608" y="134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624" y="1092"/>
              <a:ext cx="4176" cy="374"/>
              <a:chOff x="624" y="1092"/>
              <a:chExt cx="4176" cy="374"/>
            </a:xfrm>
          </p:grpSpPr>
          <p:sp>
            <p:nvSpPr>
              <p:cNvPr id="18" name="Text Box 26"/>
              <p:cNvSpPr txBox="1">
                <a:spLocks noChangeArrowheads="1"/>
              </p:cNvSpPr>
              <p:nvPr/>
            </p:nvSpPr>
            <p:spPr bwMode="auto">
              <a:xfrm>
                <a:off x="62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-5</a:t>
                </a: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960" y="1092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-4</a:t>
                </a: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1392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-3</a:t>
                </a:r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172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256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296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334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3732" y="1116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7" name="Text Box 35"/>
              <p:cNvSpPr txBox="1">
                <a:spLocks noChangeArrowheads="1"/>
              </p:cNvSpPr>
              <p:nvPr/>
            </p:nvSpPr>
            <p:spPr bwMode="auto">
              <a:xfrm>
                <a:off x="4116" y="1104"/>
                <a:ext cx="337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auto">
              <a:xfrm>
                <a:off x="446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43" name="Group 145"/>
          <p:cNvGrpSpPr>
            <a:grpSpLocks/>
          </p:cNvGrpSpPr>
          <p:nvPr/>
        </p:nvGrpSpPr>
        <p:grpSpPr bwMode="auto">
          <a:xfrm>
            <a:off x="1219200" y="4564063"/>
            <a:ext cx="6789738" cy="693737"/>
            <a:chOff x="672" y="1464"/>
            <a:chExt cx="4277" cy="437"/>
          </a:xfrm>
        </p:grpSpPr>
        <p:sp>
          <p:nvSpPr>
            <p:cNvPr id="44" name="Line 114"/>
            <p:cNvSpPr>
              <a:spLocks noChangeShapeType="1"/>
            </p:cNvSpPr>
            <p:nvPr/>
          </p:nvSpPr>
          <p:spPr bwMode="auto">
            <a:xfrm>
              <a:off x="672" y="1543"/>
              <a:ext cx="427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45" name="Group 115"/>
            <p:cNvGrpSpPr>
              <a:grpSpLocks/>
            </p:cNvGrpSpPr>
            <p:nvPr/>
          </p:nvGrpSpPr>
          <p:grpSpPr bwMode="auto">
            <a:xfrm>
              <a:off x="815" y="1464"/>
              <a:ext cx="1140" cy="168"/>
              <a:chOff x="768" y="1344"/>
              <a:chExt cx="1152" cy="204"/>
            </a:xfrm>
          </p:grpSpPr>
          <p:grpSp>
            <p:nvGrpSpPr>
              <p:cNvPr id="69" name="Group 116"/>
              <p:cNvGrpSpPr>
                <a:grpSpLocks/>
              </p:cNvGrpSpPr>
              <p:nvPr/>
            </p:nvGrpSpPr>
            <p:grpSpPr bwMode="auto">
              <a:xfrm>
                <a:off x="768" y="1344"/>
                <a:ext cx="384" cy="204"/>
                <a:chOff x="768" y="1344"/>
                <a:chExt cx="384" cy="204"/>
              </a:xfrm>
            </p:grpSpPr>
            <p:sp>
              <p:nvSpPr>
                <p:cNvPr id="73" name="Line 117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118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119"/>
              <p:cNvGrpSpPr>
                <a:grpSpLocks/>
              </p:cNvGrpSpPr>
              <p:nvPr/>
            </p:nvGrpSpPr>
            <p:grpSpPr bwMode="auto">
              <a:xfrm>
                <a:off x="1536" y="1344"/>
                <a:ext cx="384" cy="204"/>
                <a:chOff x="768" y="1344"/>
                <a:chExt cx="384" cy="204"/>
              </a:xfrm>
            </p:grpSpPr>
            <p:sp>
              <p:nvSpPr>
                <p:cNvPr id="71" name="Line 120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6" name="Group 122"/>
            <p:cNvGrpSpPr>
              <a:grpSpLocks/>
            </p:cNvGrpSpPr>
            <p:nvPr/>
          </p:nvGrpSpPr>
          <p:grpSpPr bwMode="auto">
            <a:xfrm>
              <a:off x="2335" y="1464"/>
              <a:ext cx="1141" cy="168"/>
              <a:chOff x="768" y="1344"/>
              <a:chExt cx="1152" cy="204"/>
            </a:xfrm>
          </p:grpSpPr>
          <p:grpSp>
            <p:nvGrpSpPr>
              <p:cNvPr id="63" name="Group 123"/>
              <p:cNvGrpSpPr>
                <a:grpSpLocks/>
              </p:cNvGrpSpPr>
              <p:nvPr/>
            </p:nvGrpSpPr>
            <p:grpSpPr bwMode="auto">
              <a:xfrm>
                <a:off x="768" y="1344"/>
                <a:ext cx="384" cy="204"/>
                <a:chOff x="768" y="1344"/>
                <a:chExt cx="384" cy="204"/>
              </a:xfrm>
            </p:grpSpPr>
            <p:sp>
              <p:nvSpPr>
                <p:cNvPr id="67" name="Line 124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" name="Line 125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4" name="Group 126"/>
              <p:cNvGrpSpPr>
                <a:grpSpLocks/>
              </p:cNvGrpSpPr>
              <p:nvPr/>
            </p:nvGrpSpPr>
            <p:grpSpPr bwMode="auto">
              <a:xfrm>
                <a:off x="1536" y="1344"/>
                <a:ext cx="384" cy="204"/>
                <a:chOff x="768" y="1344"/>
                <a:chExt cx="384" cy="204"/>
              </a:xfrm>
            </p:grpSpPr>
            <p:sp>
              <p:nvSpPr>
                <p:cNvPr id="65" name="Line 127"/>
                <p:cNvSpPr>
                  <a:spLocks noChangeShapeType="1"/>
                </p:cNvSpPr>
                <p:nvPr/>
              </p:nvSpPr>
              <p:spPr bwMode="auto">
                <a:xfrm>
                  <a:off x="768" y="13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128"/>
                <p:cNvSpPr>
                  <a:spLocks noChangeShapeType="1"/>
                </p:cNvSpPr>
                <p:nvPr/>
              </p:nvSpPr>
              <p:spPr bwMode="auto">
                <a:xfrm>
                  <a:off x="1152" y="13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7" name="Group 129"/>
            <p:cNvGrpSpPr>
              <a:grpSpLocks/>
            </p:cNvGrpSpPr>
            <p:nvPr/>
          </p:nvGrpSpPr>
          <p:grpSpPr bwMode="auto">
            <a:xfrm>
              <a:off x="3856" y="1464"/>
              <a:ext cx="380" cy="168"/>
              <a:chOff x="768" y="1344"/>
              <a:chExt cx="384" cy="204"/>
            </a:xfrm>
          </p:grpSpPr>
          <p:sp>
            <p:nvSpPr>
              <p:cNvPr id="61" name="Line 130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Line 131"/>
              <p:cNvSpPr>
                <a:spLocks noChangeShapeType="1"/>
              </p:cNvSpPr>
              <p:nvPr/>
            </p:nvSpPr>
            <p:spPr bwMode="auto">
              <a:xfrm>
                <a:off x="1152" y="13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" name="Line 132"/>
            <p:cNvSpPr>
              <a:spLocks noChangeShapeType="1"/>
            </p:cNvSpPr>
            <p:nvPr/>
          </p:nvSpPr>
          <p:spPr bwMode="auto">
            <a:xfrm>
              <a:off x="4616" y="1464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49" name="Group 133"/>
            <p:cNvGrpSpPr>
              <a:grpSpLocks/>
            </p:cNvGrpSpPr>
            <p:nvPr/>
          </p:nvGrpSpPr>
          <p:grpSpPr bwMode="auto">
            <a:xfrm>
              <a:off x="672" y="1593"/>
              <a:ext cx="4134" cy="308"/>
              <a:chOff x="624" y="1092"/>
              <a:chExt cx="4176" cy="374"/>
            </a:xfrm>
          </p:grpSpPr>
          <p:sp>
            <p:nvSpPr>
              <p:cNvPr id="50" name="Text Box 134"/>
              <p:cNvSpPr txBox="1">
                <a:spLocks noChangeArrowheads="1"/>
              </p:cNvSpPr>
              <p:nvPr/>
            </p:nvSpPr>
            <p:spPr bwMode="auto">
              <a:xfrm>
                <a:off x="62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-5</a:t>
                </a:r>
              </a:p>
            </p:txBody>
          </p:sp>
          <p:sp>
            <p:nvSpPr>
              <p:cNvPr id="51" name="Text Box 135"/>
              <p:cNvSpPr txBox="1">
                <a:spLocks noChangeArrowheads="1"/>
              </p:cNvSpPr>
              <p:nvPr/>
            </p:nvSpPr>
            <p:spPr bwMode="auto">
              <a:xfrm>
                <a:off x="960" y="1092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-4</a:t>
                </a:r>
              </a:p>
            </p:txBody>
          </p:sp>
          <p:sp>
            <p:nvSpPr>
              <p:cNvPr id="52" name="Text Box 136"/>
              <p:cNvSpPr txBox="1">
                <a:spLocks noChangeArrowheads="1"/>
              </p:cNvSpPr>
              <p:nvPr/>
            </p:nvSpPr>
            <p:spPr bwMode="auto">
              <a:xfrm>
                <a:off x="1392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-3</a:t>
                </a:r>
              </a:p>
            </p:txBody>
          </p:sp>
          <p:sp>
            <p:nvSpPr>
              <p:cNvPr id="53" name="Text Box 137"/>
              <p:cNvSpPr txBox="1">
                <a:spLocks noChangeArrowheads="1"/>
              </p:cNvSpPr>
              <p:nvPr/>
            </p:nvSpPr>
            <p:spPr bwMode="auto">
              <a:xfrm>
                <a:off x="172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54" name="Text Box 138"/>
              <p:cNvSpPr txBox="1">
                <a:spLocks noChangeArrowheads="1"/>
              </p:cNvSpPr>
              <p:nvPr/>
            </p:nvSpPr>
            <p:spPr bwMode="auto">
              <a:xfrm>
                <a:off x="214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55" name="Text Box 139"/>
              <p:cNvSpPr txBox="1">
                <a:spLocks noChangeArrowheads="1"/>
              </p:cNvSpPr>
              <p:nvPr/>
            </p:nvSpPr>
            <p:spPr bwMode="auto">
              <a:xfrm>
                <a:off x="256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6" name="Text Box 140"/>
              <p:cNvSpPr txBox="1">
                <a:spLocks noChangeArrowheads="1"/>
              </p:cNvSpPr>
              <p:nvPr/>
            </p:nvSpPr>
            <p:spPr bwMode="auto">
              <a:xfrm>
                <a:off x="296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7" name="Text Box 141"/>
              <p:cNvSpPr txBox="1">
                <a:spLocks noChangeArrowheads="1"/>
              </p:cNvSpPr>
              <p:nvPr/>
            </p:nvSpPr>
            <p:spPr bwMode="auto">
              <a:xfrm>
                <a:off x="3348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8" name="Text Box 142"/>
              <p:cNvSpPr txBox="1">
                <a:spLocks noChangeArrowheads="1"/>
              </p:cNvSpPr>
              <p:nvPr/>
            </p:nvSpPr>
            <p:spPr bwMode="auto">
              <a:xfrm>
                <a:off x="3732" y="1116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9" name="Text Box 143"/>
              <p:cNvSpPr txBox="1">
                <a:spLocks noChangeArrowheads="1"/>
              </p:cNvSpPr>
              <p:nvPr/>
            </p:nvSpPr>
            <p:spPr bwMode="auto">
              <a:xfrm>
                <a:off x="4116" y="1104"/>
                <a:ext cx="337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0" name="Text Box 144"/>
              <p:cNvSpPr txBox="1">
                <a:spLocks noChangeArrowheads="1"/>
              </p:cNvSpPr>
              <p:nvPr/>
            </p:nvSpPr>
            <p:spPr bwMode="auto">
              <a:xfrm>
                <a:off x="4464" y="1104"/>
                <a:ext cx="336" cy="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75" name="Group 180"/>
          <p:cNvGrpSpPr>
            <a:grpSpLocks/>
          </p:cNvGrpSpPr>
          <p:nvPr/>
        </p:nvGrpSpPr>
        <p:grpSpPr bwMode="auto">
          <a:xfrm>
            <a:off x="2033588" y="3290888"/>
            <a:ext cx="1828800" cy="1371600"/>
            <a:chOff x="1563" y="912"/>
            <a:chExt cx="789" cy="912"/>
          </a:xfrm>
        </p:grpSpPr>
        <p:sp>
          <p:nvSpPr>
            <p:cNvPr id="76" name="Line 146"/>
            <p:cNvSpPr>
              <a:spLocks noChangeShapeType="1"/>
            </p:cNvSpPr>
            <p:nvPr/>
          </p:nvSpPr>
          <p:spPr bwMode="auto">
            <a:xfrm>
              <a:off x="1563" y="912"/>
              <a:ext cx="789" cy="91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" name="Line 179"/>
            <p:cNvSpPr>
              <a:spLocks noChangeShapeType="1"/>
            </p:cNvSpPr>
            <p:nvPr/>
          </p:nvSpPr>
          <p:spPr bwMode="auto">
            <a:xfrm>
              <a:off x="1563" y="912"/>
              <a:ext cx="501" cy="57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8" name="Group 181"/>
          <p:cNvGrpSpPr>
            <a:grpSpLocks/>
          </p:cNvGrpSpPr>
          <p:nvPr/>
        </p:nvGrpSpPr>
        <p:grpSpPr bwMode="auto">
          <a:xfrm>
            <a:off x="5653088" y="3276600"/>
            <a:ext cx="1814512" cy="1371600"/>
            <a:chOff x="1563" y="912"/>
            <a:chExt cx="789" cy="912"/>
          </a:xfrm>
        </p:grpSpPr>
        <p:sp>
          <p:nvSpPr>
            <p:cNvPr id="79" name="Line 182"/>
            <p:cNvSpPr>
              <a:spLocks noChangeShapeType="1"/>
            </p:cNvSpPr>
            <p:nvPr/>
          </p:nvSpPr>
          <p:spPr bwMode="auto">
            <a:xfrm>
              <a:off x="1563" y="912"/>
              <a:ext cx="789" cy="91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Line 183"/>
            <p:cNvSpPr>
              <a:spLocks noChangeShapeType="1"/>
            </p:cNvSpPr>
            <p:nvPr/>
          </p:nvSpPr>
          <p:spPr bwMode="auto">
            <a:xfrm>
              <a:off x="1563" y="912"/>
              <a:ext cx="501" cy="57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1" name="Text Box 184"/>
          <p:cNvSpPr txBox="1">
            <a:spLocks noChangeArrowheads="1"/>
          </p:cNvSpPr>
          <p:nvPr/>
        </p:nvSpPr>
        <p:spPr bwMode="auto">
          <a:xfrm>
            <a:off x="2590800" y="35814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-4 + 3			                  2 + 3</a:t>
            </a:r>
          </a:p>
        </p:txBody>
      </p:sp>
      <p:grpSp>
        <p:nvGrpSpPr>
          <p:cNvPr id="82" name="Group 185"/>
          <p:cNvGrpSpPr>
            <a:grpSpLocks/>
          </p:cNvGrpSpPr>
          <p:nvPr/>
        </p:nvGrpSpPr>
        <p:grpSpPr bwMode="auto">
          <a:xfrm flipH="1">
            <a:off x="1423988" y="3276600"/>
            <a:ext cx="609600" cy="1447800"/>
            <a:chOff x="1563" y="912"/>
            <a:chExt cx="789" cy="912"/>
          </a:xfrm>
        </p:grpSpPr>
        <p:sp>
          <p:nvSpPr>
            <p:cNvPr id="83" name="Line 186"/>
            <p:cNvSpPr>
              <a:spLocks noChangeShapeType="1"/>
            </p:cNvSpPr>
            <p:nvPr/>
          </p:nvSpPr>
          <p:spPr bwMode="auto">
            <a:xfrm>
              <a:off x="1563" y="912"/>
              <a:ext cx="789" cy="9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Line 187"/>
            <p:cNvSpPr>
              <a:spLocks noChangeShapeType="1"/>
            </p:cNvSpPr>
            <p:nvPr/>
          </p:nvSpPr>
          <p:spPr bwMode="auto">
            <a:xfrm>
              <a:off x="1563" y="912"/>
              <a:ext cx="501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5" name="Group 188"/>
          <p:cNvGrpSpPr>
            <a:grpSpLocks/>
          </p:cNvGrpSpPr>
          <p:nvPr/>
        </p:nvGrpSpPr>
        <p:grpSpPr bwMode="auto">
          <a:xfrm flipH="1">
            <a:off x="5043488" y="3276600"/>
            <a:ext cx="609600" cy="1447800"/>
            <a:chOff x="1563" y="912"/>
            <a:chExt cx="789" cy="912"/>
          </a:xfrm>
        </p:grpSpPr>
        <p:sp>
          <p:nvSpPr>
            <p:cNvPr id="86" name="Line 189"/>
            <p:cNvSpPr>
              <a:spLocks noChangeShapeType="1"/>
            </p:cNvSpPr>
            <p:nvPr/>
          </p:nvSpPr>
          <p:spPr bwMode="auto">
            <a:xfrm>
              <a:off x="1563" y="912"/>
              <a:ext cx="789" cy="9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Line 190"/>
            <p:cNvSpPr>
              <a:spLocks noChangeShapeType="1"/>
            </p:cNvSpPr>
            <p:nvPr/>
          </p:nvSpPr>
          <p:spPr bwMode="auto">
            <a:xfrm>
              <a:off x="1563" y="912"/>
              <a:ext cx="501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8" name="Text Box 191"/>
          <p:cNvSpPr txBox="1">
            <a:spLocks noChangeArrowheads="1"/>
          </p:cNvSpPr>
          <p:nvPr/>
        </p:nvSpPr>
        <p:spPr bwMode="auto">
          <a:xfrm>
            <a:off x="833438" y="3633788"/>
            <a:ext cx="476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-4 + (-1)		    	              2 + (-1)</a:t>
            </a:r>
          </a:p>
        </p:txBody>
      </p:sp>
      <p:sp>
        <p:nvSpPr>
          <p:cNvPr id="89" name="Text Box 105"/>
          <p:cNvSpPr txBox="1">
            <a:spLocks noChangeArrowheads="1"/>
          </p:cNvSpPr>
          <p:nvPr/>
        </p:nvSpPr>
        <p:spPr bwMode="auto">
          <a:xfrm>
            <a:off x="3844476" y="1424962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90" name="Text Box 105"/>
          <p:cNvSpPr txBox="1">
            <a:spLocks noChangeArrowheads="1"/>
          </p:cNvSpPr>
          <p:nvPr/>
        </p:nvSpPr>
        <p:spPr bwMode="auto">
          <a:xfrm>
            <a:off x="3844476" y="80256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91" name="Text Box 105"/>
          <p:cNvSpPr txBox="1">
            <a:spLocks noChangeArrowheads="1"/>
          </p:cNvSpPr>
          <p:nvPr/>
        </p:nvSpPr>
        <p:spPr bwMode="auto">
          <a:xfrm>
            <a:off x="3844476" y="20113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92" name="Text Box 105"/>
          <p:cNvSpPr txBox="1">
            <a:spLocks noChangeArrowheads="1"/>
          </p:cNvSpPr>
          <p:nvPr/>
        </p:nvSpPr>
        <p:spPr bwMode="auto">
          <a:xfrm>
            <a:off x="3837710" y="55927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162676" y="304800"/>
            <a:ext cx="2981324" cy="1760943"/>
          </a:xfrm>
          <a:prstGeom prst="cloudCallout">
            <a:avLst>
              <a:gd name="adj1" fmla="val -71518"/>
              <a:gd name="adj2" fmla="val 2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cách khác để so sánh hay không?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2291" grpId="0" build="p"/>
      <p:bldP spid="4" grpId="0"/>
      <p:bldP spid="5" grpId="0" animBg="1"/>
      <p:bldP spid="6" grpId="0" animBg="1"/>
      <p:bldP spid="7" grpId="0" animBg="1"/>
      <p:bldP spid="11" grpId="0"/>
      <p:bldP spid="81" grpId="0"/>
      <p:bldP spid="81" grpId="1"/>
      <p:bldP spid="88" grpId="0"/>
      <p:bldP spid="88" grpId="1"/>
      <p:bldP spid="89" grpId="0"/>
      <p:bldP spid="90" grpId="0"/>
      <p:bldP spid="91" grpId="0"/>
      <p:bldP spid="92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146573" y="2088358"/>
            <a:ext cx="7692627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:  - 4 + (-3) &lt; 2 + (-3)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94061" y="2100264"/>
            <a:ext cx="1409938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1800" b="1" dirty="0">
                <a:latin typeface="Tahoma" panose="020B0604030504040204" pitchFamily="34" charset="0"/>
              </a:rPr>
              <a:t> </a:t>
            </a:r>
            <a:endParaRPr lang="en-US" altLang="en-US" sz="1800" b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650206" y="5943602"/>
            <a:ext cx="468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b) Dự đoán:  - 4 + c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2800">
                <a:latin typeface="Times New Roman" panose="02020603050405020304" pitchFamily="18" charset="0"/>
              </a:rPr>
              <a:t>2 + c</a:t>
            </a:r>
          </a:p>
        </p:txBody>
      </p:sp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94061" y="41277"/>
            <a:ext cx="8930197" cy="2024063"/>
            <a:chOff x="2426" y="576"/>
            <a:chExt cx="3264" cy="1119"/>
          </a:xfrm>
        </p:grpSpPr>
        <p:sp>
          <p:nvSpPr>
            <p:cNvPr id="10308" name="Text Box 15"/>
            <p:cNvSpPr txBox="1">
              <a:spLocks noChangeArrowheads="1"/>
            </p:cNvSpPr>
            <p:nvPr/>
          </p:nvSpPr>
          <p:spPr bwMode="auto">
            <a:xfrm>
              <a:off x="2426" y="576"/>
              <a:ext cx="3264" cy="11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Tahoma" panose="020B0604030504040204" pitchFamily="34" charset="0"/>
                </a:rPr>
                <a:t>            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a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) </a:t>
              </a:r>
              <a:r>
                <a:rPr lang="en-US" altLang="en-US" sz="2800" dirty="0" err="1" smtClean="0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-3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vế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đẳng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thức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-4 &lt; 2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đẳng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thức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?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   b)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Dự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đoán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kết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quả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 c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vào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vế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đẳng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thức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-4 &lt; 2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đẳng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thức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309" name="Rectangle 16"/>
            <p:cNvSpPr>
              <a:spLocks noChangeArrowheads="1"/>
            </p:cNvSpPr>
            <p:nvPr/>
          </p:nvSpPr>
          <p:spPr bwMode="auto">
            <a:xfrm>
              <a:off x="2448" y="576"/>
              <a:ext cx="288" cy="24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?2</a:t>
              </a:r>
            </a:p>
          </p:txBody>
        </p:sp>
      </p:grp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386389" y="2619959"/>
            <a:ext cx="2194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-7 &lt; -1)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1414463" y="3024188"/>
            <a:ext cx="451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2528889" y="5319723"/>
            <a:ext cx="3607594" cy="498476"/>
            <a:chOff x="2580" y="3112"/>
            <a:chExt cx="3030" cy="314"/>
          </a:xfrm>
        </p:grpSpPr>
        <p:sp>
          <p:nvSpPr>
            <p:cNvPr id="10283" name="Line 20"/>
            <p:cNvSpPr>
              <a:spLocks noChangeShapeType="1"/>
            </p:cNvSpPr>
            <p:nvPr/>
          </p:nvSpPr>
          <p:spPr bwMode="auto">
            <a:xfrm>
              <a:off x="2580" y="3143"/>
              <a:ext cx="3030" cy="1"/>
            </a:xfrm>
            <a:prstGeom prst="line">
              <a:avLst/>
            </a:prstGeom>
            <a:noFill/>
            <a:ln w="36513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4" name="Line 21"/>
            <p:cNvSpPr>
              <a:spLocks noChangeShapeType="1"/>
            </p:cNvSpPr>
            <p:nvPr/>
          </p:nvSpPr>
          <p:spPr bwMode="auto">
            <a:xfrm>
              <a:off x="3906" y="3115"/>
              <a:ext cx="0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5" name="Rectangle 22"/>
            <p:cNvSpPr>
              <a:spLocks noChangeArrowheads="1"/>
            </p:cNvSpPr>
            <p:nvPr/>
          </p:nvSpPr>
          <p:spPr bwMode="auto">
            <a:xfrm>
              <a:off x="3795" y="3173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-3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86" name="Line 23"/>
            <p:cNvSpPr>
              <a:spLocks noChangeShapeType="1"/>
            </p:cNvSpPr>
            <p:nvPr/>
          </p:nvSpPr>
          <p:spPr bwMode="auto">
            <a:xfrm>
              <a:off x="2786" y="3115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7" name="Rectangle 24"/>
            <p:cNvSpPr>
              <a:spLocks noChangeArrowheads="1"/>
            </p:cNvSpPr>
            <p:nvPr/>
          </p:nvSpPr>
          <p:spPr bwMode="auto">
            <a:xfrm>
              <a:off x="2667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-8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88" name="Line 25"/>
            <p:cNvSpPr>
              <a:spLocks noChangeShapeType="1"/>
            </p:cNvSpPr>
            <p:nvPr/>
          </p:nvSpPr>
          <p:spPr bwMode="auto">
            <a:xfrm>
              <a:off x="3013" y="3115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9" name="Rectangle 26"/>
            <p:cNvSpPr>
              <a:spLocks noChangeArrowheads="1"/>
            </p:cNvSpPr>
            <p:nvPr/>
          </p:nvSpPr>
          <p:spPr bwMode="auto">
            <a:xfrm>
              <a:off x="2898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-7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90" name="Line 27"/>
            <p:cNvSpPr>
              <a:spLocks noChangeShapeType="1"/>
            </p:cNvSpPr>
            <p:nvPr/>
          </p:nvSpPr>
          <p:spPr bwMode="auto">
            <a:xfrm>
              <a:off x="3679" y="3115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1" name="Rectangle 28"/>
            <p:cNvSpPr>
              <a:spLocks noChangeArrowheads="1"/>
            </p:cNvSpPr>
            <p:nvPr/>
          </p:nvSpPr>
          <p:spPr bwMode="auto">
            <a:xfrm>
              <a:off x="3556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-4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92" name="Line 29"/>
            <p:cNvSpPr>
              <a:spLocks noChangeShapeType="1"/>
            </p:cNvSpPr>
            <p:nvPr/>
          </p:nvSpPr>
          <p:spPr bwMode="auto">
            <a:xfrm>
              <a:off x="3452" y="3115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3" name="Rectangle 30"/>
            <p:cNvSpPr>
              <a:spLocks noChangeArrowheads="1"/>
            </p:cNvSpPr>
            <p:nvPr/>
          </p:nvSpPr>
          <p:spPr bwMode="auto">
            <a:xfrm>
              <a:off x="3337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-5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94" name="Line 31"/>
            <p:cNvSpPr>
              <a:spLocks noChangeShapeType="1"/>
            </p:cNvSpPr>
            <p:nvPr/>
          </p:nvSpPr>
          <p:spPr bwMode="auto">
            <a:xfrm>
              <a:off x="3232" y="3115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5" name="Rectangle 32"/>
            <p:cNvSpPr>
              <a:spLocks noChangeArrowheads="1"/>
            </p:cNvSpPr>
            <p:nvPr/>
          </p:nvSpPr>
          <p:spPr bwMode="auto">
            <a:xfrm>
              <a:off x="3104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-6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96" name="Line 33"/>
            <p:cNvSpPr>
              <a:spLocks noChangeShapeType="1"/>
            </p:cNvSpPr>
            <p:nvPr/>
          </p:nvSpPr>
          <p:spPr bwMode="auto">
            <a:xfrm>
              <a:off x="5257" y="3112"/>
              <a:ext cx="0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7" name="Rectangle 34"/>
            <p:cNvSpPr>
              <a:spLocks noChangeArrowheads="1"/>
            </p:cNvSpPr>
            <p:nvPr/>
          </p:nvSpPr>
          <p:spPr bwMode="auto">
            <a:xfrm>
              <a:off x="5218" y="3174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3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98" name="Line 35"/>
            <p:cNvSpPr>
              <a:spLocks noChangeShapeType="1"/>
            </p:cNvSpPr>
            <p:nvPr/>
          </p:nvSpPr>
          <p:spPr bwMode="auto">
            <a:xfrm>
              <a:off x="4139" y="3112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9" name="Rectangle 36"/>
            <p:cNvSpPr>
              <a:spLocks noChangeArrowheads="1"/>
            </p:cNvSpPr>
            <p:nvPr/>
          </p:nvSpPr>
          <p:spPr bwMode="auto">
            <a:xfrm>
              <a:off x="4035" y="3174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-2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300" name="Line 37"/>
            <p:cNvSpPr>
              <a:spLocks noChangeShapeType="1"/>
            </p:cNvSpPr>
            <p:nvPr/>
          </p:nvSpPr>
          <p:spPr bwMode="auto">
            <a:xfrm>
              <a:off x="4364" y="3112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01" name="Rectangle 38"/>
            <p:cNvSpPr>
              <a:spLocks noChangeArrowheads="1"/>
            </p:cNvSpPr>
            <p:nvPr/>
          </p:nvSpPr>
          <p:spPr bwMode="auto">
            <a:xfrm>
              <a:off x="4261" y="3173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-1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302" name="Line 39"/>
            <p:cNvSpPr>
              <a:spLocks noChangeShapeType="1"/>
            </p:cNvSpPr>
            <p:nvPr/>
          </p:nvSpPr>
          <p:spPr bwMode="auto">
            <a:xfrm>
              <a:off x="5030" y="3112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03" name="Rectangle 40"/>
            <p:cNvSpPr>
              <a:spLocks noChangeArrowheads="1"/>
            </p:cNvSpPr>
            <p:nvPr/>
          </p:nvSpPr>
          <p:spPr bwMode="auto">
            <a:xfrm>
              <a:off x="4980" y="3174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2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304" name="Line 41"/>
            <p:cNvSpPr>
              <a:spLocks noChangeShapeType="1"/>
            </p:cNvSpPr>
            <p:nvPr/>
          </p:nvSpPr>
          <p:spPr bwMode="auto">
            <a:xfrm>
              <a:off x="4805" y="3112"/>
              <a:ext cx="0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05" name="Rectangle 42"/>
            <p:cNvSpPr>
              <a:spLocks noChangeArrowheads="1"/>
            </p:cNvSpPr>
            <p:nvPr/>
          </p:nvSpPr>
          <p:spPr bwMode="auto">
            <a:xfrm>
              <a:off x="4753" y="3174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1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306" name="Line 43"/>
            <p:cNvSpPr>
              <a:spLocks noChangeShapeType="1"/>
            </p:cNvSpPr>
            <p:nvPr/>
          </p:nvSpPr>
          <p:spPr bwMode="auto">
            <a:xfrm>
              <a:off x="4584" y="3112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07" name="Rectangle 44"/>
            <p:cNvSpPr>
              <a:spLocks noChangeArrowheads="1"/>
            </p:cNvSpPr>
            <p:nvPr/>
          </p:nvSpPr>
          <p:spPr bwMode="auto">
            <a:xfrm>
              <a:off x="4541" y="3173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0</a:t>
              </a:r>
              <a:endParaRPr lang="en-US" altLang="en-US" sz="2600">
                <a:latin typeface="VNI-Times" pitchFamily="2" charset="0"/>
              </a:endParaRPr>
            </a:p>
          </p:txBody>
        </p:sp>
      </p:grpSp>
      <p:grpSp>
        <p:nvGrpSpPr>
          <p:cNvPr id="109613" name="Group 45"/>
          <p:cNvGrpSpPr>
            <a:grpSpLocks/>
          </p:cNvGrpSpPr>
          <p:nvPr/>
        </p:nvGrpSpPr>
        <p:grpSpPr bwMode="auto">
          <a:xfrm>
            <a:off x="2536032" y="3630613"/>
            <a:ext cx="3607594" cy="476250"/>
            <a:chOff x="2586" y="2438"/>
            <a:chExt cx="3030" cy="300"/>
          </a:xfrm>
        </p:grpSpPr>
        <p:sp>
          <p:nvSpPr>
            <p:cNvPr id="10258" name="Line 46"/>
            <p:cNvSpPr>
              <a:spLocks noChangeShapeType="1"/>
            </p:cNvSpPr>
            <p:nvPr/>
          </p:nvSpPr>
          <p:spPr bwMode="auto">
            <a:xfrm>
              <a:off x="2586" y="2697"/>
              <a:ext cx="3030" cy="1"/>
            </a:xfrm>
            <a:prstGeom prst="line">
              <a:avLst/>
            </a:prstGeom>
            <a:noFill/>
            <a:ln w="36513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9" name="Line 47"/>
            <p:cNvSpPr>
              <a:spLocks noChangeShapeType="1"/>
            </p:cNvSpPr>
            <p:nvPr/>
          </p:nvSpPr>
          <p:spPr bwMode="auto">
            <a:xfrm>
              <a:off x="3912" y="2669"/>
              <a:ext cx="0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0" name="Rectangle 48"/>
            <p:cNvSpPr>
              <a:spLocks noChangeArrowheads="1"/>
            </p:cNvSpPr>
            <p:nvPr/>
          </p:nvSpPr>
          <p:spPr bwMode="auto">
            <a:xfrm>
              <a:off x="3801" y="2438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-3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61" name="Line 49"/>
            <p:cNvSpPr>
              <a:spLocks noChangeShapeType="1"/>
            </p:cNvSpPr>
            <p:nvPr/>
          </p:nvSpPr>
          <p:spPr bwMode="auto">
            <a:xfrm>
              <a:off x="2792" y="2669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2" name="Rectangle 50"/>
            <p:cNvSpPr>
              <a:spLocks noChangeArrowheads="1"/>
            </p:cNvSpPr>
            <p:nvPr/>
          </p:nvSpPr>
          <p:spPr bwMode="auto">
            <a:xfrm>
              <a:off x="2673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-8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63" name="Line 51"/>
            <p:cNvSpPr>
              <a:spLocks noChangeShapeType="1"/>
            </p:cNvSpPr>
            <p:nvPr/>
          </p:nvSpPr>
          <p:spPr bwMode="auto">
            <a:xfrm>
              <a:off x="3019" y="2669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4" name="Rectangle 52"/>
            <p:cNvSpPr>
              <a:spLocks noChangeArrowheads="1"/>
            </p:cNvSpPr>
            <p:nvPr/>
          </p:nvSpPr>
          <p:spPr bwMode="auto">
            <a:xfrm>
              <a:off x="2904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-7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65" name="Line 53"/>
            <p:cNvSpPr>
              <a:spLocks noChangeShapeType="1"/>
            </p:cNvSpPr>
            <p:nvPr/>
          </p:nvSpPr>
          <p:spPr bwMode="auto">
            <a:xfrm>
              <a:off x="3685" y="2669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6" name="Rectangle 54"/>
            <p:cNvSpPr>
              <a:spLocks noChangeArrowheads="1"/>
            </p:cNvSpPr>
            <p:nvPr/>
          </p:nvSpPr>
          <p:spPr bwMode="auto">
            <a:xfrm>
              <a:off x="3562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-4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67" name="Line 55"/>
            <p:cNvSpPr>
              <a:spLocks noChangeShapeType="1"/>
            </p:cNvSpPr>
            <p:nvPr/>
          </p:nvSpPr>
          <p:spPr bwMode="auto">
            <a:xfrm>
              <a:off x="3458" y="2669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8" name="Rectangle 56"/>
            <p:cNvSpPr>
              <a:spLocks noChangeArrowheads="1"/>
            </p:cNvSpPr>
            <p:nvPr/>
          </p:nvSpPr>
          <p:spPr bwMode="auto">
            <a:xfrm>
              <a:off x="3343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-5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69" name="Line 57"/>
            <p:cNvSpPr>
              <a:spLocks noChangeShapeType="1"/>
            </p:cNvSpPr>
            <p:nvPr/>
          </p:nvSpPr>
          <p:spPr bwMode="auto">
            <a:xfrm>
              <a:off x="3238" y="2669"/>
              <a:ext cx="1" cy="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0" name="Rectangle 58"/>
            <p:cNvSpPr>
              <a:spLocks noChangeArrowheads="1"/>
            </p:cNvSpPr>
            <p:nvPr/>
          </p:nvSpPr>
          <p:spPr bwMode="auto">
            <a:xfrm>
              <a:off x="3110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-6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71" name="Line 59"/>
            <p:cNvSpPr>
              <a:spLocks noChangeShapeType="1"/>
            </p:cNvSpPr>
            <p:nvPr/>
          </p:nvSpPr>
          <p:spPr bwMode="auto">
            <a:xfrm>
              <a:off x="5263" y="2666"/>
              <a:ext cx="0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2" name="Rectangle 60"/>
            <p:cNvSpPr>
              <a:spLocks noChangeArrowheads="1"/>
            </p:cNvSpPr>
            <p:nvPr/>
          </p:nvSpPr>
          <p:spPr bwMode="auto">
            <a:xfrm>
              <a:off x="5224" y="2439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3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73" name="Line 61"/>
            <p:cNvSpPr>
              <a:spLocks noChangeShapeType="1"/>
            </p:cNvSpPr>
            <p:nvPr/>
          </p:nvSpPr>
          <p:spPr bwMode="auto">
            <a:xfrm>
              <a:off x="4145" y="2666"/>
              <a:ext cx="1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4" name="Rectangle 62"/>
            <p:cNvSpPr>
              <a:spLocks noChangeArrowheads="1"/>
            </p:cNvSpPr>
            <p:nvPr/>
          </p:nvSpPr>
          <p:spPr bwMode="auto">
            <a:xfrm>
              <a:off x="4041" y="2439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-2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75" name="Line 63"/>
            <p:cNvSpPr>
              <a:spLocks noChangeShapeType="1"/>
            </p:cNvSpPr>
            <p:nvPr/>
          </p:nvSpPr>
          <p:spPr bwMode="auto">
            <a:xfrm>
              <a:off x="4370" y="2666"/>
              <a:ext cx="1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6" name="Rectangle 64"/>
            <p:cNvSpPr>
              <a:spLocks noChangeArrowheads="1"/>
            </p:cNvSpPr>
            <p:nvPr/>
          </p:nvSpPr>
          <p:spPr bwMode="auto">
            <a:xfrm>
              <a:off x="4267" y="2438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151ACC"/>
                  </a:solidFill>
                </a:rPr>
                <a:t>-1</a:t>
              </a:r>
              <a:endParaRPr lang="en-US" altLang="en-US" sz="2600" dirty="0">
                <a:latin typeface="VNI-Times" pitchFamily="2" charset="0"/>
              </a:endParaRPr>
            </a:p>
          </p:txBody>
        </p:sp>
        <p:sp>
          <p:nvSpPr>
            <p:cNvPr id="10277" name="Line 65"/>
            <p:cNvSpPr>
              <a:spLocks noChangeShapeType="1"/>
            </p:cNvSpPr>
            <p:nvPr/>
          </p:nvSpPr>
          <p:spPr bwMode="auto">
            <a:xfrm>
              <a:off x="5036" y="2666"/>
              <a:ext cx="1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8" name="Rectangle 66"/>
            <p:cNvSpPr>
              <a:spLocks noChangeArrowheads="1"/>
            </p:cNvSpPr>
            <p:nvPr/>
          </p:nvSpPr>
          <p:spPr bwMode="auto">
            <a:xfrm>
              <a:off x="4986" y="2439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>
                  <a:solidFill>
                    <a:srgbClr val="151ACC"/>
                  </a:solidFill>
                </a:rPr>
                <a:t>2</a:t>
              </a:r>
              <a:endParaRPr lang="en-US" altLang="en-US" sz="2600" dirty="0">
                <a:latin typeface="VNI-Times" pitchFamily="2" charset="0"/>
              </a:endParaRPr>
            </a:p>
          </p:txBody>
        </p:sp>
        <p:sp>
          <p:nvSpPr>
            <p:cNvPr id="10279" name="Line 67"/>
            <p:cNvSpPr>
              <a:spLocks noChangeShapeType="1"/>
            </p:cNvSpPr>
            <p:nvPr/>
          </p:nvSpPr>
          <p:spPr bwMode="auto">
            <a:xfrm>
              <a:off x="4811" y="2666"/>
              <a:ext cx="0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0" name="Rectangle 68"/>
            <p:cNvSpPr>
              <a:spLocks noChangeArrowheads="1"/>
            </p:cNvSpPr>
            <p:nvPr/>
          </p:nvSpPr>
          <p:spPr bwMode="auto">
            <a:xfrm>
              <a:off x="4759" y="2439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1</a:t>
              </a:r>
              <a:endParaRPr lang="en-US" altLang="en-US" sz="2600">
                <a:latin typeface="VNI-Times" pitchFamily="2" charset="0"/>
              </a:endParaRPr>
            </a:p>
          </p:txBody>
        </p:sp>
        <p:sp>
          <p:nvSpPr>
            <p:cNvPr id="10281" name="Line 69"/>
            <p:cNvSpPr>
              <a:spLocks noChangeShapeType="1"/>
            </p:cNvSpPr>
            <p:nvPr/>
          </p:nvSpPr>
          <p:spPr bwMode="auto">
            <a:xfrm>
              <a:off x="4590" y="2666"/>
              <a:ext cx="1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2" name="Rectangle 70"/>
            <p:cNvSpPr>
              <a:spLocks noChangeArrowheads="1"/>
            </p:cNvSpPr>
            <p:nvPr/>
          </p:nvSpPr>
          <p:spPr bwMode="auto">
            <a:xfrm>
              <a:off x="4547" y="2438"/>
              <a:ext cx="1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151ACC"/>
                  </a:solidFill>
                </a:rPr>
                <a:t>0</a:t>
              </a:r>
              <a:endParaRPr lang="en-US" altLang="en-US" sz="2600">
                <a:latin typeface="VNI-Times" pitchFamily="2" charset="0"/>
              </a:endParaRPr>
            </a:p>
          </p:txBody>
        </p:sp>
      </p:grpSp>
      <p:sp>
        <p:nvSpPr>
          <p:cNvPr id="109639" name="Oval 71"/>
          <p:cNvSpPr>
            <a:spLocks noChangeArrowheads="1"/>
          </p:cNvSpPr>
          <p:nvPr/>
        </p:nvSpPr>
        <p:spPr bwMode="auto">
          <a:xfrm flipH="1" flipV="1">
            <a:off x="5416154" y="4005263"/>
            <a:ext cx="5715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9640" name="Oval 72"/>
          <p:cNvSpPr>
            <a:spLocks noChangeArrowheads="1"/>
          </p:cNvSpPr>
          <p:nvPr/>
        </p:nvSpPr>
        <p:spPr bwMode="auto">
          <a:xfrm flipH="1" flipV="1">
            <a:off x="3804047" y="4014788"/>
            <a:ext cx="5715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9641" name="Line 73"/>
          <p:cNvSpPr>
            <a:spLocks noChangeShapeType="1"/>
          </p:cNvSpPr>
          <p:nvPr/>
        </p:nvSpPr>
        <p:spPr bwMode="auto">
          <a:xfrm flipH="1">
            <a:off x="4647010" y="4027490"/>
            <a:ext cx="800100" cy="133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 flipH="1">
            <a:off x="3032522" y="4043363"/>
            <a:ext cx="800100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9643" name="Text Box 75"/>
          <p:cNvSpPr txBox="1">
            <a:spLocks noChangeArrowheads="1"/>
          </p:cNvSpPr>
          <p:nvPr/>
        </p:nvSpPr>
        <p:spPr bwMode="auto">
          <a:xfrm rot="18266241">
            <a:off x="2616598" y="4438622"/>
            <a:ext cx="1298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- 4 + (-3)</a:t>
            </a:r>
          </a:p>
        </p:txBody>
      </p:sp>
      <p:sp>
        <p:nvSpPr>
          <p:cNvPr id="109644" name="Text Box 76"/>
          <p:cNvSpPr txBox="1">
            <a:spLocks noChangeArrowheads="1"/>
          </p:cNvSpPr>
          <p:nvPr/>
        </p:nvSpPr>
        <p:spPr bwMode="auto">
          <a:xfrm rot="18339979">
            <a:off x="4315621" y="4444178"/>
            <a:ext cx="1074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2 + (-3)</a:t>
            </a:r>
          </a:p>
        </p:txBody>
      </p:sp>
      <p:sp>
        <p:nvSpPr>
          <p:cNvPr id="109645" name="Oval 77"/>
          <p:cNvSpPr>
            <a:spLocks noChangeArrowheads="1"/>
          </p:cNvSpPr>
          <p:nvPr/>
        </p:nvSpPr>
        <p:spPr bwMode="auto">
          <a:xfrm>
            <a:off x="3000375" y="5280025"/>
            <a:ext cx="110729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9646" name="Oval 78"/>
          <p:cNvSpPr>
            <a:spLocks noChangeArrowheads="1"/>
          </p:cNvSpPr>
          <p:nvPr/>
        </p:nvSpPr>
        <p:spPr bwMode="auto">
          <a:xfrm>
            <a:off x="4611292" y="5295900"/>
            <a:ext cx="110728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0"/>
                                        <p:tgtEl>
                                          <p:spTgt spid="1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 animBg="1"/>
      <p:bldP spid="109580" grpId="0" animBg="1"/>
      <p:bldP spid="109581" grpId="0"/>
      <p:bldP spid="109585" grpId="0"/>
      <p:bldP spid="1095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8877"/>
            <a:ext cx="457200" cy="203200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6200" y="273053"/>
            <a:ext cx="7010400" cy="161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Ví</a:t>
            </a:r>
            <a:r>
              <a:rPr kumimoji="0" lang="en-US" alt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dụ</a:t>
            </a:r>
            <a:r>
              <a:rPr kumimoji="0" lang="en-US" alt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2:</a:t>
            </a:r>
            <a:r>
              <a:rPr kumimoji="0" lang="en-US" alt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Chứng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tỏ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  2003 + (-35) &lt;  2004 + (-35)</a:t>
            </a:r>
            <a:b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en-US" sz="22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Giải</a:t>
            </a:r>
            <a:r>
              <a:rPr kumimoji="0" lang="en-US" altLang="en-US" sz="22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  <a:r>
              <a:rPr kumimoji="0" lang="en-US" alt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US" alt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en-US" altLang="en-US" sz="22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746085"/>
            <a:ext cx="678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cộng)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14400" y="930477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b="1" i="1" dirty="0" smtClean="0">
                <a:latin typeface="Times New Roman" panose="02020603050405020304" pitchFamily="18" charset="0"/>
              </a:rPr>
              <a:t> Cộng -35 vào cả hai vế của bất đẳng thức 2003 &lt; 2004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ta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suy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</a:rPr>
              <a:t> 2003 + (-35) &lt; 2004  + (-35)</a:t>
            </a:r>
          </a:p>
          <a:p>
            <a:endParaRPr lang="en-US" sz="2400" b="1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1912" y="2362200"/>
            <a:ext cx="60616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?3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19200" y="2362199"/>
            <a:ext cx="61763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-2004 + (-777)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-2005 + (-777)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81000" y="3276600"/>
            <a:ext cx="60616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7291" y="3276599"/>
            <a:ext cx="7078018" cy="430179"/>
            <a:chOff x="870127" y="2008507"/>
            <a:chExt cx="6141056" cy="430887"/>
          </a:xfrm>
        </p:grpSpPr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870127" y="2008507"/>
              <a:ext cx="614105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Dựa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tự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giữa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3,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hãy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so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sánh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vi-VN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+ 2  </a:t>
              </a:r>
              <a:r>
                <a:rPr lang="en-US" altLang="en-US" sz="22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graphicFrame>
          <p:nvGraphicFramePr>
            <p:cNvPr id="3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542404"/>
                </p:ext>
              </p:extLst>
            </p:nvPr>
          </p:nvGraphicFramePr>
          <p:xfrm>
            <a:off x="5031518" y="2058892"/>
            <a:ext cx="353942" cy="33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9" name="Equation" r:id="rId4" imgW="190325" imgH="171252" progId="Equation.DSMT4">
                    <p:embed/>
                  </p:oleObj>
                </mc:Choice>
                <mc:Fallback>
                  <p:oleObj name="Equation" r:id="rId4" imgW="190325" imgH="171252" progId="Equation.DSMT4">
                    <p:embed/>
                    <p:pic>
                      <p:nvPicPr>
                        <p:cNvPr id="2971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1518" y="2058892"/>
                          <a:ext cx="353942" cy="33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2519"/>
              </p:ext>
            </p:extLst>
          </p:nvPr>
        </p:nvGraphicFramePr>
        <p:xfrm>
          <a:off x="3505200" y="3329868"/>
          <a:ext cx="397379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" name="Equation" r:id="rId6" imgW="493819" imgH="390178" progId="Equation.DSMT4">
                  <p:embed/>
                </p:oleObj>
              </mc:Choice>
              <mc:Fallback>
                <p:oleObj name="Equation" r:id="rId6" imgW="493819" imgH="390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3329868"/>
                        <a:ext cx="397379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1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 animBg="1"/>
      <p:bldP spid="28" grpId="0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Stationery"/>
          <p:cNvSpPr>
            <a:spLocks noChangeArrowheads="1"/>
          </p:cNvSpPr>
          <p:nvPr/>
        </p:nvSpPr>
        <p:spPr bwMode="auto">
          <a:xfrm>
            <a:off x="3171825" y="3738265"/>
            <a:ext cx="3143250" cy="12192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77827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3175" y="1296047"/>
            <a:ext cx="628650" cy="762000"/>
          </a:xfrm>
          <a:prstGeom prst="flowChartConnector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E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77828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71876" y="3986311"/>
            <a:ext cx="628650" cy="762000"/>
          </a:xfrm>
          <a:prstGeom prst="flowChartConnector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E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77829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7450" y="5405438"/>
            <a:ext cx="628650" cy="762000"/>
          </a:xfrm>
          <a:prstGeom prst="flowChartConnector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E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77830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30968" y="2586038"/>
            <a:ext cx="628650" cy="762000"/>
          </a:xfrm>
          <a:prstGeom prst="flowChartConnector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AE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5367" name="Picture 7" descr="trac nghie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40" y="47625"/>
            <a:ext cx="291734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200400" y="1316022"/>
            <a:ext cx="3143250" cy="9527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200400" y="2454275"/>
            <a:ext cx="31432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5370" name="AutoShape 10" descr="Newsprint"/>
          <p:cNvSpPr>
            <a:spLocks noChangeArrowheads="1"/>
          </p:cNvSpPr>
          <p:nvPr/>
        </p:nvSpPr>
        <p:spPr bwMode="auto">
          <a:xfrm>
            <a:off x="3200400" y="5257800"/>
            <a:ext cx="3143250" cy="12192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85791"/>
              </p:ext>
            </p:extLst>
          </p:nvPr>
        </p:nvGraphicFramePr>
        <p:xfrm>
          <a:off x="3292054" y="1333500"/>
          <a:ext cx="2914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8" imgW="710891" imgH="203112" progId="Equation.DSMT4">
                  <p:embed/>
                </p:oleObj>
              </mc:Choice>
              <mc:Fallback>
                <p:oleObj name="Equation" r:id="rId8" imgW="7108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054" y="1333500"/>
                        <a:ext cx="2914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 descr="Deni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55218"/>
              </p:ext>
            </p:extLst>
          </p:nvPr>
        </p:nvGraphicFramePr>
        <p:xfrm>
          <a:off x="3486151" y="2444658"/>
          <a:ext cx="251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10" imgW="660113" imgH="203112" progId="Equation.DSMT4">
                  <p:embed/>
                </p:oleObj>
              </mc:Choice>
              <mc:Fallback>
                <p:oleObj name="Equation" r:id="rId10" imgW="6601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2444658"/>
                        <a:ext cx="251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22504"/>
              </p:ext>
            </p:extLst>
          </p:nvPr>
        </p:nvGraphicFramePr>
        <p:xfrm>
          <a:off x="3457574" y="3764158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2" imgW="1143000" imgH="203200" progId="Equation.DSMT4">
                  <p:embed/>
                </p:oleObj>
              </mc:Choice>
              <mc:Fallback>
                <p:oleObj name="Equation" r:id="rId12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4" y="3764158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838200" y="803701"/>
            <a:ext cx="7362825" cy="461665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FFFF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1:</a:t>
            </a: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latin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3771900" y="5181600"/>
          <a:ext cx="194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4" imgW="850531" imgH="279279" progId="Equation.DSMT4">
                  <p:embed/>
                </p:oleObj>
              </mc:Choice>
              <mc:Fallback>
                <p:oleObj name="Equation" r:id="rId14" imgW="850531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181600"/>
                        <a:ext cx="1943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6" name="Picture 16" descr="j030125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71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1426300" y="1325937"/>
            <a:ext cx="1000125" cy="914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66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0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1404868" y="2520950"/>
            <a:ext cx="1042987" cy="914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66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1404868" y="3890665"/>
            <a:ext cx="1000125" cy="914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66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1343025" y="5241925"/>
            <a:ext cx="1000125" cy="9144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0066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0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6553200" y="1325937"/>
            <a:ext cx="914400" cy="9906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>
            <a:off x="6629400" y="2444750"/>
            <a:ext cx="914400" cy="9906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</a:p>
        </p:txBody>
      </p:sp>
      <p:sp>
        <p:nvSpPr>
          <p:cNvPr id="77847" name="AutoShape 23"/>
          <p:cNvSpPr>
            <a:spLocks noChangeArrowheads="1"/>
          </p:cNvSpPr>
          <p:nvPr/>
        </p:nvSpPr>
        <p:spPr bwMode="auto">
          <a:xfrm>
            <a:off x="6705600" y="3771582"/>
            <a:ext cx="914400" cy="9906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</a:p>
        </p:txBody>
      </p:sp>
      <p:sp>
        <p:nvSpPr>
          <p:cNvPr id="77848" name="AutoShape 24"/>
          <p:cNvSpPr>
            <a:spLocks noChangeArrowheads="1"/>
          </p:cNvSpPr>
          <p:nvPr/>
        </p:nvSpPr>
        <p:spPr bwMode="auto">
          <a:xfrm>
            <a:off x="6800850" y="5257800"/>
            <a:ext cx="914400" cy="9906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</a:p>
        </p:txBody>
      </p:sp>
      <p:pic>
        <p:nvPicPr>
          <p:cNvPr id="15385" name="Picture 21" descr="j023213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2" y="1"/>
            <a:ext cx="7000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3966740" y="1807155"/>
            <a:ext cx="1610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Sai.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3486151" y="3029227"/>
            <a:ext cx="2720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- 6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=- 6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3200400" y="4248150"/>
            <a:ext cx="3114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4 &lt; 15, ta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(-8), ta </a:t>
            </a:r>
            <a:r>
              <a:rPr lang="en-US" altLang="en-US" sz="1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4 +(-8)&lt; 15 + (-8)</a:t>
            </a:r>
            <a:r>
              <a:rPr lang="en-US" altLang="en-US" sz="16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FF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3215394" y="5699125"/>
            <a:ext cx="3344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 0, ta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cộng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vế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1, ta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x</a:t>
            </a:r>
            <a:r>
              <a:rPr lang="en-US" altLang="en-US" sz="2000" b="1" baseline="30000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+ 1 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≥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77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</p:childTnLst>
        </p:cTn>
      </p:par>
    </p:tnLst>
    <p:bldLst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51" grpId="0"/>
      <p:bldP spid="77853" grpId="0"/>
      <p:bldP spid="778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4572000" y="1524000"/>
            <a:ext cx="76200" cy="5334000"/>
          </a:xfrm>
          <a:prstGeom prst="line">
            <a:avLst/>
          </a:prstGeom>
          <a:ln>
            <a:solidFill>
              <a:srgbClr val="A50021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99709" y="2878750"/>
            <a:ext cx="4572000" cy="13716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a &gt; b. 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minh: a + 1 &gt; b – 2.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vi-V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55" y="2878750"/>
                <a:ext cx="4572000" cy="138499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 </a:t>
                </a: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vi-VN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</a:t>
                </a:r>
                <a:r>
                  <a:rPr kumimoji="0" lang="vi-V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So sánh a và b nếu: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2800" b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           </a:t>
                </a:r>
                <a:r>
                  <a:rPr kumimoji="0" lang="vi-V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 – 8 </a:t>
                </a:r>
                <a14:m>
                  <m:oMath xmlns:m="http://schemas.openxmlformats.org/officeDocument/2006/math">
                    <m:r>
                      <a:rPr kumimoji="0" lang="vi-VN" sz="2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kumimoji="0" lang="vi-V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b – 8 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2878750"/>
                <a:ext cx="4572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2527" b="-5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bài tập dành cho thành viên mỗi tổ</a:t>
            </a:r>
          </a:p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giải bài tập ra vở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mình,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nhận xét.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5133109" y="2040550"/>
            <a:ext cx="3124200" cy="838200"/>
          </a:xfrm>
          <a:prstGeom prst="downArrowCallou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Down Arrow Callout 16"/>
          <p:cNvSpPr/>
          <p:nvPr/>
        </p:nvSpPr>
        <p:spPr bwMode="auto">
          <a:xfrm>
            <a:off x="852055" y="2040550"/>
            <a:ext cx="3124200" cy="838200"/>
          </a:xfrm>
          <a:prstGeom prst="down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3855" y="6400800"/>
            <a:ext cx="9130145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782" y="6387405"/>
            <a:ext cx="9130145" cy="457200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19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9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07" y="0"/>
                <a:ext cx="9067800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b="1" u="sng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Bài </a:t>
                </a:r>
                <a:r>
                  <a:rPr lang="en-US" sz="3200" b="1" u="sng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vi-VN" sz="3200" b="1" u="sng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vi-VN" sz="32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So sánh a và b nếu:  a – 8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vi-VN" sz="32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b – 8 </a:t>
                </a:r>
                <a:endParaRPr lang="vi-VN" sz="3200" b="1" dirty="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 u="sng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Giải: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trên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vi-VN" sz="3200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vi-VN" sz="32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dirty="0" smtClean="0">
                  <a:solidFill>
                    <a:srgbClr val="0033CC"/>
                  </a:solidFill>
                  <a:latin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vi-VN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32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Cho a &gt; b.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minh: a + 1 &gt; b – 2</a:t>
                </a:r>
                <a:endPara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 u="sng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Giải: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Từ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a &gt; b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cộng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vế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1 ta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a + 1&gt; b + 1 ta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lại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1 &gt; -2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cộng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vế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b ta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1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+ b &gt; - 2 + b hay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+ b &gt;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 -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            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sym typeface="Symbol"/>
                  </a:rPr>
                  <a:t>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 + 1 &gt; b –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" y="0"/>
                <a:ext cx="9067800" cy="5755422"/>
              </a:xfrm>
              <a:prstGeom prst="rect">
                <a:avLst/>
              </a:prstGeom>
              <a:blipFill rotWithShape="1">
                <a:blip r:embed="rId2"/>
                <a:stretch>
                  <a:fillRect l="-1680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7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1202" y="51816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49602" y="51816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7388" y="5184775"/>
            <a:ext cx="1905000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22615" y="5184775"/>
            <a:ext cx="2898775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486" name="Picture 13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80296"/>
            <a:ext cx="5867400" cy="33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080144" y="4825425"/>
            <a:ext cx="779996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tantia"/>
                <a:ea typeface="+mn-ea"/>
                <a:cs typeface="Times New Roman" panose="02020603050405020304" pitchFamily="18" charset="0"/>
              </a:rPr>
              <a:t>LỚP 8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tantia"/>
                <a:ea typeface="+mn-ea"/>
                <a:cs typeface="Times New Roman" panose="02020603050405020304" pitchFamily="18" charset="0"/>
              </a:rPr>
              <a:t> TRƯỜNG 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nstantia"/>
                <a:ea typeface="+mn-ea"/>
                <a:cs typeface="Times New Roman" panose="02020603050405020304" pitchFamily="18" charset="0"/>
              </a:rPr>
              <a:t>THCS GIA PHÚ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nstanti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 rot="5400000">
            <a:off x="5676900" y="3314700"/>
            <a:ext cx="6858000" cy="762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 rot="16200000" flipH="1">
            <a:off x="-3371850" y="3295650"/>
            <a:ext cx="6858000" cy="1143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490" name="Picture 6" descr="buom hoa d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13779">
            <a:off x="2011715" y="1806958"/>
            <a:ext cx="2221800" cy="20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0316" y="609600"/>
            <a:ext cx="895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THCS GIA PHÚ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7545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decel="5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decel="5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381000"/>
                <a:ext cx="86106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  <a:defRPr/>
                </a:pP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400" b="1" dirty="0" err="1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0">
                  <a:spcBef>
                    <a:spcPts val="600"/>
                  </a:spcBef>
                  <a:defRPr/>
                </a:pP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ba số dương a, b, và c ta thấy rằng nếu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 và b &gt;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 thì a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c. Tính chất này gọi là </a:t>
                </a:r>
                <a:r>
                  <a:rPr lang="vi-VN" sz="2400" b="1" dirty="0" smtClean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vi-VN" sz="2400" b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chất bắc cầu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defRPr/>
                </a:pP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Tương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tự:</a:t>
                </a:r>
              </a:p>
              <a:p>
                <a:pPr marL="342900" lvl="0" indent="-342900">
                  <a:spcBef>
                    <a:spcPts val="600"/>
                  </a:spcBef>
                  <a:buFont typeface="Arial" pitchFamily="34" charset="0"/>
                  <a:buChar char="•"/>
                  <a:defRPr/>
                </a:pP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Nếu a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 và b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 thì a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</a:p>
              <a:p>
                <a:pPr marL="342900" lvl="0" indent="-342900">
                  <a:spcBef>
                    <a:spcPts val="600"/>
                  </a:spcBef>
                  <a:buFont typeface="Arial" pitchFamily="34" charset="0"/>
                  <a:buChar char="•"/>
                  <a:defRPr/>
                </a:pP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Nếu 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 và b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 thì 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c.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buFont typeface="Arial" pitchFamily="34" charset="0"/>
                  <a:buChar char="•"/>
                  <a:defRPr/>
                </a:pPr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spcBef>
                    <a:spcPts val="600"/>
                  </a:spcBef>
                  <a:defRPr/>
                </a:pPr>
                <a:r>
                  <a:rPr lang="en-US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vi-VN" sz="2400" b="1" dirty="0" smtClean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ysClr val="windowText" lastClr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 và b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 thì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</m:oMath>
                </a14:m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c.</a:t>
                </a:r>
                <a:r>
                  <a:rPr lang="vi-VN" sz="2400" b="1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8610600" cy="3508653"/>
              </a:xfrm>
              <a:prstGeom prst="rect">
                <a:avLst/>
              </a:prstGeom>
              <a:blipFill rotWithShape="1">
                <a:blip r:embed="rId2"/>
                <a:stretch>
                  <a:fillRect l="-1133" t="-1217" b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3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bIỂN BÁO BÊN ĐƯỜ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100000" l="0" r="100000">
                        <a14:foregroundMark x1="63158" y1="55000" x2="23482" y2="1875"/>
                        <a14:foregroundMark x1="95547" y1="49375" x2="95142" y2="2500"/>
                        <a14:foregroundMark x1="93117" y1="16250" x2="70040" y2="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16374"/>
            <a:ext cx="5417637" cy="33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8257" y="3733800"/>
            <a:ext cx="14859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&gt; 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024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05025" y="4953000"/>
            <a:ext cx="154305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02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1107" y="4953000"/>
            <a:ext cx="154305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≤ 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02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51289" y="3733800"/>
            <a:ext cx="14859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&lt; 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Back or Previous 14">
            <a:hlinkClick r:id="rId4" action="ppaction://hlinksldjump" highlightClick="1"/>
          </p:cNvPr>
          <p:cNvSpPr/>
          <p:nvPr/>
        </p:nvSpPr>
        <p:spPr>
          <a:xfrm>
            <a:off x="8763001" y="6477000"/>
            <a:ext cx="3810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514" y="0"/>
            <a:ext cx="875607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biển báo giao thông với nền trắng, số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màu đen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viền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bên) cho biết vận tốc tối đa mà các phương tiện giao thông được đi trên quãng đường có biển quy định là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0km/h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Nếu ô tô đi trên đường đó có vận tốc là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(km/h)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 a phải thỏa mãn điều kiện nào trong các điều kiện sau: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0"/>
            <a:ext cx="875607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biển báo giao thông với nền trắng, số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màu đen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viền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bên) cho biết vận tốc tối đa mà các phương tiện giao thông được đi trên quãng đường có biển quy định là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0km/h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Nếu ô tô đi trên đường đó có vận tốc là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(km/h)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 a phải thỏa mãn điều kiện nào trong các điều kiện sau: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53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/>
      <p:bldP spid="214019" grpId="1" animBg="1"/>
      <p:bldP spid="214024" grpId="0" animBg="1"/>
      <p:bldP spid="214024" grpId="1" animBg="1"/>
      <p:bldP spid="214026" grpId="0" animBg="1"/>
      <p:bldP spid="214027" grpId="0" animBg="1"/>
      <p:bldP spid="2140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0"/>
            <a:ext cx="875607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biển báo giao thông với nền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đen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các phương tiện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5750" y="3505200"/>
            <a:ext cx="14859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&gt; 1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02518" y="4724400"/>
            <a:ext cx="154305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≥ 1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23300" y="3543166"/>
            <a:ext cx="154305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≤ 1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9605" y="4648468"/>
            <a:ext cx="14859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Kết quả hình ảnh cho bIỂN BÁO BÊN ĐƯỜ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100000" l="0" r="100000">
                        <a14:foregroundMark x1="63158" y1="55000" x2="23482" y2="1875"/>
                        <a14:foregroundMark x1="95547" y1="49375" x2="95142" y2="2500"/>
                        <a14:foregroundMark x1="93117" y1="16250" x2="70040" y2="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9" y="3123932"/>
            <a:ext cx="5417637" cy="33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tải xuố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69277"/>
            <a:ext cx="1219200" cy="1155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8538" y="476250"/>
            <a:ext cx="45354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 BÀI HỌC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798" y="2286000"/>
            <a:ext cx="8458201" cy="3124200"/>
            <a:chOff x="304798" y="2286000"/>
            <a:chExt cx="8458201" cy="3124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798" y="2286000"/>
              <a:ext cx="8458201" cy="3124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2.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Tính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chất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liên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hệ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giữa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thứ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tự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phép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cộng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: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35780" y="2757777"/>
              <a:ext cx="7920038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cộng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vế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bất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đẳng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bất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đẳng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chiều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bất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đẳng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13E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414463" y="3581400"/>
              <a:ext cx="64817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a, b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c, ta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11188" y="4213225"/>
              <a:ext cx="38163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 a &lt; b thì a + c &lt; b + c  ;  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427538" y="4186238"/>
              <a:ext cx="3744912" cy="487362"/>
              <a:chOff x="4427984" y="1657603"/>
              <a:chExt cx="3744416" cy="48771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427984" y="1683021"/>
                <a:ext cx="3744416" cy="4622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Nếu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thì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</a:p>
            </p:txBody>
          </p:sp>
          <p:graphicFrame>
            <p:nvGraphicFramePr>
              <p:cNvPr id="40975" name="Object 9"/>
              <p:cNvGraphicFramePr>
                <a:graphicFrameLocks noChangeAspect="1"/>
              </p:cNvGraphicFramePr>
              <p:nvPr/>
            </p:nvGraphicFramePr>
            <p:xfrm>
              <a:off x="5086744" y="1700808"/>
              <a:ext cx="781400" cy="39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78" name="Equation" r:id="rId4" imgW="355138" imgH="177569" progId="Equation.DSMT4">
                      <p:embed/>
                    </p:oleObj>
                  </mc:Choice>
                  <mc:Fallback>
                    <p:oleObj name="Equation" r:id="rId4" imgW="355138" imgH="177569" progId="Equation.DSMT4">
                      <p:embed/>
                      <p:pic>
                        <p:nvPicPr>
                          <p:cNvPr id="4097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6744" y="1700808"/>
                            <a:ext cx="781400" cy="39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6" name="Object 10"/>
              <p:cNvGraphicFramePr>
                <a:graphicFrameLocks noChangeAspect="1"/>
              </p:cNvGraphicFramePr>
              <p:nvPr/>
            </p:nvGraphicFramePr>
            <p:xfrm>
              <a:off x="6300192" y="1657603"/>
              <a:ext cx="1728192" cy="4032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79" name="Equation" r:id="rId6" imgW="761669" imgH="177723" progId="Equation.DSMT4">
                      <p:embed/>
                    </p:oleObj>
                  </mc:Choice>
                  <mc:Fallback>
                    <p:oleObj name="Equation" r:id="rId6" imgW="761669" imgH="177723" progId="Equation.DSMT4">
                      <p:embed/>
                      <p:pic>
                        <p:nvPicPr>
                          <p:cNvPr id="40976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00192" y="1657603"/>
                            <a:ext cx="1728192" cy="4032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11188" y="4805363"/>
              <a:ext cx="38163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 a &gt; b thì a + c &gt; b + c   ;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427538" y="4805363"/>
              <a:ext cx="3744912" cy="461962"/>
              <a:chOff x="4427984" y="2276872"/>
              <a:chExt cx="3744416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427984" y="2276872"/>
                <a:ext cx="374441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Nếu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thì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</a:p>
            </p:txBody>
          </p:sp>
          <p:graphicFrame>
            <p:nvGraphicFramePr>
              <p:cNvPr id="40972" name="Object 14"/>
              <p:cNvGraphicFramePr>
                <a:graphicFrameLocks noChangeAspect="1"/>
              </p:cNvGraphicFramePr>
              <p:nvPr/>
            </p:nvGraphicFramePr>
            <p:xfrm>
              <a:off x="5076056" y="2276872"/>
              <a:ext cx="864096" cy="4320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80" name="Equation" r:id="rId8" imgW="355138" imgH="177569" progId="Equation.DSMT4">
                      <p:embed/>
                    </p:oleObj>
                  </mc:Choice>
                  <mc:Fallback>
                    <p:oleObj name="Equation" r:id="rId8" imgW="355138" imgH="177569" progId="Equation.DSMT4">
                      <p:embed/>
                      <p:pic>
                        <p:nvPicPr>
                          <p:cNvPr id="40972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6056" y="2276872"/>
                            <a:ext cx="864096" cy="4320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73" name="Object 15"/>
              <p:cNvGraphicFramePr>
                <a:graphicFrameLocks noChangeAspect="1"/>
              </p:cNvGraphicFramePr>
              <p:nvPr/>
            </p:nvGraphicFramePr>
            <p:xfrm>
              <a:off x="6330457" y="2276872"/>
              <a:ext cx="1841943" cy="429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81" name="Equation" r:id="rId10" imgW="761669" imgH="177723" progId="Equation.DSMT4">
                      <p:embed/>
                    </p:oleObj>
                  </mc:Choice>
                  <mc:Fallback>
                    <p:oleObj name="Equation" r:id="rId10" imgW="761669" imgH="177723" progId="Equation.DSMT4">
                      <p:embed/>
                      <p:pic>
                        <p:nvPicPr>
                          <p:cNvPr id="40973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0457" y="2276872"/>
                            <a:ext cx="1841943" cy="4297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Rounded Rectangle 14"/>
          <p:cNvSpPr/>
          <p:nvPr/>
        </p:nvSpPr>
        <p:spPr>
          <a:xfrm>
            <a:off x="304799" y="1069976"/>
            <a:ext cx="8382001" cy="1168399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ED13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đẳng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alt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&lt; b (hay a &gt; b, a ≤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b,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≥ b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được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gọi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bất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đẳng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thức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đó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fr-FR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gọi</a:t>
            </a:r>
            <a:r>
              <a:rPr kumimoji="0" lang="fr-F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là</a:t>
            </a:r>
            <a:r>
              <a:rPr kumimoji="0" lang="fr-FR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vế</a:t>
            </a:r>
            <a:r>
              <a:rPr kumimoji="0" lang="fr-F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trái</a:t>
            </a:r>
            <a:r>
              <a:rPr kumimoji="0" lang="fr-FR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,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gọi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vế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phải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bất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đẳng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thức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67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90800" y="838200"/>
            <a:ext cx="3816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1447800"/>
            <a:ext cx="731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2,3,4 (SGK/37)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 </a:t>
            </a:r>
            <a:r>
              <a:rPr kumimoji="0" lang="en-US" alt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 smtClean="0"/>
              <a:t>1. BẤT </a:t>
            </a:r>
            <a:r>
              <a:rPr lang="en-US" sz="2400" dirty="0"/>
              <a:t>ĐẲNG THỨC AM-GM (ARITHMETIC MEANS – GEOMETRIC MEANS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HAY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2. BẤT </a:t>
            </a:r>
            <a:r>
              <a:rPr lang="en-US" sz="2400" dirty="0"/>
              <a:t>ĐẲNG THỨC CAUCHY-SCHWARZ (BUNYAKOVSKY)</a:t>
            </a:r>
            <a:br>
              <a:rPr lang="en-US" sz="2400" dirty="0"/>
            </a:br>
            <a:r>
              <a:rPr lang="en-US" sz="2400" dirty="0" smtClean="0"/>
              <a:t>3. </a:t>
            </a:r>
            <a:r>
              <a:rPr lang="vi-VN" sz="2400" dirty="0" smtClean="0"/>
              <a:t>BẤT </a:t>
            </a:r>
            <a:r>
              <a:rPr lang="vi-VN" sz="2400" dirty="0"/>
              <a:t>ĐẲNG THỨC CHEBYSHEV (TRÊ- BƯ-SÉP)</a:t>
            </a:r>
            <a:br>
              <a:rPr lang="vi-VN" sz="2400" dirty="0"/>
            </a:br>
            <a:r>
              <a:rPr lang="en-US" sz="2400" dirty="0" smtClean="0"/>
              <a:t>4. BẤT </a:t>
            </a:r>
            <a:r>
              <a:rPr lang="en-US" sz="2400" dirty="0"/>
              <a:t>ĐẲNG THỨC BERNOULLI</a:t>
            </a:r>
            <a:br>
              <a:rPr lang="en-US" sz="2400" dirty="0"/>
            </a:br>
            <a:endParaRPr kumimoji="0" lang="en-US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57400"/>
            <a:ext cx="8229600" cy="1833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CÁM ƠN</a:t>
            </a:r>
          </a:p>
          <a:p>
            <a:pPr algn="ctr"/>
            <a:r>
              <a:rPr lang="vi-VN" sz="5400" b="1" cap="all" dirty="0" smtClean="0">
                <a:ln w="0"/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VÀ HẸN GẶP LẠI!</a:t>
            </a:r>
            <a:endParaRPr lang="en-US" sz="5400" b="1" cap="all" dirty="0">
              <a:ln w="0"/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7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7"/>
            <a:ext cx="5492529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khi và chỉ khi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– b &gt; 0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749244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801469"/>
            <a:ext cx="182966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b &gt; 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282879"/>
            <a:ext cx="445378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BĐT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1883" y="1823595"/>
            <a:ext cx="59237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b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(T/c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-5296" y="2571518"/>
            <a:ext cx="8312212" cy="68384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(x + y)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 Tiger Expert"/>
              </a:rPr>
              <a:t> 2xy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883" y="4158207"/>
            <a:ext cx="80093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(x + y)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- 2xy = x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+ 2xy + y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- 2xy = x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y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≥ 0,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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329500"/>
            <a:ext cx="749244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4228" y="3329500"/>
            <a:ext cx="310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744" y="4648200"/>
            <a:ext cx="5629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05">
              <a:lnSpc>
                <a:spcPct val="150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 Tiger Expert"/>
              </a:rPr>
              <a:t> 2xy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29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1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9" y="2979738"/>
            <a:ext cx="6157913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9" y="2922589"/>
            <a:ext cx="59213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9" y="2686058"/>
            <a:ext cx="597852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154113"/>
            <a:ext cx="6129338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7" y="0"/>
            <a:ext cx="5940425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0" y="2346325"/>
            <a:ext cx="32639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" y="817355"/>
            <a:ext cx="8458557" cy="4752171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24" y="5078351"/>
            <a:ext cx="6875876" cy="15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200401" y="5524043"/>
            <a:ext cx="5308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THỬ TÀI TRẠNG TÍ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25" y="0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Sửu Ẹo, Dần Béo và Cả Mẹo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678"/>
            <a:ext cx="9144000" cy="5565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3403" l="67383" r="98340">
                        <a14:foregroundMark x1="71582" y1="51563" x2="71582" y2="51563"/>
                        <a14:foregroundMark x1="72852" y1="62500" x2="72852" y2="62500"/>
                        <a14:backgroundMark x1="72754" y1="64583" x2="72754" y2="64583"/>
                        <a14:backgroundMark x1="72656" y1="63194" x2="72656" y2="63194"/>
                        <a14:backgroundMark x1="78711" y1="31597" x2="78711" y2="31597"/>
                        <a14:backgroundMark x1="75391" y1="48958" x2="75391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8" t="15576" b="6771"/>
          <a:stretch/>
        </p:blipFill>
        <p:spPr>
          <a:xfrm>
            <a:off x="6241497" y="2144484"/>
            <a:ext cx="2902503" cy="4321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0625" l="38574" r="58008">
                        <a14:backgroundMark x1="55273" y1="85938" x2="55273" y2="85938"/>
                        <a14:backgroundMark x1="41992" y1="80382" x2="41992" y2="80382"/>
                        <a14:backgroundMark x1="43262" y1="73958" x2="43262" y2="73958"/>
                        <a14:backgroundMark x1="42285" y1="55556" x2="42285" y2="55556"/>
                        <a14:backgroundMark x1="40137" y1="54340" x2="40137" y2="54340"/>
                        <a14:backgroundMark x1="41797" y1="56424" x2="41797" y2="56424"/>
                        <a14:backgroundMark x1="46191" y1="17708" x2="46191" y2="17708"/>
                        <a14:backgroundMark x1="46875" y1="24653" x2="46875" y2="24653"/>
                        <a14:backgroundMark x1="46094" y1="31424" x2="46094" y2="31424"/>
                        <a14:backgroundMark x1="47070" y1="31944" x2="47070" y2="31944"/>
                        <a14:backgroundMark x1="46289" y1="43924" x2="46289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38972" r="41548" b="4891"/>
          <a:stretch/>
        </p:blipFill>
        <p:spPr>
          <a:xfrm>
            <a:off x="3582461" y="3439885"/>
            <a:ext cx="1752600" cy="3124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5139" l="977" r="23730">
                        <a14:foregroundMark x1="12695" y1="55729" x2="12695" y2="55729"/>
                        <a14:foregroundMark x1="12598" y1="52083" x2="12598" y2="52083"/>
                        <a14:foregroundMark x1="16504" y1="54861" x2="16504" y2="54861"/>
                        <a14:foregroundMark x1="11230" y1="50174" x2="11230" y2="50174"/>
                        <a14:foregroundMark x1="9375" y1="51215" x2="9375" y2="51215"/>
                        <a14:foregroundMark x1="7422" y1="52778" x2="7422" y2="52778"/>
                        <a14:foregroundMark x1="2930" y1="71181" x2="2930" y2="71181"/>
                        <a14:foregroundMark x1="12793" y1="52951" x2="12793" y2="52951"/>
                        <a14:foregroundMark x1="15820" y1="56597" x2="15820" y2="56597"/>
                        <a14:backgroundMark x1="15137" y1="32292" x2="15137" y2="32292"/>
                        <a14:backgroundMark x1="14648" y1="20833" x2="14648" y2="20833"/>
                        <a14:backgroundMark x1="16895" y1="30208" x2="16895" y2="30208"/>
                        <a14:backgroundMark x1="17480" y1="45833" x2="17480" y2="45833"/>
                        <a14:backgroundMark x1="15332" y1="44097" x2="15332" y2="44097"/>
                        <a14:backgroundMark x1="18555" y1="63021" x2="18555" y2="63021"/>
                        <a14:backgroundMark x1="16797" y1="44965" x2="16797" y2="44965"/>
                        <a14:backgroundMark x1="21387" y1="72743" x2="21387" y2="72743"/>
                        <a14:backgroundMark x1="22070" y1="68576" x2="22070" y2="68576"/>
                        <a14:backgroundMark x1="20508" y1="71181" x2="20508" y2="71181"/>
                        <a14:backgroundMark x1="20996" y1="68576" x2="20996" y2="68576"/>
                        <a14:backgroundMark x1="16797" y1="49306" x2="16797" y2="49306"/>
                        <a14:backgroundMark x1="15723" y1="46354" x2="1572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/>
        </p:blipFill>
        <p:spPr>
          <a:xfrm>
            <a:off x="54428" y="3797300"/>
            <a:ext cx="2311400" cy="3060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3471" r="62619" b="2348"/>
          <a:stretch/>
        </p:blipFill>
        <p:spPr>
          <a:xfrm>
            <a:off x="1704143" y="3705995"/>
            <a:ext cx="1709057" cy="301534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10974"/>
          <a:stretch/>
        </p:blipFill>
        <p:spPr>
          <a:xfrm>
            <a:off x="1465464" y="110503"/>
            <a:ext cx="662940" cy="118217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20004" r="1279" b="14052"/>
          <a:stretch/>
        </p:blipFill>
        <p:spPr>
          <a:xfrm>
            <a:off x="2158680" y="139911"/>
            <a:ext cx="1386854" cy="1198688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b="2208"/>
          <a:stretch/>
        </p:blipFill>
        <p:spPr>
          <a:xfrm>
            <a:off x="3625218" y="34761"/>
            <a:ext cx="1119963" cy="1303838"/>
          </a:xfrm>
          <a:prstGeom prst="rect">
            <a:avLst/>
          </a:prstGeom>
        </p:spPr>
      </p:pic>
      <p:pic>
        <p:nvPicPr>
          <p:cNvPr id="24" name="Picture 2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65" y="47915"/>
            <a:ext cx="1020391" cy="1277530"/>
          </a:xfrm>
          <a:prstGeom prst="rect">
            <a:avLst/>
          </a:prstGeom>
        </p:spPr>
      </p:pic>
      <p:pic>
        <p:nvPicPr>
          <p:cNvPr id="2" name="Picture 2" descr="Kết quả hình ảnh cho thoát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t="13845" r="29036" b="14812"/>
          <a:stretch/>
        </p:blipFill>
        <p:spPr bwMode="auto">
          <a:xfrm>
            <a:off x="7706208" y="139911"/>
            <a:ext cx="974921" cy="9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0684" y="1788394"/>
            <a:ext cx="9185366" cy="2839927"/>
          </a:xfrm>
          <a:prstGeom prst="rect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3" y="4349931"/>
            <a:ext cx="4611188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435"/>
            <a:ext cx="9144000" cy="1775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237307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0" y="1762268"/>
            <a:ext cx="9144000" cy="3098721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1" y="2971092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= b)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1" y="3514672"/>
            <a:ext cx="537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nhỏ hơn số b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&lt; b)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1" y="4037892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&gt; b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9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788394"/>
            <a:ext cx="9144000" cy="28399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0" y="4270969"/>
            <a:ext cx="3917859" cy="25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435"/>
            <a:ext cx="9144000" cy="1775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 vào chỗ trống để được câu trả lời 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-1" y="2238101"/>
            <a:ext cx="9143999" cy="153193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ở..................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4936" y="2711263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 trái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90128"/>
            <a:ext cx="9144000" cy="283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0" y="4257198"/>
            <a:ext cx="3917859" cy="25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A"/>
              <p:cNvSpPr/>
              <p:nvPr/>
            </p:nvSpPr>
            <p:spPr>
              <a:xfrm flipH="1">
                <a:off x="4696595" y="2082636"/>
                <a:ext cx="3698058" cy="103294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 &gt; b hoặc a=b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96595" y="2082636"/>
                <a:ext cx="3698058" cy="103294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3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"/>
          <p:cNvSpPr/>
          <p:nvPr/>
        </p:nvSpPr>
        <p:spPr>
          <a:xfrm>
            <a:off x="798286" y="2082636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&gt;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"/>
          <p:cNvSpPr/>
          <p:nvPr/>
        </p:nvSpPr>
        <p:spPr>
          <a:xfrm>
            <a:off x="798286" y="3222522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&lt; 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"/>
          <p:cNvSpPr/>
          <p:nvPr/>
        </p:nvSpPr>
        <p:spPr>
          <a:xfrm flipH="1">
            <a:off x="4696595" y="3222522"/>
            <a:ext cx="3698058" cy="103294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a&lt; b hoặc a=b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435"/>
                <a:ext cx="9144000" cy="17759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35"/>
                <a:ext cx="9144000" cy="1775959"/>
              </a:xfrm>
              <a:prstGeom prst="rect">
                <a:avLst/>
              </a:prstGeom>
              <a:blipFill rotWithShape="0">
                <a:blip r:embed="rId10"/>
                <a:stretch>
                  <a:fillRect r="-133" b="-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06" y="2006678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7511" y="14169"/>
            <a:ext cx="9144000" cy="1775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65166" y="345412"/>
            <a:ext cx="2070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(-12)</a:t>
            </a:r>
            <a:r>
              <a:rPr kumimoji="0" lang="en-US" altLang="en-U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</a:t>
            </a:r>
            <a:r>
              <a:rPr kumimoji="0" lang="en-US" alt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72996" y="316770"/>
            <a:ext cx="2313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altLang="en-U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(-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alt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8755" y="12435"/>
            <a:ext cx="9144000" cy="17759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số 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nhỏ hơn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b thì phải có: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1929</Words>
  <Application>Microsoft Office PowerPoint</Application>
  <PresentationFormat>On-screen Show (4:3)</PresentationFormat>
  <Paragraphs>230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Office Theme</vt:lpstr>
      <vt:lpstr>1_Default Design</vt:lpstr>
      <vt:lpstr>5_Office Theme</vt:lpstr>
      <vt:lpstr>6_Office Theme</vt:lpstr>
      <vt:lpstr>Flow</vt:lpstr>
      <vt:lpstr>1_Flow</vt:lpstr>
      <vt:lpstr>3_Flow</vt:lpstr>
      <vt:lpstr>Default Design</vt:lpstr>
      <vt:lpstr>7_Office Theme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QUANG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HOANG QUANG</dc:title>
  <dc:creator>HOANG QUANG</dc:creator>
  <cp:keywords>HOANG QUANG</cp:keywords>
  <cp:lastModifiedBy>Administrator_PC</cp:lastModifiedBy>
  <cp:revision>176</cp:revision>
  <dcterms:created xsi:type="dcterms:W3CDTF">2006-08-16T00:00:00Z</dcterms:created>
  <dcterms:modified xsi:type="dcterms:W3CDTF">2024-12-04T01:43:35Z</dcterms:modified>
</cp:coreProperties>
</file>