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7B97-236D-44A2-AEF7-54079F7C3A94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4763-0DC6-47E2-97EF-17D3A08B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0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7B97-236D-44A2-AEF7-54079F7C3A94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4763-0DC6-47E2-97EF-17D3A08B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7B97-236D-44A2-AEF7-54079F7C3A94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4763-0DC6-47E2-97EF-17D3A08B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3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7B97-236D-44A2-AEF7-54079F7C3A94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4763-0DC6-47E2-97EF-17D3A08B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0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7B97-236D-44A2-AEF7-54079F7C3A94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4763-0DC6-47E2-97EF-17D3A08B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7B97-236D-44A2-AEF7-54079F7C3A94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4763-0DC6-47E2-97EF-17D3A08B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7B97-236D-44A2-AEF7-54079F7C3A94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4763-0DC6-47E2-97EF-17D3A08B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6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7B97-236D-44A2-AEF7-54079F7C3A94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4763-0DC6-47E2-97EF-17D3A08B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3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7B97-236D-44A2-AEF7-54079F7C3A94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4763-0DC6-47E2-97EF-17D3A08B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3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7B97-236D-44A2-AEF7-54079F7C3A94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4763-0DC6-47E2-97EF-17D3A08B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8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7B97-236D-44A2-AEF7-54079F7C3A94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64763-0DC6-47E2-97EF-17D3A08B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4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87B97-236D-44A2-AEF7-54079F7C3A94}" type="datetimeFigureOut">
              <a:rPr lang="en-US" smtClean="0"/>
              <a:t>04/12/2024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64763-0DC6-47E2-97EF-17D3A08BB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2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svg"/><Relationship Id="rId3" Type="http://schemas.openxmlformats.org/officeDocument/2006/relationships/image" Target="../media/image2.sv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https://hamchoi.vn/storage/uploads/images/9/1-1629559692.png" TargetMode="External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400300" y="-3479800"/>
            <a:ext cx="3888506" cy="5184675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199747" y="4265663"/>
            <a:ext cx="3888506" cy="5184675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8496300" y="-1705064"/>
            <a:ext cx="2223932" cy="29672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666175" y="-282776"/>
            <a:ext cx="1131556" cy="150874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5534119"/>
            <a:ext cx="2223932" cy="29672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14350" y="6103630"/>
            <a:ext cx="1131556" cy="15087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9600" y="619567"/>
            <a:ext cx="7518547" cy="2442040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TẤT CẢ CÁC EM </a:t>
            </a:r>
          </a:p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ĐÃ 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51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7810500" y="-3928740"/>
            <a:ext cx="3888506" cy="518467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6819900" y="-2362797"/>
            <a:ext cx="2223932" cy="29672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565778" y="-754371"/>
            <a:ext cx="1131556" cy="150874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23900" y="86347"/>
            <a:ext cx="2994455" cy="83653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51206" tIns="25603" rIns="51206" bIns="25603">
            <a:spAutoFit/>
          </a:bodyPr>
          <a:lstStyle/>
          <a:p>
            <a:pPr algn="ctr">
              <a:lnSpc>
                <a:spcPct val="150000"/>
              </a:lnSpc>
              <a:spcAft>
                <a:spcPts val="448"/>
              </a:spcAft>
            </a:pPr>
            <a:r>
              <a:rPr lang="nl-NL" sz="3400" b="1" dirty="0">
                <a:ln w="0"/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</a:t>
            </a:r>
            <a:r>
              <a:rPr lang="nl-NL" sz="2800" b="1" dirty="0">
                <a:ln w="0"/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  <a:endParaRPr lang="en-US" sz="2800" b="1" dirty="0">
              <a:ln w="0"/>
              <a:solidFill>
                <a:srgbClr val="FF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5800" y="873757"/>
                <a:ext cx="8044823" cy="1802313"/>
              </a:xfrm>
              <a:prstGeom prst="rect">
                <a:avLst/>
              </a:prstGeom>
            </p:spPr>
            <p:txBody>
              <a:bodyPr wrap="square" lIns="51206" tIns="25603" rIns="51206" bIns="25603">
                <a:spAutoFit/>
              </a:bodyPr>
              <a:lstStyle/>
              <a:p>
                <a:pPr marL="17069" marR="17069">
                  <a:lnSpc>
                    <a:spcPct val="150000"/>
                  </a:lnSpc>
                  <a:spcAft>
                    <a:spcPts val="672"/>
                  </a:spcAft>
                </a:pPr>
                <a:r>
                  <a:rPr lang="en-US" sz="25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5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5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5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5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5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5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 </a:t>
                </a:r>
                <a:r>
                  <a:rPr lang="en-US" sz="25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5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b="1" i="1">
                            <a:solidFill>
                              <a:srgbClr val="3333FF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𝑨𝑴𝑩</m:t>
                        </m:r>
                      </m:e>
                    </m:acc>
                    <m:r>
                      <a:rPr lang="en-US" sz="25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500" b="1" i="1">
                            <a:solidFill>
                              <a:srgbClr val="3333FF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00" b="1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𝑨𝑴𝑪</m:t>
                        </m:r>
                      </m:e>
                    </m:acc>
                  </m:oMath>
                </a14:m>
                <a:r>
                  <a:rPr lang="en-US" sz="25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5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AM </a:t>
                </a:r>
                <a:r>
                  <a:rPr lang="en-US" sz="25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5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5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5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5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5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310635"/>
                <a:ext cx="16089645" cy="2036070"/>
              </a:xfrm>
              <a:prstGeom prst="rect">
                <a:avLst/>
              </a:prstGeom>
              <a:blipFill rotWithShape="1">
                <a:blip r:embed="rId6"/>
                <a:stretch>
                  <a:fillRect l="-1326" b="-13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42558" y="2330976"/>
            <a:ext cx="598719" cy="99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3769131"/>
            <a:ext cx="814875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4515855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513039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82427" y="199870"/>
            <a:ext cx="7393789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defTabSz="768096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3014" y="1949346"/>
            <a:ext cx="3789751" cy="140870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defTabSz="768096"/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 defTabSz="768096"/>
            <a:endParaRPr lang="vi-VN" sz="15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5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 defTabSz="768096"/>
            <a:endParaRPr lang="vi-VN" sz="15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4638" y="1953534"/>
            <a:ext cx="3789751" cy="14087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defTabSz="768096"/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2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3014" y="3504837"/>
            <a:ext cx="3789751" cy="1325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defTabSz="768096"/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62" y="3509025"/>
            <a:ext cx="3786427" cy="132528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defTabSz="768096"/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song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x-none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12" y="2315069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362" y="387845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02" y="4112209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14" y="2590800"/>
            <a:ext cx="603557" cy="707197"/>
          </a:xfrm>
          <a:prstGeom prst="rect">
            <a:avLst/>
          </a:prstGeom>
        </p:spPr>
      </p:pic>
      <p:sp>
        <p:nvSpPr>
          <p:cNvPr id="57" name="Cloud 56">
            <a:hlinkClick r:id="" action="ppaction://hlinkshowjump?jump=nextslide"/>
          </p:cNvPr>
          <p:cNvSpPr/>
          <p:nvPr/>
        </p:nvSpPr>
        <p:spPr>
          <a:xfrm>
            <a:off x="7467600" y="5274391"/>
            <a:ext cx="1331297" cy="6504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 defTabSz="768096"/>
            <a:r>
              <a:rPr lang="vi-VN" b="1" kern="1200" dirty="0">
                <a:solidFill>
                  <a:srgbClr val="FF0000"/>
                </a:solidFill>
                <a:latin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4107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3769131"/>
            <a:ext cx="814875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4515855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513039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69"/>
            <a:ext cx="7895046" cy="421363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defTabSz="768096">
              <a:defRPr/>
            </a:pP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vẽ nào dưới đây biểu diễn đường trung trực của một đoạn thẳng</a:t>
            </a:r>
          </a:p>
          <a:p>
            <a:pPr defTabSz="768096">
              <a:defRPr/>
            </a:pPr>
            <a:endParaRPr lang="vi-VN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68096">
              <a:defRPr/>
            </a:pPr>
            <a:endParaRPr lang="vi-VN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68096">
              <a:defRPr/>
            </a:pPr>
            <a:endParaRPr lang="vi-VN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68096">
              <a:defRPr/>
            </a:pPr>
            <a:endParaRPr lang="vi-VN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68096">
              <a:defRPr/>
            </a:pPr>
            <a:endParaRPr lang="vi-VN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68096">
              <a:defRPr/>
            </a:pPr>
            <a:endParaRPr lang="vi-VN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52800" y="4621746"/>
            <a:ext cx="1295400" cy="77081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defTabSz="768096">
              <a:defRPr/>
            </a:pPr>
            <a:r>
              <a:rPr lang="vi-VN" sz="2700" dirty="0">
                <a:solidFill>
                  <a:prstClr val="black"/>
                </a:solidFill>
                <a:latin typeface="Arial" panose="020B0604020202020204" pitchFamily="34" charset="0"/>
              </a:rPr>
              <a:t>Hình 2</a:t>
            </a:r>
          </a:p>
        </p:txBody>
      </p:sp>
      <p:sp>
        <p:nvSpPr>
          <p:cNvPr id="41" name="Cloud 40"/>
          <p:cNvSpPr/>
          <p:nvPr/>
        </p:nvSpPr>
        <p:spPr>
          <a:xfrm>
            <a:off x="10224452" y="47025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 defTabSz="768096">
              <a:defRPr/>
            </a:pPr>
            <a:endParaRPr lang="vi-VN" sz="15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81093" y="4667514"/>
            <a:ext cx="1304907" cy="77081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defTabSz="768096">
              <a:defRPr/>
            </a:pPr>
            <a:r>
              <a:rPr lang="vi-VN" sz="2700" dirty="0">
                <a:solidFill>
                  <a:prstClr val="black"/>
                </a:solidFill>
                <a:latin typeface="Arial" panose="020B0604020202020204" pitchFamily="34" charset="0"/>
              </a:rPr>
              <a:t>Hình 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715000" y="4591545"/>
            <a:ext cx="1219201" cy="77081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defTabSz="768096">
              <a:defRPr/>
            </a:pPr>
            <a:r>
              <a:rPr lang="vi-VN" sz="2700" dirty="0">
                <a:solidFill>
                  <a:prstClr val="black"/>
                </a:solidFill>
                <a:latin typeface="Arial" panose="020B0604020202020204" pitchFamily="34" charset="0"/>
              </a:rPr>
              <a:t>Hình 3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40" y="4698893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8541" y="4624909"/>
            <a:ext cx="603402" cy="7040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80" y="4697551"/>
            <a:ext cx="603557" cy="643793"/>
          </a:xfrm>
          <a:prstGeom prst="rect">
            <a:avLst/>
          </a:prstGeom>
        </p:spPr>
      </p:pic>
      <p:sp>
        <p:nvSpPr>
          <p:cNvPr id="17" name="Cloud 16">
            <a:hlinkClick r:id="" action="ppaction://hlinkshowjump?jump=nextslide"/>
          </p:cNvPr>
          <p:cNvSpPr/>
          <p:nvPr/>
        </p:nvSpPr>
        <p:spPr>
          <a:xfrm>
            <a:off x="3908472" y="5907496"/>
            <a:ext cx="1349328" cy="6504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 defTabSz="768096"/>
            <a:r>
              <a:rPr lang="vi-VN" kern="1200" dirty="0">
                <a:solidFill>
                  <a:srgbClr val="FF0000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4EF6EC0-2C96-3E42-8232-563D06F71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663" y="1759142"/>
            <a:ext cx="206891" cy="38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2413" tIns="51206" rIns="102413" bIns="51206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5121" name="Picture 1" descr="VietJack">
            <a:extLst>
              <a:ext uri="{FF2B5EF4-FFF2-40B4-BE49-F238E27FC236}">
                <a16:creationId xmlns="" xmlns:a16="http://schemas.microsoft.com/office/drawing/2014/main" id="{39A20654-B1BB-D045-8941-18B8393DC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93" y="1290799"/>
            <a:ext cx="6440850" cy="310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2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3769131"/>
            <a:ext cx="814875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4" y="4515855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5" y="513039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0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defTabSz="768096">
              <a:defRPr/>
            </a:pP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d là đường trung trực của đoạn thẳng AB. Khẳng định nào sau đây là đúng?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2666" y="1949346"/>
            <a:ext cx="3680099" cy="110467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2413" tIns="51206" rIns="102413" bIns="51206" rtlCol="0" anchor="ctr"/>
          <a:lstStyle/>
          <a:p>
            <a:pPr defTabSz="768096">
              <a:defRPr/>
            </a:pPr>
            <a:r>
              <a:rPr lang="vi-VN" sz="2700" b="1" dirty="0">
                <a:solidFill>
                  <a:prstClr val="black"/>
                </a:solidFill>
                <a:latin typeface="+mj-lt"/>
              </a:rPr>
              <a:t>A. d // AB 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 defTabSz="768096">
              <a:defRPr/>
            </a:pPr>
            <a:endParaRPr lang="vi-VN" sz="15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50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 defTabSz="768096">
              <a:defRPr/>
            </a:pPr>
            <a:endParaRPr lang="vi-VN" sz="15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62" y="1953534"/>
            <a:ext cx="3680099" cy="110467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2413" tIns="51206" rIns="102413" bIns="51206" rtlCol="0" anchor="ctr"/>
          <a:lstStyle/>
          <a:p>
            <a:pPr defTabSz="768096">
              <a:defRPr/>
            </a:pPr>
            <a:r>
              <a:rPr lang="vi-VN" sz="2700" b="1" dirty="0">
                <a:solidFill>
                  <a:prstClr val="black"/>
                </a:solidFill>
                <a:latin typeface="+mj-lt"/>
              </a:rPr>
              <a:t>B. AB là đường trung trực của d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2666" y="3228663"/>
            <a:ext cx="3680099" cy="110467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2413" tIns="51206" rIns="102413" bIns="51206" rtlCol="0" anchor="ctr"/>
          <a:lstStyle/>
          <a:p>
            <a:pPr defTabSz="768096">
              <a:defRPr/>
            </a:pPr>
            <a:r>
              <a:rPr lang="vi-VN" sz="2700" b="1" dirty="0">
                <a:solidFill>
                  <a:prstClr val="black"/>
                </a:solidFill>
                <a:latin typeface="+mj-lt"/>
              </a:rPr>
              <a:t>C. AB vuông góc với d tại trung điểm của d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97962" y="3232851"/>
            <a:ext cx="3680099" cy="110467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2413" tIns="51206" rIns="102413" bIns="51206" rtlCol="0" anchor="ctr"/>
          <a:lstStyle/>
          <a:p>
            <a:pPr defTabSz="768096">
              <a:defRPr/>
            </a:pPr>
            <a:r>
              <a:rPr lang="vi-VN" sz="2700" b="1" dirty="0">
                <a:solidFill>
                  <a:prstClr val="black"/>
                </a:solidFill>
                <a:latin typeface="+mj-lt"/>
              </a:rPr>
              <a:t>D. d vuông góc với AB tại trung điểm của AB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151840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71" y="3689707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181" y="3486063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24" y="2238602"/>
            <a:ext cx="549444" cy="643793"/>
          </a:xfrm>
          <a:prstGeom prst="rect">
            <a:avLst/>
          </a:prstGeom>
        </p:spPr>
      </p:pic>
      <p:sp>
        <p:nvSpPr>
          <p:cNvPr id="17" name="Cloud 16">
            <a:hlinkClick r:id="" action="ppaction://hlinkshowjump?jump=nextslide"/>
          </p:cNvPr>
          <p:cNvSpPr/>
          <p:nvPr/>
        </p:nvSpPr>
        <p:spPr>
          <a:xfrm>
            <a:off x="4008948" y="5130390"/>
            <a:ext cx="1041674" cy="6504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13" tIns="51206" rIns="102413" bIns="51206" rtlCol="0" anchor="ctr"/>
          <a:lstStyle/>
          <a:p>
            <a:pPr algn="ctr" defTabSz="768096"/>
            <a:r>
              <a:rPr lang="vi-VN" kern="1200" dirty="0">
                <a:solidFill>
                  <a:srgbClr val="FF0000"/>
                </a:solidFill>
                <a:latin typeface="Arial" panose="020B0604020202020204" pitchFamily="34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1681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1445326" y="4930900"/>
            <a:ext cx="2890651" cy="3854201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8032034" y="0"/>
            <a:ext cx="2223932" cy="29672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694498" y="-1029739"/>
            <a:ext cx="1131556" cy="150874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1552196"/>
            <a:ext cx="2223932" cy="29672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18346" y="-282703"/>
            <a:ext cx="1131556" cy="150874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7698675" y="4930900"/>
            <a:ext cx="2890651" cy="3854201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638C00F-E8A5-4110-A1AA-8DBFC98EA542}"/>
              </a:ext>
            </a:extLst>
          </p:cNvPr>
          <p:cNvSpPr txBox="1"/>
          <p:nvPr/>
        </p:nvSpPr>
        <p:spPr>
          <a:xfrm>
            <a:off x="2438400" y="649734"/>
            <a:ext cx="4648200" cy="574926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r"/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33" name="Google Shape;549;p41"/>
          <p:cNvSpPr txBox="1">
            <a:spLocks/>
          </p:cNvSpPr>
          <p:nvPr/>
        </p:nvSpPr>
        <p:spPr>
          <a:xfrm>
            <a:off x="627854" y="1483626"/>
            <a:ext cx="6763546" cy="3875774"/>
          </a:xfrm>
          <a:prstGeom prst="rect">
            <a:avLst/>
          </a:prstGeom>
        </p:spPr>
        <p:txBody>
          <a:bodyPr spcFirstLastPara="1" wrap="square" lIns="51198" tIns="51198" rIns="51198" bIns="51198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Học thuộc khái niệm đường trung trực của đoạn thẳng</a:t>
            </a:r>
            <a:endParaRPr lang="x-none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Xem lại các ví dụ và bài tập đã làm</a:t>
            </a:r>
            <a:endParaRPr lang="x-none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Đọc trước phần 2. Tính chất đường trung trực.</a:t>
            </a:r>
          </a:p>
          <a:p>
            <a:pPr>
              <a:lnSpc>
                <a:spcPct val="150000"/>
              </a:lnSpc>
            </a:pPr>
            <a:r>
              <a:rPr lang="nl-N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Đọc trước phần 3. Vẽ đường trung trực của đoạn thẳng.</a:t>
            </a:r>
          </a:p>
          <a:p>
            <a:pPr>
              <a:lnSpc>
                <a:spcPct val="150000"/>
              </a:lnSpc>
            </a:pPr>
            <a:r>
              <a:rPr lang="nl-N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Chuẩn bị đầy đủ thước thẳng và compa</a:t>
            </a:r>
          </a:p>
          <a:p>
            <a:pPr>
              <a:lnSpc>
                <a:spcPct val="150000"/>
              </a:lnSpc>
            </a:pPr>
            <a:endParaRPr lang="x-none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1944253" y="-2592338"/>
            <a:ext cx="3888506" cy="5184675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199747" y="4265663"/>
            <a:ext cx="3888506" cy="518467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7848600" y="-1061983"/>
            <a:ext cx="2223932" cy="29672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686800" y="421644"/>
            <a:ext cx="1131556" cy="15087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5534119"/>
            <a:ext cx="2223932" cy="29672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14350" y="6103630"/>
            <a:ext cx="1131556" cy="1508741"/>
          </a:xfrm>
          <a:prstGeom prst="rect">
            <a:avLst/>
          </a:prstGeom>
        </p:spPr>
      </p:pic>
      <p:sp>
        <p:nvSpPr>
          <p:cNvPr id="15" name="TextBox 18">
            <a:extLst>
              <a:ext uri="{FF2B5EF4-FFF2-40B4-BE49-F238E27FC236}">
                <a16:creationId xmlns:a16="http://schemas.microsoft.com/office/drawing/2014/main" xmlns="" id="{8F5E62F2-E99E-4F19-B9B0-2063558D038E}"/>
              </a:ext>
            </a:extLst>
          </p:cNvPr>
          <p:cNvSpPr txBox="1"/>
          <p:nvPr/>
        </p:nvSpPr>
        <p:spPr>
          <a:xfrm>
            <a:off x="1194930" y="1176013"/>
            <a:ext cx="6941723" cy="1800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3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3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THEO DÕI BÀI HỌC</a:t>
            </a:r>
            <a:r>
              <a:rPr lang="vi-VN" sz="3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9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7124700" y="-3395618"/>
            <a:ext cx="3529808" cy="454517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8170449" y="-405995"/>
            <a:ext cx="2223932" cy="29672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-1257300" y="5923814"/>
            <a:ext cx="2223932" cy="2967252"/>
          </a:xfrm>
          <a:prstGeom prst="rect">
            <a:avLst/>
          </a:prstGeom>
        </p:spPr>
      </p:pic>
      <p:sp>
        <p:nvSpPr>
          <p:cNvPr id="17" name="Google Shape;7771;p33"/>
          <p:cNvSpPr txBox="1">
            <a:spLocks/>
          </p:cNvSpPr>
          <p:nvPr/>
        </p:nvSpPr>
        <p:spPr>
          <a:xfrm>
            <a:off x="747938" y="511791"/>
            <a:ext cx="2971800" cy="50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64" tIns="68264" rIns="68264" bIns="6826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vi-VN" sz="3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KHỞI ĐỘNG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7675" y="1554544"/>
            <a:ext cx="3152325" cy="3606525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>
              <a:lnSpc>
                <a:spcPct val="150000"/>
              </a:lnSpc>
              <a:spcAft>
                <a:spcPts val="448"/>
              </a:spcAft>
            </a:pPr>
            <a:r>
              <a:rPr lang="vi-VN" sz="2200" dirty="0">
                <a:ea typeface="Calibri" panose="020F0502020204030204" pitchFamily="34" charset="0"/>
                <a:cs typeface="Times New Roman" panose="02020603050405020304" pitchFamily="18" charset="0"/>
              </a:rPr>
              <a:t>Hình 86 minh họa chiếc cân thăng bằng và gợi nên hình ảnh đoạn thẳng AB, đường thẳng d. Đường thẳng d có mối liên hệ gì với đoạn thẳng AB?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25249" y="-416881"/>
            <a:ext cx="596623" cy="7954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378616"/>
            <a:ext cx="3733800" cy="588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29710" y="783700"/>
            <a:ext cx="256436" cy="353483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7962900" y="-1796797"/>
            <a:ext cx="2695195" cy="359359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7848600" y="5534119"/>
            <a:ext cx="2223932" cy="29672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7722" b="17666"/>
          <a:stretch>
            <a:fillRect/>
          </a:stretch>
        </p:blipFill>
        <p:spPr>
          <a:xfrm>
            <a:off x="-1257300" y="3683000"/>
            <a:ext cx="2223932" cy="29672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742950" y="4252511"/>
            <a:ext cx="1131556" cy="1508741"/>
          </a:xfrm>
          <a:prstGeom prst="rect">
            <a:avLst/>
          </a:prstGeom>
        </p:spPr>
      </p:pic>
      <p:sp>
        <p:nvSpPr>
          <p:cNvPr id="18" name="Google Shape;7771;p33"/>
          <p:cNvSpPr txBox="1">
            <a:spLocks/>
          </p:cNvSpPr>
          <p:nvPr/>
        </p:nvSpPr>
        <p:spPr>
          <a:xfrm>
            <a:off x="889907" y="684733"/>
            <a:ext cx="4444093" cy="50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64" tIns="68264" rIns="68264" bIns="6826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3400" b="1" kern="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NỘI DUNG BÀI HỌC</a:t>
            </a:r>
            <a:endParaRPr lang="vi-VN" sz="3400" b="1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7500" y="1752600"/>
            <a:ext cx="4776997" cy="628787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just">
              <a:lnSpc>
                <a:spcPct val="150000"/>
              </a:lnSpc>
              <a:tabLst>
                <a:tab pos="201625" algn="l"/>
                <a:tab pos="403250" algn="l"/>
              </a:tabLst>
            </a:pPr>
            <a:r>
              <a:rPr lang="nl-NL" sz="2500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 NGHĨA.( tiết 41)</a:t>
            </a:r>
            <a:endParaRPr lang="en-US" sz="2500" dirty="0">
              <a:solidFill>
                <a:schemeClr val="accent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57500" y="3378200"/>
            <a:ext cx="3115199" cy="436427"/>
          </a:xfrm>
          <a:prstGeom prst="rect">
            <a:avLst/>
          </a:prstGeom>
        </p:spPr>
        <p:txBody>
          <a:bodyPr wrap="none" lIns="51206" tIns="25603" rIns="51206" bIns="25603">
            <a:spAutoFit/>
          </a:bodyPr>
          <a:lstStyle/>
          <a:p>
            <a:r>
              <a:rPr lang="nl-NL" sz="2500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CHẤT. (tiết 42)</a:t>
            </a:r>
            <a:endParaRPr lang="en-US" sz="2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97957" y="1777948"/>
            <a:ext cx="673292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997957" y="3225800"/>
            <a:ext cx="673292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35641" y="4420850"/>
            <a:ext cx="5279659" cy="1782949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500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 ĐƯỜNG TRUNG TRỰC CỦA MỘT ĐOẠN THẲNG VÀ VẬN DỤNG (tiết 42)</a:t>
            </a:r>
            <a:endParaRPr lang="en-US" sz="25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97957" y="4757898"/>
            <a:ext cx="673292" cy="762000"/>
          </a:xfrm>
          <a:prstGeom prst="round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059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3" grpId="0" animBg="1"/>
      <p:bldP spid="24" grpId="0" animBg="1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1338456" y="5728444"/>
            <a:ext cx="1716561" cy="225911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001000" y="-1752600"/>
            <a:ext cx="2534803" cy="297647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2" name="Group 1"/>
          <p:cNvGrpSpPr/>
          <p:nvPr/>
        </p:nvGrpSpPr>
        <p:grpSpPr>
          <a:xfrm>
            <a:off x="762000" y="1066800"/>
            <a:ext cx="2255195" cy="591113"/>
            <a:chOff x="561474" y="385521"/>
            <a:chExt cx="4510390" cy="8866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74" y="385521"/>
              <a:ext cx="950078" cy="8866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490464" y="488105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2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HĐ1:</a:t>
              </a:r>
              <a:endParaRPr lang="en-US" sz="2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1418230" y="3073400"/>
            <a:ext cx="1172570" cy="643983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vi-VN" sz="2200" b="1" dirty="0">
                <a:solidFill>
                  <a:prstClr val="black"/>
                </a:solidFill>
              </a:rPr>
              <a:t>Giải</a:t>
            </a:r>
            <a:endParaRPr lang="en-US" sz="22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1200" y="1040591"/>
                <a:ext cx="4572000" cy="1575200"/>
              </a:xfrm>
              <a:prstGeom prst="rect">
                <a:avLst/>
              </a:prstGeom>
            </p:spPr>
            <p:txBody>
              <a:bodyPr lIns="51206" tIns="25603" rIns="51206" bIns="25603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87.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So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𝑰𝑨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𝑰𝑩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Tim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1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560886"/>
                <a:ext cx="9144000" cy="2751715"/>
              </a:xfrm>
              <a:prstGeom prst="rect">
                <a:avLst/>
              </a:prstGeom>
              <a:blipFill rotWithShape="1">
                <a:blip r:embed="rId4"/>
                <a:stretch>
                  <a:fillRect l="-2333" b="-8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876300" y="547209"/>
            <a:ext cx="5480731" cy="575169"/>
            <a:chOff x="-674781" y="1181722"/>
            <a:chExt cx="10961462" cy="862753"/>
          </a:xfrm>
        </p:grpSpPr>
        <p:sp>
          <p:nvSpPr>
            <p:cNvPr id="21" name="Rectangle 20"/>
            <p:cNvSpPr/>
            <p:nvPr/>
          </p:nvSpPr>
          <p:spPr>
            <a:xfrm>
              <a:off x="581461" y="1181722"/>
              <a:ext cx="9705220" cy="646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4781" y="1181722"/>
              <a:ext cx="1207854" cy="862753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814" y="1189526"/>
            <a:ext cx="2263353" cy="2769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09700" y="4089400"/>
                <a:ext cx="6053790" cy="1170987"/>
              </a:xfrm>
              <a:prstGeom prst="rect">
                <a:avLst/>
              </a:prstGeom>
            </p:spPr>
            <p:txBody>
              <a:bodyPr wrap="square" lIns="51206" tIns="25603" rIns="51206" bIns="25603">
                <a:spAutoFit/>
              </a:bodyPr>
              <a:lstStyle/>
              <a:p>
                <a:pPr marL="17069" marR="17069">
                  <a:lnSpc>
                    <a:spcPct val="150000"/>
                  </a:lnSpc>
                  <a:spcAft>
                    <a:spcPts val="672"/>
                  </a:spcAft>
                </a:pPr>
                <a:r>
                  <a:rPr lang="en-US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IA = IB.</a:t>
                </a:r>
                <a:endParaRPr lang="en-US" sz="2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069" marR="17069">
                  <a:lnSpc>
                    <a:spcPct val="150000"/>
                  </a:lnSpc>
                  <a:spcAft>
                    <a:spcPts val="672"/>
                  </a:spcAft>
                </a:pPr>
                <a:r>
                  <a:rPr lang="en-US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 ⊥ AB </a:t>
                </a:r>
                <a:r>
                  <a:rPr lang="en-US" sz="22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𝑰</m:t>
                            </m:r>
                          </m:e>
                        </m:acc>
                      </m:e>
                      <m:sub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𝟗𝟎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°,</m:t>
                    </m:r>
                    <m:sSub>
                      <m:sSubPr>
                        <m:ctrlPr>
                          <a:rPr lang="en-US" sz="22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𝑰</m:t>
                            </m:r>
                          </m:e>
                        </m:acc>
                      </m:e>
                      <m:sub>
                        <m:r>
                          <a:rPr lang="en-US" sz="2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𝟗𝟎</m:t>
                    </m:r>
                    <m:r>
                      <a:rPr lang="en-US" sz="22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2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4089400"/>
                <a:ext cx="6053790" cy="1170987"/>
              </a:xfrm>
              <a:prstGeom prst="rect">
                <a:avLst/>
              </a:prstGeom>
              <a:blipFill rotWithShape="1">
                <a:blip r:embed="rId7"/>
                <a:stretch>
                  <a:fillRect l="-161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86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ular Callout 17"/>
          <p:cNvSpPr/>
          <p:nvPr/>
        </p:nvSpPr>
        <p:spPr>
          <a:xfrm>
            <a:off x="491888" y="876649"/>
            <a:ext cx="8001000" cy="1619163"/>
          </a:xfrm>
          <a:prstGeom prst="wedgeRectCallout">
            <a:avLst>
              <a:gd name="adj1" fmla="val -21161"/>
              <a:gd name="adj2" fmla="val 56535"/>
            </a:avLst>
          </a:prstGeom>
          <a:ln w="3810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8077200" y="5046257"/>
            <a:ext cx="4608607" cy="614480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7107847" y="-2281452"/>
            <a:ext cx="2223932" cy="29672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578222" y="-754371"/>
            <a:ext cx="1131556" cy="15087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0" y="-2281452"/>
            <a:ext cx="2223932" cy="29672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00100" y="5867401"/>
            <a:ext cx="1059546" cy="14127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23932" y="322651"/>
            <a:ext cx="4938868" cy="467204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TRỌNG TÂM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1432" y="876649"/>
            <a:ext cx="7620000" cy="1067369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0162" y="3075721"/>
            <a:ext cx="864839" cy="413985"/>
          </a:xfrm>
          <a:prstGeom prst="rect">
            <a:avLst/>
          </a:prstGeom>
        </p:spPr>
        <p:txBody>
          <a:bodyPr wrap="none" lIns="51206" tIns="25603" rIns="51206" bIns="25603">
            <a:spAutoFit/>
          </a:bodyPr>
          <a:lstStyle/>
          <a:p>
            <a:pPr>
              <a:lnSpc>
                <a:spcPct val="107000"/>
              </a:lnSpc>
              <a:spcAft>
                <a:spcPts val="672"/>
              </a:spcAft>
            </a:pP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64" y="3632200"/>
            <a:ext cx="1880335" cy="2520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05100" y="3339856"/>
                <a:ext cx="5976636" cy="2590863"/>
              </a:xfrm>
              <a:prstGeom prst="rect">
                <a:avLst/>
              </a:prstGeom>
            </p:spPr>
            <p:txBody>
              <a:bodyPr wrap="square" lIns="51206" tIns="25603" rIns="51206" bIns="25603">
                <a:spAutoFit/>
              </a:bodyPr>
              <a:lstStyle/>
              <a:p>
                <a:pPr marL="320040" indent="-320040" algn="just">
                  <a:lnSpc>
                    <a:spcPct val="150000"/>
                  </a:lnSpc>
                  <a:buFontTx/>
                  <a:buChar char="-"/>
                </a:pP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𝑰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20040" indent="-320040" algn="just">
                  <a:lnSpc>
                    <a:spcPct val="150000"/>
                  </a:lnSpc>
                  <a:buFontTx/>
                  <a:buChar char="-"/>
                </a:pP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𝑰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009784"/>
                <a:ext cx="11953272" cy="3785652"/>
              </a:xfrm>
              <a:prstGeom prst="rect">
                <a:avLst/>
              </a:prstGeom>
              <a:blipFill rotWithShape="1">
                <a:blip r:embed="rId7"/>
                <a:stretch>
                  <a:fillRect l="-1837" r="-1837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84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614878" y="5472163"/>
            <a:ext cx="3033978" cy="353367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191500" y="-1182820"/>
            <a:ext cx="2171700" cy="264467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8164286" y="5156200"/>
            <a:ext cx="1409700" cy="18808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565778" y="-754371"/>
            <a:ext cx="1131556" cy="150874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09900" y="446107"/>
            <a:ext cx="3048000" cy="6096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064">
                <a:defRPr/>
              </a:pPr>
              <a:endParaRPr lang="en-US" sz="1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69676" y="987956"/>
              <a:ext cx="5688096" cy="80791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defTabSz="512064">
                <a:defRPr/>
              </a:pPr>
              <a:r>
                <a:rPr lang="en-US" sz="22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2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2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 (SGK – tr100)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5480" y="1215986"/>
                <a:ext cx="8143841" cy="1575200"/>
              </a:xfrm>
              <a:prstGeom prst="rect">
                <a:avLst/>
              </a:prstGeom>
            </p:spPr>
            <p:txBody>
              <a:bodyPr wrap="square" lIns="51206" tIns="25603" rIns="51206" bIns="25603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89 ,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𝑪𝑫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𝑬𝑮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𝑷𝑸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59" y="1823978"/>
                <a:ext cx="16287682" cy="2751715"/>
              </a:xfrm>
              <a:prstGeom prst="rect">
                <a:avLst/>
              </a:prstGeom>
              <a:blipFill rotWithShape="1">
                <a:blip r:embed="rId6"/>
                <a:stretch>
                  <a:fillRect l="-1347" b="-8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6416" y="3432980"/>
            <a:ext cx="5501969" cy="2485220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012863" y="4747987"/>
            <a:ext cx="754623" cy="15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4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614878" y="5472163"/>
            <a:ext cx="3033978" cy="353367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191500" y="-1182820"/>
            <a:ext cx="2171700" cy="264467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8763000" y="5917563"/>
            <a:ext cx="1409700" cy="18808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565778" y="-754371"/>
            <a:ext cx="1131556" cy="1508741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685800" y="177800"/>
            <a:ext cx="1066800" cy="643983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2064">
              <a:defRPr/>
            </a:pP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137622"/>
            <a:ext cx="5100680" cy="2303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2000" y="2565021"/>
                <a:ext cx="7323343" cy="1782949"/>
              </a:xfrm>
              <a:prstGeom prst="rect">
                <a:avLst/>
              </a:prstGeom>
            </p:spPr>
            <p:txBody>
              <a:bodyPr wrap="square" lIns="51206" tIns="25603" rIns="51206" bIns="25603">
                <a:spAutoFit/>
              </a:bodyPr>
              <a:lstStyle/>
              <a:p>
                <a:pPr marL="320040" indent="-32004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đoan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847531"/>
                <a:ext cx="14646686" cy="3139321"/>
              </a:xfrm>
              <a:prstGeom prst="rect">
                <a:avLst/>
              </a:prstGeom>
              <a:blipFill rotWithShape="1">
                <a:blip r:embed="rId7"/>
                <a:stretch>
                  <a:fillRect l="-1498" r="-1665" b="-4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7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614878" y="5472163"/>
            <a:ext cx="3033978" cy="353367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191500" y="-1182820"/>
            <a:ext cx="2171700" cy="264467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8763000" y="5917563"/>
            <a:ext cx="1409700" cy="18808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565778" y="-754371"/>
            <a:ext cx="1131556" cy="1508741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685800" y="177800"/>
            <a:ext cx="1066800" cy="643983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2064">
              <a:defRPr/>
            </a:pP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137622"/>
            <a:ext cx="5100680" cy="2303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7157" y="2565400"/>
                <a:ext cx="8188100" cy="1205868"/>
              </a:xfrm>
              <a:prstGeom prst="rect">
                <a:avLst/>
              </a:prstGeom>
            </p:spPr>
            <p:txBody>
              <a:bodyPr wrap="square" lIns="51206" tIns="25603" rIns="51206" bIns="25603">
                <a:spAutoFit/>
              </a:bodyPr>
              <a:lstStyle/>
              <a:p>
                <a:pPr marL="320040" indent="-32004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14" y="3848100"/>
                <a:ext cx="16376200" cy="2002023"/>
              </a:xfrm>
              <a:prstGeom prst="rect">
                <a:avLst/>
              </a:prstGeom>
              <a:blipFill rotWithShape="1">
                <a:blip r:embed="rId7"/>
                <a:stretch>
                  <a:fillRect l="-1378" b="-13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1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-2614878" y="5472163"/>
            <a:ext cx="3033978" cy="353367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191500" y="-1182820"/>
            <a:ext cx="2171700" cy="264467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53735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7722" b="17666"/>
          <a:stretch>
            <a:fillRect/>
          </a:stretch>
        </p:blipFill>
        <p:spPr>
          <a:xfrm>
            <a:off x="8763000" y="5917563"/>
            <a:ext cx="1409700" cy="18808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565778" y="-754371"/>
            <a:ext cx="1131556" cy="1508741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565778" y="177800"/>
            <a:ext cx="1186822" cy="643983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2064">
              <a:defRPr/>
            </a:pPr>
            <a:r>
              <a:rPr lang="vi-VN" sz="2200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137622"/>
            <a:ext cx="5100680" cy="2303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7673" y="2459399"/>
                <a:ext cx="7018543" cy="1782949"/>
              </a:xfrm>
              <a:prstGeom prst="rect">
                <a:avLst/>
              </a:prstGeom>
            </p:spPr>
            <p:txBody>
              <a:bodyPr wrap="square" lIns="51206" tIns="25603" rIns="51206" bIns="25603">
                <a:spAutoFit/>
              </a:bodyPr>
              <a:lstStyle/>
              <a:p>
                <a:pPr marL="320040" indent="-32004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𝑃𝑄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346" y="3689098"/>
                <a:ext cx="14037086" cy="2123658"/>
              </a:xfrm>
              <a:prstGeom prst="rect">
                <a:avLst/>
              </a:prstGeom>
              <a:blipFill rotWithShape="1">
                <a:blip r:embed="rId7"/>
                <a:stretch>
                  <a:fillRect l="-1563" r="-1780" b="-7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9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594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QUANG</dc:creator>
  <cp:lastModifiedBy>Administrator_PC</cp:lastModifiedBy>
  <cp:revision>9</cp:revision>
  <dcterms:created xsi:type="dcterms:W3CDTF">2023-03-15T14:41:57Z</dcterms:created>
  <dcterms:modified xsi:type="dcterms:W3CDTF">2024-12-04T01:37:12Z</dcterms:modified>
</cp:coreProperties>
</file>