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87" r:id="rId2"/>
    <p:sldId id="257" r:id="rId3"/>
    <p:sldId id="260" r:id="rId4"/>
    <p:sldId id="259" r:id="rId5"/>
    <p:sldId id="258" r:id="rId6"/>
    <p:sldId id="263" r:id="rId7"/>
    <p:sldId id="264" r:id="rId8"/>
    <p:sldId id="586" r:id="rId9"/>
    <p:sldId id="266" r:id="rId10"/>
    <p:sldId id="582" r:id="rId11"/>
    <p:sldId id="269" r:id="rId12"/>
    <p:sldId id="579" r:id="rId13"/>
    <p:sldId id="270" r:id="rId14"/>
    <p:sldId id="273" r:id="rId15"/>
    <p:sldId id="587" r:id="rId16"/>
    <p:sldId id="588" r:id="rId17"/>
    <p:sldId id="585" r:id="rId18"/>
  </p:sldIdLst>
  <p:sldSz cx="18288000" cy="10287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ambria Math" pitchFamily="18" charset="0"/>
      <p:regular r:id="rId24"/>
    </p:embeddedFont>
    <p:embeddedFont>
      <p:font typeface="Yu Gothic" pitchFamily="34" charset="-128"/>
      <p:regular r:id="rId25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3333FF"/>
    <a:srgbClr val="7EAF94"/>
    <a:srgbClr val="E0C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28" autoAdjust="0"/>
    <p:restoredTop sz="94095" autoAdjust="0"/>
  </p:normalViewPr>
  <p:slideViewPr>
    <p:cSldViewPr>
      <p:cViewPr>
        <p:scale>
          <a:sx n="50" d="100"/>
          <a:sy n="50" d="100"/>
        </p:scale>
        <p:origin x="-1152" y="-14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02C77-01C3-4BCE-927A-3403B1C9694D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FB707-40A8-40FD-86FF-B2D405EEE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2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C47EE0-1828-4353-A1CF-AA48DB6C6B7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4FB707-40A8-40FD-86FF-B2D405EEED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81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DBCBB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sv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0.svg"/><Relationship Id="rId7" Type="http://schemas.openxmlformats.org/officeDocument/2006/relationships/image" Target="../media/image6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42.svg"/><Relationship Id="rId4" Type="http://schemas.openxmlformats.org/officeDocument/2006/relationships/image" Target="../media/image28.png"/><Relationship Id="rId9" Type="http://schemas.openxmlformats.org/officeDocument/2006/relationships/image" Target="../media/image13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18" descr="LOLLIPO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8388" y="23813"/>
            <a:ext cx="13663613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8388" y="390525"/>
            <a:ext cx="20526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2446736" y="7952185"/>
            <a:ext cx="1835943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602926">
            <a:off x="14004132" y="8258176"/>
            <a:ext cx="183832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8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13933885" y="244079"/>
            <a:ext cx="1835945" cy="212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8" descr="LOLLIPOP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8388" y="9944100"/>
            <a:ext cx="1366361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7" descr="Gio ho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2825" y="6301729"/>
            <a:ext cx="561473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WordArt 22"/>
          <p:cNvSpPr>
            <a:spLocks noChangeArrowheads="1" noChangeShapeType="1" noTextEdit="1"/>
          </p:cNvSpPr>
          <p:nvPr/>
        </p:nvSpPr>
        <p:spPr bwMode="auto">
          <a:xfrm>
            <a:off x="3429000" y="3162300"/>
            <a:ext cx="1171575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200" b="1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MỪNG QUÝ THẦY CÔ VỀ DỰ GIỜ THĂM LỚP</a:t>
            </a:r>
          </a:p>
        </p:txBody>
      </p:sp>
      <p:sp>
        <p:nvSpPr>
          <p:cNvPr id="14349" name="Line 24"/>
          <p:cNvSpPr>
            <a:spLocks noChangeShapeType="1"/>
          </p:cNvSpPr>
          <p:nvPr/>
        </p:nvSpPr>
        <p:spPr bwMode="auto">
          <a:xfrm>
            <a:off x="5143500" y="4076700"/>
            <a:ext cx="84582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 sz="270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0" y="1"/>
            <a:ext cx="2316479" cy="1029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9" y="1"/>
            <a:ext cx="2316479" cy="1029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951025" y="7810500"/>
            <a:ext cx="1327325" cy="17056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692212" y="-51048"/>
            <a:ext cx="2443388" cy="2465804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96CEA978-A5B9-41BC-D1F4-84534888C22A}"/>
              </a:ext>
            </a:extLst>
          </p:cNvPr>
          <p:cNvSpPr txBox="1"/>
          <p:nvPr/>
        </p:nvSpPr>
        <p:spPr>
          <a:xfrm>
            <a:off x="4691882" y="503290"/>
            <a:ext cx="1074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xmlns="" id="{BDB4A8F0-6615-869F-1C3B-5A54F3BD29B6}"/>
              </a:ext>
            </a:extLst>
          </p:cNvPr>
          <p:cNvSpPr/>
          <p:nvPr/>
        </p:nvSpPr>
        <p:spPr>
          <a:xfrm>
            <a:off x="1600200" y="266700"/>
            <a:ext cx="3048000" cy="13716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1745328"/>
            <a:ext cx="14274077" cy="408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xmlns="" id="{03B50373-D72C-0F4A-3B00-D4E123013A2A}"/>
                  </a:ext>
                </a:extLst>
              </p:cNvPr>
              <p:cNvSpPr txBox="1"/>
              <p:nvPr/>
            </p:nvSpPr>
            <p:spPr>
              <a:xfrm>
                <a:off x="11494535" y="6692133"/>
                <a:ext cx="2632067" cy="6479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</a:rPr>
                          <m:t>𝑏𝐸𝑎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/>
                          </a:rPr>
                          <m:t>𝑎𝐸𝑐</m:t>
                        </m:r>
                      </m:e>
                    </m:ac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3B50373-D72C-0F4A-3B00-D4E123013A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94535" y="6692133"/>
                <a:ext cx="2632067" cy="647934"/>
              </a:xfrm>
              <a:prstGeom prst="rect">
                <a:avLst/>
              </a:prstGeom>
              <a:blipFill rotWithShape="1">
                <a:blip r:embed="rId7"/>
                <a:stretch>
                  <a:fillRect t="-18868" b="-47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9">
                <a:extLst>
                  <a:ext uri="{FF2B5EF4-FFF2-40B4-BE49-F238E27FC236}">
                    <a16:creationId xmlns:a16="http://schemas.microsoft.com/office/drawing/2014/main" xmlns="" id="{1F2C122D-8006-FCDC-D2C8-5F2C5AB963AD}"/>
                  </a:ext>
                </a:extLst>
              </p:cNvPr>
              <p:cNvSpPr txBox="1"/>
              <p:nvPr/>
            </p:nvSpPr>
            <p:spPr>
              <a:xfrm>
                <a:off x="6536859" y="6692133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1" name="Hộp Văn bản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F2C122D-8006-FCDC-D2C8-5F2C5AB963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859" y="6692133"/>
                <a:ext cx="2979031" cy="636200"/>
              </a:xfrm>
              <a:prstGeom prst="rect">
                <a:avLst/>
              </a:prstGeom>
              <a:blipFill rotWithShape="1">
                <a:blip r:embed="rId8"/>
                <a:stretch>
                  <a:fillRect t="-21154" r="-6135" b="-4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ộp Văn bản 10">
                <a:extLst>
                  <a:ext uri="{FF2B5EF4-FFF2-40B4-BE49-F238E27FC236}">
                    <a16:creationId xmlns:a16="http://schemas.microsoft.com/office/drawing/2014/main" xmlns="" id="{9778F9E3-E4C5-D1CC-47C8-F3F52E2644EE}"/>
                  </a:ext>
                </a:extLst>
              </p:cNvPr>
              <p:cNvSpPr txBox="1"/>
              <p:nvPr/>
            </p:nvSpPr>
            <p:spPr>
              <a:xfrm>
                <a:off x="6536858" y="7492400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</a:p>
            </p:txBody>
          </p:sp>
        </mc:Choice>
        <mc:Fallback xmlns="">
          <p:sp>
            <p:nvSpPr>
              <p:cNvPr id="13" name="Hộp Văn bản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778F9E3-E4C5-D1CC-47C8-F3F52E264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858" y="7492400"/>
                <a:ext cx="2979031" cy="636200"/>
              </a:xfrm>
              <a:prstGeom prst="rect">
                <a:avLst/>
              </a:prstGeom>
              <a:blipFill rotWithShape="1">
                <a:blip r:embed="rId9"/>
                <a:stretch>
                  <a:fillRect t="-20192" r="-5930" b="-490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xmlns="" id="{FF9E391A-6850-161B-6E0C-0623F3B06147}"/>
                  </a:ext>
                </a:extLst>
              </p:cNvPr>
              <p:cNvSpPr txBox="1"/>
              <p:nvPr/>
            </p:nvSpPr>
            <p:spPr>
              <a:xfrm>
                <a:off x="6536857" y="8314219"/>
                <a:ext cx="2979031" cy="6362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acc>
                  </m:oMath>
                </a14:m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40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40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4000" b="0" i="1" smtClean="0">
                            <a:latin typeface="Cambria Math"/>
                          </a:rPr>
                          <m:t>𝑂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en-US" sz="4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F9E391A-6850-161B-6E0C-0623F3B06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857" y="8314219"/>
                <a:ext cx="2979031" cy="636200"/>
              </a:xfrm>
              <a:prstGeom prst="rect">
                <a:avLst/>
              </a:prstGeom>
              <a:blipFill rotWithShape="1">
                <a:blip r:embed="rId10"/>
                <a:stretch>
                  <a:fillRect t="-21154" b="-48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C31F322E-4E5F-D75A-1309-15DF59FCE4E3}"/>
              </a:ext>
            </a:extLst>
          </p:cNvPr>
          <p:cNvSpPr txBox="1"/>
          <p:nvPr/>
        </p:nvSpPr>
        <p:spPr>
          <a:xfrm>
            <a:off x="2321373" y="6602318"/>
            <a:ext cx="3452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Mũi tên: Xuống 15">
            <a:extLst>
              <a:ext uri="{FF2B5EF4-FFF2-40B4-BE49-F238E27FC236}">
                <a16:creationId xmlns:a16="http://schemas.microsoft.com/office/drawing/2014/main" xmlns="" id="{7A01B672-9912-3FDA-19DE-EF39A79E3C8F}"/>
              </a:ext>
            </a:extLst>
          </p:cNvPr>
          <p:cNvSpPr/>
          <p:nvPr/>
        </p:nvSpPr>
        <p:spPr>
          <a:xfrm>
            <a:off x="3775857" y="4180656"/>
            <a:ext cx="543109" cy="21820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̃i tên: Xuống 16">
            <a:extLst>
              <a:ext uri="{FF2B5EF4-FFF2-40B4-BE49-F238E27FC236}">
                <a16:creationId xmlns:a16="http://schemas.microsoft.com/office/drawing/2014/main" xmlns="" id="{964011D6-751E-C9FA-9D71-3704094EB89B}"/>
              </a:ext>
            </a:extLst>
          </p:cNvPr>
          <p:cNvSpPr/>
          <p:nvPr/>
        </p:nvSpPr>
        <p:spPr>
          <a:xfrm>
            <a:off x="12267460" y="4780195"/>
            <a:ext cx="543109" cy="17967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̃i tên: Xuống 17">
            <a:extLst>
              <a:ext uri="{FF2B5EF4-FFF2-40B4-BE49-F238E27FC236}">
                <a16:creationId xmlns:a16="http://schemas.microsoft.com/office/drawing/2014/main" xmlns="" id="{06F6E0AE-4580-738E-816A-155A407DE291}"/>
              </a:ext>
            </a:extLst>
          </p:cNvPr>
          <p:cNvSpPr/>
          <p:nvPr/>
        </p:nvSpPr>
        <p:spPr>
          <a:xfrm>
            <a:off x="7529188" y="4993917"/>
            <a:ext cx="543109" cy="15830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9" grpId="0"/>
      <p:bldP spid="11" grpId="0"/>
      <p:bldP spid="13" grpId="0"/>
      <p:bldP spid="14" grpId="0"/>
      <p:bldP spid="15" grpId="0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="" xmlns:a16="http://schemas.microsoft.com/office/drawing/2014/main" id="{98E04038-F03A-12B3-2DE0-E5A91C38BC44}"/>
                  </a:ext>
                </a:extLst>
              </p:cNvPr>
              <p:cNvSpPr txBox="1"/>
              <p:nvPr/>
            </p:nvSpPr>
            <p:spPr>
              <a:xfrm>
                <a:off x="2057400" y="1333500"/>
                <a:ext cx="13182600" cy="40212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algn="just" fontAlgn="base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nl-NL" sz="3600" b="1" i="1" u="sng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Chú ý:</a:t>
                </a:r>
                <a:r>
                  <a:rPr lang="nl-NL" sz="3600" b="1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</a:t>
                </a:r>
                <a:endParaRPr lang="en-US" sz="3600" b="1" dirty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 marR="0" indent="-571500" algn="just" fontAlgn="base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Cho góc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nl-NL" sz="36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(khác góc bẹt) và tia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36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nằm trong góc đó, tức là mỗi điểm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36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nl-NL" sz="36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khác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nl-NL" sz="36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) của tia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36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đều là điểm trong của góc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nl-NL" sz="36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 Khi đó hai góc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36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r>
                  <a:rPr lang="nl-NL" sz="36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là hai góc kề nhau và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endParaRPr lang="en-US" sz="3600" dirty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 marR="0" indent="-571500" algn="just" fontAlgn="base">
                  <a:lnSpc>
                    <a:spcPct val="114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nl-NL" sz="36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Nếu góc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𝑥𝑂</m:t>
                    </m:r>
                    <m:r>
                      <m:rPr>
                        <m:sty m:val="p"/>
                      </m:rPr>
                      <a:rPr lang="vi-VN" sz="36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z</m:t>
                    </m:r>
                  </m:oMath>
                </a14:m>
                <a:r>
                  <a:rPr lang="nl-NL" sz="36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là góc bẹt thì với mỗi tia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nl-NL" sz="36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(khác hai tia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nl-NL" sz="36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nl-NL" sz="3600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), ta cũng có: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𝑥𝑂𝑧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𝑦𝑂𝑧</m:t>
                        </m:r>
                      </m:e>
                    </m:acc>
                  </m:oMath>
                </a14:m>
                <a:r>
                  <a:rPr lang="en-US" sz="3600" dirty="0"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8E04038-F03A-12B3-2DE0-E5A91C38B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1333500"/>
                <a:ext cx="13182600" cy="4021229"/>
              </a:xfrm>
              <a:prstGeom prst="rect">
                <a:avLst/>
              </a:prstGeom>
              <a:blipFill rotWithShape="1">
                <a:blip r:embed="rId2"/>
                <a:stretch>
                  <a:fillRect l="-1434" t="-1669" r="-1388" b="-4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1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6685327" y="-407244"/>
            <a:ext cx="2743200" cy="1372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3200" b="1" dirty="0">
                <a:solidFill>
                  <a:srgbClr val="866255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="" xmlns:a16="http://schemas.microsoft.com/office/drawing/2014/main" id="{B47C16AC-9A2D-40E1-4BFE-C42C00ED4775}"/>
              </a:ext>
            </a:extLst>
          </p:cNvPr>
          <p:cNvSpPr txBox="1"/>
          <p:nvPr/>
        </p:nvSpPr>
        <p:spPr>
          <a:xfrm>
            <a:off x="6685327" y="935052"/>
            <a:ext cx="994303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Quan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sát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hai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góc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góc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tạo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bởi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kim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giờ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kim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phút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góc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tạo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bởi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kim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phút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32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vi-VN" sz="32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kim giây.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Hình ảnh 28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D55DB265-7351-1D22-E777-ACA1E34355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3" t="2920" r="7221" b="4785"/>
          <a:stretch/>
        </p:blipFill>
        <p:spPr>
          <a:xfrm>
            <a:off x="1385356" y="1065077"/>
            <a:ext cx="5239599" cy="617947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="" xmlns:a16="http://schemas.microsoft.com/office/drawing/2014/main" id="{2CE978E1-E8F0-D8F3-573D-B05B7AB13D7B}"/>
              </a:ext>
            </a:extLst>
          </p:cNvPr>
          <p:cNvSpPr txBox="1"/>
          <p:nvPr/>
        </p:nvSpPr>
        <p:spPr>
          <a:xfrm>
            <a:off x="6685327" y="2663162"/>
            <a:ext cx="9144000" cy="919401"/>
          </a:xfrm>
          <a:prstGeom prst="wedgeRoundRectCallout">
            <a:avLst>
              <a:gd name="adj1" fmla="val 12372"/>
              <a:gd name="adj2" fmla="val -111035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góc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này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liên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hệ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gì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đặc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biệt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80A65E3-3F81-A528-9ACD-F55038F7CC6C}"/>
              </a:ext>
            </a:extLst>
          </p:cNvPr>
          <p:cNvSpPr txBox="1"/>
          <p:nvPr/>
        </p:nvSpPr>
        <p:spPr>
          <a:xfrm>
            <a:off x="6571026" y="3819585"/>
            <a:ext cx="113359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Trả lời: </a:t>
            </a:r>
          </a:p>
          <a:p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-  Hai góc có đỉnh chung</a:t>
            </a:r>
          </a:p>
          <a:p>
            <a:pPr marL="285750" indent="-285750">
              <a:buFontTx/>
              <a:buChar char="-"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Góc tạo bởi kim giờ và kim phút có 2 cạnh là kim giờ và kim phút</a:t>
            </a:r>
          </a:p>
          <a:p>
            <a:pPr marL="285750" indent="-285750">
              <a:buFontTx/>
              <a:buChar char="-"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Góc tạo bởi kim phút và kim giây có hai cạnh là kim phút và kim giây</a:t>
            </a:r>
          </a:p>
          <a:p>
            <a:pPr marL="285750" indent="-285750">
              <a:buFontTx/>
              <a:buChar char="-"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Hai góc có một cạnh chung (đó là kim phút). Cạnh chung đó nằm giữa hai cạnh còn lại ( kim giờ và kim giây) của mỗi góc. </a:t>
            </a:r>
          </a:p>
          <a:p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="" xmlns:a16="http://schemas.microsoft.com/office/drawing/2014/main" id="{E369CE0C-C033-819A-847D-8169D20C8E98}"/>
              </a:ext>
            </a:extLst>
          </p:cNvPr>
          <p:cNvSpPr/>
          <p:nvPr/>
        </p:nvSpPr>
        <p:spPr>
          <a:xfrm>
            <a:off x="7848600" y="743093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Hộp Văn bản 26">
            <a:extLst>
              <a:ext uri="{FF2B5EF4-FFF2-40B4-BE49-F238E27FC236}">
                <a16:creationId xmlns="" xmlns:a16="http://schemas.microsoft.com/office/drawing/2014/main" id="{F64F903E-86BB-4706-8593-F93C317AECE1}"/>
              </a:ext>
            </a:extLst>
          </p:cNvPr>
          <p:cNvSpPr txBox="1"/>
          <p:nvPr/>
        </p:nvSpPr>
        <p:spPr>
          <a:xfrm>
            <a:off x="8851115" y="7257750"/>
            <a:ext cx="42552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góc này kề nhau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rc 1"/>
          <p:cNvSpPr/>
          <p:nvPr/>
        </p:nvSpPr>
        <p:spPr>
          <a:xfrm>
            <a:off x="4010866" y="3344585"/>
            <a:ext cx="609600" cy="784830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6" name="Arc 5"/>
          <p:cNvSpPr/>
          <p:nvPr/>
        </p:nvSpPr>
        <p:spPr>
          <a:xfrm rot="3966903">
            <a:off x="3875608" y="3513196"/>
            <a:ext cx="1160942" cy="1232436"/>
          </a:xfrm>
          <a:prstGeom prst="arc">
            <a:avLst>
              <a:gd name="adj1" fmla="val 16200000"/>
              <a:gd name="adj2" fmla="val 94039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876800" y="4229100"/>
            <a:ext cx="241300" cy="2092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98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="" xmlns:a16="http://schemas.microsoft.com/office/drawing/2014/main" id="{955D44F7-A8ED-0620-9507-25E93F99FEE1}"/>
              </a:ext>
            </a:extLst>
          </p:cNvPr>
          <p:cNvSpPr/>
          <p:nvPr/>
        </p:nvSpPr>
        <p:spPr>
          <a:xfrm>
            <a:off x="1745456" y="952500"/>
            <a:ext cx="3657600" cy="1295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="" xmlns:a16="http://schemas.microsoft.com/office/drawing/2014/main" id="{3679BF38-C217-0D9F-83F5-8AA6CCD4D40B}"/>
                  </a:ext>
                </a:extLst>
              </p:cNvPr>
              <p:cNvSpPr txBox="1"/>
              <p:nvPr/>
            </p:nvSpPr>
            <p:spPr>
              <a:xfrm>
                <a:off x="5390356" y="1010090"/>
                <a:ext cx="10058400" cy="1782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Ở </a:t>
                </a:r>
                <a:r>
                  <a:rPr lang="en-US" sz="3600" i="1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600" i="1" dirty="0">
                    <a:latin typeface="Times New Roman" pitchFamily="18" charset="0"/>
                    <a:cs typeface="Times New Roman" pitchFamily="18" charset="0"/>
                  </a:rPr>
                  <a:t> 6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𝑥𝑂𝑦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có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kề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hay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?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Vì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sao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679BF38-C217-0D9F-83F5-8AA6CCD4D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0356" y="1010090"/>
                <a:ext cx="10058400" cy="1782347"/>
              </a:xfrm>
              <a:prstGeom prst="rect">
                <a:avLst/>
              </a:prstGeom>
              <a:blipFill rotWithShape="1">
                <a:blip r:embed="rId3"/>
                <a:stretch>
                  <a:fillRect l="-1818" r="-1879" b="-6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4">
            <a:extLst>
              <a:ext uri="{FF2B5EF4-FFF2-40B4-BE49-F238E27FC236}">
                <a16:creationId xmlns="" xmlns:a16="http://schemas.microsoft.com/office/drawing/2014/main" id="{FB6D511C-9EF1-5DDE-8A21-1C80C8DE3D29}"/>
              </a:ext>
            </a:extLst>
          </p:cNvPr>
          <p:cNvSpPr/>
          <p:nvPr/>
        </p:nvSpPr>
        <p:spPr>
          <a:xfrm>
            <a:off x="8991600" y="5295900"/>
            <a:ext cx="7696200" cy="1148721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SGK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65" y="2743199"/>
            <a:ext cx="5848635" cy="4610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45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ình chữ nhật: Góc Tròn 5">
            <a:extLst>
              <a:ext uri="{FF2B5EF4-FFF2-40B4-BE49-F238E27FC236}">
                <a16:creationId xmlns="" xmlns:a16="http://schemas.microsoft.com/office/drawing/2014/main" id="{4E227B5D-E97B-7840-2691-CBBC94037AFE}"/>
              </a:ext>
            </a:extLst>
          </p:cNvPr>
          <p:cNvSpPr/>
          <p:nvPr/>
        </p:nvSpPr>
        <p:spPr>
          <a:xfrm>
            <a:off x="1287660" y="190500"/>
            <a:ext cx="3657600" cy="1295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="" xmlns:a16="http://schemas.microsoft.com/office/drawing/2014/main" id="{E1B61C5F-1BD5-A530-2009-37E284F9A6C3}"/>
                  </a:ext>
                </a:extLst>
              </p:cNvPr>
              <p:cNvSpPr txBox="1"/>
              <p:nvPr/>
            </p:nvSpPr>
            <p:spPr>
              <a:xfrm>
                <a:off x="1249559" y="1454727"/>
                <a:ext cx="9037441" cy="3472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vi-VN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Quan sát</a:t>
                </a:r>
                <a:r>
                  <a:rPr kumimoji="0" lang="en-US" sz="3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kumimoji="0" lang="en-US" sz="3600" b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ình</a:t>
                </a:r>
                <a:r>
                  <a:rPr kumimoji="0" lang="en-US" sz="3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9</a:t>
                </a:r>
                <a:r>
                  <a:rPr kumimoji="0" lang="vi-VN" sz="36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rồi cho biết:</a:t>
                </a:r>
                <a:endParaRPr lang="vi-VN" sz="3600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 algn="just">
                  <a:lnSpc>
                    <a:spcPct val="150000"/>
                  </a:lnSpc>
                  <a:buAutoNum type="alphaLcParenR"/>
                  <a:defRPr/>
                </a:pPr>
                <a:r>
                  <a:rPr kumimoji="0" lang="vi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ai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  <m:r>
                          <a:rPr kumimoji="0" lang="en-US" sz="36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𝑂</m:t>
                        </m:r>
                        <m:r>
                          <a:rPr kumimoji="0" lang="en-US" sz="36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có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phải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kề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hay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? </a:t>
                </a: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  <a:p>
                <a:pPr marL="514350" lvl="0" indent="-514350" algn="just">
                  <a:lnSpc>
                    <a:spcPct val="150000"/>
                  </a:lnSpc>
                  <a:buAutoNum type="alphaLcParenR"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kumimoji="0" lang="en-US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kumimoji="0" lang="en-US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kumimoji="0" lang="en-US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kumimoji="0" lang="en-US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3600" b="0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kumimoji="0" lang="en-US" sz="36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solidFill>
                              <a:prstClr val="black"/>
                            </a:solidFill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𝑚𝑂</m:t>
                        </m:r>
                        <m:r>
                          <a:rPr lang="en-US" sz="36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1B61C5F-1BD5-A530-2009-37E284F9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559" y="1454727"/>
                <a:ext cx="9037441" cy="3472361"/>
              </a:xfrm>
              <a:prstGeom prst="rect">
                <a:avLst/>
              </a:prstGeom>
              <a:blipFill rotWithShape="1">
                <a:blip r:embed="rId2"/>
                <a:stretch>
                  <a:fillRect l="-2090" r="-1955" b="-2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1206500"/>
            <a:ext cx="542181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31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2" name="Hộp Văn bản 6">
                <a:extLst>
                  <a:ext uri="{FF2B5EF4-FFF2-40B4-BE49-F238E27FC236}">
                    <a16:creationId xmlns="" xmlns:a16="http://schemas.microsoft.com/office/drawing/2014/main" id="{C791893E-766D-8D97-6818-4EA3227F2429}"/>
                  </a:ext>
                </a:extLst>
              </p:cNvPr>
              <p:cNvSpPr txBox="1"/>
              <p:nvPr/>
            </p:nvSpPr>
            <p:spPr>
              <a:xfrm>
                <a:off x="1905000" y="723900"/>
                <a:ext cx="10769058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b="1" u="sng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HOẠT ĐỘNG 3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vi-VN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Tìm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tổng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số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đo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>
                        <a:latin typeface="Cambria Math" panose="02040503050406030204" pitchFamily="18" charset="0"/>
                      </a:rPr>
                      <m:t>110° </m:t>
                    </m:r>
                    <m:r>
                      <a:rPr lang="vi-VN" sz="3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3600" i="1">
                        <a:latin typeface="Cambria Math" panose="02040503050406030204" pitchFamily="18" charset="0"/>
                      </a:rPr>
                      <m:t>v</m:t>
                    </m:r>
                  </m:oMath>
                </a14:m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à </a:t>
                </a:r>
                <a14:m>
                  <m:oMath xmlns:m="http://schemas.openxmlformats.org/officeDocument/2006/math">
                    <m:r>
                      <a:rPr lang="vi-VN" sz="3600" i="1" dirty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>
                        <a:latin typeface="Cambria Math" panose="02040503050406030204" pitchFamily="18" charset="0"/>
                      </a:rPr>
                      <m:t>° </m:t>
                    </m:r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2" name="Hộp Văn bản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791893E-766D-8D97-6818-4EA3227F2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723900"/>
                <a:ext cx="10769058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1755" t="-15094" b="-3396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6">
                <a:extLst>
                  <a:ext uri="{FF2B5EF4-FFF2-40B4-BE49-F238E27FC236}">
                    <a16:creationId xmlns="" xmlns:a16="http://schemas.microsoft.com/office/drawing/2014/main" id="{C791893E-766D-8D97-6818-4EA3227F2429}"/>
                  </a:ext>
                </a:extLst>
              </p:cNvPr>
              <p:cNvSpPr txBox="1"/>
              <p:nvPr/>
            </p:nvSpPr>
            <p:spPr>
              <a:xfrm>
                <a:off x="1854200" y="1638300"/>
                <a:ext cx="10730958" cy="1200329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ĐỊNH NGHĨA HAI GÓC BÙ NHAU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:</a:t>
                </a:r>
                <a:r>
                  <a:rPr lang="vi-VN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dirty="0" smtClean="0">
                        <a:latin typeface="Cambria Math"/>
                      </a:rPr>
                      <m:t>ai</m:t>
                    </m:r>
                    <m:r>
                      <a:rPr lang="en-US" sz="3600" b="0" i="0" dirty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dirty="0" smtClean="0">
                        <a:latin typeface="Cambria Math"/>
                      </a:rPr>
                      <m:t>g</m:t>
                    </m:r>
                    <m:r>
                      <a:rPr lang="en-US" sz="3600" b="0" i="1" dirty="0" smtClean="0">
                        <a:latin typeface="Cambria Math"/>
                      </a:rPr>
                      <m:t>ó</m:t>
                    </m:r>
                    <m:r>
                      <a:rPr lang="en-US" sz="3600" b="0" i="1" dirty="0" smtClean="0">
                        <a:latin typeface="Cambria Math"/>
                      </a:rPr>
                      <m:t>𝑐</m:t>
                    </m:r>
                    <m:r>
                      <a:rPr lang="en-US" sz="3600" b="0" i="1" dirty="0" smtClean="0">
                        <a:latin typeface="Cambria Math"/>
                      </a:rPr>
                      <m:t> </m:t>
                    </m:r>
                    <m:r>
                      <a:rPr lang="en-US" sz="3600" b="0" i="1" dirty="0" smtClean="0">
                        <a:latin typeface="Cambria Math"/>
                      </a:rPr>
                      <m:t>𝑏</m:t>
                    </m:r>
                    <m:r>
                      <a:rPr lang="en-US" sz="3600" b="0" i="1" dirty="0" smtClean="0">
                        <a:latin typeface="Cambria Math"/>
                      </a:rPr>
                      <m:t>ù </m:t>
                    </m:r>
                    <m:r>
                      <a:rPr lang="en-US" sz="3600" b="0" i="1" dirty="0" smtClean="0">
                        <a:latin typeface="Cambria Math"/>
                      </a:rPr>
                      <m:t>𝑛h𝑎𝑢</m:t>
                    </m:r>
                    <m:r>
                      <a:rPr lang="en-US" sz="3600" b="0" i="1" dirty="0" smtClean="0">
                        <a:latin typeface="Cambria Math"/>
                      </a:rPr>
                      <m:t> </m:t>
                    </m:r>
                    <m:r>
                      <a:rPr lang="en-US" sz="3600" b="0" i="1" dirty="0" smtClean="0">
                        <a:latin typeface="Cambria Math"/>
                      </a:rPr>
                      <m:t>𝑙</m:t>
                    </m:r>
                    <m:r>
                      <a:rPr lang="en-US" sz="3600" b="0" i="1" dirty="0" smtClean="0">
                        <a:latin typeface="Cambria Math"/>
                      </a:rPr>
                      <m:t>à </m:t>
                    </m:r>
                    <m:r>
                      <a:rPr lang="en-US" sz="3600" b="0" i="1" dirty="0" smtClean="0">
                        <a:latin typeface="Cambria Math"/>
                      </a:rPr>
                      <m:t>h𝑎𝑖</m:t>
                    </m:r>
                    <m:r>
                      <a:rPr lang="en-US" sz="3600" b="0" i="1" dirty="0" smtClean="0">
                        <a:latin typeface="Cambria Math"/>
                      </a:rPr>
                      <m:t> </m:t>
                    </m:r>
                    <m:r>
                      <a:rPr lang="en-US" sz="3600" b="0" i="1" dirty="0" smtClean="0">
                        <a:latin typeface="Cambria Math"/>
                      </a:rPr>
                      <m:t>𝑔</m:t>
                    </m:r>
                    <m:r>
                      <a:rPr lang="en-US" sz="3600" b="0" i="1" dirty="0" smtClean="0">
                        <a:latin typeface="Cambria Math"/>
                      </a:rPr>
                      <m:t>ó</m:t>
                    </m:r>
                    <m:r>
                      <a:rPr lang="en-US" sz="3600" b="0" i="1" dirty="0" smtClean="0">
                        <a:latin typeface="Cambria Math"/>
                      </a:rPr>
                      <m:t>𝑐</m:t>
                    </m:r>
                    <m:r>
                      <a:rPr lang="en-US" sz="3600" b="0" i="1" dirty="0" smtClean="0">
                        <a:latin typeface="Cambria Math"/>
                      </a:rPr>
                      <m:t> </m:t>
                    </m:r>
                    <m:r>
                      <a:rPr lang="en-US" sz="3600" b="0" i="1" dirty="0" smtClean="0">
                        <a:latin typeface="Cambria Math"/>
                      </a:rPr>
                      <m:t>𝑐</m:t>
                    </m:r>
                    <m:r>
                      <a:rPr lang="en-US" sz="3600" b="0" i="1" dirty="0" smtClean="0">
                        <a:latin typeface="Cambria Math"/>
                      </a:rPr>
                      <m:t>ó </m:t>
                    </m:r>
                    <m:r>
                      <a:rPr lang="en-US" sz="3600" b="0" i="1" dirty="0" smtClean="0">
                        <a:latin typeface="Cambria Math"/>
                      </a:rPr>
                      <m:t>𝑡</m:t>
                    </m:r>
                    <m:r>
                      <a:rPr lang="en-US" sz="3600" b="0" i="1" dirty="0" smtClean="0">
                        <a:latin typeface="Cambria Math"/>
                      </a:rPr>
                      <m:t>ổ</m:t>
                    </m:r>
                    <m:r>
                      <a:rPr lang="en-US" sz="3600" b="0" i="1" dirty="0" smtClean="0">
                        <a:latin typeface="Cambria Math"/>
                      </a:rPr>
                      <m:t>𝑛𝑔</m:t>
                    </m:r>
                    <m:r>
                      <a:rPr lang="en-US" sz="3600" b="0" i="1" dirty="0" smtClean="0">
                        <a:latin typeface="Cambria Math"/>
                      </a:rPr>
                      <m:t> </m:t>
                    </m:r>
                    <m:r>
                      <a:rPr lang="en-US" sz="3600" b="0" i="1" dirty="0" smtClean="0">
                        <a:latin typeface="Cambria Math"/>
                      </a:rPr>
                      <m:t>𝑠</m:t>
                    </m:r>
                    <m:r>
                      <a:rPr lang="en-US" sz="3600" b="0" i="1" dirty="0" smtClean="0">
                        <a:latin typeface="Cambria Math"/>
                      </a:rPr>
                      <m:t>ố đ</m:t>
                    </m:r>
                    <m:r>
                      <a:rPr lang="en-US" sz="3600" b="0" i="1" dirty="0" smtClean="0">
                        <a:latin typeface="Cambria Math"/>
                      </a:rPr>
                      <m:t>𝑜</m:t>
                    </m:r>
                    <m:r>
                      <a:rPr lang="en-US" sz="3600" b="0" i="1" dirty="0" smtClean="0">
                        <a:latin typeface="Cambria Math"/>
                      </a:rPr>
                      <m:t> 180° </m:t>
                    </m:r>
                  </m:oMath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Hộp Văn bản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791893E-766D-8D97-6818-4EA3227F2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4200" y="1638300"/>
                <a:ext cx="10730958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586" t="-6931" b="-15842"/>
                </a:stretch>
              </a:blipFill>
              <a:ln w="28575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6">
                <a:extLst>
                  <a:ext uri="{FF2B5EF4-FFF2-40B4-BE49-F238E27FC236}">
                    <a16:creationId xmlns="" xmlns:a16="http://schemas.microsoft.com/office/drawing/2014/main" id="{C791893E-766D-8D97-6818-4EA3227F2429}"/>
                  </a:ext>
                </a:extLst>
              </p:cNvPr>
              <p:cNvSpPr txBox="1"/>
              <p:nvPr/>
            </p:nvSpPr>
            <p:spPr>
              <a:xfrm>
                <a:off x="1828800" y="3162300"/>
                <a:ext cx="12115800" cy="3193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4000"/>
                  </a:lnSpc>
                </a:pPr>
                <a:r>
                  <a:rPr lang="en-US" sz="3600" b="1" u="sng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HOẠT ĐỘNG 4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Quan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3600" i="1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600" i="1" dirty="0">
                    <a:latin typeface="Times New Roman" pitchFamily="18" charset="0"/>
                    <a:cs typeface="Times New Roman" pitchFamily="18" charset="0"/>
                  </a:rPr>
                  <a:t> 10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,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14000"/>
                  </a:lnSpc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đó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là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>
                  <a:lnSpc>
                    <a:spcPct val="114000"/>
                  </a:lnSpc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a) Hai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𝑦𝑂𝑡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kề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hay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  <a:p>
                <a:pPr algn="just">
                  <a:lnSpc>
                    <a:spcPct val="114000"/>
                  </a:lnSpc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𝑥𝑂𝑡</m:t>
                        </m:r>
                      </m:e>
                    </m:acc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+</m:t>
                    </m:r>
                    <m:acc>
                      <m:accPr>
                        <m:chr m:val="̂"/>
                        <m:ctrlPr>
                          <a:rPr lang="en-US" sz="3600" i="1" dirty="0"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𝑦𝑂𝑡</m:t>
                        </m:r>
                      </m:e>
                    </m:acc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Hộp Văn bản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791893E-766D-8D97-6818-4EA3227F2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162300"/>
                <a:ext cx="12115800" cy="3193375"/>
              </a:xfrm>
              <a:prstGeom prst="rect">
                <a:avLst/>
              </a:prstGeom>
              <a:blipFill rotWithShape="1">
                <a:blip r:embed="rId4"/>
                <a:stretch>
                  <a:fillRect l="-1509" t="-20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9833" y="3924300"/>
            <a:ext cx="605886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Hộp Văn bản 6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C791893E-766D-8D97-6818-4EA3227F2429}"/>
              </a:ext>
            </a:extLst>
          </p:cNvPr>
          <p:cNvSpPr txBox="1"/>
          <p:nvPr/>
        </p:nvSpPr>
        <p:spPr>
          <a:xfrm>
            <a:off x="1828800" y="6355675"/>
            <a:ext cx="13716000" cy="13554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ĐỊNH NGHĨA HAI GÓC KỀ</a:t>
            </a:r>
            <a:r>
              <a:rPr lang="en-US" sz="3600" b="1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BÙ </a:t>
            </a:r>
            <a:r>
              <a:rPr lang="en-US" sz="3600" b="1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 Văn bản 6">
            <a:extLst>
              <a:ext uri="{FF2B5EF4-FFF2-40B4-BE49-F238E27FC236}">
                <a16:creationId xmlns="" xmlns:a16="http://schemas.microsoft.com/office/drawing/2014/main" xmlns:a14="http://schemas.microsoft.com/office/drawing/2010/main" xmlns:mc="http://schemas.openxmlformats.org/markup-compatibility/2006" id="{C791893E-766D-8D97-6818-4EA3227F2429}"/>
              </a:ext>
            </a:extLst>
          </p:cNvPr>
          <p:cNvSpPr txBox="1"/>
          <p:nvPr/>
        </p:nvSpPr>
        <p:spPr>
          <a:xfrm>
            <a:off x="1828800" y="7729549"/>
            <a:ext cx="14554200" cy="1355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CHÚ Ý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 smtClean="0"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6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8" grpId="0" animBg="1"/>
      <p:bldP spid="9" grpId="0"/>
      <p:bldP spid="12" grpId="0" animBg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="" xmlns:a16="http://schemas.microsoft.com/office/drawing/2014/main" id="{20C77BEB-1AC3-9FF3-FCA0-BA739D8B50EC}"/>
              </a:ext>
            </a:extLst>
          </p:cNvPr>
          <p:cNvSpPr/>
          <p:nvPr/>
        </p:nvSpPr>
        <p:spPr>
          <a:xfrm>
            <a:off x="2586037" y="823555"/>
            <a:ext cx="3048000" cy="9144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="" xmlns:a16="http://schemas.microsoft.com/office/drawing/2014/main" id="{AA48BE78-0679-FCD1-863B-2337A1BFC65D}"/>
                  </a:ext>
                </a:extLst>
              </p:cNvPr>
              <p:cNvSpPr txBox="1"/>
              <p:nvPr/>
            </p:nvSpPr>
            <p:spPr>
              <a:xfrm>
                <a:off x="5702300" y="957590"/>
                <a:ext cx="6553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 err="1" smtClean="0">
                    <a:latin typeface="Times New Roman" pitchFamily="18" charset="0"/>
                    <a:cs typeface="Times New Roman" pitchFamily="18" charset="0"/>
                  </a:rPr>
                  <a:t>Tính</a:t>
                </a:r>
                <a:r>
                  <a:rPr lang="en-US" sz="36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𝑥𝑂𝑡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trong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i="1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600" i="1" dirty="0">
                    <a:latin typeface="Times New Roman" pitchFamily="18" charset="0"/>
                    <a:cs typeface="Times New Roman" pitchFamily="18" charset="0"/>
                  </a:rPr>
                  <a:t> 12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A48BE78-0679-FCD1-863B-2337A1BFC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300" y="957590"/>
                <a:ext cx="6553200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2791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ộp Văn bản 12">
            <a:extLst>
              <a:ext uri="{FF2B5EF4-FFF2-40B4-BE49-F238E27FC236}">
                <a16:creationId xmlns="" xmlns:a16="http://schemas.microsoft.com/office/drawing/2014/main" id="{9C7658F0-68B1-50D0-183E-71139A4E84A8}"/>
              </a:ext>
            </a:extLst>
          </p:cNvPr>
          <p:cNvSpPr txBox="1"/>
          <p:nvPr/>
        </p:nvSpPr>
        <p:spPr>
          <a:xfrm>
            <a:off x="3581400" y="27813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ộp Văn bản 15">
                <a:extLst>
                  <a:ext uri="{FF2B5EF4-FFF2-40B4-BE49-F238E27FC236}">
                    <a16:creationId xmlns="" xmlns:a16="http://schemas.microsoft.com/office/drawing/2014/main" id="{717EC445-3112-3E7A-532A-A22EC414A717}"/>
                  </a:ext>
                </a:extLst>
              </p:cNvPr>
              <p:cNvSpPr txBox="1"/>
              <p:nvPr/>
            </p:nvSpPr>
            <p:spPr>
              <a:xfrm>
                <a:off x="2743200" y="4005540"/>
                <a:ext cx="6248400" cy="28211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vi-VN" sz="36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nên</a:t>
                </a:r>
                <a:r>
                  <a:rPr lang="vi-VN" sz="3600" i="1" dirty="0">
                    <a:solidFill>
                      <a:srgbClr val="000000"/>
                    </a:solidFill>
                    <a:effectLst/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𝑡𝑂𝑦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180°</m:t>
                    </m:r>
                  </m:oMath>
                </a14:m>
                <a:endParaRPr lang="en-US" sz="3600" dirty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⟹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+120°=180°</m:t>
                      </m:r>
                    </m:oMath>
                  </m:oMathPara>
                </a14:m>
                <a:endParaRPr lang="en-US" sz="3600" i="1" dirty="0">
                  <a:solidFill>
                    <a:srgbClr val="000000"/>
                  </a:solidFill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    </a:t>
                </a:r>
                <a:r>
                  <a:rPr lang="vi-VN" sz="3600" dirty="0">
                    <a:solidFill>
                      <a:srgbClr val="000000"/>
                    </a:solidFill>
                    <a:latin typeface="Times New Roman" pitchFamily="18" charset="0"/>
                    <a:ea typeface="Calibri" panose="020F0502020204030204" pitchFamily="34" charset="0"/>
                    <a:cs typeface="Times New Roman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⟹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36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𝑥𝑂𝑡</m:t>
                        </m:r>
                      </m:e>
                    </m:acc>
                    <m:r>
                      <a:rPr lang="vi-VN" sz="36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=60°</m:t>
                    </m:r>
                  </m:oMath>
                </a14:m>
                <a:endParaRPr lang="en-US" sz="3600" dirty="0">
                  <a:effectLst/>
                  <a:latin typeface="Times New Roman" pitchFamily="18" charset="0"/>
                  <a:ea typeface="Calibri" panose="020F0502020204030204" pitchFamily="34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Hộp Văn bản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17EC445-3112-3E7A-532A-A22EC414A7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005540"/>
                <a:ext cx="6248400" cy="2821157"/>
              </a:xfrm>
              <a:prstGeom prst="rect">
                <a:avLst/>
              </a:prstGeom>
              <a:blipFill rotWithShape="1">
                <a:blip r:embed="rId3"/>
                <a:stretch>
                  <a:fillRect l="-2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BB9A3D3A-9C59-56AA-B8B3-7BFCE04A190C}"/>
                  </a:ext>
                </a:extLst>
              </p:cNvPr>
              <p:cNvSpPr txBox="1"/>
              <p:nvPr/>
            </p:nvSpPr>
            <p:spPr>
              <a:xfrm>
                <a:off x="4110037" y="6813997"/>
                <a:ext cx="4195763" cy="6645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vi-VN" sz="3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a:rPr lang="vi-VN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ậ</m:t>
                      </m:r>
                      <m:r>
                        <a:rPr lang="vi-VN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vi-VN" sz="3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: 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vi-VN" sz="36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vi-VN" sz="36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=60°</m:t>
                      </m:r>
                    </m:oMath>
                  </m:oMathPara>
                </a14:m>
                <a:endParaRPr lang="en-US" sz="3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B9A3D3A-9C59-56AA-B8B3-7BFCE04A1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037" y="6813997"/>
                <a:ext cx="4195763" cy="66454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Hộp Văn bản 4">
            <a:extLst>
              <a:ext uri="{FF2B5EF4-FFF2-40B4-BE49-F238E27FC236}">
                <a16:creationId xmlns="" xmlns:a16="http://schemas.microsoft.com/office/drawing/2014/main" id="{3A1822F6-519C-A4F1-42E4-3C9508B0083F}"/>
              </a:ext>
            </a:extLst>
          </p:cNvPr>
          <p:cNvSpPr txBox="1"/>
          <p:nvPr/>
        </p:nvSpPr>
        <p:spPr>
          <a:xfrm>
            <a:off x="2438400" y="34671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Ta có hai góc xOt và tOy là 2 góc kề bù: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00" y="1219200"/>
            <a:ext cx="614545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5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3" grpId="0"/>
      <p:bldP spid="16" grpId="0"/>
      <p:bldP spid="3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5490351" cy="278384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783840"/>
            </a:xfrm>
            <a:custGeom>
              <a:avLst/>
              <a:gdLst/>
              <a:ahLst/>
              <a:cxnLst/>
              <a:rect l="l" t="t" r="r" b="b"/>
              <a:pathLst>
                <a:path w="5490351" h="2783840">
                  <a:moveTo>
                    <a:pt x="5365891" y="2783840"/>
                  </a:moveTo>
                  <a:lnTo>
                    <a:pt x="124460" y="2783840"/>
                  </a:lnTo>
                  <a:cubicBezTo>
                    <a:pt x="55880" y="2783840"/>
                    <a:pt x="0" y="2727960"/>
                    <a:pt x="0" y="265938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2659380"/>
                  </a:lnTo>
                  <a:cubicBezTo>
                    <a:pt x="5490351" y="2727960"/>
                    <a:pt x="5434471" y="2783840"/>
                    <a:pt x="5365891" y="278384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4116">
            <a:off x="154819" y="329249"/>
            <a:ext cx="2901514" cy="2194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51578">
            <a:off x="15780005" y="166847"/>
            <a:ext cx="2446745" cy="2833073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76DF5685-2C11-6CF7-7122-CB80328041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685417" y="6667500"/>
            <a:ext cx="2294777" cy="3244544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6E3AF154-0294-1579-FB2F-BB9E350FCCC2}"/>
              </a:ext>
            </a:extLst>
          </p:cNvPr>
          <p:cNvSpPr txBox="1"/>
          <p:nvPr/>
        </p:nvSpPr>
        <p:spPr>
          <a:xfrm>
            <a:off x="4191000" y="1066800"/>
            <a:ext cx="937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06BBA3AF-1BE9-1A8B-CAA9-9A063B28CDF3}"/>
              </a:ext>
            </a:extLst>
          </p:cNvPr>
          <p:cNvSpPr txBox="1"/>
          <p:nvPr/>
        </p:nvSpPr>
        <p:spPr>
          <a:xfrm>
            <a:off x="4648200" y="2933700"/>
            <a:ext cx="108204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nhận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bù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kề</a:t>
            </a:r>
            <a:r>
              <a:rPr lang="en-US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bù</a:t>
            </a:r>
            <a:r>
              <a:rPr lang="vi-VN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F563ADA8-2ED5-911D-680C-54C4502F5AE9}"/>
              </a:ext>
            </a:extLst>
          </p:cNvPr>
          <p:cNvSpPr txBox="1"/>
          <p:nvPr/>
        </p:nvSpPr>
        <p:spPr>
          <a:xfrm>
            <a:off x="4686300" y="47895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 bài </a:t>
            </a:r>
            <a:r>
              <a:rPr lang="pt-B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 </a:t>
            </a:r>
            <a:r>
              <a:rPr lang="pt-BR" sz="400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1ab, 2ab Sgk 95.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00F6FB03-FD92-7D11-20BA-9FD3C92D8FA0}"/>
              </a:ext>
            </a:extLst>
          </p:cNvPr>
          <p:cNvSpPr txBox="1"/>
          <p:nvPr/>
        </p:nvSpPr>
        <p:spPr>
          <a:xfrm>
            <a:off x="4762500" y="6365996"/>
            <a:ext cx="107061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III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Đồ họa 20" descr="Direction with solid fill">
            <a:extLst>
              <a:ext uri="{FF2B5EF4-FFF2-40B4-BE49-F238E27FC236}">
                <a16:creationId xmlns:a16="http://schemas.microsoft.com/office/drawing/2014/main" xmlns="" id="{1C8B507F-67F7-FAC7-DB2C-C19FB6405C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211153" y="3052468"/>
            <a:ext cx="1329539" cy="1329539"/>
          </a:xfrm>
          <a:prstGeom prst="rect">
            <a:avLst/>
          </a:prstGeom>
        </p:spPr>
      </p:pic>
      <p:pic>
        <p:nvPicPr>
          <p:cNvPr id="22" name="Đồ họa 21" descr="Direction with solid fill">
            <a:extLst>
              <a:ext uri="{FF2B5EF4-FFF2-40B4-BE49-F238E27FC236}">
                <a16:creationId xmlns:a16="http://schemas.microsoft.com/office/drawing/2014/main" xmlns="" id="{7B5E325C-0A2A-8783-CADC-B9639DA6A4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211152" y="4533900"/>
            <a:ext cx="1329539" cy="1329539"/>
          </a:xfrm>
          <a:prstGeom prst="rect">
            <a:avLst/>
          </a:prstGeom>
        </p:spPr>
      </p:pic>
      <p:pic>
        <p:nvPicPr>
          <p:cNvPr id="23" name="Đồ họa 22" descr="Direction with solid fill">
            <a:extLst>
              <a:ext uri="{FF2B5EF4-FFF2-40B4-BE49-F238E27FC236}">
                <a16:creationId xmlns:a16="http://schemas.microsoft.com/office/drawing/2014/main" xmlns="" id="{10E7E2B3-A672-B68A-549D-62A7F954C37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211153" y="6366160"/>
            <a:ext cx="1329539" cy="13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95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4"/>
          <p:cNvSpPr txBox="1"/>
          <p:nvPr/>
        </p:nvSpPr>
        <p:spPr>
          <a:xfrm>
            <a:off x="3992927" y="133948"/>
            <a:ext cx="2743200" cy="1372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3600" b="1" dirty="0">
                <a:solidFill>
                  <a:srgbClr val="866255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="" xmlns:a16="http://schemas.microsoft.com/office/drawing/2014/main" id="{B47C16AC-9A2D-40E1-4BFE-C42C00ED4775}"/>
              </a:ext>
            </a:extLst>
          </p:cNvPr>
          <p:cNvSpPr txBox="1"/>
          <p:nvPr/>
        </p:nvSpPr>
        <p:spPr>
          <a:xfrm>
            <a:off x="7059443" y="498931"/>
            <a:ext cx="99430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Quan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sát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hai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: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tạo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bởi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kim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giờ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kim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phút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;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góc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tạo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bởi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kim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phút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kim giây.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Hình ảnh 28" descr="Ảnh có chứa văn bản&#10;&#10;Mô tả được tạo tự động">
            <a:extLst>
              <a:ext uri="{FF2B5EF4-FFF2-40B4-BE49-F238E27FC236}">
                <a16:creationId xmlns="" xmlns:a16="http://schemas.microsoft.com/office/drawing/2014/main" id="{D55DB265-7351-1D22-E777-ACA1E34355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13" t="2920" r="7221" b="4785"/>
          <a:stretch/>
        </p:blipFill>
        <p:spPr>
          <a:xfrm>
            <a:off x="609600" y="1506119"/>
            <a:ext cx="5239599" cy="6179476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="" xmlns:a16="http://schemas.microsoft.com/office/drawing/2014/main" id="{2CE978E1-E8F0-D8F3-573D-B05B7AB13D7B}"/>
              </a:ext>
            </a:extLst>
          </p:cNvPr>
          <p:cNvSpPr txBox="1"/>
          <p:nvPr/>
        </p:nvSpPr>
        <p:spPr>
          <a:xfrm>
            <a:off x="7820376" y="2552700"/>
            <a:ext cx="9144000" cy="911385"/>
          </a:xfrm>
          <a:prstGeom prst="wedgeRoundRectCallout">
            <a:avLst>
              <a:gd name="adj1" fmla="val 12372"/>
              <a:gd name="adj2" fmla="val -111035"/>
              <a:gd name="adj3" fmla="val 16667"/>
            </a:avLst>
          </a:prstGeom>
          <a:solidFill>
            <a:srgbClr val="00206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Hai </a:t>
            </a:r>
            <a:r>
              <a:rPr kumimoji="0" 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góc</a:t>
            </a: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này</a:t>
            </a: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liên </a:t>
            </a:r>
            <a:r>
              <a:rPr kumimoji="0" 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hệ</a:t>
            </a: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gì</a:t>
            </a: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đặc</a:t>
            </a: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kumimoji="0" 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biệt</a:t>
            </a: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?</a:t>
            </a:r>
            <a:endParaRPr lang="en-US" sz="3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80A65E3-3F81-A528-9ACD-F55038F7CC6C}"/>
              </a:ext>
            </a:extLst>
          </p:cNvPr>
          <p:cNvSpPr txBox="1"/>
          <p:nvPr/>
        </p:nvSpPr>
        <p:spPr>
          <a:xfrm>
            <a:off x="6596426" y="3605783"/>
            <a:ext cx="1133597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Trả lời: </a:t>
            </a:r>
          </a:p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-  Hai góc có đỉnh chung</a:t>
            </a:r>
          </a:p>
          <a:p>
            <a:pPr marL="285750" indent="-285750">
              <a:buFontTx/>
              <a:buChar char="-"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Góc tạo bởi kim giờ và kim phút có 2 cạnh là kim giờ và kim phút</a:t>
            </a:r>
          </a:p>
          <a:p>
            <a:pPr marL="285750" indent="-285750">
              <a:buFontTx/>
              <a:buChar char="-"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Góc tạo bởi kim phút và kim giây có hai cạnh là kim phút và kim giây</a:t>
            </a:r>
          </a:p>
          <a:p>
            <a:pPr marL="285750" indent="-285750">
              <a:buFontTx/>
              <a:buChar char="-"/>
            </a:pP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Hai góc có một cạnh chung (đó là kim phút). Cạnh chung đó nằm giữa hai cạnh còn lại ( kim giờ và kim giây) của mỗi góc. </a:t>
            </a:r>
          </a:p>
          <a:p>
            <a:endParaRPr lang="vi-VN" sz="3600" dirty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rc 6"/>
          <p:cNvSpPr/>
          <p:nvPr/>
        </p:nvSpPr>
        <p:spPr>
          <a:xfrm>
            <a:off x="3212386" y="3775100"/>
            <a:ext cx="609600" cy="784830"/>
          </a:xfrm>
          <a:prstGeom prst="arc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  <p:sp>
        <p:nvSpPr>
          <p:cNvPr id="8" name="Arc 7"/>
          <p:cNvSpPr/>
          <p:nvPr/>
        </p:nvSpPr>
        <p:spPr>
          <a:xfrm rot="3966903">
            <a:off x="3077128" y="3943711"/>
            <a:ext cx="1160942" cy="1232436"/>
          </a:xfrm>
          <a:prstGeom prst="arc">
            <a:avLst>
              <a:gd name="adj1" fmla="val 16200000"/>
              <a:gd name="adj2" fmla="val 940393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92927" y="4838700"/>
            <a:ext cx="190500" cy="13865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ộp Văn bản 10">
            <a:extLst>
              <a:ext uri="{FF2B5EF4-FFF2-40B4-BE49-F238E27FC236}">
                <a16:creationId xmlns="" xmlns:a16="http://schemas.microsoft.com/office/drawing/2014/main" id="{A2274A2C-C1E0-A216-CAB3-97F13B9A5710}"/>
              </a:ext>
            </a:extLst>
          </p:cNvPr>
          <p:cNvSpPr txBox="1"/>
          <p:nvPr/>
        </p:nvSpPr>
        <p:spPr>
          <a:xfrm>
            <a:off x="2057400" y="973998"/>
            <a:ext cx="14173200" cy="269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IV. </a:t>
            </a:r>
            <a:endParaRPr lang="vi-VN" sz="6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60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6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THẲNG SONG SONG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="" xmlns:a16="http://schemas.microsoft.com/office/drawing/2014/main" id="{2DEDF05C-ED83-724F-26A2-B0BD33D3B14A}"/>
              </a:ext>
            </a:extLst>
          </p:cNvPr>
          <p:cNvSpPr txBox="1"/>
          <p:nvPr/>
        </p:nvSpPr>
        <p:spPr>
          <a:xfrm>
            <a:off x="2857500" y="3924300"/>
            <a:ext cx="12573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smtClean="0">
                <a:latin typeface="Yu Gothic"/>
                <a:ea typeface="Yu Gothic"/>
                <a:cs typeface="Arial" panose="020B0604020202020204" pitchFamily="34" charset="0"/>
              </a:rPr>
              <a:t>§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: GÓC Ở VỊ TRÍ ĐẶC BIỆT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5234794" y="1380760"/>
            <a:ext cx="8293276" cy="1372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659"/>
              </a:lnSpc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NỘI DUNG BÀI HỌC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946432" y="3314700"/>
            <a:ext cx="1498535" cy="143586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632164" y="3222464"/>
            <a:ext cx="1498535" cy="143586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694088" y="3222464"/>
            <a:ext cx="1498535" cy="143586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2362199" y="5541194"/>
            <a:ext cx="2667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946432" y="5065251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3200" b="1" dirty="0">
                <a:solidFill>
                  <a:srgbClr val="866255"/>
                </a:solidFill>
                <a:latin typeface="Times New Roman" pitchFamily="18" charset="0"/>
                <a:cs typeface="Times New Roman" pitchFamily="18" charset="0"/>
              </a:rPr>
              <a:t>01</a:t>
            </a:r>
          </a:p>
        </p:txBody>
      </p:sp>
      <p:sp>
        <p:nvSpPr>
          <p:cNvPr id="14" name="TextBox 11">
            <a:extLst>
              <a:ext uri="{FF2B5EF4-FFF2-40B4-BE49-F238E27FC236}">
                <a16:creationId xmlns="" xmlns:a16="http://schemas.microsoft.com/office/drawing/2014/main" id="{AAF939F1-F828-11AE-A0BA-469C6F171086}"/>
              </a:ext>
            </a:extLst>
          </p:cNvPr>
          <p:cNvSpPr txBox="1"/>
          <p:nvPr/>
        </p:nvSpPr>
        <p:spPr>
          <a:xfrm>
            <a:off x="6734174" y="5540228"/>
            <a:ext cx="481965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Hai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bù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="" xmlns:a16="http://schemas.microsoft.com/office/drawing/2014/main" id="{17F7C42D-575A-2ED6-BD8D-19755189D1CB}"/>
              </a:ext>
            </a:extLst>
          </p:cNvPr>
          <p:cNvSpPr txBox="1"/>
          <p:nvPr/>
        </p:nvSpPr>
        <p:spPr>
          <a:xfrm>
            <a:off x="8632164" y="4996163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3200" b="1" dirty="0">
                <a:solidFill>
                  <a:srgbClr val="866255"/>
                </a:solidFill>
                <a:latin typeface="Times New Roman" pitchFamily="18" charset="0"/>
                <a:cs typeface="Times New Roman" pitchFamily="18" charset="0"/>
              </a:rPr>
              <a:t>02</a:t>
            </a:r>
          </a:p>
        </p:txBody>
      </p:sp>
      <p:sp>
        <p:nvSpPr>
          <p:cNvPr id="16" name="TextBox 11">
            <a:extLst>
              <a:ext uri="{FF2B5EF4-FFF2-40B4-BE49-F238E27FC236}">
                <a16:creationId xmlns="" xmlns:a16="http://schemas.microsoft.com/office/drawing/2014/main" id="{4BDFB657-8899-301F-7CDB-07F68C236331}"/>
              </a:ext>
            </a:extLst>
          </p:cNvPr>
          <p:cNvSpPr txBox="1"/>
          <p:nvPr/>
        </p:nvSpPr>
        <p:spPr>
          <a:xfrm>
            <a:off x="13109855" y="5540227"/>
            <a:ext cx="2667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2">
            <a:extLst>
              <a:ext uri="{FF2B5EF4-FFF2-40B4-BE49-F238E27FC236}">
                <a16:creationId xmlns="" xmlns:a16="http://schemas.microsoft.com/office/drawing/2014/main" id="{13F88722-FAE7-EA61-538C-CC3719F8591C}"/>
              </a:ext>
            </a:extLst>
          </p:cNvPr>
          <p:cNvSpPr txBox="1"/>
          <p:nvPr/>
        </p:nvSpPr>
        <p:spPr>
          <a:xfrm>
            <a:off x="13657295" y="5060488"/>
            <a:ext cx="1414005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3200" b="1" dirty="0">
                <a:solidFill>
                  <a:srgbClr val="866255"/>
                </a:solidFill>
                <a:latin typeface="Times New Roman" pitchFamily="18" charset="0"/>
                <a:cs typeface="Times New Roman" pitchFamily="18" charset="0"/>
              </a:rPr>
              <a:t>03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="" xmlns:a16="http://schemas.microsoft.com/office/drawing/2014/main" id="{85108F6E-8813-61BA-D550-74635EB6B47D}"/>
              </a:ext>
            </a:extLst>
          </p:cNvPr>
          <p:cNvSpPr/>
          <p:nvPr/>
        </p:nvSpPr>
        <p:spPr>
          <a:xfrm>
            <a:off x="457200" y="1181100"/>
            <a:ext cx="3048000" cy="9144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HOẠT ĐỘNG 1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="" xmlns:a16="http://schemas.microsoft.com/office/drawing/2014/main" id="{F79FFF56-DBBE-F33E-A33F-8C17BF0987E8}"/>
                  </a:ext>
                </a:extLst>
              </p:cNvPr>
              <p:cNvSpPr txBox="1"/>
              <p:nvPr/>
            </p:nvSpPr>
            <p:spPr>
              <a:xfrm>
                <a:off x="316987" y="2223288"/>
                <a:ext cx="13030200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Cho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Từ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một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vi-VN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như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i="1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600" i="1" dirty="0">
                    <a:latin typeface="Times New Roman" pitchFamily="18" charset="0"/>
                    <a:cs typeface="Times New Roman" pitchFamily="18" charset="0"/>
                  </a:rPr>
                  <a:t> 2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marL="514350" indent="-514350" algn="just">
                  <a:lnSpc>
                    <a:spcPct val="150000"/>
                  </a:lnSpc>
                  <a:buAutoNum type="alphaLcParenR"/>
                </a:pP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kì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),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lấy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điểm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bất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kì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vi-VN" sz="3600" dirty="0">
                  <a:latin typeface="Times New Roman" pitchFamily="18" charset="0"/>
                  <a:cs typeface="Times New Roman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trên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𝑂𝑡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khác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),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Đoạn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cắt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𝑥𝑦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hay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79FFF56-DBBE-F33E-A33F-8C17BF098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87" y="2223288"/>
                <a:ext cx="13030200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1404" b="-2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8FB95983-E040-F126-10F2-E4F981CA9DD1}"/>
              </a:ext>
            </a:extLst>
          </p:cNvPr>
          <p:cNvGrpSpPr/>
          <p:nvPr/>
        </p:nvGrpSpPr>
        <p:grpSpPr>
          <a:xfrm>
            <a:off x="11666597" y="1396141"/>
            <a:ext cx="5331945" cy="4871429"/>
            <a:chOff x="12268200" y="4053925"/>
            <a:chExt cx="5331945" cy="4871429"/>
          </a:xfrm>
        </p:grpSpPr>
        <p:cxnSp>
          <p:nvCxnSpPr>
            <p:cNvPr id="3" name="Straight Connector 2">
              <a:extLst>
                <a:ext uri="{FF2B5EF4-FFF2-40B4-BE49-F238E27FC236}">
                  <a16:creationId xmlns="" xmlns:a16="http://schemas.microsoft.com/office/drawing/2014/main" id="{BB3C3728-69F2-5C1C-531B-491AD733C45D}"/>
                </a:ext>
              </a:extLst>
            </p:cNvPr>
            <p:cNvCxnSpPr>
              <a:cxnSpLocks/>
            </p:cNvCxnSpPr>
            <p:nvPr/>
          </p:nvCxnSpPr>
          <p:spPr>
            <a:xfrm>
              <a:off x="12344400" y="6479147"/>
              <a:ext cx="5181600" cy="4422"/>
            </a:xfrm>
            <a:prstGeom prst="line">
              <a:avLst/>
            </a:prstGeom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9DA4EC70-D73F-9D83-DB90-4D511E0C0258}"/>
                </a:ext>
              </a:extLst>
            </p:cNvPr>
            <p:cNvSpPr txBox="1"/>
            <p:nvPr/>
          </p:nvSpPr>
          <p:spPr>
            <a:xfrm>
              <a:off x="17235943" y="6481358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chemeClr val="tx2"/>
                  </a:solidFill>
                </a:rPr>
                <a:t>y</a:t>
              </a:r>
              <a:endParaRPr lang="en-US" sz="2800" dirty="0">
                <a:solidFill>
                  <a:schemeClr val="tx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5BCCB62B-E755-5EC1-0751-58392876165C}"/>
                </a:ext>
              </a:extLst>
            </p:cNvPr>
            <p:cNvSpPr txBox="1"/>
            <p:nvPr/>
          </p:nvSpPr>
          <p:spPr>
            <a:xfrm>
              <a:off x="12268200" y="6438900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chemeClr val="tx2"/>
                  </a:solidFill>
                </a:rPr>
                <a:t>x</a:t>
              </a:r>
              <a:endParaRPr lang="en-US" sz="2800" dirty="0">
                <a:solidFill>
                  <a:schemeClr val="tx2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D3D0EDC6-D50B-EA7E-75D1-E4FF7A52BF20}"/>
                </a:ext>
              </a:extLst>
            </p:cNvPr>
            <p:cNvSpPr txBox="1"/>
            <p:nvPr/>
          </p:nvSpPr>
          <p:spPr>
            <a:xfrm>
              <a:off x="14478000" y="6498660"/>
              <a:ext cx="46358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tx2"/>
                  </a:solidFill>
                </a:rPr>
                <a:t>O</a:t>
              </a:r>
              <a:endParaRPr lang="en-US" sz="2800" b="1" dirty="0">
                <a:solidFill>
                  <a:schemeClr val="tx2"/>
                </a:solidFill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011226AA-96A8-0C9B-664E-5C95E7509D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718011" y="4379716"/>
              <a:ext cx="2490054" cy="2095854"/>
            </a:xfrm>
            <a:prstGeom prst="line">
              <a:avLst/>
            </a:prstGeom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19DE6EE2-D722-DE18-4318-3A2F73628864}"/>
                </a:ext>
              </a:extLst>
            </p:cNvPr>
            <p:cNvCxnSpPr>
              <a:cxnSpLocks/>
            </p:cNvCxnSpPr>
            <p:nvPr/>
          </p:nvCxnSpPr>
          <p:spPr>
            <a:xfrm>
              <a:off x="14706600" y="6475570"/>
              <a:ext cx="2043227" cy="2178977"/>
            </a:xfrm>
            <a:prstGeom prst="line">
              <a:avLst/>
            </a:prstGeom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28882048-A8C3-4585-049D-3BE343555286}"/>
                </a:ext>
              </a:extLst>
            </p:cNvPr>
            <p:cNvSpPr txBox="1"/>
            <p:nvPr/>
          </p:nvSpPr>
          <p:spPr>
            <a:xfrm rot="20034820">
              <a:off x="16912911" y="4053925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chemeClr val="tx2"/>
                  </a:solidFill>
                </a:rPr>
                <a:t>z</a:t>
              </a:r>
              <a:endParaRPr lang="en-US" sz="2800" dirty="0">
                <a:solidFill>
                  <a:schemeClr val="tx2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1ACB58C2-E9F6-E1B0-A9CE-8839116D0E30}"/>
                </a:ext>
              </a:extLst>
            </p:cNvPr>
            <p:cNvSpPr txBox="1"/>
            <p:nvPr/>
          </p:nvSpPr>
          <p:spPr>
            <a:xfrm rot="2504662">
              <a:off x="16444925" y="8402134"/>
              <a:ext cx="2840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>
                  <a:solidFill>
                    <a:schemeClr val="tx2"/>
                  </a:solidFill>
                </a:rPr>
                <a:t>t</a:t>
              </a:r>
              <a:endParaRPr lang="en-US" sz="2800" dirty="0">
                <a:solidFill>
                  <a:schemeClr val="tx2"/>
                </a:solidFill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130D905D-7620-B906-EF98-1E691C0E3A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21000" y="5009786"/>
              <a:ext cx="846113" cy="2410993"/>
            </a:xfrm>
            <a:prstGeom prst="line">
              <a:avLst/>
            </a:prstGeom>
            <a:ln w="38100" cmpd="sng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92B62A18-C96D-857E-0A07-5A8493620158}"/>
                </a:ext>
              </a:extLst>
            </p:cNvPr>
            <p:cNvSpPr txBox="1"/>
            <p:nvPr/>
          </p:nvSpPr>
          <p:spPr>
            <a:xfrm>
              <a:off x="16154400" y="45440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chemeClr val="tx2"/>
                  </a:solidFill>
                </a:rPr>
                <a:t>A</a:t>
              </a:r>
              <a:endParaRPr lang="en-US" sz="2800" dirty="0">
                <a:solidFill>
                  <a:schemeClr val="tx2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9129671F-B7A6-14F9-A885-EA3219B1D041}"/>
                </a:ext>
              </a:extLst>
            </p:cNvPr>
            <p:cNvSpPr txBox="1"/>
            <p:nvPr/>
          </p:nvSpPr>
          <p:spPr>
            <a:xfrm>
              <a:off x="15304699" y="735330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>
                  <a:solidFill>
                    <a:schemeClr val="tx2"/>
                  </a:solidFill>
                </a:rPr>
                <a:t>B</a:t>
              </a:r>
              <a:endParaRPr lang="en-US" sz="2800" dirty="0">
                <a:solidFill>
                  <a:schemeClr val="tx2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3469DDC-1F8A-713C-5E26-F4B4464D1B18}"/>
              </a:ext>
            </a:extLst>
          </p:cNvPr>
          <p:cNvSpPr txBox="1"/>
          <p:nvPr/>
        </p:nvSpPr>
        <p:spPr>
          <a:xfrm>
            <a:off x="14073605" y="5708790"/>
            <a:ext cx="1172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i="1" dirty="0">
                <a:latin typeface="Times New Roman" pitchFamily="18" charset="0"/>
                <a:cs typeface="Times New Roman" pitchFamily="18" charset="0"/>
              </a:rPr>
              <a:t>Hình 2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3">
            <a:extLst>
              <a:ext uri="{FF2B5EF4-FFF2-40B4-BE49-F238E27FC236}">
                <a16:creationId xmlns="" xmlns:a16="http://schemas.microsoft.com/office/drawing/2014/main" id="{A2F69477-F0E5-8401-AD29-8D67BFF88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714" y="1948970"/>
            <a:ext cx="4495800" cy="3527978"/>
          </a:xfrm>
          <a:prstGeom prst="rect">
            <a:avLst/>
          </a:prstGeom>
        </p:spPr>
      </p:pic>
      <p:sp>
        <p:nvSpPr>
          <p:cNvPr id="28" name="Hộp Văn bản 27">
            <a:extLst>
              <a:ext uri="{FF2B5EF4-FFF2-40B4-BE49-F238E27FC236}">
                <a16:creationId xmlns="" xmlns:a16="http://schemas.microsoft.com/office/drawing/2014/main" id="{5B785057-6AFC-1A7F-21FB-67D1A7E05BD2}"/>
              </a:ext>
            </a:extLst>
          </p:cNvPr>
          <p:cNvSpPr txBox="1"/>
          <p:nvPr/>
        </p:nvSpPr>
        <p:spPr>
          <a:xfrm>
            <a:off x="3352800" y="818971"/>
            <a:ext cx="1051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Cho hình vẽ dưới e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effectLst/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chỉ ra hai tia nằm về hai phía của một đường thẳng?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9B1DE76-D1B0-D4CB-152E-ED76CCE32066}"/>
              </a:ext>
            </a:extLst>
          </p:cNvPr>
          <p:cNvSpPr txBox="1"/>
          <p:nvPr/>
        </p:nvSpPr>
        <p:spPr>
          <a:xfrm>
            <a:off x="1704068" y="800100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Áp dụng: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718FACAF-B86B-316C-2242-A99F11C1F58B}"/>
              </a:ext>
            </a:extLst>
          </p:cNvPr>
          <p:cNvSpPr txBox="1"/>
          <p:nvPr/>
        </p:nvSpPr>
        <p:spPr>
          <a:xfrm>
            <a:off x="2971800" y="5492896"/>
            <a:ext cx="1287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Hai tia Ai và Ak nằm về hai phía của đường thắng chứa tia Aj  </a:t>
            </a:r>
            <a:endParaRPr lang="en-US" sz="36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ình chữ nhật: Góc Tròn 8">
            <a:extLst>
              <a:ext uri="{FF2B5EF4-FFF2-40B4-BE49-F238E27FC236}">
                <a16:creationId xmlns="" xmlns:a16="http://schemas.microsoft.com/office/drawing/2014/main" id="{99EA1669-3DC5-AE73-A00F-451F108CFB7A}"/>
              </a:ext>
            </a:extLst>
          </p:cNvPr>
          <p:cNvSpPr/>
          <p:nvPr/>
        </p:nvSpPr>
        <p:spPr>
          <a:xfrm>
            <a:off x="381000" y="939800"/>
            <a:ext cx="3200400" cy="703654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HOẠT ĐỘNG 2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="" xmlns:a16="http://schemas.microsoft.com/office/drawing/2014/main" id="{D294C2EF-915B-45E4-85CE-BE6913C6CEDC}"/>
                  </a:ext>
                </a:extLst>
              </p:cNvPr>
              <p:cNvSpPr txBox="1"/>
              <p:nvPr/>
            </p:nvSpPr>
            <p:spPr>
              <a:xfrm>
                <a:off x="3581400" y="1030017"/>
                <a:ext cx="95204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Quan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sát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ở </a:t>
                </a:r>
                <a:r>
                  <a:rPr lang="en-US" sz="3600" i="1" dirty="0" err="1"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3600" i="1" dirty="0">
                    <a:latin typeface="Times New Roman" pitchFamily="18" charset="0"/>
                    <a:cs typeface="Times New Roman" pitchFamily="18" charset="0"/>
                  </a:rPr>
                  <a:t> 3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294C2EF-915B-45E4-85CE-BE6913C6C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030017"/>
                <a:ext cx="9520433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1986" t="-15094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="" xmlns:a16="http://schemas.microsoft.com/office/drawing/2014/main" id="{48C8E617-7510-DD77-E5D0-CEB4921A3FC7}"/>
                  </a:ext>
                </a:extLst>
              </p:cNvPr>
              <p:cNvSpPr txBox="1"/>
              <p:nvPr/>
            </p:nvSpPr>
            <p:spPr>
              <a:xfrm>
                <a:off x="1676400" y="1866900"/>
                <a:ext cx="148590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a)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Nêu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đỉnh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chung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cạnh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chung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góc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𝑧𝑂𝑦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b)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Vẽ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đối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36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𝑂𝑦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c) Hai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tia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và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𝑂𝑧</m:t>
                    </m:r>
                  </m:oMath>
                </a14:m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nằm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về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hai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phía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đường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thẳng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𝑦𝑦</m:t>
                    </m:r>
                    <m:r>
                      <a:rPr lang="en-US" sz="36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’</m:t>
                    </m:r>
                  </m:oMath>
                </a14:m>
                <a:r>
                  <a:rPr lang="en-US" sz="36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hay </a:t>
                </a:r>
                <a:r>
                  <a:rPr lang="en-US" sz="3600" dirty="0" err="1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3600" dirty="0">
                    <a:latin typeface="Times New Roman" pitchFamily="18" charset="0"/>
                    <a:cs typeface="Times New Roman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48C8E617-7510-DD77-E5D0-CEB4921A3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866900"/>
                <a:ext cx="14859000" cy="2585323"/>
              </a:xfrm>
              <a:prstGeom prst="rect">
                <a:avLst/>
              </a:prstGeom>
              <a:blipFill rotWithShape="1">
                <a:blip r:embed="rId3"/>
                <a:stretch>
                  <a:fillRect l="-1231" b="-40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1400" y="2019300"/>
            <a:ext cx="9144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 smtClean="0"/>
              <a:t>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219200" y="931606"/>
            <a:ext cx="16002000" cy="1969770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 NGHĨA HAI GÓC KỀ NHAU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góc kề nhau là </a:t>
            </a:r>
            <a:r>
              <a:rPr lang="vi-VN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góc có một cạnh chung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vi-VN" sz="40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cạnh còn lại nằm khác phía đối với đường thẳng chứa cạnh chung </a:t>
            </a:r>
            <a:r>
              <a:rPr lang="vi-VN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238500"/>
            <a:ext cx="1600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Để nhận biết hai góc kề nhau ta dựa vào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- Hai góc có một cạnh chung.</a:t>
            </a:r>
          </a:p>
          <a:p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- Hai cạnh còn lại nằm khác phía đối với đường thẳng chứa cạnh chung đó.</a:t>
            </a:r>
          </a:p>
          <a:p>
            <a:pPr marL="457200" indent="-457200">
              <a:buFont typeface="Arial" charset="0"/>
              <a:buChar char="•"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39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="" xmlns:a16="http://schemas.microsoft.com/office/drawing/2014/main" id="{AA8A9B30-8C0F-DA64-7A06-BC3D9C051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1" t="39744" r="35212"/>
          <a:stretch/>
        </p:blipFill>
        <p:spPr>
          <a:xfrm>
            <a:off x="11353800" y="1052714"/>
            <a:ext cx="5208749" cy="4896432"/>
          </a:xfrm>
          <a:prstGeom prst="rect">
            <a:avLst/>
          </a:prstGeom>
        </p:spPr>
      </p:pic>
      <p:sp>
        <p:nvSpPr>
          <p:cNvPr id="11" name="Hộp Văn bản 19">
            <a:extLst>
              <a:ext uri="{FF2B5EF4-FFF2-40B4-BE49-F238E27FC236}">
                <a16:creationId xmlns="" xmlns:a16="http://schemas.microsoft.com/office/drawing/2014/main" id="{B5392A7E-CF53-A7F9-1AC3-012525F3A325}"/>
              </a:ext>
            </a:extLst>
          </p:cNvPr>
          <p:cNvSpPr txBox="1"/>
          <p:nvPr/>
        </p:nvSpPr>
        <p:spPr>
          <a:xfrm>
            <a:off x="1625600" y="2923520"/>
            <a:ext cx="39751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Có chung đỉnh 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Hộp Văn bản 19">
            <a:extLst>
              <a:ext uri="{FF2B5EF4-FFF2-40B4-BE49-F238E27FC236}">
                <a16:creationId xmlns="" xmlns:a16="http://schemas.microsoft.com/office/drawing/2014/main" id="{141FB64C-1E14-8287-7B14-208265059F99}"/>
              </a:ext>
            </a:extLst>
          </p:cNvPr>
          <p:cNvSpPr txBox="1"/>
          <p:nvPr/>
        </p:nvSpPr>
        <p:spPr>
          <a:xfrm>
            <a:off x="1638300" y="4130888"/>
            <a:ext cx="937167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Hai cạnh Ox và Oz nằm về hai phía của đường thẳng chứa cạnh chung Oy.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Hộp Văn bản 19">
            <a:extLst>
              <a:ext uri="{FF2B5EF4-FFF2-40B4-BE49-F238E27FC236}">
                <a16:creationId xmlns="" xmlns:a16="http://schemas.microsoft.com/office/drawing/2014/main" id="{850C6E27-65AF-4126-99F7-56D0E8582322}"/>
              </a:ext>
            </a:extLst>
          </p:cNvPr>
          <p:cNvSpPr txBox="1"/>
          <p:nvPr/>
        </p:nvSpPr>
        <p:spPr>
          <a:xfrm>
            <a:off x="1638300" y="3464942"/>
            <a:ext cx="39624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Có chung cạnh Oy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716B1EF-E100-4481-3BF0-41834DD2DA4B}"/>
              </a:ext>
            </a:extLst>
          </p:cNvPr>
          <p:cNvSpPr txBox="1"/>
          <p:nvPr/>
        </p:nvSpPr>
        <p:spPr>
          <a:xfrm>
            <a:off x="1524000" y="2400300"/>
            <a:ext cx="834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1617</TotalTime>
  <Words>965</Words>
  <Application>Microsoft Office PowerPoint</Application>
  <PresentationFormat>Custom</PresentationFormat>
  <Paragraphs>99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Wingdings</vt:lpstr>
      <vt:lpstr>Cambria Math</vt:lpstr>
      <vt:lpstr>Yu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HOANG QUANG</cp:lastModifiedBy>
  <cp:revision>96</cp:revision>
  <dcterms:created xsi:type="dcterms:W3CDTF">2006-08-16T00:00:00Z</dcterms:created>
  <dcterms:modified xsi:type="dcterms:W3CDTF">2024-10-30T13:27:20Z</dcterms:modified>
  <dc:identifier>DAFNewJNOJw</dc:identifier>
</cp:coreProperties>
</file>